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6" r:id="rId3"/>
    <p:sldId id="264" r:id="rId4"/>
    <p:sldId id="265" r:id="rId5"/>
    <p:sldId id="269" r:id="rId6"/>
    <p:sldId id="270" r:id="rId7"/>
    <p:sldId id="271" r:id="rId8"/>
    <p:sldId id="272" r:id="rId9"/>
    <p:sldId id="273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540B92-346C-EE19-AD38-4D2E6E5A7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A9C73A-CE4D-3656-3233-2157C427F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49F7B6-CD8E-205C-E410-5C52F7A8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BF6E-DDFD-8345-8651-DE80987C9AC4}" type="datetimeFigureOut">
              <a:rPr kumimoji="1" lang="zh-CN" altLang="en-US" smtClean="0"/>
              <a:t>2025/12/5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ECFD28-9D57-D99F-7A7B-FEA2DC95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CF4CEA-20BC-E584-2635-48AC6DEC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BB9-B7AD-BB41-8DB1-0740811911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268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143FE1-8295-0542-8FA0-C300E8A2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179B79-D93D-50C8-A06B-638CFFB4C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F2424F-9BA4-76B0-473E-B336D293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BF6E-DDFD-8345-8651-DE80987C9AC4}" type="datetimeFigureOut">
              <a:rPr kumimoji="1" lang="zh-CN" altLang="en-US" smtClean="0"/>
              <a:t>2025/12/5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BEE178-4CEC-E287-E724-EC3D65CF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0A138C-917B-43A3-D184-CB920E7B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BB9-B7AD-BB41-8DB1-0740811911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564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7EBD48D-0FBE-7F01-0282-317B70439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9BF812-AC29-953D-442D-C77CA49EF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26AD90-2617-D3F9-A1BE-A1EE94F4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BF6E-DDFD-8345-8651-DE80987C9AC4}" type="datetimeFigureOut">
              <a:rPr kumimoji="1" lang="zh-CN" altLang="en-US" smtClean="0"/>
              <a:t>2025/12/5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80A85C-A918-F6C3-2AFB-03AD89DD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8A314A-D91A-1452-5296-E1A80005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BB9-B7AD-BB41-8DB1-0740811911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948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4834F-8C48-6E47-D043-1CD1D932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3F0ABE-426D-8336-F949-34BE08EC8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09EA3F-BA65-5C6D-89A8-05C58535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BF6E-DDFD-8345-8651-DE80987C9AC4}" type="datetimeFigureOut">
              <a:rPr kumimoji="1" lang="zh-CN" altLang="en-US" smtClean="0"/>
              <a:t>2025/12/5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64FC7A-DE0E-37CF-2950-2632DF44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65074D-0EA8-71E3-B5B9-967840C7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BB9-B7AD-BB41-8DB1-0740811911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51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3CF58-FD28-18EA-EC23-BF208DE0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ECB7F5-FC6A-C15F-1457-83CFB802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AB155-D21D-5734-571F-373660FF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BF6E-DDFD-8345-8651-DE80987C9AC4}" type="datetimeFigureOut">
              <a:rPr kumimoji="1" lang="zh-CN" altLang="en-US" smtClean="0"/>
              <a:t>2025/12/5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1546C-1D4E-1ADC-5C4F-F840F040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5F37A5-75A5-D002-E674-9814F594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BB9-B7AD-BB41-8DB1-0740811911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994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3E69C-CF16-669F-6F50-C988B885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8361CA-284C-0EBC-59AC-159C6A6EA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A15B36-66D6-0733-EA9E-A281063D7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A01318-2002-7451-C4B5-0EA0EFC6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BF6E-DDFD-8345-8651-DE80987C9AC4}" type="datetimeFigureOut">
              <a:rPr kumimoji="1" lang="zh-CN" altLang="en-US" smtClean="0"/>
              <a:t>2025/12/5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6589AF-E09E-BF31-8B27-C41EDD1D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878429-9044-38BE-6BEA-08B79E23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BB9-B7AD-BB41-8DB1-0740811911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92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3572EF-F9D4-9EB7-B2A5-8E3ACC60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E762E3-EB1E-7F7B-2719-0DCA99737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49AE2A-2DAA-F28A-FA26-1F0DFF7BF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4E6266-6A0A-0ABA-D2CF-77DD3B909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2C6C5C-829F-5997-E954-923B73FB3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787D47-C4DB-7170-1E8B-B19A4EE6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BF6E-DDFD-8345-8651-DE80987C9AC4}" type="datetimeFigureOut">
              <a:rPr kumimoji="1" lang="zh-CN" altLang="en-US" smtClean="0"/>
              <a:t>2025/12/5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E80A43-CCDF-FC98-CA17-EA5A98A0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04DF93-A496-A2F7-ADE5-8D43545F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BB9-B7AD-BB41-8DB1-0740811911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546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4680F6-66FF-990A-5235-454D34C9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2EE2E1-FCD4-25B5-05DE-5F48CA2C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BF6E-DDFD-8345-8651-DE80987C9AC4}" type="datetimeFigureOut">
              <a:rPr kumimoji="1" lang="zh-CN" altLang="en-US" smtClean="0"/>
              <a:t>2025/12/5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49BD79-7373-79CD-95B0-B37499EA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DFAA1D-DF07-37F0-4C66-366EC105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BB9-B7AD-BB41-8DB1-0740811911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405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E40F5B-B39D-0F46-AB0E-DFFA4466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BF6E-DDFD-8345-8651-DE80987C9AC4}" type="datetimeFigureOut">
              <a:rPr kumimoji="1" lang="zh-CN" altLang="en-US" smtClean="0"/>
              <a:t>2025/12/5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1DF471-DC89-449E-5B1E-9548B371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6FC2ED-0C79-B668-5B4D-17C7615B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BB9-B7AD-BB41-8DB1-0740811911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377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DBBDF8-D17F-DB16-3A60-F9302BED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FCE269-EEAE-B4E8-A05B-F13D85D56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54DBD5-38B0-AE28-44D2-B7EE78659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4574FA-4158-5293-8B95-1C30C4F7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BF6E-DDFD-8345-8651-DE80987C9AC4}" type="datetimeFigureOut">
              <a:rPr kumimoji="1" lang="zh-CN" altLang="en-US" smtClean="0"/>
              <a:t>2025/12/5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1CB6F1-3ECD-1BB4-8495-9655670F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E2BA40-4EAB-C5EE-C021-C9E76E0E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BB9-B7AD-BB41-8DB1-0740811911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07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9E7EF-5F72-9C30-1788-C8FE5B1C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20ABB2B-7FF5-507D-59C2-CD0BF5813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D1B990-BD69-F739-4953-8D4F5DA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8B2525-1514-7978-0E44-2BC4E624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BF6E-DDFD-8345-8651-DE80987C9AC4}" type="datetimeFigureOut">
              <a:rPr kumimoji="1" lang="zh-CN" altLang="en-US" smtClean="0"/>
              <a:t>2025/12/5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A74162-954D-70C4-984B-AD96AA3C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4C3946-8E59-F60A-549C-3656233C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BB9-B7AD-BB41-8DB1-0740811911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828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4973F26-8365-4585-484F-C8BD8F72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D5CFFA-0C7E-9DB4-3159-7BEE0822F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D08CE5-2FEF-B376-52D8-20552CDFD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EDBF6E-DDFD-8345-8651-DE80987C9AC4}" type="datetimeFigureOut">
              <a:rPr kumimoji="1" lang="zh-CN" altLang="en-US" smtClean="0"/>
              <a:t>2025/12/5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00643B-228C-CE61-4E27-B03639412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9C06DD-6789-6761-A5EC-94E92D610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04BB9-B7AD-BB41-8DB1-0740811911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D160F09-413E-E134-8692-0316CF0372CA}"/>
                  </a:ext>
                </a:extLst>
              </p:cNvPr>
              <p:cNvSpPr/>
              <p:nvPr/>
            </p:nvSpPr>
            <p:spPr>
              <a:xfrm>
                <a:off x="2862613" y="203955"/>
                <a:ext cx="6466773" cy="111710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→(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𝜸𝜸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</m:oMath>
                  </m:oMathPara>
                </a14:m>
                <a:endParaRPr lang="en-US" altLang="zh-CN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200" b="1" i="1" cap="none" spc="50" dirty="0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3200" b="1" i="1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altLang="zh-CN" sz="3200" b="1" cap="none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/</a:t>
                </a:r>
                <a:r>
                  <a:rPr lang="en-US" altLang="zh-CN" sz="32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32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zh-CN" alt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D160F09-413E-E134-8692-0316CF037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613" y="203955"/>
                <a:ext cx="6466773" cy="1117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196B25-4927-2DE4-3BCF-32CFD9656FEC}"/>
                  </a:ext>
                </a:extLst>
              </p:cNvPr>
              <p:cNvSpPr txBox="1"/>
              <p:nvPr/>
            </p:nvSpPr>
            <p:spPr>
              <a:xfrm>
                <a:off x="211247" y="1321056"/>
                <a:ext cx="7847400" cy="4990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Selections for candidates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dr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&lt;1.0 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dz</m:t>
                        </m:r>
                      </m:e>
                    </m:d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&lt;3.0 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&gt;0.1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−0.8660&lt;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cosθ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&lt;0.9563</m:t>
                    </m:r>
                  </m:oMath>
                </a14:m>
                <a:r>
                  <a:rPr kumimoji="1" lang="en-US" altLang="zh-CN" sz="1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nGoodTracks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clusterNHits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&gt;1.5, |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clusterTiming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|&lt;200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ns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−0.8660&lt; </m:t>
                      </m:r>
                      <m:r>
                        <m:rPr>
                          <m:sty m:val="p"/>
                        </m:rPr>
                        <a:rPr kumimoji="1" lang="en-US" altLang="zh-CN" sz="1400" b="0" i="0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kumimoji="1" lang="en-US" altLang="zh-CN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&lt;0.9563, </m:t>
                      </m:r>
                      <m:r>
                        <a:rPr kumimoji="1" lang="en-US" altLang="zh-CN" sz="1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beamBackgroundSuppression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 0.9,  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fakePhotonSuppression</m:t>
                      </m:r>
                      <m:r>
                        <a:rPr kumimoji="1" lang="en-US" altLang="zh-CN" sz="14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 0.80</m:t>
                      </m:r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kaonIDNN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0.90,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&lt;0.1</a:t>
                </a:r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&lt;0.1</a:t>
                </a:r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400" b="0" i="0" strike="sngStrik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pionIDNN</m:t>
                      </m:r>
                      <m:r>
                        <a:rPr kumimoji="1" lang="en-US" altLang="zh-CN" sz="1400" b="0" i="0" strike="sngStrik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&gt;0.1</m:t>
                      </m:r>
                    </m:oMath>
                  </m:oMathPara>
                </a14:m>
                <a:endParaRPr kumimoji="1" lang="en-US" altLang="zh-CN" sz="1400" strike="sngStrike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0.90&lt;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&lt;0.10 </m:t>
                      </m:r>
                      <m:r>
                        <m:rPr>
                          <m:sty m:val="p"/>
                        </m:rPr>
                        <a:rPr kumimoji="1" lang="en-US" altLang="zh-CN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1" lang="en-US" altLang="zh-CN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14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14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sub>
                      </m:sSub>
                      <m:r>
                        <a:rPr kumimoji="1" lang="en-US" altLang="zh-CN" sz="1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&lt;0.04 </m:t>
                      </m:r>
                      <m:r>
                        <m:rPr>
                          <m:sty m:val="p"/>
                        </m:rPr>
                        <a:rPr kumimoji="1" lang="en-US" altLang="zh-CN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photons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𝑓𝑜𝑟𝑤𝑎𝑟𝑑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&gt;150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1" lang="en-US" altLang="zh-CN" sz="1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𝐵𝑎𝑟𝑟𝑒𝑙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&gt;150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zh-CN" sz="1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𝑏𝑎𝑟𝑘𝑤𝑎𝑟𝑑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&gt;180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kumimoji="1" lang="en-US" altLang="zh-CN" sz="1400" b="0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photons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𝑓𝑜𝑟𝑤𝑎𝑟𝑑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&gt;160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zh-CN" sz="1400" dirty="0"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𝐵𝑎𝑟𝑟𝑒𝑙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m:rPr>
                        <m:nor/>
                      </m:rPr>
                      <a:rPr kumimoji="1"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zh-CN" sz="1400" dirty="0"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𝑏𝑎𝑟𝑘𝑤𝑎𝑟𝑑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&gt;140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196B25-4927-2DE4-3BCF-32CFD9656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7" y="1321056"/>
                <a:ext cx="7847400" cy="4990212"/>
              </a:xfrm>
              <a:prstGeom prst="rect">
                <a:avLst/>
              </a:prstGeom>
              <a:blipFill>
                <a:blip r:embed="rId3"/>
                <a:stretch>
                  <a:fillRect l="-323" t="-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75E6475-0D66-885D-56EF-AC71B5D9AD05}"/>
                  </a:ext>
                </a:extLst>
              </p:cNvPr>
              <p:cNvSpPr txBox="1"/>
              <p:nvPr/>
            </p:nvSpPr>
            <p:spPr>
              <a:xfrm>
                <a:off x="7350491" y="1417650"/>
                <a:ext cx="4651281" cy="779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  <m:sup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sup>
                        </m:sSubSup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𝑡𝑎𝑔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sup>
                        </m:sSubSup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any pair of track or cluster in one event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75E6475-0D66-885D-56EF-AC71B5D9A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491" y="1417650"/>
                <a:ext cx="4651281" cy="779509"/>
              </a:xfrm>
              <a:prstGeom prst="rect">
                <a:avLst/>
              </a:prstGeom>
              <a:blipFill>
                <a:blip r:embed="rId4"/>
                <a:stretch>
                  <a:fillRect l="-272" t="-1613" b="-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6E0808C-5AAB-BE1D-92B4-83BB26DD2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320" y="3618000"/>
            <a:ext cx="4508811" cy="324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A07652-FEC8-6F33-FA6D-DBF4D6F26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321" y="558518"/>
            <a:ext cx="4508811" cy="324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957C44A-2C41-6FFE-263B-9C68E86F7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934" y="3618000"/>
            <a:ext cx="4508811" cy="324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716EA1-9232-D65C-6510-2BC13C272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935" y="558518"/>
            <a:ext cx="4508811" cy="324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1508A01-567B-BFDE-86D8-C649AF723F14}"/>
              </a:ext>
            </a:extLst>
          </p:cNvPr>
          <p:cNvSpPr txBox="1"/>
          <p:nvPr/>
        </p:nvSpPr>
        <p:spPr>
          <a:xfrm>
            <a:off x="83939" y="111445"/>
            <a:ext cx="441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Mian Background-continuum</a:t>
            </a:r>
            <a:endParaRPr kumimoji="1" lang="zh-CN" altLang="en-US" sz="20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C024A3E-42AF-A555-6158-516248BF5810}"/>
              </a:ext>
            </a:extLst>
          </p:cNvPr>
          <p:cNvSpPr txBox="1"/>
          <p:nvPr/>
        </p:nvSpPr>
        <p:spPr>
          <a:xfrm>
            <a:off x="83939" y="1993852"/>
            <a:ext cx="226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 extra-pi0 veto</a:t>
            </a:r>
            <a:endParaRPr kumimoji="1"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FEF6DFE-BEB8-31FE-DF1E-DF874E20F53B}"/>
              </a:ext>
            </a:extLst>
          </p:cNvPr>
          <p:cNvSpPr txBox="1"/>
          <p:nvPr/>
        </p:nvSpPr>
        <p:spPr>
          <a:xfrm>
            <a:off x="-15629" y="5053334"/>
            <a:ext cx="226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Without extra-pi0 veto</a:t>
            </a:r>
            <a:endParaRPr kumimoji="1" lang="zh-CN" altLang="en-US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A17D3EE-D40C-2560-AD74-E0E12C9F493C}"/>
              </a:ext>
            </a:extLst>
          </p:cNvPr>
          <p:cNvSpPr txBox="1"/>
          <p:nvPr/>
        </p:nvSpPr>
        <p:spPr>
          <a:xfrm>
            <a:off x="4330339" y="189186"/>
            <a:ext cx="7777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missingMomentumOfEvent_theta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 V.S. </a:t>
            </a:r>
            <a:r>
              <a:rPr lang="en" altLang="zh-CN" dirty="0" err="1">
                <a:solidFill>
                  <a:srgbClr val="850002"/>
                </a:solidFill>
                <a:effectLst/>
                <a:latin typeface="Menlo" panose="020B0609030804020204" pitchFamily="49" charset="0"/>
              </a:rPr>
              <a:t>thrustAxisCosTheta</a:t>
            </a:r>
            <a:endParaRPr lang="en" altLang="zh-CN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2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54B821E-306F-B38C-792B-5A39DF7E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249" y="3618000"/>
            <a:ext cx="4508811" cy="32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54D8316-C491-0D4A-D222-962711470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38" y="3618000"/>
            <a:ext cx="4508811" cy="3240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45B7C4E-C9A3-E131-1B5E-C555FE1D21FF}"/>
              </a:ext>
            </a:extLst>
          </p:cNvPr>
          <p:cNvSpPr txBox="1"/>
          <p:nvPr/>
        </p:nvSpPr>
        <p:spPr>
          <a:xfrm>
            <a:off x="83939" y="111445"/>
            <a:ext cx="441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Mian Background-continuum</a:t>
            </a:r>
            <a:endParaRPr kumimoji="1" lang="zh-CN" altLang="en-US" sz="2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DA280B-A460-D85E-211F-15153B00B041}"/>
              </a:ext>
            </a:extLst>
          </p:cNvPr>
          <p:cNvSpPr txBox="1"/>
          <p:nvPr/>
        </p:nvSpPr>
        <p:spPr>
          <a:xfrm>
            <a:off x="83939" y="1993852"/>
            <a:ext cx="226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 extra-pi0 veto</a:t>
            </a:r>
            <a:endParaRPr kumimoji="1"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6436C4-0C3A-1093-C662-FA46733D6660}"/>
              </a:ext>
            </a:extLst>
          </p:cNvPr>
          <p:cNvSpPr txBox="1"/>
          <p:nvPr/>
        </p:nvSpPr>
        <p:spPr>
          <a:xfrm>
            <a:off x="-15629" y="5053334"/>
            <a:ext cx="226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Without extra-pi0 veto</a:t>
            </a:r>
            <a:endParaRPr kumimoji="1"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3897B90-D5C7-FCAD-358E-EE189A0DECD2}"/>
              </a:ext>
            </a:extLst>
          </p:cNvPr>
          <p:cNvSpPr txBox="1"/>
          <p:nvPr/>
        </p:nvSpPr>
        <p:spPr>
          <a:xfrm>
            <a:off x="4256198" y="142223"/>
            <a:ext cx="7935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missingMomentumOfEvent_theta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 V.S. missingMass2OfEvent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418F56-B0DC-1EFA-815E-A13943B33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639" y="553039"/>
            <a:ext cx="4508811" cy="32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C7CE1C0-0D52-D442-99A5-67AFFFF65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250" y="528326"/>
            <a:ext cx="450881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9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94AA4A0-207B-716E-8109-5DB7BF941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283" y="3613852"/>
            <a:ext cx="4508811" cy="324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58A927D-96D3-751E-9F59-86669C7EF55C}"/>
              </a:ext>
            </a:extLst>
          </p:cNvPr>
          <p:cNvSpPr txBox="1"/>
          <p:nvPr/>
        </p:nvSpPr>
        <p:spPr>
          <a:xfrm>
            <a:off x="83939" y="111445"/>
            <a:ext cx="441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Mian Background-continuum</a:t>
            </a:r>
            <a:endParaRPr kumimoji="1"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A3887A-6D46-FFC9-EEF3-0E7562F1D276}"/>
              </a:ext>
            </a:extLst>
          </p:cNvPr>
          <p:cNvSpPr txBox="1"/>
          <p:nvPr/>
        </p:nvSpPr>
        <p:spPr>
          <a:xfrm>
            <a:off x="83939" y="1993852"/>
            <a:ext cx="226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 extra-pi0 veto</a:t>
            </a:r>
            <a:endParaRPr kumimoji="1" lang="zh-CN" altLang="en-US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584D06-20BC-D339-5122-226C4A0157A1}"/>
              </a:ext>
            </a:extLst>
          </p:cNvPr>
          <p:cNvSpPr txBox="1"/>
          <p:nvPr/>
        </p:nvSpPr>
        <p:spPr>
          <a:xfrm>
            <a:off x="-15629" y="5053334"/>
            <a:ext cx="226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Without extra-pi0 veto</a:t>
            </a:r>
            <a:endParaRPr kumimoji="1" lang="zh-CN" altLang="en-US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2DB778-291E-9386-5CC9-C1FD132A0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189" y="3613852"/>
            <a:ext cx="4508811" cy="32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F9F913-0B9F-DEF2-69B8-42B0B465B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283" y="511555"/>
            <a:ext cx="4508811" cy="32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9E4FAE-E70F-7EF3-CF8B-A517F17DA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189" y="558518"/>
            <a:ext cx="4508811" cy="324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A39BE9A-C9C5-C8B6-41E6-425B01FF6BFD}"/>
              </a:ext>
            </a:extLst>
          </p:cNvPr>
          <p:cNvSpPr txBox="1"/>
          <p:nvPr/>
        </p:nvSpPr>
        <p:spPr>
          <a:xfrm>
            <a:off x="4727117" y="167119"/>
            <a:ext cx="612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thrustAxisCosTheta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 V.S. missingMass2OfEvent</a:t>
            </a:r>
          </a:p>
        </p:txBody>
      </p:sp>
    </p:spTree>
    <p:extLst>
      <p:ext uri="{BB962C8B-B14F-4D97-AF65-F5344CB8AC3E}">
        <p14:creationId xmlns:p14="http://schemas.microsoft.com/office/powerpoint/2010/main" val="116632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4ED8345-1207-F55E-3FFD-F28E5959D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211" y="3618000"/>
            <a:ext cx="4508811" cy="32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AB4277A-C87A-0359-5630-ADF8B23C7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778" y="3618000"/>
            <a:ext cx="4508811" cy="3240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368607A-58A6-E833-0C79-30AA2C43A23F}"/>
              </a:ext>
            </a:extLst>
          </p:cNvPr>
          <p:cNvSpPr txBox="1"/>
          <p:nvPr/>
        </p:nvSpPr>
        <p:spPr>
          <a:xfrm>
            <a:off x="83939" y="111445"/>
            <a:ext cx="441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Mian Background-continuum</a:t>
            </a:r>
            <a:endParaRPr kumimoji="1" lang="zh-CN" altLang="en-US" sz="2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C11623-F92D-6914-3AB6-95AFF1546DCA}"/>
              </a:ext>
            </a:extLst>
          </p:cNvPr>
          <p:cNvSpPr txBox="1"/>
          <p:nvPr/>
        </p:nvSpPr>
        <p:spPr>
          <a:xfrm>
            <a:off x="83939" y="1993852"/>
            <a:ext cx="226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 extra-pi0 veto</a:t>
            </a:r>
            <a:endParaRPr kumimoji="1"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45FA074-2FAC-3673-1431-F86249BCEB73}"/>
              </a:ext>
            </a:extLst>
          </p:cNvPr>
          <p:cNvSpPr txBox="1"/>
          <p:nvPr/>
        </p:nvSpPr>
        <p:spPr>
          <a:xfrm>
            <a:off x="-15629" y="5053334"/>
            <a:ext cx="226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Without extra-pi0 veto</a:t>
            </a:r>
            <a:endParaRPr kumimoji="1"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604F08-C453-90C5-9216-D9BE7178A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212" y="558518"/>
            <a:ext cx="4508811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4DA941C-0A7F-B095-0021-EC4A604F9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779" y="558518"/>
            <a:ext cx="4508811" cy="324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F5722BE-C50E-0120-334C-23CF88A1626D}"/>
              </a:ext>
            </a:extLst>
          </p:cNvPr>
          <p:cNvSpPr txBox="1"/>
          <p:nvPr/>
        </p:nvSpPr>
        <p:spPr>
          <a:xfrm>
            <a:off x="4374292" y="142223"/>
            <a:ext cx="747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visibleEnergyOfEventCMS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 V.S. </a:t>
            </a:r>
            <a:r>
              <a:rPr lang="en" altLang="zh-CN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thrustAxisCosTheta</a:t>
            </a:r>
            <a:endParaRPr lang="en" altLang="zh-CN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9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8B1BA4-12DE-008E-EF57-1B91B6E24A0C}"/>
              </a:ext>
            </a:extLst>
          </p:cNvPr>
          <p:cNvSpPr txBox="1"/>
          <p:nvPr/>
        </p:nvSpPr>
        <p:spPr>
          <a:xfrm>
            <a:off x="83939" y="111445"/>
            <a:ext cx="441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Mian Background-continuum</a:t>
            </a:r>
            <a:endParaRPr kumimoji="1" lang="zh-CN" altLang="en-US" sz="2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1861B45-EB9E-710C-0B74-9778BE794DA6}"/>
              </a:ext>
            </a:extLst>
          </p:cNvPr>
          <p:cNvSpPr txBox="1"/>
          <p:nvPr/>
        </p:nvSpPr>
        <p:spPr>
          <a:xfrm>
            <a:off x="83939" y="1993852"/>
            <a:ext cx="226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 extra-pi0 veto</a:t>
            </a:r>
            <a:endParaRPr kumimoji="1"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D2059C-594E-CED6-24F1-45A20DCDCAC1}"/>
              </a:ext>
            </a:extLst>
          </p:cNvPr>
          <p:cNvSpPr txBox="1"/>
          <p:nvPr/>
        </p:nvSpPr>
        <p:spPr>
          <a:xfrm>
            <a:off x="-15629" y="5053334"/>
            <a:ext cx="226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Without extra-pi0 veto</a:t>
            </a:r>
            <a:endParaRPr kumimoji="1" lang="zh-CN" altLang="en-US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CB1D30-92DF-4D6D-ACDB-FEEF90428949}"/>
              </a:ext>
            </a:extLst>
          </p:cNvPr>
          <p:cNvSpPr txBox="1"/>
          <p:nvPr/>
        </p:nvSpPr>
        <p:spPr>
          <a:xfrm>
            <a:off x="4125596" y="153443"/>
            <a:ext cx="7982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visibleEnergyOfEventCMS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 V.S </a:t>
            </a:r>
            <a:r>
              <a:rPr lang="en" altLang="zh-CN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missingMomentumOfEvent_theta</a:t>
            </a:r>
            <a:endParaRPr lang="en" altLang="zh-CN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EF38A03-7061-A4E0-1237-160A612D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189" y="3618000"/>
            <a:ext cx="4508811" cy="32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AF17D5-478D-A370-C3CF-F527FD75C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864" y="3618000"/>
            <a:ext cx="4508811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F93990-8CB8-218D-5214-2658B6FCB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865" y="522775"/>
            <a:ext cx="4508811" cy="32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E3B3D04-2A2C-6E34-940B-D0AD12B19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189" y="525818"/>
            <a:ext cx="450881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3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94473E1-3242-D62D-9D7F-27CD6C9410B2}"/>
              </a:ext>
            </a:extLst>
          </p:cNvPr>
          <p:cNvSpPr txBox="1"/>
          <p:nvPr/>
        </p:nvSpPr>
        <p:spPr>
          <a:xfrm>
            <a:off x="83939" y="111445"/>
            <a:ext cx="441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Mian Background-continuum</a:t>
            </a:r>
            <a:endParaRPr kumimoji="1" lang="zh-CN" altLang="en-US" sz="2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2821E3D-08E9-DBF0-F351-D59EC9BC3604}"/>
              </a:ext>
            </a:extLst>
          </p:cNvPr>
          <p:cNvSpPr txBox="1"/>
          <p:nvPr/>
        </p:nvSpPr>
        <p:spPr>
          <a:xfrm>
            <a:off x="83939" y="1993852"/>
            <a:ext cx="226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 extra-pi0 veto</a:t>
            </a:r>
            <a:endParaRPr kumimoji="1"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F3F977-418D-2361-3047-8E4C5B5D5EA1}"/>
              </a:ext>
            </a:extLst>
          </p:cNvPr>
          <p:cNvSpPr txBox="1"/>
          <p:nvPr/>
        </p:nvSpPr>
        <p:spPr>
          <a:xfrm>
            <a:off x="-15629" y="5053334"/>
            <a:ext cx="226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Without extra-pi0 veto</a:t>
            </a:r>
            <a:endParaRPr kumimoji="1"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B7388E-429D-D6E2-DC3D-224A704C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52" y="3633389"/>
            <a:ext cx="4508811" cy="32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398C58-5C40-B875-8FAC-967E7F27B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957" y="3633389"/>
            <a:ext cx="4508811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E556D2-973A-9BCC-828B-CF62D4D83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351" y="511555"/>
            <a:ext cx="4508811" cy="32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FC553FE-81D0-BF44-2ED6-6F10E899E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957" y="511555"/>
            <a:ext cx="4508811" cy="324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61EAA2D-37F6-14F8-E129-CF7C6CDBACEC}"/>
              </a:ext>
            </a:extLst>
          </p:cNvPr>
          <p:cNvSpPr txBox="1"/>
          <p:nvPr/>
        </p:nvSpPr>
        <p:spPr>
          <a:xfrm>
            <a:off x="4359875" y="142223"/>
            <a:ext cx="612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Thrust V.S. </a:t>
            </a:r>
            <a:r>
              <a:rPr lang="en" altLang="zh-CN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visibleEnergyOfEventCMS</a:t>
            </a:r>
            <a:endParaRPr lang="en" altLang="zh-CN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05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8C280D-D755-854B-BE81-8DF6F8A7C160}"/>
              </a:ext>
            </a:extLst>
          </p:cNvPr>
          <p:cNvSpPr txBox="1"/>
          <p:nvPr/>
        </p:nvSpPr>
        <p:spPr>
          <a:xfrm>
            <a:off x="83939" y="111445"/>
            <a:ext cx="441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Mian Background-continuum</a:t>
            </a:r>
            <a:endParaRPr kumimoji="1" lang="zh-CN" altLang="en-US" sz="2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2FB0AA6-A34D-B3B7-7552-C7F59E034BCD}"/>
              </a:ext>
            </a:extLst>
          </p:cNvPr>
          <p:cNvSpPr txBox="1"/>
          <p:nvPr/>
        </p:nvSpPr>
        <p:spPr>
          <a:xfrm>
            <a:off x="83939" y="1993852"/>
            <a:ext cx="226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 extra-pi0 veto</a:t>
            </a:r>
            <a:endParaRPr kumimoji="1"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EBC0E19-04FD-C180-CD03-09B51E1599C1}"/>
              </a:ext>
            </a:extLst>
          </p:cNvPr>
          <p:cNvSpPr txBox="1"/>
          <p:nvPr/>
        </p:nvSpPr>
        <p:spPr>
          <a:xfrm>
            <a:off x="-15629" y="5053334"/>
            <a:ext cx="226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Without extra-pi0 veto</a:t>
            </a:r>
            <a:endParaRPr kumimoji="1"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35901E-5744-7B73-6BF1-C1E9A4EA328C}"/>
              </a:ext>
            </a:extLst>
          </p:cNvPr>
          <p:cNvSpPr txBox="1"/>
          <p:nvPr/>
        </p:nvSpPr>
        <p:spPr>
          <a:xfrm>
            <a:off x="4324865" y="111445"/>
            <a:ext cx="612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Thrust V.S. </a:t>
            </a:r>
            <a:r>
              <a:rPr lang="en" altLang="zh-CN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missingMomentumOfEvent_theta</a:t>
            </a:r>
            <a:endParaRPr lang="en" altLang="zh-CN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3165304-1D69-39E5-2B56-D63492812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80" y="3618000"/>
            <a:ext cx="4508811" cy="32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B34357-65E8-0CD6-D22A-808143E8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754" y="3618000"/>
            <a:ext cx="4508811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BFBA09-AF6A-1487-E178-39F0EE263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580" y="511555"/>
            <a:ext cx="4508811" cy="32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B68AB5E-F355-B452-CE55-A82DDFCC4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754" y="511555"/>
            <a:ext cx="450881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5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0EDB53C-1978-86FC-5842-3A4EA1B3143C}"/>
              </a:ext>
            </a:extLst>
          </p:cNvPr>
          <p:cNvSpPr txBox="1"/>
          <p:nvPr/>
        </p:nvSpPr>
        <p:spPr>
          <a:xfrm>
            <a:off x="83939" y="111445"/>
            <a:ext cx="441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Mian Background-continuum</a:t>
            </a:r>
            <a:endParaRPr kumimoji="1" lang="zh-CN" altLang="en-US" sz="2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1AB408A-2FA7-D49A-CEED-8909E93D71BD}"/>
              </a:ext>
            </a:extLst>
          </p:cNvPr>
          <p:cNvSpPr txBox="1"/>
          <p:nvPr/>
        </p:nvSpPr>
        <p:spPr>
          <a:xfrm>
            <a:off x="83939" y="1993852"/>
            <a:ext cx="226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 extra-pi0 veto</a:t>
            </a:r>
            <a:endParaRPr kumimoji="1"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E74F34-EB1E-1122-F72F-9DEAC6090929}"/>
              </a:ext>
            </a:extLst>
          </p:cNvPr>
          <p:cNvSpPr txBox="1"/>
          <p:nvPr/>
        </p:nvSpPr>
        <p:spPr>
          <a:xfrm>
            <a:off x="-15629" y="5053334"/>
            <a:ext cx="226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Without extra-pi0 veto</a:t>
            </a:r>
            <a:endParaRPr kumimoji="1"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E55F16-44F3-506F-F649-608DF767D3E7}"/>
              </a:ext>
            </a:extLst>
          </p:cNvPr>
          <p:cNvSpPr txBox="1"/>
          <p:nvPr/>
        </p:nvSpPr>
        <p:spPr>
          <a:xfrm>
            <a:off x="4498285" y="142223"/>
            <a:ext cx="612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Thrust V.S. tau_sig_KSFWVariableshso24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A9C922-5697-FB5D-E470-ABBB5DDB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712" y="3618000"/>
            <a:ext cx="4508811" cy="32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F1953D-065A-E32E-3F4E-46F29D02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559" y="3618000"/>
            <a:ext cx="4508811" cy="32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9FE380-E4B7-452E-3CF8-13F5BB6DA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560" y="511555"/>
            <a:ext cx="4508811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FD0F93-4A5A-FB76-000B-D6986816A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711" y="511555"/>
            <a:ext cx="450881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998949-241A-BC68-5872-9DAA68906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8" y="1088167"/>
            <a:ext cx="6242220" cy="468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BD6E8F4-3C2A-9F79-DA6D-E2FF93346920}"/>
                  </a:ext>
                </a:extLst>
              </p:cNvPr>
              <p:cNvSpPr txBox="1"/>
              <p:nvPr/>
            </p:nvSpPr>
            <p:spPr>
              <a:xfrm>
                <a:off x="7426411" y="1013210"/>
                <a:ext cx="3929448" cy="715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=0.5479 </m:t>
                    </m:r>
                    <m:r>
                      <m:rPr>
                        <m:sty m:val="p"/>
                      </m:rPr>
                      <a:rPr kumimoji="1" lang="en-US" altLang="zh-CN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BD6E8F4-3C2A-9F79-DA6D-E2FF93346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411" y="1013210"/>
                <a:ext cx="3929448" cy="715452"/>
              </a:xfrm>
              <a:prstGeom prst="rect">
                <a:avLst/>
              </a:prstGeom>
              <a:blipFill>
                <a:blip r:embed="rId3"/>
                <a:stretch>
                  <a:fillRect l="-965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B0D8891-4D3C-6FFD-E4DD-E6C830760D2F}"/>
                  </a:ext>
                </a:extLst>
              </p:cNvPr>
              <p:cNvSpPr txBox="1"/>
              <p:nvPr/>
            </p:nvSpPr>
            <p:spPr>
              <a:xfrm>
                <a:off x="7426411" y="3756501"/>
                <a:ext cx="3929448" cy="715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kumimoji="1" lang="en-US" altLang="zh-CN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  <m:r>
                          <a:rPr kumimoji="1" lang="en-US" altLang="zh-CN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</m:e>
                    </m:d>
                    <m:r>
                      <a:rPr kumimoji="1" lang="en-US" altLang="zh-CN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&lt;3</m:t>
                    </m:r>
                    <m:r>
                      <a:rPr kumimoji="1" lang="en-US" altLang="zh-CN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zh-CN" b="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kumimoji="1" lang="en-US" altLang="zh-CN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=0.5479 </m:t>
                    </m:r>
                    <m:r>
                      <m:rPr>
                        <m:sty m:val="p"/>
                      </m:rPr>
                      <a:rPr kumimoji="1" lang="en-US" altLang="zh-CN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B0D8891-4D3C-6FFD-E4DD-E6C830760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411" y="3756501"/>
                <a:ext cx="3929448" cy="715452"/>
              </a:xfrm>
              <a:prstGeom prst="rect">
                <a:avLst/>
              </a:prstGeom>
              <a:blipFill>
                <a:blip r:embed="rId4"/>
                <a:stretch>
                  <a:fillRect l="-965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944CE571-6C32-3A9E-6E87-AF65BB91EAA8}"/>
              </a:ext>
            </a:extLst>
          </p:cNvPr>
          <p:cNvSpPr txBox="1"/>
          <p:nvPr/>
        </p:nvSpPr>
        <p:spPr>
          <a:xfrm>
            <a:off x="7679209" y="4955141"/>
            <a:ext cx="3449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FOM=0.0113 +/- 0.0004  </a:t>
            </a:r>
          </a:p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eff=0.0848 +/- 0.000</a:t>
            </a:r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3EEBA2-BB4F-7465-B32D-0BBA8BEDF19E}"/>
              </a:ext>
            </a:extLst>
          </p:cNvPr>
          <p:cNvSpPr txBox="1"/>
          <p:nvPr/>
        </p:nvSpPr>
        <p:spPr>
          <a:xfrm>
            <a:off x="7679209" y="2166234"/>
            <a:ext cx="4119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FOM=0.0114 +/- 0.000</a:t>
            </a:r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</a:p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eff=0.077</a:t>
            </a:r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+/- 0.000</a:t>
            </a:r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</a:t>
            </a:r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19155B-83A0-A915-651A-BE1F82139B40}"/>
              </a:ext>
            </a:extLst>
          </p:cNvPr>
          <p:cNvSpPr txBox="1"/>
          <p:nvPr/>
        </p:nvSpPr>
        <p:spPr>
          <a:xfrm>
            <a:off x="135924" y="160852"/>
            <a:ext cx="733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Optimization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eta’s mass window</a:t>
            </a:r>
            <a:endParaRPr kumimoji="1" lang="zh-CN" altLang="en-US" sz="20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01F0C6-98E8-118B-1DC7-C3D6F27DEF3C}"/>
              </a:ext>
            </a:extLst>
          </p:cNvPr>
          <p:cNvSpPr txBox="1"/>
          <p:nvPr/>
        </p:nvSpPr>
        <p:spPr>
          <a:xfrm>
            <a:off x="7380517" y="3174882"/>
            <a:ext cx="34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还是选择了</a:t>
            </a:r>
            <a:r>
              <a:rPr kumimoji="1" lang="en-US" altLang="zh-CN" b="1" dirty="0">
                <a:solidFill>
                  <a:srgbClr val="FF0000"/>
                </a:solidFill>
              </a:rPr>
              <a:t>3</a:t>
            </a:r>
            <a:r>
              <a:rPr kumimoji="1" lang="zh-CN" altLang="en-US" b="1" dirty="0">
                <a:solidFill>
                  <a:srgbClr val="FF0000"/>
                </a:solidFill>
              </a:rPr>
              <a:t>倍</a:t>
            </a:r>
            <a:r>
              <a:rPr kumimoji="1" lang="en-US" altLang="zh-CN" b="1" dirty="0">
                <a:solidFill>
                  <a:srgbClr val="FF0000"/>
                </a:solidFill>
              </a:rPr>
              <a:t>sigma</a:t>
            </a:r>
            <a:r>
              <a:rPr kumimoji="1" lang="zh-CN" altLang="en-US" b="1" dirty="0">
                <a:solidFill>
                  <a:srgbClr val="FF0000"/>
                </a:solidFill>
              </a:rPr>
              <a:t>作为质量窗</a:t>
            </a:r>
          </a:p>
        </p:txBody>
      </p:sp>
    </p:spTree>
    <p:extLst>
      <p:ext uri="{BB962C8B-B14F-4D97-AF65-F5344CB8AC3E}">
        <p14:creationId xmlns:p14="http://schemas.microsoft.com/office/powerpoint/2010/main" val="224288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837EA7-B9A1-4B96-EA5E-D324A9C8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238"/>
            <a:ext cx="5953924" cy="42784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D588E06-5E5B-710C-B336-57A3C2FF857E}"/>
              </a:ext>
            </a:extLst>
          </p:cNvPr>
          <p:cNvSpPr txBox="1"/>
          <p:nvPr/>
        </p:nvSpPr>
        <p:spPr>
          <a:xfrm>
            <a:off x="135924" y="160852"/>
            <a:ext cx="733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Comparison our selections with previous BARBAR’s</a:t>
            </a:r>
            <a:endParaRPr kumimoji="1" lang="zh-CN" altLang="en-US" sz="20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648673-63FF-40EC-DC82-99DBB78CF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828" y="911459"/>
            <a:ext cx="5222789" cy="755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6E7A92-9FF1-C6E6-9CE1-49922FD0B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807" y="1871461"/>
            <a:ext cx="5867697" cy="36643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721EAFE-806E-8B8D-8994-634F332DE2C3}"/>
              </a:ext>
            </a:extLst>
          </p:cNvPr>
          <p:cNvSpPr txBox="1"/>
          <p:nvPr/>
        </p:nvSpPr>
        <p:spPr>
          <a:xfrm>
            <a:off x="6576828" y="545159"/>
            <a:ext cx="420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previous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BarBar’s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30F1F7-AFEA-07CD-4AC1-572ADD6CF59F}"/>
              </a:ext>
            </a:extLst>
          </p:cNvPr>
          <p:cNvSpPr txBox="1"/>
          <p:nvPr/>
        </p:nvSpPr>
        <p:spPr>
          <a:xfrm>
            <a:off x="777765" y="1031545"/>
            <a:ext cx="41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要不要加这个</a:t>
            </a:r>
            <a:r>
              <a:rPr kumimoji="1" lang="en-US" altLang="zh-CN" b="1" dirty="0">
                <a:solidFill>
                  <a:srgbClr val="FF0000"/>
                </a:solidFill>
              </a:rPr>
              <a:t>cut</a:t>
            </a:r>
            <a:r>
              <a:rPr kumimoji="1" lang="zh-CN" altLang="en-US" b="1" dirty="0">
                <a:solidFill>
                  <a:srgbClr val="FF0000"/>
                </a:solidFill>
              </a:rPr>
              <a:t>呢？（暂时没加）</a:t>
            </a:r>
          </a:p>
        </p:txBody>
      </p:sp>
    </p:spTree>
    <p:extLst>
      <p:ext uri="{BB962C8B-B14F-4D97-AF65-F5344CB8AC3E}">
        <p14:creationId xmlns:p14="http://schemas.microsoft.com/office/powerpoint/2010/main" val="133521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1CFB77-3A60-CDB4-A79D-B063801FD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2" y="549965"/>
            <a:ext cx="6079525" cy="10919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AF44173-6E8D-B822-14B3-4EFE8FFF0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76" y="1952367"/>
            <a:ext cx="6353792" cy="49056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AD033FD-79E1-7EBF-C763-EAE10399F3E4}"/>
              </a:ext>
            </a:extLst>
          </p:cNvPr>
          <p:cNvSpPr txBox="1"/>
          <p:nvPr/>
        </p:nvSpPr>
        <p:spPr>
          <a:xfrm>
            <a:off x="7636476" y="726587"/>
            <a:ext cx="226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不太明白啥意思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023B55-923E-3B51-D832-0452787CC946}"/>
              </a:ext>
            </a:extLst>
          </p:cNvPr>
          <p:cNvSpPr txBox="1"/>
          <p:nvPr/>
        </p:nvSpPr>
        <p:spPr>
          <a:xfrm>
            <a:off x="7636476" y="4405183"/>
            <a:ext cx="378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这里是想对中性的粒子都做运动学拟合吗？然后选取最好的那个粒子？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5BF0686-3793-BBFC-BC1F-90CCBFD6F2F7}"/>
              </a:ext>
            </a:extLst>
          </p:cNvPr>
          <p:cNvSpPr txBox="1"/>
          <p:nvPr/>
        </p:nvSpPr>
        <p:spPr>
          <a:xfrm>
            <a:off x="0" y="0"/>
            <a:ext cx="733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Comparison our selections with previous BARBAR’s</a:t>
            </a:r>
            <a:endParaRPr kumimoji="1" lang="zh-CN" altLang="en-US" sz="2000" b="1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5C4BAD48-1163-8DD0-183F-75D38D76C071}"/>
              </a:ext>
            </a:extLst>
          </p:cNvPr>
          <p:cNvCxnSpPr/>
          <p:nvPr/>
        </p:nvCxnSpPr>
        <p:spPr>
          <a:xfrm>
            <a:off x="-1200" y="1736703"/>
            <a:ext cx="12193200" cy="0"/>
          </a:xfrm>
          <a:prstGeom prst="line">
            <a:avLst/>
          </a:prstGeom>
          <a:ln w="2857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9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2E3EDD3-ADDA-1E0D-F72A-9256B7713754}"/>
              </a:ext>
            </a:extLst>
          </p:cNvPr>
          <p:cNvSpPr txBox="1"/>
          <p:nvPr/>
        </p:nvSpPr>
        <p:spPr>
          <a:xfrm>
            <a:off x="194619" y="130431"/>
            <a:ext cx="2449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b="1" dirty="0"/>
              <a:t>Some </a:t>
            </a:r>
            <a:r>
              <a:rPr kumimoji="1" lang="en-US" altLang="zh-CN" sz="2000" b="1" dirty="0"/>
              <a:t>distributions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C060D4-DBEC-4BD3-BB3A-0E13DA0DF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084" y="499763"/>
            <a:ext cx="4007832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63E4CE-B33F-9955-44C5-2373091A8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84" y="3618000"/>
            <a:ext cx="4007832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1B7781-7BE7-5931-6766-840E84F0C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168" y="499763"/>
            <a:ext cx="4007832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0A512B-EF96-F3E5-1742-C0197D9B0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168" y="3618000"/>
            <a:ext cx="4007832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E2881A-21EB-9E1F-D0FD-080A69BFE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9763"/>
            <a:ext cx="4007832" cy="28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03015BF-E39B-0F60-E894-0C5425583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18000"/>
            <a:ext cx="4007832" cy="288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D9A62DB-D697-814D-A571-A1D206D61CA9}"/>
              </a:ext>
            </a:extLst>
          </p:cNvPr>
          <p:cNvSpPr txBox="1"/>
          <p:nvPr/>
        </p:nvSpPr>
        <p:spPr>
          <a:xfrm>
            <a:off x="914399" y="753762"/>
            <a:ext cx="9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both</a:t>
            </a:r>
            <a:endParaRPr kumimoji="1"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FEEE29-CCF8-D730-A52A-B161256ABD90}"/>
              </a:ext>
            </a:extLst>
          </p:cNvPr>
          <p:cNvSpPr txBox="1"/>
          <p:nvPr/>
        </p:nvSpPr>
        <p:spPr>
          <a:xfrm>
            <a:off x="5020962" y="753762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</a:t>
            </a:r>
            <a:endParaRPr kumimoji="1"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E3B97E-221E-5646-85D3-96F592EFD00B}"/>
              </a:ext>
            </a:extLst>
          </p:cNvPr>
          <p:cNvSpPr txBox="1"/>
          <p:nvPr/>
        </p:nvSpPr>
        <p:spPr>
          <a:xfrm>
            <a:off x="9028794" y="753762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mu</a:t>
            </a:r>
            <a:endParaRPr kumimoji="1"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984E87-7760-9DA0-DCD3-3B0B2BD6894C}"/>
              </a:ext>
            </a:extLst>
          </p:cNvPr>
          <p:cNvSpPr txBox="1"/>
          <p:nvPr/>
        </p:nvSpPr>
        <p:spPr>
          <a:xfrm>
            <a:off x="914399" y="3954099"/>
            <a:ext cx="9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both</a:t>
            </a:r>
            <a:endParaRPr kumimoji="1"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B97A05D-273E-D50C-2F8B-8F800A48A39D}"/>
              </a:ext>
            </a:extLst>
          </p:cNvPr>
          <p:cNvSpPr txBox="1"/>
          <p:nvPr/>
        </p:nvSpPr>
        <p:spPr>
          <a:xfrm>
            <a:off x="5020962" y="3954099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</a:t>
            </a:r>
            <a:endParaRPr kumimoji="1"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EA10AA3-79F5-5B1D-7A56-A1CA8B36FB6B}"/>
              </a:ext>
            </a:extLst>
          </p:cNvPr>
          <p:cNvSpPr txBox="1"/>
          <p:nvPr/>
        </p:nvSpPr>
        <p:spPr>
          <a:xfrm>
            <a:off x="9028794" y="3954099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mu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4384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918FBB5-3038-3A05-A32D-E5217E272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68" y="499763"/>
            <a:ext cx="4007832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E8E2CE8-EFD7-0D6A-20E2-950BB228B972}"/>
              </a:ext>
            </a:extLst>
          </p:cNvPr>
          <p:cNvSpPr txBox="1"/>
          <p:nvPr/>
        </p:nvSpPr>
        <p:spPr>
          <a:xfrm>
            <a:off x="194619" y="130431"/>
            <a:ext cx="2449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b="1" dirty="0"/>
              <a:t>Some distributions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243E5C-D6BE-E0DA-67A4-F0B96CAC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84" y="499763"/>
            <a:ext cx="4007832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34C380-81D3-B574-9802-BBDA52577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084" y="3749095"/>
            <a:ext cx="4007832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9424DE3-CAA5-5CFE-2952-C4E3295E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168" y="3749095"/>
            <a:ext cx="4007832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D4E7CF-95E7-C65E-9D65-52B0A6577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2" y="3749095"/>
            <a:ext cx="4007832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EFB7895-2E9D-4C04-E223-1EABCED715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99763"/>
            <a:ext cx="4007832" cy="28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7B1420-BB72-9DF3-B215-7AB4D60321DF}"/>
              </a:ext>
            </a:extLst>
          </p:cNvPr>
          <p:cNvSpPr txBox="1"/>
          <p:nvPr/>
        </p:nvSpPr>
        <p:spPr>
          <a:xfrm>
            <a:off x="914399" y="753762"/>
            <a:ext cx="9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both</a:t>
            </a:r>
            <a:endParaRPr kumimoji="1"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5DF6DF-E98C-793F-0F26-CE82FA1A5A47}"/>
              </a:ext>
            </a:extLst>
          </p:cNvPr>
          <p:cNvSpPr txBox="1"/>
          <p:nvPr/>
        </p:nvSpPr>
        <p:spPr>
          <a:xfrm>
            <a:off x="5020962" y="753762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</a:t>
            </a:r>
            <a:endParaRPr kumimoji="1"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2A23FA3-292F-6C6E-F9E7-E7768B05D74F}"/>
              </a:ext>
            </a:extLst>
          </p:cNvPr>
          <p:cNvSpPr txBox="1"/>
          <p:nvPr/>
        </p:nvSpPr>
        <p:spPr>
          <a:xfrm>
            <a:off x="9028794" y="753762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mu</a:t>
            </a:r>
            <a:endParaRPr kumimoji="1"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34E5B6-F4FE-D6DA-93A0-DDCF1E24F7A9}"/>
              </a:ext>
            </a:extLst>
          </p:cNvPr>
          <p:cNvSpPr txBox="1"/>
          <p:nvPr/>
        </p:nvSpPr>
        <p:spPr>
          <a:xfrm>
            <a:off x="914399" y="4044778"/>
            <a:ext cx="9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both</a:t>
            </a:r>
            <a:endParaRPr kumimoji="1"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7E892CC-B65A-B338-2316-E78A20BF7736}"/>
              </a:ext>
            </a:extLst>
          </p:cNvPr>
          <p:cNvSpPr txBox="1"/>
          <p:nvPr/>
        </p:nvSpPr>
        <p:spPr>
          <a:xfrm>
            <a:off x="5020962" y="4044778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</a:t>
            </a:r>
            <a:endParaRPr kumimoji="1"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31A156-6AE7-4A25-FD59-371398B132BE}"/>
              </a:ext>
            </a:extLst>
          </p:cNvPr>
          <p:cNvSpPr txBox="1"/>
          <p:nvPr/>
        </p:nvSpPr>
        <p:spPr>
          <a:xfrm>
            <a:off x="9028794" y="4044778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mu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8053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BABC1B5-E1D8-37FE-F51C-4DBB6DFB0528}"/>
              </a:ext>
            </a:extLst>
          </p:cNvPr>
          <p:cNvSpPr txBox="1"/>
          <p:nvPr/>
        </p:nvSpPr>
        <p:spPr>
          <a:xfrm>
            <a:off x="163148" y="92789"/>
            <a:ext cx="2449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/>
              <a:t>Some distributions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F6354E-A445-3656-0C67-20597AB54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763"/>
            <a:ext cx="4007832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CFA63F-797F-56E7-3E95-0ACCEDE0A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9095"/>
            <a:ext cx="4007832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58C1C5-0072-2632-9F27-48E7D35D1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085" y="499763"/>
            <a:ext cx="4007832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8D32EE-8871-10E4-56A4-390B9F2AD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085" y="3749095"/>
            <a:ext cx="4007832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D324CA-9E34-3047-C37D-011A815D1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170" y="3749095"/>
            <a:ext cx="4007832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18954FB-DBBD-8E73-7F1D-3219A6233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170" y="499763"/>
            <a:ext cx="4007832" cy="288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7003559-E07B-EC34-5BAF-B37CCDCD479C}"/>
              </a:ext>
            </a:extLst>
          </p:cNvPr>
          <p:cNvSpPr txBox="1"/>
          <p:nvPr/>
        </p:nvSpPr>
        <p:spPr>
          <a:xfrm>
            <a:off x="914399" y="753762"/>
            <a:ext cx="9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both</a:t>
            </a:r>
            <a:endParaRPr kumimoji="1"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18C26D-766A-1954-5BA3-2270C596E6DC}"/>
              </a:ext>
            </a:extLst>
          </p:cNvPr>
          <p:cNvSpPr txBox="1"/>
          <p:nvPr/>
        </p:nvSpPr>
        <p:spPr>
          <a:xfrm>
            <a:off x="5020962" y="753762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</a:t>
            </a:r>
            <a:endParaRPr kumimoji="1"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5A2DF5-2286-4B62-DC90-D70AA9FC69B1}"/>
              </a:ext>
            </a:extLst>
          </p:cNvPr>
          <p:cNvSpPr txBox="1"/>
          <p:nvPr/>
        </p:nvSpPr>
        <p:spPr>
          <a:xfrm>
            <a:off x="9028794" y="753762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mu</a:t>
            </a:r>
            <a:endParaRPr kumimoji="1"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1B823C-02AC-87EA-8966-71A047AEA6E1}"/>
              </a:ext>
            </a:extLst>
          </p:cNvPr>
          <p:cNvSpPr txBox="1"/>
          <p:nvPr/>
        </p:nvSpPr>
        <p:spPr>
          <a:xfrm>
            <a:off x="914399" y="4138765"/>
            <a:ext cx="9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both</a:t>
            </a:r>
            <a:endParaRPr kumimoji="1"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9B41F64-7B48-9C53-BFA6-8610ECC23A81}"/>
              </a:ext>
            </a:extLst>
          </p:cNvPr>
          <p:cNvSpPr txBox="1"/>
          <p:nvPr/>
        </p:nvSpPr>
        <p:spPr>
          <a:xfrm>
            <a:off x="5020962" y="4138765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</a:t>
            </a:r>
            <a:endParaRPr kumimoji="1"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FAB7FB-F933-5278-1CF4-991CAE48EB10}"/>
              </a:ext>
            </a:extLst>
          </p:cNvPr>
          <p:cNvSpPr txBox="1"/>
          <p:nvPr/>
        </p:nvSpPr>
        <p:spPr>
          <a:xfrm>
            <a:off x="9028794" y="4138765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mu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774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3C4A65-F086-2CC5-3FA2-FAB7790D5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000"/>
            <a:ext cx="4007832" cy="288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AA624E1-BF36-60B2-3D63-F0723C2F4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664" y="549000"/>
            <a:ext cx="4007832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A5D8A41-34EC-76E7-119F-E791E2131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084" y="549000"/>
            <a:ext cx="4007832" cy="288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1CA5685-8C71-7D86-929C-CBACF2924D6F}"/>
              </a:ext>
            </a:extLst>
          </p:cNvPr>
          <p:cNvSpPr txBox="1"/>
          <p:nvPr/>
        </p:nvSpPr>
        <p:spPr>
          <a:xfrm>
            <a:off x="194619" y="130431"/>
            <a:ext cx="2449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b="1" dirty="0"/>
              <a:t>Some </a:t>
            </a:r>
            <a:r>
              <a:rPr kumimoji="1" lang="en-US" altLang="zh-CN" sz="2000" b="1" dirty="0"/>
              <a:t>distributions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DB3720-A3BF-F270-3142-40DBE20566E4}"/>
              </a:ext>
            </a:extLst>
          </p:cNvPr>
          <p:cNvSpPr txBox="1"/>
          <p:nvPr/>
        </p:nvSpPr>
        <p:spPr>
          <a:xfrm>
            <a:off x="914399" y="753762"/>
            <a:ext cx="9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both</a:t>
            </a:r>
            <a:endParaRPr kumimoji="1"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407984-78F8-7CEB-AE21-BC86350F421C}"/>
              </a:ext>
            </a:extLst>
          </p:cNvPr>
          <p:cNvSpPr txBox="1"/>
          <p:nvPr/>
        </p:nvSpPr>
        <p:spPr>
          <a:xfrm>
            <a:off x="5020962" y="753762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</a:t>
            </a:r>
            <a:endParaRPr kumimoji="1" lang="zh-CN" altLang="en-US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0A5A51-D48C-A014-D384-5FEB90F7C4B2}"/>
              </a:ext>
            </a:extLst>
          </p:cNvPr>
          <p:cNvSpPr txBox="1"/>
          <p:nvPr/>
        </p:nvSpPr>
        <p:spPr>
          <a:xfrm>
            <a:off x="9028794" y="753762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mu</a:t>
            </a:r>
            <a:endParaRPr kumimoji="1"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695FD3C-94A1-3900-7313-D1B34E3CB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084" y="3750307"/>
            <a:ext cx="4007832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9506C2-1DE7-EDB6-EEF9-8378533B0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664" y="3750307"/>
            <a:ext cx="4007832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B6B2723-4B1E-8260-62C1-446DEC3CE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50307"/>
            <a:ext cx="4007832" cy="288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F93BAEA-02E8-6FFC-11ED-EF1490F46F1B}"/>
              </a:ext>
            </a:extLst>
          </p:cNvPr>
          <p:cNvSpPr txBox="1"/>
          <p:nvPr/>
        </p:nvSpPr>
        <p:spPr>
          <a:xfrm>
            <a:off x="914399" y="4027955"/>
            <a:ext cx="9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both</a:t>
            </a:r>
            <a:endParaRPr kumimoji="1"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0BF3DF-ADE6-91B0-6463-781A56E7D04C}"/>
              </a:ext>
            </a:extLst>
          </p:cNvPr>
          <p:cNvSpPr txBox="1"/>
          <p:nvPr/>
        </p:nvSpPr>
        <p:spPr>
          <a:xfrm>
            <a:off x="5020962" y="4027955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</a:t>
            </a:r>
            <a:endParaRPr kumimoji="1"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FFD7D05-1382-3CDD-17FE-668951B30B58}"/>
              </a:ext>
            </a:extLst>
          </p:cNvPr>
          <p:cNvSpPr txBox="1"/>
          <p:nvPr/>
        </p:nvSpPr>
        <p:spPr>
          <a:xfrm>
            <a:off x="9028794" y="4027955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mu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479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501752-4673-5744-9B42-28E2BB965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7" y="1211058"/>
            <a:ext cx="7772400" cy="185573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F932F18-A8C9-6C8D-B2C3-1F700F0BAB6C}"/>
              </a:ext>
            </a:extLst>
          </p:cNvPr>
          <p:cNvSpPr txBox="1"/>
          <p:nvPr/>
        </p:nvSpPr>
        <p:spPr>
          <a:xfrm>
            <a:off x="693683" y="231228"/>
            <a:ext cx="263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Barbar’s Result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6464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488</Words>
  <Application>Microsoft Macintosh PowerPoint</Application>
  <PresentationFormat>宽屏</PresentationFormat>
  <Paragraphs>100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Arial</vt:lpstr>
      <vt:lpstr>Cambria Math</vt:lpstr>
      <vt:lpstr>Menlo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wyzhuang23@m.fudan.edu.cn</dc:creator>
  <cp:lastModifiedBy>wyzhuang23@m.fudan.edu.cn</cp:lastModifiedBy>
  <cp:revision>6</cp:revision>
  <dcterms:created xsi:type="dcterms:W3CDTF">2025-12-02T04:13:05Z</dcterms:created>
  <dcterms:modified xsi:type="dcterms:W3CDTF">2025-12-05T05:37:58Z</dcterms:modified>
</cp:coreProperties>
</file>