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92" r:id="rId2"/>
    <p:sldId id="325" r:id="rId3"/>
    <p:sldId id="324" r:id="rId4"/>
    <p:sldId id="322" r:id="rId5"/>
    <p:sldId id="302" r:id="rId6"/>
    <p:sldId id="304" r:id="rId7"/>
    <p:sldId id="305" r:id="rId8"/>
    <p:sldId id="318"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27" r:id="rId22"/>
    <p:sldId id="328" r:id="rId23"/>
    <p:sldId id="330" r:id="rId24"/>
    <p:sldId id="331" r:id="rId25"/>
    <p:sldId id="326" r:id="rId26"/>
    <p:sldId id="319" r:id="rId27"/>
    <p:sldId id="320" r:id="rId28"/>
    <p:sldId id="332" r:id="rId29"/>
    <p:sldId id="333" r:id="rId30"/>
    <p:sldId id="297" r:id="rId31"/>
    <p:sldId id="300" r:id="rId32"/>
    <p:sldId id="301" r:id="rId33"/>
    <p:sldId id="298" r:id="rId34"/>
    <p:sldId id="299" r:id="rId35"/>
    <p:sldId id="32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Godinho" initials="A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B050"/>
    <a:srgbClr val="00B0F0"/>
    <a:srgbClr val="F97258"/>
    <a:srgbClr val="FB8058"/>
    <a:srgbClr val="FD9256"/>
    <a:srgbClr val="FEA155"/>
    <a:srgbClr val="FFB84C"/>
    <a:srgbClr val="FFB051"/>
    <a:srgbClr val="FFB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86"/>
  </p:normalViewPr>
  <p:slideViewPr>
    <p:cSldViewPr snapToObjects="1">
      <p:cViewPr>
        <p:scale>
          <a:sx n="75" d="100"/>
          <a:sy n="75" d="100"/>
        </p:scale>
        <p:origin x="336"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CB0CAB-A528-CD45-8F12-922B94DEC1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D47AD8C8-453F-104C-B81F-526301CF40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B72EAA-2733-D14F-950A-8F4240385864}" type="datetimeFigureOut">
              <a:rPr lang="en-US" smtClean="0">
                <a:latin typeface="Arial" panose="020B0604020202020204" pitchFamily="34" charset="0"/>
              </a:rPr>
              <a:t>12/4/2025</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24EBBD38-63DF-604F-9396-6BB8561251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55D48731-E0D0-B242-9967-4E9E135D8D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59750F-00B8-E148-9878-D197EE9CB895}"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451300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D4DD062E-52F7-A14D-A443-1F3854784447}" type="datetimeFigureOut">
              <a:rPr lang="en-US" smtClean="0"/>
              <a:pPr/>
              <a:t>12/4/2025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8CB0EE9E-52B8-AA4F-8DD5-ED0FB4E5CBCC}" type="slidenum">
              <a:rPr lang="en-US" smtClean="0"/>
              <a:pPr/>
              <a:t>‹#›</a:t>
            </a:fld>
            <a:endParaRPr lang="en-US" dirty="0"/>
          </a:p>
        </p:txBody>
      </p:sp>
    </p:spTree>
    <p:extLst>
      <p:ext uri="{BB962C8B-B14F-4D97-AF65-F5344CB8AC3E}">
        <p14:creationId xmlns:p14="http://schemas.microsoft.com/office/powerpoint/2010/main" val="186429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6163"/>
            <a:ext cx="9144000" cy="23876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6">
            <a:extLst>
              <a:ext uri="{FF2B5EF4-FFF2-40B4-BE49-F238E27FC236}">
                <a16:creationId xmlns:a16="http://schemas.microsoft.com/office/drawing/2014/main" id="{B943B51E-7370-02A4-0236-A16449FAFE9C}"/>
              </a:ext>
            </a:extLst>
          </p:cNvPr>
          <p:cNvSpPr>
            <a:spLocks noGrp="1"/>
          </p:cNvSpPr>
          <p:nvPr>
            <p:ph type="dt" sz="half" idx="2"/>
          </p:nvPr>
        </p:nvSpPr>
        <p:spPr>
          <a:xfrm>
            <a:off x="731912" y="6566990"/>
            <a:ext cx="1584176" cy="291010"/>
          </a:xfrm>
          <a:prstGeom prst="rect">
            <a:avLst/>
          </a:prstGeom>
        </p:spPr>
        <p:txBody>
          <a:bodyPr/>
          <a:lstStyle>
            <a:lvl1pPr algn="ctr">
              <a:defRPr sz="1200">
                <a:latin typeface="Times New Roman" panose="02020603050405020304" pitchFamily="18" charset="0"/>
                <a:cs typeface="Times New Roman" panose="02020603050405020304" pitchFamily="18" charset="0"/>
              </a:defRPr>
            </a:lvl1pPr>
          </a:lstStyle>
          <a:p>
            <a:fld id="{34BA950E-4249-4DF3-B4B9-E319FAE434C0}" type="datetime1">
              <a:rPr lang="zh-CN" altLang="en-US" smtClean="0"/>
              <a:t>2025/12/4</a:t>
            </a:fld>
            <a:endParaRPr lang="en-US" dirty="0"/>
          </a:p>
        </p:txBody>
      </p:sp>
      <p:sp>
        <p:nvSpPr>
          <p:cNvPr id="5" name="Footer Placeholder 7">
            <a:extLst>
              <a:ext uri="{FF2B5EF4-FFF2-40B4-BE49-F238E27FC236}">
                <a16:creationId xmlns:a16="http://schemas.microsoft.com/office/drawing/2014/main" id="{1368D249-BBBE-D342-760D-0A9C8EF3DD44}"/>
              </a:ext>
            </a:extLst>
          </p:cNvPr>
          <p:cNvSpPr>
            <a:spLocks noGrp="1"/>
          </p:cNvSpPr>
          <p:nvPr>
            <p:ph type="ftr" sz="quarter" idx="3"/>
          </p:nvPr>
        </p:nvSpPr>
        <p:spPr>
          <a:xfrm>
            <a:off x="2826654" y="6566990"/>
            <a:ext cx="6538693" cy="291010"/>
          </a:xfrm>
          <a:prstGeom prst="rect">
            <a:avLst/>
          </a:prstGeom>
        </p:spPr>
        <p:txBody>
          <a:bodyPr/>
          <a:lstStyle>
            <a:lvl1pPr algn="ctr">
              <a:defRPr sz="1400" b="1">
                <a:latin typeface="仿宋" panose="02010609060101010101" pitchFamily="49" charset="-122"/>
                <a:ea typeface="仿宋" panose="02010609060101010101" pitchFamily="49" charset="-122"/>
              </a:defRPr>
            </a:lvl1pPr>
          </a:lstStyle>
          <a:p>
            <a:r>
              <a:rPr lang="zh-CN" altLang="en-US"/>
              <a:t>张彪 </a:t>
            </a:r>
            <a:endParaRPr lang="en-US" dirty="0"/>
          </a:p>
        </p:txBody>
      </p:sp>
      <p:sp>
        <p:nvSpPr>
          <p:cNvPr id="6" name="Slide Number Placeholder 8">
            <a:extLst>
              <a:ext uri="{FF2B5EF4-FFF2-40B4-BE49-F238E27FC236}">
                <a16:creationId xmlns:a16="http://schemas.microsoft.com/office/drawing/2014/main" id="{E91DD546-06F3-2810-A45A-9E1378CE6E42}"/>
              </a:ext>
            </a:extLst>
          </p:cNvPr>
          <p:cNvSpPr>
            <a:spLocks noGrp="1"/>
          </p:cNvSpPr>
          <p:nvPr>
            <p:ph type="sldNum" sz="quarter" idx="4"/>
          </p:nvPr>
        </p:nvSpPr>
        <p:spPr>
          <a:xfrm>
            <a:off x="10795603" y="6529933"/>
            <a:ext cx="681255" cy="365125"/>
          </a:xfrm>
          <a:prstGeom prst="rect">
            <a:avLst/>
          </a:prstGeom>
        </p:spPr>
        <p:txBody>
          <a:bodyPr/>
          <a:lstStyle>
            <a:lvl1pPr algn="ctr">
              <a:defRPr sz="1200">
                <a:latin typeface="Times New Roman" panose="02020603050405020304" pitchFamily="18" charset="0"/>
                <a:cs typeface="Times New Roman" panose="02020603050405020304" pitchFamily="18" charset="0"/>
              </a:defRPr>
            </a:lvl1p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74442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useBgFill="1">
        <p:nvSpPr>
          <p:cNvPr id="3" name="Content Placeholder 2"/>
          <p:cNvSpPr>
            <a:spLocks noGrp="1"/>
          </p:cNvSpPr>
          <p:nvPr>
            <p:ph idx="1"/>
          </p:nvPr>
        </p:nvSpPr>
        <p:spPr/>
        <p:txBody>
          <a:bodyPr/>
          <a:lstStyle>
            <a:lvl1pPr>
              <a:defRPr>
                <a:solidFill>
                  <a:schemeClr val="tx2"/>
                </a:solidFill>
              </a:defRPr>
            </a:lvl1pPr>
            <a:lvl2pPr marL="243000" indent="-243000">
              <a:buFont typeface="Arial" charset="0"/>
              <a:buChar char="•"/>
              <a:tabLst/>
              <a:defRPr sz="1350">
                <a:solidFill>
                  <a:schemeClr val="tx2"/>
                </a:solidFill>
              </a:defRPr>
            </a:lvl2pPr>
            <a:lvl3pPr marL="486000" indent="-243000">
              <a:buSzPct val="100000"/>
              <a:buFont typeface="Arial" panose="020B0604020202020204" pitchFamily="34" charset="0"/>
              <a:buChar char="•"/>
              <a:tabLst/>
              <a:defRPr>
                <a:solidFill>
                  <a:schemeClr val="tx2"/>
                </a:solidFill>
              </a:defRPr>
            </a:lvl3pPr>
            <a:lvl4pPr marL="729000" indent="-243000">
              <a:buSzPct val="100000"/>
              <a:buFont typeface="Arial" charset="0"/>
              <a:buChar char="•"/>
              <a:tabLst/>
              <a:defRPr>
                <a:solidFill>
                  <a:schemeClr val="tx2"/>
                </a:solidFill>
              </a:defRPr>
            </a:lvl4pPr>
            <a:lvl5pPr marL="1543050" indent="-171450">
              <a:buSzPct val="100000"/>
              <a:buFont typeface="Arial" charset="0"/>
              <a:buChar cha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GB"/>
              <a:t>Click to edit Master title style</a:t>
            </a:r>
            <a:endParaRPr lang="en-US" dirty="0"/>
          </a:p>
        </p:txBody>
      </p:sp>
      <p:sp>
        <p:nvSpPr>
          <p:cNvPr id="2" name="Date Placeholder 6">
            <a:extLst>
              <a:ext uri="{FF2B5EF4-FFF2-40B4-BE49-F238E27FC236}">
                <a16:creationId xmlns:a16="http://schemas.microsoft.com/office/drawing/2014/main" id="{2CCFD26F-FE91-1D94-4581-D8FFF966D7DA}"/>
              </a:ext>
            </a:extLst>
          </p:cNvPr>
          <p:cNvSpPr>
            <a:spLocks noGrp="1"/>
          </p:cNvSpPr>
          <p:nvPr>
            <p:ph type="dt" sz="half" idx="2"/>
          </p:nvPr>
        </p:nvSpPr>
        <p:spPr>
          <a:xfrm>
            <a:off x="731912" y="6566990"/>
            <a:ext cx="1584176" cy="291010"/>
          </a:xfrm>
          <a:prstGeom prst="rect">
            <a:avLst/>
          </a:prstGeom>
        </p:spPr>
        <p:txBody>
          <a:bodyPr/>
          <a:lstStyle>
            <a:lvl1pPr algn="ctr">
              <a:defRPr sz="1200">
                <a:latin typeface="Times New Roman" panose="02020603050405020304" pitchFamily="18" charset="0"/>
                <a:cs typeface="Times New Roman" panose="02020603050405020304" pitchFamily="18" charset="0"/>
              </a:defRPr>
            </a:lvl1pPr>
          </a:lstStyle>
          <a:p>
            <a:fld id="{F4537C4D-7CDD-4D83-949F-9974954C209D}" type="datetime1">
              <a:rPr lang="zh-CN" altLang="en-US" smtClean="0"/>
              <a:t>2025/12/4</a:t>
            </a:fld>
            <a:endParaRPr lang="en-US" dirty="0"/>
          </a:p>
        </p:txBody>
      </p:sp>
      <p:sp>
        <p:nvSpPr>
          <p:cNvPr id="4" name="Footer Placeholder 7">
            <a:extLst>
              <a:ext uri="{FF2B5EF4-FFF2-40B4-BE49-F238E27FC236}">
                <a16:creationId xmlns:a16="http://schemas.microsoft.com/office/drawing/2014/main" id="{E7496D97-F6E3-5714-4410-9E1593CB0505}"/>
              </a:ext>
            </a:extLst>
          </p:cNvPr>
          <p:cNvSpPr>
            <a:spLocks noGrp="1"/>
          </p:cNvSpPr>
          <p:nvPr>
            <p:ph type="ftr" sz="quarter" idx="3"/>
          </p:nvPr>
        </p:nvSpPr>
        <p:spPr>
          <a:xfrm>
            <a:off x="2826654" y="6566990"/>
            <a:ext cx="6538693" cy="291010"/>
          </a:xfrm>
          <a:prstGeom prst="rect">
            <a:avLst/>
          </a:prstGeom>
        </p:spPr>
        <p:txBody>
          <a:bodyPr/>
          <a:lstStyle>
            <a:lvl1pPr algn="ctr">
              <a:defRPr sz="1400" b="1">
                <a:latin typeface="仿宋" panose="02010609060101010101" pitchFamily="49" charset="-122"/>
                <a:ea typeface="仿宋" panose="02010609060101010101" pitchFamily="49" charset="-122"/>
              </a:defRPr>
            </a:lvl1pPr>
          </a:lstStyle>
          <a:p>
            <a:r>
              <a:rPr lang="zh-CN" altLang="en-US"/>
              <a:t>张彪 </a:t>
            </a:r>
            <a:endParaRPr lang="en-US" dirty="0"/>
          </a:p>
        </p:txBody>
      </p:sp>
      <p:sp>
        <p:nvSpPr>
          <p:cNvPr id="5" name="Slide Number Placeholder 8">
            <a:extLst>
              <a:ext uri="{FF2B5EF4-FFF2-40B4-BE49-F238E27FC236}">
                <a16:creationId xmlns:a16="http://schemas.microsoft.com/office/drawing/2014/main" id="{FC48A26F-CA6F-7CE5-2A84-A73BD03190D5}"/>
              </a:ext>
            </a:extLst>
          </p:cNvPr>
          <p:cNvSpPr>
            <a:spLocks noGrp="1"/>
          </p:cNvSpPr>
          <p:nvPr>
            <p:ph type="sldNum" sz="quarter" idx="4"/>
          </p:nvPr>
        </p:nvSpPr>
        <p:spPr>
          <a:xfrm>
            <a:off x="10795603" y="6529933"/>
            <a:ext cx="681255" cy="365125"/>
          </a:xfrm>
          <a:prstGeom prst="rect">
            <a:avLst/>
          </a:prstGeom>
        </p:spPr>
        <p:txBody>
          <a:bodyPr/>
          <a:lstStyle>
            <a:lvl1pPr algn="ctr">
              <a:defRPr sz="1200">
                <a:latin typeface="Times New Roman" panose="02020603050405020304" pitchFamily="18" charset="0"/>
                <a:cs typeface="Times New Roman" panose="02020603050405020304" pitchFamily="18" charset="0"/>
              </a:defRPr>
            </a:lvl1p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72367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ED53C4-6E87-A4E8-66AA-6C3D9D5D5D96}"/>
              </a:ext>
            </a:extLst>
          </p:cNvPr>
          <p:cNvPicPr>
            <a:picLocks noChangeAspect="1"/>
          </p:cNvPicPr>
          <p:nvPr userDrawn="1"/>
        </p:nvPicPr>
        <p:blipFill>
          <a:blip r:embed="rId4"/>
          <a:stretch>
            <a:fillRect/>
          </a:stretch>
        </p:blipFill>
        <p:spPr>
          <a:xfrm>
            <a:off x="0" y="80448"/>
            <a:ext cx="1359088" cy="652553"/>
          </a:xfrm>
          <a:prstGeom prst="rect">
            <a:avLst/>
          </a:prstGeom>
        </p:spPr>
      </p:pic>
      <p:sp>
        <p:nvSpPr>
          <p:cNvPr id="2" name="Title Placeholder 1"/>
          <p:cNvSpPr>
            <a:spLocks noGrp="1"/>
          </p:cNvSpPr>
          <p:nvPr>
            <p:ph type="title"/>
          </p:nvPr>
        </p:nvSpPr>
        <p:spPr>
          <a:xfrm>
            <a:off x="991240" y="35656"/>
            <a:ext cx="10209520" cy="738991"/>
          </a:xfrm>
          <a:prstGeom prst="rect">
            <a:avLst/>
          </a:prstGeom>
        </p:spPr>
        <p:txBody>
          <a:bodyPr vert="horz" lIns="0" tIns="0" rIns="0" bIns="0" rtlCol="0" anchor="ctr"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718216" y="890543"/>
            <a:ext cx="10760995" cy="207338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4" name="Straight Connector 13">
            <a:extLst>
              <a:ext uri="{FF2B5EF4-FFF2-40B4-BE49-F238E27FC236}">
                <a16:creationId xmlns:a16="http://schemas.microsoft.com/office/drawing/2014/main" id="{BD9C6532-AEDE-354E-83AD-7F67D706DF38}"/>
              </a:ext>
            </a:extLst>
          </p:cNvPr>
          <p:cNvCxnSpPr>
            <a:cxnSpLocks/>
          </p:cNvCxnSpPr>
          <p:nvPr userDrawn="1"/>
        </p:nvCxnSpPr>
        <p:spPr>
          <a:xfrm>
            <a:off x="718216" y="774646"/>
            <a:ext cx="1076099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6">
            <a:extLst>
              <a:ext uri="{FF2B5EF4-FFF2-40B4-BE49-F238E27FC236}">
                <a16:creationId xmlns:a16="http://schemas.microsoft.com/office/drawing/2014/main" id="{82887CB3-46BC-19DA-921D-9E3DEC15C5CF}"/>
              </a:ext>
            </a:extLst>
          </p:cNvPr>
          <p:cNvSpPr>
            <a:spLocks noGrp="1"/>
          </p:cNvSpPr>
          <p:nvPr>
            <p:ph type="dt" sz="half" idx="2"/>
          </p:nvPr>
        </p:nvSpPr>
        <p:spPr>
          <a:xfrm>
            <a:off x="267585" y="6564762"/>
            <a:ext cx="1584176" cy="291010"/>
          </a:xfrm>
          <a:prstGeom prst="rect">
            <a:avLst/>
          </a:prstGeom>
        </p:spPr>
        <p:txBody>
          <a:bodyPr/>
          <a:lstStyle>
            <a:lvl1pPr algn="ctr">
              <a:defRPr sz="1200">
                <a:latin typeface="Times New Roman" panose="02020603050405020304" pitchFamily="18" charset="0"/>
                <a:cs typeface="Times New Roman" panose="02020603050405020304" pitchFamily="18" charset="0"/>
              </a:defRPr>
            </a:lvl1pPr>
          </a:lstStyle>
          <a:p>
            <a:fld id="{971C4BED-0005-4291-B073-C9C298E2110F}" type="datetime1">
              <a:rPr lang="zh-CN" altLang="en-US" smtClean="0"/>
              <a:t>2025/12/4</a:t>
            </a:fld>
            <a:endParaRPr lang="en-US" dirty="0"/>
          </a:p>
        </p:txBody>
      </p:sp>
      <p:sp>
        <p:nvSpPr>
          <p:cNvPr id="5" name="Footer Placeholder 7">
            <a:extLst>
              <a:ext uri="{FF2B5EF4-FFF2-40B4-BE49-F238E27FC236}">
                <a16:creationId xmlns:a16="http://schemas.microsoft.com/office/drawing/2014/main" id="{DE918425-FC2C-4138-DC0B-8046148C4145}"/>
              </a:ext>
            </a:extLst>
          </p:cNvPr>
          <p:cNvSpPr>
            <a:spLocks noGrp="1"/>
          </p:cNvSpPr>
          <p:nvPr>
            <p:ph type="ftr" sz="quarter" idx="3"/>
          </p:nvPr>
        </p:nvSpPr>
        <p:spPr>
          <a:xfrm>
            <a:off x="2826654" y="6566990"/>
            <a:ext cx="6538693" cy="291010"/>
          </a:xfrm>
          <a:prstGeom prst="rect">
            <a:avLst/>
          </a:prstGeom>
        </p:spPr>
        <p:txBody>
          <a:bodyPr/>
          <a:lstStyle>
            <a:lvl1pPr algn="ctr">
              <a:defRPr sz="1400" b="1">
                <a:latin typeface="仿宋" panose="02010609060101010101" pitchFamily="49" charset="-122"/>
                <a:ea typeface="仿宋" panose="02010609060101010101" pitchFamily="49" charset="-122"/>
              </a:defRPr>
            </a:lvl1pPr>
          </a:lstStyle>
          <a:p>
            <a:r>
              <a:rPr lang="zh-CN" altLang="en-US"/>
              <a:t>张彪 </a:t>
            </a:r>
            <a:endParaRPr lang="en-US" dirty="0"/>
          </a:p>
        </p:txBody>
      </p:sp>
      <p:sp>
        <p:nvSpPr>
          <p:cNvPr id="6" name="Slide Number Placeholder 8">
            <a:extLst>
              <a:ext uri="{FF2B5EF4-FFF2-40B4-BE49-F238E27FC236}">
                <a16:creationId xmlns:a16="http://schemas.microsoft.com/office/drawing/2014/main" id="{67FEFFDE-8AC7-FBA0-034E-E6E960FE3031}"/>
              </a:ext>
            </a:extLst>
          </p:cNvPr>
          <p:cNvSpPr>
            <a:spLocks noGrp="1"/>
          </p:cNvSpPr>
          <p:nvPr>
            <p:ph type="sldNum" sz="quarter" idx="4"/>
          </p:nvPr>
        </p:nvSpPr>
        <p:spPr>
          <a:xfrm>
            <a:off x="11434650" y="6538874"/>
            <a:ext cx="681255" cy="365125"/>
          </a:xfrm>
          <a:prstGeom prst="rect">
            <a:avLst/>
          </a:prstGeom>
        </p:spPr>
        <p:txBody>
          <a:bodyPr/>
          <a:lstStyle>
            <a:lvl1pPr algn="ctr">
              <a:defRPr sz="1200">
                <a:latin typeface="Times New Roman" panose="02020603050405020304" pitchFamily="18" charset="0"/>
                <a:cs typeface="Times New Roman" panose="02020603050405020304" pitchFamily="18" charset="0"/>
              </a:defRPr>
            </a:lvl1pPr>
          </a:lstStyle>
          <a:p>
            <a:fld id="{36B5EA5A-BC32-A742-B11B-8E7414D5B535}" type="slidenum">
              <a:rPr lang="en-US" smtClean="0"/>
              <a:pPr/>
              <a:t>‹#›</a:t>
            </a:fld>
            <a:endParaRPr lang="en-US" dirty="0"/>
          </a:p>
        </p:txBody>
      </p:sp>
      <p:cxnSp>
        <p:nvCxnSpPr>
          <p:cNvPr id="15" name="Straight Connector 14">
            <a:extLst>
              <a:ext uri="{FF2B5EF4-FFF2-40B4-BE49-F238E27FC236}">
                <a16:creationId xmlns:a16="http://schemas.microsoft.com/office/drawing/2014/main" id="{FAF53082-566B-8570-F568-03257A673807}"/>
              </a:ext>
            </a:extLst>
          </p:cNvPr>
          <p:cNvCxnSpPr>
            <a:cxnSpLocks/>
          </p:cNvCxnSpPr>
          <p:nvPr userDrawn="1"/>
        </p:nvCxnSpPr>
        <p:spPr>
          <a:xfrm>
            <a:off x="718216" y="6525344"/>
            <a:ext cx="1076099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86995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6858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0" indent="0" algn="l" defTabSz="685800" rtl="0" eaLnBrk="1" latinLnBrk="0" hangingPunct="1">
        <a:lnSpc>
          <a:spcPct val="90000"/>
        </a:lnSpc>
        <a:spcBef>
          <a:spcPts val="1350"/>
        </a:spcBef>
        <a:spcAft>
          <a:spcPts val="300"/>
        </a:spcAft>
        <a:buFont typeface="Arial"/>
        <a:buNone/>
        <a:tabLst/>
        <a:defRPr sz="1575" b="0" kern="1200">
          <a:solidFill>
            <a:schemeClr val="tx2">
              <a:lumMod val="50000"/>
            </a:schemeClr>
          </a:solidFill>
          <a:latin typeface="+mn-lt"/>
          <a:ea typeface="+mn-ea"/>
          <a:cs typeface="+mn-cs"/>
        </a:defRPr>
      </a:lvl1pPr>
      <a:lvl2pPr marL="242888" indent="-243000" algn="l" defTabSz="685800" rtl="0" eaLnBrk="1" latinLnBrk="0" hangingPunct="1">
        <a:lnSpc>
          <a:spcPct val="100000"/>
        </a:lnSpc>
        <a:spcBef>
          <a:spcPts val="375"/>
        </a:spcBef>
        <a:spcAft>
          <a:spcPts val="225"/>
        </a:spcAft>
        <a:buFont typeface="Arial" charset="0"/>
        <a:buChar char="•"/>
        <a:tabLst/>
        <a:defRPr sz="1350" kern="1200">
          <a:solidFill>
            <a:schemeClr val="tx2">
              <a:lumMod val="50000"/>
            </a:schemeClr>
          </a:solidFill>
          <a:latin typeface="+mn-lt"/>
          <a:ea typeface="+mn-ea"/>
          <a:cs typeface="+mn-cs"/>
        </a:defRPr>
      </a:lvl2pPr>
      <a:lvl3pPr marL="486000" indent="-243000" algn="l" defTabSz="685800" rtl="0" eaLnBrk="1" latinLnBrk="0" hangingPunct="1">
        <a:lnSpc>
          <a:spcPct val="100000"/>
        </a:lnSpc>
        <a:spcBef>
          <a:spcPts val="375"/>
        </a:spcBef>
        <a:spcAft>
          <a:spcPts val="225"/>
        </a:spcAft>
        <a:buFont typeface="Arial" panose="020B0604020202020204" pitchFamily="34" charset="0"/>
        <a:buChar char="•"/>
        <a:tabLst/>
        <a:defRPr sz="1275" kern="1200">
          <a:solidFill>
            <a:schemeClr val="tx2">
              <a:lumMod val="50000"/>
            </a:schemeClr>
          </a:solidFill>
          <a:latin typeface="+mn-lt"/>
          <a:ea typeface="+mn-ea"/>
          <a:cs typeface="+mn-cs"/>
        </a:defRPr>
      </a:lvl3pPr>
      <a:lvl4pPr marL="729000" indent="-243000" algn="l" defTabSz="685800" rtl="0" eaLnBrk="1" latinLnBrk="0" hangingPunct="1">
        <a:lnSpc>
          <a:spcPct val="100000"/>
        </a:lnSpc>
        <a:spcBef>
          <a:spcPts val="375"/>
        </a:spcBef>
        <a:spcAft>
          <a:spcPts val="225"/>
        </a:spcAft>
        <a:buFont typeface="Arial" panose="020B0604020202020204" pitchFamily="34" charset="0"/>
        <a:buChar char="•"/>
        <a:tabLst/>
        <a:defRPr sz="1200" kern="1200">
          <a:solidFill>
            <a:schemeClr val="tx2">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20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26B43"/>
          </p15:clr>
        </p15:guide>
        <p15:guide id="3" pos="7423" userDrawn="1">
          <p15:clr>
            <a:srgbClr val="F26B43"/>
          </p15:clr>
        </p15:guide>
        <p15:guide id="4" pos="257" userDrawn="1">
          <p15:clr>
            <a:srgbClr val="F26B43"/>
          </p15:clr>
        </p15:guide>
        <p15:guide id="6" pos="3795" userDrawn="1">
          <p15:clr>
            <a:srgbClr val="F26B43"/>
          </p15:clr>
        </p15:guide>
        <p15:guide id="7" pos="3885" userDrawn="1">
          <p15:clr>
            <a:srgbClr val="F26B43"/>
          </p15:clr>
        </p15:guide>
        <p15:guide id="8" pos="5087" userDrawn="1">
          <p15:clr>
            <a:srgbClr val="F26B43"/>
          </p15:clr>
        </p15:guide>
        <p15:guide id="9" pos="4997" userDrawn="1">
          <p15:clr>
            <a:srgbClr val="F26B43"/>
          </p15:clr>
        </p15:guide>
        <p15:guide id="10" pos="2683" userDrawn="1">
          <p15:clr>
            <a:srgbClr val="F26B43"/>
          </p15:clr>
        </p15:guide>
        <p15:guide id="11" pos="2593" userDrawn="1">
          <p15:clr>
            <a:srgbClr val="F26B43"/>
          </p15:clr>
        </p15:guide>
        <p15:guide id="12" orient="horz" pos="3906" userDrawn="1">
          <p15:clr>
            <a:srgbClr val="F26B43"/>
          </p15:clr>
        </p15:guide>
        <p15:guide id="13" orient="horz" pos="2409" userDrawn="1">
          <p15:clr>
            <a:srgbClr val="F26B43"/>
          </p15:clr>
        </p15:guide>
        <p15:guide id="14" orient="horz" pos="913" userDrawn="1">
          <p15:clr>
            <a:srgbClr val="F26B43"/>
          </p15:clr>
        </p15:guide>
        <p15:guide id="15" orient="horz" pos="1003" userDrawn="1">
          <p15:clr>
            <a:srgbClr val="F26B43"/>
          </p15:clr>
        </p15:guide>
        <p15:guide id="16" orient="horz" pos="2500" userDrawn="1">
          <p15:clr>
            <a:srgbClr val="F26B43"/>
          </p15:clr>
        </p15:guide>
        <p15:guide id="17" pos="6312" userDrawn="1">
          <p15:clr>
            <a:srgbClr val="F26B43"/>
          </p15:clr>
        </p15:guide>
        <p15:guide id="18" pos="62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C0AE-89DE-0A2A-B23D-DEBDBAA6B6AB}"/>
              </a:ext>
            </a:extLst>
          </p:cNvPr>
          <p:cNvSpPr>
            <a:spLocks noGrp="1"/>
          </p:cNvSpPr>
          <p:nvPr>
            <p:ph type="ctrTitle"/>
          </p:nvPr>
        </p:nvSpPr>
        <p:spPr>
          <a:xfrm>
            <a:off x="2567608" y="2929545"/>
            <a:ext cx="7128727" cy="652835"/>
          </a:xfrm>
        </p:spPr>
        <p:txBody>
          <a:bodyPr/>
          <a:lstStyle/>
          <a:p>
            <a:r>
              <a:rPr lang="zh-CN" altLang="en-US" dirty="0"/>
              <a:t>学生讨论</a:t>
            </a:r>
            <a:endParaRPr lang="en-CH" dirty="0"/>
          </a:p>
        </p:txBody>
      </p:sp>
      <p:sp>
        <p:nvSpPr>
          <p:cNvPr id="4" name="Date Placeholder 3">
            <a:extLst>
              <a:ext uri="{FF2B5EF4-FFF2-40B4-BE49-F238E27FC236}">
                <a16:creationId xmlns:a16="http://schemas.microsoft.com/office/drawing/2014/main" id="{74F22BCC-8259-B182-6802-16378982C5CC}"/>
              </a:ext>
            </a:extLst>
          </p:cNvPr>
          <p:cNvSpPr>
            <a:spLocks noGrp="1"/>
          </p:cNvSpPr>
          <p:nvPr>
            <p:ph type="dt" sz="half" idx="2"/>
          </p:nvPr>
        </p:nvSpPr>
        <p:spPr/>
        <p:txBody>
          <a:bodyPr/>
          <a:lstStyle/>
          <a:p>
            <a:fld id="{96A93A0C-E2E6-4D3B-A46D-1BE2C901E7B7}" type="datetime1">
              <a:rPr lang="zh-CN" altLang="en-US" smtClean="0"/>
              <a:t>2025/12/4</a:t>
            </a:fld>
            <a:endParaRPr lang="en-US" dirty="0"/>
          </a:p>
        </p:txBody>
      </p:sp>
      <p:sp>
        <p:nvSpPr>
          <p:cNvPr id="5" name="Footer Placeholder 4">
            <a:extLst>
              <a:ext uri="{FF2B5EF4-FFF2-40B4-BE49-F238E27FC236}">
                <a16:creationId xmlns:a16="http://schemas.microsoft.com/office/drawing/2014/main" id="{882C6BA1-3127-125B-D9E5-3A65356642BE}"/>
              </a:ext>
            </a:extLst>
          </p:cNvPr>
          <p:cNvSpPr>
            <a:spLocks noGrp="1"/>
          </p:cNvSpPr>
          <p:nvPr>
            <p:ph type="ftr" sz="quarter" idx="3"/>
          </p:nvPr>
        </p:nvSpPr>
        <p:spPr/>
        <p:txBody>
          <a:bodyPr/>
          <a:lstStyle/>
          <a:p>
            <a:r>
              <a:rPr lang="zh-CN" altLang="en-US"/>
              <a:t>张彪 </a:t>
            </a:r>
            <a:endParaRPr lang="en-US" dirty="0"/>
          </a:p>
        </p:txBody>
      </p:sp>
      <p:sp>
        <p:nvSpPr>
          <p:cNvPr id="6" name="Slide Number Placeholder 5">
            <a:extLst>
              <a:ext uri="{FF2B5EF4-FFF2-40B4-BE49-F238E27FC236}">
                <a16:creationId xmlns:a16="http://schemas.microsoft.com/office/drawing/2014/main" id="{496AA4F1-DE08-BC51-FE39-E133094663D2}"/>
              </a:ext>
            </a:extLst>
          </p:cNvPr>
          <p:cNvSpPr>
            <a:spLocks noGrp="1"/>
          </p:cNvSpPr>
          <p:nvPr>
            <p:ph type="sldNum" sz="quarter" idx="4"/>
          </p:nvPr>
        </p:nvSpPr>
        <p:spPr/>
        <p:txBody>
          <a:bodyPr/>
          <a:lstStyle/>
          <a:p>
            <a:fld id="{36B5EA5A-BC32-A742-B11B-8E7414D5B535}" type="slidenum">
              <a:rPr lang="en-US" smtClean="0"/>
              <a:pPr/>
              <a:t>1</a:t>
            </a:fld>
            <a:endParaRPr lang="en-US" dirty="0"/>
          </a:p>
        </p:txBody>
      </p:sp>
      <p:sp>
        <p:nvSpPr>
          <p:cNvPr id="7" name="TextBox 6">
            <a:extLst>
              <a:ext uri="{FF2B5EF4-FFF2-40B4-BE49-F238E27FC236}">
                <a16:creationId xmlns:a16="http://schemas.microsoft.com/office/drawing/2014/main" id="{630ABE1B-6316-FE69-21E8-E7CCC18E8155}"/>
              </a:ext>
            </a:extLst>
          </p:cNvPr>
          <p:cNvSpPr txBox="1"/>
          <p:nvPr/>
        </p:nvSpPr>
        <p:spPr>
          <a:xfrm>
            <a:off x="6577264" y="3713748"/>
            <a:ext cx="65" cy="276999"/>
          </a:xfrm>
          <a:prstGeom prst="rect">
            <a:avLst/>
          </a:prstGeom>
          <a:noFill/>
        </p:spPr>
        <p:txBody>
          <a:bodyPr wrap="none" lIns="0" tIns="0" rIns="0" bIns="0" rtlCol="0">
            <a:spAutoFit/>
          </a:bodyPr>
          <a:lstStyle/>
          <a:p>
            <a:pPr algn="l"/>
            <a:endParaRPr lang="en-CH" dirty="0"/>
          </a:p>
        </p:txBody>
      </p:sp>
    </p:spTree>
    <p:extLst>
      <p:ext uri="{BB962C8B-B14F-4D97-AF65-F5344CB8AC3E}">
        <p14:creationId xmlns:p14="http://schemas.microsoft.com/office/powerpoint/2010/main" val="58108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0506CC-D8EB-409D-8AF4-D16F5960A7C4}"/>
              </a:ext>
            </a:extLst>
          </p:cNvPr>
          <p:cNvSpPr>
            <a:spLocks noGrp="1"/>
          </p:cNvSpPr>
          <p:nvPr>
            <p:ph type="title"/>
          </p:nvPr>
        </p:nvSpPr>
        <p:spPr/>
        <p:txBody>
          <a:bodyPr/>
          <a:lstStyle/>
          <a:p>
            <a:r>
              <a:rPr lang="en-US" altLang="zh-CN" sz="2800" dirty="0"/>
              <a:t>High-resolution dispersion-based measurement of the electron beam energy spread</a:t>
            </a:r>
            <a:endParaRPr lang="zh-CN" altLang="en-US" sz="2800" dirty="0"/>
          </a:p>
        </p:txBody>
      </p:sp>
      <p:sp>
        <p:nvSpPr>
          <p:cNvPr id="4" name="日期占位符 3">
            <a:extLst>
              <a:ext uri="{FF2B5EF4-FFF2-40B4-BE49-F238E27FC236}">
                <a16:creationId xmlns:a16="http://schemas.microsoft.com/office/drawing/2014/main" id="{C8AA67E2-D870-431F-B24C-8D46830B7EBB}"/>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CE286F23-BD64-4187-A529-D1C1BBDD7143}"/>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8D88B78D-21E9-4AC7-BD5B-5C0FBA9E06C0}"/>
              </a:ext>
            </a:extLst>
          </p:cNvPr>
          <p:cNvSpPr>
            <a:spLocks noGrp="1"/>
          </p:cNvSpPr>
          <p:nvPr>
            <p:ph type="sldNum" sz="quarter" idx="4"/>
          </p:nvPr>
        </p:nvSpPr>
        <p:spPr/>
        <p:txBody>
          <a:bodyPr/>
          <a:lstStyle/>
          <a:p>
            <a:fld id="{36B5EA5A-BC32-A742-B11B-8E7414D5B535}" type="slidenum">
              <a:rPr lang="en-US" smtClean="0"/>
              <a:pPr/>
              <a:t>10</a:t>
            </a:fld>
            <a:endParaRPr lang="en-US" dirty="0"/>
          </a:p>
        </p:txBody>
      </p:sp>
      <p:sp>
        <p:nvSpPr>
          <p:cNvPr id="11" name="文本框 10">
            <a:extLst>
              <a:ext uri="{FF2B5EF4-FFF2-40B4-BE49-F238E27FC236}">
                <a16:creationId xmlns:a16="http://schemas.microsoft.com/office/drawing/2014/main" id="{2E8874D9-E577-49D5-9547-4A44F2DEA9A3}"/>
              </a:ext>
            </a:extLst>
          </p:cNvPr>
          <p:cNvSpPr txBox="1"/>
          <p:nvPr/>
        </p:nvSpPr>
        <p:spPr>
          <a:xfrm>
            <a:off x="758226" y="5490273"/>
            <a:ext cx="4303089" cy="553998"/>
          </a:xfrm>
          <a:prstGeom prst="rect">
            <a:avLst/>
          </a:prstGeom>
          <a:noFill/>
        </p:spPr>
        <p:txBody>
          <a:bodyPr wrap="square" lIns="0" tIns="0" rIns="0" bIns="0" rtlCol="0">
            <a:spAutoFit/>
          </a:bodyPr>
          <a:lstStyle/>
          <a:p>
            <a:pPr algn="l"/>
            <a:r>
              <a:rPr lang="zh-CN" altLang="en-US" dirty="0"/>
              <a:t>测量束流尺寸</a:t>
            </a:r>
            <a:r>
              <a:rPr lang="en-US" altLang="zh-CN" dirty="0"/>
              <a:t> = </a:t>
            </a:r>
            <a:r>
              <a:rPr lang="zh-CN" altLang="en-US" dirty="0"/>
              <a:t>测量手段分辨率</a:t>
            </a:r>
            <a:r>
              <a:rPr lang="en-US" altLang="zh-CN" dirty="0"/>
              <a:t>+</a:t>
            </a:r>
            <a:r>
              <a:rPr lang="zh-CN" altLang="en-US" dirty="0"/>
              <a:t>束团原本尺寸</a:t>
            </a:r>
            <a:r>
              <a:rPr lang="en-US" altLang="zh-CN" dirty="0"/>
              <a:t>+</a:t>
            </a:r>
            <a:r>
              <a:rPr lang="zh-CN" altLang="en-US" dirty="0"/>
              <a:t>色散项目</a:t>
            </a:r>
          </a:p>
        </p:txBody>
      </p:sp>
      <p:pic>
        <p:nvPicPr>
          <p:cNvPr id="7" name="图片 6">
            <a:extLst>
              <a:ext uri="{FF2B5EF4-FFF2-40B4-BE49-F238E27FC236}">
                <a16:creationId xmlns:a16="http://schemas.microsoft.com/office/drawing/2014/main" id="{61057265-D95B-4097-AEB4-975157B87251}"/>
              </a:ext>
            </a:extLst>
          </p:cNvPr>
          <p:cNvPicPr>
            <a:picLocks noChangeAspect="1"/>
          </p:cNvPicPr>
          <p:nvPr/>
        </p:nvPicPr>
        <p:blipFill>
          <a:blip r:embed="rId2"/>
          <a:stretch>
            <a:fillRect/>
          </a:stretch>
        </p:blipFill>
        <p:spPr>
          <a:xfrm>
            <a:off x="731912" y="835176"/>
            <a:ext cx="3960440" cy="3279522"/>
          </a:xfrm>
          <a:prstGeom prst="rect">
            <a:avLst/>
          </a:prstGeom>
        </p:spPr>
      </p:pic>
      <p:pic>
        <p:nvPicPr>
          <p:cNvPr id="12" name="图片 11">
            <a:extLst>
              <a:ext uri="{FF2B5EF4-FFF2-40B4-BE49-F238E27FC236}">
                <a16:creationId xmlns:a16="http://schemas.microsoft.com/office/drawing/2014/main" id="{C84F6E87-40F5-4E51-B13B-D775B0D0793A}"/>
              </a:ext>
            </a:extLst>
          </p:cNvPr>
          <p:cNvPicPr>
            <a:picLocks noChangeAspect="1"/>
          </p:cNvPicPr>
          <p:nvPr/>
        </p:nvPicPr>
        <p:blipFill>
          <a:blip r:embed="rId3"/>
          <a:stretch>
            <a:fillRect/>
          </a:stretch>
        </p:blipFill>
        <p:spPr>
          <a:xfrm>
            <a:off x="6725473" y="755823"/>
            <a:ext cx="4514857" cy="4087853"/>
          </a:xfrm>
          <a:prstGeom prst="rect">
            <a:avLst/>
          </a:prstGeom>
        </p:spPr>
      </p:pic>
      <p:pic>
        <p:nvPicPr>
          <p:cNvPr id="16" name="图片 15">
            <a:extLst>
              <a:ext uri="{FF2B5EF4-FFF2-40B4-BE49-F238E27FC236}">
                <a16:creationId xmlns:a16="http://schemas.microsoft.com/office/drawing/2014/main" id="{4F086539-DC17-480A-A21C-8808AE043AD9}"/>
              </a:ext>
            </a:extLst>
          </p:cNvPr>
          <p:cNvPicPr>
            <a:picLocks noChangeAspect="1"/>
          </p:cNvPicPr>
          <p:nvPr/>
        </p:nvPicPr>
        <p:blipFill>
          <a:blip r:embed="rId4"/>
          <a:stretch>
            <a:fillRect/>
          </a:stretch>
        </p:blipFill>
        <p:spPr>
          <a:xfrm>
            <a:off x="6743661" y="4929152"/>
            <a:ext cx="4496669" cy="1324556"/>
          </a:xfrm>
          <a:prstGeom prst="rect">
            <a:avLst/>
          </a:prstGeom>
        </p:spPr>
      </p:pic>
    </p:spTree>
    <p:extLst>
      <p:ext uri="{BB962C8B-B14F-4D97-AF65-F5344CB8AC3E}">
        <p14:creationId xmlns:p14="http://schemas.microsoft.com/office/powerpoint/2010/main" val="278828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0506CC-D8EB-409D-8AF4-D16F5960A7C4}"/>
              </a:ext>
            </a:extLst>
          </p:cNvPr>
          <p:cNvSpPr>
            <a:spLocks noGrp="1"/>
          </p:cNvSpPr>
          <p:nvPr>
            <p:ph type="title"/>
          </p:nvPr>
        </p:nvSpPr>
        <p:spPr/>
        <p:txBody>
          <a:bodyPr/>
          <a:lstStyle/>
          <a:p>
            <a:r>
              <a:rPr lang="en-US" altLang="zh-CN" sz="2800" dirty="0"/>
              <a:t>High-resolution dispersion-based measurement of the electron beam energy spread</a:t>
            </a:r>
            <a:endParaRPr lang="zh-CN" altLang="en-US" sz="2800" dirty="0"/>
          </a:p>
        </p:txBody>
      </p:sp>
      <p:sp>
        <p:nvSpPr>
          <p:cNvPr id="4" name="日期占位符 3">
            <a:extLst>
              <a:ext uri="{FF2B5EF4-FFF2-40B4-BE49-F238E27FC236}">
                <a16:creationId xmlns:a16="http://schemas.microsoft.com/office/drawing/2014/main" id="{C8AA67E2-D870-431F-B24C-8D46830B7EBB}"/>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CE286F23-BD64-4187-A529-D1C1BBDD7143}"/>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8D88B78D-21E9-4AC7-BD5B-5C0FBA9E06C0}"/>
              </a:ext>
            </a:extLst>
          </p:cNvPr>
          <p:cNvSpPr>
            <a:spLocks noGrp="1"/>
          </p:cNvSpPr>
          <p:nvPr>
            <p:ph type="sldNum" sz="quarter" idx="4"/>
          </p:nvPr>
        </p:nvSpPr>
        <p:spPr/>
        <p:txBody>
          <a:bodyPr/>
          <a:lstStyle/>
          <a:p>
            <a:fld id="{36B5EA5A-BC32-A742-B11B-8E7414D5B535}" type="slidenum">
              <a:rPr lang="en-US" smtClean="0"/>
              <a:pPr/>
              <a:t>11</a:t>
            </a:fld>
            <a:endParaRPr lang="en-US" dirty="0"/>
          </a:p>
        </p:txBody>
      </p:sp>
      <p:pic>
        <p:nvPicPr>
          <p:cNvPr id="10" name="图片 9">
            <a:extLst>
              <a:ext uri="{FF2B5EF4-FFF2-40B4-BE49-F238E27FC236}">
                <a16:creationId xmlns:a16="http://schemas.microsoft.com/office/drawing/2014/main" id="{C566E4E1-B731-45F8-A317-CB2F29EAEA77}"/>
              </a:ext>
            </a:extLst>
          </p:cNvPr>
          <p:cNvPicPr>
            <a:picLocks noChangeAspect="1"/>
          </p:cNvPicPr>
          <p:nvPr/>
        </p:nvPicPr>
        <p:blipFill>
          <a:blip r:embed="rId2"/>
          <a:stretch>
            <a:fillRect/>
          </a:stretch>
        </p:blipFill>
        <p:spPr>
          <a:xfrm>
            <a:off x="1118587" y="845530"/>
            <a:ext cx="4977413" cy="2300267"/>
          </a:xfrm>
          <a:prstGeom prst="rect">
            <a:avLst/>
          </a:prstGeom>
        </p:spPr>
      </p:pic>
      <p:pic>
        <p:nvPicPr>
          <p:cNvPr id="14" name="图片 13">
            <a:extLst>
              <a:ext uri="{FF2B5EF4-FFF2-40B4-BE49-F238E27FC236}">
                <a16:creationId xmlns:a16="http://schemas.microsoft.com/office/drawing/2014/main" id="{F5D4D206-DB1E-4848-A227-D81747D3BF0B}"/>
              </a:ext>
            </a:extLst>
          </p:cNvPr>
          <p:cNvPicPr>
            <a:picLocks noChangeAspect="1"/>
          </p:cNvPicPr>
          <p:nvPr/>
        </p:nvPicPr>
        <p:blipFill>
          <a:blip r:embed="rId3"/>
          <a:stretch>
            <a:fillRect/>
          </a:stretch>
        </p:blipFill>
        <p:spPr>
          <a:xfrm>
            <a:off x="6312024" y="900542"/>
            <a:ext cx="3151381" cy="5382218"/>
          </a:xfrm>
          <a:prstGeom prst="rect">
            <a:avLst/>
          </a:prstGeom>
        </p:spPr>
      </p:pic>
      <p:sp>
        <p:nvSpPr>
          <p:cNvPr id="15" name="文本框 14">
            <a:extLst>
              <a:ext uri="{FF2B5EF4-FFF2-40B4-BE49-F238E27FC236}">
                <a16:creationId xmlns:a16="http://schemas.microsoft.com/office/drawing/2014/main" id="{6A8936BD-5CDE-43DE-94DF-C3C93507321D}"/>
              </a:ext>
            </a:extLst>
          </p:cNvPr>
          <p:cNvSpPr txBox="1"/>
          <p:nvPr/>
        </p:nvSpPr>
        <p:spPr>
          <a:xfrm>
            <a:off x="9807387" y="5216456"/>
            <a:ext cx="1976432" cy="830997"/>
          </a:xfrm>
          <a:prstGeom prst="rect">
            <a:avLst/>
          </a:prstGeom>
          <a:noFill/>
        </p:spPr>
        <p:txBody>
          <a:bodyPr wrap="square" lIns="0" tIns="0" rIns="0" bIns="0" rtlCol="0">
            <a:spAutoFit/>
          </a:bodyPr>
          <a:lstStyle/>
          <a:p>
            <a:pPr algn="l"/>
            <a:r>
              <a:rPr lang="zh-CN" altLang="en-US" dirty="0"/>
              <a:t>分析每一项对最终束团尺寸的贡献，得到色散项。</a:t>
            </a:r>
          </a:p>
        </p:txBody>
      </p:sp>
      <p:pic>
        <p:nvPicPr>
          <p:cNvPr id="7" name="图片 6">
            <a:extLst>
              <a:ext uri="{FF2B5EF4-FFF2-40B4-BE49-F238E27FC236}">
                <a16:creationId xmlns:a16="http://schemas.microsoft.com/office/drawing/2014/main" id="{F22C073F-0A6B-4698-BE0E-BAA990D8E7BD}"/>
              </a:ext>
            </a:extLst>
          </p:cNvPr>
          <p:cNvPicPr>
            <a:picLocks noChangeAspect="1"/>
          </p:cNvPicPr>
          <p:nvPr/>
        </p:nvPicPr>
        <p:blipFill>
          <a:blip r:embed="rId4"/>
          <a:stretch>
            <a:fillRect/>
          </a:stretch>
        </p:blipFill>
        <p:spPr>
          <a:xfrm>
            <a:off x="1749809" y="3092309"/>
            <a:ext cx="3714967" cy="3348786"/>
          </a:xfrm>
          <a:prstGeom prst="rect">
            <a:avLst/>
          </a:prstGeom>
        </p:spPr>
      </p:pic>
    </p:spTree>
    <p:extLst>
      <p:ext uri="{BB962C8B-B14F-4D97-AF65-F5344CB8AC3E}">
        <p14:creationId xmlns:p14="http://schemas.microsoft.com/office/powerpoint/2010/main" val="206279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EC13239-046A-4F74-9C33-7798AD2D1CFE}"/>
              </a:ext>
            </a:extLst>
          </p:cNvPr>
          <p:cNvSpPr>
            <a:spLocks noGrp="1"/>
          </p:cNvSpPr>
          <p:nvPr>
            <p:ph type="title"/>
          </p:nvPr>
        </p:nvSpPr>
        <p:spPr/>
        <p:txBody>
          <a:bodyPr/>
          <a:lstStyle/>
          <a:p>
            <a:r>
              <a:rPr lang="en-US" altLang="zh-CN" dirty="0"/>
              <a:t>Electron beam energy spread measurements using optical klystron radiation</a:t>
            </a:r>
            <a:endParaRPr lang="zh-CN" altLang="en-US" dirty="0"/>
          </a:p>
        </p:txBody>
      </p:sp>
      <p:sp>
        <p:nvSpPr>
          <p:cNvPr id="4" name="日期占位符 3">
            <a:extLst>
              <a:ext uri="{FF2B5EF4-FFF2-40B4-BE49-F238E27FC236}">
                <a16:creationId xmlns:a16="http://schemas.microsoft.com/office/drawing/2014/main" id="{2FE5F9E7-25CE-44B3-B6FF-768D94EB4998}"/>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59B61FAC-4C51-4963-822D-22EF8CA7EDF5}"/>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74B1043C-6E77-4079-870C-5D9268AAB6A7}"/>
              </a:ext>
            </a:extLst>
          </p:cNvPr>
          <p:cNvSpPr>
            <a:spLocks noGrp="1"/>
          </p:cNvSpPr>
          <p:nvPr>
            <p:ph type="sldNum" sz="quarter" idx="4"/>
          </p:nvPr>
        </p:nvSpPr>
        <p:spPr/>
        <p:txBody>
          <a:bodyPr/>
          <a:lstStyle/>
          <a:p>
            <a:fld id="{36B5EA5A-BC32-A742-B11B-8E7414D5B535}" type="slidenum">
              <a:rPr lang="en-US" smtClean="0"/>
              <a:pPr/>
              <a:t>12</a:t>
            </a:fld>
            <a:endParaRPr lang="en-US" dirty="0"/>
          </a:p>
        </p:txBody>
      </p:sp>
      <p:pic>
        <p:nvPicPr>
          <p:cNvPr id="8" name="图片 7">
            <a:extLst>
              <a:ext uri="{FF2B5EF4-FFF2-40B4-BE49-F238E27FC236}">
                <a16:creationId xmlns:a16="http://schemas.microsoft.com/office/drawing/2014/main" id="{B6CD14CA-9F37-41F7-B528-190A38485653}"/>
              </a:ext>
            </a:extLst>
          </p:cNvPr>
          <p:cNvPicPr>
            <a:picLocks noChangeAspect="1"/>
          </p:cNvPicPr>
          <p:nvPr/>
        </p:nvPicPr>
        <p:blipFill>
          <a:blip r:embed="rId2"/>
          <a:stretch>
            <a:fillRect/>
          </a:stretch>
        </p:blipFill>
        <p:spPr>
          <a:xfrm>
            <a:off x="551384" y="792475"/>
            <a:ext cx="4118177" cy="2233941"/>
          </a:xfrm>
          <a:prstGeom prst="rect">
            <a:avLst/>
          </a:prstGeom>
        </p:spPr>
      </p:pic>
      <p:pic>
        <p:nvPicPr>
          <p:cNvPr id="10" name="图片 9">
            <a:extLst>
              <a:ext uri="{FF2B5EF4-FFF2-40B4-BE49-F238E27FC236}">
                <a16:creationId xmlns:a16="http://schemas.microsoft.com/office/drawing/2014/main" id="{67A141A7-9AD4-46D5-9EB1-56EE09854336}"/>
              </a:ext>
            </a:extLst>
          </p:cNvPr>
          <p:cNvPicPr>
            <a:picLocks noChangeAspect="1"/>
          </p:cNvPicPr>
          <p:nvPr/>
        </p:nvPicPr>
        <p:blipFill>
          <a:blip r:embed="rId3"/>
          <a:stretch>
            <a:fillRect/>
          </a:stretch>
        </p:blipFill>
        <p:spPr>
          <a:xfrm>
            <a:off x="551383" y="3278420"/>
            <a:ext cx="4118178" cy="2353959"/>
          </a:xfrm>
          <a:prstGeom prst="rect">
            <a:avLst/>
          </a:prstGeom>
        </p:spPr>
      </p:pic>
      <p:sp>
        <p:nvSpPr>
          <p:cNvPr id="11" name="文本框 10">
            <a:extLst>
              <a:ext uri="{FF2B5EF4-FFF2-40B4-BE49-F238E27FC236}">
                <a16:creationId xmlns:a16="http://schemas.microsoft.com/office/drawing/2014/main" id="{FA3B3376-F546-471C-976B-976052C52720}"/>
              </a:ext>
            </a:extLst>
          </p:cNvPr>
          <p:cNvSpPr txBox="1"/>
          <p:nvPr/>
        </p:nvSpPr>
        <p:spPr>
          <a:xfrm>
            <a:off x="5663952" y="3861048"/>
            <a:ext cx="5354317" cy="2492990"/>
          </a:xfrm>
          <a:prstGeom prst="rect">
            <a:avLst/>
          </a:prstGeom>
          <a:noFill/>
        </p:spPr>
        <p:txBody>
          <a:bodyPr wrap="square" lIns="0" tIns="0" rIns="0" bIns="0" rtlCol="0">
            <a:spAutoFit/>
          </a:bodyPr>
          <a:lstStyle/>
          <a:p>
            <a:pPr algn="l"/>
            <a:r>
              <a:rPr lang="zh-CN" altLang="en-US" dirty="0"/>
              <a:t>文章采用</a:t>
            </a:r>
            <a:r>
              <a:rPr lang="en-US" altLang="zh-CN" dirty="0"/>
              <a:t>Undulator radiation</a:t>
            </a:r>
            <a:r>
              <a:rPr lang="zh-CN" altLang="en-US" dirty="0"/>
              <a:t>测量能散：</a:t>
            </a:r>
            <a:endParaRPr lang="en-US" altLang="zh-CN" dirty="0"/>
          </a:p>
          <a:p>
            <a:pPr algn="l"/>
            <a:r>
              <a:rPr lang="zh-CN" altLang="en-US" b="0" i="0" dirty="0">
                <a:solidFill>
                  <a:srgbClr val="0F1115"/>
                </a:solidFill>
                <a:effectLst/>
                <a:latin typeface="quote-cjk-patch"/>
              </a:rPr>
              <a:t>光学速调管由两个相同的波荡器和一个中间的“聚束磁铁”组成。电子通过第一个波荡器产生辐射，经过聚束磁铁后获得相位调制，再通过第二个波荡器产生辐射。两段辐射发生干涉，形成</a:t>
            </a:r>
            <a:r>
              <a:rPr lang="zh-CN" altLang="en-US" b="1" i="0" dirty="0">
                <a:solidFill>
                  <a:srgbClr val="0F1115"/>
                </a:solidFill>
                <a:effectLst/>
                <a:latin typeface="quote-cjk-patch"/>
              </a:rPr>
              <a:t>调制光谱</a:t>
            </a:r>
            <a:r>
              <a:rPr lang="zh-CN" altLang="en-US" b="0" i="0" dirty="0">
                <a:solidFill>
                  <a:srgbClr val="0F1115"/>
                </a:solidFill>
                <a:effectLst/>
                <a:latin typeface="quote-cjk-patch"/>
              </a:rPr>
              <a:t>。</a:t>
            </a:r>
          </a:p>
          <a:p>
            <a:pPr algn="l"/>
            <a:r>
              <a:rPr lang="zh-CN" altLang="en-US" b="0" i="0" dirty="0">
                <a:solidFill>
                  <a:srgbClr val="0F1115"/>
                </a:solidFill>
                <a:effectLst/>
                <a:latin typeface="quote-cjk-patch"/>
              </a:rPr>
              <a:t>电子束的能量散度会导致不同能量的电子辐射波长不同，从而</a:t>
            </a:r>
            <a:r>
              <a:rPr lang="zh-CN" altLang="en-US" b="1" i="0" dirty="0">
                <a:solidFill>
                  <a:srgbClr val="0F1115"/>
                </a:solidFill>
                <a:effectLst/>
                <a:latin typeface="quote-cjk-patch"/>
              </a:rPr>
              <a:t>减弱光谱调制深度</a:t>
            </a:r>
            <a:r>
              <a:rPr lang="zh-CN" altLang="en-US" b="0" i="0" dirty="0">
                <a:solidFill>
                  <a:srgbClr val="0F1115"/>
                </a:solidFill>
                <a:effectLst/>
                <a:latin typeface="quote-cjk-patch"/>
              </a:rPr>
              <a:t>，并</a:t>
            </a:r>
            <a:r>
              <a:rPr lang="zh-CN" altLang="en-US" b="1" i="0" dirty="0">
                <a:solidFill>
                  <a:srgbClr val="0F1115"/>
                </a:solidFill>
                <a:effectLst/>
                <a:latin typeface="quote-cjk-patch"/>
              </a:rPr>
              <a:t>展宽光谱</a:t>
            </a:r>
            <a:r>
              <a:rPr lang="zh-CN" altLang="en-US" b="0" i="0" dirty="0">
                <a:solidFill>
                  <a:srgbClr val="0F1115"/>
                </a:solidFill>
                <a:effectLst/>
                <a:latin typeface="quote-cjk-patch"/>
              </a:rPr>
              <a:t>。通过分析调制减弱程度或谱线宽度，可以反推出能量散度。</a:t>
            </a:r>
          </a:p>
          <a:p>
            <a:pPr algn="l"/>
            <a:endParaRPr lang="zh-CN" altLang="en-US" dirty="0"/>
          </a:p>
        </p:txBody>
      </p:sp>
      <p:pic>
        <p:nvPicPr>
          <p:cNvPr id="7" name="图片 6">
            <a:extLst>
              <a:ext uri="{FF2B5EF4-FFF2-40B4-BE49-F238E27FC236}">
                <a16:creationId xmlns:a16="http://schemas.microsoft.com/office/drawing/2014/main" id="{C7084BC4-FABA-4FA6-98DD-2E14D846328D}"/>
              </a:ext>
            </a:extLst>
          </p:cNvPr>
          <p:cNvPicPr>
            <a:picLocks noChangeAspect="1"/>
          </p:cNvPicPr>
          <p:nvPr/>
        </p:nvPicPr>
        <p:blipFill>
          <a:blip r:embed="rId4"/>
          <a:stretch>
            <a:fillRect/>
          </a:stretch>
        </p:blipFill>
        <p:spPr>
          <a:xfrm>
            <a:off x="4799856" y="962412"/>
            <a:ext cx="6961109" cy="2316008"/>
          </a:xfrm>
          <a:prstGeom prst="rect">
            <a:avLst/>
          </a:prstGeom>
        </p:spPr>
      </p:pic>
    </p:spTree>
    <p:extLst>
      <p:ext uri="{BB962C8B-B14F-4D97-AF65-F5344CB8AC3E}">
        <p14:creationId xmlns:p14="http://schemas.microsoft.com/office/powerpoint/2010/main" val="1835420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BD42A94-F5DE-423C-B386-9D4201BB8905}"/>
              </a:ext>
            </a:extLst>
          </p:cNvPr>
          <p:cNvSpPr>
            <a:spLocks noGrp="1"/>
          </p:cNvSpPr>
          <p:nvPr>
            <p:ph type="title"/>
          </p:nvPr>
        </p:nvSpPr>
        <p:spPr/>
        <p:txBody>
          <a:bodyPr/>
          <a:lstStyle/>
          <a:p>
            <a:r>
              <a:rPr lang="en-US" altLang="zh-CN" dirty="0"/>
              <a:t>MEASURING AND CONTROLLING ENERGY SPREAD IN CEBAF</a:t>
            </a:r>
            <a:endParaRPr lang="zh-CN" altLang="en-US" dirty="0"/>
          </a:p>
        </p:txBody>
      </p:sp>
      <p:sp>
        <p:nvSpPr>
          <p:cNvPr id="4" name="日期占位符 3">
            <a:extLst>
              <a:ext uri="{FF2B5EF4-FFF2-40B4-BE49-F238E27FC236}">
                <a16:creationId xmlns:a16="http://schemas.microsoft.com/office/drawing/2014/main" id="{59BDEE7C-7164-4D56-8A92-FBB6097EEB10}"/>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03C3DAF6-6F76-41CA-9930-24B18F0978A7}"/>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65E23162-25BC-4E06-BFB1-06B68F5027D5}"/>
              </a:ext>
            </a:extLst>
          </p:cNvPr>
          <p:cNvSpPr>
            <a:spLocks noGrp="1"/>
          </p:cNvSpPr>
          <p:nvPr>
            <p:ph type="sldNum" sz="quarter" idx="4"/>
          </p:nvPr>
        </p:nvSpPr>
        <p:spPr/>
        <p:txBody>
          <a:bodyPr/>
          <a:lstStyle/>
          <a:p>
            <a:fld id="{36B5EA5A-BC32-A742-B11B-8E7414D5B535}" type="slidenum">
              <a:rPr lang="en-US" smtClean="0"/>
              <a:pPr/>
              <a:t>13</a:t>
            </a:fld>
            <a:endParaRPr lang="en-US" dirty="0"/>
          </a:p>
        </p:txBody>
      </p:sp>
      <p:pic>
        <p:nvPicPr>
          <p:cNvPr id="8" name="图片 7">
            <a:extLst>
              <a:ext uri="{FF2B5EF4-FFF2-40B4-BE49-F238E27FC236}">
                <a16:creationId xmlns:a16="http://schemas.microsoft.com/office/drawing/2014/main" id="{69CD5B13-CDDD-4B53-BEE4-F741D1E5018A}"/>
              </a:ext>
            </a:extLst>
          </p:cNvPr>
          <p:cNvPicPr>
            <a:picLocks noChangeAspect="1"/>
          </p:cNvPicPr>
          <p:nvPr/>
        </p:nvPicPr>
        <p:blipFill>
          <a:blip r:embed="rId2"/>
          <a:stretch>
            <a:fillRect/>
          </a:stretch>
        </p:blipFill>
        <p:spPr>
          <a:xfrm>
            <a:off x="4007768" y="1049879"/>
            <a:ext cx="7714798" cy="4592535"/>
          </a:xfrm>
          <a:prstGeom prst="rect">
            <a:avLst/>
          </a:prstGeom>
        </p:spPr>
      </p:pic>
      <p:pic>
        <p:nvPicPr>
          <p:cNvPr id="7" name="图片 6">
            <a:extLst>
              <a:ext uri="{FF2B5EF4-FFF2-40B4-BE49-F238E27FC236}">
                <a16:creationId xmlns:a16="http://schemas.microsoft.com/office/drawing/2014/main" id="{719FFCC2-4895-4066-BC58-403AEB5CB098}"/>
              </a:ext>
            </a:extLst>
          </p:cNvPr>
          <p:cNvPicPr>
            <a:picLocks noChangeAspect="1"/>
          </p:cNvPicPr>
          <p:nvPr/>
        </p:nvPicPr>
        <p:blipFill>
          <a:blip r:embed="rId3"/>
          <a:stretch>
            <a:fillRect/>
          </a:stretch>
        </p:blipFill>
        <p:spPr>
          <a:xfrm>
            <a:off x="380350" y="800852"/>
            <a:ext cx="3267378" cy="2492718"/>
          </a:xfrm>
          <a:prstGeom prst="rect">
            <a:avLst/>
          </a:prstGeom>
        </p:spPr>
      </p:pic>
    </p:spTree>
    <p:extLst>
      <p:ext uri="{BB962C8B-B14F-4D97-AF65-F5344CB8AC3E}">
        <p14:creationId xmlns:p14="http://schemas.microsoft.com/office/powerpoint/2010/main" val="423519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39B4636-6304-4086-9C4A-E0573C44ADAF}"/>
              </a:ext>
            </a:extLst>
          </p:cNvPr>
          <p:cNvSpPr>
            <a:spLocks noGrp="1"/>
          </p:cNvSpPr>
          <p:nvPr>
            <p:ph type="title"/>
          </p:nvPr>
        </p:nvSpPr>
        <p:spPr/>
        <p:txBody>
          <a:bodyPr/>
          <a:lstStyle/>
          <a:p>
            <a:r>
              <a:rPr lang="en-US" altLang="zh-CN" dirty="0"/>
              <a:t>Measurement of beam energy spread in a space-charge dominated electron beam</a:t>
            </a:r>
            <a:endParaRPr lang="zh-CN" altLang="en-US" dirty="0"/>
          </a:p>
        </p:txBody>
      </p:sp>
      <p:sp>
        <p:nvSpPr>
          <p:cNvPr id="4" name="日期占位符 3">
            <a:extLst>
              <a:ext uri="{FF2B5EF4-FFF2-40B4-BE49-F238E27FC236}">
                <a16:creationId xmlns:a16="http://schemas.microsoft.com/office/drawing/2014/main" id="{BB087F29-7969-4F57-BF94-98DBA6A7AF61}"/>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0E1E5459-814C-4F59-BE3F-24A466B0F50A}"/>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A68F9589-575E-4A14-8076-A4C610D14346}"/>
              </a:ext>
            </a:extLst>
          </p:cNvPr>
          <p:cNvSpPr>
            <a:spLocks noGrp="1"/>
          </p:cNvSpPr>
          <p:nvPr>
            <p:ph type="sldNum" sz="quarter" idx="4"/>
          </p:nvPr>
        </p:nvSpPr>
        <p:spPr/>
        <p:txBody>
          <a:bodyPr/>
          <a:lstStyle/>
          <a:p>
            <a:fld id="{36B5EA5A-BC32-A742-B11B-8E7414D5B535}" type="slidenum">
              <a:rPr lang="en-US" smtClean="0"/>
              <a:pPr/>
              <a:t>14</a:t>
            </a:fld>
            <a:endParaRPr lang="en-US" dirty="0"/>
          </a:p>
        </p:txBody>
      </p:sp>
      <p:pic>
        <p:nvPicPr>
          <p:cNvPr id="8" name="图片 7">
            <a:extLst>
              <a:ext uri="{FF2B5EF4-FFF2-40B4-BE49-F238E27FC236}">
                <a16:creationId xmlns:a16="http://schemas.microsoft.com/office/drawing/2014/main" id="{BCF8DF91-E100-4E67-A913-34E4C71A4CAD}"/>
              </a:ext>
            </a:extLst>
          </p:cNvPr>
          <p:cNvPicPr>
            <a:picLocks noChangeAspect="1"/>
          </p:cNvPicPr>
          <p:nvPr/>
        </p:nvPicPr>
        <p:blipFill>
          <a:blip r:embed="rId2"/>
          <a:stretch>
            <a:fillRect/>
          </a:stretch>
        </p:blipFill>
        <p:spPr>
          <a:xfrm>
            <a:off x="623392" y="980728"/>
            <a:ext cx="4172889" cy="3074484"/>
          </a:xfrm>
          <a:prstGeom prst="rect">
            <a:avLst/>
          </a:prstGeom>
        </p:spPr>
      </p:pic>
      <p:sp>
        <p:nvSpPr>
          <p:cNvPr id="9" name="文本框 8">
            <a:extLst>
              <a:ext uri="{FF2B5EF4-FFF2-40B4-BE49-F238E27FC236}">
                <a16:creationId xmlns:a16="http://schemas.microsoft.com/office/drawing/2014/main" id="{5A4A503A-7079-4390-BEBA-DE90EFC006E7}"/>
              </a:ext>
            </a:extLst>
          </p:cNvPr>
          <p:cNvSpPr txBox="1"/>
          <p:nvPr/>
        </p:nvSpPr>
        <p:spPr>
          <a:xfrm>
            <a:off x="5591944" y="5157192"/>
            <a:ext cx="6048672" cy="830997"/>
          </a:xfrm>
          <a:prstGeom prst="rect">
            <a:avLst/>
          </a:prstGeom>
          <a:noFill/>
        </p:spPr>
        <p:txBody>
          <a:bodyPr wrap="square" lIns="0" tIns="0" rIns="0" bIns="0" rtlCol="0">
            <a:spAutoFit/>
          </a:bodyPr>
          <a:lstStyle/>
          <a:p>
            <a:pPr algn="l"/>
            <a:r>
              <a:rPr lang="zh-CN" altLang="en-US" dirty="0"/>
              <a:t>电子束入射进入能量分析器，该区域被施加了可调节负高压，只有能量超过一定值的电子能达到收集极，形成电流信号。电流与电压曲线的导数代表束流的能量分布函数。</a:t>
            </a:r>
          </a:p>
        </p:txBody>
      </p:sp>
      <p:pic>
        <p:nvPicPr>
          <p:cNvPr id="11" name="图片 10">
            <a:extLst>
              <a:ext uri="{FF2B5EF4-FFF2-40B4-BE49-F238E27FC236}">
                <a16:creationId xmlns:a16="http://schemas.microsoft.com/office/drawing/2014/main" id="{721A4EE7-8715-4E98-B81C-836F055163F1}"/>
              </a:ext>
            </a:extLst>
          </p:cNvPr>
          <p:cNvPicPr>
            <a:picLocks noChangeAspect="1"/>
          </p:cNvPicPr>
          <p:nvPr/>
        </p:nvPicPr>
        <p:blipFill>
          <a:blip r:embed="rId3"/>
          <a:stretch>
            <a:fillRect/>
          </a:stretch>
        </p:blipFill>
        <p:spPr>
          <a:xfrm>
            <a:off x="5951984" y="904941"/>
            <a:ext cx="4633824" cy="3895990"/>
          </a:xfrm>
          <a:prstGeom prst="rect">
            <a:avLst/>
          </a:prstGeom>
        </p:spPr>
      </p:pic>
    </p:spTree>
    <p:extLst>
      <p:ext uri="{BB962C8B-B14F-4D97-AF65-F5344CB8AC3E}">
        <p14:creationId xmlns:p14="http://schemas.microsoft.com/office/powerpoint/2010/main" val="77677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87FB89FB-C1F6-416C-8608-74D566573112}"/>
              </a:ext>
            </a:extLst>
          </p:cNvPr>
          <p:cNvSpPr>
            <a:spLocks noGrp="1"/>
          </p:cNvSpPr>
          <p:nvPr>
            <p:ph type="title"/>
          </p:nvPr>
        </p:nvSpPr>
        <p:spPr/>
        <p:txBody>
          <a:bodyPr/>
          <a:lstStyle/>
          <a:p>
            <a:r>
              <a:rPr lang="en-US" altLang="zh-CN" dirty="0"/>
              <a:t>Energy spread and ion current measurements of several ion sources </a:t>
            </a:r>
            <a:endParaRPr lang="zh-CN" altLang="en-US" dirty="0"/>
          </a:p>
        </p:txBody>
      </p:sp>
      <p:sp>
        <p:nvSpPr>
          <p:cNvPr id="4" name="日期占位符 3">
            <a:extLst>
              <a:ext uri="{FF2B5EF4-FFF2-40B4-BE49-F238E27FC236}">
                <a16:creationId xmlns:a16="http://schemas.microsoft.com/office/drawing/2014/main" id="{D51A0252-3DB4-44D2-9CA2-74A18D401E62}"/>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92A6754C-00CC-4161-BE8A-7A703E36D5C4}"/>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41EDB8C4-1AC3-4B03-AF06-D49E4FD5ECB2}"/>
              </a:ext>
            </a:extLst>
          </p:cNvPr>
          <p:cNvSpPr>
            <a:spLocks noGrp="1"/>
          </p:cNvSpPr>
          <p:nvPr>
            <p:ph type="sldNum" sz="quarter" idx="4"/>
          </p:nvPr>
        </p:nvSpPr>
        <p:spPr/>
        <p:txBody>
          <a:bodyPr/>
          <a:lstStyle/>
          <a:p>
            <a:fld id="{36B5EA5A-BC32-A742-B11B-8E7414D5B535}" type="slidenum">
              <a:rPr lang="en-US" smtClean="0"/>
              <a:pPr/>
              <a:t>15</a:t>
            </a:fld>
            <a:endParaRPr lang="en-US" dirty="0"/>
          </a:p>
        </p:txBody>
      </p:sp>
      <p:pic>
        <p:nvPicPr>
          <p:cNvPr id="8" name="图片 7">
            <a:extLst>
              <a:ext uri="{FF2B5EF4-FFF2-40B4-BE49-F238E27FC236}">
                <a16:creationId xmlns:a16="http://schemas.microsoft.com/office/drawing/2014/main" id="{F40EFB2E-0FB6-466E-B54B-90EBE1CCA297}"/>
              </a:ext>
            </a:extLst>
          </p:cNvPr>
          <p:cNvPicPr>
            <a:picLocks noChangeAspect="1"/>
          </p:cNvPicPr>
          <p:nvPr/>
        </p:nvPicPr>
        <p:blipFill>
          <a:blip r:embed="rId2"/>
          <a:stretch>
            <a:fillRect/>
          </a:stretch>
        </p:blipFill>
        <p:spPr>
          <a:xfrm>
            <a:off x="731912" y="1124744"/>
            <a:ext cx="3886743" cy="3272294"/>
          </a:xfrm>
          <a:prstGeom prst="rect">
            <a:avLst/>
          </a:prstGeom>
        </p:spPr>
      </p:pic>
      <p:pic>
        <p:nvPicPr>
          <p:cNvPr id="10" name="图片 9">
            <a:extLst>
              <a:ext uri="{FF2B5EF4-FFF2-40B4-BE49-F238E27FC236}">
                <a16:creationId xmlns:a16="http://schemas.microsoft.com/office/drawing/2014/main" id="{B520B333-4061-4126-BAB2-1C25EA54933D}"/>
              </a:ext>
            </a:extLst>
          </p:cNvPr>
          <p:cNvPicPr>
            <a:picLocks noChangeAspect="1"/>
          </p:cNvPicPr>
          <p:nvPr/>
        </p:nvPicPr>
        <p:blipFill>
          <a:blip r:embed="rId3"/>
          <a:stretch>
            <a:fillRect/>
          </a:stretch>
        </p:blipFill>
        <p:spPr>
          <a:xfrm>
            <a:off x="6000735" y="1159713"/>
            <a:ext cx="3886743" cy="3237325"/>
          </a:xfrm>
          <a:prstGeom prst="rect">
            <a:avLst/>
          </a:prstGeom>
        </p:spPr>
      </p:pic>
      <p:sp>
        <p:nvSpPr>
          <p:cNvPr id="11" name="文本框 10">
            <a:extLst>
              <a:ext uri="{FF2B5EF4-FFF2-40B4-BE49-F238E27FC236}">
                <a16:creationId xmlns:a16="http://schemas.microsoft.com/office/drawing/2014/main" id="{24656D7D-7791-4DFF-B1CF-F6A0CD5963D1}"/>
              </a:ext>
            </a:extLst>
          </p:cNvPr>
          <p:cNvSpPr txBox="1"/>
          <p:nvPr/>
        </p:nvSpPr>
        <p:spPr>
          <a:xfrm>
            <a:off x="5303912" y="5005789"/>
            <a:ext cx="6048672" cy="1384995"/>
          </a:xfrm>
          <a:prstGeom prst="rect">
            <a:avLst/>
          </a:prstGeom>
          <a:noFill/>
        </p:spPr>
        <p:txBody>
          <a:bodyPr wrap="square" lIns="0" tIns="0" rIns="0" bIns="0" rtlCol="0">
            <a:spAutoFit/>
          </a:bodyPr>
          <a:lstStyle/>
          <a:p>
            <a:pPr algn="l"/>
            <a:r>
              <a:rPr lang="zh-CN" altLang="en-US" dirty="0"/>
              <a:t>利用平行板静电场对带电离子进行能量相关的偏转，通过扫描偏转电压并测量通过出口狭缝的离子流强度，直接获得束流的能量分布函数。通过前置减速透镜降低离子能量，并结合精密的机械狭缝设计，实现了 </a:t>
            </a:r>
            <a:r>
              <a:rPr lang="en-US" altLang="zh-CN" dirty="0"/>
              <a:t>eV </a:t>
            </a:r>
            <a:r>
              <a:rPr lang="zh-CN" altLang="en-US" dirty="0"/>
              <a:t>量级的高分辨率测量，能够准确评估和比较不同离子源的性能。</a:t>
            </a:r>
          </a:p>
        </p:txBody>
      </p:sp>
    </p:spTree>
    <p:extLst>
      <p:ext uri="{BB962C8B-B14F-4D97-AF65-F5344CB8AC3E}">
        <p14:creationId xmlns:p14="http://schemas.microsoft.com/office/powerpoint/2010/main" val="1183126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FE74B5A-A4E9-4F28-A49F-99DE078EE5AE}"/>
              </a:ext>
            </a:extLst>
          </p:cNvPr>
          <p:cNvSpPr>
            <a:spLocks noGrp="1"/>
          </p:cNvSpPr>
          <p:nvPr>
            <p:ph type="title"/>
          </p:nvPr>
        </p:nvSpPr>
        <p:spPr/>
        <p:txBody>
          <a:bodyPr/>
          <a:lstStyle/>
          <a:p>
            <a:r>
              <a:rPr lang="en-US" altLang="zh-CN" dirty="0"/>
              <a:t>Beam energy spread measurement at the VEPP-4M Electron-Positron Collider</a:t>
            </a:r>
            <a:endParaRPr lang="zh-CN" altLang="en-US" dirty="0"/>
          </a:p>
        </p:txBody>
      </p:sp>
      <p:sp>
        <p:nvSpPr>
          <p:cNvPr id="4" name="日期占位符 3">
            <a:extLst>
              <a:ext uri="{FF2B5EF4-FFF2-40B4-BE49-F238E27FC236}">
                <a16:creationId xmlns:a16="http://schemas.microsoft.com/office/drawing/2014/main" id="{BD1F86BC-0AFA-44BA-9CB2-8709E7522ACB}"/>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FBF77EB1-56DC-4A59-B89A-50EDA36136A4}"/>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342C3D19-BB3E-4689-85F8-526A63109141}"/>
              </a:ext>
            </a:extLst>
          </p:cNvPr>
          <p:cNvSpPr>
            <a:spLocks noGrp="1"/>
          </p:cNvSpPr>
          <p:nvPr>
            <p:ph type="sldNum" sz="quarter" idx="4"/>
          </p:nvPr>
        </p:nvSpPr>
        <p:spPr/>
        <p:txBody>
          <a:bodyPr/>
          <a:lstStyle/>
          <a:p>
            <a:fld id="{36B5EA5A-BC32-A742-B11B-8E7414D5B535}" type="slidenum">
              <a:rPr lang="en-US" smtClean="0"/>
              <a:pPr/>
              <a:t>16</a:t>
            </a:fld>
            <a:endParaRPr lang="en-US" dirty="0"/>
          </a:p>
        </p:txBody>
      </p:sp>
      <p:pic>
        <p:nvPicPr>
          <p:cNvPr id="8" name="图片 7">
            <a:extLst>
              <a:ext uri="{FF2B5EF4-FFF2-40B4-BE49-F238E27FC236}">
                <a16:creationId xmlns:a16="http://schemas.microsoft.com/office/drawing/2014/main" id="{7AAB7683-4392-4B51-B21C-D0129C7D0309}"/>
              </a:ext>
            </a:extLst>
          </p:cNvPr>
          <p:cNvPicPr>
            <a:picLocks noChangeAspect="1"/>
          </p:cNvPicPr>
          <p:nvPr/>
        </p:nvPicPr>
        <p:blipFill>
          <a:blip r:embed="rId2"/>
          <a:stretch>
            <a:fillRect/>
          </a:stretch>
        </p:blipFill>
        <p:spPr>
          <a:xfrm>
            <a:off x="407368" y="836712"/>
            <a:ext cx="6786351" cy="4735393"/>
          </a:xfrm>
          <a:prstGeom prst="rect">
            <a:avLst/>
          </a:prstGeom>
        </p:spPr>
      </p:pic>
    </p:spTree>
    <p:extLst>
      <p:ext uri="{BB962C8B-B14F-4D97-AF65-F5344CB8AC3E}">
        <p14:creationId xmlns:p14="http://schemas.microsoft.com/office/powerpoint/2010/main" val="243893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DB6CA08-8363-400B-9FE9-694169E0EDE5}"/>
              </a:ext>
            </a:extLst>
          </p:cNvPr>
          <p:cNvSpPr>
            <a:spLocks noGrp="1"/>
          </p:cNvSpPr>
          <p:nvPr>
            <p:ph type="title"/>
          </p:nvPr>
        </p:nvSpPr>
        <p:spPr/>
        <p:txBody>
          <a:bodyPr/>
          <a:lstStyle/>
          <a:p>
            <a:r>
              <a:rPr lang="en-US" altLang="zh-CN" dirty="0"/>
              <a:t>Nondestructive beam energy-spread monitor using multi-strip-line electrodes</a:t>
            </a:r>
            <a:endParaRPr lang="zh-CN" altLang="en-US" dirty="0"/>
          </a:p>
        </p:txBody>
      </p:sp>
      <p:sp>
        <p:nvSpPr>
          <p:cNvPr id="4" name="日期占位符 3">
            <a:extLst>
              <a:ext uri="{FF2B5EF4-FFF2-40B4-BE49-F238E27FC236}">
                <a16:creationId xmlns:a16="http://schemas.microsoft.com/office/drawing/2014/main" id="{C0AC5A2D-FC36-4FD8-B43D-0C8CF02356BE}"/>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01E8EB49-D519-4850-83F8-265B7B82B3C4}"/>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4C8F0F5C-D1BD-4E6C-A707-43D76D71BB19}"/>
              </a:ext>
            </a:extLst>
          </p:cNvPr>
          <p:cNvSpPr>
            <a:spLocks noGrp="1"/>
          </p:cNvSpPr>
          <p:nvPr>
            <p:ph type="sldNum" sz="quarter" idx="4"/>
          </p:nvPr>
        </p:nvSpPr>
        <p:spPr/>
        <p:txBody>
          <a:bodyPr/>
          <a:lstStyle/>
          <a:p>
            <a:fld id="{36B5EA5A-BC32-A742-B11B-8E7414D5B535}" type="slidenum">
              <a:rPr lang="en-US" smtClean="0"/>
              <a:pPr/>
              <a:t>17</a:t>
            </a:fld>
            <a:endParaRPr lang="en-US" dirty="0"/>
          </a:p>
        </p:txBody>
      </p:sp>
      <p:pic>
        <p:nvPicPr>
          <p:cNvPr id="8" name="图片 7">
            <a:extLst>
              <a:ext uri="{FF2B5EF4-FFF2-40B4-BE49-F238E27FC236}">
                <a16:creationId xmlns:a16="http://schemas.microsoft.com/office/drawing/2014/main" id="{9C4C0C6F-A816-4A2A-8CDA-C0FC4070A57F}"/>
              </a:ext>
            </a:extLst>
          </p:cNvPr>
          <p:cNvPicPr>
            <a:picLocks noChangeAspect="1"/>
          </p:cNvPicPr>
          <p:nvPr/>
        </p:nvPicPr>
        <p:blipFill>
          <a:blip r:embed="rId2"/>
          <a:stretch>
            <a:fillRect/>
          </a:stretch>
        </p:blipFill>
        <p:spPr>
          <a:xfrm>
            <a:off x="263352" y="869093"/>
            <a:ext cx="7104112" cy="2604162"/>
          </a:xfrm>
          <a:prstGeom prst="rect">
            <a:avLst/>
          </a:prstGeom>
        </p:spPr>
      </p:pic>
      <p:pic>
        <p:nvPicPr>
          <p:cNvPr id="10" name="图片 9">
            <a:extLst>
              <a:ext uri="{FF2B5EF4-FFF2-40B4-BE49-F238E27FC236}">
                <a16:creationId xmlns:a16="http://schemas.microsoft.com/office/drawing/2014/main" id="{A5DCD982-EF18-4010-8445-5A6CA20DE92F}"/>
              </a:ext>
            </a:extLst>
          </p:cNvPr>
          <p:cNvPicPr>
            <a:picLocks noChangeAspect="1"/>
          </p:cNvPicPr>
          <p:nvPr/>
        </p:nvPicPr>
        <p:blipFill>
          <a:blip r:embed="rId3"/>
          <a:stretch>
            <a:fillRect/>
          </a:stretch>
        </p:blipFill>
        <p:spPr>
          <a:xfrm>
            <a:off x="1199456" y="3588682"/>
            <a:ext cx="4674628" cy="2699598"/>
          </a:xfrm>
          <a:prstGeom prst="rect">
            <a:avLst/>
          </a:prstGeom>
        </p:spPr>
      </p:pic>
      <p:sp>
        <p:nvSpPr>
          <p:cNvPr id="11" name="文本框 10">
            <a:extLst>
              <a:ext uri="{FF2B5EF4-FFF2-40B4-BE49-F238E27FC236}">
                <a16:creationId xmlns:a16="http://schemas.microsoft.com/office/drawing/2014/main" id="{C27E556A-091C-48B9-B4FF-94ACF97FB732}"/>
              </a:ext>
            </a:extLst>
          </p:cNvPr>
          <p:cNvSpPr txBox="1"/>
          <p:nvPr/>
        </p:nvSpPr>
        <p:spPr>
          <a:xfrm>
            <a:off x="8400256" y="5805264"/>
            <a:ext cx="2308324" cy="276999"/>
          </a:xfrm>
          <a:prstGeom prst="rect">
            <a:avLst/>
          </a:prstGeom>
          <a:noFill/>
        </p:spPr>
        <p:txBody>
          <a:bodyPr wrap="none" lIns="0" tIns="0" rIns="0" bIns="0" rtlCol="0">
            <a:spAutoFit/>
          </a:bodyPr>
          <a:lstStyle/>
          <a:p>
            <a:pPr algn="l"/>
            <a:r>
              <a:rPr lang="zh-CN" altLang="en-US" dirty="0"/>
              <a:t>通过公式计算得到能散</a:t>
            </a:r>
          </a:p>
        </p:txBody>
      </p:sp>
    </p:spTree>
    <p:extLst>
      <p:ext uri="{BB962C8B-B14F-4D97-AF65-F5344CB8AC3E}">
        <p14:creationId xmlns:p14="http://schemas.microsoft.com/office/powerpoint/2010/main" val="2710387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88CE6DB-2AF1-42F6-8BF5-581E5CBA950F}"/>
              </a:ext>
            </a:extLst>
          </p:cNvPr>
          <p:cNvSpPr>
            <a:spLocks noGrp="1"/>
          </p:cNvSpPr>
          <p:nvPr>
            <p:ph type="title"/>
          </p:nvPr>
        </p:nvSpPr>
        <p:spPr/>
        <p:txBody>
          <a:bodyPr/>
          <a:lstStyle/>
          <a:p>
            <a:r>
              <a:rPr lang="en-US" altLang="zh-CN" dirty="0"/>
              <a:t>Non-invasive energy spread monitoring for the JLAB experimental program via synchrotron light interferometers</a:t>
            </a:r>
            <a:endParaRPr lang="zh-CN" altLang="en-US" dirty="0"/>
          </a:p>
        </p:txBody>
      </p:sp>
      <p:sp>
        <p:nvSpPr>
          <p:cNvPr id="4" name="日期占位符 3">
            <a:extLst>
              <a:ext uri="{FF2B5EF4-FFF2-40B4-BE49-F238E27FC236}">
                <a16:creationId xmlns:a16="http://schemas.microsoft.com/office/drawing/2014/main" id="{6048BA4B-86B1-4C68-8B6D-9F99106646A5}"/>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1223E2E8-4090-46A3-976C-6BB6CC9C00BA}"/>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3523197B-5BD8-495D-B5D5-D91DD42A85D6}"/>
              </a:ext>
            </a:extLst>
          </p:cNvPr>
          <p:cNvSpPr>
            <a:spLocks noGrp="1"/>
          </p:cNvSpPr>
          <p:nvPr>
            <p:ph type="sldNum" sz="quarter" idx="4"/>
          </p:nvPr>
        </p:nvSpPr>
        <p:spPr/>
        <p:txBody>
          <a:bodyPr/>
          <a:lstStyle/>
          <a:p>
            <a:fld id="{36B5EA5A-BC32-A742-B11B-8E7414D5B535}" type="slidenum">
              <a:rPr lang="en-US" smtClean="0"/>
              <a:pPr/>
              <a:t>18</a:t>
            </a:fld>
            <a:endParaRPr lang="en-US" dirty="0"/>
          </a:p>
        </p:txBody>
      </p:sp>
      <p:pic>
        <p:nvPicPr>
          <p:cNvPr id="8" name="图片 7">
            <a:extLst>
              <a:ext uri="{FF2B5EF4-FFF2-40B4-BE49-F238E27FC236}">
                <a16:creationId xmlns:a16="http://schemas.microsoft.com/office/drawing/2014/main" id="{DD6841F8-2BDF-4F18-BCF3-A8DDBC7D6D93}"/>
              </a:ext>
            </a:extLst>
          </p:cNvPr>
          <p:cNvPicPr>
            <a:picLocks noChangeAspect="1"/>
          </p:cNvPicPr>
          <p:nvPr/>
        </p:nvPicPr>
        <p:blipFill>
          <a:blip r:embed="rId2"/>
          <a:stretch>
            <a:fillRect/>
          </a:stretch>
        </p:blipFill>
        <p:spPr>
          <a:xfrm>
            <a:off x="731912" y="787717"/>
            <a:ext cx="4833250" cy="4303662"/>
          </a:xfrm>
          <a:prstGeom prst="rect">
            <a:avLst/>
          </a:prstGeom>
        </p:spPr>
      </p:pic>
      <p:sp>
        <p:nvSpPr>
          <p:cNvPr id="9" name="文本框 8">
            <a:extLst>
              <a:ext uri="{FF2B5EF4-FFF2-40B4-BE49-F238E27FC236}">
                <a16:creationId xmlns:a16="http://schemas.microsoft.com/office/drawing/2014/main" id="{E3C1AA63-59BF-4264-9252-9B403ABCC5C7}"/>
              </a:ext>
            </a:extLst>
          </p:cNvPr>
          <p:cNvSpPr txBox="1"/>
          <p:nvPr/>
        </p:nvSpPr>
        <p:spPr>
          <a:xfrm>
            <a:off x="1703512" y="5552185"/>
            <a:ext cx="2769989" cy="276999"/>
          </a:xfrm>
          <a:prstGeom prst="rect">
            <a:avLst/>
          </a:prstGeom>
          <a:noFill/>
        </p:spPr>
        <p:txBody>
          <a:bodyPr wrap="none" lIns="0" tIns="0" rIns="0" bIns="0" rtlCol="0">
            <a:spAutoFit/>
          </a:bodyPr>
          <a:lstStyle/>
          <a:p>
            <a:pPr algn="l"/>
            <a:r>
              <a:rPr lang="zh-CN" altLang="en-US" dirty="0"/>
              <a:t>通过测量束斑尺寸反推能散</a:t>
            </a:r>
          </a:p>
        </p:txBody>
      </p:sp>
      <p:pic>
        <p:nvPicPr>
          <p:cNvPr id="7" name="图片 6">
            <a:extLst>
              <a:ext uri="{FF2B5EF4-FFF2-40B4-BE49-F238E27FC236}">
                <a16:creationId xmlns:a16="http://schemas.microsoft.com/office/drawing/2014/main" id="{28685E49-A3D4-45CB-B02A-A93342C28E7E}"/>
              </a:ext>
            </a:extLst>
          </p:cNvPr>
          <p:cNvPicPr>
            <a:picLocks noChangeAspect="1"/>
          </p:cNvPicPr>
          <p:nvPr/>
        </p:nvPicPr>
        <p:blipFill>
          <a:blip r:embed="rId3"/>
          <a:stretch>
            <a:fillRect/>
          </a:stretch>
        </p:blipFill>
        <p:spPr>
          <a:xfrm>
            <a:off x="6616489" y="965028"/>
            <a:ext cx="4535372" cy="4063831"/>
          </a:xfrm>
          <a:prstGeom prst="rect">
            <a:avLst/>
          </a:prstGeom>
        </p:spPr>
      </p:pic>
    </p:spTree>
    <p:extLst>
      <p:ext uri="{BB962C8B-B14F-4D97-AF65-F5344CB8AC3E}">
        <p14:creationId xmlns:p14="http://schemas.microsoft.com/office/powerpoint/2010/main" val="1803477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64370BF4-B12F-497A-8ED6-6131583C8B6F}"/>
              </a:ext>
            </a:extLst>
          </p:cNvPr>
          <p:cNvSpPr>
            <a:spLocks noGrp="1"/>
          </p:cNvSpPr>
          <p:nvPr>
            <p:ph type="title"/>
          </p:nvPr>
        </p:nvSpPr>
        <p:spPr/>
        <p:txBody>
          <a:bodyPr/>
          <a:lstStyle/>
          <a:p>
            <a:r>
              <a:rPr lang="en-US" altLang="zh-CN" dirty="0"/>
              <a:t>Slice energy spread measurement in the low energy photoinjector</a:t>
            </a:r>
            <a:endParaRPr lang="zh-CN" altLang="en-US" dirty="0"/>
          </a:p>
        </p:txBody>
      </p:sp>
      <p:sp>
        <p:nvSpPr>
          <p:cNvPr id="4" name="日期占位符 3">
            <a:extLst>
              <a:ext uri="{FF2B5EF4-FFF2-40B4-BE49-F238E27FC236}">
                <a16:creationId xmlns:a16="http://schemas.microsoft.com/office/drawing/2014/main" id="{5E8B8B8B-153B-4492-9030-105CA4992382}"/>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32DC024D-1484-41B6-902E-56332392C52E}"/>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A999DCB2-44BA-40E2-BB22-EE5355D7D4E5}"/>
              </a:ext>
            </a:extLst>
          </p:cNvPr>
          <p:cNvSpPr>
            <a:spLocks noGrp="1"/>
          </p:cNvSpPr>
          <p:nvPr>
            <p:ph type="sldNum" sz="quarter" idx="4"/>
          </p:nvPr>
        </p:nvSpPr>
        <p:spPr/>
        <p:txBody>
          <a:bodyPr/>
          <a:lstStyle/>
          <a:p>
            <a:fld id="{36B5EA5A-BC32-A742-B11B-8E7414D5B535}" type="slidenum">
              <a:rPr lang="en-US" smtClean="0"/>
              <a:pPr/>
              <a:t>19</a:t>
            </a:fld>
            <a:endParaRPr lang="en-US" dirty="0"/>
          </a:p>
        </p:txBody>
      </p:sp>
      <p:pic>
        <p:nvPicPr>
          <p:cNvPr id="8" name="图片 7">
            <a:extLst>
              <a:ext uri="{FF2B5EF4-FFF2-40B4-BE49-F238E27FC236}">
                <a16:creationId xmlns:a16="http://schemas.microsoft.com/office/drawing/2014/main" id="{54D9D18B-FC4F-4B98-A58E-F0AD4C26EE37}"/>
              </a:ext>
            </a:extLst>
          </p:cNvPr>
          <p:cNvPicPr>
            <a:picLocks noChangeAspect="1"/>
          </p:cNvPicPr>
          <p:nvPr/>
        </p:nvPicPr>
        <p:blipFill>
          <a:blip r:embed="rId2"/>
          <a:stretch>
            <a:fillRect/>
          </a:stretch>
        </p:blipFill>
        <p:spPr>
          <a:xfrm>
            <a:off x="407936" y="964284"/>
            <a:ext cx="5688064" cy="2706534"/>
          </a:xfrm>
          <a:prstGeom prst="rect">
            <a:avLst/>
          </a:prstGeom>
        </p:spPr>
      </p:pic>
      <p:pic>
        <p:nvPicPr>
          <p:cNvPr id="10" name="图片 9">
            <a:extLst>
              <a:ext uri="{FF2B5EF4-FFF2-40B4-BE49-F238E27FC236}">
                <a16:creationId xmlns:a16="http://schemas.microsoft.com/office/drawing/2014/main" id="{43400A76-63C3-4FD3-91EA-553DF82C62E1}"/>
              </a:ext>
            </a:extLst>
          </p:cNvPr>
          <p:cNvPicPr>
            <a:picLocks noChangeAspect="1"/>
          </p:cNvPicPr>
          <p:nvPr/>
        </p:nvPicPr>
        <p:blipFill>
          <a:blip r:embed="rId3"/>
          <a:stretch>
            <a:fillRect/>
          </a:stretch>
        </p:blipFill>
        <p:spPr>
          <a:xfrm>
            <a:off x="407936" y="3861692"/>
            <a:ext cx="5473587" cy="2417910"/>
          </a:xfrm>
          <a:prstGeom prst="rect">
            <a:avLst/>
          </a:prstGeom>
        </p:spPr>
      </p:pic>
      <p:sp>
        <p:nvSpPr>
          <p:cNvPr id="11" name="文本框 10">
            <a:extLst>
              <a:ext uri="{FF2B5EF4-FFF2-40B4-BE49-F238E27FC236}">
                <a16:creationId xmlns:a16="http://schemas.microsoft.com/office/drawing/2014/main" id="{10D3D838-5AB2-40BB-A07D-4C2AB5CA73AB}"/>
              </a:ext>
            </a:extLst>
          </p:cNvPr>
          <p:cNvSpPr txBox="1"/>
          <p:nvPr/>
        </p:nvSpPr>
        <p:spPr>
          <a:xfrm>
            <a:off x="6448232" y="5640574"/>
            <a:ext cx="4752528" cy="553998"/>
          </a:xfrm>
          <a:prstGeom prst="rect">
            <a:avLst/>
          </a:prstGeom>
          <a:noFill/>
        </p:spPr>
        <p:txBody>
          <a:bodyPr wrap="square" lIns="0" tIns="0" rIns="0" bIns="0" rtlCol="0">
            <a:spAutoFit/>
          </a:bodyPr>
          <a:lstStyle/>
          <a:p>
            <a:pPr algn="l"/>
            <a:r>
              <a:rPr lang="zh-CN" altLang="en-US" dirty="0"/>
              <a:t>通过排除每一项的对最终束斑的影响，最后获得能散项。</a:t>
            </a:r>
          </a:p>
        </p:txBody>
      </p:sp>
      <p:pic>
        <p:nvPicPr>
          <p:cNvPr id="7" name="图片 6">
            <a:extLst>
              <a:ext uri="{FF2B5EF4-FFF2-40B4-BE49-F238E27FC236}">
                <a16:creationId xmlns:a16="http://schemas.microsoft.com/office/drawing/2014/main" id="{BF398BF0-A451-456E-B059-6D6B0BDD6ED4}"/>
              </a:ext>
            </a:extLst>
          </p:cNvPr>
          <p:cNvPicPr>
            <a:picLocks noChangeAspect="1"/>
          </p:cNvPicPr>
          <p:nvPr/>
        </p:nvPicPr>
        <p:blipFill>
          <a:blip r:embed="rId4"/>
          <a:stretch>
            <a:fillRect/>
          </a:stretch>
        </p:blipFill>
        <p:spPr>
          <a:xfrm>
            <a:off x="6380992" y="2317551"/>
            <a:ext cx="4887007" cy="2219635"/>
          </a:xfrm>
          <a:prstGeom prst="rect">
            <a:avLst/>
          </a:prstGeom>
        </p:spPr>
      </p:pic>
    </p:spTree>
    <p:extLst>
      <p:ext uri="{BB962C8B-B14F-4D97-AF65-F5344CB8AC3E}">
        <p14:creationId xmlns:p14="http://schemas.microsoft.com/office/powerpoint/2010/main" val="133096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内容占位符 1">
                <a:extLst>
                  <a:ext uri="{FF2B5EF4-FFF2-40B4-BE49-F238E27FC236}">
                    <a16:creationId xmlns:a16="http://schemas.microsoft.com/office/drawing/2014/main" id="{BEE55A0D-EC5A-4CBE-9735-D752B5843DF0}"/>
                  </a:ext>
                </a:extLst>
              </p:cNvPr>
              <p:cNvSpPr>
                <a:spLocks noGrp="1"/>
              </p:cNvSpPr>
              <p:nvPr>
                <p:ph idx="1"/>
              </p:nvPr>
            </p:nvSpPr>
            <p:spPr/>
            <p:txBody>
              <a:bodyPr/>
              <a:lstStyle/>
              <a:p>
                <a:r>
                  <a:rPr lang="zh-CN" altLang="en-US" dirty="0"/>
                  <a:t>参数：</a:t>
                </a:r>
                <a:endParaRPr lang="en-US" altLang="zh-CN" dirty="0"/>
              </a:p>
              <a:p>
                <a:r>
                  <a:rPr lang="zh-CN" altLang="en-US" dirty="0"/>
                  <a:t>负氢束流：横向束流尺寸</a:t>
                </a:r>
                <a:r>
                  <a:rPr lang="en-US" altLang="zh-CN" dirty="0" err="1"/>
                  <a:t>σx</a:t>
                </a:r>
                <a:r>
                  <a:rPr lang="en-US" altLang="zh-CN" dirty="0"/>
                  <a:t> = </a:t>
                </a:r>
                <a:r>
                  <a:rPr lang="en-US" altLang="zh-CN" dirty="0" err="1"/>
                  <a:t>σy</a:t>
                </a:r>
                <a:r>
                  <a:rPr lang="en-US" altLang="zh-CN" dirty="0"/>
                  <a:t> = 1.5 mm</a:t>
                </a:r>
                <a:r>
                  <a:rPr lang="zh-CN" altLang="en-US" dirty="0"/>
                  <a:t>，纵向束流尺寸</a:t>
                </a:r>
                <a:r>
                  <a:rPr lang="en-US" altLang="zh-CN" dirty="0" err="1"/>
                  <a:t>σt</a:t>
                </a:r>
                <a:r>
                  <a:rPr lang="en-US" altLang="zh-CN" dirty="0"/>
                  <a:t> = 100 </a:t>
                </a:r>
                <a:r>
                  <a:rPr lang="en-US" altLang="zh-CN" dirty="0" err="1"/>
                  <a:t>ps</a:t>
                </a:r>
                <a:r>
                  <a:rPr lang="zh-CN" altLang="en-US" dirty="0"/>
                  <a:t>，束流流强</a:t>
                </a:r>
                <a:r>
                  <a:rPr lang="en-US" altLang="zh-CN" dirty="0"/>
                  <a:t>I = 15 mA</a:t>
                </a:r>
                <a:r>
                  <a:rPr lang="zh-CN" altLang="en-US" dirty="0"/>
                  <a:t>，单脉冲电荷</a:t>
                </a:r>
                <a:r>
                  <a:rPr lang="en-US" altLang="zh-CN" dirty="0" err="1"/>
                  <a:t>Qbunch</a:t>
                </a:r>
                <a:r>
                  <a:rPr lang="en-US" altLang="zh-CN" dirty="0"/>
                  <a:t> = 46 </a:t>
                </a:r>
                <a:r>
                  <a:rPr lang="en-US" altLang="zh-CN" dirty="0" err="1"/>
                  <a:t>pC</a:t>
                </a:r>
                <a:r>
                  <a:rPr lang="en-US" altLang="zh-CN" dirty="0"/>
                  <a:t>.</a:t>
                </a:r>
              </a:p>
              <a:p>
                <a:r>
                  <a:rPr lang="zh-CN" altLang="en-US" dirty="0"/>
                  <a:t>飞秒激光：单脉冲能量</a:t>
                </a:r>
                <a:r>
                  <a:rPr lang="en-US" altLang="zh-CN" dirty="0"/>
                  <a:t>Power = 10nJ, </a:t>
                </a:r>
                <a:r>
                  <a:rPr lang="zh-CN" altLang="en-US" dirty="0"/>
                  <a:t>激光持续时间纵向平顶分布（</a:t>
                </a:r>
                <a:r>
                  <a:rPr lang="en-US" altLang="zh-CN" dirty="0"/>
                  <a:t>100fs</a:t>
                </a:r>
                <a:r>
                  <a:rPr lang="zh-CN" altLang="en-US" dirty="0"/>
                  <a:t>），激光器束腰尺寸</a:t>
                </a:r>
                <a:r>
                  <a:rPr lang="en-US" altLang="zh-CN" dirty="0"/>
                  <a:t>w0 = 10um</a:t>
                </a:r>
              </a:p>
              <a:p>
                <a:endParaRPr lang="en-US" altLang="zh-CN" dirty="0"/>
              </a:p>
              <a:p>
                <a:endParaRPr lang="en-US" altLang="zh-CN" dirty="0"/>
              </a:p>
              <a:p>
                <a:r>
                  <a:rPr lang="zh-CN" altLang="en-US" dirty="0"/>
                  <a:t>计算得区域内剥离概率最高约为</a:t>
                </a:r>
                <a:r>
                  <a:rPr lang="en-US" altLang="zh-CN" dirty="0"/>
                  <a:t>0.78</a:t>
                </a:r>
                <a:r>
                  <a:rPr lang="zh-CN" altLang="en-US" dirty="0"/>
                  <a:t>，</a:t>
                </a:r>
                <a:r>
                  <a:rPr lang="en-US" altLang="zh-CN" dirty="0"/>
                  <a:t>y</a:t>
                </a:r>
                <a:r>
                  <a:rPr lang="zh-CN" altLang="en-US" dirty="0"/>
                  <a:t>为</a:t>
                </a:r>
                <a:r>
                  <a:rPr lang="en-US" altLang="zh-CN" dirty="0"/>
                  <a:t>W(x)</a:t>
                </a:r>
                <a:r>
                  <a:rPr lang="zh-CN" altLang="en-US" dirty="0"/>
                  <a:t>时剥离概率为</a:t>
                </a:r>
                <a:r>
                  <a:rPr lang="en-US" altLang="zh-CN" dirty="0"/>
                  <a:t>0.18</a:t>
                </a:r>
                <a:r>
                  <a:rPr lang="zh-CN" altLang="en-US" dirty="0"/>
                  <a:t>，假设激光区域内负氢的剥离概率为</a:t>
                </a:r>
                <a:r>
                  <a:rPr lang="en-US" altLang="zh-CN" dirty="0"/>
                  <a:t>0.5</a:t>
                </a:r>
                <a:r>
                  <a:rPr lang="zh-CN" altLang="en-US" dirty="0"/>
                  <a:t>，激光相互作用区域内的负氢数约为</a:t>
                </a:r>
                <a14:m>
                  <m:oMath xmlns:m="http://schemas.openxmlformats.org/officeDocument/2006/math">
                    <m:f>
                      <m:fPr>
                        <m:ctrlPr>
                          <a:rPr lang="en-US" altLang="zh-CN" dirty="0" smtClean="0">
                            <a:solidFill>
                              <a:srgbClr val="836967"/>
                            </a:solidFill>
                            <a:latin typeface="Cambria Math" panose="02040503050406030204" pitchFamily="18" charset="0"/>
                          </a:rPr>
                        </m:ctrlPr>
                      </m:fPr>
                      <m:num>
                        <m:r>
                          <a:rPr lang="en-US" altLang="zh-CN" dirty="0">
                            <a:latin typeface="Cambria Math" panose="02040503050406030204" pitchFamily="18" charset="0"/>
                          </a:rPr>
                          <m:t>46</m:t>
                        </m:r>
                        <m:r>
                          <a:rPr lang="en-US" altLang="zh-CN" i="0" dirty="0">
                            <a:latin typeface="Cambria Math" panose="02040503050406030204" pitchFamily="18" charset="0"/>
                          </a:rPr>
                          <m:t>×</m:t>
                        </m:r>
                        <m:sSup>
                          <m:sSupPr>
                            <m:ctrlPr>
                              <a:rPr lang="en-US" altLang="zh-CN" i="1" dirty="0">
                                <a:solidFill>
                                  <a:srgbClr val="836967"/>
                                </a:solidFill>
                                <a:latin typeface="Cambria Math" panose="02040503050406030204" pitchFamily="18" charset="0"/>
                              </a:rPr>
                            </m:ctrlPr>
                          </m:sSupPr>
                          <m:e>
                            <m:r>
                              <a:rPr lang="en-US" altLang="zh-CN" i="0" dirty="0">
                                <a:latin typeface="Cambria Math" panose="02040503050406030204" pitchFamily="18" charset="0"/>
                              </a:rPr>
                              <m:t>10</m:t>
                            </m:r>
                          </m:e>
                          <m:sup>
                            <m:r>
                              <a:rPr lang="en-US" altLang="zh-CN" i="0" dirty="0">
                                <a:latin typeface="Cambria Math" panose="02040503050406030204" pitchFamily="18" charset="0"/>
                              </a:rPr>
                              <m:t>−12</m:t>
                            </m:r>
                          </m:sup>
                        </m:sSup>
                      </m:num>
                      <m:den>
                        <m:r>
                          <a:rPr lang="en-US" altLang="zh-CN" i="0" dirty="0">
                            <a:latin typeface="Cambria Math" panose="02040503050406030204" pitchFamily="18" charset="0"/>
                          </a:rPr>
                          <m:t>1.6×</m:t>
                        </m:r>
                        <m:sSup>
                          <m:sSupPr>
                            <m:ctrlPr>
                              <a:rPr lang="en-US" altLang="zh-CN" i="1" dirty="0">
                                <a:solidFill>
                                  <a:srgbClr val="836967"/>
                                </a:solidFill>
                                <a:latin typeface="Cambria Math" panose="02040503050406030204" pitchFamily="18" charset="0"/>
                              </a:rPr>
                            </m:ctrlPr>
                          </m:sSupPr>
                          <m:e>
                            <m:r>
                              <a:rPr lang="en-US" altLang="zh-CN" i="0" dirty="0">
                                <a:latin typeface="Cambria Math" panose="02040503050406030204" pitchFamily="18" charset="0"/>
                              </a:rPr>
                              <m:t>10</m:t>
                            </m:r>
                          </m:e>
                          <m:sup>
                            <m:r>
                              <a:rPr lang="en-US" altLang="zh-CN" i="0" dirty="0">
                                <a:latin typeface="Cambria Math" panose="02040503050406030204" pitchFamily="18" charset="0"/>
                              </a:rPr>
                              <m:t>−19</m:t>
                            </m:r>
                          </m:sup>
                        </m:sSup>
                      </m:den>
                    </m:f>
                    <m:r>
                      <a:rPr lang="en-US" altLang="zh-CN" i="0" dirty="0">
                        <a:latin typeface="Cambria Math" panose="02040503050406030204" pitchFamily="18" charset="0"/>
                      </a:rPr>
                      <m:t>×</m:t>
                    </m:r>
                    <m:r>
                      <a:rPr lang="en-US" altLang="zh-CN" i="1" dirty="0">
                        <a:latin typeface="Cambria Math" panose="02040503050406030204" pitchFamily="18" charset="0"/>
                      </a:rPr>
                      <m:t>𝑒𝑟𝑓</m:t>
                    </m:r>
                    <m:d>
                      <m:dPr>
                        <m:ctrlPr>
                          <a:rPr lang="en-US" altLang="zh-CN" i="1" dirty="0">
                            <a:solidFill>
                              <a:srgbClr val="836967"/>
                            </a:solidFill>
                            <a:latin typeface="Cambria Math" panose="02040503050406030204" pitchFamily="18" charset="0"/>
                          </a:rPr>
                        </m:ctrlPr>
                      </m:dPr>
                      <m:e>
                        <m:f>
                          <m:fPr>
                            <m:ctrlPr>
                              <a:rPr lang="en-US" altLang="zh-CN" i="1" dirty="0">
                                <a:solidFill>
                                  <a:srgbClr val="836967"/>
                                </a:solidFill>
                                <a:latin typeface="Cambria Math" panose="02040503050406030204" pitchFamily="18" charset="0"/>
                              </a:rPr>
                            </m:ctrlPr>
                          </m:fPr>
                          <m:num>
                            <m:r>
                              <a:rPr lang="en-US" altLang="zh-CN" i="0" dirty="0">
                                <a:latin typeface="Cambria Math" panose="02040503050406030204" pitchFamily="18" charset="0"/>
                              </a:rPr>
                              <m:t>20×</m:t>
                            </m:r>
                            <m:sSup>
                              <m:sSupPr>
                                <m:ctrlPr>
                                  <a:rPr lang="en-US" altLang="zh-CN" i="1" dirty="0">
                                    <a:solidFill>
                                      <a:srgbClr val="836967"/>
                                    </a:solidFill>
                                    <a:latin typeface="Cambria Math" panose="02040503050406030204" pitchFamily="18" charset="0"/>
                                  </a:rPr>
                                </m:ctrlPr>
                              </m:sSupPr>
                              <m:e>
                                <m:r>
                                  <a:rPr lang="en-US" altLang="zh-CN" i="0" dirty="0">
                                    <a:latin typeface="Cambria Math" panose="02040503050406030204" pitchFamily="18" charset="0"/>
                                  </a:rPr>
                                  <m:t>10</m:t>
                                </m:r>
                              </m:e>
                              <m:sup>
                                <m:r>
                                  <a:rPr lang="en-US" altLang="zh-CN" i="0" dirty="0">
                                    <a:latin typeface="Cambria Math" panose="02040503050406030204" pitchFamily="18" charset="0"/>
                                  </a:rPr>
                                  <m:t>−6</m:t>
                                </m:r>
                              </m:sup>
                            </m:sSup>
                          </m:num>
                          <m:den>
                            <m:rad>
                              <m:radPr>
                                <m:degHide m:val="on"/>
                                <m:ctrlPr>
                                  <a:rPr lang="en-US" altLang="zh-CN" i="1" dirty="0">
                                    <a:solidFill>
                                      <a:srgbClr val="836967"/>
                                    </a:solidFill>
                                    <a:latin typeface="Cambria Math" panose="02040503050406030204" pitchFamily="18" charset="0"/>
                                  </a:rPr>
                                </m:ctrlPr>
                              </m:radPr>
                              <m:deg/>
                              <m:e>
                                <m:r>
                                  <a:rPr lang="en-US" altLang="zh-CN" i="0" dirty="0">
                                    <a:latin typeface="Cambria Math" panose="02040503050406030204" pitchFamily="18" charset="0"/>
                                  </a:rPr>
                                  <m:t>2</m:t>
                                </m:r>
                              </m:e>
                            </m:rad>
                            <m:r>
                              <a:rPr lang="en-US" altLang="zh-CN" i="0" dirty="0">
                                <a:latin typeface="Cambria Math" panose="02040503050406030204" pitchFamily="18" charset="0"/>
                              </a:rPr>
                              <m:t>×1.5×</m:t>
                            </m:r>
                            <m:sSup>
                              <m:sSupPr>
                                <m:ctrlPr>
                                  <a:rPr lang="en-US" altLang="zh-CN" i="1" dirty="0">
                                    <a:solidFill>
                                      <a:srgbClr val="836967"/>
                                    </a:solidFill>
                                    <a:latin typeface="Cambria Math" panose="02040503050406030204" pitchFamily="18" charset="0"/>
                                  </a:rPr>
                                </m:ctrlPr>
                              </m:sSupPr>
                              <m:e>
                                <m:r>
                                  <a:rPr lang="en-US" altLang="zh-CN" i="0" dirty="0">
                                    <a:latin typeface="Cambria Math" panose="02040503050406030204" pitchFamily="18" charset="0"/>
                                  </a:rPr>
                                  <m:t>10</m:t>
                                </m:r>
                              </m:e>
                              <m:sup>
                                <m:r>
                                  <a:rPr lang="en-US" altLang="zh-CN" i="0" dirty="0">
                                    <a:latin typeface="Cambria Math" panose="02040503050406030204" pitchFamily="18" charset="0"/>
                                  </a:rPr>
                                  <m:t>−3</m:t>
                                </m:r>
                              </m:sup>
                            </m:sSup>
                          </m:den>
                        </m:f>
                      </m:e>
                    </m:d>
                  </m:oMath>
                </a14:m>
                <a:r>
                  <a:rPr lang="en-US" altLang="zh-CN" dirty="0"/>
                  <a:t> </a:t>
                </a:r>
                <a14:m>
                  <m:oMath xmlns:m="http://schemas.openxmlformats.org/officeDocument/2006/math">
                    <m:r>
                      <a:rPr lang="en-US" altLang="zh-CN" dirty="0">
                        <a:latin typeface="Cambria Math" panose="02040503050406030204" pitchFamily="18" charset="0"/>
                      </a:rPr>
                      <m:t>×</m:t>
                    </m:r>
                    <m:r>
                      <a:rPr lang="en-US" altLang="zh-CN" i="1" dirty="0">
                        <a:latin typeface="Cambria Math" panose="02040503050406030204" pitchFamily="18" charset="0"/>
                      </a:rPr>
                      <m:t>𝑒𝑟𝑓</m:t>
                    </m:r>
                    <m:d>
                      <m:dPr>
                        <m:ctrlPr>
                          <a:rPr lang="en-US" altLang="zh-CN" i="1" dirty="0">
                            <a:solidFill>
                              <a:srgbClr val="836967"/>
                            </a:solidFill>
                            <a:latin typeface="Cambria Math" panose="02040503050406030204" pitchFamily="18" charset="0"/>
                          </a:rPr>
                        </m:ctrlPr>
                      </m:dPr>
                      <m:e>
                        <m:f>
                          <m:fPr>
                            <m:ctrlPr>
                              <a:rPr lang="en-US" altLang="zh-CN" i="1" dirty="0">
                                <a:solidFill>
                                  <a:srgbClr val="836967"/>
                                </a:solidFill>
                                <a:latin typeface="Cambria Math" panose="02040503050406030204" pitchFamily="18" charset="0"/>
                              </a:rPr>
                            </m:ctrlPr>
                          </m:fPr>
                          <m:num>
                            <m:r>
                              <a:rPr lang="en-US" altLang="zh-CN" dirty="0">
                                <a:latin typeface="Cambria Math" panose="02040503050406030204" pitchFamily="18" charset="0"/>
                              </a:rPr>
                              <m:t>20×</m:t>
                            </m:r>
                            <m:sSup>
                              <m:sSupPr>
                                <m:ctrlPr>
                                  <a:rPr lang="en-US" altLang="zh-CN" i="1" dirty="0">
                                    <a:solidFill>
                                      <a:srgbClr val="836967"/>
                                    </a:solidFill>
                                    <a:latin typeface="Cambria Math" panose="02040503050406030204" pitchFamily="18" charset="0"/>
                                  </a:rPr>
                                </m:ctrlPr>
                              </m:sSupPr>
                              <m:e>
                                <m:r>
                                  <a:rPr lang="en-US" altLang="zh-CN" dirty="0">
                                    <a:latin typeface="Cambria Math" panose="02040503050406030204" pitchFamily="18" charset="0"/>
                                  </a:rPr>
                                  <m:t>10</m:t>
                                </m:r>
                              </m:e>
                              <m:sup>
                                <m:r>
                                  <a:rPr lang="en-US" altLang="zh-CN" dirty="0">
                                    <a:latin typeface="Cambria Math" panose="02040503050406030204" pitchFamily="18" charset="0"/>
                                  </a:rPr>
                                  <m:t>−6</m:t>
                                </m:r>
                              </m:sup>
                            </m:sSup>
                          </m:num>
                          <m:den>
                            <m:rad>
                              <m:radPr>
                                <m:degHide m:val="on"/>
                                <m:ctrlPr>
                                  <a:rPr lang="en-US" altLang="zh-CN" i="1" dirty="0">
                                    <a:solidFill>
                                      <a:srgbClr val="836967"/>
                                    </a:solidFill>
                                    <a:latin typeface="Cambria Math" panose="02040503050406030204" pitchFamily="18" charset="0"/>
                                  </a:rPr>
                                </m:ctrlPr>
                              </m:radPr>
                              <m:deg/>
                              <m:e>
                                <m:r>
                                  <a:rPr lang="en-US" altLang="zh-CN" dirty="0">
                                    <a:latin typeface="Cambria Math" panose="02040503050406030204" pitchFamily="18" charset="0"/>
                                  </a:rPr>
                                  <m:t>2</m:t>
                                </m:r>
                              </m:e>
                            </m:rad>
                            <m:r>
                              <a:rPr lang="en-US" altLang="zh-CN" dirty="0">
                                <a:latin typeface="Cambria Math" panose="02040503050406030204" pitchFamily="18" charset="0"/>
                              </a:rPr>
                              <m:t>×1</m:t>
                            </m:r>
                            <m:r>
                              <a:rPr lang="en-US" altLang="zh-CN" b="0" i="0" dirty="0" smtClean="0">
                                <a:latin typeface="Cambria Math" panose="02040503050406030204" pitchFamily="18" charset="0"/>
                              </a:rPr>
                              <m:t>1.4</m:t>
                            </m:r>
                            <m:r>
                              <a:rPr lang="en-US" altLang="zh-CN" dirty="0">
                                <a:latin typeface="Cambria Math" panose="02040503050406030204" pitchFamily="18" charset="0"/>
                              </a:rPr>
                              <m:t>×</m:t>
                            </m:r>
                            <m:sSup>
                              <m:sSupPr>
                                <m:ctrlPr>
                                  <a:rPr lang="en-US" altLang="zh-CN" i="1" dirty="0">
                                    <a:solidFill>
                                      <a:srgbClr val="836967"/>
                                    </a:solidFill>
                                    <a:latin typeface="Cambria Math" panose="02040503050406030204" pitchFamily="18" charset="0"/>
                                  </a:rPr>
                                </m:ctrlPr>
                              </m:sSupPr>
                              <m:e>
                                <m:r>
                                  <a:rPr lang="en-US" altLang="zh-CN" dirty="0">
                                    <a:latin typeface="Cambria Math" panose="02040503050406030204" pitchFamily="18" charset="0"/>
                                  </a:rPr>
                                  <m:t>10</m:t>
                                </m:r>
                              </m:e>
                              <m:sup>
                                <m:r>
                                  <a:rPr lang="en-US" altLang="zh-CN" dirty="0">
                                    <a:latin typeface="Cambria Math" panose="02040503050406030204" pitchFamily="18" charset="0"/>
                                  </a:rPr>
                                  <m:t>−3</m:t>
                                </m:r>
                              </m:sup>
                            </m:sSup>
                          </m:den>
                        </m:f>
                      </m:e>
                    </m:d>
                  </m:oMath>
                </a14:m>
                <a:r>
                  <a:rPr lang="zh-CN" altLang="en-US" dirty="0"/>
                  <a:t>，计算得单个束团剥离粒子数约为</a:t>
                </a:r>
                <a:r>
                  <a:rPr lang="en-US" altLang="zh-CN" dirty="0"/>
                  <a:t>2000</a:t>
                </a:r>
                <a:r>
                  <a:rPr lang="zh-CN" altLang="en-US" dirty="0"/>
                  <a:t>个。</a:t>
                </a:r>
                <a:endParaRPr lang="en-US" altLang="zh-CN" dirty="0"/>
              </a:p>
            </p:txBody>
          </p:sp>
        </mc:Choice>
        <mc:Fallback>
          <p:sp>
            <p:nvSpPr>
              <p:cNvPr id="2" name="内容占位符 1">
                <a:extLst>
                  <a:ext uri="{FF2B5EF4-FFF2-40B4-BE49-F238E27FC236}">
                    <a16:creationId xmlns:a16="http://schemas.microsoft.com/office/drawing/2014/main" id="{BEE55A0D-EC5A-4CBE-9735-D752B5843DF0}"/>
                  </a:ext>
                </a:extLst>
              </p:cNvPr>
              <p:cNvSpPr>
                <a:spLocks noGrp="1" noRot="1" noChangeAspect="1" noMove="1" noResize="1" noEditPoints="1" noAdjustHandles="1" noChangeArrowheads="1" noChangeShapeType="1" noTextEdit="1"/>
              </p:cNvSpPr>
              <p:nvPr>
                <p:ph idx="1"/>
              </p:nvPr>
            </p:nvSpPr>
            <p:spPr>
              <a:blipFill>
                <a:blip r:embed="rId2"/>
                <a:stretch>
                  <a:fillRect l="-1190" t="-4118" r="-1133" b="-35000"/>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52EE2245-480F-4B6D-A2C7-1C08F959CA86}"/>
              </a:ext>
            </a:extLst>
          </p:cNvPr>
          <p:cNvSpPr>
            <a:spLocks noGrp="1"/>
          </p:cNvSpPr>
          <p:nvPr>
            <p:ph type="title"/>
          </p:nvPr>
        </p:nvSpPr>
        <p:spPr/>
        <p:txBody>
          <a:bodyPr/>
          <a:lstStyle/>
          <a:p>
            <a:r>
              <a:rPr lang="zh-CN" altLang="en-US" dirty="0"/>
              <a:t>飞秒激光剥离电子数评估</a:t>
            </a:r>
          </a:p>
        </p:txBody>
      </p:sp>
      <p:sp>
        <p:nvSpPr>
          <p:cNvPr id="4" name="日期占位符 3">
            <a:extLst>
              <a:ext uri="{FF2B5EF4-FFF2-40B4-BE49-F238E27FC236}">
                <a16:creationId xmlns:a16="http://schemas.microsoft.com/office/drawing/2014/main" id="{DFDAFD76-1290-4037-AF8A-3AB499755925}"/>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D7E476C8-16DD-406E-9BB2-CCB332A8613A}"/>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FF63F447-7E7A-4D96-982A-6CB262F98DD3}"/>
              </a:ext>
            </a:extLst>
          </p:cNvPr>
          <p:cNvSpPr>
            <a:spLocks noGrp="1"/>
          </p:cNvSpPr>
          <p:nvPr>
            <p:ph type="sldNum" sz="quarter" idx="4"/>
          </p:nvPr>
        </p:nvSpPr>
        <p:spPr/>
        <p:txBody>
          <a:bodyPr/>
          <a:lstStyle/>
          <a:p>
            <a:fld id="{36B5EA5A-BC32-A742-B11B-8E7414D5B535}" type="slidenum">
              <a:rPr lang="en-US" smtClean="0"/>
              <a:pPr/>
              <a:t>2</a:t>
            </a:fld>
            <a:endParaRPr lang="en-US" dirty="0"/>
          </a:p>
        </p:txBody>
      </p:sp>
      <p:pic>
        <p:nvPicPr>
          <p:cNvPr id="8" name="图片 7">
            <a:extLst>
              <a:ext uri="{FF2B5EF4-FFF2-40B4-BE49-F238E27FC236}">
                <a16:creationId xmlns:a16="http://schemas.microsoft.com/office/drawing/2014/main" id="{D8C93E1C-AA72-4323-9630-1CE15F5ABE9C}"/>
              </a:ext>
            </a:extLst>
          </p:cNvPr>
          <p:cNvPicPr>
            <a:picLocks noChangeAspect="1"/>
          </p:cNvPicPr>
          <p:nvPr/>
        </p:nvPicPr>
        <p:blipFill>
          <a:blip r:embed="rId3"/>
          <a:stretch>
            <a:fillRect/>
          </a:stretch>
        </p:blipFill>
        <p:spPr>
          <a:xfrm>
            <a:off x="2292180" y="2167070"/>
            <a:ext cx="5858693" cy="781159"/>
          </a:xfrm>
          <a:prstGeom prst="rect">
            <a:avLst/>
          </a:prstGeom>
        </p:spPr>
      </p:pic>
    </p:spTree>
    <p:extLst>
      <p:ext uri="{BB962C8B-B14F-4D97-AF65-F5344CB8AC3E}">
        <p14:creationId xmlns:p14="http://schemas.microsoft.com/office/powerpoint/2010/main" val="386823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7DE4789-FFA5-4911-A8CA-5227AE7F808A}"/>
              </a:ext>
            </a:extLst>
          </p:cNvPr>
          <p:cNvSpPr>
            <a:spLocks noGrp="1"/>
          </p:cNvSpPr>
          <p:nvPr>
            <p:ph type="title"/>
          </p:nvPr>
        </p:nvSpPr>
        <p:spPr/>
        <p:txBody>
          <a:bodyPr/>
          <a:lstStyle/>
          <a:p>
            <a:r>
              <a:rPr lang="en-US" altLang="zh-CN" dirty="0"/>
              <a:t>Energy spread in ion beam analysis</a:t>
            </a:r>
            <a:endParaRPr lang="zh-CN" altLang="en-US" dirty="0"/>
          </a:p>
        </p:txBody>
      </p:sp>
      <p:sp>
        <p:nvSpPr>
          <p:cNvPr id="4" name="日期占位符 3">
            <a:extLst>
              <a:ext uri="{FF2B5EF4-FFF2-40B4-BE49-F238E27FC236}">
                <a16:creationId xmlns:a16="http://schemas.microsoft.com/office/drawing/2014/main" id="{5D175D6D-EDCD-462B-B073-89A19DB26351}"/>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343C2905-5A89-45A3-A523-45DC952E3DCE}"/>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47666A34-D1FD-416A-915B-622700553518}"/>
              </a:ext>
            </a:extLst>
          </p:cNvPr>
          <p:cNvSpPr>
            <a:spLocks noGrp="1"/>
          </p:cNvSpPr>
          <p:nvPr>
            <p:ph type="sldNum" sz="quarter" idx="4"/>
          </p:nvPr>
        </p:nvSpPr>
        <p:spPr/>
        <p:txBody>
          <a:bodyPr/>
          <a:lstStyle/>
          <a:p>
            <a:fld id="{36B5EA5A-BC32-A742-B11B-8E7414D5B535}" type="slidenum">
              <a:rPr lang="en-US" smtClean="0"/>
              <a:pPr/>
              <a:t>20</a:t>
            </a:fld>
            <a:endParaRPr lang="en-US" dirty="0"/>
          </a:p>
        </p:txBody>
      </p:sp>
      <p:pic>
        <p:nvPicPr>
          <p:cNvPr id="8" name="图片 7">
            <a:extLst>
              <a:ext uri="{FF2B5EF4-FFF2-40B4-BE49-F238E27FC236}">
                <a16:creationId xmlns:a16="http://schemas.microsoft.com/office/drawing/2014/main" id="{80CBBF78-7DED-47F2-A03E-B529DF510553}"/>
              </a:ext>
            </a:extLst>
          </p:cNvPr>
          <p:cNvPicPr>
            <a:picLocks noChangeAspect="1"/>
          </p:cNvPicPr>
          <p:nvPr/>
        </p:nvPicPr>
        <p:blipFill>
          <a:blip r:embed="rId2"/>
          <a:stretch>
            <a:fillRect/>
          </a:stretch>
        </p:blipFill>
        <p:spPr>
          <a:xfrm>
            <a:off x="623392" y="1255594"/>
            <a:ext cx="6700085" cy="4346811"/>
          </a:xfrm>
          <a:prstGeom prst="rect">
            <a:avLst/>
          </a:prstGeom>
        </p:spPr>
      </p:pic>
      <p:sp>
        <p:nvSpPr>
          <p:cNvPr id="9" name="文本框 8">
            <a:extLst>
              <a:ext uri="{FF2B5EF4-FFF2-40B4-BE49-F238E27FC236}">
                <a16:creationId xmlns:a16="http://schemas.microsoft.com/office/drawing/2014/main" id="{49BC55C8-02F0-445B-8268-BC01D18288B2}"/>
              </a:ext>
            </a:extLst>
          </p:cNvPr>
          <p:cNvSpPr txBox="1"/>
          <p:nvPr/>
        </p:nvSpPr>
        <p:spPr>
          <a:xfrm>
            <a:off x="7637155" y="5186906"/>
            <a:ext cx="3456384" cy="830997"/>
          </a:xfrm>
          <a:prstGeom prst="rect">
            <a:avLst/>
          </a:prstGeom>
          <a:noFill/>
        </p:spPr>
        <p:txBody>
          <a:bodyPr wrap="square" lIns="0" tIns="0" rIns="0" bIns="0" rtlCol="0">
            <a:spAutoFit/>
          </a:bodyPr>
          <a:lstStyle/>
          <a:p>
            <a:pPr algn="l"/>
            <a:r>
              <a:rPr lang="zh-CN" altLang="en-US" dirty="0"/>
              <a:t>通过入射到材料中的深度反推能量分布，但是有能量展宽，所以需要模拟</a:t>
            </a:r>
            <a:r>
              <a:rPr lang="en-US" altLang="zh-CN" dirty="0"/>
              <a:t>+</a:t>
            </a:r>
            <a:r>
              <a:rPr lang="zh-CN" altLang="en-US" dirty="0"/>
              <a:t>实验确定</a:t>
            </a:r>
          </a:p>
        </p:txBody>
      </p:sp>
    </p:spTree>
    <p:extLst>
      <p:ext uri="{BB962C8B-B14F-4D97-AF65-F5344CB8AC3E}">
        <p14:creationId xmlns:p14="http://schemas.microsoft.com/office/powerpoint/2010/main" val="146612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7">
            <a:extLst>
              <a:ext uri="{FF2B5EF4-FFF2-40B4-BE49-F238E27FC236}">
                <a16:creationId xmlns:a16="http://schemas.microsoft.com/office/drawing/2014/main" id="{BA3F8D95-8917-46E7-9C7F-3A3AD41F16A8}"/>
              </a:ext>
            </a:extLst>
          </p:cNvPr>
          <p:cNvGraphicFramePr>
            <a:graphicFrameLocks noGrp="1"/>
          </p:cNvGraphicFramePr>
          <p:nvPr>
            <p:ph idx="1"/>
            <p:extLst>
              <p:ext uri="{D42A27DB-BD31-4B8C-83A1-F6EECF244321}">
                <p14:modId xmlns:p14="http://schemas.microsoft.com/office/powerpoint/2010/main" val="2800243297"/>
              </p:ext>
            </p:extLst>
          </p:nvPr>
        </p:nvGraphicFramePr>
        <p:xfrm>
          <a:off x="717550" y="890588"/>
          <a:ext cx="10995074" cy="5791200"/>
        </p:xfrm>
        <a:graphic>
          <a:graphicData uri="http://schemas.openxmlformats.org/drawingml/2006/table">
            <a:tbl>
              <a:tblPr firstRow="1" bandRow="1">
                <a:tableStyleId>{8EC20E35-A176-4012-BC5E-935CFFF8708E}</a:tableStyleId>
              </a:tblPr>
              <a:tblGrid>
                <a:gridCol w="2689827">
                  <a:extLst>
                    <a:ext uri="{9D8B030D-6E8A-4147-A177-3AD203B41FA5}">
                      <a16:colId xmlns:a16="http://schemas.microsoft.com/office/drawing/2014/main" val="571253327"/>
                    </a:ext>
                  </a:extLst>
                </a:gridCol>
                <a:gridCol w="2689827">
                  <a:extLst>
                    <a:ext uri="{9D8B030D-6E8A-4147-A177-3AD203B41FA5}">
                      <a16:colId xmlns:a16="http://schemas.microsoft.com/office/drawing/2014/main" val="3290120041"/>
                    </a:ext>
                  </a:extLst>
                </a:gridCol>
                <a:gridCol w="2689827">
                  <a:extLst>
                    <a:ext uri="{9D8B030D-6E8A-4147-A177-3AD203B41FA5}">
                      <a16:colId xmlns:a16="http://schemas.microsoft.com/office/drawing/2014/main" val="3473388180"/>
                    </a:ext>
                  </a:extLst>
                </a:gridCol>
                <a:gridCol w="2925593">
                  <a:extLst>
                    <a:ext uri="{9D8B030D-6E8A-4147-A177-3AD203B41FA5}">
                      <a16:colId xmlns:a16="http://schemas.microsoft.com/office/drawing/2014/main" val="870617569"/>
                    </a:ext>
                  </a:extLst>
                </a:gridCol>
              </a:tblGrid>
              <a:tr h="378172">
                <a:tc>
                  <a:txBody>
                    <a:bodyPr/>
                    <a:lstStyle/>
                    <a:p>
                      <a:pPr lvl="0" algn="ctr"/>
                      <a:r>
                        <a:rPr lang="zh-CN" altLang="en-US" sz="2000" dirty="0"/>
                        <a:t>文章标题</a:t>
                      </a:r>
                    </a:p>
                  </a:txBody>
                  <a:tcPr/>
                </a:tc>
                <a:tc>
                  <a:txBody>
                    <a:bodyPr/>
                    <a:lstStyle/>
                    <a:p>
                      <a:pPr lvl="0" algn="ctr"/>
                      <a:r>
                        <a:rPr lang="zh-CN" altLang="en-US" sz="2000" dirty="0"/>
                        <a:t>能散测量原理</a:t>
                      </a:r>
                    </a:p>
                  </a:txBody>
                  <a:tcPr/>
                </a:tc>
                <a:tc>
                  <a:txBody>
                    <a:bodyPr/>
                    <a:lstStyle/>
                    <a:p>
                      <a:pPr lvl="0" algn="ctr"/>
                      <a:r>
                        <a:rPr lang="zh-CN" altLang="en-US" sz="2000" dirty="0"/>
                        <a:t>主要工作</a:t>
                      </a:r>
                    </a:p>
                  </a:txBody>
                  <a:tcPr/>
                </a:tc>
                <a:tc>
                  <a:txBody>
                    <a:bodyPr/>
                    <a:lstStyle/>
                    <a:p>
                      <a:pPr lvl="0" algn="ctr"/>
                      <a:r>
                        <a:rPr lang="zh-CN" altLang="en-US" sz="2000" dirty="0"/>
                        <a:t>创新点</a:t>
                      </a:r>
                    </a:p>
                  </a:txBody>
                  <a:tcPr/>
                </a:tc>
                <a:extLst>
                  <a:ext uri="{0D108BD9-81ED-4DB2-BD59-A6C34878D82A}">
                    <a16:rowId xmlns:a16="http://schemas.microsoft.com/office/drawing/2014/main" val="4101283296"/>
                  </a:ext>
                </a:extLst>
              </a:tr>
              <a:tr h="743134">
                <a:tc>
                  <a:txBody>
                    <a:bodyPr/>
                    <a:lstStyle/>
                    <a:p>
                      <a:r>
                        <a:rPr lang="en-US" altLang="zh-CN" sz="1100" dirty="0">
                          <a:solidFill>
                            <a:schemeClr val="tx2"/>
                          </a:solidFill>
                        </a:rPr>
                        <a:t>Anomalous Energy Spreads in Electron Beams--1966</a:t>
                      </a:r>
                      <a:endParaRPr lang="zh-CN" altLang="en-US" sz="1100" dirty="0">
                        <a:solidFill>
                          <a:schemeClr val="tx2"/>
                        </a:solidFill>
                      </a:endParaRPr>
                    </a:p>
                  </a:txBody>
                  <a:tcPr/>
                </a:tc>
                <a:tc>
                  <a:txBody>
                    <a:bodyPr/>
                    <a:lstStyle/>
                    <a:p>
                      <a:r>
                        <a:rPr lang="zh-CN" altLang="en-US" sz="1100" b="0" i="0" kern="1200" dirty="0">
                          <a:solidFill>
                            <a:schemeClr val="tx2"/>
                          </a:solidFill>
                          <a:effectLst/>
                          <a:latin typeface="+mn-lt"/>
                          <a:ea typeface="+mn-ea"/>
                          <a:cs typeface="+mn-cs"/>
                        </a:rPr>
                        <a:t>采用</a:t>
                      </a:r>
                      <a:r>
                        <a:rPr lang="zh-CN" altLang="en-US" sz="1100" b="1" i="0" kern="1200" dirty="0">
                          <a:solidFill>
                            <a:schemeClr val="tx2"/>
                          </a:solidFill>
                          <a:effectLst/>
                          <a:latin typeface="+mn-lt"/>
                          <a:ea typeface="+mn-ea"/>
                          <a:cs typeface="+mn-cs"/>
                        </a:rPr>
                        <a:t>球形能量分析器</a:t>
                      </a:r>
                      <a:r>
                        <a:rPr lang="zh-CN" altLang="en-US" sz="1100" b="0" i="0" kern="1200" dirty="0">
                          <a:solidFill>
                            <a:schemeClr val="tx2"/>
                          </a:solidFill>
                          <a:effectLst/>
                          <a:latin typeface="+mn-lt"/>
                          <a:ea typeface="+mn-ea"/>
                          <a:cs typeface="+mn-cs"/>
                        </a:rPr>
                        <a:t>与</a:t>
                      </a:r>
                      <a:r>
                        <a:rPr lang="zh-CN" altLang="en-US" sz="1100" b="1" i="0" kern="1200" dirty="0">
                          <a:solidFill>
                            <a:schemeClr val="tx2"/>
                          </a:solidFill>
                          <a:effectLst/>
                          <a:latin typeface="+mn-lt"/>
                          <a:ea typeface="+mn-ea"/>
                          <a:cs typeface="+mn-cs"/>
                        </a:rPr>
                        <a:t>减速电位分析器</a:t>
                      </a:r>
                      <a:r>
                        <a:rPr lang="zh-CN" altLang="en-US" sz="1100" b="0" i="0" kern="1200" dirty="0">
                          <a:solidFill>
                            <a:schemeClr val="tx2"/>
                          </a:solidFill>
                          <a:effectLst/>
                          <a:latin typeface="+mn-lt"/>
                          <a:ea typeface="+mn-ea"/>
                          <a:cs typeface="+mn-cs"/>
                        </a:rPr>
                        <a:t>相结合的双分析器系统，用于精确测量电子束的能量分布。通过扫描球形分析器的电压 </a:t>
                      </a:r>
                      <a:r>
                        <a:rPr lang="en-US" altLang="zh-CN" sz="1100" b="0" i="1" kern="1200" dirty="0">
                          <a:solidFill>
                            <a:schemeClr val="tx2"/>
                          </a:solidFill>
                          <a:effectLst/>
                          <a:latin typeface="+mn-lt"/>
                          <a:ea typeface="+mn-ea"/>
                          <a:cs typeface="+mn-cs"/>
                        </a:rPr>
                        <a:t>Es</a:t>
                      </a:r>
                      <a:r>
                        <a:rPr lang="en-US" altLang="zh-CN" sz="1100" b="0" kern="1200" dirty="0">
                          <a:solidFill>
                            <a:schemeClr val="tx2"/>
                          </a:solidFill>
                          <a:effectLst/>
                          <a:latin typeface="+mn-lt"/>
                          <a:ea typeface="+mn-ea"/>
                          <a:cs typeface="+mn-cs"/>
                        </a:rPr>
                        <a:t>​</a:t>
                      </a:r>
                      <a:r>
                        <a:rPr lang="zh-CN" altLang="en-US" sz="1100" b="0" i="0" kern="1200" dirty="0">
                          <a:solidFill>
                            <a:schemeClr val="tx2"/>
                          </a:solidFill>
                          <a:effectLst/>
                          <a:latin typeface="+mn-lt"/>
                          <a:ea typeface="+mn-ea"/>
                          <a:cs typeface="+mn-cs"/>
                        </a:rPr>
                        <a:t>，记录法拉第杯中电流随能量的变化，得到能量分布曲线 </a:t>
                      </a:r>
                      <a:r>
                        <a:rPr lang="en-US" altLang="zh-CN" sz="1100" b="0" kern="1200" dirty="0">
                          <a:solidFill>
                            <a:schemeClr val="tx2"/>
                          </a:solidFill>
                          <a:effectLst/>
                          <a:latin typeface="+mn-lt"/>
                          <a:ea typeface="+mn-ea"/>
                          <a:cs typeface="+mn-cs"/>
                        </a:rPr>
                        <a:t>I(E)</a:t>
                      </a:r>
                      <a:r>
                        <a:rPr lang="zh-CN" altLang="en-US" sz="1100" b="0" i="0" kern="1200" dirty="0">
                          <a:solidFill>
                            <a:schemeClr val="tx2"/>
                          </a:solidFill>
                          <a:effectLst/>
                          <a:latin typeface="+mn-lt"/>
                          <a:ea typeface="+mn-ea"/>
                          <a:cs typeface="+mn-cs"/>
                        </a:rPr>
                        <a:t>。</a:t>
                      </a:r>
                      <a:endParaRPr lang="zh-CN" altLang="en-US" sz="1100" dirty="0">
                        <a:solidFill>
                          <a:schemeClr val="tx2"/>
                        </a:solidFill>
                      </a:endParaRPr>
                    </a:p>
                  </a:txBody>
                  <a:tcPr/>
                </a:tc>
                <a:tc>
                  <a:txBody>
                    <a:bodyPr/>
                    <a:lstStyle/>
                    <a:p>
                      <a:r>
                        <a:rPr lang="zh-CN" altLang="en-US" sz="1100" b="0" i="0" kern="1200" dirty="0">
                          <a:solidFill>
                            <a:schemeClr val="tx2"/>
                          </a:solidFill>
                          <a:effectLst/>
                          <a:latin typeface="+mn-lt"/>
                          <a:ea typeface="+mn-ea"/>
                          <a:cs typeface="+mn-cs"/>
                        </a:rPr>
                        <a:t>系统研究</a:t>
                      </a:r>
                      <a:r>
                        <a:rPr lang="en-US" altLang="zh-CN" sz="1100" b="0" i="0" kern="1200" dirty="0">
                          <a:solidFill>
                            <a:schemeClr val="tx2"/>
                          </a:solidFill>
                          <a:effectLst/>
                          <a:latin typeface="+mn-lt"/>
                          <a:ea typeface="+mn-ea"/>
                          <a:cs typeface="+mn-cs"/>
                        </a:rPr>
                        <a:t>2-10 eV</a:t>
                      </a:r>
                      <a:r>
                        <a:rPr lang="zh-CN" altLang="en-US" sz="1100" b="0" i="0" kern="1200" dirty="0">
                          <a:solidFill>
                            <a:schemeClr val="tx2"/>
                          </a:solidFill>
                          <a:effectLst/>
                          <a:latin typeface="+mn-lt"/>
                          <a:ea typeface="+mn-ea"/>
                          <a:cs typeface="+mn-cs"/>
                        </a:rPr>
                        <a:t>电子束能散特性，发现能散随电流密度线性增加，与束能</a:t>
                      </a:r>
                      <a:r>
                        <a:rPr lang="en-US" altLang="zh-CN" sz="1100" b="0" i="0" kern="1200" dirty="0">
                          <a:solidFill>
                            <a:schemeClr val="tx2"/>
                          </a:solidFill>
                          <a:effectLst/>
                          <a:latin typeface="+mn-lt"/>
                          <a:ea typeface="+mn-ea"/>
                          <a:cs typeface="+mn-cs"/>
                        </a:rPr>
                        <a:t>E</a:t>
                      </a:r>
                      <a:r>
                        <a:rPr lang="zh-CN" altLang="en-US" sz="1100" b="0" i="0" kern="1200" dirty="0">
                          <a:solidFill>
                            <a:schemeClr val="tx2"/>
                          </a:solidFill>
                          <a:effectLst/>
                          <a:latin typeface="+mn-lt"/>
                          <a:ea typeface="+mn-ea"/>
                          <a:cs typeface="+mn-cs"/>
                        </a:rPr>
                        <a:t>的</a:t>
                      </a:r>
                      <a:r>
                        <a:rPr lang="en-US" altLang="zh-CN" sz="1100" b="0" i="0" kern="1200" dirty="0">
                          <a:solidFill>
                            <a:schemeClr val="tx2"/>
                          </a:solidFill>
                          <a:effectLst/>
                          <a:latin typeface="+mn-lt"/>
                          <a:ea typeface="+mn-ea"/>
                          <a:cs typeface="+mn-cs"/>
                        </a:rPr>
                        <a:t>3/2</a:t>
                      </a:r>
                      <a:r>
                        <a:rPr lang="zh-CN" altLang="en-US" sz="1100" b="0" i="0" kern="1200" dirty="0">
                          <a:solidFill>
                            <a:schemeClr val="tx2"/>
                          </a:solidFill>
                          <a:effectLst/>
                          <a:latin typeface="+mn-lt"/>
                          <a:ea typeface="+mn-ea"/>
                          <a:cs typeface="+mn-cs"/>
                        </a:rPr>
                        <a:t>次方成反比。实验证实效应源自束流区而非阴极，且最概然能量无偏移。建立了定量经验公式描述该现象</a:t>
                      </a:r>
                      <a:endParaRPr lang="zh-CN" altLang="en-US" sz="1100" dirty="0">
                        <a:solidFill>
                          <a:schemeClr val="tx2"/>
                        </a:solidFill>
                      </a:endParaRPr>
                    </a:p>
                  </a:txBody>
                  <a:tcPr/>
                </a:tc>
                <a:tc>
                  <a:txBody>
                    <a:bodyPr/>
                    <a:lstStyle/>
                    <a:p>
                      <a:r>
                        <a:rPr lang="zh-CN" altLang="en-US" sz="1100" b="0" i="0" kern="1200" dirty="0">
                          <a:solidFill>
                            <a:schemeClr val="tx2"/>
                          </a:solidFill>
                          <a:effectLst/>
                          <a:latin typeface="+mn-lt"/>
                          <a:ea typeface="+mn-ea"/>
                          <a:cs typeface="+mn-cs"/>
                        </a:rPr>
                        <a:t>首创双分析器互校方案，解决高空间电荷测量难题；首次明确能散与电流密度的线性关系及能量依赖特性；提出实用经验公式，为电子光学设计提供新依据；通过精密实验排除多种干扰因素，确认本征束流效应</a:t>
                      </a:r>
                    </a:p>
                    <a:p>
                      <a:endParaRPr lang="zh-CN" altLang="en-US" sz="1100" dirty="0">
                        <a:solidFill>
                          <a:schemeClr val="tx2"/>
                        </a:solidFill>
                      </a:endParaRPr>
                    </a:p>
                  </a:txBody>
                  <a:tcPr/>
                </a:tc>
                <a:extLst>
                  <a:ext uri="{0D108BD9-81ED-4DB2-BD59-A6C34878D82A}">
                    <a16:rowId xmlns:a16="http://schemas.microsoft.com/office/drawing/2014/main" val="1672461337"/>
                  </a:ext>
                </a:extLst>
              </a:tr>
              <a:tr h="870659">
                <a:tc>
                  <a:txBody>
                    <a:bodyPr/>
                    <a:lstStyle/>
                    <a:p>
                      <a:r>
                        <a:rPr lang="en-US" altLang="zh-CN" sz="1100" dirty="0">
                          <a:solidFill>
                            <a:schemeClr val="tx2"/>
                          </a:solidFill>
                        </a:rPr>
                        <a:t>Energy spread and ion current measurements of several ion sources--1994</a:t>
                      </a:r>
                      <a:endParaRPr lang="zh-CN" altLang="en-US" sz="1100" dirty="0">
                        <a:solidFill>
                          <a:schemeClr val="tx2"/>
                        </a:solidFill>
                      </a:endParaRPr>
                    </a:p>
                  </a:txBody>
                  <a:tcPr/>
                </a:tc>
                <a:tc>
                  <a:txBody>
                    <a:bodyPr/>
                    <a:lstStyle/>
                    <a:p>
                      <a:r>
                        <a:rPr lang="zh-CN" altLang="en-US" sz="1100" b="0" i="0" kern="1200" dirty="0">
                          <a:solidFill>
                            <a:schemeClr val="tx2"/>
                          </a:solidFill>
                          <a:effectLst/>
                          <a:latin typeface="+mn-lt"/>
                          <a:ea typeface="+mn-ea"/>
                          <a:cs typeface="+mn-cs"/>
                        </a:rPr>
                        <a:t>采用</a:t>
                      </a:r>
                      <a:r>
                        <a:rPr lang="en-US" altLang="zh-CN" sz="1100" b="0" i="0" kern="1200" dirty="0">
                          <a:solidFill>
                            <a:schemeClr val="tx2"/>
                          </a:solidFill>
                          <a:effectLst/>
                          <a:latin typeface="+mn-lt"/>
                          <a:ea typeface="+mn-ea"/>
                          <a:cs typeface="+mn-cs"/>
                        </a:rPr>
                        <a:t>45°</a:t>
                      </a:r>
                      <a:r>
                        <a:rPr lang="zh-CN" altLang="en-US" sz="1100" b="0" i="0" kern="1200" dirty="0">
                          <a:solidFill>
                            <a:schemeClr val="tx2"/>
                          </a:solidFill>
                          <a:effectLst/>
                          <a:latin typeface="+mn-lt"/>
                          <a:ea typeface="+mn-ea"/>
                          <a:cs typeface="+mn-cs"/>
                        </a:rPr>
                        <a:t>平行板能量分析器，通过扫描分析器电压获得离子束能量分布曲线。系统配有减速透镜和静电四极杆导向元件以提高分辨率，在测试台上对多种离子源进行系统测量。</a:t>
                      </a:r>
                      <a:endParaRPr lang="zh-CN" altLang="en-US" sz="1100" dirty="0">
                        <a:solidFill>
                          <a:schemeClr val="tx2"/>
                        </a:solidFill>
                      </a:endParaRPr>
                    </a:p>
                  </a:txBody>
                  <a:tcPr/>
                </a:tc>
                <a:tc>
                  <a:txBody>
                    <a:bodyPr/>
                    <a:lstStyle/>
                    <a:p>
                      <a:r>
                        <a:rPr lang="zh-CN" altLang="en-US" sz="1100" b="0" i="0" kern="1200" dirty="0">
                          <a:solidFill>
                            <a:schemeClr val="tx2"/>
                          </a:solidFill>
                          <a:effectLst/>
                          <a:latin typeface="+mn-lt"/>
                          <a:ea typeface="+mn-ea"/>
                          <a:cs typeface="+mn-cs"/>
                        </a:rPr>
                        <a:t>对热阴极、冷阴极、磁控管、微波和电子回旋共振（</a:t>
                      </a:r>
                      <a:r>
                        <a:rPr lang="en-US" altLang="zh-CN" sz="1100" b="0" i="0" kern="1200" dirty="0">
                          <a:solidFill>
                            <a:schemeClr val="tx2"/>
                          </a:solidFill>
                          <a:effectLst/>
                          <a:latin typeface="+mn-lt"/>
                          <a:ea typeface="+mn-ea"/>
                          <a:cs typeface="+mn-cs"/>
                        </a:rPr>
                        <a:t>ECR</a:t>
                      </a:r>
                      <a:r>
                        <a:rPr lang="zh-CN" altLang="en-US" sz="1100" b="0" i="0" kern="1200" dirty="0">
                          <a:solidFill>
                            <a:schemeClr val="tx2"/>
                          </a:solidFill>
                          <a:effectLst/>
                          <a:latin typeface="+mn-lt"/>
                          <a:ea typeface="+mn-ea"/>
                          <a:cs typeface="+mn-cs"/>
                        </a:rPr>
                        <a:t>）五种离子源进行能散和束流测量。</a:t>
                      </a:r>
                      <a:r>
                        <a:rPr lang="en-US" altLang="zh-CN" sz="1100" b="0" i="0" kern="1200" dirty="0">
                          <a:solidFill>
                            <a:schemeClr val="tx2"/>
                          </a:solidFill>
                          <a:effectLst/>
                          <a:latin typeface="+mn-lt"/>
                          <a:ea typeface="+mn-ea"/>
                          <a:cs typeface="+mn-cs"/>
                        </a:rPr>
                        <a:t>ECR</a:t>
                      </a:r>
                      <a:r>
                        <a:rPr lang="zh-CN" altLang="en-US" sz="1100" b="0" i="0" kern="1200" dirty="0">
                          <a:solidFill>
                            <a:schemeClr val="tx2"/>
                          </a:solidFill>
                          <a:effectLst/>
                          <a:latin typeface="+mn-lt"/>
                          <a:ea typeface="+mn-ea"/>
                          <a:cs typeface="+mn-cs"/>
                        </a:rPr>
                        <a:t>源束流最强（</a:t>
                      </a:r>
                      <a:r>
                        <a:rPr lang="en-US" altLang="zh-CN" sz="1100" b="0" i="0" kern="1200" dirty="0">
                          <a:solidFill>
                            <a:schemeClr val="tx2"/>
                          </a:solidFill>
                          <a:effectLst/>
                          <a:latin typeface="+mn-lt"/>
                          <a:ea typeface="+mn-ea"/>
                          <a:cs typeface="+mn-cs"/>
                        </a:rPr>
                        <a:t>30 µA</a:t>
                      </a:r>
                      <a:r>
                        <a:rPr lang="zh-CN" altLang="en-US" sz="1100" b="0" i="0" kern="1200" dirty="0">
                          <a:solidFill>
                            <a:schemeClr val="tx2"/>
                          </a:solidFill>
                          <a:effectLst/>
                          <a:latin typeface="+mn-lt"/>
                          <a:ea typeface="+mn-ea"/>
                          <a:cs typeface="+mn-cs"/>
                        </a:rPr>
                        <a:t>），磁控管源能散最小（</a:t>
                      </a:r>
                      <a:r>
                        <a:rPr lang="en-US" altLang="zh-CN" sz="1100" b="0" i="0" kern="1200" dirty="0">
                          <a:solidFill>
                            <a:schemeClr val="tx2"/>
                          </a:solidFill>
                          <a:effectLst/>
                          <a:latin typeface="+mn-lt"/>
                          <a:ea typeface="+mn-ea"/>
                          <a:cs typeface="+mn-cs"/>
                        </a:rPr>
                        <a:t>0.5 eV</a:t>
                      </a:r>
                      <a:r>
                        <a:rPr lang="zh-CN" altLang="en-US" sz="1100" b="0" i="0" kern="1200" dirty="0">
                          <a:solidFill>
                            <a:schemeClr val="tx2"/>
                          </a:solidFill>
                          <a:effectLst/>
                          <a:latin typeface="+mn-lt"/>
                          <a:ea typeface="+mn-ea"/>
                          <a:cs typeface="+mn-cs"/>
                        </a:rPr>
                        <a:t>），微波源寿命长但能散较大（</a:t>
                      </a:r>
                      <a:r>
                        <a:rPr lang="en-US" altLang="zh-CN" sz="1100" b="0" i="0" kern="1200" dirty="0">
                          <a:solidFill>
                            <a:schemeClr val="tx2"/>
                          </a:solidFill>
                          <a:effectLst/>
                          <a:latin typeface="+mn-lt"/>
                          <a:ea typeface="+mn-ea"/>
                          <a:cs typeface="+mn-cs"/>
                        </a:rPr>
                        <a:t>4 eV</a:t>
                      </a:r>
                      <a:r>
                        <a:rPr lang="zh-CN" altLang="en-US" sz="1100" b="0" i="0" kern="1200" dirty="0">
                          <a:solidFill>
                            <a:schemeClr val="tx2"/>
                          </a:solidFill>
                          <a:effectLst/>
                          <a:latin typeface="+mn-lt"/>
                          <a:ea typeface="+mn-ea"/>
                          <a:cs typeface="+mn-cs"/>
                        </a:rPr>
                        <a:t>）。</a:t>
                      </a:r>
                      <a:endParaRPr lang="zh-CN" altLang="en-US" sz="1100" dirty="0">
                        <a:solidFill>
                          <a:schemeClr val="tx2"/>
                        </a:solidFill>
                      </a:endParaRPr>
                    </a:p>
                  </a:txBody>
                  <a:tcPr/>
                </a:tc>
                <a:tc>
                  <a:txBody>
                    <a:bodyPr/>
                    <a:lstStyle/>
                    <a:p>
                      <a:r>
                        <a:rPr lang="zh-CN" altLang="en-US" sz="1100" b="0" i="0" kern="1200" dirty="0">
                          <a:solidFill>
                            <a:schemeClr val="tx2"/>
                          </a:solidFill>
                          <a:effectLst/>
                          <a:latin typeface="+mn-lt"/>
                          <a:ea typeface="+mn-ea"/>
                          <a:cs typeface="+mn-cs"/>
                        </a:rPr>
                        <a:t>首次对五种离子源进行系统性能散比较研究；设计建造高分辨率平行板分析器，分辨率达</a:t>
                      </a:r>
                      <a:r>
                        <a:rPr lang="en-US" altLang="zh-CN" sz="1100" b="0" i="0" kern="1200" dirty="0">
                          <a:solidFill>
                            <a:schemeClr val="tx2"/>
                          </a:solidFill>
                          <a:effectLst/>
                          <a:latin typeface="+mn-lt"/>
                          <a:ea typeface="+mn-ea"/>
                          <a:cs typeface="+mn-cs"/>
                        </a:rPr>
                        <a:t>0.5 eV@500 eV</a:t>
                      </a:r>
                      <a:r>
                        <a:rPr lang="zh-CN" altLang="en-US" sz="1100" b="0" i="0" kern="1200" dirty="0">
                          <a:solidFill>
                            <a:schemeClr val="tx2"/>
                          </a:solidFill>
                          <a:effectLst/>
                          <a:latin typeface="+mn-lt"/>
                          <a:ea typeface="+mn-ea"/>
                          <a:cs typeface="+mn-cs"/>
                        </a:rPr>
                        <a:t>；提出</a:t>
                      </a:r>
                      <a:r>
                        <a:rPr lang="en-US" altLang="zh-CN" sz="1100" b="0" i="0" kern="1200" dirty="0">
                          <a:solidFill>
                            <a:schemeClr val="tx2"/>
                          </a:solidFill>
                          <a:effectLst/>
                          <a:latin typeface="+mn-lt"/>
                          <a:ea typeface="+mn-ea"/>
                          <a:cs typeface="+mn-cs"/>
                        </a:rPr>
                        <a:t>ECR/</a:t>
                      </a:r>
                      <a:r>
                        <a:rPr lang="zh-CN" altLang="en-US" sz="1100" b="0" i="0" kern="1200" dirty="0">
                          <a:solidFill>
                            <a:schemeClr val="tx2"/>
                          </a:solidFill>
                          <a:effectLst/>
                          <a:latin typeface="+mn-lt"/>
                          <a:ea typeface="+mn-ea"/>
                          <a:cs typeface="+mn-cs"/>
                        </a:rPr>
                        <a:t>磁控管组合源方案，可根据实验需求切换高流强或高分辨率模式；明确离子种类电流比对源参数高度敏感，指出比较源性能需谨慎</a:t>
                      </a:r>
                    </a:p>
                    <a:p>
                      <a:endParaRPr lang="zh-CN" altLang="en-US" sz="1100" dirty="0">
                        <a:solidFill>
                          <a:schemeClr val="tx2"/>
                        </a:solidFill>
                      </a:endParaRPr>
                    </a:p>
                  </a:txBody>
                  <a:tcPr/>
                </a:tc>
                <a:extLst>
                  <a:ext uri="{0D108BD9-81ED-4DB2-BD59-A6C34878D82A}">
                    <a16:rowId xmlns:a16="http://schemas.microsoft.com/office/drawing/2014/main" val="2882455906"/>
                  </a:ext>
                </a:extLst>
              </a:tr>
              <a:tr h="1002655">
                <a:tc>
                  <a:txBody>
                    <a:bodyPr/>
                    <a:lstStyle/>
                    <a:p>
                      <a:r>
                        <a:rPr lang="en-US" altLang="zh-CN" sz="1100" dirty="0">
                          <a:solidFill>
                            <a:schemeClr val="tx2"/>
                          </a:solidFill>
                        </a:rPr>
                        <a:t>MEASURING AND CONTROLLING ENERGY SPREAD IN CEBAF-2000</a:t>
                      </a:r>
                      <a:endParaRPr lang="zh-CN" altLang="en-US" sz="1100" dirty="0">
                        <a:solidFill>
                          <a:schemeClr val="tx2"/>
                        </a:solidFill>
                      </a:endParaRPr>
                    </a:p>
                  </a:txBody>
                  <a:tcPr/>
                </a:tc>
                <a:tc>
                  <a:txBody>
                    <a:bodyPr/>
                    <a:lstStyle/>
                    <a:p>
                      <a:r>
                        <a:rPr lang="zh-CN" altLang="en-US" sz="1100" dirty="0">
                          <a:solidFill>
                            <a:schemeClr val="tx2"/>
                          </a:solidFill>
                        </a:rPr>
                        <a:t>通过束流传输线高色散点的光学渡越辐射（</a:t>
                      </a:r>
                      <a:r>
                        <a:rPr lang="en-US" altLang="zh-CN" sz="1100" dirty="0">
                          <a:solidFill>
                            <a:schemeClr val="tx2"/>
                          </a:solidFill>
                        </a:rPr>
                        <a:t>OTR</a:t>
                      </a:r>
                      <a:r>
                        <a:rPr lang="zh-CN" altLang="en-US" sz="1100" dirty="0">
                          <a:solidFill>
                            <a:schemeClr val="tx2"/>
                          </a:solidFill>
                        </a:rPr>
                        <a:t>）探测器测量束流横向剖面，结合已知色散函数将位置展宽转换为相对能量展宽。同时利用慢速线扫描仪进行辅助测量。</a:t>
                      </a:r>
                    </a:p>
                  </a:txBody>
                  <a:tcPr/>
                </a:tc>
                <a:tc>
                  <a:txBody>
                    <a:bodyPr/>
                    <a:lstStyle/>
                    <a:p>
                      <a:r>
                        <a:rPr lang="zh-CN" altLang="en-US" sz="1100" dirty="0">
                          <a:solidFill>
                            <a:schemeClr val="tx2"/>
                          </a:solidFill>
                        </a:rPr>
                        <a:t>系统回顾了</a:t>
                      </a:r>
                      <a:r>
                        <a:rPr lang="en-US" altLang="zh-CN" sz="1100" dirty="0">
                          <a:solidFill>
                            <a:schemeClr val="tx2"/>
                          </a:solidFill>
                        </a:rPr>
                        <a:t>CEBAF</a:t>
                      </a:r>
                      <a:r>
                        <a:rPr lang="zh-CN" altLang="en-US" sz="1100" dirty="0">
                          <a:solidFill>
                            <a:schemeClr val="tx2"/>
                          </a:solidFill>
                        </a:rPr>
                        <a:t>回旋直线加速器各子系统对能量展宽的贡献。重点展示了通过注入器纵向匹配、主振荡器调制系统进行多通道射频相位精确调谐、</a:t>
                      </a:r>
                      <a:r>
                        <a:rPr lang="en-US" altLang="zh-CN" sz="1100" dirty="0">
                          <a:solidFill>
                            <a:schemeClr val="tx2"/>
                          </a:solidFill>
                        </a:rPr>
                        <a:t>2 kHz</a:t>
                      </a:r>
                      <a:r>
                        <a:rPr lang="zh-CN" altLang="en-US" sz="1100" dirty="0">
                          <a:solidFill>
                            <a:schemeClr val="tx2"/>
                          </a:solidFill>
                        </a:rPr>
                        <a:t>快速数字反馈系统稳定束流能量，以及</a:t>
                      </a:r>
                      <a:r>
                        <a:rPr lang="en-US" altLang="zh-CN" sz="1100" dirty="0">
                          <a:solidFill>
                            <a:schemeClr val="tx2"/>
                          </a:solidFill>
                        </a:rPr>
                        <a:t>OTR</a:t>
                      </a:r>
                      <a:r>
                        <a:rPr lang="zh-CN" altLang="en-US" sz="1100" dirty="0">
                          <a:solidFill>
                            <a:schemeClr val="tx2"/>
                          </a:solidFill>
                        </a:rPr>
                        <a:t>探测器实现能量展宽连续监测等多项技术。</a:t>
                      </a:r>
                    </a:p>
                  </a:txBody>
                  <a:tcPr/>
                </a:tc>
                <a:tc>
                  <a:txBody>
                    <a:bodyPr/>
                    <a:lstStyle/>
                    <a:p>
                      <a:r>
                        <a:rPr lang="zh-CN" altLang="en-US" sz="1100" dirty="0">
                          <a:solidFill>
                            <a:schemeClr val="tx2"/>
                          </a:solidFill>
                        </a:rPr>
                        <a:t>研发基于主振荡器调制的束基射频相位稳定方法，实现多通道连续高精度稳相，无需中断束流；开发快速数字反馈系统，将束流能量波动抑制在</a:t>
                      </a:r>
                      <a:r>
                        <a:rPr lang="en-US" altLang="zh-CN" sz="1100" dirty="0">
                          <a:solidFill>
                            <a:schemeClr val="tx2"/>
                          </a:solidFill>
                        </a:rPr>
                        <a:t>10⁻⁵</a:t>
                      </a:r>
                      <a:r>
                        <a:rPr lang="zh-CN" altLang="en-US" sz="1100" dirty="0">
                          <a:solidFill>
                            <a:schemeClr val="tx2"/>
                          </a:solidFill>
                        </a:rPr>
                        <a:t>水平；利用非侵入式光学渡越辐射（</a:t>
                      </a:r>
                      <a:r>
                        <a:rPr lang="en-US" altLang="zh-CN" sz="1100" dirty="0">
                          <a:solidFill>
                            <a:schemeClr val="tx2"/>
                          </a:solidFill>
                        </a:rPr>
                        <a:t>OTR</a:t>
                      </a:r>
                      <a:r>
                        <a:rPr lang="zh-CN" altLang="en-US" sz="1100" dirty="0">
                          <a:solidFill>
                            <a:schemeClr val="tx2"/>
                          </a:solidFill>
                        </a:rPr>
                        <a:t>）监测器，在束流运行期间实现对能量展宽的高频次（</a:t>
                      </a:r>
                      <a:r>
                        <a:rPr lang="en-US" altLang="zh-CN" sz="1100" dirty="0">
                          <a:solidFill>
                            <a:schemeClr val="tx2"/>
                          </a:solidFill>
                        </a:rPr>
                        <a:t>5 Hz</a:t>
                      </a:r>
                      <a:r>
                        <a:rPr lang="zh-CN" altLang="en-US" sz="1100" dirty="0">
                          <a:solidFill>
                            <a:schemeClr val="tx2"/>
                          </a:solidFill>
                        </a:rPr>
                        <a:t>）连续监控；实现了双实验大厅同时输送低能散束流（</a:t>
                      </a:r>
                      <a:r>
                        <a:rPr lang="en-US" altLang="zh-CN" sz="1100" dirty="0" err="1">
                          <a:solidFill>
                            <a:schemeClr val="tx2"/>
                          </a:solidFill>
                        </a:rPr>
                        <a:t>dp</a:t>
                      </a:r>
                      <a:r>
                        <a:rPr lang="en-US" altLang="zh-CN" sz="1100" dirty="0">
                          <a:solidFill>
                            <a:schemeClr val="tx2"/>
                          </a:solidFill>
                        </a:rPr>
                        <a:t>/p &lt; 5×10⁻⁵</a:t>
                      </a:r>
                      <a:r>
                        <a:rPr lang="zh-CN" altLang="en-US" sz="1100" dirty="0">
                          <a:solidFill>
                            <a:schemeClr val="tx2"/>
                          </a:solidFill>
                        </a:rPr>
                        <a:t>），并在数周运行中验证了系统的长期稳定性。</a:t>
                      </a:r>
                    </a:p>
                  </a:txBody>
                  <a:tcPr/>
                </a:tc>
                <a:extLst>
                  <a:ext uri="{0D108BD9-81ED-4DB2-BD59-A6C34878D82A}">
                    <a16:rowId xmlns:a16="http://schemas.microsoft.com/office/drawing/2014/main" val="2154305791"/>
                  </a:ext>
                </a:extLst>
              </a:tr>
              <a:tr h="1238707">
                <a:tc>
                  <a:txBody>
                    <a:bodyPr/>
                    <a:lstStyle/>
                    <a:p>
                      <a:r>
                        <a:rPr lang="en-US" altLang="zh-CN" sz="1100" dirty="0">
                          <a:solidFill>
                            <a:schemeClr val="tx2"/>
                          </a:solidFill>
                        </a:rPr>
                        <a:t>Nondestructive beam energy-spread monitor using multi-strip-line electrodes--2003</a:t>
                      </a:r>
                      <a:endParaRPr lang="zh-CN" altLang="en-US" sz="1100" dirty="0">
                        <a:solidFill>
                          <a:schemeClr val="tx2"/>
                        </a:solidFill>
                      </a:endParaRPr>
                    </a:p>
                  </a:txBody>
                  <a:tcPr/>
                </a:tc>
                <a:tc>
                  <a:txBody>
                    <a:bodyPr/>
                    <a:lstStyle/>
                    <a:p>
                      <a:r>
                        <a:rPr lang="zh-CN" altLang="en-US" sz="1100" dirty="0">
                          <a:solidFill>
                            <a:schemeClr val="tx2"/>
                          </a:solidFill>
                        </a:rPr>
                        <a:t>利用安装在色散段的多条带状线电极，拾取束流产生的电磁场。通过多极矩分析提取四极矩，结合已知光学参数（</a:t>
                      </a:r>
                      <a:r>
                        <a:rPr lang="en-US" altLang="zh-CN" sz="1100" dirty="0">
                          <a:solidFill>
                            <a:schemeClr val="tx2"/>
                          </a:solidFill>
                        </a:rPr>
                        <a:t>β</a:t>
                      </a:r>
                      <a:r>
                        <a:rPr lang="zh-CN" altLang="en-US" sz="1100" dirty="0">
                          <a:solidFill>
                            <a:schemeClr val="tx2"/>
                          </a:solidFill>
                        </a:rPr>
                        <a:t>函数、色散</a:t>
                      </a:r>
                      <a:r>
                        <a:rPr lang="en-US" altLang="zh-CN" sz="1100" dirty="0">
                          <a:solidFill>
                            <a:schemeClr val="tx2"/>
                          </a:solidFill>
                        </a:rPr>
                        <a:t>η</a:t>
                      </a:r>
                      <a:r>
                        <a:rPr lang="zh-CN" altLang="en-US" sz="1100" dirty="0">
                          <a:solidFill>
                            <a:schemeClr val="tx2"/>
                          </a:solidFill>
                        </a:rPr>
                        <a:t>）和横向发射度，从横向束宽的变化中反演出束流的相对能量展宽。</a:t>
                      </a:r>
                    </a:p>
                  </a:txBody>
                  <a:tcPr/>
                </a:tc>
                <a:tc>
                  <a:txBody>
                    <a:bodyPr/>
                    <a:lstStyle/>
                    <a:p>
                      <a:r>
                        <a:rPr lang="zh-CN" altLang="en-US" sz="1100" dirty="0">
                          <a:solidFill>
                            <a:schemeClr val="tx2"/>
                          </a:solidFill>
                        </a:rPr>
                        <a:t>研制了基于多带状线电极的非破坏性束流能散监测器（</a:t>
                      </a:r>
                      <a:r>
                        <a:rPr lang="en-US" altLang="zh-CN" sz="1100" dirty="0">
                          <a:solidFill>
                            <a:schemeClr val="tx2"/>
                          </a:solidFill>
                        </a:rPr>
                        <a:t>BESM</a:t>
                      </a:r>
                      <a:r>
                        <a:rPr lang="zh-CN" altLang="en-US" sz="1100" dirty="0">
                          <a:solidFill>
                            <a:schemeClr val="tx2"/>
                          </a:solidFill>
                        </a:rPr>
                        <a:t>），并在</a:t>
                      </a:r>
                      <a:r>
                        <a:rPr lang="en-US" altLang="zh-CN" sz="1100" dirty="0">
                          <a:solidFill>
                            <a:schemeClr val="tx2"/>
                          </a:solidFill>
                        </a:rPr>
                        <a:t>KEKB</a:t>
                      </a:r>
                      <a:r>
                        <a:rPr lang="zh-CN" altLang="en-US" sz="1100" dirty="0">
                          <a:solidFill>
                            <a:schemeClr val="tx2"/>
                          </a:solidFill>
                        </a:rPr>
                        <a:t>注入器直线加速器的</a:t>
                      </a:r>
                      <a:r>
                        <a:rPr lang="en-US" altLang="zh-CN" sz="1100" dirty="0">
                          <a:solidFill>
                            <a:schemeClr val="tx2"/>
                          </a:solidFill>
                        </a:rPr>
                        <a:t>180°</a:t>
                      </a:r>
                      <a:r>
                        <a:rPr lang="zh-CN" altLang="en-US" sz="1100" dirty="0">
                          <a:solidFill>
                            <a:schemeClr val="tx2"/>
                          </a:solidFill>
                        </a:rPr>
                        <a:t>弯转段进行了束流测试。测量了电荷量为</a:t>
                      </a:r>
                      <a:r>
                        <a:rPr lang="en-US" altLang="zh-CN" sz="1100" dirty="0">
                          <a:solidFill>
                            <a:schemeClr val="tx2"/>
                          </a:solidFill>
                        </a:rPr>
                        <a:t>0.9 </a:t>
                      </a:r>
                      <a:r>
                        <a:rPr lang="en-US" altLang="zh-CN" sz="1100" dirty="0" err="1">
                          <a:solidFill>
                            <a:schemeClr val="tx2"/>
                          </a:solidFill>
                        </a:rPr>
                        <a:t>nC</a:t>
                      </a:r>
                      <a:r>
                        <a:rPr lang="zh-CN" altLang="en-US" sz="1100" dirty="0">
                          <a:solidFill>
                            <a:schemeClr val="tx2"/>
                          </a:solidFill>
                        </a:rPr>
                        <a:t>和</a:t>
                      </a:r>
                      <a:r>
                        <a:rPr lang="en-US" altLang="zh-CN" sz="1100" dirty="0">
                          <a:solidFill>
                            <a:schemeClr val="tx2"/>
                          </a:solidFill>
                        </a:rPr>
                        <a:t>8 </a:t>
                      </a:r>
                      <a:r>
                        <a:rPr lang="en-US" altLang="zh-CN" sz="1100" dirty="0" err="1">
                          <a:solidFill>
                            <a:schemeClr val="tx2"/>
                          </a:solidFill>
                        </a:rPr>
                        <a:t>nC</a:t>
                      </a:r>
                      <a:r>
                        <a:rPr lang="zh-CN" altLang="en-US" sz="1100" dirty="0">
                          <a:solidFill>
                            <a:schemeClr val="tx2"/>
                          </a:solidFill>
                        </a:rPr>
                        <a:t>的单束团电子束的四极矩和斜矩，并与荧光屏监测器的直接测量结果进行了对比验证。</a:t>
                      </a:r>
                    </a:p>
                  </a:txBody>
                  <a:tcPr/>
                </a:tc>
                <a:tc>
                  <a:txBody>
                    <a:bodyPr/>
                    <a:lstStyle/>
                    <a:p>
                      <a:r>
                        <a:rPr lang="zh-CN" altLang="en-US" sz="1100" dirty="0">
                          <a:solidFill>
                            <a:schemeClr val="tx2"/>
                          </a:solidFill>
                        </a:rPr>
                        <a:t>首次提出并实现利用多带状线电极和电磁场多极矩分析进行非破坏性、逐脉冲的束流能量展宽测量；成功将四极矩测量与束流位置解耦，通过校正公式准确提取束宽平方差，进而计算能散；实现了高时间分辨率的测量，</a:t>
                      </a:r>
                      <a:r>
                        <a:rPr lang="en-US" altLang="zh-CN" sz="1100" dirty="0">
                          <a:solidFill>
                            <a:schemeClr val="tx2"/>
                          </a:solidFill>
                        </a:rPr>
                        <a:t>RF</a:t>
                      </a:r>
                      <a:r>
                        <a:rPr lang="zh-CN" altLang="en-US" sz="1100" dirty="0">
                          <a:solidFill>
                            <a:schemeClr val="tx2"/>
                          </a:solidFill>
                        </a:rPr>
                        <a:t>相位分辨率优于</a:t>
                      </a:r>
                      <a:r>
                        <a:rPr lang="en-US" altLang="zh-CN" sz="1100" dirty="0">
                          <a:solidFill>
                            <a:schemeClr val="tx2"/>
                          </a:solidFill>
                        </a:rPr>
                        <a:t>1°</a:t>
                      </a:r>
                      <a:r>
                        <a:rPr lang="zh-CN" altLang="en-US" sz="1100" dirty="0">
                          <a:solidFill>
                            <a:schemeClr val="tx2"/>
                          </a:solidFill>
                        </a:rPr>
                        <a:t>，能散测量分辨率达到</a:t>
                      </a:r>
                      <a:r>
                        <a:rPr lang="en-US" altLang="zh-CN" sz="1100" dirty="0">
                          <a:solidFill>
                            <a:schemeClr val="tx2"/>
                          </a:solidFill>
                        </a:rPr>
                        <a:t>10⁻³</a:t>
                      </a:r>
                      <a:r>
                        <a:rPr lang="zh-CN" altLang="en-US" sz="1100" dirty="0">
                          <a:solidFill>
                            <a:schemeClr val="tx2"/>
                          </a:solidFill>
                        </a:rPr>
                        <a:t>量级，满足了对加速器长期相位漂移进行实时监控与反馈控制的需求。</a:t>
                      </a:r>
                    </a:p>
                  </a:txBody>
                  <a:tcPr/>
                </a:tc>
                <a:extLst>
                  <a:ext uri="{0D108BD9-81ED-4DB2-BD59-A6C34878D82A}">
                    <a16:rowId xmlns:a16="http://schemas.microsoft.com/office/drawing/2014/main" val="629137160"/>
                  </a:ext>
                </a:extLst>
              </a:tr>
            </a:tbl>
          </a:graphicData>
        </a:graphic>
      </p:graphicFrame>
      <p:sp>
        <p:nvSpPr>
          <p:cNvPr id="3" name="标题 2">
            <a:extLst>
              <a:ext uri="{FF2B5EF4-FFF2-40B4-BE49-F238E27FC236}">
                <a16:creationId xmlns:a16="http://schemas.microsoft.com/office/drawing/2014/main" id="{49CAFD30-CEFE-4EE8-B984-314E4D4194E0}"/>
              </a:ext>
            </a:extLst>
          </p:cNvPr>
          <p:cNvSpPr>
            <a:spLocks noGrp="1"/>
          </p:cNvSpPr>
          <p:nvPr>
            <p:ph type="title"/>
          </p:nvPr>
        </p:nvSpPr>
        <p:spPr/>
        <p:txBody>
          <a:bodyPr/>
          <a:lstStyle/>
          <a:p>
            <a:r>
              <a:rPr lang="zh-CN" altLang="en-US" dirty="0"/>
              <a:t>文献总结</a:t>
            </a:r>
          </a:p>
        </p:txBody>
      </p:sp>
      <p:sp>
        <p:nvSpPr>
          <p:cNvPr id="4" name="日期占位符 3">
            <a:extLst>
              <a:ext uri="{FF2B5EF4-FFF2-40B4-BE49-F238E27FC236}">
                <a16:creationId xmlns:a16="http://schemas.microsoft.com/office/drawing/2014/main" id="{F7D2CF2F-C3EB-4512-ABFE-FC4C6C337A8C}"/>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E1333CEA-0B3D-4F29-B2B1-E491C583FAAF}"/>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B9B19BE5-BCE7-4358-B532-811D2283DF21}"/>
              </a:ext>
            </a:extLst>
          </p:cNvPr>
          <p:cNvSpPr>
            <a:spLocks noGrp="1"/>
          </p:cNvSpPr>
          <p:nvPr>
            <p:ph type="sldNum" sz="quarter" idx="4"/>
          </p:nvPr>
        </p:nvSpPr>
        <p:spPr/>
        <p:txBody>
          <a:bodyPr/>
          <a:lstStyle/>
          <a:p>
            <a:fld id="{36B5EA5A-BC32-A742-B11B-8E7414D5B535}" type="slidenum">
              <a:rPr lang="en-US" smtClean="0"/>
              <a:pPr/>
              <a:t>21</a:t>
            </a:fld>
            <a:endParaRPr lang="en-US" dirty="0"/>
          </a:p>
        </p:txBody>
      </p:sp>
    </p:spTree>
    <p:extLst>
      <p:ext uri="{BB962C8B-B14F-4D97-AF65-F5344CB8AC3E}">
        <p14:creationId xmlns:p14="http://schemas.microsoft.com/office/powerpoint/2010/main" val="2082786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7">
            <a:extLst>
              <a:ext uri="{FF2B5EF4-FFF2-40B4-BE49-F238E27FC236}">
                <a16:creationId xmlns:a16="http://schemas.microsoft.com/office/drawing/2014/main" id="{BA3F8D95-8917-46E7-9C7F-3A3AD41F16A8}"/>
              </a:ext>
            </a:extLst>
          </p:cNvPr>
          <p:cNvGraphicFramePr>
            <a:graphicFrameLocks noGrp="1"/>
          </p:cNvGraphicFramePr>
          <p:nvPr>
            <p:ph idx="1"/>
            <p:extLst>
              <p:ext uri="{D42A27DB-BD31-4B8C-83A1-F6EECF244321}">
                <p14:modId xmlns:p14="http://schemas.microsoft.com/office/powerpoint/2010/main" val="1592638785"/>
              </p:ext>
            </p:extLst>
          </p:nvPr>
        </p:nvGraphicFramePr>
        <p:xfrm>
          <a:off x="598463" y="774647"/>
          <a:ext cx="10995074" cy="5623560"/>
        </p:xfrm>
        <a:graphic>
          <a:graphicData uri="http://schemas.openxmlformats.org/drawingml/2006/table">
            <a:tbl>
              <a:tblPr firstRow="1" bandRow="1">
                <a:tableStyleId>{8EC20E35-A176-4012-BC5E-935CFFF8708E}</a:tableStyleId>
              </a:tblPr>
              <a:tblGrid>
                <a:gridCol w="2689827">
                  <a:extLst>
                    <a:ext uri="{9D8B030D-6E8A-4147-A177-3AD203B41FA5}">
                      <a16:colId xmlns:a16="http://schemas.microsoft.com/office/drawing/2014/main" val="571253327"/>
                    </a:ext>
                  </a:extLst>
                </a:gridCol>
                <a:gridCol w="2689827">
                  <a:extLst>
                    <a:ext uri="{9D8B030D-6E8A-4147-A177-3AD203B41FA5}">
                      <a16:colId xmlns:a16="http://schemas.microsoft.com/office/drawing/2014/main" val="3290120041"/>
                    </a:ext>
                  </a:extLst>
                </a:gridCol>
                <a:gridCol w="2689827">
                  <a:extLst>
                    <a:ext uri="{9D8B030D-6E8A-4147-A177-3AD203B41FA5}">
                      <a16:colId xmlns:a16="http://schemas.microsoft.com/office/drawing/2014/main" val="3473388180"/>
                    </a:ext>
                  </a:extLst>
                </a:gridCol>
                <a:gridCol w="2925593">
                  <a:extLst>
                    <a:ext uri="{9D8B030D-6E8A-4147-A177-3AD203B41FA5}">
                      <a16:colId xmlns:a16="http://schemas.microsoft.com/office/drawing/2014/main" val="870617569"/>
                    </a:ext>
                  </a:extLst>
                </a:gridCol>
              </a:tblGrid>
              <a:tr h="378172">
                <a:tc>
                  <a:txBody>
                    <a:bodyPr/>
                    <a:lstStyle/>
                    <a:p>
                      <a:pPr lvl="0" algn="ctr"/>
                      <a:r>
                        <a:rPr lang="zh-CN" altLang="en-US" sz="2000" dirty="0"/>
                        <a:t>文章标题</a:t>
                      </a:r>
                    </a:p>
                  </a:txBody>
                  <a:tcPr/>
                </a:tc>
                <a:tc>
                  <a:txBody>
                    <a:bodyPr/>
                    <a:lstStyle/>
                    <a:p>
                      <a:pPr lvl="0" algn="ctr"/>
                      <a:r>
                        <a:rPr lang="zh-CN" altLang="en-US" sz="2000" dirty="0"/>
                        <a:t>能散测量原理</a:t>
                      </a:r>
                    </a:p>
                  </a:txBody>
                  <a:tcPr/>
                </a:tc>
                <a:tc>
                  <a:txBody>
                    <a:bodyPr/>
                    <a:lstStyle/>
                    <a:p>
                      <a:pPr lvl="0" algn="ctr"/>
                      <a:r>
                        <a:rPr lang="zh-CN" altLang="en-US" sz="2000" dirty="0"/>
                        <a:t>主要工作</a:t>
                      </a:r>
                    </a:p>
                  </a:txBody>
                  <a:tcPr/>
                </a:tc>
                <a:tc>
                  <a:txBody>
                    <a:bodyPr/>
                    <a:lstStyle/>
                    <a:p>
                      <a:pPr lvl="0" algn="ctr"/>
                      <a:r>
                        <a:rPr lang="zh-CN" altLang="en-US" sz="2000" dirty="0"/>
                        <a:t>创新点</a:t>
                      </a:r>
                    </a:p>
                  </a:txBody>
                  <a:tcPr/>
                </a:tc>
                <a:extLst>
                  <a:ext uri="{0D108BD9-81ED-4DB2-BD59-A6C34878D82A}">
                    <a16:rowId xmlns:a16="http://schemas.microsoft.com/office/drawing/2014/main" val="4101283296"/>
                  </a:ext>
                </a:extLst>
              </a:tr>
              <a:tr h="743134">
                <a:tc>
                  <a:txBody>
                    <a:bodyPr/>
                    <a:lstStyle/>
                    <a:p>
                      <a:r>
                        <a:rPr lang="en-US" altLang="zh-CN" sz="1100" dirty="0">
                          <a:solidFill>
                            <a:schemeClr val="tx2"/>
                          </a:solidFill>
                        </a:rPr>
                        <a:t>Measurement of beam energy spread in a space-charge dominated electron beam--2004</a:t>
                      </a:r>
                      <a:endParaRPr lang="zh-CN" altLang="en-US" sz="1100" dirty="0">
                        <a:solidFill>
                          <a:schemeClr val="tx2"/>
                        </a:solidFill>
                      </a:endParaRPr>
                    </a:p>
                  </a:txBody>
                  <a:tcPr/>
                </a:tc>
                <a:tc>
                  <a:txBody>
                    <a:bodyPr/>
                    <a:lstStyle/>
                    <a:p>
                      <a:r>
                        <a:rPr lang="zh-CN" altLang="en-US" sz="1100" b="0" i="0" kern="1200" dirty="0">
                          <a:solidFill>
                            <a:schemeClr val="tx2"/>
                          </a:solidFill>
                          <a:effectLst/>
                          <a:latin typeface="+mn-lt"/>
                          <a:ea typeface="+mn-ea"/>
                          <a:cs typeface="+mn-cs"/>
                        </a:rPr>
                        <a:t>采用高分辨率可变聚焦柱面减速场能量分析器。束流经前端小孔进入高压区，通过可调减速电压筛选电子，透过的电子被收集板探测。结合束流光学参数，从收集器电流随减速电压的变化曲线微分得到能量分布。</a:t>
                      </a:r>
                      <a:endParaRPr lang="zh-CN" altLang="en-US" sz="1100" dirty="0">
                        <a:solidFill>
                          <a:schemeClr val="tx2"/>
                        </a:solidFill>
                      </a:endParaRPr>
                    </a:p>
                  </a:txBody>
                  <a:tcPr/>
                </a:tc>
                <a:tc>
                  <a:txBody>
                    <a:bodyPr/>
                    <a:lstStyle/>
                    <a:p>
                      <a:r>
                        <a:rPr lang="zh-CN" altLang="en-US" sz="1100" b="0" i="0" kern="1200" dirty="0">
                          <a:solidFill>
                            <a:schemeClr val="tx2"/>
                          </a:solidFill>
                          <a:effectLst/>
                          <a:latin typeface="+mn-lt"/>
                          <a:ea typeface="+mn-ea"/>
                          <a:cs typeface="+mn-cs"/>
                        </a:rPr>
                        <a:t>测量了空间电荷主导的强流电子束（</a:t>
                      </a:r>
                      <a:r>
                        <a:rPr lang="en-US" altLang="zh-CN" sz="1100" b="0" i="0" kern="1200" dirty="0">
                          <a:solidFill>
                            <a:schemeClr val="tx2"/>
                          </a:solidFill>
                          <a:effectLst/>
                          <a:latin typeface="+mn-lt"/>
                          <a:ea typeface="+mn-ea"/>
                          <a:cs typeface="+mn-cs"/>
                        </a:rPr>
                        <a:t>5 keV</a:t>
                      </a:r>
                      <a:r>
                        <a:rPr lang="zh-CN" altLang="en-US" sz="1100" b="0" i="0" kern="1200" dirty="0">
                          <a:solidFill>
                            <a:schemeClr val="tx2"/>
                          </a:solidFill>
                          <a:effectLst/>
                          <a:latin typeface="+mn-lt"/>
                          <a:ea typeface="+mn-ea"/>
                          <a:cs typeface="+mn-cs"/>
                        </a:rPr>
                        <a:t>，</a:t>
                      </a:r>
                      <a:r>
                        <a:rPr lang="en-US" altLang="zh-CN" sz="1100" b="0" i="0" kern="1200" dirty="0">
                          <a:solidFill>
                            <a:schemeClr val="tx2"/>
                          </a:solidFill>
                          <a:effectLst/>
                          <a:latin typeface="+mn-lt"/>
                          <a:ea typeface="+mn-ea"/>
                          <a:cs typeface="+mn-cs"/>
                        </a:rPr>
                        <a:t>135 mA</a:t>
                      </a:r>
                      <a:r>
                        <a:rPr lang="zh-CN" altLang="en-US" sz="1100" b="0" i="0" kern="1200" dirty="0">
                          <a:solidFill>
                            <a:schemeClr val="tx2"/>
                          </a:solidFill>
                          <a:effectLst/>
                          <a:latin typeface="+mn-lt"/>
                          <a:ea typeface="+mn-ea"/>
                          <a:cs typeface="+mn-cs"/>
                        </a:rPr>
                        <a:t>）在热阴极栅控电子枪出口处的能量展宽。获得了束流脉冲内随时间演化的平均能量和均方根能量展宽，并观察到束头尾因集体空间电荷力导致的能量差异。</a:t>
                      </a:r>
                      <a:endParaRPr lang="zh-CN" altLang="en-US" sz="1100" dirty="0">
                        <a:solidFill>
                          <a:schemeClr val="tx2"/>
                        </a:solidFill>
                      </a:endParaRPr>
                    </a:p>
                  </a:txBody>
                  <a:tcPr/>
                </a:tc>
                <a:tc>
                  <a:txBody>
                    <a:bodyPr/>
                    <a:lstStyle/>
                    <a:p>
                      <a:r>
                        <a:rPr lang="zh-CN" altLang="en-US" sz="1100" b="0" i="0" kern="1200" dirty="0">
                          <a:solidFill>
                            <a:schemeClr val="tx2"/>
                          </a:solidFill>
                          <a:effectLst/>
                          <a:latin typeface="+mn-lt"/>
                          <a:ea typeface="+mn-ea"/>
                          <a:cs typeface="+mn-cs"/>
                        </a:rPr>
                        <a:t>实验验证了强流束中由库仑碰撞（</a:t>
                      </a:r>
                      <a:r>
                        <a:rPr lang="en-US" altLang="zh-CN" sz="1100" b="0" i="0" kern="1200" dirty="0" err="1">
                          <a:solidFill>
                            <a:schemeClr val="tx2"/>
                          </a:solidFill>
                          <a:effectLst/>
                          <a:latin typeface="+mn-lt"/>
                          <a:ea typeface="+mn-ea"/>
                          <a:cs typeface="+mn-cs"/>
                        </a:rPr>
                        <a:t>Boersch</a:t>
                      </a:r>
                      <a:r>
                        <a:rPr lang="zh-CN" altLang="en-US" sz="1100" b="0" i="0" kern="1200" dirty="0">
                          <a:solidFill>
                            <a:schemeClr val="tx2"/>
                          </a:solidFill>
                          <a:effectLst/>
                          <a:latin typeface="+mn-lt"/>
                          <a:ea typeface="+mn-ea"/>
                          <a:cs typeface="+mn-cs"/>
                        </a:rPr>
                        <a:t>效应）和纵向</a:t>
                      </a:r>
                      <a:r>
                        <a:rPr lang="en-US" altLang="zh-CN" sz="1100" b="0" i="0" kern="1200" dirty="0">
                          <a:solidFill>
                            <a:schemeClr val="tx2"/>
                          </a:solidFill>
                          <a:effectLst/>
                          <a:latin typeface="+mn-lt"/>
                          <a:ea typeface="+mn-ea"/>
                          <a:cs typeface="+mn-cs"/>
                        </a:rPr>
                        <a:t>-</a:t>
                      </a:r>
                      <a:r>
                        <a:rPr lang="zh-CN" altLang="en-US" sz="1100" b="0" i="0" kern="1200" dirty="0">
                          <a:solidFill>
                            <a:schemeClr val="tx2"/>
                          </a:solidFill>
                          <a:effectLst/>
                          <a:latin typeface="+mn-lt"/>
                          <a:ea typeface="+mn-ea"/>
                          <a:cs typeface="+mn-cs"/>
                        </a:rPr>
                        <a:t>纵向弛豫导致的能量展宽理论，测量结果（</a:t>
                      </a:r>
                      <a:r>
                        <a:rPr lang="en-US" altLang="zh-CN" sz="1100" b="0" i="0" kern="1200" dirty="0">
                          <a:solidFill>
                            <a:schemeClr val="tx2"/>
                          </a:solidFill>
                          <a:effectLst/>
                          <a:latin typeface="+mn-lt"/>
                          <a:ea typeface="+mn-ea"/>
                          <a:cs typeface="+mn-cs"/>
                        </a:rPr>
                        <a:t>~2.2 eV</a:t>
                      </a:r>
                      <a:r>
                        <a:rPr lang="zh-CN" altLang="en-US" sz="1100" b="0" i="0" kern="1200" dirty="0">
                          <a:solidFill>
                            <a:schemeClr val="tx2"/>
                          </a:solidFill>
                          <a:effectLst/>
                          <a:latin typeface="+mn-lt"/>
                          <a:ea typeface="+mn-ea"/>
                          <a:cs typeface="+mn-cs"/>
                        </a:rPr>
                        <a:t>）与理论预测高度吻合。首次利用高分辨率能量分析器实现了对强流束脉冲内部能量分布的时分辨测量。</a:t>
                      </a:r>
                      <a:endParaRPr lang="zh-CN" altLang="en-US" sz="1100" dirty="0">
                        <a:solidFill>
                          <a:schemeClr val="tx2"/>
                        </a:solidFill>
                      </a:endParaRPr>
                    </a:p>
                  </a:txBody>
                  <a:tcPr/>
                </a:tc>
                <a:extLst>
                  <a:ext uri="{0D108BD9-81ED-4DB2-BD59-A6C34878D82A}">
                    <a16:rowId xmlns:a16="http://schemas.microsoft.com/office/drawing/2014/main" val="1672461337"/>
                  </a:ext>
                </a:extLst>
              </a:tr>
              <a:tr h="870659">
                <a:tc>
                  <a:txBody>
                    <a:bodyPr/>
                    <a:lstStyle/>
                    <a:p>
                      <a:r>
                        <a:rPr lang="en-US" altLang="zh-CN" sz="1100" dirty="0">
                          <a:solidFill>
                            <a:schemeClr val="tx2"/>
                          </a:solidFill>
                        </a:rPr>
                        <a:t>INSTRUMENTATION FOR MEASUREMENT OF BEAM ENERGY SPREAD-2004</a:t>
                      </a:r>
                      <a:endParaRPr lang="zh-CN" altLang="en-US" sz="1100" dirty="0">
                        <a:solidFill>
                          <a:schemeClr val="tx2"/>
                        </a:solidFill>
                      </a:endParaRPr>
                    </a:p>
                  </a:txBody>
                  <a:tcPr/>
                </a:tc>
                <a:tc>
                  <a:txBody>
                    <a:bodyPr/>
                    <a:lstStyle/>
                    <a:p>
                      <a:r>
                        <a:rPr lang="zh-CN" altLang="en-US" sz="1100" b="0" i="0" kern="1200" dirty="0">
                          <a:solidFill>
                            <a:schemeClr val="tx2"/>
                          </a:solidFill>
                          <a:effectLst/>
                          <a:latin typeface="+mn-lt"/>
                          <a:ea typeface="+mn-ea"/>
                          <a:cs typeface="+mn-cs"/>
                        </a:rPr>
                        <a:t>利用束流传输线中现有偏转磁铁的色散特性。在磁铁物点和像点处安装极窄（</a:t>
                      </a:r>
                      <a:r>
                        <a:rPr lang="en-US" altLang="zh-CN" sz="1100" b="0" i="0" kern="1200" dirty="0">
                          <a:solidFill>
                            <a:schemeClr val="tx2"/>
                          </a:solidFill>
                          <a:effectLst/>
                          <a:latin typeface="+mn-lt"/>
                          <a:ea typeface="+mn-ea"/>
                          <a:cs typeface="+mn-cs"/>
                        </a:rPr>
                        <a:t>0.01 mm</a:t>
                      </a:r>
                      <a:r>
                        <a:rPr lang="zh-CN" altLang="en-US" sz="1100" b="0" i="0" kern="1200" dirty="0">
                          <a:solidFill>
                            <a:schemeClr val="tx2"/>
                          </a:solidFill>
                          <a:effectLst/>
                          <a:latin typeface="+mn-lt"/>
                          <a:ea typeface="+mn-ea"/>
                          <a:cs typeface="+mn-cs"/>
                        </a:rPr>
                        <a:t>）狭缝，通过扫描像点狭缝位置并测量透过的束流强度（用法拉第杯或半导体探测器），获得动量</a:t>
                      </a:r>
                      <a:r>
                        <a:rPr lang="en-US" altLang="zh-CN" sz="1100" b="0" i="0" kern="1200" dirty="0">
                          <a:solidFill>
                            <a:schemeClr val="tx2"/>
                          </a:solidFill>
                          <a:effectLst/>
                          <a:latin typeface="+mn-lt"/>
                          <a:ea typeface="+mn-ea"/>
                          <a:cs typeface="+mn-cs"/>
                        </a:rPr>
                        <a:t>/</a:t>
                      </a:r>
                      <a:r>
                        <a:rPr lang="zh-CN" altLang="en-US" sz="1100" b="0" i="0" kern="1200" dirty="0">
                          <a:solidFill>
                            <a:schemeClr val="tx2"/>
                          </a:solidFill>
                          <a:effectLst/>
                          <a:latin typeface="+mn-lt"/>
                          <a:ea typeface="+mn-ea"/>
                          <a:cs typeface="+mn-cs"/>
                        </a:rPr>
                        <a:t>能量分布曲线，从而计算束流能散。</a:t>
                      </a:r>
                      <a:endParaRPr lang="zh-CN" altLang="en-US" sz="1100" dirty="0">
                        <a:solidFill>
                          <a:schemeClr val="tx2"/>
                        </a:solidFill>
                      </a:endParaRPr>
                    </a:p>
                  </a:txBody>
                  <a:tcPr/>
                </a:tc>
                <a:tc>
                  <a:txBody>
                    <a:bodyPr/>
                    <a:lstStyle/>
                    <a:p>
                      <a:r>
                        <a:rPr lang="zh-CN" altLang="en-US" sz="1100" b="0" i="0" kern="1200" dirty="0">
                          <a:solidFill>
                            <a:schemeClr val="tx2"/>
                          </a:solidFill>
                          <a:effectLst/>
                          <a:latin typeface="+mn-lt"/>
                          <a:ea typeface="+mn-ea"/>
                          <a:cs typeface="+mn-cs"/>
                        </a:rPr>
                        <a:t>为测量回旋加速器束流能散，在现有束诊站紧凑空间内，设计并安装了高精度狭缝系统与束流强度监测器。用激光扫描测微仪在真空和热负载下校准了狭缝宽度，并进行了</a:t>
                      </a:r>
                      <a:r>
                        <a:rPr lang="en-US" altLang="zh-CN" sz="1100" b="0" i="0" kern="1200" dirty="0">
                          <a:solidFill>
                            <a:schemeClr val="tx2"/>
                          </a:solidFill>
                          <a:effectLst/>
                          <a:latin typeface="+mn-lt"/>
                          <a:ea typeface="+mn-ea"/>
                          <a:cs typeface="+mn-cs"/>
                        </a:rPr>
                        <a:t>260 MeV Ne⁷⁺</a:t>
                      </a:r>
                      <a:r>
                        <a:rPr lang="zh-CN" altLang="en-US" sz="1100" b="0" i="0" kern="1200" dirty="0">
                          <a:solidFill>
                            <a:schemeClr val="tx2"/>
                          </a:solidFill>
                          <a:effectLst/>
                          <a:latin typeface="+mn-lt"/>
                          <a:ea typeface="+mn-ea"/>
                          <a:cs typeface="+mn-cs"/>
                        </a:rPr>
                        <a:t>束的初步测试，验证了系统性能。</a:t>
                      </a:r>
                      <a:endParaRPr lang="zh-CN" altLang="en-US" sz="1100" dirty="0">
                        <a:solidFill>
                          <a:schemeClr val="tx2"/>
                        </a:solidFill>
                      </a:endParaRPr>
                    </a:p>
                  </a:txBody>
                  <a:tcPr/>
                </a:tc>
                <a:tc>
                  <a:txBody>
                    <a:bodyPr/>
                    <a:lstStyle/>
                    <a:p>
                      <a:r>
                        <a:rPr lang="zh-CN" altLang="en-US" sz="1100" b="0" i="0" kern="1200" dirty="0">
                          <a:solidFill>
                            <a:schemeClr val="tx2"/>
                          </a:solidFill>
                          <a:effectLst/>
                          <a:latin typeface="+mn-lt"/>
                          <a:ea typeface="+mn-ea"/>
                          <a:cs typeface="+mn-cs"/>
                        </a:rPr>
                        <a:t>在空间极其有限的现有束诊站内，创新性地集成两套狭缝于单一端口，并采用碳化钨尖端和因瓦合金杆以控制热膨胀；开发了结合法拉第杯和半导体探测器的宽动态范围束流监测器，用于极低束流强度测量；系统实现了高达</a:t>
                      </a:r>
                      <a:r>
                        <a:rPr lang="en-US" altLang="zh-CN" sz="1100" b="0" i="0" kern="1200" dirty="0">
                          <a:solidFill>
                            <a:schemeClr val="tx2"/>
                          </a:solidFill>
                          <a:effectLst/>
                          <a:latin typeface="+mn-lt"/>
                          <a:ea typeface="+mn-ea"/>
                          <a:cs typeface="+mn-cs"/>
                        </a:rPr>
                        <a:t>ΔE/E=0.001%</a:t>
                      </a:r>
                      <a:r>
                        <a:rPr lang="zh-CN" altLang="en-US" sz="1100" b="0" i="0" kern="1200" dirty="0">
                          <a:solidFill>
                            <a:schemeClr val="tx2"/>
                          </a:solidFill>
                          <a:effectLst/>
                          <a:latin typeface="+mn-lt"/>
                          <a:ea typeface="+mn-ea"/>
                          <a:cs typeface="+mn-cs"/>
                        </a:rPr>
                        <a:t>的动量分辨率，为优化平顶加速系统、实现微束生产所需的低能散（</a:t>
                      </a:r>
                      <a:r>
                        <a:rPr lang="en-US" altLang="zh-CN" sz="1100" b="0" i="0" kern="1200" dirty="0">
                          <a:solidFill>
                            <a:schemeClr val="tx2"/>
                          </a:solidFill>
                          <a:effectLst/>
                          <a:latin typeface="+mn-lt"/>
                          <a:ea typeface="+mn-ea"/>
                          <a:cs typeface="+mn-cs"/>
                        </a:rPr>
                        <a:t>ΔE/E=0.02%</a:t>
                      </a:r>
                      <a:r>
                        <a:rPr lang="zh-CN" altLang="en-US" sz="1100" b="0" i="0" kern="1200" dirty="0">
                          <a:solidFill>
                            <a:schemeClr val="tx2"/>
                          </a:solidFill>
                          <a:effectLst/>
                          <a:latin typeface="+mn-lt"/>
                          <a:ea typeface="+mn-ea"/>
                          <a:cs typeface="+mn-cs"/>
                        </a:rPr>
                        <a:t>）提供了关键诊断工具。</a:t>
                      </a:r>
                      <a:endParaRPr lang="zh-CN" altLang="en-US" sz="1100" dirty="0">
                        <a:solidFill>
                          <a:schemeClr val="tx2"/>
                        </a:solidFill>
                      </a:endParaRPr>
                    </a:p>
                  </a:txBody>
                  <a:tcPr/>
                </a:tc>
                <a:extLst>
                  <a:ext uri="{0D108BD9-81ED-4DB2-BD59-A6C34878D82A}">
                    <a16:rowId xmlns:a16="http://schemas.microsoft.com/office/drawing/2014/main" val="2882455906"/>
                  </a:ext>
                </a:extLst>
              </a:tr>
              <a:tr h="1002655">
                <a:tc>
                  <a:txBody>
                    <a:bodyPr/>
                    <a:lstStyle/>
                    <a:p>
                      <a:r>
                        <a:rPr lang="en-US" altLang="zh-CN" sz="1100" dirty="0">
                          <a:solidFill>
                            <a:schemeClr val="tx2"/>
                          </a:solidFill>
                        </a:rPr>
                        <a:t>Non-invasive energy spread monitoring for the JLAB experimental program via synchrotron light interferometers--2006</a:t>
                      </a:r>
                      <a:endParaRPr lang="zh-CN" altLang="en-US" sz="1100" dirty="0">
                        <a:solidFill>
                          <a:schemeClr val="tx2"/>
                        </a:solidFill>
                      </a:endParaRPr>
                    </a:p>
                  </a:txBody>
                  <a:tcPr/>
                </a:tc>
                <a:tc>
                  <a:txBody>
                    <a:bodyPr/>
                    <a:lstStyle/>
                    <a:p>
                      <a:r>
                        <a:rPr lang="zh-CN" altLang="en-US" sz="1100" dirty="0">
                          <a:solidFill>
                            <a:schemeClr val="tx2"/>
                          </a:solidFill>
                        </a:rPr>
                        <a:t>利用束流在二极磁铁中产生的同步辐射光。通过双缝干涉仪测量干涉条纹的可见度，反推出发光点（即束流）的横向尺寸。结合已知的色散函数，从测量到的束流横向尺寸中扣除</a:t>
                      </a:r>
                      <a:r>
                        <a:rPr lang="en-US" altLang="zh-CN" sz="1100" dirty="0" err="1">
                          <a:solidFill>
                            <a:schemeClr val="tx2"/>
                          </a:solidFill>
                        </a:rPr>
                        <a:t>Betatron</a:t>
                      </a:r>
                      <a:r>
                        <a:rPr lang="zh-CN" altLang="en-US" sz="1100" dirty="0">
                          <a:solidFill>
                            <a:schemeClr val="tx2"/>
                          </a:solidFill>
                        </a:rPr>
                        <a:t>运动贡献，即可得到由能散引起的分量。</a:t>
                      </a:r>
                    </a:p>
                  </a:txBody>
                  <a:tcPr/>
                </a:tc>
                <a:tc>
                  <a:txBody>
                    <a:bodyPr/>
                    <a:lstStyle/>
                    <a:p>
                      <a:r>
                        <a:rPr lang="zh-CN" altLang="en-US" sz="1100" dirty="0">
                          <a:solidFill>
                            <a:schemeClr val="tx2"/>
                          </a:solidFill>
                        </a:rPr>
                        <a:t>为满足超核物理实验对束流能散的严苛要求（</a:t>
                      </a:r>
                      <a:r>
                        <a:rPr lang="en-US" altLang="zh-CN" sz="1100" dirty="0" err="1">
                          <a:solidFill>
                            <a:schemeClr val="tx2"/>
                          </a:solidFill>
                        </a:rPr>
                        <a:t>σ_E</a:t>
                      </a:r>
                      <a:r>
                        <a:rPr lang="en-US" altLang="zh-CN" sz="1100" dirty="0">
                          <a:solidFill>
                            <a:schemeClr val="tx2"/>
                          </a:solidFill>
                        </a:rPr>
                        <a:t>/E &lt; 3×10⁻⁵</a:t>
                      </a:r>
                      <a:r>
                        <a:rPr lang="zh-CN" altLang="en-US" sz="1100" dirty="0">
                          <a:solidFill>
                            <a:schemeClr val="tx2"/>
                          </a:solidFill>
                        </a:rPr>
                        <a:t>），在</a:t>
                      </a:r>
                      <a:r>
                        <a:rPr lang="en-US" altLang="zh-CN" sz="1100" dirty="0" err="1">
                          <a:solidFill>
                            <a:schemeClr val="tx2"/>
                          </a:solidFill>
                        </a:rPr>
                        <a:t>JLab</a:t>
                      </a:r>
                      <a:r>
                        <a:rPr lang="zh-CN" altLang="en-US" sz="1100" dirty="0">
                          <a:solidFill>
                            <a:schemeClr val="tx2"/>
                          </a:solidFill>
                        </a:rPr>
                        <a:t>的</a:t>
                      </a:r>
                      <a:r>
                        <a:rPr lang="en-US" altLang="zh-CN" sz="1100" dirty="0">
                          <a:solidFill>
                            <a:schemeClr val="tx2"/>
                          </a:solidFill>
                        </a:rPr>
                        <a:t>Hall A</a:t>
                      </a:r>
                      <a:r>
                        <a:rPr lang="zh-CN" altLang="en-US" sz="1100" dirty="0">
                          <a:solidFill>
                            <a:schemeClr val="tx2"/>
                          </a:solidFill>
                        </a:rPr>
                        <a:t>和</a:t>
                      </a:r>
                      <a:r>
                        <a:rPr lang="en-US" altLang="zh-CN" sz="1100" dirty="0">
                          <a:solidFill>
                            <a:schemeClr val="tx2"/>
                          </a:solidFill>
                        </a:rPr>
                        <a:t>Hall C</a:t>
                      </a:r>
                      <a:r>
                        <a:rPr lang="zh-CN" altLang="en-US" sz="1100" dirty="0">
                          <a:solidFill>
                            <a:schemeClr val="tx2"/>
                          </a:solidFill>
                        </a:rPr>
                        <a:t>束流传输线色散段各安装了一套同步辐射光干涉仪。系统利用冷却</a:t>
                      </a:r>
                      <a:r>
                        <a:rPr lang="en-US" altLang="zh-CN" sz="1100" dirty="0">
                          <a:solidFill>
                            <a:schemeClr val="tx2"/>
                          </a:solidFill>
                        </a:rPr>
                        <a:t>CCD</a:t>
                      </a:r>
                      <a:r>
                        <a:rPr lang="zh-CN" altLang="en-US" sz="1100" dirty="0">
                          <a:solidFill>
                            <a:schemeClr val="tx2"/>
                          </a:solidFill>
                        </a:rPr>
                        <a:t>相机采集干涉图样，实时拟合计算可见度和束流尺寸，实现了对低流强（</a:t>
                      </a:r>
                      <a:r>
                        <a:rPr lang="en-US" altLang="zh-CN" sz="1100" dirty="0">
                          <a:solidFill>
                            <a:schemeClr val="tx2"/>
                          </a:solidFill>
                        </a:rPr>
                        <a:t>10-120 </a:t>
                      </a:r>
                      <a:r>
                        <a:rPr lang="en-US" altLang="zh-CN" sz="1100" dirty="0" err="1">
                          <a:solidFill>
                            <a:schemeClr val="tx2"/>
                          </a:solidFill>
                        </a:rPr>
                        <a:t>μA</a:t>
                      </a:r>
                      <a:r>
                        <a:rPr lang="zh-CN" altLang="en-US" sz="1100" dirty="0">
                          <a:solidFill>
                            <a:schemeClr val="tx2"/>
                          </a:solidFill>
                        </a:rPr>
                        <a:t>）束流能散的连续、非侵入式监测。</a:t>
                      </a:r>
                    </a:p>
                  </a:txBody>
                  <a:tcPr/>
                </a:tc>
                <a:tc>
                  <a:txBody>
                    <a:bodyPr/>
                    <a:lstStyle/>
                    <a:p>
                      <a:r>
                        <a:rPr lang="zh-CN" altLang="en-US" sz="1100" dirty="0">
                          <a:solidFill>
                            <a:schemeClr val="tx2"/>
                          </a:solidFill>
                        </a:rPr>
                        <a:t>将同步辐射光干涉法应用于低流强（</a:t>
                      </a:r>
                      <a:r>
                        <a:rPr lang="en-US" altLang="zh-CN" sz="1100" dirty="0" err="1">
                          <a:solidFill>
                            <a:schemeClr val="tx2"/>
                          </a:solidFill>
                        </a:rPr>
                        <a:t>μA</a:t>
                      </a:r>
                      <a:r>
                        <a:rPr lang="zh-CN" altLang="en-US" sz="1100" dirty="0">
                          <a:solidFill>
                            <a:schemeClr val="tx2"/>
                          </a:solidFill>
                        </a:rPr>
                        <a:t>级）直线加速器束流诊断，突破光学衍射极限，实现了优于</a:t>
                      </a:r>
                      <a:r>
                        <a:rPr lang="en-US" altLang="zh-CN" sz="1100" dirty="0">
                          <a:solidFill>
                            <a:schemeClr val="tx2"/>
                          </a:solidFill>
                        </a:rPr>
                        <a:t>10 </a:t>
                      </a:r>
                      <a:r>
                        <a:rPr lang="en-US" altLang="zh-CN" sz="1100" dirty="0" err="1">
                          <a:solidFill>
                            <a:schemeClr val="tx2"/>
                          </a:solidFill>
                        </a:rPr>
                        <a:t>μm</a:t>
                      </a:r>
                      <a:r>
                        <a:rPr lang="zh-CN" altLang="en-US" sz="1100" dirty="0">
                          <a:solidFill>
                            <a:schemeClr val="tx2"/>
                          </a:solidFill>
                        </a:rPr>
                        <a:t>的空间分辨率和连续非侵入的能散监测，为优化加速器运行提供了关键实时数据。</a:t>
                      </a:r>
                    </a:p>
                  </a:txBody>
                  <a:tcPr/>
                </a:tc>
                <a:extLst>
                  <a:ext uri="{0D108BD9-81ED-4DB2-BD59-A6C34878D82A}">
                    <a16:rowId xmlns:a16="http://schemas.microsoft.com/office/drawing/2014/main" val="2154305791"/>
                  </a:ext>
                </a:extLst>
              </a:tr>
              <a:tr h="1238707">
                <a:tc>
                  <a:txBody>
                    <a:bodyPr/>
                    <a:lstStyle/>
                    <a:p>
                      <a:r>
                        <a:rPr lang="en-US" altLang="zh-CN" sz="1100" dirty="0">
                          <a:solidFill>
                            <a:schemeClr val="tx2"/>
                          </a:solidFill>
                        </a:rPr>
                        <a:t>Energy and energy spread measurements of an electron beam by Compton scattering method--2009</a:t>
                      </a:r>
                      <a:endParaRPr lang="zh-CN" altLang="en-US" sz="1100" dirty="0">
                        <a:solidFill>
                          <a:schemeClr val="tx2"/>
                        </a:solidFill>
                      </a:endParaRPr>
                    </a:p>
                  </a:txBody>
                  <a:tcPr/>
                </a:tc>
                <a:tc>
                  <a:txBody>
                    <a:bodyPr/>
                    <a:lstStyle/>
                    <a:p>
                      <a:r>
                        <a:rPr lang="zh-CN" altLang="en-US" sz="1100" dirty="0">
                          <a:solidFill>
                            <a:schemeClr val="tx2"/>
                          </a:solidFill>
                        </a:rPr>
                        <a:t>利用康普顿背散射原理，通过单色激光与储存环电子束对头碰撞，精确测量所产生的</a:t>
                      </a:r>
                      <a:r>
                        <a:rPr lang="en-US" altLang="zh-CN" sz="1100" dirty="0">
                          <a:solidFill>
                            <a:schemeClr val="tx2"/>
                          </a:solidFill>
                        </a:rPr>
                        <a:t>γ</a:t>
                      </a:r>
                      <a:r>
                        <a:rPr lang="zh-CN" altLang="en-US" sz="1100" dirty="0">
                          <a:solidFill>
                            <a:schemeClr val="tx2"/>
                          </a:solidFill>
                        </a:rPr>
                        <a:t>射线能谱的高能边缘。边缘的绝对位置由电子束平均能量决定，边缘的展宽则主要来源于电子束的固有能散、探测器分辨率及激光线宽。</a:t>
                      </a:r>
                    </a:p>
                  </a:txBody>
                  <a:tcPr/>
                </a:tc>
                <a:tc>
                  <a:txBody>
                    <a:bodyPr/>
                    <a:lstStyle/>
                    <a:p>
                      <a:r>
                        <a:rPr lang="zh-CN" altLang="en-US" sz="1100" dirty="0">
                          <a:solidFill>
                            <a:schemeClr val="tx2"/>
                          </a:solidFill>
                        </a:rPr>
                        <a:t>推导并验证了一个包含电子束发射度、准直器几何及碰撞几何效应的全新</a:t>
                      </a:r>
                      <a:r>
                        <a:rPr lang="en-US" altLang="zh-CN" sz="1100" dirty="0">
                          <a:solidFill>
                            <a:schemeClr val="tx2"/>
                          </a:solidFill>
                        </a:rPr>
                        <a:t>γ</a:t>
                      </a:r>
                      <a:r>
                        <a:rPr lang="zh-CN" altLang="en-US" sz="1100" dirty="0">
                          <a:solidFill>
                            <a:schemeClr val="tx2"/>
                          </a:solidFill>
                        </a:rPr>
                        <a:t>能谱拟合模型。在</a:t>
                      </a:r>
                      <a:r>
                        <a:rPr lang="en-US" altLang="zh-CN" sz="1100" dirty="0">
                          <a:solidFill>
                            <a:schemeClr val="tx2"/>
                          </a:solidFill>
                        </a:rPr>
                        <a:t>Duke</a:t>
                      </a:r>
                      <a:r>
                        <a:rPr lang="zh-CN" altLang="en-US" sz="1100" dirty="0">
                          <a:solidFill>
                            <a:schemeClr val="tx2"/>
                          </a:solidFill>
                        </a:rPr>
                        <a:t>大学</a:t>
                      </a:r>
                      <a:r>
                        <a:rPr lang="en-US" altLang="zh-CN" sz="1100" dirty="0" err="1">
                          <a:solidFill>
                            <a:schemeClr val="tx2"/>
                          </a:solidFill>
                        </a:rPr>
                        <a:t>HIγS</a:t>
                      </a:r>
                      <a:r>
                        <a:rPr lang="zh-CN" altLang="en-US" sz="1100" dirty="0">
                          <a:solidFill>
                            <a:schemeClr val="tx2"/>
                          </a:solidFill>
                        </a:rPr>
                        <a:t>设施上，使用该模型成功测量了约</a:t>
                      </a:r>
                      <a:r>
                        <a:rPr lang="en-US" altLang="zh-CN" sz="1100" dirty="0">
                          <a:solidFill>
                            <a:schemeClr val="tx2"/>
                          </a:solidFill>
                        </a:rPr>
                        <a:t>460 MeV</a:t>
                      </a:r>
                      <a:r>
                        <a:rPr lang="zh-CN" altLang="en-US" sz="1100" dirty="0">
                          <a:solidFill>
                            <a:schemeClr val="tx2"/>
                          </a:solidFill>
                        </a:rPr>
                        <a:t>电子束的能量与能散，相对不确定度达</a:t>
                      </a:r>
                      <a:r>
                        <a:rPr lang="en-US" altLang="zh-CN" sz="1100" dirty="0">
                          <a:solidFill>
                            <a:schemeClr val="tx2"/>
                          </a:solidFill>
                        </a:rPr>
                        <a:t>3×10⁻⁵</a:t>
                      </a:r>
                      <a:r>
                        <a:rPr lang="zh-CN" altLang="en-US" sz="1100" dirty="0">
                          <a:solidFill>
                            <a:schemeClr val="tx2"/>
                          </a:solidFill>
                        </a:rPr>
                        <a:t>，并首次直接探测到</a:t>
                      </a:r>
                      <a:r>
                        <a:rPr lang="en-US" altLang="zh-CN" sz="1100" dirty="0">
                          <a:solidFill>
                            <a:schemeClr val="tx2"/>
                          </a:solidFill>
                        </a:rPr>
                        <a:t>4×10⁻⁵</a:t>
                      </a:r>
                      <a:r>
                        <a:rPr lang="zh-CN" altLang="en-US" sz="1100" dirty="0">
                          <a:solidFill>
                            <a:schemeClr val="tx2"/>
                          </a:solidFill>
                        </a:rPr>
                        <a:t>的相对能量微小变化。</a:t>
                      </a:r>
                    </a:p>
                  </a:txBody>
                  <a:tcPr/>
                </a:tc>
                <a:tc>
                  <a:txBody>
                    <a:bodyPr/>
                    <a:lstStyle/>
                    <a:p>
                      <a:r>
                        <a:rPr lang="zh-CN" altLang="en-US" sz="1100" dirty="0">
                          <a:solidFill>
                            <a:schemeClr val="tx2"/>
                          </a:solidFill>
                        </a:rPr>
                        <a:t>突破了传统简化模型的局限，提出了包含束流发射度与准直效应的全物理拟合模型，首次在数百</a:t>
                      </a:r>
                      <a:r>
                        <a:rPr lang="en-US" altLang="zh-CN" sz="1100" dirty="0">
                          <a:solidFill>
                            <a:schemeClr val="tx2"/>
                          </a:solidFill>
                        </a:rPr>
                        <a:t>MeV</a:t>
                      </a:r>
                      <a:r>
                        <a:rPr lang="zh-CN" altLang="en-US" sz="1100" dirty="0">
                          <a:solidFill>
                            <a:schemeClr val="tx2"/>
                          </a:solidFill>
                        </a:rPr>
                        <a:t>低能环上实现了</a:t>
                      </a:r>
                      <a:r>
                        <a:rPr lang="en-US" altLang="zh-CN" sz="1100" dirty="0">
                          <a:solidFill>
                            <a:schemeClr val="tx2"/>
                          </a:solidFill>
                        </a:rPr>
                        <a:t>10⁻⁵</a:t>
                      </a:r>
                      <a:r>
                        <a:rPr lang="zh-CN" altLang="en-US" sz="1100" dirty="0">
                          <a:solidFill>
                            <a:schemeClr val="tx2"/>
                          </a:solidFill>
                        </a:rPr>
                        <a:t>量级的康普顿法精密测量，并直接探测到极微小的束流能量变化。</a:t>
                      </a:r>
                    </a:p>
                  </a:txBody>
                  <a:tcPr/>
                </a:tc>
                <a:extLst>
                  <a:ext uri="{0D108BD9-81ED-4DB2-BD59-A6C34878D82A}">
                    <a16:rowId xmlns:a16="http://schemas.microsoft.com/office/drawing/2014/main" val="629137160"/>
                  </a:ext>
                </a:extLst>
              </a:tr>
            </a:tbl>
          </a:graphicData>
        </a:graphic>
      </p:graphicFrame>
      <p:sp>
        <p:nvSpPr>
          <p:cNvPr id="3" name="标题 2">
            <a:extLst>
              <a:ext uri="{FF2B5EF4-FFF2-40B4-BE49-F238E27FC236}">
                <a16:creationId xmlns:a16="http://schemas.microsoft.com/office/drawing/2014/main" id="{49CAFD30-CEFE-4EE8-B984-314E4D4194E0}"/>
              </a:ext>
            </a:extLst>
          </p:cNvPr>
          <p:cNvSpPr>
            <a:spLocks noGrp="1"/>
          </p:cNvSpPr>
          <p:nvPr>
            <p:ph type="title"/>
          </p:nvPr>
        </p:nvSpPr>
        <p:spPr/>
        <p:txBody>
          <a:bodyPr/>
          <a:lstStyle/>
          <a:p>
            <a:r>
              <a:rPr lang="zh-CN" altLang="en-US" dirty="0"/>
              <a:t>文献总结</a:t>
            </a:r>
          </a:p>
        </p:txBody>
      </p:sp>
      <p:sp>
        <p:nvSpPr>
          <p:cNvPr id="4" name="日期占位符 3">
            <a:extLst>
              <a:ext uri="{FF2B5EF4-FFF2-40B4-BE49-F238E27FC236}">
                <a16:creationId xmlns:a16="http://schemas.microsoft.com/office/drawing/2014/main" id="{F7D2CF2F-C3EB-4512-ABFE-FC4C6C337A8C}"/>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E1333CEA-0B3D-4F29-B2B1-E491C583FAAF}"/>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B9B19BE5-BCE7-4358-B532-811D2283DF21}"/>
              </a:ext>
            </a:extLst>
          </p:cNvPr>
          <p:cNvSpPr>
            <a:spLocks noGrp="1"/>
          </p:cNvSpPr>
          <p:nvPr>
            <p:ph type="sldNum" sz="quarter" idx="4"/>
          </p:nvPr>
        </p:nvSpPr>
        <p:spPr/>
        <p:txBody>
          <a:bodyPr/>
          <a:lstStyle/>
          <a:p>
            <a:fld id="{36B5EA5A-BC32-A742-B11B-8E7414D5B535}" type="slidenum">
              <a:rPr lang="en-US" smtClean="0"/>
              <a:pPr/>
              <a:t>22</a:t>
            </a:fld>
            <a:endParaRPr lang="en-US" dirty="0"/>
          </a:p>
        </p:txBody>
      </p:sp>
    </p:spTree>
    <p:extLst>
      <p:ext uri="{BB962C8B-B14F-4D97-AF65-F5344CB8AC3E}">
        <p14:creationId xmlns:p14="http://schemas.microsoft.com/office/powerpoint/2010/main" val="6927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7">
            <a:extLst>
              <a:ext uri="{FF2B5EF4-FFF2-40B4-BE49-F238E27FC236}">
                <a16:creationId xmlns:a16="http://schemas.microsoft.com/office/drawing/2014/main" id="{BA3F8D95-8917-46E7-9C7F-3A3AD41F16A8}"/>
              </a:ext>
            </a:extLst>
          </p:cNvPr>
          <p:cNvGraphicFramePr>
            <a:graphicFrameLocks noGrp="1"/>
          </p:cNvGraphicFramePr>
          <p:nvPr>
            <p:ph idx="1"/>
            <p:extLst>
              <p:ext uri="{D42A27DB-BD31-4B8C-83A1-F6EECF244321}">
                <p14:modId xmlns:p14="http://schemas.microsoft.com/office/powerpoint/2010/main" val="1029380946"/>
              </p:ext>
            </p:extLst>
          </p:nvPr>
        </p:nvGraphicFramePr>
        <p:xfrm>
          <a:off x="598463" y="774646"/>
          <a:ext cx="10995074" cy="5678688"/>
        </p:xfrm>
        <a:graphic>
          <a:graphicData uri="http://schemas.openxmlformats.org/drawingml/2006/table">
            <a:tbl>
              <a:tblPr firstRow="1" bandRow="1">
                <a:tableStyleId>{8EC20E35-A176-4012-BC5E-935CFFF8708E}</a:tableStyleId>
              </a:tblPr>
              <a:tblGrid>
                <a:gridCol w="2689827">
                  <a:extLst>
                    <a:ext uri="{9D8B030D-6E8A-4147-A177-3AD203B41FA5}">
                      <a16:colId xmlns:a16="http://schemas.microsoft.com/office/drawing/2014/main" val="571253327"/>
                    </a:ext>
                  </a:extLst>
                </a:gridCol>
                <a:gridCol w="2689827">
                  <a:extLst>
                    <a:ext uri="{9D8B030D-6E8A-4147-A177-3AD203B41FA5}">
                      <a16:colId xmlns:a16="http://schemas.microsoft.com/office/drawing/2014/main" val="3290120041"/>
                    </a:ext>
                  </a:extLst>
                </a:gridCol>
                <a:gridCol w="2689827">
                  <a:extLst>
                    <a:ext uri="{9D8B030D-6E8A-4147-A177-3AD203B41FA5}">
                      <a16:colId xmlns:a16="http://schemas.microsoft.com/office/drawing/2014/main" val="3473388180"/>
                    </a:ext>
                  </a:extLst>
                </a:gridCol>
                <a:gridCol w="2925593">
                  <a:extLst>
                    <a:ext uri="{9D8B030D-6E8A-4147-A177-3AD203B41FA5}">
                      <a16:colId xmlns:a16="http://schemas.microsoft.com/office/drawing/2014/main" val="870617569"/>
                    </a:ext>
                  </a:extLst>
                </a:gridCol>
              </a:tblGrid>
              <a:tr h="479370">
                <a:tc>
                  <a:txBody>
                    <a:bodyPr/>
                    <a:lstStyle/>
                    <a:p>
                      <a:pPr lvl="0" algn="ctr"/>
                      <a:r>
                        <a:rPr lang="zh-CN" altLang="en-US" sz="2000" dirty="0"/>
                        <a:t>文章标题</a:t>
                      </a:r>
                    </a:p>
                  </a:txBody>
                  <a:tcPr/>
                </a:tc>
                <a:tc>
                  <a:txBody>
                    <a:bodyPr/>
                    <a:lstStyle/>
                    <a:p>
                      <a:pPr lvl="0" algn="ctr"/>
                      <a:r>
                        <a:rPr lang="zh-CN" altLang="en-US" sz="2000" dirty="0"/>
                        <a:t>能散测量原理</a:t>
                      </a:r>
                    </a:p>
                  </a:txBody>
                  <a:tcPr/>
                </a:tc>
                <a:tc>
                  <a:txBody>
                    <a:bodyPr/>
                    <a:lstStyle/>
                    <a:p>
                      <a:pPr lvl="0" algn="ctr"/>
                      <a:r>
                        <a:rPr lang="zh-CN" altLang="en-US" sz="2000" dirty="0"/>
                        <a:t>主要工作</a:t>
                      </a:r>
                    </a:p>
                  </a:txBody>
                  <a:tcPr/>
                </a:tc>
                <a:tc>
                  <a:txBody>
                    <a:bodyPr/>
                    <a:lstStyle/>
                    <a:p>
                      <a:pPr lvl="0" algn="ctr"/>
                      <a:r>
                        <a:rPr lang="zh-CN" altLang="en-US" sz="2000" dirty="0"/>
                        <a:t>创新点</a:t>
                      </a:r>
                    </a:p>
                  </a:txBody>
                  <a:tcPr/>
                </a:tc>
                <a:extLst>
                  <a:ext uri="{0D108BD9-81ED-4DB2-BD59-A6C34878D82A}">
                    <a16:rowId xmlns:a16="http://schemas.microsoft.com/office/drawing/2014/main" val="4101283296"/>
                  </a:ext>
                </a:extLst>
              </a:tr>
              <a:tr h="1733106">
                <a:tc>
                  <a:txBody>
                    <a:bodyPr/>
                    <a:lstStyle/>
                    <a:p>
                      <a:r>
                        <a:rPr lang="en-US" altLang="zh-CN" sz="1200" dirty="0">
                          <a:solidFill>
                            <a:schemeClr val="tx2"/>
                          </a:solidFill>
                        </a:rPr>
                        <a:t>Electron beam energy spread measurements using optical klystron radiation--2010</a:t>
                      </a:r>
                      <a:endParaRPr lang="zh-CN" altLang="en-US" sz="1200" dirty="0">
                        <a:solidFill>
                          <a:schemeClr val="tx2"/>
                        </a:solidFill>
                      </a:endParaRPr>
                    </a:p>
                  </a:txBody>
                  <a:tcPr/>
                </a:tc>
                <a:tc>
                  <a:txBody>
                    <a:bodyPr/>
                    <a:lstStyle/>
                    <a:p>
                      <a:r>
                        <a:rPr lang="zh-CN" altLang="en-US" sz="1200" b="0" i="0" kern="1200" dirty="0">
                          <a:solidFill>
                            <a:schemeClr val="tx2"/>
                          </a:solidFill>
                          <a:effectLst/>
                          <a:latin typeface="+mn-lt"/>
                          <a:ea typeface="+mn-ea"/>
                          <a:cs typeface="+mn-cs"/>
                        </a:rPr>
                        <a:t>本文提出利用光学速调管（</a:t>
                      </a:r>
                      <a:r>
                        <a:rPr lang="en-US" altLang="zh-CN" sz="1200" b="0" i="0" kern="1200" dirty="0">
                          <a:solidFill>
                            <a:schemeClr val="tx2"/>
                          </a:solidFill>
                          <a:effectLst/>
                          <a:latin typeface="+mn-lt"/>
                          <a:ea typeface="+mn-ea"/>
                          <a:cs typeface="+mn-cs"/>
                        </a:rPr>
                        <a:t>Optical Klystron</a:t>
                      </a:r>
                      <a:r>
                        <a:rPr lang="zh-CN" altLang="en-US" sz="1200" b="0" i="0" kern="1200" dirty="0">
                          <a:solidFill>
                            <a:schemeClr val="tx2"/>
                          </a:solidFill>
                          <a:effectLst/>
                          <a:latin typeface="+mn-lt"/>
                          <a:ea typeface="+mn-ea"/>
                          <a:cs typeface="+mn-cs"/>
                        </a:rPr>
                        <a:t>）的自发辐射光谱来测量储存环中电子束的能散。该方法基于电子束能量分布会抑制光谱中的干涉调制深度并导致谱线展宽，通过分析调制衰减或展宽程度，可反推出电子束的相对能散。</a:t>
                      </a:r>
                      <a:endParaRPr lang="zh-CN" altLang="en-US" sz="1200" dirty="0">
                        <a:solidFill>
                          <a:schemeClr val="tx2"/>
                        </a:solidFill>
                      </a:endParaRPr>
                    </a:p>
                  </a:txBody>
                  <a:tcPr/>
                </a:tc>
                <a:tc>
                  <a:txBody>
                    <a:bodyPr/>
                    <a:lstStyle/>
                    <a:p>
                      <a:r>
                        <a:rPr lang="zh-CN" altLang="en-US" sz="1200" b="0" i="0" kern="1200" dirty="0">
                          <a:solidFill>
                            <a:schemeClr val="tx2"/>
                          </a:solidFill>
                          <a:effectLst/>
                          <a:latin typeface="+mn-lt"/>
                          <a:ea typeface="+mn-ea"/>
                          <a:cs typeface="+mn-cs"/>
                        </a:rPr>
                        <a:t>研究并比较了传统小能散近似（</a:t>
                      </a:r>
                      <a:r>
                        <a:rPr lang="en-US" altLang="zh-CN" sz="1200" b="0" i="0" kern="1200" dirty="0">
                          <a:solidFill>
                            <a:schemeClr val="tx2"/>
                          </a:solidFill>
                          <a:effectLst/>
                          <a:latin typeface="+mn-lt"/>
                          <a:ea typeface="+mn-ea"/>
                          <a:cs typeface="+mn-cs"/>
                        </a:rPr>
                        <a:t>SES</a:t>
                      </a:r>
                      <a:r>
                        <a:rPr lang="zh-CN" altLang="en-US" sz="1200" b="0" i="0" kern="1200" dirty="0">
                          <a:solidFill>
                            <a:schemeClr val="tx2"/>
                          </a:solidFill>
                          <a:effectLst/>
                          <a:latin typeface="+mn-lt"/>
                          <a:ea typeface="+mn-ea"/>
                          <a:cs typeface="+mn-cs"/>
                        </a:rPr>
                        <a:t>）模型与基于高斯</a:t>
                      </a:r>
                      <a:r>
                        <a:rPr lang="en-US" altLang="zh-CN" sz="1200" b="0" i="0" kern="1200" dirty="0">
                          <a:solidFill>
                            <a:schemeClr val="tx2"/>
                          </a:solidFill>
                          <a:effectLst/>
                          <a:latin typeface="+mn-lt"/>
                          <a:ea typeface="+mn-ea"/>
                          <a:cs typeface="+mn-cs"/>
                        </a:rPr>
                        <a:t>-</a:t>
                      </a:r>
                      <a:r>
                        <a:rPr lang="zh-CN" altLang="en-US" sz="1200" b="0" i="0" kern="1200" dirty="0">
                          <a:solidFill>
                            <a:schemeClr val="tx2"/>
                          </a:solidFill>
                          <a:effectLst/>
                          <a:latin typeface="+mn-lt"/>
                          <a:ea typeface="+mn-ea"/>
                          <a:cs typeface="+mn-cs"/>
                        </a:rPr>
                        <a:t>埃尔米特（</a:t>
                      </a:r>
                      <a:r>
                        <a:rPr lang="en-US" altLang="zh-CN" sz="1200" b="0" i="0" kern="1200" dirty="0">
                          <a:solidFill>
                            <a:schemeClr val="tx2"/>
                          </a:solidFill>
                          <a:effectLst/>
                          <a:latin typeface="+mn-lt"/>
                          <a:ea typeface="+mn-ea"/>
                          <a:cs typeface="+mn-cs"/>
                        </a:rPr>
                        <a:t>G-H</a:t>
                      </a:r>
                      <a:r>
                        <a:rPr lang="zh-CN" altLang="en-US" sz="1200" b="0" i="0" kern="1200" dirty="0">
                          <a:solidFill>
                            <a:schemeClr val="tx2"/>
                          </a:solidFill>
                          <a:effectLst/>
                          <a:latin typeface="+mn-lt"/>
                          <a:ea typeface="+mn-ea"/>
                          <a:cs typeface="+mn-cs"/>
                        </a:rPr>
                        <a:t>）展开的新型数值拟合模型。通过灵活配置光学速调管的调制强度，在</a:t>
                      </a:r>
                      <a:r>
                        <a:rPr lang="en-US" altLang="zh-CN" sz="1200" b="0" i="0" kern="1200" dirty="0">
                          <a:solidFill>
                            <a:schemeClr val="tx2"/>
                          </a:solidFill>
                          <a:effectLst/>
                          <a:latin typeface="+mn-lt"/>
                          <a:ea typeface="+mn-ea"/>
                          <a:cs typeface="+mn-cs"/>
                        </a:rPr>
                        <a:t>Duke</a:t>
                      </a:r>
                      <a:r>
                        <a:rPr lang="zh-CN" altLang="en-US" sz="1200" b="0" i="0" kern="1200" dirty="0">
                          <a:solidFill>
                            <a:schemeClr val="tx2"/>
                          </a:solidFill>
                          <a:effectLst/>
                          <a:latin typeface="+mn-lt"/>
                          <a:ea typeface="+mn-ea"/>
                          <a:cs typeface="+mn-cs"/>
                        </a:rPr>
                        <a:t>储存环上成功测量了从</a:t>
                      </a:r>
                      <a:r>
                        <a:rPr lang="en-US" altLang="zh-CN" sz="1200" b="0" i="0" kern="1200" dirty="0">
                          <a:solidFill>
                            <a:schemeClr val="tx2"/>
                          </a:solidFill>
                          <a:effectLst/>
                          <a:latin typeface="+mn-lt"/>
                          <a:ea typeface="+mn-ea"/>
                          <a:cs typeface="+mn-cs"/>
                        </a:rPr>
                        <a:t>6×10⁻⁴</a:t>
                      </a:r>
                      <a:r>
                        <a:rPr lang="zh-CN" altLang="en-US" sz="1200" b="0" i="0" kern="1200" dirty="0">
                          <a:solidFill>
                            <a:schemeClr val="tx2"/>
                          </a:solidFill>
                          <a:effectLst/>
                          <a:latin typeface="+mn-lt"/>
                          <a:ea typeface="+mn-ea"/>
                          <a:cs typeface="+mn-cs"/>
                        </a:rPr>
                        <a:t>到</a:t>
                      </a:r>
                      <a:r>
                        <a:rPr lang="en-US" altLang="zh-CN" sz="1200" b="0" i="0" kern="1200" dirty="0">
                          <a:solidFill>
                            <a:schemeClr val="tx2"/>
                          </a:solidFill>
                          <a:effectLst/>
                          <a:latin typeface="+mn-lt"/>
                          <a:ea typeface="+mn-ea"/>
                          <a:cs typeface="+mn-cs"/>
                        </a:rPr>
                        <a:t>6×10⁻³</a:t>
                      </a:r>
                      <a:r>
                        <a:rPr lang="zh-CN" altLang="en-US" sz="1200" b="0" i="0" kern="1200" dirty="0">
                          <a:solidFill>
                            <a:schemeClr val="tx2"/>
                          </a:solidFill>
                          <a:effectLst/>
                          <a:latin typeface="+mn-lt"/>
                          <a:ea typeface="+mn-ea"/>
                          <a:cs typeface="+mn-cs"/>
                        </a:rPr>
                        <a:t>宽范围的相对能散，并提出了首个用于补偿束流发射度效应引起谱线非均匀展宽的模型校正方案。</a:t>
                      </a:r>
                      <a:endParaRPr lang="zh-CN" altLang="en-US" sz="1200" dirty="0">
                        <a:solidFill>
                          <a:schemeClr val="tx2"/>
                        </a:solidFill>
                      </a:endParaRPr>
                    </a:p>
                  </a:txBody>
                  <a:tcPr/>
                </a:tc>
                <a:tc>
                  <a:txBody>
                    <a:bodyPr/>
                    <a:lstStyle/>
                    <a:p>
                      <a:r>
                        <a:rPr lang="zh-CN" altLang="en-US" sz="1200" b="0" i="0" kern="1200" dirty="0">
                          <a:solidFill>
                            <a:schemeClr val="tx2"/>
                          </a:solidFill>
                          <a:effectLst/>
                          <a:latin typeface="+mn-lt"/>
                          <a:ea typeface="+mn-ea"/>
                          <a:cs typeface="+mn-cs"/>
                        </a:rPr>
                        <a:t>提出了基于高斯</a:t>
                      </a:r>
                      <a:r>
                        <a:rPr lang="en-US" altLang="zh-CN" sz="1200" b="0" i="0" kern="1200" dirty="0">
                          <a:solidFill>
                            <a:schemeClr val="tx2"/>
                          </a:solidFill>
                          <a:effectLst/>
                          <a:latin typeface="+mn-lt"/>
                          <a:ea typeface="+mn-ea"/>
                          <a:cs typeface="+mn-cs"/>
                        </a:rPr>
                        <a:t>-</a:t>
                      </a:r>
                      <a:r>
                        <a:rPr lang="zh-CN" altLang="en-US" sz="1200" b="0" i="0" kern="1200" dirty="0">
                          <a:solidFill>
                            <a:schemeClr val="tx2"/>
                          </a:solidFill>
                          <a:effectLst/>
                          <a:latin typeface="+mn-lt"/>
                          <a:ea typeface="+mn-ea"/>
                          <a:cs typeface="+mn-cs"/>
                        </a:rPr>
                        <a:t>埃尔米特展开的普适性数值模型，首次将光谱调制与展宽效应统一处理，实现了对宽范围能散（</a:t>
                      </a:r>
                      <a:r>
                        <a:rPr lang="en-US" altLang="zh-CN" sz="1200" b="0" i="0" kern="1200" dirty="0">
                          <a:solidFill>
                            <a:schemeClr val="tx2"/>
                          </a:solidFill>
                          <a:effectLst/>
                          <a:latin typeface="+mn-lt"/>
                          <a:ea typeface="+mn-ea"/>
                          <a:cs typeface="+mn-cs"/>
                        </a:rPr>
                        <a:t>10⁻⁴–10⁻²</a:t>
                      </a:r>
                      <a:r>
                        <a:rPr lang="zh-CN" altLang="en-US" sz="1200" b="0" i="0" kern="1200" dirty="0">
                          <a:solidFill>
                            <a:schemeClr val="tx2"/>
                          </a:solidFill>
                          <a:effectLst/>
                          <a:latin typeface="+mn-lt"/>
                          <a:ea typeface="+mn-ea"/>
                          <a:cs typeface="+mn-cs"/>
                        </a:rPr>
                        <a:t>）的高精度测量，并建立了发射度效应的模型补偿方案，显著提升了测量准确性。</a:t>
                      </a:r>
                      <a:endParaRPr lang="zh-CN" altLang="en-US" sz="1200" dirty="0">
                        <a:solidFill>
                          <a:schemeClr val="tx2"/>
                        </a:solidFill>
                      </a:endParaRPr>
                    </a:p>
                  </a:txBody>
                  <a:tcPr/>
                </a:tc>
                <a:extLst>
                  <a:ext uri="{0D108BD9-81ED-4DB2-BD59-A6C34878D82A}">
                    <a16:rowId xmlns:a16="http://schemas.microsoft.com/office/drawing/2014/main" val="1672461337"/>
                  </a:ext>
                </a:extLst>
              </a:tr>
              <a:tr h="1733106">
                <a:tc>
                  <a:txBody>
                    <a:bodyPr/>
                    <a:lstStyle/>
                    <a:p>
                      <a:r>
                        <a:rPr lang="en-US" altLang="zh-CN" sz="1200" dirty="0">
                          <a:solidFill>
                            <a:schemeClr val="tx2"/>
                          </a:solidFill>
                        </a:rPr>
                        <a:t>Measurement of the average local energy spread of electron beam via coherent harmonic generation--2011</a:t>
                      </a:r>
                      <a:endParaRPr lang="zh-CN" altLang="en-US" sz="1200" dirty="0">
                        <a:solidFill>
                          <a:schemeClr val="tx2"/>
                        </a:solidFill>
                      </a:endParaRPr>
                    </a:p>
                  </a:txBody>
                  <a:tcPr/>
                </a:tc>
                <a:tc>
                  <a:txBody>
                    <a:bodyPr/>
                    <a:lstStyle/>
                    <a:p>
                      <a:r>
                        <a:rPr lang="zh-CN" altLang="en-US" sz="1200" b="0" i="0" kern="1200" dirty="0">
                          <a:solidFill>
                            <a:schemeClr val="tx2"/>
                          </a:solidFill>
                          <a:effectLst/>
                          <a:latin typeface="+mn-lt"/>
                          <a:ea typeface="+mn-ea"/>
                          <a:cs typeface="+mn-cs"/>
                        </a:rPr>
                        <a:t>本文提出利用相干谐波辐射来测量电子束的局部平均能散。通过改变种子激光功率，调节能量调制幅度，并扫描色散段强度，测量第二谐波相干辐射强度随色散强度的变化曲线。两条曲线的最佳优化点结合贝塞尔函数模型，可联立解出局部平均能散和能量调制幅度。</a:t>
                      </a:r>
                      <a:endParaRPr lang="zh-CN" altLang="en-US" sz="1200" dirty="0">
                        <a:solidFill>
                          <a:schemeClr val="tx2"/>
                        </a:solidFill>
                      </a:endParaRPr>
                    </a:p>
                  </a:txBody>
                  <a:tcPr/>
                </a:tc>
                <a:tc>
                  <a:txBody>
                    <a:bodyPr/>
                    <a:lstStyle/>
                    <a:p>
                      <a:r>
                        <a:rPr lang="zh-CN" altLang="en-US" sz="1200" b="0" i="0" kern="1200" dirty="0">
                          <a:solidFill>
                            <a:schemeClr val="tx2"/>
                          </a:solidFill>
                          <a:effectLst/>
                          <a:latin typeface="+mn-lt"/>
                          <a:ea typeface="+mn-ea"/>
                          <a:cs typeface="+mn-cs"/>
                        </a:rPr>
                        <a:t>基于上海深紫外自由电子激光装置，进行了相干谐波辐射实验。通过改变种子激光能量，扫描色散段强度，获取了多组辐射强度曲线。利用推导的解析模型，联立求解得到电子束出口处的局部平均能散约为</a:t>
                      </a:r>
                      <a:r>
                        <a:rPr lang="en-US" altLang="zh-CN" sz="1200" b="0" i="0" kern="1200" dirty="0">
                          <a:solidFill>
                            <a:schemeClr val="tx2"/>
                          </a:solidFill>
                          <a:effectLst/>
                          <a:latin typeface="+mn-lt"/>
                          <a:ea typeface="+mn-ea"/>
                          <a:cs typeface="+mn-cs"/>
                        </a:rPr>
                        <a:t>1.2 keV</a:t>
                      </a:r>
                      <a:r>
                        <a:rPr lang="zh-CN" altLang="en-US" sz="1200" b="0" i="0" kern="1200" dirty="0">
                          <a:solidFill>
                            <a:schemeClr val="tx2"/>
                          </a:solidFill>
                          <a:effectLst/>
                          <a:latin typeface="+mn-lt"/>
                          <a:ea typeface="+mn-ea"/>
                          <a:cs typeface="+mn-cs"/>
                        </a:rPr>
                        <a:t>，与三维模拟结果吻合，并同时获得了不同激光功率下的能量调制幅度。</a:t>
                      </a:r>
                      <a:endParaRPr lang="zh-CN" altLang="en-US" sz="1200" dirty="0">
                        <a:solidFill>
                          <a:schemeClr val="tx2"/>
                        </a:solidFill>
                      </a:endParaRPr>
                    </a:p>
                  </a:txBody>
                  <a:tcPr/>
                </a:tc>
                <a:tc>
                  <a:txBody>
                    <a:bodyPr/>
                    <a:lstStyle/>
                    <a:p>
                      <a:r>
                        <a:rPr lang="zh-CN" altLang="en-US" sz="1200" b="0" i="0" kern="1200" dirty="0">
                          <a:solidFill>
                            <a:schemeClr val="tx2"/>
                          </a:solidFill>
                          <a:effectLst/>
                          <a:latin typeface="+mn-lt"/>
                          <a:ea typeface="+mn-ea"/>
                          <a:cs typeface="+mn-cs"/>
                        </a:rPr>
                        <a:t>提出了一种基于相干谐波辐射的非侵入式局部平均能散测量新方法，仅需测量不同种子激光功率下的辐射强度</a:t>
                      </a:r>
                      <a:r>
                        <a:rPr lang="en-US" altLang="zh-CN" sz="1200" b="0" i="0" kern="1200" dirty="0">
                          <a:solidFill>
                            <a:schemeClr val="tx2"/>
                          </a:solidFill>
                          <a:effectLst/>
                          <a:latin typeface="+mn-lt"/>
                          <a:ea typeface="+mn-ea"/>
                          <a:cs typeface="+mn-cs"/>
                        </a:rPr>
                        <a:t>-</a:t>
                      </a:r>
                      <a:r>
                        <a:rPr lang="zh-CN" altLang="en-US" sz="1200" b="0" i="0" kern="1200" dirty="0">
                          <a:solidFill>
                            <a:schemeClr val="tx2"/>
                          </a:solidFill>
                          <a:effectLst/>
                          <a:latin typeface="+mn-lt"/>
                          <a:ea typeface="+mn-ea"/>
                          <a:cs typeface="+mn-cs"/>
                        </a:rPr>
                        <a:t>色散曲线，无需测量束流纵向分布，即可同时解出局部能散和调制幅度，且对调制幅度无严格要求。</a:t>
                      </a:r>
                      <a:endParaRPr lang="zh-CN" altLang="en-US" sz="1200" dirty="0">
                        <a:solidFill>
                          <a:schemeClr val="tx2"/>
                        </a:solidFill>
                      </a:endParaRPr>
                    </a:p>
                  </a:txBody>
                  <a:tcPr/>
                </a:tc>
                <a:extLst>
                  <a:ext uri="{0D108BD9-81ED-4DB2-BD59-A6C34878D82A}">
                    <a16:rowId xmlns:a16="http://schemas.microsoft.com/office/drawing/2014/main" val="2882455906"/>
                  </a:ext>
                </a:extLst>
              </a:tr>
              <a:tr h="1733106">
                <a:tc>
                  <a:txBody>
                    <a:bodyPr/>
                    <a:lstStyle/>
                    <a:p>
                      <a:r>
                        <a:rPr lang="en-US" altLang="zh-CN" sz="1200" dirty="0">
                          <a:solidFill>
                            <a:schemeClr val="tx2"/>
                          </a:solidFill>
                        </a:rPr>
                        <a:t> Noninvasive emittance and energy spread monitor using optical synchrotron radiation--2014</a:t>
                      </a:r>
                      <a:endParaRPr lang="zh-CN" altLang="en-US" sz="1200" dirty="0">
                        <a:solidFill>
                          <a:schemeClr val="tx2"/>
                        </a:solidFill>
                      </a:endParaRPr>
                    </a:p>
                  </a:txBody>
                  <a:tcPr/>
                </a:tc>
                <a:tc>
                  <a:txBody>
                    <a:bodyPr/>
                    <a:lstStyle/>
                    <a:p>
                      <a:r>
                        <a:rPr lang="zh-CN" altLang="en-US" sz="1200" dirty="0">
                          <a:solidFill>
                            <a:schemeClr val="tx2"/>
                          </a:solidFill>
                        </a:rPr>
                        <a:t>利用“</a:t>
                      </a:r>
                      <a:r>
                        <a:rPr lang="en-US" altLang="zh-CN" sz="1200" dirty="0">
                          <a:solidFill>
                            <a:schemeClr val="tx2"/>
                          </a:solidFill>
                        </a:rPr>
                        <a:t>S”</a:t>
                      </a:r>
                      <a:r>
                        <a:rPr lang="zh-CN" altLang="en-US" sz="1200" dirty="0">
                          <a:solidFill>
                            <a:schemeClr val="tx2"/>
                          </a:solidFill>
                        </a:rPr>
                        <a:t>型磁铁对（如磁铁</a:t>
                      </a:r>
                      <a:r>
                        <a:rPr lang="en-US" altLang="zh-CN" sz="1200" dirty="0">
                          <a:solidFill>
                            <a:schemeClr val="tx2"/>
                          </a:solidFill>
                        </a:rPr>
                        <a:t>1</a:t>
                      </a:r>
                      <a:r>
                        <a:rPr lang="zh-CN" altLang="en-US" sz="1200" dirty="0">
                          <a:solidFill>
                            <a:schemeClr val="tx2"/>
                          </a:solidFill>
                        </a:rPr>
                        <a:t>、</a:t>
                      </a:r>
                      <a:r>
                        <a:rPr lang="en-US" altLang="zh-CN" sz="1200" dirty="0">
                          <a:solidFill>
                            <a:schemeClr val="tx2"/>
                          </a:solidFill>
                        </a:rPr>
                        <a:t>2</a:t>
                      </a:r>
                      <a:r>
                        <a:rPr lang="zh-CN" altLang="en-US" sz="1200" dirty="0">
                          <a:solidFill>
                            <a:schemeClr val="tx2"/>
                          </a:solidFill>
                        </a:rPr>
                        <a:t>）中，电子因能散导致轨迹角分散，从而影响</a:t>
                      </a:r>
                      <a:r>
                        <a:rPr lang="en-US" altLang="zh-CN" sz="1200" dirty="0">
                          <a:solidFill>
                            <a:schemeClr val="tx2"/>
                          </a:solidFill>
                        </a:rPr>
                        <a:t>OSRI</a:t>
                      </a:r>
                      <a:r>
                        <a:rPr lang="zh-CN" altLang="en-US" sz="1200" dirty="0">
                          <a:solidFill>
                            <a:schemeClr val="tx2"/>
                          </a:solidFill>
                        </a:rPr>
                        <a:t>条纹可见度。通过分析干涉条纹可见度变化，可反推出电子束的能散大小。</a:t>
                      </a:r>
                    </a:p>
                  </a:txBody>
                  <a:tcPr/>
                </a:tc>
                <a:tc>
                  <a:txBody>
                    <a:bodyPr/>
                    <a:lstStyle/>
                    <a:p>
                      <a:r>
                        <a:rPr lang="zh-CN" altLang="en-US" sz="1200" dirty="0">
                          <a:solidFill>
                            <a:schemeClr val="tx2"/>
                          </a:solidFill>
                        </a:rPr>
                        <a:t>设计了</a:t>
                      </a:r>
                      <a:r>
                        <a:rPr lang="en-US" altLang="zh-CN" sz="1200" dirty="0">
                          <a:solidFill>
                            <a:schemeClr val="tx2"/>
                          </a:solidFill>
                        </a:rPr>
                        <a:t>NIEM</a:t>
                      </a:r>
                      <a:r>
                        <a:rPr lang="zh-CN" altLang="en-US" sz="1200" dirty="0">
                          <a:solidFill>
                            <a:schemeClr val="tx2"/>
                          </a:solidFill>
                        </a:rPr>
                        <a:t>非侵入式诊断微</a:t>
                      </a:r>
                      <a:r>
                        <a:rPr lang="en-US" altLang="zh-CN" sz="1200" dirty="0">
                          <a:solidFill>
                            <a:schemeClr val="tx2"/>
                          </a:solidFill>
                        </a:rPr>
                        <a:t>chicane</a:t>
                      </a:r>
                      <a:r>
                        <a:rPr lang="zh-CN" altLang="en-US" sz="1200" dirty="0">
                          <a:solidFill>
                            <a:schemeClr val="tx2"/>
                          </a:solidFill>
                        </a:rPr>
                        <a:t>，通过模拟与计算，证明其可在</a:t>
                      </a:r>
                      <a:r>
                        <a:rPr lang="en-US" altLang="zh-CN" sz="1200" dirty="0">
                          <a:solidFill>
                            <a:schemeClr val="tx2"/>
                          </a:solidFill>
                        </a:rPr>
                        <a:t>FERMI FEL</a:t>
                      </a:r>
                      <a:r>
                        <a:rPr lang="zh-CN" altLang="en-US" sz="1200" dirty="0">
                          <a:solidFill>
                            <a:schemeClr val="tx2"/>
                          </a:solidFill>
                        </a:rPr>
                        <a:t>的</a:t>
                      </a:r>
                      <a:r>
                        <a:rPr lang="en-US" altLang="zh-CN" sz="1200" dirty="0">
                          <a:solidFill>
                            <a:schemeClr val="tx2"/>
                          </a:solidFill>
                        </a:rPr>
                        <a:t>100</a:t>
                      </a:r>
                      <a:r>
                        <a:rPr lang="zh-CN" altLang="en-US" sz="1200" dirty="0">
                          <a:solidFill>
                            <a:schemeClr val="tx2"/>
                          </a:solidFill>
                        </a:rPr>
                        <a:t>与</a:t>
                      </a:r>
                      <a:r>
                        <a:rPr lang="en-US" altLang="zh-CN" sz="1200" dirty="0">
                          <a:solidFill>
                            <a:schemeClr val="tx2"/>
                          </a:solidFill>
                        </a:rPr>
                        <a:t>286 MeV</a:t>
                      </a:r>
                      <a:r>
                        <a:rPr lang="zh-CN" altLang="en-US" sz="1200" dirty="0">
                          <a:solidFill>
                            <a:schemeClr val="tx2"/>
                          </a:solidFill>
                        </a:rPr>
                        <a:t>两个能点同步测量横向发射度、发散角及能散，且对束流影响极小。</a:t>
                      </a:r>
                    </a:p>
                  </a:txBody>
                  <a:tcPr/>
                </a:tc>
                <a:tc>
                  <a:txBody>
                    <a:bodyPr/>
                    <a:lstStyle/>
                    <a:p>
                      <a:r>
                        <a:rPr lang="zh-CN" altLang="en-US" sz="1200" dirty="0">
                          <a:solidFill>
                            <a:schemeClr val="tx2"/>
                          </a:solidFill>
                        </a:rPr>
                        <a:t>提出同时利用</a:t>
                      </a:r>
                      <a:r>
                        <a:rPr lang="en-US" altLang="zh-CN" sz="1200" dirty="0">
                          <a:solidFill>
                            <a:schemeClr val="tx2"/>
                          </a:solidFill>
                        </a:rPr>
                        <a:t>S</a:t>
                      </a:r>
                      <a:r>
                        <a:rPr lang="zh-CN" altLang="en-US" sz="1200" dirty="0">
                          <a:solidFill>
                            <a:schemeClr val="tx2"/>
                          </a:solidFill>
                        </a:rPr>
                        <a:t>型与</a:t>
                      </a:r>
                      <a:r>
                        <a:rPr lang="en-US" altLang="zh-CN" sz="1200" dirty="0">
                          <a:solidFill>
                            <a:schemeClr val="tx2"/>
                          </a:solidFill>
                        </a:rPr>
                        <a:t>U</a:t>
                      </a:r>
                      <a:r>
                        <a:rPr lang="zh-CN" altLang="en-US" sz="1200" dirty="0">
                          <a:solidFill>
                            <a:schemeClr val="tx2"/>
                          </a:solidFill>
                        </a:rPr>
                        <a:t>型磁铁对组合，通过</a:t>
                      </a:r>
                      <a:r>
                        <a:rPr lang="en-US" altLang="zh-CN" sz="1200" dirty="0">
                          <a:solidFill>
                            <a:schemeClr val="tx2"/>
                          </a:solidFill>
                        </a:rPr>
                        <a:t>OSRI</a:t>
                      </a:r>
                      <a:r>
                        <a:rPr lang="zh-CN" altLang="en-US" sz="1200" dirty="0">
                          <a:solidFill>
                            <a:schemeClr val="tx2"/>
                          </a:solidFill>
                        </a:rPr>
                        <a:t>分别独立测量能散与发散角，实现了非侵入式、在线束流参数诊断与反馈匹配，适用于高亮度直线加速器。</a:t>
                      </a:r>
                    </a:p>
                  </a:txBody>
                  <a:tcPr/>
                </a:tc>
                <a:extLst>
                  <a:ext uri="{0D108BD9-81ED-4DB2-BD59-A6C34878D82A}">
                    <a16:rowId xmlns:a16="http://schemas.microsoft.com/office/drawing/2014/main" val="2154305791"/>
                  </a:ext>
                </a:extLst>
              </a:tr>
            </a:tbl>
          </a:graphicData>
        </a:graphic>
      </p:graphicFrame>
      <p:sp>
        <p:nvSpPr>
          <p:cNvPr id="3" name="标题 2">
            <a:extLst>
              <a:ext uri="{FF2B5EF4-FFF2-40B4-BE49-F238E27FC236}">
                <a16:creationId xmlns:a16="http://schemas.microsoft.com/office/drawing/2014/main" id="{49CAFD30-CEFE-4EE8-B984-314E4D4194E0}"/>
              </a:ext>
            </a:extLst>
          </p:cNvPr>
          <p:cNvSpPr>
            <a:spLocks noGrp="1"/>
          </p:cNvSpPr>
          <p:nvPr>
            <p:ph type="title"/>
          </p:nvPr>
        </p:nvSpPr>
        <p:spPr/>
        <p:txBody>
          <a:bodyPr/>
          <a:lstStyle/>
          <a:p>
            <a:r>
              <a:rPr lang="zh-CN" altLang="en-US" dirty="0"/>
              <a:t>文献总结</a:t>
            </a:r>
          </a:p>
        </p:txBody>
      </p:sp>
      <p:sp>
        <p:nvSpPr>
          <p:cNvPr id="4" name="日期占位符 3">
            <a:extLst>
              <a:ext uri="{FF2B5EF4-FFF2-40B4-BE49-F238E27FC236}">
                <a16:creationId xmlns:a16="http://schemas.microsoft.com/office/drawing/2014/main" id="{F7D2CF2F-C3EB-4512-ABFE-FC4C6C337A8C}"/>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E1333CEA-0B3D-4F29-B2B1-E491C583FAAF}"/>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B9B19BE5-BCE7-4358-B532-811D2283DF21}"/>
              </a:ext>
            </a:extLst>
          </p:cNvPr>
          <p:cNvSpPr>
            <a:spLocks noGrp="1"/>
          </p:cNvSpPr>
          <p:nvPr>
            <p:ph type="sldNum" sz="quarter" idx="4"/>
          </p:nvPr>
        </p:nvSpPr>
        <p:spPr/>
        <p:txBody>
          <a:bodyPr/>
          <a:lstStyle/>
          <a:p>
            <a:fld id="{36B5EA5A-BC32-A742-B11B-8E7414D5B535}" type="slidenum">
              <a:rPr lang="en-US" smtClean="0"/>
              <a:pPr/>
              <a:t>23</a:t>
            </a:fld>
            <a:endParaRPr lang="en-US" dirty="0"/>
          </a:p>
        </p:txBody>
      </p:sp>
    </p:spTree>
    <p:extLst>
      <p:ext uri="{BB962C8B-B14F-4D97-AF65-F5344CB8AC3E}">
        <p14:creationId xmlns:p14="http://schemas.microsoft.com/office/powerpoint/2010/main" val="1722873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7">
            <a:extLst>
              <a:ext uri="{FF2B5EF4-FFF2-40B4-BE49-F238E27FC236}">
                <a16:creationId xmlns:a16="http://schemas.microsoft.com/office/drawing/2014/main" id="{BA3F8D95-8917-46E7-9C7F-3A3AD41F16A8}"/>
              </a:ext>
            </a:extLst>
          </p:cNvPr>
          <p:cNvGraphicFramePr>
            <a:graphicFrameLocks noGrp="1"/>
          </p:cNvGraphicFramePr>
          <p:nvPr>
            <p:ph idx="1"/>
            <p:extLst>
              <p:ext uri="{D42A27DB-BD31-4B8C-83A1-F6EECF244321}">
                <p14:modId xmlns:p14="http://schemas.microsoft.com/office/powerpoint/2010/main" val="877958341"/>
              </p:ext>
            </p:extLst>
          </p:nvPr>
        </p:nvGraphicFramePr>
        <p:xfrm>
          <a:off x="598463" y="774646"/>
          <a:ext cx="10995074" cy="5678688"/>
        </p:xfrm>
        <a:graphic>
          <a:graphicData uri="http://schemas.openxmlformats.org/drawingml/2006/table">
            <a:tbl>
              <a:tblPr firstRow="1" bandRow="1">
                <a:tableStyleId>{8EC20E35-A176-4012-BC5E-935CFFF8708E}</a:tableStyleId>
              </a:tblPr>
              <a:tblGrid>
                <a:gridCol w="2689827">
                  <a:extLst>
                    <a:ext uri="{9D8B030D-6E8A-4147-A177-3AD203B41FA5}">
                      <a16:colId xmlns:a16="http://schemas.microsoft.com/office/drawing/2014/main" val="571253327"/>
                    </a:ext>
                  </a:extLst>
                </a:gridCol>
                <a:gridCol w="2689827">
                  <a:extLst>
                    <a:ext uri="{9D8B030D-6E8A-4147-A177-3AD203B41FA5}">
                      <a16:colId xmlns:a16="http://schemas.microsoft.com/office/drawing/2014/main" val="3290120041"/>
                    </a:ext>
                  </a:extLst>
                </a:gridCol>
                <a:gridCol w="2689827">
                  <a:extLst>
                    <a:ext uri="{9D8B030D-6E8A-4147-A177-3AD203B41FA5}">
                      <a16:colId xmlns:a16="http://schemas.microsoft.com/office/drawing/2014/main" val="3473388180"/>
                    </a:ext>
                  </a:extLst>
                </a:gridCol>
                <a:gridCol w="2925593">
                  <a:extLst>
                    <a:ext uri="{9D8B030D-6E8A-4147-A177-3AD203B41FA5}">
                      <a16:colId xmlns:a16="http://schemas.microsoft.com/office/drawing/2014/main" val="870617569"/>
                    </a:ext>
                  </a:extLst>
                </a:gridCol>
              </a:tblGrid>
              <a:tr h="479370">
                <a:tc>
                  <a:txBody>
                    <a:bodyPr/>
                    <a:lstStyle/>
                    <a:p>
                      <a:pPr lvl="0" algn="ctr"/>
                      <a:r>
                        <a:rPr lang="zh-CN" altLang="en-US" sz="2000" dirty="0"/>
                        <a:t>文章标题</a:t>
                      </a:r>
                    </a:p>
                  </a:txBody>
                  <a:tcPr/>
                </a:tc>
                <a:tc>
                  <a:txBody>
                    <a:bodyPr/>
                    <a:lstStyle/>
                    <a:p>
                      <a:pPr lvl="0" algn="ctr"/>
                      <a:r>
                        <a:rPr lang="zh-CN" altLang="en-US" sz="2000" dirty="0"/>
                        <a:t>能散测量原理</a:t>
                      </a:r>
                    </a:p>
                  </a:txBody>
                  <a:tcPr/>
                </a:tc>
                <a:tc>
                  <a:txBody>
                    <a:bodyPr/>
                    <a:lstStyle/>
                    <a:p>
                      <a:pPr lvl="0" algn="ctr"/>
                      <a:r>
                        <a:rPr lang="zh-CN" altLang="en-US" sz="2000" dirty="0"/>
                        <a:t>主要工作</a:t>
                      </a:r>
                    </a:p>
                  </a:txBody>
                  <a:tcPr/>
                </a:tc>
                <a:tc>
                  <a:txBody>
                    <a:bodyPr/>
                    <a:lstStyle/>
                    <a:p>
                      <a:pPr lvl="0" algn="ctr"/>
                      <a:r>
                        <a:rPr lang="zh-CN" altLang="en-US" sz="2000" dirty="0"/>
                        <a:t>创新点</a:t>
                      </a:r>
                    </a:p>
                  </a:txBody>
                  <a:tcPr/>
                </a:tc>
                <a:extLst>
                  <a:ext uri="{0D108BD9-81ED-4DB2-BD59-A6C34878D82A}">
                    <a16:rowId xmlns:a16="http://schemas.microsoft.com/office/drawing/2014/main" val="4101283296"/>
                  </a:ext>
                </a:extLst>
              </a:tr>
              <a:tr h="1733106">
                <a:tc>
                  <a:txBody>
                    <a:bodyPr/>
                    <a:lstStyle/>
                    <a:p>
                      <a:r>
                        <a:rPr lang="en-US" altLang="zh-CN" sz="1400" dirty="0">
                          <a:solidFill>
                            <a:schemeClr val="tx2"/>
                          </a:solidFill>
                        </a:rPr>
                        <a:t>High-resolution dispersion-based measurement of the electron beam energy spread--2020</a:t>
                      </a:r>
                      <a:endParaRPr lang="zh-CN" altLang="en-US" sz="1400" dirty="0">
                        <a:solidFill>
                          <a:schemeClr val="tx2"/>
                        </a:solidFill>
                      </a:endParaRPr>
                    </a:p>
                  </a:txBody>
                  <a:tcPr/>
                </a:tc>
                <a:tc>
                  <a:txBody>
                    <a:bodyPr/>
                    <a:lstStyle/>
                    <a:p>
                      <a:r>
                        <a:rPr lang="zh-CN" altLang="en-US" sz="1400" b="0" i="0" kern="1200" dirty="0">
                          <a:solidFill>
                            <a:schemeClr val="tx2"/>
                          </a:solidFill>
                          <a:effectLst/>
                          <a:latin typeface="+mn-lt"/>
                          <a:ea typeface="+mn-ea"/>
                          <a:cs typeface="+mn-cs"/>
                        </a:rPr>
                        <a:t>在色散位置测量束斑大小，并扫描束流能量。由于能量影响束斑的色散、本征尺寸和监测器分辨率三项，通过拟合可分离出色散项，从而反推出绝对能散，消除本征尺寸和分辨率的影响。</a:t>
                      </a:r>
                      <a:endParaRPr lang="zh-CN" altLang="en-US" sz="1400" dirty="0">
                        <a:solidFill>
                          <a:schemeClr val="tx2"/>
                        </a:solidFill>
                      </a:endParaRPr>
                    </a:p>
                  </a:txBody>
                  <a:tcPr/>
                </a:tc>
                <a:tc>
                  <a:txBody>
                    <a:bodyPr/>
                    <a:lstStyle/>
                    <a:p>
                      <a:r>
                        <a:rPr lang="zh-CN" altLang="en-US" sz="1400" b="0" i="0" kern="1200" dirty="0">
                          <a:solidFill>
                            <a:schemeClr val="tx2"/>
                          </a:solidFill>
                          <a:effectLst/>
                          <a:latin typeface="+mn-lt"/>
                          <a:ea typeface="+mn-ea"/>
                          <a:cs typeface="+mn-cs"/>
                        </a:rPr>
                        <a:t>提出并验证了基于能量扫描的高分辨率能散测量方法，在</a:t>
                      </a:r>
                      <a:r>
                        <a:rPr lang="en-US" altLang="zh-CN" sz="1400" b="0" i="0" kern="1200" dirty="0" err="1">
                          <a:solidFill>
                            <a:schemeClr val="tx2"/>
                          </a:solidFill>
                          <a:effectLst/>
                          <a:latin typeface="+mn-lt"/>
                          <a:ea typeface="+mn-ea"/>
                          <a:cs typeface="+mn-cs"/>
                        </a:rPr>
                        <a:t>SwissFEL</a:t>
                      </a:r>
                      <a:r>
                        <a:rPr lang="zh-CN" altLang="en-US" sz="1400" b="0" i="0" kern="1200" dirty="0">
                          <a:solidFill>
                            <a:schemeClr val="tx2"/>
                          </a:solidFill>
                          <a:effectLst/>
                          <a:latin typeface="+mn-lt"/>
                          <a:ea typeface="+mn-ea"/>
                          <a:cs typeface="+mn-cs"/>
                        </a:rPr>
                        <a:t>实验中获得</a:t>
                      </a:r>
                      <a:r>
                        <a:rPr lang="en-US" altLang="zh-CN" sz="1400" b="0" i="0" kern="1200" dirty="0">
                          <a:solidFill>
                            <a:schemeClr val="tx2"/>
                          </a:solidFill>
                          <a:effectLst/>
                          <a:latin typeface="+mn-lt"/>
                          <a:ea typeface="+mn-ea"/>
                          <a:cs typeface="+mn-cs"/>
                        </a:rPr>
                        <a:t>6–15 keV</a:t>
                      </a:r>
                      <a:r>
                        <a:rPr lang="zh-CN" altLang="en-US" sz="1400" b="0" i="0" kern="1200" dirty="0">
                          <a:solidFill>
                            <a:schemeClr val="tx2"/>
                          </a:solidFill>
                          <a:effectLst/>
                          <a:latin typeface="+mn-lt"/>
                          <a:ea typeface="+mn-ea"/>
                          <a:cs typeface="+mn-cs"/>
                        </a:rPr>
                        <a:t>结果，通过仿真确认可实现</a:t>
                      </a:r>
                      <a:r>
                        <a:rPr lang="en-US" altLang="zh-CN" sz="1400" b="0" i="0" kern="1200" dirty="0">
                          <a:solidFill>
                            <a:schemeClr val="tx2"/>
                          </a:solidFill>
                          <a:effectLst/>
                          <a:latin typeface="+mn-lt"/>
                          <a:ea typeface="+mn-ea"/>
                          <a:cs typeface="+mn-cs"/>
                        </a:rPr>
                        <a:t>keV</a:t>
                      </a:r>
                      <a:r>
                        <a:rPr lang="zh-CN" altLang="en-US" sz="1400" b="0" i="0" kern="1200" dirty="0">
                          <a:solidFill>
                            <a:schemeClr val="tx2"/>
                          </a:solidFill>
                          <a:effectLst/>
                          <a:latin typeface="+mn-lt"/>
                          <a:ea typeface="+mn-ea"/>
                          <a:cs typeface="+mn-cs"/>
                        </a:rPr>
                        <a:t>以下分辨率，无需额外硬件即可应用。</a:t>
                      </a:r>
                      <a:endParaRPr lang="zh-CN" altLang="en-US" sz="1400" dirty="0">
                        <a:solidFill>
                          <a:schemeClr val="tx2"/>
                        </a:solidFill>
                      </a:endParaRPr>
                    </a:p>
                  </a:txBody>
                  <a:tcPr/>
                </a:tc>
                <a:tc>
                  <a:txBody>
                    <a:bodyPr/>
                    <a:lstStyle/>
                    <a:p>
                      <a:r>
                        <a:rPr lang="zh-CN" altLang="en-US" sz="1400" b="0" i="0" kern="1200" dirty="0">
                          <a:solidFill>
                            <a:schemeClr val="tx2"/>
                          </a:solidFill>
                          <a:effectLst/>
                          <a:latin typeface="+mn-lt"/>
                          <a:ea typeface="+mn-ea"/>
                          <a:cs typeface="+mn-cs"/>
                        </a:rPr>
                        <a:t>引入能量扫描分离束斑各成分，显著降低标准方法因分辨率和本征尺寸导致的测量极限；同时建议通过扫描偏转器电压以扣除其引入的额外能散。</a:t>
                      </a:r>
                      <a:endParaRPr lang="zh-CN" altLang="en-US" sz="1400" dirty="0">
                        <a:solidFill>
                          <a:schemeClr val="tx2"/>
                        </a:solidFill>
                      </a:endParaRPr>
                    </a:p>
                  </a:txBody>
                  <a:tcPr/>
                </a:tc>
                <a:extLst>
                  <a:ext uri="{0D108BD9-81ED-4DB2-BD59-A6C34878D82A}">
                    <a16:rowId xmlns:a16="http://schemas.microsoft.com/office/drawing/2014/main" val="1672461337"/>
                  </a:ext>
                </a:extLst>
              </a:tr>
              <a:tr h="1733106">
                <a:tc>
                  <a:txBody>
                    <a:bodyPr/>
                    <a:lstStyle/>
                    <a:p>
                      <a:r>
                        <a:rPr lang="en-US" altLang="zh-CN" sz="1400" dirty="0">
                          <a:solidFill>
                            <a:schemeClr val="tx2"/>
                          </a:solidFill>
                        </a:rPr>
                        <a:t>Accurate measurement of uncorrelated energy spread in electron beam-2021</a:t>
                      </a:r>
                      <a:endParaRPr lang="zh-CN" altLang="en-US" sz="1400" dirty="0">
                        <a:solidFill>
                          <a:schemeClr val="tx2"/>
                        </a:solidFill>
                      </a:endParaRPr>
                    </a:p>
                  </a:txBody>
                  <a:tcPr/>
                </a:tc>
                <a:tc>
                  <a:txBody>
                    <a:bodyPr/>
                    <a:lstStyle/>
                    <a:p>
                      <a:r>
                        <a:rPr lang="zh-CN" altLang="en-US" sz="1400" b="0" i="0" kern="1200" dirty="0">
                          <a:solidFill>
                            <a:schemeClr val="tx2"/>
                          </a:solidFill>
                          <a:effectLst/>
                          <a:latin typeface="+mn-lt"/>
                          <a:ea typeface="+mn-ea"/>
                          <a:cs typeface="+mn-cs"/>
                        </a:rPr>
                        <a:t>通过改变横向偏转结构（</a:t>
                      </a:r>
                      <a:r>
                        <a:rPr lang="en-US" altLang="zh-CN" sz="1400" b="0" i="0" kern="1200" dirty="0">
                          <a:solidFill>
                            <a:schemeClr val="tx2"/>
                          </a:solidFill>
                          <a:effectLst/>
                          <a:latin typeface="+mn-lt"/>
                          <a:ea typeface="+mn-ea"/>
                          <a:cs typeface="+mn-cs"/>
                        </a:rPr>
                        <a:t>TDS</a:t>
                      </a:r>
                      <a:r>
                        <a:rPr lang="zh-CN" altLang="en-US" sz="1400" b="0" i="0" kern="1200" dirty="0">
                          <a:solidFill>
                            <a:schemeClr val="tx2"/>
                          </a:solidFill>
                          <a:effectLst/>
                          <a:latin typeface="+mn-lt"/>
                          <a:ea typeface="+mn-ea"/>
                          <a:cs typeface="+mn-cs"/>
                        </a:rPr>
                        <a:t>）后的色散或</a:t>
                      </a:r>
                      <a:r>
                        <a:rPr lang="en-US" altLang="zh-CN" sz="1400" b="0" i="0" kern="1200" dirty="0">
                          <a:solidFill>
                            <a:schemeClr val="tx2"/>
                          </a:solidFill>
                          <a:effectLst/>
                          <a:latin typeface="+mn-lt"/>
                          <a:ea typeface="+mn-ea"/>
                          <a:cs typeface="+mn-cs"/>
                        </a:rPr>
                        <a:t>TDS</a:t>
                      </a:r>
                      <a:r>
                        <a:rPr lang="zh-CN" altLang="en-US" sz="1400" b="0" i="0" kern="1200" dirty="0">
                          <a:solidFill>
                            <a:schemeClr val="tx2"/>
                          </a:solidFill>
                          <a:effectLst/>
                          <a:latin typeface="+mn-lt"/>
                          <a:ea typeface="+mn-ea"/>
                          <a:cs typeface="+mn-cs"/>
                        </a:rPr>
                        <a:t>电压，测量束斑尺寸变化。利用多项式拟合分离出色散、本征尺寸和</a:t>
                      </a:r>
                      <a:r>
                        <a:rPr lang="en-US" altLang="zh-CN" sz="1400" b="0" i="0" kern="1200" dirty="0">
                          <a:solidFill>
                            <a:schemeClr val="tx2"/>
                          </a:solidFill>
                          <a:effectLst/>
                          <a:latin typeface="+mn-lt"/>
                          <a:ea typeface="+mn-ea"/>
                          <a:cs typeface="+mn-cs"/>
                        </a:rPr>
                        <a:t>TDS</a:t>
                      </a:r>
                      <a:r>
                        <a:rPr lang="zh-CN" altLang="en-US" sz="1400" b="0" i="0" kern="1200" dirty="0">
                          <a:solidFill>
                            <a:schemeClr val="tx2"/>
                          </a:solidFill>
                          <a:effectLst/>
                          <a:latin typeface="+mn-lt"/>
                          <a:ea typeface="+mn-ea"/>
                          <a:cs typeface="+mn-cs"/>
                        </a:rPr>
                        <a:t>诱导项，从而精确反推出绝对能散。</a:t>
                      </a:r>
                      <a:endParaRPr lang="zh-CN" altLang="en-US" sz="1400" dirty="0">
                        <a:solidFill>
                          <a:schemeClr val="tx2"/>
                        </a:solidFill>
                      </a:endParaRPr>
                    </a:p>
                  </a:txBody>
                  <a:tcPr/>
                </a:tc>
                <a:tc>
                  <a:txBody>
                    <a:bodyPr/>
                    <a:lstStyle/>
                    <a:p>
                      <a:r>
                        <a:rPr lang="zh-CN" altLang="en-US" sz="1400" b="0" i="0" kern="1200" dirty="0">
                          <a:solidFill>
                            <a:schemeClr val="tx2"/>
                          </a:solidFill>
                          <a:effectLst/>
                          <a:latin typeface="+mn-lt"/>
                          <a:ea typeface="+mn-ea"/>
                          <a:cs typeface="+mn-cs"/>
                        </a:rPr>
                        <a:t>在欧洲</a:t>
                      </a:r>
                      <a:r>
                        <a:rPr lang="en-US" altLang="zh-CN" sz="1400" b="0" i="0" kern="1200" dirty="0">
                          <a:solidFill>
                            <a:schemeClr val="tx2"/>
                          </a:solidFill>
                          <a:effectLst/>
                          <a:latin typeface="+mn-lt"/>
                          <a:ea typeface="+mn-ea"/>
                          <a:cs typeface="+mn-cs"/>
                        </a:rPr>
                        <a:t>XFEL</a:t>
                      </a:r>
                      <a:r>
                        <a:rPr lang="zh-CN" altLang="en-US" sz="1400" b="0" i="0" kern="1200" dirty="0">
                          <a:solidFill>
                            <a:schemeClr val="tx2"/>
                          </a:solidFill>
                          <a:effectLst/>
                          <a:latin typeface="+mn-lt"/>
                          <a:ea typeface="+mn-ea"/>
                          <a:cs typeface="+mn-cs"/>
                        </a:rPr>
                        <a:t>注入段对</a:t>
                      </a:r>
                      <a:r>
                        <a:rPr lang="en-US" altLang="zh-CN" sz="1400" b="0" i="0" kern="1200" dirty="0">
                          <a:solidFill>
                            <a:schemeClr val="tx2"/>
                          </a:solidFill>
                          <a:effectLst/>
                          <a:latin typeface="+mn-lt"/>
                          <a:ea typeface="+mn-ea"/>
                          <a:cs typeface="+mn-cs"/>
                        </a:rPr>
                        <a:t>250 </a:t>
                      </a:r>
                      <a:r>
                        <a:rPr lang="en-US" altLang="zh-CN" sz="1400" b="0" i="0" kern="1200" dirty="0" err="1">
                          <a:solidFill>
                            <a:schemeClr val="tx2"/>
                          </a:solidFill>
                          <a:effectLst/>
                          <a:latin typeface="+mn-lt"/>
                          <a:ea typeface="+mn-ea"/>
                          <a:cs typeface="+mn-cs"/>
                        </a:rPr>
                        <a:t>pC</a:t>
                      </a:r>
                      <a:r>
                        <a:rPr lang="zh-CN" altLang="en-US" sz="1400" b="0" i="0" kern="1200" dirty="0">
                          <a:solidFill>
                            <a:schemeClr val="tx2"/>
                          </a:solidFill>
                          <a:effectLst/>
                          <a:latin typeface="+mn-lt"/>
                          <a:ea typeface="+mn-ea"/>
                          <a:cs typeface="+mn-cs"/>
                        </a:rPr>
                        <a:t>束流进行测量，提出并验证了色散扫描和电压扫描方法，获得</a:t>
                      </a:r>
                      <a:r>
                        <a:rPr lang="en-US" altLang="zh-CN" sz="1400" b="0" i="0" kern="1200" dirty="0">
                          <a:solidFill>
                            <a:schemeClr val="tx2"/>
                          </a:solidFill>
                          <a:effectLst/>
                          <a:latin typeface="+mn-lt"/>
                          <a:ea typeface="+mn-ea"/>
                          <a:cs typeface="+mn-cs"/>
                        </a:rPr>
                        <a:t>5.9±0.1 keV</a:t>
                      </a:r>
                      <a:r>
                        <a:rPr lang="zh-CN" altLang="en-US" sz="1400" b="0" i="0" kern="1200" dirty="0">
                          <a:solidFill>
                            <a:schemeClr val="tx2"/>
                          </a:solidFill>
                          <a:effectLst/>
                          <a:latin typeface="+mn-lt"/>
                          <a:ea typeface="+mn-ea"/>
                          <a:cs typeface="+mn-cs"/>
                        </a:rPr>
                        <a:t>能散结果，精度优于</a:t>
                      </a:r>
                      <a:r>
                        <a:rPr lang="en-US" altLang="zh-CN" sz="1400" b="0" i="0" kern="1200" dirty="0">
                          <a:solidFill>
                            <a:schemeClr val="tx2"/>
                          </a:solidFill>
                          <a:effectLst/>
                          <a:latin typeface="+mn-lt"/>
                          <a:ea typeface="+mn-ea"/>
                          <a:cs typeface="+mn-cs"/>
                        </a:rPr>
                        <a:t>0.1 keV</a:t>
                      </a:r>
                      <a:r>
                        <a:rPr lang="zh-CN" altLang="en-US" sz="1400" b="0" i="0" kern="1200" dirty="0">
                          <a:solidFill>
                            <a:schemeClr val="tx2"/>
                          </a:solidFill>
                          <a:effectLst/>
                          <a:latin typeface="+mn-lt"/>
                          <a:ea typeface="+mn-ea"/>
                          <a:cs typeface="+mn-cs"/>
                        </a:rPr>
                        <a:t>，并通过模拟确认方法可靠性。</a:t>
                      </a:r>
                      <a:endParaRPr lang="zh-CN" altLang="en-US" sz="1400" dirty="0">
                        <a:solidFill>
                          <a:schemeClr val="tx2"/>
                        </a:solidFill>
                      </a:endParaRPr>
                    </a:p>
                  </a:txBody>
                  <a:tcPr/>
                </a:tc>
                <a:tc>
                  <a:txBody>
                    <a:bodyPr/>
                    <a:lstStyle/>
                    <a:p>
                      <a:r>
                        <a:rPr lang="zh-CN" altLang="en-US" sz="1400" b="0" i="0" kern="1200" dirty="0">
                          <a:solidFill>
                            <a:schemeClr val="tx2"/>
                          </a:solidFill>
                          <a:effectLst/>
                          <a:latin typeface="+mn-lt"/>
                          <a:ea typeface="+mn-ea"/>
                          <a:cs typeface="+mn-cs"/>
                        </a:rPr>
                        <a:t>提出色散扫描法，在固定能量下通过调节四极铁改变色散，避免能量扫描中的束流匹配问题，实现快速、高精度测量，且可扣除</a:t>
                      </a:r>
                      <a:r>
                        <a:rPr lang="en-US" altLang="zh-CN" sz="1400" b="0" i="0" kern="1200" dirty="0">
                          <a:solidFill>
                            <a:schemeClr val="tx2"/>
                          </a:solidFill>
                          <a:effectLst/>
                          <a:latin typeface="+mn-lt"/>
                          <a:ea typeface="+mn-ea"/>
                          <a:cs typeface="+mn-cs"/>
                        </a:rPr>
                        <a:t>TDS</a:t>
                      </a:r>
                      <a:r>
                        <a:rPr lang="zh-CN" altLang="en-US" sz="1400" b="0" i="0" kern="1200" dirty="0">
                          <a:solidFill>
                            <a:schemeClr val="tx2"/>
                          </a:solidFill>
                          <a:effectLst/>
                          <a:latin typeface="+mn-lt"/>
                          <a:ea typeface="+mn-ea"/>
                          <a:cs typeface="+mn-cs"/>
                        </a:rPr>
                        <a:t>引入的能散影响。</a:t>
                      </a:r>
                      <a:endParaRPr lang="zh-CN" altLang="en-US" sz="1400" dirty="0">
                        <a:solidFill>
                          <a:schemeClr val="tx2"/>
                        </a:solidFill>
                      </a:endParaRPr>
                    </a:p>
                  </a:txBody>
                  <a:tcPr/>
                </a:tc>
                <a:extLst>
                  <a:ext uri="{0D108BD9-81ED-4DB2-BD59-A6C34878D82A}">
                    <a16:rowId xmlns:a16="http://schemas.microsoft.com/office/drawing/2014/main" val="2882455906"/>
                  </a:ext>
                </a:extLst>
              </a:tr>
              <a:tr h="1733106">
                <a:tc>
                  <a:txBody>
                    <a:bodyPr/>
                    <a:lstStyle/>
                    <a:p>
                      <a:r>
                        <a:rPr lang="en-US" altLang="zh-CN" sz="1400" dirty="0">
                          <a:solidFill>
                            <a:schemeClr val="tx2"/>
                          </a:solidFill>
                        </a:rPr>
                        <a:t> Slice energy spread measurement in the low energy photoinjector-2022</a:t>
                      </a:r>
                      <a:endParaRPr lang="zh-CN" altLang="en-US" sz="1400" dirty="0">
                        <a:solidFill>
                          <a:schemeClr val="tx2"/>
                        </a:solidFill>
                      </a:endParaRPr>
                    </a:p>
                  </a:txBody>
                  <a:tcPr/>
                </a:tc>
                <a:tc>
                  <a:txBody>
                    <a:bodyPr/>
                    <a:lstStyle/>
                    <a:p>
                      <a:r>
                        <a:rPr lang="zh-CN" altLang="en-US" sz="1400" dirty="0">
                          <a:solidFill>
                            <a:schemeClr val="tx2"/>
                          </a:solidFill>
                        </a:rPr>
                        <a:t>基于</a:t>
                      </a:r>
                      <a:r>
                        <a:rPr lang="en-US" altLang="zh-CN" sz="1400" dirty="0">
                          <a:solidFill>
                            <a:schemeClr val="tx2"/>
                          </a:solidFill>
                        </a:rPr>
                        <a:t>TDS</a:t>
                      </a:r>
                      <a:r>
                        <a:rPr lang="zh-CN" altLang="en-US" sz="1400" dirty="0">
                          <a:solidFill>
                            <a:schemeClr val="tx2"/>
                          </a:solidFill>
                        </a:rPr>
                        <a:t>和色散磁铁的纵向相空间成像，通过扫描</a:t>
                      </a:r>
                      <a:r>
                        <a:rPr lang="en-US" altLang="zh-CN" sz="1400" dirty="0">
                          <a:solidFill>
                            <a:schemeClr val="tx2"/>
                          </a:solidFill>
                        </a:rPr>
                        <a:t>TDS</a:t>
                      </a:r>
                      <a:r>
                        <a:rPr lang="zh-CN" altLang="en-US" sz="1400" dirty="0">
                          <a:solidFill>
                            <a:schemeClr val="tx2"/>
                          </a:solidFill>
                        </a:rPr>
                        <a:t>电压拟合总束斑尺寸，分离</a:t>
                      </a:r>
                      <a:r>
                        <a:rPr lang="en-US" altLang="zh-CN" sz="1400" dirty="0">
                          <a:solidFill>
                            <a:schemeClr val="tx2"/>
                          </a:solidFill>
                        </a:rPr>
                        <a:t>TDS</a:t>
                      </a:r>
                      <a:r>
                        <a:rPr lang="zh-CN" altLang="en-US" sz="1400" dirty="0">
                          <a:solidFill>
                            <a:schemeClr val="tx2"/>
                          </a:solidFill>
                        </a:rPr>
                        <a:t>引入能散；再利用狭缝切割降低发射度与屏幕分辨率的影响，获得净切片能散。</a:t>
                      </a:r>
                    </a:p>
                  </a:txBody>
                  <a:tcPr/>
                </a:tc>
                <a:tc>
                  <a:txBody>
                    <a:bodyPr/>
                    <a:lstStyle/>
                    <a:p>
                      <a:r>
                        <a:rPr lang="zh-CN" altLang="en-US" sz="1400" dirty="0">
                          <a:solidFill>
                            <a:schemeClr val="tx2"/>
                          </a:solidFill>
                        </a:rPr>
                        <a:t>在</a:t>
                      </a:r>
                      <a:r>
                        <a:rPr lang="en-US" altLang="zh-CN" sz="1400" dirty="0">
                          <a:solidFill>
                            <a:schemeClr val="tx2"/>
                          </a:solidFill>
                        </a:rPr>
                        <a:t>PITZ 20 MeV</a:t>
                      </a:r>
                      <a:r>
                        <a:rPr lang="zh-CN" altLang="en-US" sz="1400" dirty="0">
                          <a:solidFill>
                            <a:schemeClr val="tx2"/>
                          </a:solidFill>
                        </a:rPr>
                        <a:t>注入段，结合双狭缝切割与</a:t>
                      </a:r>
                      <a:r>
                        <a:rPr lang="en-US" altLang="zh-CN" sz="1400" dirty="0">
                          <a:solidFill>
                            <a:schemeClr val="tx2"/>
                          </a:solidFill>
                        </a:rPr>
                        <a:t>TDS</a:t>
                      </a:r>
                      <a:r>
                        <a:rPr lang="zh-CN" altLang="en-US" sz="1400" dirty="0">
                          <a:solidFill>
                            <a:schemeClr val="tx2"/>
                          </a:solidFill>
                        </a:rPr>
                        <a:t>扫描，对</a:t>
                      </a:r>
                      <a:r>
                        <a:rPr lang="en-US" altLang="zh-CN" sz="1400" dirty="0">
                          <a:solidFill>
                            <a:schemeClr val="tx2"/>
                          </a:solidFill>
                        </a:rPr>
                        <a:t>250 </a:t>
                      </a:r>
                      <a:r>
                        <a:rPr lang="en-US" altLang="zh-CN" sz="1400" dirty="0" err="1">
                          <a:solidFill>
                            <a:schemeClr val="tx2"/>
                          </a:solidFill>
                        </a:rPr>
                        <a:t>pC</a:t>
                      </a:r>
                      <a:r>
                        <a:rPr lang="zh-CN" altLang="en-US" sz="1400" dirty="0">
                          <a:solidFill>
                            <a:schemeClr val="tx2"/>
                          </a:solidFill>
                        </a:rPr>
                        <a:t>束流测得经切割后的切片能散为</a:t>
                      </a:r>
                      <a:r>
                        <a:rPr lang="en-US" altLang="zh-CN" sz="1400" dirty="0">
                          <a:solidFill>
                            <a:schemeClr val="tx2"/>
                          </a:solidFill>
                        </a:rPr>
                        <a:t>1.65±0.06 keV</a:t>
                      </a:r>
                      <a:r>
                        <a:rPr lang="zh-CN" altLang="en-US" sz="1400" dirty="0">
                          <a:solidFill>
                            <a:schemeClr val="tx2"/>
                          </a:solidFill>
                        </a:rPr>
                        <a:t>，反推全束能散约</a:t>
                      </a:r>
                      <a:r>
                        <a:rPr lang="en-US" altLang="zh-CN" sz="1400" dirty="0">
                          <a:solidFill>
                            <a:schemeClr val="tx2"/>
                          </a:solidFill>
                        </a:rPr>
                        <a:t>2.07 keV</a:t>
                      </a:r>
                      <a:r>
                        <a:rPr lang="zh-CN" altLang="en-US" sz="1400" dirty="0">
                          <a:solidFill>
                            <a:schemeClr val="tx2"/>
                          </a:solidFill>
                        </a:rPr>
                        <a:t>，低于高能注入段测量值。</a:t>
                      </a:r>
                    </a:p>
                  </a:txBody>
                  <a:tcPr/>
                </a:tc>
                <a:tc>
                  <a:txBody>
                    <a:bodyPr/>
                    <a:lstStyle/>
                    <a:p>
                      <a:r>
                        <a:rPr lang="zh-CN" altLang="en-US" sz="1400" dirty="0">
                          <a:solidFill>
                            <a:schemeClr val="tx2"/>
                          </a:solidFill>
                        </a:rPr>
                        <a:t>提出低能</a:t>
                      </a:r>
                      <a:r>
                        <a:rPr lang="en-US" altLang="zh-CN" sz="1400" dirty="0">
                          <a:solidFill>
                            <a:schemeClr val="tx2"/>
                          </a:solidFill>
                        </a:rPr>
                        <a:t>+</a:t>
                      </a:r>
                      <a:r>
                        <a:rPr lang="zh-CN" altLang="en-US" sz="1400" dirty="0">
                          <a:solidFill>
                            <a:schemeClr val="tx2"/>
                          </a:solidFill>
                        </a:rPr>
                        <a:t>狭缝切割法，显著提高能散测量分辨率；首次实现</a:t>
                      </a:r>
                      <a:r>
                        <a:rPr lang="en-US" altLang="zh-CN" sz="1400" dirty="0">
                          <a:solidFill>
                            <a:schemeClr val="tx2"/>
                          </a:solidFill>
                        </a:rPr>
                        <a:t>20 MeV</a:t>
                      </a:r>
                      <a:r>
                        <a:rPr lang="zh-CN" altLang="en-US" sz="1400" dirty="0">
                          <a:solidFill>
                            <a:schemeClr val="tx2"/>
                          </a:solidFill>
                        </a:rPr>
                        <a:t>注入段高精度测量，并揭示高能注入段能散增长现象，为理解束内散射与微聚束不稳定性提供关键实验依据。</a:t>
                      </a:r>
                    </a:p>
                  </a:txBody>
                  <a:tcPr/>
                </a:tc>
                <a:extLst>
                  <a:ext uri="{0D108BD9-81ED-4DB2-BD59-A6C34878D82A}">
                    <a16:rowId xmlns:a16="http://schemas.microsoft.com/office/drawing/2014/main" val="2154305791"/>
                  </a:ext>
                </a:extLst>
              </a:tr>
            </a:tbl>
          </a:graphicData>
        </a:graphic>
      </p:graphicFrame>
      <p:sp>
        <p:nvSpPr>
          <p:cNvPr id="3" name="标题 2">
            <a:extLst>
              <a:ext uri="{FF2B5EF4-FFF2-40B4-BE49-F238E27FC236}">
                <a16:creationId xmlns:a16="http://schemas.microsoft.com/office/drawing/2014/main" id="{49CAFD30-CEFE-4EE8-B984-314E4D4194E0}"/>
              </a:ext>
            </a:extLst>
          </p:cNvPr>
          <p:cNvSpPr>
            <a:spLocks noGrp="1"/>
          </p:cNvSpPr>
          <p:nvPr>
            <p:ph type="title"/>
          </p:nvPr>
        </p:nvSpPr>
        <p:spPr/>
        <p:txBody>
          <a:bodyPr/>
          <a:lstStyle/>
          <a:p>
            <a:r>
              <a:rPr lang="zh-CN" altLang="en-US" dirty="0"/>
              <a:t>文献总结</a:t>
            </a:r>
          </a:p>
        </p:txBody>
      </p:sp>
      <p:sp>
        <p:nvSpPr>
          <p:cNvPr id="4" name="日期占位符 3">
            <a:extLst>
              <a:ext uri="{FF2B5EF4-FFF2-40B4-BE49-F238E27FC236}">
                <a16:creationId xmlns:a16="http://schemas.microsoft.com/office/drawing/2014/main" id="{F7D2CF2F-C3EB-4512-ABFE-FC4C6C337A8C}"/>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E1333CEA-0B3D-4F29-B2B1-E491C583FAAF}"/>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B9B19BE5-BCE7-4358-B532-811D2283DF21}"/>
              </a:ext>
            </a:extLst>
          </p:cNvPr>
          <p:cNvSpPr>
            <a:spLocks noGrp="1"/>
          </p:cNvSpPr>
          <p:nvPr>
            <p:ph type="sldNum" sz="quarter" idx="4"/>
          </p:nvPr>
        </p:nvSpPr>
        <p:spPr/>
        <p:txBody>
          <a:bodyPr/>
          <a:lstStyle/>
          <a:p>
            <a:fld id="{36B5EA5A-BC32-A742-B11B-8E7414D5B535}" type="slidenum">
              <a:rPr lang="en-US" smtClean="0"/>
              <a:pPr/>
              <a:t>24</a:t>
            </a:fld>
            <a:endParaRPr lang="en-US" dirty="0"/>
          </a:p>
        </p:txBody>
      </p:sp>
    </p:spTree>
    <p:extLst>
      <p:ext uri="{BB962C8B-B14F-4D97-AF65-F5344CB8AC3E}">
        <p14:creationId xmlns:p14="http://schemas.microsoft.com/office/powerpoint/2010/main" val="2339495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76FBF6D-7E19-45FE-81E7-A8A1D2B5EE71}"/>
              </a:ext>
            </a:extLst>
          </p:cNvPr>
          <p:cNvSpPr>
            <a:spLocks noGrp="1"/>
          </p:cNvSpPr>
          <p:nvPr>
            <p:ph idx="1"/>
          </p:nvPr>
        </p:nvSpPr>
        <p:spPr>
          <a:xfrm>
            <a:off x="718216" y="890543"/>
            <a:ext cx="11210432" cy="2073384"/>
          </a:xfrm>
        </p:spPr>
        <p:txBody>
          <a:bodyPr/>
          <a:lstStyle/>
          <a:p>
            <a:r>
              <a:rPr lang="en-US" altLang="zh-CN" dirty="0"/>
              <a:t>H-</a:t>
            </a:r>
            <a:r>
              <a:rPr lang="zh-CN" altLang="en-US" dirty="0"/>
              <a:t>初始分布：三维高斯分布，横向</a:t>
            </a:r>
            <a:r>
              <a:rPr lang="en-US" altLang="zh-CN" dirty="0" err="1"/>
              <a:t>σx</a:t>
            </a:r>
            <a:r>
              <a:rPr lang="zh-CN" altLang="en-US" dirty="0"/>
              <a:t> </a:t>
            </a:r>
            <a:r>
              <a:rPr lang="en-US" altLang="zh-CN" dirty="0"/>
              <a:t>=</a:t>
            </a:r>
            <a:r>
              <a:rPr lang="zh-CN" altLang="en-US" dirty="0"/>
              <a:t> </a:t>
            </a:r>
            <a:r>
              <a:rPr lang="en-US" altLang="zh-CN" dirty="0" err="1"/>
              <a:t>σy</a:t>
            </a:r>
            <a:r>
              <a:rPr lang="en-US" altLang="zh-CN" dirty="0"/>
              <a:t> = 2mm</a:t>
            </a:r>
            <a:r>
              <a:rPr lang="zh-CN" altLang="en-US" dirty="0"/>
              <a:t>，横向</a:t>
            </a:r>
            <a:r>
              <a:rPr lang="el-GR" altLang="zh-CN" dirty="0"/>
              <a:t>ε</a:t>
            </a:r>
            <a:r>
              <a:rPr lang="en-US" altLang="zh-CN" dirty="0"/>
              <a:t>x = </a:t>
            </a:r>
            <a:r>
              <a:rPr lang="el-GR" altLang="zh-CN" dirty="0"/>
              <a:t>ε</a:t>
            </a:r>
            <a:r>
              <a:rPr lang="en-US" altLang="zh-CN" dirty="0"/>
              <a:t>y = 1*10</a:t>
            </a:r>
            <a:r>
              <a:rPr lang="en-US" altLang="zh-CN" baseline="30000" dirty="0"/>
              <a:t>-6</a:t>
            </a:r>
            <a:r>
              <a:rPr lang="en-US" altLang="zh-CN" dirty="0"/>
              <a:t>π.</a:t>
            </a:r>
            <a:r>
              <a:rPr lang="en-US" altLang="zh-CN" dirty="0" err="1"/>
              <a:t>mm.mrad</a:t>
            </a:r>
            <a:r>
              <a:rPr lang="zh-CN" altLang="en-US" dirty="0"/>
              <a:t>， 纵向</a:t>
            </a:r>
            <a:r>
              <a:rPr lang="en-US" altLang="zh-CN" dirty="0" err="1"/>
              <a:t>σz</a:t>
            </a:r>
            <a:r>
              <a:rPr lang="en-US" altLang="zh-CN" dirty="0"/>
              <a:t> = 57.879mm</a:t>
            </a:r>
            <a:r>
              <a:rPr lang="zh-CN" altLang="en-US" dirty="0"/>
              <a:t>（</a:t>
            </a:r>
            <a:r>
              <a:rPr lang="en-US" altLang="zh-CN" dirty="0"/>
              <a:t>0.5ns</a:t>
            </a:r>
            <a:r>
              <a:rPr lang="zh-CN" altLang="en-US" dirty="0"/>
              <a:t>）</a:t>
            </a:r>
            <a:r>
              <a:rPr lang="en-US" altLang="zh-CN" dirty="0"/>
              <a:t>,</a:t>
            </a:r>
            <a:r>
              <a:rPr lang="zh-CN" altLang="en-US" dirty="0"/>
              <a:t>动能</a:t>
            </a:r>
            <a:r>
              <a:rPr lang="en-US" altLang="zh-CN" dirty="0"/>
              <a:t>80MeV</a:t>
            </a:r>
            <a:r>
              <a:rPr lang="zh-CN" altLang="en-US" dirty="0"/>
              <a:t>，</a:t>
            </a:r>
            <a:r>
              <a:rPr lang="en-US" altLang="zh-CN" dirty="0" err="1"/>
              <a:t>σE</a:t>
            </a:r>
            <a:r>
              <a:rPr lang="en-US" altLang="zh-CN" dirty="0"/>
              <a:t> = 160keV</a:t>
            </a:r>
            <a:r>
              <a:rPr lang="zh-CN" altLang="en-US" dirty="0"/>
              <a:t>，电荷量</a:t>
            </a:r>
            <a:r>
              <a:rPr lang="en-US" altLang="zh-CN" dirty="0"/>
              <a:t>31pC</a:t>
            </a:r>
            <a:r>
              <a:rPr lang="zh-CN" altLang="en-US" dirty="0"/>
              <a:t>（</a:t>
            </a:r>
            <a:r>
              <a:rPr lang="en-US" altLang="zh-CN" dirty="0"/>
              <a:t>10mA</a:t>
            </a:r>
            <a:r>
              <a:rPr lang="zh-CN" altLang="en-US" dirty="0"/>
              <a:t>）。</a:t>
            </a:r>
            <a:endParaRPr lang="en-US" altLang="zh-CN" dirty="0"/>
          </a:p>
          <a:p>
            <a:r>
              <a:rPr lang="en-US" altLang="zh-CN" dirty="0"/>
              <a:t>e-</a:t>
            </a:r>
            <a:r>
              <a:rPr lang="zh-CN" altLang="en-US" dirty="0"/>
              <a:t>初始分布：三维高斯分布，横向</a:t>
            </a:r>
            <a:r>
              <a:rPr lang="en-US" altLang="zh-CN" dirty="0" err="1"/>
              <a:t>σx</a:t>
            </a:r>
            <a:r>
              <a:rPr lang="zh-CN" altLang="en-US" dirty="0"/>
              <a:t> </a:t>
            </a:r>
            <a:r>
              <a:rPr lang="en-US" altLang="zh-CN" dirty="0"/>
              <a:t>=</a:t>
            </a:r>
            <a:r>
              <a:rPr lang="zh-CN" altLang="en-US" dirty="0"/>
              <a:t> </a:t>
            </a:r>
            <a:r>
              <a:rPr lang="en-US" altLang="zh-CN" dirty="0" err="1"/>
              <a:t>σy</a:t>
            </a:r>
            <a:r>
              <a:rPr lang="en-US" altLang="zh-CN" dirty="0"/>
              <a:t> = 2mm</a:t>
            </a:r>
            <a:r>
              <a:rPr lang="zh-CN" altLang="en-US" dirty="0"/>
              <a:t>，横向</a:t>
            </a:r>
            <a:r>
              <a:rPr lang="el-GR" altLang="zh-CN" dirty="0"/>
              <a:t>ε</a:t>
            </a:r>
            <a:r>
              <a:rPr lang="en-US" altLang="zh-CN" dirty="0"/>
              <a:t>x = </a:t>
            </a:r>
            <a:r>
              <a:rPr lang="el-GR" altLang="zh-CN" dirty="0"/>
              <a:t>ε</a:t>
            </a:r>
            <a:r>
              <a:rPr lang="en-US" altLang="zh-CN" dirty="0"/>
              <a:t>y = 1*10</a:t>
            </a:r>
            <a:r>
              <a:rPr lang="en-US" altLang="zh-CN" baseline="30000" dirty="0"/>
              <a:t>-6</a:t>
            </a:r>
            <a:r>
              <a:rPr lang="en-US" altLang="zh-CN" dirty="0"/>
              <a:t>π.</a:t>
            </a:r>
            <a:r>
              <a:rPr lang="en-US" altLang="zh-CN" dirty="0" err="1"/>
              <a:t>mm.mrad</a:t>
            </a:r>
            <a:r>
              <a:rPr lang="zh-CN" altLang="en-US" dirty="0"/>
              <a:t>， 纵向</a:t>
            </a:r>
            <a:r>
              <a:rPr lang="en-US" altLang="zh-CN" dirty="0" err="1"/>
              <a:t>σz</a:t>
            </a:r>
            <a:r>
              <a:rPr lang="en-US" altLang="zh-CN" dirty="0"/>
              <a:t> = 57.879mm</a:t>
            </a:r>
            <a:r>
              <a:rPr lang="zh-CN" altLang="en-US" dirty="0"/>
              <a:t>（</a:t>
            </a:r>
            <a:r>
              <a:rPr lang="en-US" altLang="zh-CN" dirty="0"/>
              <a:t>0.5ns</a:t>
            </a:r>
            <a:r>
              <a:rPr lang="zh-CN" altLang="en-US" dirty="0"/>
              <a:t>）</a:t>
            </a:r>
            <a:r>
              <a:rPr lang="en-US" altLang="zh-CN" dirty="0"/>
              <a:t>,</a:t>
            </a:r>
            <a:r>
              <a:rPr lang="zh-CN" altLang="en-US" dirty="0"/>
              <a:t>动能</a:t>
            </a:r>
            <a:r>
              <a:rPr lang="en-US" altLang="zh-CN" dirty="0"/>
              <a:t>43.52keV</a:t>
            </a:r>
            <a:r>
              <a:rPr lang="zh-CN" altLang="en-US" dirty="0"/>
              <a:t>，</a:t>
            </a:r>
            <a:r>
              <a:rPr lang="en-US" altLang="zh-CN" dirty="0" err="1"/>
              <a:t>σE</a:t>
            </a:r>
            <a:r>
              <a:rPr lang="en-US" altLang="zh-CN" dirty="0"/>
              <a:t> = 87.04eV</a:t>
            </a:r>
            <a:r>
              <a:rPr lang="zh-CN" altLang="en-US" dirty="0"/>
              <a:t>，电荷量</a:t>
            </a:r>
            <a:r>
              <a:rPr lang="en-US" altLang="zh-CN" dirty="0"/>
              <a:t>8fC</a:t>
            </a:r>
            <a:r>
              <a:rPr lang="zh-CN" altLang="en-US" dirty="0"/>
              <a:t>。</a:t>
            </a:r>
            <a:endParaRPr lang="en-US" altLang="zh-CN" dirty="0"/>
          </a:p>
          <a:p>
            <a:r>
              <a:rPr lang="zh-CN" altLang="en-US" dirty="0"/>
              <a:t>运行程序：自由空间偏移</a:t>
            </a:r>
            <a:r>
              <a:rPr lang="en-US" altLang="zh-CN" dirty="0"/>
              <a:t>1m, </a:t>
            </a:r>
            <a:r>
              <a:rPr lang="en-US" altLang="zh-CN" dirty="0" err="1"/>
              <a:t>Qbunch</a:t>
            </a:r>
            <a:r>
              <a:rPr lang="en-US" altLang="zh-CN" dirty="0"/>
              <a:t> = 31pC,</a:t>
            </a:r>
            <a:r>
              <a:rPr lang="zh-CN" altLang="en-US" dirty="0"/>
              <a:t>轨迹追踪开，输出文件设置</a:t>
            </a:r>
            <a:r>
              <a:rPr lang="en-US" altLang="zh-CN" dirty="0" err="1"/>
              <a:t>Emits,Refs</a:t>
            </a:r>
            <a:r>
              <a:rPr lang="en-US" altLang="zh-CN" dirty="0"/>
              <a:t>….</a:t>
            </a:r>
            <a:r>
              <a:rPr lang="zh-CN" altLang="en-US" dirty="0"/>
              <a:t>，空间电荷网格设置：最大网格数</a:t>
            </a:r>
            <a:r>
              <a:rPr lang="en-US" altLang="zh-CN" dirty="0"/>
              <a:t>30</a:t>
            </a:r>
            <a:r>
              <a:rPr lang="zh-CN" altLang="en-US" dirty="0"/>
              <a:t>，最大缩放</a:t>
            </a:r>
            <a:r>
              <a:rPr lang="en-US" altLang="zh-CN" dirty="0"/>
              <a:t>0.05…</a:t>
            </a:r>
            <a:endParaRPr lang="zh-CN" altLang="en-US" dirty="0"/>
          </a:p>
        </p:txBody>
      </p:sp>
      <p:sp>
        <p:nvSpPr>
          <p:cNvPr id="3" name="标题 2">
            <a:extLst>
              <a:ext uri="{FF2B5EF4-FFF2-40B4-BE49-F238E27FC236}">
                <a16:creationId xmlns:a16="http://schemas.microsoft.com/office/drawing/2014/main" id="{7B6B0540-B24D-49C0-BC10-6BCFBD011F8B}"/>
              </a:ext>
            </a:extLst>
          </p:cNvPr>
          <p:cNvSpPr>
            <a:spLocks noGrp="1"/>
          </p:cNvSpPr>
          <p:nvPr>
            <p:ph type="title"/>
          </p:nvPr>
        </p:nvSpPr>
        <p:spPr/>
        <p:txBody>
          <a:bodyPr/>
          <a:lstStyle/>
          <a:p>
            <a:r>
              <a:rPr lang="en-US" altLang="zh-CN" dirty="0"/>
              <a:t>Astra</a:t>
            </a:r>
            <a:r>
              <a:rPr lang="zh-CN" altLang="en-US" dirty="0"/>
              <a:t>代码复现</a:t>
            </a:r>
          </a:p>
        </p:txBody>
      </p:sp>
      <p:sp>
        <p:nvSpPr>
          <p:cNvPr id="4" name="日期占位符 3">
            <a:extLst>
              <a:ext uri="{FF2B5EF4-FFF2-40B4-BE49-F238E27FC236}">
                <a16:creationId xmlns:a16="http://schemas.microsoft.com/office/drawing/2014/main" id="{0E492619-3391-4A97-AF6A-51E370326E33}"/>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192220FC-D891-491A-86C3-C31DFB2B275E}"/>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18E8C5FD-CC50-4054-BE04-7FF3D052FE17}"/>
              </a:ext>
            </a:extLst>
          </p:cNvPr>
          <p:cNvSpPr>
            <a:spLocks noGrp="1"/>
          </p:cNvSpPr>
          <p:nvPr>
            <p:ph type="sldNum" sz="quarter" idx="4"/>
          </p:nvPr>
        </p:nvSpPr>
        <p:spPr/>
        <p:txBody>
          <a:bodyPr/>
          <a:lstStyle/>
          <a:p>
            <a:fld id="{36B5EA5A-BC32-A742-B11B-8E7414D5B535}" type="slidenum">
              <a:rPr lang="en-US" smtClean="0"/>
              <a:pPr/>
              <a:t>25</a:t>
            </a:fld>
            <a:endParaRPr lang="en-US" dirty="0"/>
          </a:p>
        </p:txBody>
      </p:sp>
      <p:pic>
        <p:nvPicPr>
          <p:cNvPr id="8" name="图片 7">
            <a:extLst>
              <a:ext uri="{FF2B5EF4-FFF2-40B4-BE49-F238E27FC236}">
                <a16:creationId xmlns:a16="http://schemas.microsoft.com/office/drawing/2014/main" id="{A4FD38D8-CC0F-45C2-B1A2-1174126C0162}"/>
              </a:ext>
            </a:extLst>
          </p:cNvPr>
          <p:cNvPicPr>
            <a:picLocks noChangeAspect="1"/>
          </p:cNvPicPr>
          <p:nvPr/>
        </p:nvPicPr>
        <p:blipFill>
          <a:blip r:embed="rId2"/>
          <a:stretch>
            <a:fillRect/>
          </a:stretch>
        </p:blipFill>
        <p:spPr>
          <a:xfrm>
            <a:off x="730560" y="2604422"/>
            <a:ext cx="3171056" cy="2316003"/>
          </a:xfrm>
          <a:prstGeom prst="rect">
            <a:avLst/>
          </a:prstGeom>
        </p:spPr>
      </p:pic>
      <p:pic>
        <p:nvPicPr>
          <p:cNvPr id="10" name="图片 9">
            <a:extLst>
              <a:ext uri="{FF2B5EF4-FFF2-40B4-BE49-F238E27FC236}">
                <a16:creationId xmlns:a16="http://schemas.microsoft.com/office/drawing/2014/main" id="{797B6D4B-A160-4AA1-A42E-1139EE94DAB6}"/>
              </a:ext>
            </a:extLst>
          </p:cNvPr>
          <p:cNvPicPr>
            <a:picLocks noChangeAspect="1"/>
          </p:cNvPicPr>
          <p:nvPr/>
        </p:nvPicPr>
        <p:blipFill>
          <a:blip r:embed="rId3"/>
          <a:stretch>
            <a:fillRect/>
          </a:stretch>
        </p:blipFill>
        <p:spPr>
          <a:xfrm>
            <a:off x="6194291" y="2604422"/>
            <a:ext cx="3171056" cy="2316003"/>
          </a:xfrm>
          <a:prstGeom prst="rect">
            <a:avLst/>
          </a:prstGeom>
        </p:spPr>
      </p:pic>
      <p:pic>
        <p:nvPicPr>
          <p:cNvPr id="12" name="图片 11">
            <a:extLst>
              <a:ext uri="{FF2B5EF4-FFF2-40B4-BE49-F238E27FC236}">
                <a16:creationId xmlns:a16="http://schemas.microsoft.com/office/drawing/2014/main" id="{A740FAC8-BEE1-4C95-979C-6E32CAB804D2}"/>
              </a:ext>
            </a:extLst>
          </p:cNvPr>
          <p:cNvPicPr>
            <a:picLocks noChangeAspect="1"/>
          </p:cNvPicPr>
          <p:nvPr/>
        </p:nvPicPr>
        <p:blipFill>
          <a:blip r:embed="rId4"/>
          <a:stretch>
            <a:fillRect/>
          </a:stretch>
        </p:blipFill>
        <p:spPr>
          <a:xfrm>
            <a:off x="497702" y="5013336"/>
            <a:ext cx="3123528" cy="1440000"/>
          </a:xfrm>
          <a:prstGeom prst="rect">
            <a:avLst/>
          </a:prstGeom>
        </p:spPr>
      </p:pic>
      <p:pic>
        <p:nvPicPr>
          <p:cNvPr id="14" name="图片 13">
            <a:extLst>
              <a:ext uri="{FF2B5EF4-FFF2-40B4-BE49-F238E27FC236}">
                <a16:creationId xmlns:a16="http://schemas.microsoft.com/office/drawing/2014/main" id="{244FC353-358D-4AB9-8623-66637288BAE2}"/>
              </a:ext>
            </a:extLst>
          </p:cNvPr>
          <p:cNvPicPr>
            <a:picLocks noChangeAspect="1"/>
          </p:cNvPicPr>
          <p:nvPr/>
        </p:nvPicPr>
        <p:blipFill>
          <a:blip r:embed="rId5"/>
          <a:stretch>
            <a:fillRect/>
          </a:stretch>
        </p:blipFill>
        <p:spPr>
          <a:xfrm>
            <a:off x="4335614" y="5013336"/>
            <a:ext cx="3028235" cy="1440000"/>
          </a:xfrm>
          <a:prstGeom prst="rect">
            <a:avLst/>
          </a:prstGeom>
        </p:spPr>
      </p:pic>
      <p:pic>
        <p:nvPicPr>
          <p:cNvPr id="16" name="图片 15">
            <a:extLst>
              <a:ext uri="{FF2B5EF4-FFF2-40B4-BE49-F238E27FC236}">
                <a16:creationId xmlns:a16="http://schemas.microsoft.com/office/drawing/2014/main" id="{658A2470-89F9-4F63-A705-D95AC47ED8C4}"/>
              </a:ext>
            </a:extLst>
          </p:cNvPr>
          <p:cNvPicPr>
            <a:picLocks noChangeAspect="1"/>
          </p:cNvPicPr>
          <p:nvPr/>
        </p:nvPicPr>
        <p:blipFill>
          <a:blip r:embed="rId6"/>
          <a:stretch>
            <a:fillRect/>
          </a:stretch>
        </p:blipFill>
        <p:spPr>
          <a:xfrm>
            <a:off x="8077737" y="5013336"/>
            <a:ext cx="3035077" cy="1440000"/>
          </a:xfrm>
          <a:prstGeom prst="rect">
            <a:avLst/>
          </a:prstGeom>
        </p:spPr>
      </p:pic>
    </p:spTree>
    <p:extLst>
      <p:ext uri="{BB962C8B-B14F-4D97-AF65-F5344CB8AC3E}">
        <p14:creationId xmlns:p14="http://schemas.microsoft.com/office/powerpoint/2010/main" val="2372611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618EE93-269C-4E92-A054-5F1DF04047BB}"/>
              </a:ext>
            </a:extLst>
          </p:cNvPr>
          <p:cNvSpPr>
            <a:spLocks noGrp="1"/>
          </p:cNvSpPr>
          <p:nvPr>
            <p:ph idx="1"/>
          </p:nvPr>
        </p:nvSpPr>
        <p:spPr>
          <a:xfrm>
            <a:off x="718216" y="890543"/>
            <a:ext cx="10922399" cy="810265"/>
          </a:xfrm>
        </p:spPr>
        <p:txBody>
          <a:bodyPr/>
          <a:lstStyle/>
          <a:p>
            <a:r>
              <a:rPr lang="en-US" altLang="zh-CN" dirty="0"/>
              <a:t>Generator:</a:t>
            </a:r>
          </a:p>
          <a:p>
            <a:r>
              <a:rPr lang="zh-CN" altLang="en-US" dirty="0"/>
              <a:t>先通过束流相关参数生成负氢和电子的分布，再将激光区域内的负氢全部替换为电子。</a:t>
            </a:r>
            <a:r>
              <a:rPr lang="en-US" altLang="zh-CN" dirty="0"/>
              <a:t>--</a:t>
            </a:r>
            <a:r>
              <a:rPr lang="zh-CN" altLang="en-US" dirty="0"/>
              <a:t>替换方法，将激光</a:t>
            </a:r>
            <a:r>
              <a:rPr lang="en-US" altLang="zh-CN" dirty="0"/>
              <a:t>W</a:t>
            </a:r>
            <a:r>
              <a:rPr lang="zh-CN" altLang="en-US" dirty="0"/>
              <a:t>（</a:t>
            </a:r>
            <a:r>
              <a:rPr lang="en-US" altLang="zh-CN" dirty="0"/>
              <a:t>x</a:t>
            </a:r>
            <a:r>
              <a:rPr lang="zh-CN" altLang="en-US" dirty="0"/>
              <a:t>）内的负氢算作电子。</a:t>
            </a:r>
          </a:p>
        </p:txBody>
      </p:sp>
      <p:sp>
        <p:nvSpPr>
          <p:cNvPr id="3" name="标题 2">
            <a:extLst>
              <a:ext uri="{FF2B5EF4-FFF2-40B4-BE49-F238E27FC236}">
                <a16:creationId xmlns:a16="http://schemas.microsoft.com/office/drawing/2014/main" id="{350B8F77-2E0B-4271-A339-B831CEA380C9}"/>
              </a:ext>
            </a:extLst>
          </p:cNvPr>
          <p:cNvSpPr>
            <a:spLocks noGrp="1"/>
          </p:cNvSpPr>
          <p:nvPr>
            <p:ph type="title"/>
          </p:nvPr>
        </p:nvSpPr>
        <p:spPr/>
        <p:txBody>
          <a:bodyPr/>
          <a:lstStyle/>
          <a:p>
            <a:r>
              <a:rPr lang="en-US" altLang="zh-CN" dirty="0"/>
              <a:t>Astra</a:t>
            </a:r>
            <a:r>
              <a:rPr lang="zh-CN" altLang="en-US" dirty="0"/>
              <a:t>代码</a:t>
            </a:r>
          </a:p>
        </p:txBody>
      </p:sp>
      <p:sp>
        <p:nvSpPr>
          <p:cNvPr id="4" name="日期占位符 3">
            <a:extLst>
              <a:ext uri="{FF2B5EF4-FFF2-40B4-BE49-F238E27FC236}">
                <a16:creationId xmlns:a16="http://schemas.microsoft.com/office/drawing/2014/main" id="{19179744-4A92-44A0-9AB9-442A008DF0DB}"/>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3EC67832-7409-4EFB-97C5-3C7A1615FC30}"/>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D2BABF9D-0068-474F-A589-0D13D5C71B97}"/>
              </a:ext>
            </a:extLst>
          </p:cNvPr>
          <p:cNvSpPr>
            <a:spLocks noGrp="1"/>
          </p:cNvSpPr>
          <p:nvPr>
            <p:ph type="sldNum" sz="quarter" idx="4"/>
          </p:nvPr>
        </p:nvSpPr>
        <p:spPr/>
        <p:txBody>
          <a:bodyPr/>
          <a:lstStyle/>
          <a:p>
            <a:fld id="{36B5EA5A-BC32-A742-B11B-8E7414D5B535}" type="slidenum">
              <a:rPr lang="en-US" smtClean="0"/>
              <a:pPr/>
              <a:t>26</a:t>
            </a:fld>
            <a:endParaRPr lang="en-US" dirty="0"/>
          </a:p>
        </p:txBody>
      </p:sp>
      <p:pic>
        <p:nvPicPr>
          <p:cNvPr id="9" name="图片 8">
            <a:extLst>
              <a:ext uri="{FF2B5EF4-FFF2-40B4-BE49-F238E27FC236}">
                <a16:creationId xmlns:a16="http://schemas.microsoft.com/office/drawing/2014/main" id="{39F17B8E-E9E0-462B-A3BF-D6FA2D094AF5}"/>
              </a:ext>
            </a:extLst>
          </p:cNvPr>
          <p:cNvPicPr>
            <a:picLocks noChangeAspect="1"/>
          </p:cNvPicPr>
          <p:nvPr/>
        </p:nvPicPr>
        <p:blipFill>
          <a:blip r:embed="rId2"/>
          <a:stretch>
            <a:fillRect/>
          </a:stretch>
        </p:blipFill>
        <p:spPr>
          <a:xfrm>
            <a:off x="623392" y="2708920"/>
            <a:ext cx="1432823" cy="3706970"/>
          </a:xfrm>
          <a:prstGeom prst="rect">
            <a:avLst/>
          </a:prstGeom>
        </p:spPr>
      </p:pic>
      <p:pic>
        <p:nvPicPr>
          <p:cNvPr id="11" name="图片 10">
            <a:extLst>
              <a:ext uri="{FF2B5EF4-FFF2-40B4-BE49-F238E27FC236}">
                <a16:creationId xmlns:a16="http://schemas.microsoft.com/office/drawing/2014/main" id="{3D53F015-604A-478F-B009-DFFDB7CBEA2B}"/>
              </a:ext>
            </a:extLst>
          </p:cNvPr>
          <p:cNvPicPr>
            <a:picLocks noChangeAspect="1"/>
          </p:cNvPicPr>
          <p:nvPr/>
        </p:nvPicPr>
        <p:blipFill>
          <a:blip r:embed="rId3"/>
          <a:stretch>
            <a:fillRect/>
          </a:stretch>
        </p:blipFill>
        <p:spPr>
          <a:xfrm>
            <a:off x="2273491" y="2708918"/>
            <a:ext cx="1359103" cy="3706971"/>
          </a:xfrm>
          <a:prstGeom prst="rect">
            <a:avLst/>
          </a:prstGeom>
        </p:spPr>
      </p:pic>
      <p:graphicFrame>
        <p:nvGraphicFramePr>
          <p:cNvPr id="12" name="表格 12">
            <a:extLst>
              <a:ext uri="{FF2B5EF4-FFF2-40B4-BE49-F238E27FC236}">
                <a16:creationId xmlns:a16="http://schemas.microsoft.com/office/drawing/2014/main" id="{2A7D2218-9634-4EE6-B741-B374898E4CC1}"/>
              </a:ext>
            </a:extLst>
          </p:cNvPr>
          <p:cNvGraphicFramePr>
            <a:graphicFrameLocks noGrp="1"/>
          </p:cNvGraphicFramePr>
          <p:nvPr>
            <p:extLst>
              <p:ext uri="{D42A27DB-BD31-4B8C-83A1-F6EECF244321}">
                <p14:modId xmlns:p14="http://schemas.microsoft.com/office/powerpoint/2010/main" val="3860554878"/>
              </p:ext>
            </p:extLst>
          </p:nvPr>
        </p:nvGraphicFramePr>
        <p:xfrm>
          <a:off x="4238065" y="2708918"/>
          <a:ext cx="3796066" cy="3699885"/>
        </p:xfrm>
        <a:graphic>
          <a:graphicData uri="http://schemas.openxmlformats.org/drawingml/2006/table">
            <a:tbl>
              <a:tblPr firstRow="1" bandRow="1">
                <a:tableStyleId>{8EC20E35-A176-4012-BC5E-935CFFF8708E}</a:tableStyleId>
              </a:tblPr>
              <a:tblGrid>
                <a:gridCol w="1649398">
                  <a:extLst>
                    <a:ext uri="{9D8B030D-6E8A-4147-A177-3AD203B41FA5}">
                      <a16:colId xmlns:a16="http://schemas.microsoft.com/office/drawing/2014/main" val="3866712636"/>
                    </a:ext>
                  </a:extLst>
                </a:gridCol>
                <a:gridCol w="1066548">
                  <a:extLst>
                    <a:ext uri="{9D8B030D-6E8A-4147-A177-3AD203B41FA5}">
                      <a16:colId xmlns:a16="http://schemas.microsoft.com/office/drawing/2014/main" val="1065837521"/>
                    </a:ext>
                  </a:extLst>
                </a:gridCol>
                <a:gridCol w="1080120">
                  <a:extLst>
                    <a:ext uri="{9D8B030D-6E8A-4147-A177-3AD203B41FA5}">
                      <a16:colId xmlns:a16="http://schemas.microsoft.com/office/drawing/2014/main" val="4022995912"/>
                    </a:ext>
                  </a:extLst>
                </a:gridCol>
              </a:tblGrid>
              <a:tr h="277294">
                <a:tc>
                  <a:txBody>
                    <a:bodyPr/>
                    <a:lstStyle/>
                    <a:p>
                      <a:pPr algn="ctr"/>
                      <a:endParaRPr lang="zh-CN" altLang="en-US" sz="1200" dirty="0"/>
                    </a:p>
                  </a:txBody>
                  <a:tcPr/>
                </a:tc>
                <a:tc>
                  <a:txBody>
                    <a:bodyPr/>
                    <a:lstStyle/>
                    <a:p>
                      <a:pPr algn="ctr"/>
                      <a:r>
                        <a:rPr lang="en-US" altLang="zh-CN" sz="1200" dirty="0"/>
                        <a:t>hydrogen</a:t>
                      </a:r>
                      <a:endParaRPr lang="zh-CN" altLang="en-US" sz="1200" dirty="0"/>
                    </a:p>
                  </a:txBody>
                  <a:tcPr/>
                </a:tc>
                <a:tc>
                  <a:txBody>
                    <a:bodyPr/>
                    <a:lstStyle/>
                    <a:p>
                      <a:pPr algn="ctr"/>
                      <a:r>
                        <a:rPr lang="en-US" altLang="zh-CN" sz="1200" dirty="0"/>
                        <a:t>electrons</a:t>
                      </a:r>
                      <a:endParaRPr lang="zh-CN" altLang="en-US" sz="1200" dirty="0"/>
                    </a:p>
                  </a:txBody>
                  <a:tcPr/>
                </a:tc>
                <a:extLst>
                  <a:ext uri="{0D108BD9-81ED-4DB2-BD59-A6C34878D82A}">
                    <a16:rowId xmlns:a16="http://schemas.microsoft.com/office/drawing/2014/main" val="2316047174"/>
                  </a:ext>
                </a:extLst>
              </a:tr>
              <a:tr h="277294">
                <a:tc>
                  <a:txBody>
                    <a:bodyPr/>
                    <a:lstStyle/>
                    <a:p>
                      <a:pPr algn="ctr"/>
                      <a:r>
                        <a:rPr lang="zh-CN" altLang="en-US" sz="1200" dirty="0"/>
                        <a:t>粒子数</a:t>
                      </a:r>
                    </a:p>
                  </a:txBody>
                  <a:tcPr/>
                </a:tc>
                <a:tc>
                  <a:txBody>
                    <a:bodyPr/>
                    <a:lstStyle/>
                    <a:p>
                      <a:pPr algn="ctr"/>
                      <a:r>
                        <a:rPr lang="en-US" altLang="zh-CN" sz="1200" dirty="0"/>
                        <a:t>250000</a:t>
                      </a:r>
                      <a:endParaRPr lang="zh-CN" altLang="en-US" sz="1200" dirty="0"/>
                    </a:p>
                  </a:txBody>
                  <a:tcPr/>
                </a:tc>
                <a:tc>
                  <a:txBody>
                    <a:bodyPr/>
                    <a:lstStyle/>
                    <a:p>
                      <a:pPr algn="ctr"/>
                      <a:r>
                        <a:rPr lang="en-US" altLang="zh-CN" sz="1200" dirty="0"/>
                        <a:t>250000</a:t>
                      </a:r>
                      <a:endParaRPr lang="zh-CN" altLang="en-US" sz="1200" dirty="0"/>
                    </a:p>
                  </a:txBody>
                  <a:tcPr/>
                </a:tc>
                <a:extLst>
                  <a:ext uri="{0D108BD9-81ED-4DB2-BD59-A6C34878D82A}">
                    <a16:rowId xmlns:a16="http://schemas.microsoft.com/office/drawing/2014/main" val="761562863"/>
                  </a:ext>
                </a:extLst>
              </a:tr>
              <a:tr h="277294">
                <a:tc>
                  <a:txBody>
                    <a:bodyPr/>
                    <a:lstStyle/>
                    <a:p>
                      <a:pPr algn="ctr"/>
                      <a:r>
                        <a:rPr lang="zh-CN" altLang="en-US" sz="1200" dirty="0"/>
                        <a:t>总电荷（</a:t>
                      </a:r>
                      <a:r>
                        <a:rPr lang="en-US" altLang="zh-CN" sz="1200" dirty="0" err="1"/>
                        <a:t>nC</a:t>
                      </a:r>
                      <a:r>
                        <a:rPr lang="zh-CN" altLang="en-US" sz="1200" dirty="0"/>
                        <a:t>）</a:t>
                      </a:r>
                    </a:p>
                  </a:txBody>
                  <a:tcPr/>
                </a:tc>
                <a:tc>
                  <a:txBody>
                    <a:bodyPr/>
                    <a:lstStyle/>
                    <a:p>
                      <a:pPr algn="ctr"/>
                      <a:r>
                        <a:rPr lang="en-US" altLang="zh-CN" sz="1200" dirty="0"/>
                        <a:t>0.046</a:t>
                      </a:r>
                      <a:endParaRPr lang="zh-CN" altLang="en-US" sz="1200" dirty="0"/>
                    </a:p>
                  </a:txBody>
                  <a:tcPr/>
                </a:tc>
                <a:tc>
                  <a:txBody>
                    <a:bodyPr/>
                    <a:lstStyle/>
                    <a:p>
                      <a:pPr algn="ctr"/>
                      <a:r>
                        <a:rPr lang="en-US" altLang="zh-CN" sz="1200" dirty="0"/>
                        <a:t>0.046</a:t>
                      </a:r>
                      <a:endParaRPr lang="zh-CN" altLang="en-US" sz="1200" dirty="0"/>
                    </a:p>
                  </a:txBody>
                  <a:tcPr/>
                </a:tc>
                <a:extLst>
                  <a:ext uri="{0D108BD9-81ED-4DB2-BD59-A6C34878D82A}">
                    <a16:rowId xmlns:a16="http://schemas.microsoft.com/office/drawing/2014/main" val="922401429"/>
                  </a:ext>
                </a:extLst>
              </a:tr>
              <a:tr h="326267">
                <a:tc>
                  <a:txBody>
                    <a:bodyPr/>
                    <a:lstStyle/>
                    <a:p>
                      <a:pPr algn="ctr"/>
                      <a:r>
                        <a:rPr lang="zh-CN" altLang="en-US" sz="1200" dirty="0"/>
                        <a:t>参考粒子能量（</a:t>
                      </a:r>
                      <a:r>
                        <a:rPr lang="en-US" altLang="zh-CN" sz="1200" dirty="0"/>
                        <a:t>MeV</a:t>
                      </a:r>
                      <a:r>
                        <a:rPr lang="zh-CN" altLang="en-US" sz="1200" dirty="0"/>
                        <a:t>）</a:t>
                      </a:r>
                    </a:p>
                  </a:txBody>
                  <a:tcPr/>
                </a:tc>
                <a:tc>
                  <a:txBody>
                    <a:bodyPr/>
                    <a:lstStyle/>
                    <a:p>
                      <a:pPr algn="ctr"/>
                      <a:r>
                        <a:rPr lang="en-US" altLang="zh-CN" sz="1200" dirty="0"/>
                        <a:t>80</a:t>
                      </a:r>
                      <a:endParaRPr lang="zh-CN" altLang="en-US" sz="1200" dirty="0"/>
                    </a:p>
                  </a:txBody>
                  <a:tcPr/>
                </a:tc>
                <a:tc>
                  <a:txBody>
                    <a:bodyPr/>
                    <a:lstStyle/>
                    <a:p>
                      <a:pPr algn="ctr"/>
                      <a:r>
                        <a:rPr lang="en-US" altLang="zh-CN" sz="1200" dirty="0"/>
                        <a:t>43.56e-3</a:t>
                      </a:r>
                      <a:endParaRPr lang="zh-CN" altLang="en-US" sz="1200" dirty="0"/>
                    </a:p>
                  </a:txBody>
                  <a:tcPr/>
                </a:tc>
                <a:extLst>
                  <a:ext uri="{0D108BD9-81ED-4DB2-BD59-A6C34878D82A}">
                    <a16:rowId xmlns:a16="http://schemas.microsoft.com/office/drawing/2014/main" val="1804036324"/>
                  </a:ext>
                </a:extLst>
              </a:tr>
              <a:tr h="277294">
                <a:tc>
                  <a:txBody>
                    <a:bodyPr/>
                    <a:lstStyle/>
                    <a:p>
                      <a:pPr algn="ctr"/>
                      <a:r>
                        <a:rPr lang="zh-CN" altLang="en-US" sz="1200" dirty="0"/>
                        <a:t>粒子分布</a:t>
                      </a:r>
                    </a:p>
                  </a:txBody>
                  <a:tcPr/>
                </a:tc>
                <a:tc>
                  <a:txBody>
                    <a:bodyPr/>
                    <a:lstStyle/>
                    <a:p>
                      <a:pPr algn="ctr"/>
                      <a:r>
                        <a:rPr lang="en-US" altLang="zh-CN" sz="1200" dirty="0"/>
                        <a:t>gauss</a:t>
                      </a:r>
                      <a:endParaRPr lang="zh-CN" altLang="en-US" sz="1200" dirty="0"/>
                    </a:p>
                  </a:txBody>
                  <a:tcPr/>
                </a:tc>
                <a:tc>
                  <a:txBody>
                    <a:bodyPr/>
                    <a:lstStyle/>
                    <a:p>
                      <a:pPr algn="ctr"/>
                      <a:r>
                        <a:rPr lang="en-US" altLang="zh-CN" sz="1200" dirty="0"/>
                        <a:t>gauss</a:t>
                      </a:r>
                      <a:endParaRPr lang="zh-CN" altLang="en-US" sz="1200" dirty="0"/>
                    </a:p>
                  </a:txBody>
                  <a:tcPr/>
                </a:tc>
                <a:extLst>
                  <a:ext uri="{0D108BD9-81ED-4DB2-BD59-A6C34878D82A}">
                    <a16:rowId xmlns:a16="http://schemas.microsoft.com/office/drawing/2014/main" val="2424292585"/>
                  </a:ext>
                </a:extLst>
              </a:tr>
              <a:tr h="277294">
                <a:tc>
                  <a:txBody>
                    <a:bodyPr/>
                    <a:lstStyle/>
                    <a:p>
                      <a:pPr algn="ctr"/>
                      <a:r>
                        <a:rPr lang="en-US" altLang="zh-CN" sz="1200" dirty="0" err="1"/>
                        <a:t>sig_z</a:t>
                      </a:r>
                      <a:endParaRPr lang="zh-CN" altLang="en-US" sz="1200" dirty="0"/>
                    </a:p>
                  </a:txBody>
                  <a:tcPr/>
                </a:tc>
                <a:tc>
                  <a:txBody>
                    <a:bodyPr/>
                    <a:lstStyle/>
                    <a:p>
                      <a:pPr algn="ctr"/>
                      <a:r>
                        <a:rPr lang="en-US" altLang="zh-CN" sz="1200" dirty="0"/>
                        <a:t>10mm(88ps)</a:t>
                      </a:r>
                      <a:endParaRPr lang="zh-CN" altLang="en-US" sz="12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dirty="0"/>
                        <a:t>10mm(88ps)</a:t>
                      </a:r>
                      <a:endParaRPr lang="zh-CN" altLang="en-US" sz="1200" dirty="0"/>
                    </a:p>
                  </a:txBody>
                  <a:tcPr/>
                </a:tc>
                <a:extLst>
                  <a:ext uri="{0D108BD9-81ED-4DB2-BD59-A6C34878D82A}">
                    <a16:rowId xmlns:a16="http://schemas.microsoft.com/office/drawing/2014/main" val="1110191534"/>
                  </a:ext>
                </a:extLst>
              </a:tr>
              <a:tr h="277294">
                <a:tc>
                  <a:txBody>
                    <a:bodyPr/>
                    <a:lstStyle/>
                    <a:p>
                      <a:pPr algn="ctr"/>
                      <a:r>
                        <a:rPr lang="en-US" altLang="zh-CN" sz="1200" dirty="0" err="1"/>
                        <a:t>sig_Ekin</a:t>
                      </a:r>
                      <a:r>
                        <a:rPr lang="en-US" altLang="zh-CN" sz="1200" dirty="0"/>
                        <a:t>(keV)</a:t>
                      </a:r>
                    </a:p>
                    <a:p>
                      <a:pPr algn="ctr"/>
                      <a:r>
                        <a:rPr lang="en-US" altLang="zh-CN" sz="700" dirty="0"/>
                        <a:t>(rms value of the energy spread. )</a:t>
                      </a:r>
                      <a:endParaRPr lang="zh-CN" altLang="en-US" sz="7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dirty="0"/>
                        <a:t>80</a:t>
                      </a:r>
                      <a:endParaRPr lang="zh-CN" altLang="en-US" sz="1200" dirty="0"/>
                    </a:p>
                    <a:p>
                      <a:pPr algn="ctr"/>
                      <a:endParaRPr lang="zh-CN" altLang="en-US" sz="12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dirty="0"/>
                        <a:t>43.56e-3</a:t>
                      </a:r>
                      <a:endParaRPr lang="zh-CN" altLang="en-US" sz="1200" dirty="0"/>
                    </a:p>
                    <a:p>
                      <a:pPr algn="ctr"/>
                      <a:endParaRPr lang="zh-CN" altLang="en-US" sz="1200" dirty="0"/>
                    </a:p>
                  </a:txBody>
                  <a:tcPr/>
                </a:tc>
                <a:extLst>
                  <a:ext uri="{0D108BD9-81ED-4DB2-BD59-A6C34878D82A}">
                    <a16:rowId xmlns:a16="http://schemas.microsoft.com/office/drawing/2014/main" val="1491944219"/>
                  </a:ext>
                </a:extLst>
              </a:tr>
              <a:tr h="277294">
                <a:tc>
                  <a:txBody>
                    <a:bodyPr/>
                    <a:lstStyle/>
                    <a:p>
                      <a:pPr algn="ctr"/>
                      <a:r>
                        <a:rPr lang="en-US" altLang="zh-CN" sz="1200" dirty="0" err="1"/>
                        <a:t>sig_x</a:t>
                      </a:r>
                      <a:r>
                        <a:rPr lang="en-US" altLang="zh-CN" sz="1200" dirty="0"/>
                        <a:t>(mm)</a:t>
                      </a:r>
                      <a:endParaRPr lang="zh-CN" altLang="en-US" sz="1200" dirty="0"/>
                    </a:p>
                  </a:txBody>
                  <a:tcPr/>
                </a:tc>
                <a:tc>
                  <a:txBody>
                    <a:bodyPr/>
                    <a:lstStyle/>
                    <a:p>
                      <a:pPr algn="ctr"/>
                      <a:r>
                        <a:rPr lang="en-US" altLang="zh-CN" sz="1200" dirty="0"/>
                        <a:t>1.5</a:t>
                      </a:r>
                      <a:endParaRPr lang="zh-CN" altLang="en-US" sz="1200" dirty="0"/>
                    </a:p>
                  </a:txBody>
                  <a:tcPr/>
                </a:tc>
                <a:tc>
                  <a:txBody>
                    <a:bodyPr/>
                    <a:lstStyle/>
                    <a:p>
                      <a:pPr algn="ctr"/>
                      <a:r>
                        <a:rPr lang="en-US" altLang="zh-CN" sz="1200" dirty="0"/>
                        <a:t>1.5</a:t>
                      </a:r>
                      <a:endParaRPr lang="zh-CN" altLang="en-US" sz="1200" dirty="0"/>
                    </a:p>
                  </a:txBody>
                  <a:tcPr/>
                </a:tc>
                <a:extLst>
                  <a:ext uri="{0D108BD9-81ED-4DB2-BD59-A6C34878D82A}">
                    <a16:rowId xmlns:a16="http://schemas.microsoft.com/office/drawing/2014/main" val="2586555685"/>
                  </a:ext>
                </a:extLst>
              </a:tr>
              <a:tr h="277294">
                <a:tc>
                  <a:txBody>
                    <a:bodyPr/>
                    <a:lstStyle/>
                    <a:p>
                      <a:pPr algn="ctr"/>
                      <a:r>
                        <a:rPr lang="en-US" altLang="zh-CN" sz="1200" dirty="0" err="1"/>
                        <a:t>sig_y</a:t>
                      </a:r>
                      <a:r>
                        <a:rPr lang="en-US" altLang="zh-CN" sz="1200" dirty="0"/>
                        <a:t>(mm)</a:t>
                      </a:r>
                      <a:endParaRPr lang="zh-CN" altLang="en-US" sz="1200" dirty="0"/>
                    </a:p>
                  </a:txBody>
                  <a:tcPr/>
                </a:tc>
                <a:tc>
                  <a:txBody>
                    <a:bodyPr/>
                    <a:lstStyle/>
                    <a:p>
                      <a:pPr algn="ctr"/>
                      <a:r>
                        <a:rPr lang="en-US" altLang="zh-CN" sz="1200" dirty="0"/>
                        <a:t>1.5</a:t>
                      </a:r>
                      <a:endParaRPr lang="zh-CN" altLang="en-US" sz="1200" dirty="0"/>
                    </a:p>
                  </a:txBody>
                  <a:tcPr/>
                </a:tc>
                <a:tc>
                  <a:txBody>
                    <a:bodyPr/>
                    <a:lstStyle/>
                    <a:p>
                      <a:pPr algn="ctr"/>
                      <a:r>
                        <a:rPr lang="en-US" altLang="zh-CN" sz="1200" dirty="0"/>
                        <a:t>1.5</a:t>
                      </a:r>
                      <a:endParaRPr lang="zh-CN" altLang="en-US" sz="1200" dirty="0"/>
                    </a:p>
                  </a:txBody>
                  <a:tcPr/>
                </a:tc>
                <a:extLst>
                  <a:ext uri="{0D108BD9-81ED-4DB2-BD59-A6C34878D82A}">
                    <a16:rowId xmlns:a16="http://schemas.microsoft.com/office/drawing/2014/main" val="1382797987"/>
                  </a:ext>
                </a:extLst>
              </a:tr>
              <a:tr h="262878">
                <a:tc>
                  <a:txBody>
                    <a:bodyPr/>
                    <a:lstStyle/>
                    <a:p>
                      <a:pPr algn="ctr"/>
                      <a:r>
                        <a:rPr lang="en-US" altLang="zh-CN" sz="1200" dirty="0" err="1"/>
                        <a:t>Nemit_x</a:t>
                      </a:r>
                      <a:r>
                        <a:rPr lang="en-US" altLang="zh-CN" sz="1200" dirty="0"/>
                        <a:t>(</a:t>
                      </a:r>
                      <a:r>
                        <a:rPr lang="el-GR" altLang="zh-CN" sz="1200" dirty="0"/>
                        <a:t>π </a:t>
                      </a:r>
                      <a:r>
                        <a:rPr lang="en-US" altLang="zh-CN" sz="1200" dirty="0" err="1"/>
                        <a:t>mrad</a:t>
                      </a:r>
                      <a:r>
                        <a:rPr lang="en-US" altLang="zh-CN" sz="1200" dirty="0"/>
                        <a:t> mm)</a:t>
                      </a:r>
                    </a:p>
                    <a:p>
                      <a:pPr algn="ctr"/>
                      <a:r>
                        <a:rPr lang="en-US" altLang="zh-CN" sz="700" dirty="0"/>
                        <a:t>(normalized transverse emittance in the horizontal direction.)</a:t>
                      </a:r>
                      <a:endParaRPr lang="zh-CN" altLang="en-US" sz="700" dirty="0"/>
                    </a:p>
                  </a:txBody>
                  <a:tcPr/>
                </a:tc>
                <a:tc>
                  <a:txBody>
                    <a:bodyPr/>
                    <a:lstStyle/>
                    <a:p>
                      <a:pPr algn="ctr"/>
                      <a:r>
                        <a:rPr lang="en-US" altLang="zh-CN" sz="1200" dirty="0"/>
                        <a:t>0.4</a:t>
                      </a:r>
                      <a:endParaRPr lang="zh-CN" altLang="en-US" sz="12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dirty="0"/>
                        <a:t>0.4</a:t>
                      </a:r>
                      <a:endParaRPr lang="zh-CN" altLang="en-US" sz="1200" dirty="0"/>
                    </a:p>
                  </a:txBody>
                  <a:tcPr/>
                </a:tc>
                <a:extLst>
                  <a:ext uri="{0D108BD9-81ED-4DB2-BD59-A6C34878D82A}">
                    <a16:rowId xmlns:a16="http://schemas.microsoft.com/office/drawing/2014/main" val="95323104"/>
                  </a:ext>
                </a:extLst>
              </a:tr>
              <a:tr h="277294">
                <a:tc>
                  <a:txBody>
                    <a:bodyPr/>
                    <a:lstStyle/>
                    <a:p>
                      <a:pPr algn="ctr"/>
                      <a:r>
                        <a:rPr lang="en-US" altLang="zh-CN" sz="1200" dirty="0" err="1"/>
                        <a:t>Nemit_y</a:t>
                      </a:r>
                      <a:r>
                        <a:rPr lang="en-US" altLang="zh-CN" sz="1200" dirty="0"/>
                        <a:t>(</a:t>
                      </a:r>
                      <a:r>
                        <a:rPr lang="el-GR" altLang="zh-CN" sz="1200" dirty="0"/>
                        <a:t>π </a:t>
                      </a:r>
                      <a:r>
                        <a:rPr lang="en-US" altLang="zh-CN" sz="1200" dirty="0" err="1"/>
                        <a:t>mrad</a:t>
                      </a:r>
                      <a:r>
                        <a:rPr lang="en-US" altLang="zh-CN" sz="1200" dirty="0"/>
                        <a:t> mm)</a:t>
                      </a:r>
                    </a:p>
                    <a:p>
                      <a:pPr algn="ctr"/>
                      <a:r>
                        <a:rPr lang="en-US" altLang="zh-CN" sz="700" dirty="0"/>
                        <a:t>(normalized transverse emittance in the horizontal direction.)</a:t>
                      </a:r>
                      <a:endParaRPr lang="zh-CN" altLang="en-US" sz="700" dirty="0"/>
                    </a:p>
                  </a:txBody>
                  <a:tcPr/>
                </a:tc>
                <a:tc>
                  <a:txBody>
                    <a:bodyPr/>
                    <a:lstStyle/>
                    <a:p>
                      <a:pPr algn="ctr"/>
                      <a:r>
                        <a:rPr lang="en-US" altLang="zh-CN" sz="1200" dirty="0"/>
                        <a:t>0.4</a:t>
                      </a:r>
                      <a:endParaRPr lang="zh-CN" altLang="en-US" sz="12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dirty="0"/>
                        <a:t>0.4</a:t>
                      </a:r>
                      <a:endParaRPr lang="zh-CN" altLang="en-US" sz="1200" dirty="0"/>
                    </a:p>
                  </a:txBody>
                  <a:tcPr/>
                </a:tc>
                <a:extLst>
                  <a:ext uri="{0D108BD9-81ED-4DB2-BD59-A6C34878D82A}">
                    <a16:rowId xmlns:a16="http://schemas.microsoft.com/office/drawing/2014/main" val="1845250440"/>
                  </a:ext>
                </a:extLst>
              </a:tr>
            </a:tbl>
          </a:graphicData>
        </a:graphic>
      </p:graphicFrame>
      <p:pic>
        <p:nvPicPr>
          <p:cNvPr id="8" name="图片 7">
            <a:extLst>
              <a:ext uri="{FF2B5EF4-FFF2-40B4-BE49-F238E27FC236}">
                <a16:creationId xmlns:a16="http://schemas.microsoft.com/office/drawing/2014/main" id="{349D047E-2470-440A-B1C7-D65AE8CA001B}"/>
              </a:ext>
            </a:extLst>
          </p:cNvPr>
          <p:cNvPicPr>
            <a:picLocks noChangeAspect="1"/>
          </p:cNvPicPr>
          <p:nvPr/>
        </p:nvPicPr>
        <p:blipFill>
          <a:blip r:embed="rId4"/>
          <a:stretch>
            <a:fillRect/>
          </a:stretch>
        </p:blipFill>
        <p:spPr>
          <a:xfrm>
            <a:off x="8250155" y="3212976"/>
            <a:ext cx="3388005" cy="2592290"/>
          </a:xfrm>
          <a:prstGeom prst="rect">
            <a:avLst/>
          </a:prstGeom>
        </p:spPr>
      </p:pic>
    </p:spTree>
    <p:extLst>
      <p:ext uri="{BB962C8B-B14F-4D97-AF65-F5344CB8AC3E}">
        <p14:creationId xmlns:p14="http://schemas.microsoft.com/office/powerpoint/2010/main" val="3686949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8">
            <a:extLst>
              <a:ext uri="{FF2B5EF4-FFF2-40B4-BE49-F238E27FC236}">
                <a16:creationId xmlns:a16="http://schemas.microsoft.com/office/drawing/2014/main" id="{0B850E14-C384-40B6-9EA0-C1D8F10691F6}"/>
              </a:ext>
            </a:extLst>
          </p:cNvPr>
          <p:cNvGraphicFramePr>
            <a:graphicFrameLocks noGrp="1"/>
          </p:cNvGraphicFramePr>
          <p:nvPr>
            <p:ph idx="1"/>
            <p:extLst>
              <p:ext uri="{D42A27DB-BD31-4B8C-83A1-F6EECF244321}">
                <p14:modId xmlns:p14="http://schemas.microsoft.com/office/powerpoint/2010/main" val="657613339"/>
              </p:ext>
            </p:extLst>
          </p:nvPr>
        </p:nvGraphicFramePr>
        <p:xfrm>
          <a:off x="4727848" y="1081832"/>
          <a:ext cx="6984777" cy="5155479"/>
        </p:xfrm>
        <a:graphic>
          <a:graphicData uri="http://schemas.openxmlformats.org/drawingml/2006/table">
            <a:tbl>
              <a:tblPr firstRow="1" bandRow="1">
                <a:tableStyleId>{5940675A-B579-460E-94D1-54222C63F5DA}</a:tableStyleId>
              </a:tblPr>
              <a:tblGrid>
                <a:gridCol w="2328259">
                  <a:extLst>
                    <a:ext uri="{9D8B030D-6E8A-4147-A177-3AD203B41FA5}">
                      <a16:colId xmlns:a16="http://schemas.microsoft.com/office/drawing/2014/main" val="1327049628"/>
                    </a:ext>
                  </a:extLst>
                </a:gridCol>
                <a:gridCol w="2328259">
                  <a:extLst>
                    <a:ext uri="{9D8B030D-6E8A-4147-A177-3AD203B41FA5}">
                      <a16:colId xmlns:a16="http://schemas.microsoft.com/office/drawing/2014/main" val="2482554375"/>
                    </a:ext>
                  </a:extLst>
                </a:gridCol>
                <a:gridCol w="2328259">
                  <a:extLst>
                    <a:ext uri="{9D8B030D-6E8A-4147-A177-3AD203B41FA5}">
                      <a16:colId xmlns:a16="http://schemas.microsoft.com/office/drawing/2014/main" val="1608817627"/>
                    </a:ext>
                  </a:extLst>
                </a:gridCol>
              </a:tblGrid>
              <a:tr h="1718493">
                <a:tc>
                  <a:txBody>
                    <a:bodyPr/>
                    <a:lstStyle/>
                    <a:p>
                      <a:pPr algn="ctr"/>
                      <a:r>
                        <a:rPr lang="en-US" altLang="zh-CN" dirty="0"/>
                        <a:t>0cm</a:t>
                      </a:r>
                      <a:endParaRPr lang="zh-CN" altLang="en-US" dirty="0"/>
                    </a:p>
                  </a:txBody>
                  <a:tcPr/>
                </a:tc>
                <a:tc>
                  <a:txBody>
                    <a:bodyPr/>
                    <a:lstStyle/>
                    <a:p>
                      <a:pPr algn="ctr"/>
                      <a:r>
                        <a:rPr lang="en-US" altLang="zh-CN" dirty="0"/>
                        <a:t>30cm</a:t>
                      </a:r>
                      <a:endParaRPr lang="zh-CN" altLang="en-US" dirty="0"/>
                    </a:p>
                  </a:txBody>
                  <a:tcPr/>
                </a:tc>
                <a:tc>
                  <a:txBody>
                    <a:bodyPr/>
                    <a:lstStyle/>
                    <a:p>
                      <a:pPr algn="ctr"/>
                      <a:r>
                        <a:rPr lang="en-US" altLang="zh-CN" dirty="0"/>
                        <a:t>60cm</a:t>
                      </a:r>
                      <a:endParaRPr lang="zh-CN" altLang="en-US" dirty="0"/>
                    </a:p>
                  </a:txBody>
                  <a:tcPr/>
                </a:tc>
                <a:extLst>
                  <a:ext uri="{0D108BD9-81ED-4DB2-BD59-A6C34878D82A}">
                    <a16:rowId xmlns:a16="http://schemas.microsoft.com/office/drawing/2014/main" val="1851912388"/>
                  </a:ext>
                </a:extLst>
              </a:tr>
              <a:tr h="1718493">
                <a:tc>
                  <a:txBody>
                    <a:bodyPr/>
                    <a:lstStyle/>
                    <a:p>
                      <a:pPr algn="ctr"/>
                      <a:r>
                        <a:rPr lang="en-US" altLang="zh-CN" dirty="0"/>
                        <a:t>10cm</a:t>
                      </a:r>
                      <a:endParaRPr lang="zh-CN" altLang="en-US" dirty="0"/>
                    </a:p>
                  </a:txBody>
                  <a:tcPr/>
                </a:tc>
                <a:tc>
                  <a:txBody>
                    <a:bodyPr/>
                    <a:lstStyle/>
                    <a:p>
                      <a:pPr algn="ctr"/>
                      <a:r>
                        <a:rPr lang="en-US" altLang="zh-CN" dirty="0"/>
                        <a:t>40cm</a:t>
                      </a:r>
                      <a:endParaRPr lang="zh-CN" altLang="en-US" dirty="0"/>
                    </a:p>
                  </a:txBody>
                  <a:tcPr/>
                </a:tc>
                <a:tc>
                  <a:txBody>
                    <a:bodyPr/>
                    <a:lstStyle/>
                    <a:p>
                      <a:pPr algn="ctr"/>
                      <a:r>
                        <a:rPr lang="en-US" altLang="zh-CN" dirty="0"/>
                        <a:t>70cm</a:t>
                      </a:r>
                      <a:endParaRPr lang="zh-CN" altLang="en-US" dirty="0"/>
                    </a:p>
                  </a:txBody>
                  <a:tcPr/>
                </a:tc>
                <a:extLst>
                  <a:ext uri="{0D108BD9-81ED-4DB2-BD59-A6C34878D82A}">
                    <a16:rowId xmlns:a16="http://schemas.microsoft.com/office/drawing/2014/main" val="3573916588"/>
                  </a:ext>
                </a:extLst>
              </a:tr>
              <a:tr h="1718493">
                <a:tc>
                  <a:txBody>
                    <a:bodyPr/>
                    <a:lstStyle/>
                    <a:p>
                      <a:pPr algn="ctr"/>
                      <a:r>
                        <a:rPr lang="en-US" altLang="zh-CN" dirty="0"/>
                        <a:t>20cm</a:t>
                      </a:r>
                      <a:endParaRPr lang="zh-CN" altLang="en-US" dirty="0"/>
                    </a:p>
                  </a:txBody>
                  <a:tcPr/>
                </a:tc>
                <a:tc>
                  <a:txBody>
                    <a:bodyPr/>
                    <a:lstStyle/>
                    <a:p>
                      <a:pPr algn="ctr"/>
                      <a:r>
                        <a:rPr lang="en-US" altLang="zh-CN" dirty="0"/>
                        <a:t>50cm</a:t>
                      </a:r>
                      <a:endParaRPr lang="zh-CN" altLang="en-US" dirty="0"/>
                    </a:p>
                  </a:txBody>
                  <a:tcPr/>
                </a:tc>
                <a:tc>
                  <a:txBody>
                    <a:bodyPr/>
                    <a:lstStyle/>
                    <a:p>
                      <a:pPr algn="ctr"/>
                      <a:r>
                        <a:rPr lang="en-US" altLang="zh-CN" dirty="0"/>
                        <a:t>80cm</a:t>
                      </a:r>
                      <a:endParaRPr lang="zh-CN" altLang="en-US" dirty="0"/>
                    </a:p>
                  </a:txBody>
                  <a:tcPr/>
                </a:tc>
                <a:extLst>
                  <a:ext uri="{0D108BD9-81ED-4DB2-BD59-A6C34878D82A}">
                    <a16:rowId xmlns:a16="http://schemas.microsoft.com/office/drawing/2014/main" val="246879447"/>
                  </a:ext>
                </a:extLst>
              </a:tr>
            </a:tbl>
          </a:graphicData>
        </a:graphic>
      </p:graphicFrame>
      <p:sp>
        <p:nvSpPr>
          <p:cNvPr id="3" name="标题 2">
            <a:extLst>
              <a:ext uri="{FF2B5EF4-FFF2-40B4-BE49-F238E27FC236}">
                <a16:creationId xmlns:a16="http://schemas.microsoft.com/office/drawing/2014/main" id="{86369EB1-585C-4488-BF78-B78F418EFDC1}"/>
              </a:ext>
            </a:extLst>
          </p:cNvPr>
          <p:cNvSpPr>
            <a:spLocks noGrp="1"/>
          </p:cNvSpPr>
          <p:nvPr>
            <p:ph type="title"/>
          </p:nvPr>
        </p:nvSpPr>
        <p:spPr/>
        <p:txBody>
          <a:bodyPr/>
          <a:lstStyle/>
          <a:p>
            <a:r>
              <a:rPr lang="zh-CN" altLang="en-US" dirty="0"/>
              <a:t>初始粒子分布以及电子分布变化</a:t>
            </a:r>
          </a:p>
        </p:txBody>
      </p:sp>
      <p:sp>
        <p:nvSpPr>
          <p:cNvPr id="4" name="日期占位符 3">
            <a:extLst>
              <a:ext uri="{FF2B5EF4-FFF2-40B4-BE49-F238E27FC236}">
                <a16:creationId xmlns:a16="http://schemas.microsoft.com/office/drawing/2014/main" id="{7CFC8C9E-2BCB-4461-BCE2-12822CA66F26}"/>
              </a:ext>
            </a:extLst>
          </p:cNvPr>
          <p:cNvSpPr>
            <a:spLocks noGrp="1"/>
          </p:cNvSpPr>
          <p:nvPr>
            <p:ph type="dt" sz="half" idx="2"/>
          </p:nvPr>
        </p:nvSpPr>
        <p:spPr/>
        <p:txBody>
          <a:bodyPr/>
          <a:lstStyle/>
          <a:p>
            <a:fld id="{F4537C4D-7CDD-4D83-949F-9974954C209D}" type="datetime1">
              <a:rPr lang="zh-CN" altLang="en-US" smtClean="0"/>
              <a:t>2025/12/5</a:t>
            </a:fld>
            <a:endParaRPr lang="en-US" dirty="0"/>
          </a:p>
        </p:txBody>
      </p:sp>
      <p:sp>
        <p:nvSpPr>
          <p:cNvPr id="5" name="页脚占位符 4">
            <a:extLst>
              <a:ext uri="{FF2B5EF4-FFF2-40B4-BE49-F238E27FC236}">
                <a16:creationId xmlns:a16="http://schemas.microsoft.com/office/drawing/2014/main" id="{319681B5-F023-45AD-90E4-02926A53E159}"/>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DFEA36EC-324B-46AB-90D8-B5AF653FF109}"/>
              </a:ext>
            </a:extLst>
          </p:cNvPr>
          <p:cNvSpPr>
            <a:spLocks noGrp="1"/>
          </p:cNvSpPr>
          <p:nvPr>
            <p:ph type="sldNum" sz="quarter" idx="4"/>
          </p:nvPr>
        </p:nvSpPr>
        <p:spPr/>
        <p:txBody>
          <a:bodyPr/>
          <a:lstStyle/>
          <a:p>
            <a:fld id="{36B5EA5A-BC32-A742-B11B-8E7414D5B535}" type="slidenum">
              <a:rPr lang="en-US" smtClean="0"/>
              <a:pPr/>
              <a:t>27</a:t>
            </a:fld>
            <a:endParaRPr lang="en-US" dirty="0"/>
          </a:p>
        </p:txBody>
      </p:sp>
      <p:pic>
        <p:nvPicPr>
          <p:cNvPr id="9" name="图片 8">
            <a:extLst>
              <a:ext uri="{FF2B5EF4-FFF2-40B4-BE49-F238E27FC236}">
                <a16:creationId xmlns:a16="http://schemas.microsoft.com/office/drawing/2014/main" id="{B65F88C8-93F1-4FBD-A81D-BD686EEEEE3B}"/>
              </a:ext>
            </a:extLst>
          </p:cNvPr>
          <p:cNvPicPr>
            <a:picLocks noChangeAspect="1"/>
          </p:cNvPicPr>
          <p:nvPr/>
        </p:nvPicPr>
        <p:blipFill>
          <a:blip r:embed="rId2"/>
          <a:srcRect/>
          <a:stretch/>
        </p:blipFill>
        <p:spPr>
          <a:xfrm>
            <a:off x="534402" y="3429000"/>
            <a:ext cx="3815507" cy="2928347"/>
          </a:xfrm>
          <a:prstGeom prst="rect">
            <a:avLst/>
          </a:prstGeom>
        </p:spPr>
      </p:pic>
      <p:pic>
        <p:nvPicPr>
          <p:cNvPr id="13" name="图片 12">
            <a:extLst>
              <a:ext uri="{FF2B5EF4-FFF2-40B4-BE49-F238E27FC236}">
                <a16:creationId xmlns:a16="http://schemas.microsoft.com/office/drawing/2014/main" id="{6C3C64B1-3B09-45A7-89C5-207A0861B2FE}"/>
              </a:ext>
            </a:extLst>
          </p:cNvPr>
          <p:cNvPicPr>
            <a:picLocks noChangeAspect="1"/>
          </p:cNvPicPr>
          <p:nvPr/>
        </p:nvPicPr>
        <p:blipFill>
          <a:blip r:embed="rId3"/>
          <a:srcRect/>
          <a:stretch/>
        </p:blipFill>
        <p:spPr>
          <a:xfrm>
            <a:off x="4854535" y="3031068"/>
            <a:ext cx="1943645" cy="1439999"/>
          </a:xfrm>
          <a:prstGeom prst="rect">
            <a:avLst/>
          </a:prstGeom>
        </p:spPr>
      </p:pic>
      <p:pic>
        <p:nvPicPr>
          <p:cNvPr id="15" name="图片 14">
            <a:extLst>
              <a:ext uri="{FF2B5EF4-FFF2-40B4-BE49-F238E27FC236}">
                <a16:creationId xmlns:a16="http://schemas.microsoft.com/office/drawing/2014/main" id="{A291BC83-FD7A-46D6-B996-F634B8692F4B}"/>
              </a:ext>
            </a:extLst>
          </p:cNvPr>
          <p:cNvPicPr>
            <a:picLocks noChangeAspect="1"/>
          </p:cNvPicPr>
          <p:nvPr/>
        </p:nvPicPr>
        <p:blipFill>
          <a:blip r:embed="rId4"/>
          <a:srcRect/>
          <a:stretch/>
        </p:blipFill>
        <p:spPr>
          <a:xfrm>
            <a:off x="4903566" y="4747868"/>
            <a:ext cx="1943645" cy="1439999"/>
          </a:xfrm>
          <a:prstGeom prst="rect">
            <a:avLst/>
          </a:prstGeom>
        </p:spPr>
      </p:pic>
      <p:pic>
        <p:nvPicPr>
          <p:cNvPr id="17" name="图片 16">
            <a:extLst>
              <a:ext uri="{FF2B5EF4-FFF2-40B4-BE49-F238E27FC236}">
                <a16:creationId xmlns:a16="http://schemas.microsoft.com/office/drawing/2014/main" id="{F5A0189A-30B0-4EC6-AB19-9543E1520F06}"/>
              </a:ext>
            </a:extLst>
          </p:cNvPr>
          <p:cNvPicPr>
            <a:picLocks noChangeAspect="1"/>
          </p:cNvPicPr>
          <p:nvPr/>
        </p:nvPicPr>
        <p:blipFill>
          <a:blip r:embed="rId5"/>
          <a:srcRect/>
          <a:stretch/>
        </p:blipFill>
        <p:spPr>
          <a:xfrm>
            <a:off x="7176120" y="1319111"/>
            <a:ext cx="1943645" cy="1439999"/>
          </a:xfrm>
          <a:prstGeom prst="rect">
            <a:avLst/>
          </a:prstGeom>
        </p:spPr>
      </p:pic>
      <p:pic>
        <p:nvPicPr>
          <p:cNvPr id="21" name="图片 20">
            <a:extLst>
              <a:ext uri="{FF2B5EF4-FFF2-40B4-BE49-F238E27FC236}">
                <a16:creationId xmlns:a16="http://schemas.microsoft.com/office/drawing/2014/main" id="{4B675F55-22E4-4C74-94A7-5E4CB18E5D15}"/>
              </a:ext>
            </a:extLst>
          </p:cNvPr>
          <p:cNvPicPr>
            <a:picLocks noChangeAspect="1"/>
          </p:cNvPicPr>
          <p:nvPr/>
        </p:nvPicPr>
        <p:blipFill>
          <a:blip r:embed="rId6"/>
          <a:stretch>
            <a:fillRect/>
          </a:stretch>
        </p:blipFill>
        <p:spPr>
          <a:xfrm>
            <a:off x="7176119" y="3021045"/>
            <a:ext cx="1943645" cy="1440000"/>
          </a:xfrm>
          <a:prstGeom prst="rect">
            <a:avLst/>
          </a:prstGeom>
        </p:spPr>
      </p:pic>
      <p:pic>
        <p:nvPicPr>
          <p:cNvPr id="23" name="图片 22">
            <a:extLst>
              <a:ext uri="{FF2B5EF4-FFF2-40B4-BE49-F238E27FC236}">
                <a16:creationId xmlns:a16="http://schemas.microsoft.com/office/drawing/2014/main" id="{BDEA9485-BB29-4996-B623-37B959D65AC0}"/>
              </a:ext>
            </a:extLst>
          </p:cNvPr>
          <p:cNvPicPr>
            <a:picLocks noChangeAspect="1"/>
          </p:cNvPicPr>
          <p:nvPr/>
        </p:nvPicPr>
        <p:blipFill>
          <a:blip r:embed="rId7"/>
          <a:stretch>
            <a:fillRect/>
          </a:stretch>
        </p:blipFill>
        <p:spPr>
          <a:xfrm>
            <a:off x="7248413" y="4772392"/>
            <a:ext cx="1943645" cy="1440000"/>
          </a:xfrm>
          <a:prstGeom prst="rect">
            <a:avLst/>
          </a:prstGeom>
        </p:spPr>
      </p:pic>
      <p:pic>
        <p:nvPicPr>
          <p:cNvPr id="25" name="图片 24">
            <a:extLst>
              <a:ext uri="{FF2B5EF4-FFF2-40B4-BE49-F238E27FC236}">
                <a16:creationId xmlns:a16="http://schemas.microsoft.com/office/drawing/2014/main" id="{E68236C2-1122-40E0-AC03-15C0887CE178}"/>
              </a:ext>
            </a:extLst>
          </p:cNvPr>
          <p:cNvPicPr>
            <a:picLocks noChangeAspect="1"/>
          </p:cNvPicPr>
          <p:nvPr/>
        </p:nvPicPr>
        <p:blipFill>
          <a:blip r:embed="rId8"/>
          <a:stretch>
            <a:fillRect/>
          </a:stretch>
        </p:blipFill>
        <p:spPr>
          <a:xfrm>
            <a:off x="9533213" y="1319110"/>
            <a:ext cx="1943645" cy="1440000"/>
          </a:xfrm>
          <a:prstGeom prst="rect">
            <a:avLst/>
          </a:prstGeom>
        </p:spPr>
      </p:pic>
      <p:pic>
        <p:nvPicPr>
          <p:cNvPr id="27" name="图片 26">
            <a:extLst>
              <a:ext uri="{FF2B5EF4-FFF2-40B4-BE49-F238E27FC236}">
                <a16:creationId xmlns:a16="http://schemas.microsoft.com/office/drawing/2014/main" id="{DEBB1C9C-97CB-491C-A747-E86B6079DB19}"/>
              </a:ext>
            </a:extLst>
          </p:cNvPr>
          <p:cNvPicPr>
            <a:picLocks noChangeAspect="1"/>
          </p:cNvPicPr>
          <p:nvPr/>
        </p:nvPicPr>
        <p:blipFill>
          <a:blip r:embed="rId9"/>
          <a:stretch>
            <a:fillRect/>
          </a:stretch>
        </p:blipFill>
        <p:spPr>
          <a:xfrm>
            <a:off x="9610241" y="3019811"/>
            <a:ext cx="1943645" cy="1440000"/>
          </a:xfrm>
          <a:prstGeom prst="rect">
            <a:avLst/>
          </a:prstGeom>
        </p:spPr>
      </p:pic>
      <p:pic>
        <p:nvPicPr>
          <p:cNvPr id="29" name="图片 28">
            <a:extLst>
              <a:ext uri="{FF2B5EF4-FFF2-40B4-BE49-F238E27FC236}">
                <a16:creationId xmlns:a16="http://schemas.microsoft.com/office/drawing/2014/main" id="{8C14550F-18FB-4EC1-AEE7-12B2A6A1170D}"/>
              </a:ext>
            </a:extLst>
          </p:cNvPr>
          <p:cNvPicPr>
            <a:picLocks noChangeAspect="1"/>
          </p:cNvPicPr>
          <p:nvPr/>
        </p:nvPicPr>
        <p:blipFill>
          <a:blip r:embed="rId10"/>
          <a:stretch>
            <a:fillRect/>
          </a:stretch>
        </p:blipFill>
        <p:spPr>
          <a:xfrm>
            <a:off x="9625023" y="4747868"/>
            <a:ext cx="1943645" cy="1440000"/>
          </a:xfrm>
          <a:prstGeom prst="rect">
            <a:avLst/>
          </a:prstGeom>
        </p:spPr>
      </p:pic>
      <p:pic>
        <p:nvPicPr>
          <p:cNvPr id="31" name="图片 30">
            <a:extLst>
              <a:ext uri="{FF2B5EF4-FFF2-40B4-BE49-F238E27FC236}">
                <a16:creationId xmlns:a16="http://schemas.microsoft.com/office/drawing/2014/main" id="{BC985C0C-508F-4682-8F12-6EBF1280DC7E}"/>
              </a:ext>
            </a:extLst>
          </p:cNvPr>
          <p:cNvPicPr>
            <a:picLocks noChangeAspect="1"/>
          </p:cNvPicPr>
          <p:nvPr/>
        </p:nvPicPr>
        <p:blipFill>
          <a:blip r:embed="rId11"/>
          <a:stretch>
            <a:fillRect/>
          </a:stretch>
        </p:blipFill>
        <p:spPr>
          <a:xfrm>
            <a:off x="4838573" y="1336450"/>
            <a:ext cx="1975567" cy="1440000"/>
          </a:xfrm>
          <a:prstGeom prst="rect">
            <a:avLst/>
          </a:prstGeom>
        </p:spPr>
      </p:pic>
      <p:sp>
        <p:nvSpPr>
          <p:cNvPr id="32" name="内容占位符 1">
            <a:extLst>
              <a:ext uri="{FF2B5EF4-FFF2-40B4-BE49-F238E27FC236}">
                <a16:creationId xmlns:a16="http://schemas.microsoft.com/office/drawing/2014/main" id="{D10E1DCA-1BE8-4789-A42A-7FC5FF1F3EB1}"/>
              </a:ext>
            </a:extLst>
          </p:cNvPr>
          <p:cNvSpPr txBox="1">
            <a:spLocks/>
          </p:cNvSpPr>
          <p:nvPr/>
        </p:nvSpPr>
        <p:spPr>
          <a:xfrm>
            <a:off x="718216" y="890543"/>
            <a:ext cx="3815507" cy="2073384"/>
          </a:xfrm>
          <a:prstGeom prst="rect">
            <a:avLst/>
          </a:prstGeom>
        </p:spPr>
        <p:txBody>
          <a:bodyPr vert="horz" lIns="0" tIns="0" rIns="0" bIns="0" rtlCol="0">
            <a:noAutofit/>
          </a:bodyPr>
          <a:lstStyle>
            <a:lvl1pPr marL="0" indent="0" algn="l" defTabSz="685800" rtl="0" eaLnBrk="1" latinLnBrk="0" hangingPunct="1">
              <a:lnSpc>
                <a:spcPct val="90000"/>
              </a:lnSpc>
              <a:spcBef>
                <a:spcPts val="1350"/>
              </a:spcBef>
              <a:spcAft>
                <a:spcPts val="300"/>
              </a:spcAft>
              <a:buFont typeface="Arial"/>
              <a:buNone/>
              <a:tabLst/>
              <a:defRPr sz="1575" b="0" kern="1200">
                <a:solidFill>
                  <a:schemeClr val="tx2"/>
                </a:solidFill>
                <a:latin typeface="+mn-lt"/>
                <a:ea typeface="+mn-ea"/>
                <a:cs typeface="+mn-cs"/>
              </a:defRPr>
            </a:lvl1pPr>
            <a:lvl2pPr marL="243000" indent="-243000" algn="l" defTabSz="685800" rtl="0" eaLnBrk="1" latinLnBrk="0" hangingPunct="1">
              <a:lnSpc>
                <a:spcPct val="100000"/>
              </a:lnSpc>
              <a:spcBef>
                <a:spcPts val="375"/>
              </a:spcBef>
              <a:spcAft>
                <a:spcPts val="225"/>
              </a:spcAft>
              <a:buFont typeface="Arial" charset="0"/>
              <a:buChar char="•"/>
              <a:tabLst/>
              <a:defRPr sz="1350" kern="1200">
                <a:solidFill>
                  <a:schemeClr val="tx2"/>
                </a:solidFill>
                <a:latin typeface="+mn-lt"/>
                <a:ea typeface="+mn-ea"/>
                <a:cs typeface="+mn-cs"/>
              </a:defRPr>
            </a:lvl2pPr>
            <a:lvl3pPr marL="486000" indent="-243000" algn="l" defTabSz="685800" rtl="0" eaLnBrk="1" latinLnBrk="0" hangingPunct="1">
              <a:lnSpc>
                <a:spcPct val="100000"/>
              </a:lnSpc>
              <a:spcBef>
                <a:spcPts val="375"/>
              </a:spcBef>
              <a:spcAft>
                <a:spcPts val="225"/>
              </a:spcAft>
              <a:buSzPct val="100000"/>
              <a:buFont typeface="Arial" panose="020B0604020202020204" pitchFamily="34" charset="0"/>
              <a:buChar char="•"/>
              <a:tabLst/>
              <a:defRPr sz="1275" kern="1200">
                <a:solidFill>
                  <a:schemeClr val="tx2"/>
                </a:solidFill>
                <a:latin typeface="+mn-lt"/>
                <a:ea typeface="+mn-ea"/>
                <a:cs typeface="+mn-cs"/>
              </a:defRPr>
            </a:lvl3pPr>
            <a:lvl4pPr marL="729000" indent="-243000" algn="l" defTabSz="685800" rtl="0" eaLnBrk="1" latinLnBrk="0" hangingPunct="1">
              <a:lnSpc>
                <a:spcPct val="100000"/>
              </a:lnSpc>
              <a:spcBef>
                <a:spcPts val="375"/>
              </a:spcBef>
              <a:spcAft>
                <a:spcPts val="225"/>
              </a:spcAft>
              <a:buSzPct val="100000"/>
              <a:buFont typeface="Arial" charset="0"/>
              <a:buChar char="•"/>
              <a:tabLst/>
              <a:defRPr sz="12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charset="0"/>
              <a:buChar char="•"/>
              <a:defRPr sz="1200" kern="1200">
                <a:solidFill>
                  <a:schemeClr val="tx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ltLang="zh-CN" dirty="0"/>
              <a:t>H-</a:t>
            </a:r>
            <a:r>
              <a:rPr lang="zh-CN" altLang="en-US" dirty="0"/>
              <a:t>初始分布：三维高斯分布，横向</a:t>
            </a:r>
            <a:r>
              <a:rPr lang="en-US" altLang="zh-CN" dirty="0" err="1"/>
              <a:t>σx</a:t>
            </a:r>
            <a:r>
              <a:rPr lang="zh-CN" altLang="en-US" dirty="0"/>
              <a:t> </a:t>
            </a:r>
            <a:r>
              <a:rPr lang="en-US" altLang="zh-CN" dirty="0"/>
              <a:t>=</a:t>
            </a:r>
            <a:r>
              <a:rPr lang="zh-CN" altLang="en-US" dirty="0"/>
              <a:t> </a:t>
            </a:r>
            <a:r>
              <a:rPr lang="en-US" altLang="zh-CN" dirty="0" err="1"/>
              <a:t>σy</a:t>
            </a:r>
            <a:r>
              <a:rPr lang="en-US" altLang="zh-CN" dirty="0"/>
              <a:t> = 1.5mm</a:t>
            </a:r>
            <a:r>
              <a:rPr lang="zh-CN" altLang="en-US" dirty="0"/>
              <a:t>，横向</a:t>
            </a:r>
            <a:r>
              <a:rPr lang="el-GR" altLang="zh-CN" dirty="0"/>
              <a:t>ε</a:t>
            </a:r>
            <a:r>
              <a:rPr lang="en-US" altLang="zh-CN" dirty="0"/>
              <a:t>x = </a:t>
            </a:r>
            <a:r>
              <a:rPr lang="el-GR" altLang="zh-CN" dirty="0"/>
              <a:t>ε</a:t>
            </a:r>
            <a:r>
              <a:rPr lang="en-US" altLang="zh-CN" dirty="0"/>
              <a:t>y = 0.4π.</a:t>
            </a:r>
            <a:r>
              <a:rPr lang="en-US" altLang="zh-CN" dirty="0" err="1"/>
              <a:t>mm.mrad</a:t>
            </a:r>
            <a:r>
              <a:rPr lang="zh-CN" altLang="en-US" dirty="0"/>
              <a:t>， 纵向</a:t>
            </a:r>
            <a:r>
              <a:rPr lang="en-US" altLang="zh-CN" dirty="0" err="1"/>
              <a:t>σz</a:t>
            </a:r>
            <a:r>
              <a:rPr lang="en-US" altLang="zh-CN" dirty="0"/>
              <a:t> = 10mm</a:t>
            </a:r>
            <a:r>
              <a:rPr lang="zh-CN" altLang="en-US" dirty="0"/>
              <a:t>（</a:t>
            </a:r>
            <a:r>
              <a:rPr lang="en-US" altLang="zh-CN" dirty="0"/>
              <a:t>100ps</a:t>
            </a:r>
            <a:r>
              <a:rPr lang="zh-CN" altLang="en-US" dirty="0"/>
              <a:t>）</a:t>
            </a:r>
            <a:r>
              <a:rPr lang="en-US" altLang="zh-CN" dirty="0"/>
              <a:t>,</a:t>
            </a:r>
            <a:r>
              <a:rPr lang="zh-CN" altLang="en-US" dirty="0"/>
              <a:t>动能</a:t>
            </a:r>
            <a:r>
              <a:rPr lang="en-US" altLang="zh-CN" dirty="0"/>
              <a:t>80MeV</a:t>
            </a:r>
            <a:r>
              <a:rPr lang="zh-CN" altLang="en-US" dirty="0"/>
              <a:t>，</a:t>
            </a:r>
            <a:r>
              <a:rPr lang="en-US" altLang="zh-CN" dirty="0" err="1"/>
              <a:t>σE</a:t>
            </a:r>
            <a:r>
              <a:rPr lang="en-US" altLang="zh-CN" dirty="0"/>
              <a:t> = 80keV</a:t>
            </a:r>
            <a:r>
              <a:rPr lang="zh-CN" altLang="en-US" dirty="0"/>
              <a:t>，电荷量</a:t>
            </a:r>
            <a:r>
              <a:rPr lang="en-US" altLang="zh-CN" dirty="0"/>
              <a:t>46pC</a:t>
            </a:r>
            <a:r>
              <a:rPr lang="zh-CN" altLang="en-US" dirty="0"/>
              <a:t>（</a:t>
            </a:r>
            <a:r>
              <a:rPr lang="en-US" altLang="zh-CN" dirty="0"/>
              <a:t>15mA</a:t>
            </a:r>
            <a:r>
              <a:rPr lang="zh-CN" altLang="en-US" dirty="0"/>
              <a:t>）。</a:t>
            </a:r>
            <a:endParaRPr lang="en-US" altLang="zh-CN" dirty="0"/>
          </a:p>
          <a:p>
            <a:r>
              <a:rPr lang="en-US" altLang="zh-CN" dirty="0"/>
              <a:t>e-</a:t>
            </a:r>
            <a:r>
              <a:rPr lang="zh-CN" altLang="en-US" dirty="0"/>
              <a:t>初始分布：三维高斯分布，横向</a:t>
            </a:r>
            <a:r>
              <a:rPr lang="en-US" altLang="zh-CN" dirty="0" err="1"/>
              <a:t>σx</a:t>
            </a:r>
            <a:r>
              <a:rPr lang="zh-CN" altLang="en-US" dirty="0"/>
              <a:t> </a:t>
            </a:r>
            <a:r>
              <a:rPr lang="en-US" altLang="zh-CN" dirty="0"/>
              <a:t>=</a:t>
            </a:r>
            <a:r>
              <a:rPr lang="zh-CN" altLang="en-US" dirty="0"/>
              <a:t> </a:t>
            </a:r>
            <a:r>
              <a:rPr lang="en-US" altLang="zh-CN" dirty="0" err="1"/>
              <a:t>σy</a:t>
            </a:r>
            <a:r>
              <a:rPr lang="en-US" altLang="zh-CN" dirty="0"/>
              <a:t> = 1.5mm</a:t>
            </a:r>
            <a:r>
              <a:rPr lang="zh-CN" altLang="en-US" dirty="0"/>
              <a:t>，横向</a:t>
            </a:r>
            <a:r>
              <a:rPr lang="el-GR" altLang="zh-CN" dirty="0"/>
              <a:t>ε</a:t>
            </a:r>
            <a:r>
              <a:rPr lang="en-US" altLang="zh-CN" dirty="0"/>
              <a:t>x = </a:t>
            </a:r>
            <a:r>
              <a:rPr lang="el-GR" altLang="zh-CN" dirty="0"/>
              <a:t>ε</a:t>
            </a:r>
            <a:r>
              <a:rPr lang="en-US" altLang="zh-CN" dirty="0"/>
              <a:t>y = 0.4π.</a:t>
            </a:r>
            <a:r>
              <a:rPr lang="en-US" altLang="zh-CN" dirty="0" err="1"/>
              <a:t>mm.mrad</a:t>
            </a:r>
            <a:r>
              <a:rPr lang="zh-CN" altLang="en-US" dirty="0"/>
              <a:t>， 纵向</a:t>
            </a:r>
            <a:r>
              <a:rPr lang="en-US" altLang="zh-CN" dirty="0" err="1"/>
              <a:t>σz</a:t>
            </a:r>
            <a:r>
              <a:rPr lang="en-US" altLang="zh-CN" dirty="0"/>
              <a:t> = 57.879mm</a:t>
            </a:r>
            <a:r>
              <a:rPr lang="zh-CN" altLang="en-US" dirty="0"/>
              <a:t>（</a:t>
            </a:r>
            <a:r>
              <a:rPr lang="en-US" altLang="zh-CN" dirty="0"/>
              <a:t>0.5ns</a:t>
            </a:r>
            <a:r>
              <a:rPr lang="zh-CN" altLang="en-US" dirty="0"/>
              <a:t>）</a:t>
            </a:r>
            <a:r>
              <a:rPr lang="en-US" altLang="zh-CN" dirty="0"/>
              <a:t>,</a:t>
            </a:r>
            <a:r>
              <a:rPr lang="zh-CN" altLang="en-US" dirty="0"/>
              <a:t>动能</a:t>
            </a:r>
            <a:r>
              <a:rPr lang="en-US" altLang="zh-CN" dirty="0"/>
              <a:t>43.52keV</a:t>
            </a:r>
            <a:r>
              <a:rPr lang="zh-CN" altLang="en-US" dirty="0"/>
              <a:t>，</a:t>
            </a:r>
            <a:r>
              <a:rPr lang="en-US" altLang="zh-CN" dirty="0" err="1"/>
              <a:t>σE</a:t>
            </a:r>
            <a:r>
              <a:rPr lang="en-US" altLang="zh-CN" dirty="0"/>
              <a:t> = 43.52eV</a:t>
            </a:r>
            <a:r>
              <a:rPr lang="zh-CN" altLang="en-US" dirty="0"/>
              <a:t>。</a:t>
            </a:r>
            <a:endParaRPr lang="en-US" altLang="zh-CN" dirty="0"/>
          </a:p>
          <a:p>
            <a:r>
              <a:rPr lang="en-US" altLang="zh-CN" dirty="0"/>
              <a:t>…</a:t>
            </a:r>
            <a:endParaRPr lang="zh-CN" altLang="en-US" dirty="0"/>
          </a:p>
        </p:txBody>
      </p:sp>
    </p:spTree>
    <p:extLst>
      <p:ext uri="{BB962C8B-B14F-4D97-AF65-F5344CB8AC3E}">
        <p14:creationId xmlns:p14="http://schemas.microsoft.com/office/powerpoint/2010/main" val="3475440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89BDAFA-F1CC-422D-A373-87329EAB076E}"/>
              </a:ext>
            </a:extLst>
          </p:cNvPr>
          <p:cNvSpPr>
            <a:spLocks noGrp="1"/>
          </p:cNvSpPr>
          <p:nvPr>
            <p:ph idx="1"/>
          </p:nvPr>
        </p:nvSpPr>
        <p:spPr/>
        <p:txBody>
          <a:bodyPr/>
          <a:lstStyle/>
          <a:p>
            <a:r>
              <a:rPr lang="en-US" altLang="zh-CN" dirty="0" err="1"/>
              <a:t>σpz</a:t>
            </a:r>
            <a:r>
              <a:rPr lang="en-US" altLang="zh-CN" dirty="0"/>
              <a:t> = std(</a:t>
            </a:r>
            <a:r>
              <a:rPr lang="en-US" altLang="zh-CN" dirty="0" err="1"/>
              <a:t>pz</a:t>
            </a:r>
            <a:r>
              <a:rPr lang="zh-CN" altLang="en-US" dirty="0"/>
              <a:t>）</a:t>
            </a:r>
            <a:r>
              <a:rPr lang="en-US" altLang="zh-CN" dirty="0"/>
              <a:t>/mean(</a:t>
            </a:r>
            <a:r>
              <a:rPr lang="en-US" altLang="zh-CN" dirty="0" err="1"/>
              <a:t>pz</a:t>
            </a:r>
            <a:r>
              <a:rPr lang="en-US" altLang="zh-CN" dirty="0"/>
              <a:t>)</a:t>
            </a:r>
          </a:p>
          <a:p>
            <a:r>
              <a:rPr lang="en-US" altLang="zh-CN" dirty="0" err="1"/>
              <a:t>Ek_h</a:t>
            </a:r>
            <a:r>
              <a:rPr lang="en-US" altLang="zh-CN" dirty="0"/>
              <a:t> = </a:t>
            </a:r>
            <a:r>
              <a:rPr lang="en-US" altLang="zh-CN" dirty="0" err="1"/>
              <a:t>np.sqrt</a:t>
            </a:r>
            <a:r>
              <a:rPr lang="en-US" altLang="zh-CN" dirty="0"/>
              <a:t>(pz^</a:t>
            </a:r>
            <a:r>
              <a:rPr lang="en-US" altLang="zh-CN" baseline="30000" dirty="0"/>
              <a:t>2</a:t>
            </a:r>
            <a:r>
              <a:rPr lang="en-US" altLang="zh-CN" dirty="0"/>
              <a:t> + Eh^</a:t>
            </a:r>
            <a:r>
              <a:rPr lang="en-US" altLang="zh-CN" baseline="30000" dirty="0"/>
              <a:t>2</a:t>
            </a:r>
            <a:r>
              <a:rPr lang="en-US" altLang="zh-CN" dirty="0"/>
              <a:t>) - Eh</a:t>
            </a:r>
          </a:p>
          <a:p>
            <a:r>
              <a:rPr lang="en-US" altLang="zh-CN" dirty="0" err="1"/>
              <a:t>σp</a:t>
            </a:r>
            <a:r>
              <a:rPr lang="en-US" altLang="zh-CN" dirty="0"/>
              <a:t> = </a:t>
            </a:r>
            <a:r>
              <a:rPr lang="pt-BR" altLang="zh-CN" dirty="0"/>
              <a:t>std(Ek_h)/mean(Ek_h) </a:t>
            </a:r>
            <a:endParaRPr lang="zh-CN" altLang="en-US" dirty="0"/>
          </a:p>
        </p:txBody>
      </p:sp>
      <p:sp>
        <p:nvSpPr>
          <p:cNvPr id="3" name="标题 2">
            <a:extLst>
              <a:ext uri="{FF2B5EF4-FFF2-40B4-BE49-F238E27FC236}">
                <a16:creationId xmlns:a16="http://schemas.microsoft.com/office/drawing/2014/main" id="{C1F218EC-6271-4F11-A6CC-2734A75FA593}"/>
              </a:ext>
            </a:extLst>
          </p:cNvPr>
          <p:cNvSpPr>
            <a:spLocks noGrp="1"/>
          </p:cNvSpPr>
          <p:nvPr>
            <p:ph type="title"/>
          </p:nvPr>
        </p:nvSpPr>
        <p:spPr/>
        <p:txBody>
          <a:bodyPr/>
          <a:lstStyle/>
          <a:p>
            <a:r>
              <a:rPr lang="zh-CN" altLang="en-US" dirty="0"/>
              <a:t>运行结果</a:t>
            </a:r>
          </a:p>
        </p:txBody>
      </p:sp>
      <p:sp>
        <p:nvSpPr>
          <p:cNvPr id="4" name="日期占位符 3">
            <a:extLst>
              <a:ext uri="{FF2B5EF4-FFF2-40B4-BE49-F238E27FC236}">
                <a16:creationId xmlns:a16="http://schemas.microsoft.com/office/drawing/2014/main" id="{52D584F4-5487-438B-BF1A-1743DE246EA8}"/>
              </a:ext>
            </a:extLst>
          </p:cNvPr>
          <p:cNvSpPr>
            <a:spLocks noGrp="1"/>
          </p:cNvSpPr>
          <p:nvPr>
            <p:ph type="dt" sz="half" idx="2"/>
          </p:nvPr>
        </p:nvSpPr>
        <p:spPr/>
        <p:txBody>
          <a:bodyPr/>
          <a:lstStyle/>
          <a:p>
            <a:fld id="{F4537C4D-7CDD-4D83-949F-9974954C209D}" type="datetime1">
              <a:rPr lang="zh-CN" altLang="en-US" smtClean="0"/>
              <a:t>2025/12/5</a:t>
            </a:fld>
            <a:endParaRPr lang="en-US" dirty="0"/>
          </a:p>
        </p:txBody>
      </p:sp>
      <p:sp>
        <p:nvSpPr>
          <p:cNvPr id="5" name="页脚占位符 4">
            <a:extLst>
              <a:ext uri="{FF2B5EF4-FFF2-40B4-BE49-F238E27FC236}">
                <a16:creationId xmlns:a16="http://schemas.microsoft.com/office/drawing/2014/main" id="{0ED01A87-0E58-4B44-AD8F-29766BE191FF}"/>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C34E22DB-73D3-443B-A476-49B6D33A13F6}"/>
              </a:ext>
            </a:extLst>
          </p:cNvPr>
          <p:cNvSpPr>
            <a:spLocks noGrp="1"/>
          </p:cNvSpPr>
          <p:nvPr>
            <p:ph type="sldNum" sz="quarter" idx="4"/>
          </p:nvPr>
        </p:nvSpPr>
        <p:spPr/>
        <p:txBody>
          <a:bodyPr/>
          <a:lstStyle/>
          <a:p>
            <a:fld id="{36B5EA5A-BC32-A742-B11B-8E7414D5B535}" type="slidenum">
              <a:rPr lang="en-US" smtClean="0"/>
              <a:pPr/>
              <a:t>28</a:t>
            </a:fld>
            <a:endParaRPr lang="en-US" dirty="0"/>
          </a:p>
        </p:txBody>
      </p:sp>
      <p:pic>
        <p:nvPicPr>
          <p:cNvPr id="8" name="图片 7">
            <a:extLst>
              <a:ext uri="{FF2B5EF4-FFF2-40B4-BE49-F238E27FC236}">
                <a16:creationId xmlns:a16="http://schemas.microsoft.com/office/drawing/2014/main" id="{E5EE9ACF-C108-4B1A-8158-6B08DF4CE4EC}"/>
              </a:ext>
            </a:extLst>
          </p:cNvPr>
          <p:cNvPicPr>
            <a:picLocks noChangeAspect="1"/>
          </p:cNvPicPr>
          <p:nvPr/>
        </p:nvPicPr>
        <p:blipFill>
          <a:blip r:embed="rId2"/>
          <a:srcRect/>
          <a:stretch/>
        </p:blipFill>
        <p:spPr>
          <a:xfrm>
            <a:off x="263352" y="2881035"/>
            <a:ext cx="2927647" cy="1392167"/>
          </a:xfrm>
          <a:prstGeom prst="rect">
            <a:avLst/>
          </a:prstGeom>
        </p:spPr>
      </p:pic>
      <p:sp>
        <p:nvSpPr>
          <p:cNvPr id="9" name="文本框 8">
            <a:extLst>
              <a:ext uri="{FF2B5EF4-FFF2-40B4-BE49-F238E27FC236}">
                <a16:creationId xmlns:a16="http://schemas.microsoft.com/office/drawing/2014/main" id="{36D51B25-3CA2-48BE-B9C5-ACE7B26C14B1}"/>
              </a:ext>
            </a:extLst>
          </p:cNvPr>
          <p:cNvSpPr txBox="1"/>
          <p:nvPr/>
        </p:nvSpPr>
        <p:spPr>
          <a:xfrm flipH="1">
            <a:off x="993147" y="4297119"/>
            <a:ext cx="1708762" cy="246221"/>
          </a:xfrm>
          <a:prstGeom prst="rect">
            <a:avLst/>
          </a:prstGeom>
          <a:noFill/>
        </p:spPr>
        <p:txBody>
          <a:bodyPr wrap="square" lIns="0" tIns="0" rIns="0" bIns="0" rtlCol="0">
            <a:spAutoFit/>
          </a:bodyPr>
          <a:lstStyle/>
          <a:p>
            <a:pPr algn="l"/>
            <a:r>
              <a:rPr lang="zh-CN" altLang="en-US" sz="1600" dirty="0">
                <a:solidFill>
                  <a:schemeClr val="tx2"/>
                </a:solidFill>
              </a:rPr>
              <a:t>电子纵向能散变化</a:t>
            </a:r>
          </a:p>
        </p:txBody>
      </p:sp>
      <p:pic>
        <p:nvPicPr>
          <p:cNvPr id="11" name="图片 10">
            <a:extLst>
              <a:ext uri="{FF2B5EF4-FFF2-40B4-BE49-F238E27FC236}">
                <a16:creationId xmlns:a16="http://schemas.microsoft.com/office/drawing/2014/main" id="{37372EBE-3645-44DB-8DBA-809F0DF459E9}"/>
              </a:ext>
            </a:extLst>
          </p:cNvPr>
          <p:cNvPicPr>
            <a:picLocks noChangeAspect="1"/>
          </p:cNvPicPr>
          <p:nvPr/>
        </p:nvPicPr>
        <p:blipFill>
          <a:blip r:embed="rId3"/>
          <a:srcRect/>
          <a:stretch/>
        </p:blipFill>
        <p:spPr>
          <a:xfrm>
            <a:off x="3251176" y="2857119"/>
            <a:ext cx="3028235" cy="1439999"/>
          </a:xfrm>
          <a:prstGeom prst="rect">
            <a:avLst/>
          </a:prstGeom>
        </p:spPr>
      </p:pic>
      <p:sp>
        <p:nvSpPr>
          <p:cNvPr id="12" name="文本框 11">
            <a:extLst>
              <a:ext uri="{FF2B5EF4-FFF2-40B4-BE49-F238E27FC236}">
                <a16:creationId xmlns:a16="http://schemas.microsoft.com/office/drawing/2014/main" id="{92D291AA-9E1C-43F9-B23D-9228EA7F5BA7}"/>
              </a:ext>
            </a:extLst>
          </p:cNvPr>
          <p:cNvSpPr txBox="1"/>
          <p:nvPr/>
        </p:nvSpPr>
        <p:spPr>
          <a:xfrm flipH="1">
            <a:off x="3827240" y="4292602"/>
            <a:ext cx="2160240" cy="246221"/>
          </a:xfrm>
          <a:prstGeom prst="rect">
            <a:avLst/>
          </a:prstGeom>
          <a:noFill/>
        </p:spPr>
        <p:txBody>
          <a:bodyPr wrap="square" lIns="0" tIns="0" rIns="0" bIns="0" rtlCol="0">
            <a:spAutoFit/>
          </a:bodyPr>
          <a:lstStyle/>
          <a:p>
            <a:pPr algn="l"/>
            <a:r>
              <a:rPr lang="zh-CN" altLang="en-US" sz="1600" dirty="0">
                <a:solidFill>
                  <a:schemeClr val="tx2"/>
                </a:solidFill>
              </a:rPr>
              <a:t>电子垂直方向尺寸变化</a:t>
            </a:r>
          </a:p>
        </p:txBody>
      </p:sp>
      <p:pic>
        <p:nvPicPr>
          <p:cNvPr id="14" name="图片 13">
            <a:extLst>
              <a:ext uri="{FF2B5EF4-FFF2-40B4-BE49-F238E27FC236}">
                <a16:creationId xmlns:a16="http://schemas.microsoft.com/office/drawing/2014/main" id="{4A192CF1-F0EC-4CDE-8D95-FF05B6C72FA4}"/>
              </a:ext>
            </a:extLst>
          </p:cNvPr>
          <p:cNvPicPr>
            <a:picLocks noChangeAspect="1"/>
          </p:cNvPicPr>
          <p:nvPr/>
        </p:nvPicPr>
        <p:blipFill>
          <a:blip r:embed="rId4"/>
          <a:stretch>
            <a:fillRect/>
          </a:stretch>
        </p:blipFill>
        <p:spPr>
          <a:xfrm>
            <a:off x="3359696" y="1891499"/>
            <a:ext cx="5871303" cy="931588"/>
          </a:xfrm>
          <a:prstGeom prst="rect">
            <a:avLst/>
          </a:prstGeom>
        </p:spPr>
      </p:pic>
      <p:pic>
        <p:nvPicPr>
          <p:cNvPr id="16" name="图片 15">
            <a:extLst>
              <a:ext uri="{FF2B5EF4-FFF2-40B4-BE49-F238E27FC236}">
                <a16:creationId xmlns:a16="http://schemas.microsoft.com/office/drawing/2014/main" id="{6C858C84-4DFC-4895-A97A-D06A3711F6ED}"/>
              </a:ext>
            </a:extLst>
          </p:cNvPr>
          <p:cNvPicPr>
            <a:picLocks noChangeAspect="1"/>
          </p:cNvPicPr>
          <p:nvPr/>
        </p:nvPicPr>
        <p:blipFill>
          <a:blip r:embed="rId5"/>
          <a:srcRect/>
          <a:stretch/>
        </p:blipFill>
        <p:spPr>
          <a:xfrm>
            <a:off x="6300231" y="2851167"/>
            <a:ext cx="2927647" cy="1392167"/>
          </a:xfrm>
          <a:prstGeom prst="rect">
            <a:avLst/>
          </a:prstGeom>
        </p:spPr>
      </p:pic>
      <p:sp>
        <p:nvSpPr>
          <p:cNvPr id="17" name="文本框 16">
            <a:extLst>
              <a:ext uri="{FF2B5EF4-FFF2-40B4-BE49-F238E27FC236}">
                <a16:creationId xmlns:a16="http://schemas.microsoft.com/office/drawing/2014/main" id="{B4713874-9869-414D-B2F8-E919EBAB1B03}"/>
              </a:ext>
            </a:extLst>
          </p:cNvPr>
          <p:cNvSpPr txBox="1"/>
          <p:nvPr/>
        </p:nvSpPr>
        <p:spPr>
          <a:xfrm flipH="1">
            <a:off x="6752150" y="4292601"/>
            <a:ext cx="2160240" cy="246221"/>
          </a:xfrm>
          <a:prstGeom prst="rect">
            <a:avLst/>
          </a:prstGeom>
          <a:noFill/>
        </p:spPr>
        <p:txBody>
          <a:bodyPr wrap="square" lIns="0" tIns="0" rIns="0" bIns="0" rtlCol="0">
            <a:spAutoFit/>
          </a:bodyPr>
          <a:lstStyle/>
          <a:p>
            <a:pPr algn="l"/>
            <a:r>
              <a:rPr lang="zh-CN" altLang="en-US" sz="1600" dirty="0">
                <a:solidFill>
                  <a:schemeClr val="tx2"/>
                </a:solidFill>
              </a:rPr>
              <a:t>电子水平方向尺寸变化</a:t>
            </a:r>
          </a:p>
        </p:txBody>
      </p:sp>
      <p:sp>
        <p:nvSpPr>
          <p:cNvPr id="18" name="文本框 17">
            <a:extLst>
              <a:ext uri="{FF2B5EF4-FFF2-40B4-BE49-F238E27FC236}">
                <a16:creationId xmlns:a16="http://schemas.microsoft.com/office/drawing/2014/main" id="{25E14080-F3F1-4A02-84E7-95950D900648}"/>
              </a:ext>
            </a:extLst>
          </p:cNvPr>
          <p:cNvSpPr txBox="1"/>
          <p:nvPr/>
        </p:nvSpPr>
        <p:spPr>
          <a:xfrm flipH="1">
            <a:off x="993147" y="6279123"/>
            <a:ext cx="1708762" cy="246221"/>
          </a:xfrm>
          <a:prstGeom prst="rect">
            <a:avLst/>
          </a:prstGeom>
          <a:noFill/>
        </p:spPr>
        <p:txBody>
          <a:bodyPr wrap="square" lIns="0" tIns="0" rIns="0" bIns="0" rtlCol="0">
            <a:spAutoFit/>
          </a:bodyPr>
          <a:lstStyle/>
          <a:p>
            <a:pPr algn="l"/>
            <a:r>
              <a:rPr lang="zh-CN" altLang="en-US" sz="1600" dirty="0">
                <a:solidFill>
                  <a:schemeClr val="tx2"/>
                </a:solidFill>
              </a:rPr>
              <a:t>负氢纵向能散变化</a:t>
            </a:r>
          </a:p>
        </p:txBody>
      </p:sp>
      <p:sp>
        <p:nvSpPr>
          <p:cNvPr id="19" name="文本框 18">
            <a:extLst>
              <a:ext uri="{FF2B5EF4-FFF2-40B4-BE49-F238E27FC236}">
                <a16:creationId xmlns:a16="http://schemas.microsoft.com/office/drawing/2014/main" id="{9264AEE0-7F5C-4B81-AD68-2238BBC47113}"/>
              </a:ext>
            </a:extLst>
          </p:cNvPr>
          <p:cNvSpPr txBox="1"/>
          <p:nvPr/>
        </p:nvSpPr>
        <p:spPr>
          <a:xfrm flipH="1">
            <a:off x="3827240" y="6279122"/>
            <a:ext cx="2160240" cy="246221"/>
          </a:xfrm>
          <a:prstGeom prst="rect">
            <a:avLst/>
          </a:prstGeom>
          <a:noFill/>
        </p:spPr>
        <p:txBody>
          <a:bodyPr wrap="square" lIns="0" tIns="0" rIns="0" bIns="0" rtlCol="0">
            <a:spAutoFit/>
          </a:bodyPr>
          <a:lstStyle/>
          <a:p>
            <a:pPr algn="l"/>
            <a:r>
              <a:rPr lang="zh-CN" altLang="en-US" sz="1600" dirty="0">
                <a:solidFill>
                  <a:schemeClr val="tx2"/>
                </a:solidFill>
              </a:rPr>
              <a:t>负氢垂直方向尺寸变化</a:t>
            </a:r>
          </a:p>
        </p:txBody>
      </p:sp>
      <p:sp>
        <p:nvSpPr>
          <p:cNvPr id="20" name="文本框 19">
            <a:extLst>
              <a:ext uri="{FF2B5EF4-FFF2-40B4-BE49-F238E27FC236}">
                <a16:creationId xmlns:a16="http://schemas.microsoft.com/office/drawing/2014/main" id="{DB3C7A7B-36F3-408B-BE22-6E2317426665}"/>
              </a:ext>
            </a:extLst>
          </p:cNvPr>
          <p:cNvSpPr txBox="1"/>
          <p:nvPr/>
        </p:nvSpPr>
        <p:spPr>
          <a:xfrm flipH="1">
            <a:off x="6827185" y="6279123"/>
            <a:ext cx="2160240" cy="246221"/>
          </a:xfrm>
          <a:prstGeom prst="rect">
            <a:avLst/>
          </a:prstGeom>
          <a:noFill/>
        </p:spPr>
        <p:txBody>
          <a:bodyPr wrap="square" lIns="0" tIns="0" rIns="0" bIns="0" rtlCol="0">
            <a:spAutoFit/>
          </a:bodyPr>
          <a:lstStyle/>
          <a:p>
            <a:pPr algn="l"/>
            <a:r>
              <a:rPr lang="zh-CN" altLang="en-US" sz="1600" dirty="0">
                <a:solidFill>
                  <a:schemeClr val="tx2"/>
                </a:solidFill>
              </a:rPr>
              <a:t>负氢水平方向尺寸变化</a:t>
            </a:r>
          </a:p>
        </p:txBody>
      </p:sp>
      <p:pic>
        <p:nvPicPr>
          <p:cNvPr id="22" name="图片 21">
            <a:extLst>
              <a:ext uri="{FF2B5EF4-FFF2-40B4-BE49-F238E27FC236}">
                <a16:creationId xmlns:a16="http://schemas.microsoft.com/office/drawing/2014/main" id="{C6F4DC07-A32A-4870-8CDA-09DA2D8F7427}"/>
              </a:ext>
            </a:extLst>
          </p:cNvPr>
          <p:cNvPicPr>
            <a:picLocks noChangeAspect="1"/>
          </p:cNvPicPr>
          <p:nvPr/>
        </p:nvPicPr>
        <p:blipFill>
          <a:blip r:embed="rId6"/>
          <a:stretch>
            <a:fillRect/>
          </a:stretch>
        </p:blipFill>
        <p:spPr>
          <a:xfrm>
            <a:off x="263352" y="4743234"/>
            <a:ext cx="3028235" cy="1440000"/>
          </a:xfrm>
          <a:prstGeom prst="rect">
            <a:avLst/>
          </a:prstGeom>
        </p:spPr>
      </p:pic>
      <p:pic>
        <p:nvPicPr>
          <p:cNvPr id="24" name="图片 23">
            <a:extLst>
              <a:ext uri="{FF2B5EF4-FFF2-40B4-BE49-F238E27FC236}">
                <a16:creationId xmlns:a16="http://schemas.microsoft.com/office/drawing/2014/main" id="{D851B331-0D8D-4985-93FC-572FEDB8DD43}"/>
              </a:ext>
            </a:extLst>
          </p:cNvPr>
          <p:cNvPicPr>
            <a:picLocks noChangeAspect="1"/>
          </p:cNvPicPr>
          <p:nvPr/>
        </p:nvPicPr>
        <p:blipFill>
          <a:blip r:embed="rId7"/>
          <a:stretch>
            <a:fillRect/>
          </a:stretch>
        </p:blipFill>
        <p:spPr>
          <a:xfrm>
            <a:off x="6203504" y="4749038"/>
            <a:ext cx="3028235" cy="1440000"/>
          </a:xfrm>
          <a:prstGeom prst="rect">
            <a:avLst/>
          </a:prstGeom>
        </p:spPr>
      </p:pic>
      <p:pic>
        <p:nvPicPr>
          <p:cNvPr id="26" name="图片 25">
            <a:extLst>
              <a:ext uri="{FF2B5EF4-FFF2-40B4-BE49-F238E27FC236}">
                <a16:creationId xmlns:a16="http://schemas.microsoft.com/office/drawing/2014/main" id="{B5B91A9F-E114-411B-ABCA-A7F607BE0A53}"/>
              </a:ext>
            </a:extLst>
          </p:cNvPr>
          <p:cNvPicPr>
            <a:picLocks noChangeAspect="1"/>
          </p:cNvPicPr>
          <p:nvPr/>
        </p:nvPicPr>
        <p:blipFill>
          <a:blip r:embed="rId7"/>
          <a:stretch>
            <a:fillRect/>
          </a:stretch>
        </p:blipFill>
        <p:spPr>
          <a:xfrm>
            <a:off x="3251176" y="4743234"/>
            <a:ext cx="3028235" cy="1440000"/>
          </a:xfrm>
          <a:prstGeom prst="rect">
            <a:avLst/>
          </a:prstGeom>
        </p:spPr>
      </p:pic>
      <p:pic>
        <p:nvPicPr>
          <p:cNvPr id="27" name="图片 26">
            <a:extLst>
              <a:ext uri="{FF2B5EF4-FFF2-40B4-BE49-F238E27FC236}">
                <a16:creationId xmlns:a16="http://schemas.microsoft.com/office/drawing/2014/main" id="{F0277DC5-9BBD-4BD3-82F5-953C610AD7FD}"/>
              </a:ext>
            </a:extLst>
          </p:cNvPr>
          <p:cNvPicPr>
            <a:picLocks noChangeAspect="1"/>
          </p:cNvPicPr>
          <p:nvPr/>
        </p:nvPicPr>
        <p:blipFill>
          <a:blip r:embed="rId8"/>
          <a:srcRect/>
          <a:stretch/>
        </p:blipFill>
        <p:spPr>
          <a:xfrm>
            <a:off x="9227878" y="2834150"/>
            <a:ext cx="2952258" cy="1440000"/>
          </a:xfrm>
          <a:prstGeom prst="rect">
            <a:avLst/>
          </a:prstGeom>
        </p:spPr>
      </p:pic>
      <p:pic>
        <p:nvPicPr>
          <p:cNvPr id="28" name="图片 27">
            <a:extLst>
              <a:ext uri="{FF2B5EF4-FFF2-40B4-BE49-F238E27FC236}">
                <a16:creationId xmlns:a16="http://schemas.microsoft.com/office/drawing/2014/main" id="{1AE17710-7A24-49CF-874A-69365195CB66}"/>
              </a:ext>
            </a:extLst>
          </p:cNvPr>
          <p:cNvPicPr>
            <a:picLocks noChangeAspect="1"/>
          </p:cNvPicPr>
          <p:nvPr/>
        </p:nvPicPr>
        <p:blipFill>
          <a:blip r:embed="rId9"/>
          <a:stretch>
            <a:fillRect/>
          </a:stretch>
        </p:blipFill>
        <p:spPr>
          <a:xfrm>
            <a:off x="9337806" y="4698190"/>
            <a:ext cx="2854194" cy="1440000"/>
          </a:xfrm>
          <a:prstGeom prst="rect">
            <a:avLst/>
          </a:prstGeom>
        </p:spPr>
      </p:pic>
      <p:sp>
        <p:nvSpPr>
          <p:cNvPr id="29" name="文本框 28">
            <a:extLst>
              <a:ext uri="{FF2B5EF4-FFF2-40B4-BE49-F238E27FC236}">
                <a16:creationId xmlns:a16="http://schemas.microsoft.com/office/drawing/2014/main" id="{AE64C5D1-D021-4539-8575-939A8342ED6B}"/>
              </a:ext>
            </a:extLst>
          </p:cNvPr>
          <p:cNvSpPr txBox="1"/>
          <p:nvPr/>
        </p:nvSpPr>
        <p:spPr>
          <a:xfrm flipH="1">
            <a:off x="10063773" y="4254672"/>
            <a:ext cx="1463660" cy="246221"/>
          </a:xfrm>
          <a:prstGeom prst="rect">
            <a:avLst/>
          </a:prstGeom>
          <a:noFill/>
        </p:spPr>
        <p:txBody>
          <a:bodyPr wrap="square" lIns="0" tIns="0" rIns="0" bIns="0" rtlCol="0">
            <a:spAutoFit/>
          </a:bodyPr>
          <a:lstStyle/>
          <a:p>
            <a:pPr algn="l"/>
            <a:r>
              <a:rPr lang="zh-CN" altLang="en-US" sz="1600" dirty="0">
                <a:solidFill>
                  <a:schemeClr val="tx2"/>
                </a:solidFill>
              </a:rPr>
              <a:t>水平发射度变化</a:t>
            </a:r>
          </a:p>
        </p:txBody>
      </p:sp>
      <p:sp>
        <p:nvSpPr>
          <p:cNvPr id="30" name="文本框 29">
            <a:extLst>
              <a:ext uri="{FF2B5EF4-FFF2-40B4-BE49-F238E27FC236}">
                <a16:creationId xmlns:a16="http://schemas.microsoft.com/office/drawing/2014/main" id="{9332735E-E4BC-4024-85A9-DC199250EB2C}"/>
              </a:ext>
            </a:extLst>
          </p:cNvPr>
          <p:cNvSpPr txBox="1"/>
          <p:nvPr/>
        </p:nvSpPr>
        <p:spPr>
          <a:xfrm flipH="1">
            <a:off x="10344472" y="6279121"/>
            <a:ext cx="1463660" cy="246221"/>
          </a:xfrm>
          <a:prstGeom prst="rect">
            <a:avLst/>
          </a:prstGeom>
          <a:noFill/>
        </p:spPr>
        <p:txBody>
          <a:bodyPr wrap="square" lIns="0" tIns="0" rIns="0" bIns="0" rtlCol="0">
            <a:spAutoFit/>
          </a:bodyPr>
          <a:lstStyle/>
          <a:p>
            <a:pPr algn="l"/>
            <a:r>
              <a:rPr lang="zh-CN" altLang="en-US" sz="1600" dirty="0">
                <a:solidFill>
                  <a:schemeClr val="tx2"/>
                </a:solidFill>
              </a:rPr>
              <a:t>垂直发射度变化</a:t>
            </a:r>
          </a:p>
        </p:txBody>
      </p:sp>
    </p:spTree>
    <p:extLst>
      <p:ext uri="{BB962C8B-B14F-4D97-AF65-F5344CB8AC3E}">
        <p14:creationId xmlns:p14="http://schemas.microsoft.com/office/powerpoint/2010/main" val="2389728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9F27E13-4583-493B-A13A-6A64C44957D5}"/>
              </a:ext>
            </a:extLst>
          </p:cNvPr>
          <p:cNvSpPr>
            <a:spLocks noGrp="1"/>
          </p:cNvSpPr>
          <p:nvPr>
            <p:ph idx="1"/>
          </p:nvPr>
        </p:nvSpPr>
        <p:spPr/>
        <p:txBody>
          <a:bodyPr/>
          <a:lstStyle/>
          <a:p>
            <a:r>
              <a:rPr lang="en-US" altLang="zh-CN" dirty="0"/>
              <a:t>1.Astra</a:t>
            </a:r>
            <a:r>
              <a:rPr lang="zh-CN" altLang="en-US" dirty="0"/>
              <a:t>程序：</a:t>
            </a:r>
            <a:endParaRPr lang="en-US" altLang="zh-CN" dirty="0"/>
          </a:p>
          <a:p>
            <a:r>
              <a:rPr lang="en-US" altLang="zh-CN" dirty="0"/>
              <a:t>-----</a:t>
            </a:r>
            <a:r>
              <a:rPr lang="zh-CN" altLang="en-US" dirty="0"/>
              <a:t>加入磁铁模拟，分析空间电荷效应对能散的影响以及能散带来的剖面尺寸变化。</a:t>
            </a:r>
            <a:endParaRPr lang="en-US" altLang="zh-CN" dirty="0"/>
          </a:p>
          <a:p>
            <a:r>
              <a:rPr lang="en-US" altLang="zh-CN" dirty="0"/>
              <a:t>-----</a:t>
            </a:r>
            <a:r>
              <a:rPr lang="zh-CN" altLang="en-US" dirty="0"/>
              <a:t>改变束流条件如</a:t>
            </a:r>
            <a:r>
              <a:rPr lang="en-US" altLang="zh-CN" dirty="0"/>
              <a:t>RMS</a:t>
            </a:r>
            <a:r>
              <a:rPr lang="zh-CN" altLang="en-US" dirty="0"/>
              <a:t>尺寸，束团长度，电荷量等进一步模拟。</a:t>
            </a:r>
            <a:endParaRPr lang="en-US" altLang="zh-CN" dirty="0"/>
          </a:p>
          <a:p>
            <a:r>
              <a:rPr lang="en-US" altLang="zh-CN" dirty="0"/>
              <a:t>2.LW</a:t>
            </a:r>
            <a:r>
              <a:rPr lang="zh-CN" altLang="en-US" dirty="0"/>
              <a:t>实验：</a:t>
            </a:r>
            <a:endParaRPr lang="en-US" altLang="zh-CN" dirty="0"/>
          </a:p>
          <a:p>
            <a:r>
              <a:rPr lang="en-US" altLang="zh-CN" dirty="0"/>
              <a:t>-----</a:t>
            </a:r>
            <a:r>
              <a:rPr lang="zh-CN" altLang="en-US" dirty="0"/>
              <a:t>分析水平方向剖面与垂直方向剖面差异的原因，用</a:t>
            </a:r>
            <a:r>
              <a:rPr lang="en-US" altLang="zh-CN" dirty="0"/>
              <a:t>LW</a:t>
            </a:r>
            <a:r>
              <a:rPr lang="zh-CN" altLang="en-US" dirty="0"/>
              <a:t>附近丝靶扫描水平垂直方向剖面。</a:t>
            </a:r>
            <a:endParaRPr lang="en-US" altLang="zh-CN" dirty="0"/>
          </a:p>
          <a:p>
            <a:r>
              <a:rPr lang="en-US" altLang="zh-CN" dirty="0"/>
              <a:t>-----</a:t>
            </a:r>
            <a:r>
              <a:rPr lang="zh-CN" altLang="en-US" dirty="0"/>
              <a:t>光路相关实验在实验室中模拟。</a:t>
            </a:r>
            <a:endParaRPr lang="en-US" altLang="zh-CN" dirty="0"/>
          </a:p>
          <a:p>
            <a:endParaRPr lang="en-US" altLang="zh-CN" dirty="0"/>
          </a:p>
          <a:p>
            <a:endParaRPr lang="zh-CN" altLang="en-US" dirty="0"/>
          </a:p>
        </p:txBody>
      </p:sp>
      <p:sp>
        <p:nvSpPr>
          <p:cNvPr id="3" name="标题 2">
            <a:extLst>
              <a:ext uri="{FF2B5EF4-FFF2-40B4-BE49-F238E27FC236}">
                <a16:creationId xmlns:a16="http://schemas.microsoft.com/office/drawing/2014/main" id="{10486EC6-CCEB-4CB9-8493-EB1AB9CDB4E3}"/>
              </a:ext>
            </a:extLst>
          </p:cNvPr>
          <p:cNvSpPr>
            <a:spLocks noGrp="1"/>
          </p:cNvSpPr>
          <p:nvPr>
            <p:ph type="title"/>
          </p:nvPr>
        </p:nvSpPr>
        <p:spPr/>
        <p:txBody>
          <a:bodyPr/>
          <a:lstStyle/>
          <a:p>
            <a:r>
              <a:rPr lang="zh-CN" altLang="en-US" dirty="0"/>
              <a:t>下一步计划</a:t>
            </a:r>
          </a:p>
        </p:txBody>
      </p:sp>
      <p:sp>
        <p:nvSpPr>
          <p:cNvPr id="4" name="日期占位符 3">
            <a:extLst>
              <a:ext uri="{FF2B5EF4-FFF2-40B4-BE49-F238E27FC236}">
                <a16:creationId xmlns:a16="http://schemas.microsoft.com/office/drawing/2014/main" id="{637A4366-5484-48F1-A9D0-E2A3636B0EF7}"/>
              </a:ext>
            </a:extLst>
          </p:cNvPr>
          <p:cNvSpPr>
            <a:spLocks noGrp="1"/>
          </p:cNvSpPr>
          <p:nvPr>
            <p:ph type="dt" sz="half" idx="2"/>
          </p:nvPr>
        </p:nvSpPr>
        <p:spPr/>
        <p:txBody>
          <a:bodyPr/>
          <a:lstStyle/>
          <a:p>
            <a:fld id="{F4537C4D-7CDD-4D83-949F-9974954C209D}" type="datetime1">
              <a:rPr lang="zh-CN" altLang="en-US" smtClean="0"/>
              <a:t>2025/12/5</a:t>
            </a:fld>
            <a:endParaRPr lang="en-US" dirty="0"/>
          </a:p>
        </p:txBody>
      </p:sp>
      <p:sp>
        <p:nvSpPr>
          <p:cNvPr id="5" name="页脚占位符 4">
            <a:extLst>
              <a:ext uri="{FF2B5EF4-FFF2-40B4-BE49-F238E27FC236}">
                <a16:creationId xmlns:a16="http://schemas.microsoft.com/office/drawing/2014/main" id="{7117F65D-9008-4AE4-932B-9463D906D8AA}"/>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2334247C-FA9B-414A-B47D-81B324F3DF61}"/>
              </a:ext>
            </a:extLst>
          </p:cNvPr>
          <p:cNvSpPr>
            <a:spLocks noGrp="1"/>
          </p:cNvSpPr>
          <p:nvPr>
            <p:ph type="sldNum" sz="quarter" idx="4"/>
          </p:nvPr>
        </p:nvSpPr>
        <p:spPr/>
        <p:txBody>
          <a:bodyPr/>
          <a:lstStyle/>
          <a:p>
            <a:fld id="{36B5EA5A-BC32-A742-B11B-8E7414D5B535}" type="slidenum">
              <a:rPr lang="en-US" smtClean="0"/>
              <a:pPr/>
              <a:t>29</a:t>
            </a:fld>
            <a:endParaRPr lang="en-US" dirty="0"/>
          </a:p>
        </p:txBody>
      </p:sp>
    </p:spTree>
    <p:extLst>
      <p:ext uri="{BB962C8B-B14F-4D97-AF65-F5344CB8AC3E}">
        <p14:creationId xmlns:p14="http://schemas.microsoft.com/office/powerpoint/2010/main" val="263243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2CAA80-9B60-4AA7-9625-FB9ABE9076EA}"/>
              </a:ext>
            </a:extLst>
          </p:cNvPr>
          <p:cNvSpPr>
            <a:spLocks noGrp="1"/>
          </p:cNvSpPr>
          <p:nvPr>
            <p:ph idx="1"/>
          </p:nvPr>
        </p:nvSpPr>
        <p:spPr/>
        <p:txBody>
          <a:bodyPr/>
          <a:lstStyle/>
          <a:p>
            <a:r>
              <a:rPr lang="zh-CN" altLang="en-US" dirty="0"/>
              <a:t>测量水平方向剖面信号峰值小于垂直方向的两个原因：水平方向束流尺寸大，粒子密度低。</a:t>
            </a:r>
            <a:r>
              <a:rPr lang="en-US" altLang="zh-CN" dirty="0"/>
              <a:t>(</a:t>
            </a:r>
            <a:r>
              <a:rPr lang="zh-CN" altLang="en-US" dirty="0"/>
              <a:t>也需要排除电机移动的影响）激光能量低（</a:t>
            </a:r>
            <a:r>
              <a:rPr lang="en-US" altLang="zh-CN" dirty="0"/>
              <a:t>2025.9.12</a:t>
            </a:r>
            <a:r>
              <a:rPr lang="zh-CN" altLang="en-US" dirty="0"/>
              <a:t>）</a:t>
            </a:r>
          </a:p>
          <a:p>
            <a:r>
              <a:rPr lang="zh-CN" altLang="en-US" dirty="0"/>
              <a:t>激光能量：</a:t>
            </a:r>
            <a:r>
              <a:rPr lang="en-US" altLang="zh-CN" dirty="0"/>
              <a:t>164mJ( </a:t>
            </a:r>
            <a:r>
              <a:rPr lang="en-US" altLang="zh-CN" dirty="0" err="1"/>
              <a:t>horizontal&amp;vertical</a:t>
            </a:r>
            <a:r>
              <a:rPr lang="en-US" altLang="zh-CN" dirty="0"/>
              <a:t>)</a:t>
            </a:r>
          </a:p>
          <a:p>
            <a:r>
              <a:rPr lang="zh-CN" altLang="en-US" dirty="0"/>
              <a:t>垂直方向剖面测量幅值要低于水平方向？</a:t>
            </a:r>
            <a:endParaRPr lang="en-US" altLang="zh-CN" dirty="0"/>
          </a:p>
          <a:p>
            <a:r>
              <a:rPr lang="zh-CN" altLang="en-US" dirty="0"/>
              <a:t>垂直方向剖面尺寸大于水平方向剖面尺寸？</a:t>
            </a:r>
          </a:p>
          <a:p>
            <a:endParaRPr lang="zh-CN" altLang="en-US" dirty="0"/>
          </a:p>
        </p:txBody>
      </p:sp>
      <p:sp>
        <p:nvSpPr>
          <p:cNvPr id="3" name="标题 2">
            <a:extLst>
              <a:ext uri="{FF2B5EF4-FFF2-40B4-BE49-F238E27FC236}">
                <a16:creationId xmlns:a16="http://schemas.microsoft.com/office/drawing/2014/main" id="{475736B3-54A1-4FA5-896E-25F04977D4BE}"/>
              </a:ext>
            </a:extLst>
          </p:cNvPr>
          <p:cNvSpPr>
            <a:spLocks noGrp="1"/>
          </p:cNvSpPr>
          <p:nvPr>
            <p:ph type="title"/>
          </p:nvPr>
        </p:nvSpPr>
        <p:spPr/>
        <p:txBody>
          <a:bodyPr/>
          <a:lstStyle/>
          <a:p>
            <a:r>
              <a:rPr lang="en-US" altLang="zh-CN" dirty="0"/>
              <a:t>12-2 </a:t>
            </a:r>
            <a:r>
              <a:rPr lang="zh-CN" altLang="en-US" dirty="0"/>
              <a:t>剖面测量</a:t>
            </a:r>
          </a:p>
        </p:txBody>
      </p:sp>
      <p:sp>
        <p:nvSpPr>
          <p:cNvPr id="4" name="日期占位符 3">
            <a:extLst>
              <a:ext uri="{FF2B5EF4-FFF2-40B4-BE49-F238E27FC236}">
                <a16:creationId xmlns:a16="http://schemas.microsoft.com/office/drawing/2014/main" id="{6BAE7BB7-8542-4D13-8710-94A282C1F887}"/>
              </a:ext>
            </a:extLst>
          </p:cNvPr>
          <p:cNvSpPr>
            <a:spLocks noGrp="1"/>
          </p:cNvSpPr>
          <p:nvPr>
            <p:ph type="dt" sz="half" idx="2"/>
          </p:nvPr>
        </p:nvSpPr>
        <p:spPr/>
        <p:txBody>
          <a:bodyPr/>
          <a:lstStyle/>
          <a:p>
            <a:fld id="{F4537C4D-7CDD-4D83-949F-9974954C209D}" type="datetime1">
              <a:rPr lang="zh-CN" altLang="en-US" smtClean="0"/>
              <a:t>2025/12/5</a:t>
            </a:fld>
            <a:endParaRPr lang="en-US" dirty="0"/>
          </a:p>
        </p:txBody>
      </p:sp>
      <p:sp>
        <p:nvSpPr>
          <p:cNvPr id="5" name="页脚占位符 4">
            <a:extLst>
              <a:ext uri="{FF2B5EF4-FFF2-40B4-BE49-F238E27FC236}">
                <a16:creationId xmlns:a16="http://schemas.microsoft.com/office/drawing/2014/main" id="{7596AC26-5067-4B2B-886B-C80E6B45B028}"/>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079761B7-FCD9-4E92-914E-8C6B630025F3}"/>
              </a:ext>
            </a:extLst>
          </p:cNvPr>
          <p:cNvSpPr>
            <a:spLocks noGrp="1"/>
          </p:cNvSpPr>
          <p:nvPr>
            <p:ph type="sldNum" sz="quarter" idx="4"/>
          </p:nvPr>
        </p:nvSpPr>
        <p:spPr/>
        <p:txBody>
          <a:bodyPr/>
          <a:lstStyle/>
          <a:p>
            <a:fld id="{36B5EA5A-BC32-A742-B11B-8E7414D5B535}" type="slidenum">
              <a:rPr lang="en-US" smtClean="0"/>
              <a:pPr/>
              <a:t>3</a:t>
            </a:fld>
            <a:endParaRPr lang="en-US" dirty="0"/>
          </a:p>
        </p:txBody>
      </p:sp>
      <p:pic>
        <p:nvPicPr>
          <p:cNvPr id="9" name="图片 8">
            <a:extLst>
              <a:ext uri="{FF2B5EF4-FFF2-40B4-BE49-F238E27FC236}">
                <a16:creationId xmlns:a16="http://schemas.microsoft.com/office/drawing/2014/main" id="{A8936C38-9D11-40A8-9FF8-493792EEE8C8}"/>
              </a:ext>
            </a:extLst>
          </p:cNvPr>
          <p:cNvPicPr>
            <a:picLocks noChangeAspect="1"/>
          </p:cNvPicPr>
          <p:nvPr/>
        </p:nvPicPr>
        <p:blipFill>
          <a:blip r:embed="rId2"/>
          <a:stretch>
            <a:fillRect/>
          </a:stretch>
        </p:blipFill>
        <p:spPr>
          <a:xfrm>
            <a:off x="551384" y="3135735"/>
            <a:ext cx="2719805" cy="2160000"/>
          </a:xfrm>
          <a:prstGeom prst="rect">
            <a:avLst/>
          </a:prstGeom>
        </p:spPr>
      </p:pic>
      <p:pic>
        <p:nvPicPr>
          <p:cNvPr id="10" name="图片 9">
            <a:extLst>
              <a:ext uri="{FF2B5EF4-FFF2-40B4-BE49-F238E27FC236}">
                <a16:creationId xmlns:a16="http://schemas.microsoft.com/office/drawing/2014/main" id="{E9FDE46B-54F8-4E12-B439-3D202D247891}"/>
              </a:ext>
            </a:extLst>
          </p:cNvPr>
          <p:cNvPicPr>
            <a:picLocks noChangeAspect="1"/>
          </p:cNvPicPr>
          <p:nvPr/>
        </p:nvPicPr>
        <p:blipFill>
          <a:blip r:embed="rId3"/>
          <a:stretch>
            <a:fillRect/>
          </a:stretch>
        </p:blipFill>
        <p:spPr>
          <a:xfrm>
            <a:off x="3575720" y="3097200"/>
            <a:ext cx="2783179" cy="2160000"/>
          </a:xfrm>
          <a:prstGeom prst="rect">
            <a:avLst/>
          </a:prstGeom>
        </p:spPr>
      </p:pic>
      <p:pic>
        <p:nvPicPr>
          <p:cNvPr id="12" name="图片 11">
            <a:extLst>
              <a:ext uri="{FF2B5EF4-FFF2-40B4-BE49-F238E27FC236}">
                <a16:creationId xmlns:a16="http://schemas.microsoft.com/office/drawing/2014/main" id="{CD4B0FA2-899D-4F8F-9882-9D1A7ED5D3C4}"/>
              </a:ext>
            </a:extLst>
          </p:cNvPr>
          <p:cNvPicPr>
            <a:picLocks noChangeAspect="1"/>
          </p:cNvPicPr>
          <p:nvPr/>
        </p:nvPicPr>
        <p:blipFill>
          <a:blip r:embed="rId4"/>
          <a:stretch>
            <a:fillRect/>
          </a:stretch>
        </p:blipFill>
        <p:spPr>
          <a:xfrm>
            <a:off x="7460596" y="2741967"/>
            <a:ext cx="4026031" cy="3197372"/>
          </a:xfrm>
          <a:prstGeom prst="rect">
            <a:avLst/>
          </a:prstGeom>
        </p:spPr>
      </p:pic>
      <p:sp>
        <p:nvSpPr>
          <p:cNvPr id="13" name="文本框 12">
            <a:extLst>
              <a:ext uri="{FF2B5EF4-FFF2-40B4-BE49-F238E27FC236}">
                <a16:creationId xmlns:a16="http://schemas.microsoft.com/office/drawing/2014/main" id="{BC718DDC-91EE-41A3-896B-8FBD88CC15EB}"/>
              </a:ext>
            </a:extLst>
          </p:cNvPr>
          <p:cNvSpPr txBox="1"/>
          <p:nvPr/>
        </p:nvSpPr>
        <p:spPr>
          <a:xfrm>
            <a:off x="8960650" y="6011510"/>
            <a:ext cx="1025922" cy="276999"/>
          </a:xfrm>
          <a:prstGeom prst="rect">
            <a:avLst/>
          </a:prstGeom>
          <a:noFill/>
        </p:spPr>
        <p:txBody>
          <a:bodyPr wrap="none" lIns="0" tIns="0" rIns="0" bIns="0" rtlCol="0">
            <a:spAutoFit/>
          </a:bodyPr>
          <a:lstStyle/>
          <a:p>
            <a:pPr algn="l"/>
            <a:r>
              <a:rPr lang="en-US" altLang="zh-CN" dirty="0"/>
              <a:t>2025.12.2</a:t>
            </a:r>
            <a:endParaRPr lang="zh-CN" altLang="en-US" dirty="0"/>
          </a:p>
        </p:txBody>
      </p:sp>
      <p:sp>
        <p:nvSpPr>
          <p:cNvPr id="14" name="文本框 13">
            <a:extLst>
              <a:ext uri="{FF2B5EF4-FFF2-40B4-BE49-F238E27FC236}">
                <a16:creationId xmlns:a16="http://schemas.microsoft.com/office/drawing/2014/main" id="{8C55477B-DCC5-40BC-9189-014FA22942A2}"/>
              </a:ext>
            </a:extLst>
          </p:cNvPr>
          <p:cNvSpPr txBox="1"/>
          <p:nvPr/>
        </p:nvSpPr>
        <p:spPr>
          <a:xfrm>
            <a:off x="3319964" y="5897997"/>
            <a:ext cx="1025922" cy="276999"/>
          </a:xfrm>
          <a:prstGeom prst="rect">
            <a:avLst/>
          </a:prstGeom>
          <a:noFill/>
        </p:spPr>
        <p:txBody>
          <a:bodyPr wrap="none" lIns="0" tIns="0" rIns="0" bIns="0" rtlCol="0">
            <a:spAutoFit/>
          </a:bodyPr>
          <a:lstStyle/>
          <a:p>
            <a:pPr algn="l"/>
            <a:r>
              <a:rPr lang="en-US" altLang="zh-CN" dirty="0"/>
              <a:t>2025.9.12</a:t>
            </a:r>
            <a:endParaRPr lang="zh-CN" altLang="en-US" dirty="0"/>
          </a:p>
        </p:txBody>
      </p:sp>
    </p:spTree>
    <p:extLst>
      <p:ext uri="{BB962C8B-B14F-4D97-AF65-F5344CB8AC3E}">
        <p14:creationId xmlns:p14="http://schemas.microsoft.com/office/powerpoint/2010/main" val="4210957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4F22BCC-8259-B182-6802-16378982C5CC}"/>
              </a:ext>
            </a:extLst>
          </p:cNvPr>
          <p:cNvSpPr>
            <a:spLocks noGrp="1"/>
          </p:cNvSpPr>
          <p:nvPr>
            <p:ph type="dt" sz="half" idx="2"/>
          </p:nvPr>
        </p:nvSpPr>
        <p:spPr/>
        <p:txBody>
          <a:bodyPr/>
          <a:lstStyle/>
          <a:p>
            <a:fld id="{96A93A0C-E2E6-4D3B-A46D-1BE2C901E7B7}" type="datetime1">
              <a:rPr lang="zh-CN" altLang="en-US" smtClean="0"/>
              <a:t>2025/12/4</a:t>
            </a:fld>
            <a:endParaRPr lang="en-US" dirty="0"/>
          </a:p>
        </p:txBody>
      </p:sp>
      <p:sp>
        <p:nvSpPr>
          <p:cNvPr id="5" name="Footer Placeholder 4">
            <a:extLst>
              <a:ext uri="{FF2B5EF4-FFF2-40B4-BE49-F238E27FC236}">
                <a16:creationId xmlns:a16="http://schemas.microsoft.com/office/drawing/2014/main" id="{882C6BA1-3127-125B-D9E5-3A65356642BE}"/>
              </a:ext>
            </a:extLst>
          </p:cNvPr>
          <p:cNvSpPr>
            <a:spLocks noGrp="1"/>
          </p:cNvSpPr>
          <p:nvPr>
            <p:ph type="ftr" sz="quarter" idx="3"/>
          </p:nvPr>
        </p:nvSpPr>
        <p:spPr/>
        <p:txBody>
          <a:bodyPr/>
          <a:lstStyle/>
          <a:p>
            <a:r>
              <a:rPr lang="zh-CN" altLang="en-US"/>
              <a:t>张彪 </a:t>
            </a:r>
            <a:endParaRPr lang="en-US" dirty="0"/>
          </a:p>
        </p:txBody>
      </p:sp>
      <p:sp>
        <p:nvSpPr>
          <p:cNvPr id="6" name="Slide Number Placeholder 5">
            <a:extLst>
              <a:ext uri="{FF2B5EF4-FFF2-40B4-BE49-F238E27FC236}">
                <a16:creationId xmlns:a16="http://schemas.microsoft.com/office/drawing/2014/main" id="{496AA4F1-DE08-BC51-FE39-E133094663D2}"/>
              </a:ext>
            </a:extLst>
          </p:cNvPr>
          <p:cNvSpPr>
            <a:spLocks noGrp="1"/>
          </p:cNvSpPr>
          <p:nvPr>
            <p:ph type="sldNum" sz="quarter" idx="4"/>
          </p:nvPr>
        </p:nvSpPr>
        <p:spPr/>
        <p:txBody>
          <a:bodyPr/>
          <a:lstStyle/>
          <a:p>
            <a:fld id="{36B5EA5A-BC32-A742-B11B-8E7414D5B535}" type="slidenum">
              <a:rPr lang="en-US" smtClean="0"/>
              <a:pPr/>
              <a:t>30</a:t>
            </a:fld>
            <a:endParaRPr lang="en-US" dirty="0"/>
          </a:p>
        </p:txBody>
      </p:sp>
      <p:sp>
        <p:nvSpPr>
          <p:cNvPr id="29" name="标题 6">
            <a:extLst>
              <a:ext uri="{FF2B5EF4-FFF2-40B4-BE49-F238E27FC236}">
                <a16:creationId xmlns:a16="http://schemas.microsoft.com/office/drawing/2014/main" id="{419C0801-6421-4301-A4A0-72E85DB0BF57}"/>
              </a:ext>
            </a:extLst>
          </p:cNvPr>
          <p:cNvSpPr txBox="1">
            <a:spLocks/>
          </p:cNvSpPr>
          <p:nvPr/>
        </p:nvSpPr>
        <p:spPr>
          <a:xfrm>
            <a:off x="2267430" y="0"/>
            <a:ext cx="7657140" cy="646331"/>
          </a:xfrm>
          <a:prstGeom prst="rect">
            <a:avLst/>
          </a:prstGeom>
        </p:spPr>
        <p:txBody>
          <a:bodyPr vert="horz" lIns="0" tIns="0" rIns="0" bIns="0" rtlCol="0" anchor="b" anchorCtr="0">
            <a:noAutofit/>
          </a:bodyPr>
          <a:lstStyle>
            <a:lvl1pPr algn="ctr" defTabSz="685800" rtl="0" eaLnBrk="1" latinLnBrk="0" hangingPunct="1">
              <a:lnSpc>
                <a:spcPct val="90000"/>
              </a:lnSpc>
              <a:spcBef>
                <a:spcPct val="0"/>
              </a:spcBef>
              <a:buNone/>
              <a:defRPr sz="4500" b="1" kern="1200">
                <a:solidFill>
                  <a:schemeClr val="tx1"/>
                </a:solidFill>
                <a:latin typeface="+mj-lt"/>
                <a:ea typeface="+mj-ea"/>
                <a:cs typeface="+mj-cs"/>
              </a:defRPr>
            </a:lvl1pPr>
          </a:lstStyle>
          <a:p>
            <a:r>
              <a:rPr lang="zh-CN" altLang="en-US" sz="3200" dirty="0"/>
              <a:t>动量偏差</a:t>
            </a:r>
          </a:p>
        </p:txBody>
      </p:sp>
      <p:pic>
        <p:nvPicPr>
          <p:cNvPr id="3" name="图片 2">
            <a:extLst>
              <a:ext uri="{FF2B5EF4-FFF2-40B4-BE49-F238E27FC236}">
                <a16:creationId xmlns:a16="http://schemas.microsoft.com/office/drawing/2014/main" id="{72EA53CB-3AC3-4A13-8164-658AB8B149BE}"/>
              </a:ext>
            </a:extLst>
          </p:cNvPr>
          <p:cNvPicPr>
            <a:picLocks noChangeAspect="1"/>
          </p:cNvPicPr>
          <p:nvPr/>
        </p:nvPicPr>
        <p:blipFill>
          <a:blip r:embed="rId2"/>
          <a:stretch>
            <a:fillRect/>
          </a:stretch>
        </p:blipFill>
        <p:spPr>
          <a:xfrm>
            <a:off x="551384" y="1052736"/>
            <a:ext cx="3841698" cy="1782824"/>
          </a:xfrm>
          <a:prstGeom prst="rect">
            <a:avLst/>
          </a:prstGeom>
        </p:spPr>
      </p:pic>
      <p:pic>
        <p:nvPicPr>
          <p:cNvPr id="9" name="图片 8">
            <a:extLst>
              <a:ext uri="{FF2B5EF4-FFF2-40B4-BE49-F238E27FC236}">
                <a16:creationId xmlns:a16="http://schemas.microsoft.com/office/drawing/2014/main" id="{E558F40F-46E5-4DC5-A99A-17E0B9A4CC9B}"/>
              </a:ext>
            </a:extLst>
          </p:cNvPr>
          <p:cNvPicPr>
            <a:picLocks noChangeAspect="1"/>
          </p:cNvPicPr>
          <p:nvPr/>
        </p:nvPicPr>
        <p:blipFill>
          <a:blip r:embed="rId3"/>
          <a:stretch>
            <a:fillRect/>
          </a:stretch>
        </p:blipFill>
        <p:spPr>
          <a:xfrm>
            <a:off x="342539" y="3124102"/>
            <a:ext cx="4259387" cy="2701538"/>
          </a:xfrm>
          <a:prstGeom prst="rect">
            <a:avLst/>
          </a:prstGeom>
        </p:spPr>
      </p:pic>
      <p:pic>
        <p:nvPicPr>
          <p:cNvPr id="11" name="图片 10">
            <a:extLst>
              <a:ext uri="{FF2B5EF4-FFF2-40B4-BE49-F238E27FC236}">
                <a16:creationId xmlns:a16="http://schemas.microsoft.com/office/drawing/2014/main" id="{4014296B-9EB9-41B6-88EA-200B019167F7}"/>
              </a:ext>
            </a:extLst>
          </p:cNvPr>
          <p:cNvPicPr>
            <a:picLocks noChangeAspect="1"/>
          </p:cNvPicPr>
          <p:nvPr/>
        </p:nvPicPr>
        <p:blipFill>
          <a:blip r:embed="rId4"/>
          <a:stretch>
            <a:fillRect/>
          </a:stretch>
        </p:blipFill>
        <p:spPr>
          <a:xfrm>
            <a:off x="350234" y="5918219"/>
            <a:ext cx="4042848" cy="567162"/>
          </a:xfrm>
          <a:prstGeom prst="rect">
            <a:avLst/>
          </a:prstGeom>
        </p:spPr>
      </p:pic>
      <p:pic>
        <p:nvPicPr>
          <p:cNvPr id="13" name="图片 12">
            <a:extLst>
              <a:ext uri="{FF2B5EF4-FFF2-40B4-BE49-F238E27FC236}">
                <a16:creationId xmlns:a16="http://schemas.microsoft.com/office/drawing/2014/main" id="{D89C44E6-007F-496B-8522-77AD6558E07D}"/>
              </a:ext>
            </a:extLst>
          </p:cNvPr>
          <p:cNvPicPr>
            <a:picLocks noChangeAspect="1"/>
          </p:cNvPicPr>
          <p:nvPr/>
        </p:nvPicPr>
        <p:blipFill>
          <a:blip r:embed="rId5"/>
          <a:stretch>
            <a:fillRect/>
          </a:stretch>
        </p:blipFill>
        <p:spPr>
          <a:xfrm>
            <a:off x="6312024" y="798454"/>
            <a:ext cx="4042849" cy="2808206"/>
          </a:xfrm>
          <a:prstGeom prst="rect">
            <a:avLst/>
          </a:prstGeom>
        </p:spPr>
      </p:pic>
      <p:pic>
        <p:nvPicPr>
          <p:cNvPr id="16" name="图片 15">
            <a:extLst>
              <a:ext uri="{FF2B5EF4-FFF2-40B4-BE49-F238E27FC236}">
                <a16:creationId xmlns:a16="http://schemas.microsoft.com/office/drawing/2014/main" id="{548CFF5B-74CA-438E-B696-3DDA0FD17926}"/>
              </a:ext>
            </a:extLst>
          </p:cNvPr>
          <p:cNvPicPr>
            <a:picLocks noChangeAspect="1"/>
          </p:cNvPicPr>
          <p:nvPr/>
        </p:nvPicPr>
        <p:blipFill>
          <a:blip r:embed="rId6"/>
          <a:stretch>
            <a:fillRect/>
          </a:stretch>
        </p:blipFill>
        <p:spPr>
          <a:xfrm>
            <a:off x="5951984" y="3696738"/>
            <a:ext cx="4607007" cy="2685300"/>
          </a:xfrm>
          <a:prstGeom prst="rect">
            <a:avLst/>
          </a:prstGeom>
        </p:spPr>
      </p:pic>
      <p:pic>
        <p:nvPicPr>
          <p:cNvPr id="18" name="图片 17">
            <a:extLst>
              <a:ext uri="{FF2B5EF4-FFF2-40B4-BE49-F238E27FC236}">
                <a16:creationId xmlns:a16="http://schemas.microsoft.com/office/drawing/2014/main" id="{3E22F9E9-21B5-40BA-A3C8-365FC8A5E908}"/>
              </a:ext>
            </a:extLst>
          </p:cNvPr>
          <p:cNvPicPr>
            <a:picLocks noChangeAspect="1"/>
          </p:cNvPicPr>
          <p:nvPr/>
        </p:nvPicPr>
        <p:blipFill>
          <a:blip r:embed="rId7"/>
          <a:stretch>
            <a:fillRect/>
          </a:stretch>
        </p:blipFill>
        <p:spPr>
          <a:xfrm>
            <a:off x="8822247" y="4581128"/>
            <a:ext cx="3115110" cy="724001"/>
          </a:xfrm>
          <a:prstGeom prst="rect">
            <a:avLst/>
          </a:prstGeom>
        </p:spPr>
      </p:pic>
      <p:sp>
        <p:nvSpPr>
          <p:cNvPr id="82" name="文本框 81">
            <a:extLst>
              <a:ext uri="{FF2B5EF4-FFF2-40B4-BE49-F238E27FC236}">
                <a16:creationId xmlns:a16="http://schemas.microsoft.com/office/drawing/2014/main" id="{7ECB6DA8-E6E6-440F-9DF4-858E4B88B7B0}"/>
              </a:ext>
            </a:extLst>
          </p:cNvPr>
          <p:cNvSpPr txBox="1"/>
          <p:nvPr/>
        </p:nvSpPr>
        <p:spPr>
          <a:xfrm>
            <a:off x="9335169" y="3934797"/>
            <a:ext cx="2778782" cy="646331"/>
          </a:xfrm>
          <a:prstGeom prst="rect">
            <a:avLst/>
          </a:prstGeom>
          <a:noFill/>
        </p:spPr>
        <p:txBody>
          <a:bodyPr wrap="square">
            <a:spAutoFit/>
          </a:bodyPr>
          <a:lstStyle/>
          <a:p>
            <a:r>
              <a:rPr lang="en-US" altLang="zh-CN" sz="1200" dirty="0"/>
              <a:t>Beam energy spread measurement at the VEPP 4M Electron-Positron Collider</a:t>
            </a:r>
            <a:endParaRPr lang="zh-CN" altLang="en-US" sz="1200" dirty="0"/>
          </a:p>
        </p:txBody>
      </p:sp>
    </p:spTree>
    <p:extLst>
      <p:ext uri="{BB962C8B-B14F-4D97-AF65-F5344CB8AC3E}">
        <p14:creationId xmlns:p14="http://schemas.microsoft.com/office/powerpoint/2010/main" val="1397355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5541774-82AD-45D8-8A18-1526A6EC77D0}"/>
              </a:ext>
            </a:extLst>
          </p:cNvPr>
          <p:cNvSpPr>
            <a:spLocks noGrp="1"/>
          </p:cNvSpPr>
          <p:nvPr>
            <p:ph type="title"/>
          </p:nvPr>
        </p:nvSpPr>
        <p:spPr/>
        <p:txBody>
          <a:bodyPr/>
          <a:lstStyle/>
          <a:p>
            <a:r>
              <a:rPr lang="zh-CN" altLang="en-US" dirty="0"/>
              <a:t>具有动量偏差的粒子运动方程</a:t>
            </a:r>
          </a:p>
        </p:txBody>
      </p:sp>
      <p:sp>
        <p:nvSpPr>
          <p:cNvPr id="4" name="日期占位符 3">
            <a:extLst>
              <a:ext uri="{FF2B5EF4-FFF2-40B4-BE49-F238E27FC236}">
                <a16:creationId xmlns:a16="http://schemas.microsoft.com/office/drawing/2014/main" id="{D3718EF9-2110-4A74-A181-0B381C69AB91}"/>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DADB6BC9-D770-44BD-906E-7BAE308451D9}"/>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99C6B432-42A2-4233-BE52-4A9EB8EC4416}"/>
              </a:ext>
            </a:extLst>
          </p:cNvPr>
          <p:cNvSpPr>
            <a:spLocks noGrp="1"/>
          </p:cNvSpPr>
          <p:nvPr>
            <p:ph type="sldNum" sz="quarter" idx="4"/>
          </p:nvPr>
        </p:nvSpPr>
        <p:spPr/>
        <p:txBody>
          <a:bodyPr/>
          <a:lstStyle/>
          <a:p>
            <a:fld id="{36B5EA5A-BC32-A742-B11B-8E7414D5B535}" type="slidenum">
              <a:rPr lang="en-US" smtClean="0"/>
              <a:pPr/>
              <a:t>31</a:t>
            </a:fld>
            <a:endParaRPr lang="en-US" dirty="0"/>
          </a:p>
        </p:txBody>
      </p:sp>
      <p:pic>
        <p:nvPicPr>
          <p:cNvPr id="8" name="图片 7">
            <a:extLst>
              <a:ext uri="{FF2B5EF4-FFF2-40B4-BE49-F238E27FC236}">
                <a16:creationId xmlns:a16="http://schemas.microsoft.com/office/drawing/2014/main" id="{32BF81B6-8FC9-491D-B01F-A9B90697CDD1}"/>
              </a:ext>
            </a:extLst>
          </p:cNvPr>
          <p:cNvPicPr>
            <a:picLocks noChangeAspect="1"/>
          </p:cNvPicPr>
          <p:nvPr/>
        </p:nvPicPr>
        <p:blipFill>
          <a:blip r:embed="rId2"/>
          <a:stretch>
            <a:fillRect/>
          </a:stretch>
        </p:blipFill>
        <p:spPr>
          <a:xfrm>
            <a:off x="377397" y="908720"/>
            <a:ext cx="5540425" cy="3121276"/>
          </a:xfrm>
          <a:prstGeom prst="rect">
            <a:avLst/>
          </a:prstGeom>
        </p:spPr>
      </p:pic>
      <p:pic>
        <p:nvPicPr>
          <p:cNvPr id="10" name="图片 9">
            <a:extLst>
              <a:ext uri="{FF2B5EF4-FFF2-40B4-BE49-F238E27FC236}">
                <a16:creationId xmlns:a16="http://schemas.microsoft.com/office/drawing/2014/main" id="{97553511-2C90-4A8C-AF59-240C0137DF16}"/>
              </a:ext>
            </a:extLst>
          </p:cNvPr>
          <p:cNvPicPr>
            <a:picLocks noChangeAspect="1"/>
          </p:cNvPicPr>
          <p:nvPr/>
        </p:nvPicPr>
        <p:blipFill>
          <a:blip r:embed="rId3"/>
          <a:stretch>
            <a:fillRect/>
          </a:stretch>
        </p:blipFill>
        <p:spPr>
          <a:xfrm>
            <a:off x="451915" y="4005615"/>
            <a:ext cx="5387341" cy="2524317"/>
          </a:xfrm>
          <a:prstGeom prst="rect">
            <a:avLst/>
          </a:prstGeom>
        </p:spPr>
      </p:pic>
      <p:pic>
        <p:nvPicPr>
          <p:cNvPr id="12" name="图片 11">
            <a:extLst>
              <a:ext uri="{FF2B5EF4-FFF2-40B4-BE49-F238E27FC236}">
                <a16:creationId xmlns:a16="http://schemas.microsoft.com/office/drawing/2014/main" id="{207AC3D1-F5CC-43B2-857C-DAA64802F56F}"/>
              </a:ext>
            </a:extLst>
          </p:cNvPr>
          <p:cNvPicPr>
            <a:picLocks noChangeAspect="1"/>
          </p:cNvPicPr>
          <p:nvPr/>
        </p:nvPicPr>
        <p:blipFill>
          <a:blip r:embed="rId4"/>
          <a:stretch>
            <a:fillRect/>
          </a:stretch>
        </p:blipFill>
        <p:spPr>
          <a:xfrm>
            <a:off x="6240770" y="776160"/>
            <a:ext cx="5794811" cy="961257"/>
          </a:xfrm>
          <a:prstGeom prst="rect">
            <a:avLst/>
          </a:prstGeom>
        </p:spPr>
      </p:pic>
      <p:pic>
        <p:nvPicPr>
          <p:cNvPr id="14" name="图片 13">
            <a:extLst>
              <a:ext uri="{FF2B5EF4-FFF2-40B4-BE49-F238E27FC236}">
                <a16:creationId xmlns:a16="http://schemas.microsoft.com/office/drawing/2014/main" id="{4A04E420-D63D-4F3B-9286-6DAD51008336}"/>
              </a:ext>
            </a:extLst>
          </p:cNvPr>
          <p:cNvPicPr>
            <a:picLocks noChangeAspect="1"/>
          </p:cNvPicPr>
          <p:nvPr/>
        </p:nvPicPr>
        <p:blipFill>
          <a:blip r:embed="rId5"/>
          <a:stretch>
            <a:fillRect/>
          </a:stretch>
        </p:blipFill>
        <p:spPr>
          <a:xfrm>
            <a:off x="6774143" y="1976513"/>
            <a:ext cx="4362087" cy="4106965"/>
          </a:xfrm>
          <a:prstGeom prst="rect">
            <a:avLst/>
          </a:prstGeom>
        </p:spPr>
      </p:pic>
    </p:spTree>
    <p:extLst>
      <p:ext uri="{BB962C8B-B14F-4D97-AF65-F5344CB8AC3E}">
        <p14:creationId xmlns:p14="http://schemas.microsoft.com/office/powerpoint/2010/main" val="312716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1B610E7-E13D-4F4C-859F-8222530A458A}"/>
              </a:ext>
            </a:extLst>
          </p:cNvPr>
          <p:cNvSpPr>
            <a:spLocks noGrp="1"/>
          </p:cNvSpPr>
          <p:nvPr>
            <p:ph type="title"/>
          </p:nvPr>
        </p:nvSpPr>
        <p:spPr/>
        <p:txBody>
          <a:bodyPr/>
          <a:lstStyle/>
          <a:p>
            <a:r>
              <a:rPr lang="zh-CN" altLang="en-US" dirty="0"/>
              <a:t>环里求解色散函数</a:t>
            </a:r>
          </a:p>
        </p:txBody>
      </p:sp>
      <p:sp>
        <p:nvSpPr>
          <p:cNvPr id="4" name="日期占位符 3">
            <a:extLst>
              <a:ext uri="{FF2B5EF4-FFF2-40B4-BE49-F238E27FC236}">
                <a16:creationId xmlns:a16="http://schemas.microsoft.com/office/drawing/2014/main" id="{E6189378-4236-489A-9E36-9B14DA911F9B}"/>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EC62DB09-120F-40B9-8776-5FFC46730170}"/>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ABE18724-9F4F-4193-B487-1A1F6D56C174}"/>
              </a:ext>
            </a:extLst>
          </p:cNvPr>
          <p:cNvSpPr>
            <a:spLocks noGrp="1"/>
          </p:cNvSpPr>
          <p:nvPr>
            <p:ph type="sldNum" sz="quarter" idx="4"/>
          </p:nvPr>
        </p:nvSpPr>
        <p:spPr/>
        <p:txBody>
          <a:bodyPr/>
          <a:lstStyle/>
          <a:p>
            <a:fld id="{36B5EA5A-BC32-A742-B11B-8E7414D5B535}" type="slidenum">
              <a:rPr lang="en-US" smtClean="0"/>
              <a:pPr/>
              <a:t>32</a:t>
            </a:fld>
            <a:endParaRPr lang="en-US" dirty="0"/>
          </a:p>
        </p:txBody>
      </p:sp>
      <p:pic>
        <p:nvPicPr>
          <p:cNvPr id="8" name="图片 7">
            <a:extLst>
              <a:ext uri="{FF2B5EF4-FFF2-40B4-BE49-F238E27FC236}">
                <a16:creationId xmlns:a16="http://schemas.microsoft.com/office/drawing/2014/main" id="{B299943C-B649-40E1-93E5-5D783E3312D1}"/>
              </a:ext>
            </a:extLst>
          </p:cNvPr>
          <p:cNvPicPr>
            <a:picLocks noChangeAspect="1"/>
          </p:cNvPicPr>
          <p:nvPr/>
        </p:nvPicPr>
        <p:blipFill>
          <a:blip r:embed="rId2"/>
          <a:stretch>
            <a:fillRect/>
          </a:stretch>
        </p:blipFill>
        <p:spPr>
          <a:xfrm>
            <a:off x="335360" y="774647"/>
            <a:ext cx="4711949" cy="2060108"/>
          </a:xfrm>
          <a:prstGeom prst="rect">
            <a:avLst/>
          </a:prstGeom>
        </p:spPr>
      </p:pic>
      <p:pic>
        <p:nvPicPr>
          <p:cNvPr id="10" name="图片 9">
            <a:extLst>
              <a:ext uri="{FF2B5EF4-FFF2-40B4-BE49-F238E27FC236}">
                <a16:creationId xmlns:a16="http://schemas.microsoft.com/office/drawing/2014/main" id="{36786A1E-6EDD-49FC-A247-8DF98EFE3746}"/>
              </a:ext>
            </a:extLst>
          </p:cNvPr>
          <p:cNvPicPr>
            <a:picLocks noChangeAspect="1"/>
          </p:cNvPicPr>
          <p:nvPr/>
        </p:nvPicPr>
        <p:blipFill>
          <a:blip r:embed="rId3"/>
          <a:stretch>
            <a:fillRect/>
          </a:stretch>
        </p:blipFill>
        <p:spPr>
          <a:xfrm>
            <a:off x="569344" y="2846919"/>
            <a:ext cx="4243980" cy="3319926"/>
          </a:xfrm>
          <a:prstGeom prst="rect">
            <a:avLst/>
          </a:prstGeom>
        </p:spPr>
      </p:pic>
      <p:sp>
        <p:nvSpPr>
          <p:cNvPr id="13" name="矩形 12">
            <a:extLst>
              <a:ext uri="{FF2B5EF4-FFF2-40B4-BE49-F238E27FC236}">
                <a16:creationId xmlns:a16="http://schemas.microsoft.com/office/drawing/2014/main" id="{0B961B36-ADDA-4CFC-9310-D5FDE748B1B2}"/>
              </a:ext>
            </a:extLst>
          </p:cNvPr>
          <p:cNvSpPr/>
          <p:nvPr/>
        </p:nvSpPr>
        <p:spPr>
          <a:xfrm>
            <a:off x="569344" y="4869160"/>
            <a:ext cx="413995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8668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BDBF479-FA79-4463-870A-EFEA14E9416F}"/>
              </a:ext>
            </a:extLst>
          </p:cNvPr>
          <p:cNvSpPr>
            <a:spLocks noGrp="1"/>
          </p:cNvSpPr>
          <p:nvPr>
            <p:ph type="title"/>
          </p:nvPr>
        </p:nvSpPr>
        <p:spPr/>
        <p:txBody>
          <a:bodyPr/>
          <a:lstStyle/>
          <a:p>
            <a:r>
              <a:rPr lang="zh-CN" altLang="en-US" dirty="0"/>
              <a:t>色散函数的计算</a:t>
            </a:r>
          </a:p>
        </p:txBody>
      </p:sp>
      <p:sp>
        <p:nvSpPr>
          <p:cNvPr id="4" name="日期占位符 3">
            <a:extLst>
              <a:ext uri="{FF2B5EF4-FFF2-40B4-BE49-F238E27FC236}">
                <a16:creationId xmlns:a16="http://schemas.microsoft.com/office/drawing/2014/main" id="{960D85D7-EDBA-4225-B3FC-1C5AE9A652F2}"/>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A3786125-5CD8-4569-B7E6-B2F446100A44}"/>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EAFE51D4-8F52-4C89-B091-D53E4E2BB1E6}"/>
              </a:ext>
            </a:extLst>
          </p:cNvPr>
          <p:cNvSpPr>
            <a:spLocks noGrp="1"/>
          </p:cNvSpPr>
          <p:nvPr>
            <p:ph type="sldNum" sz="quarter" idx="4"/>
          </p:nvPr>
        </p:nvSpPr>
        <p:spPr/>
        <p:txBody>
          <a:bodyPr/>
          <a:lstStyle/>
          <a:p>
            <a:fld id="{36B5EA5A-BC32-A742-B11B-8E7414D5B535}" type="slidenum">
              <a:rPr lang="en-US" smtClean="0"/>
              <a:pPr/>
              <a:t>33</a:t>
            </a:fld>
            <a:endParaRPr lang="en-US" dirty="0"/>
          </a:p>
        </p:txBody>
      </p:sp>
      <p:pic>
        <p:nvPicPr>
          <p:cNvPr id="8" name="图片 7">
            <a:extLst>
              <a:ext uri="{FF2B5EF4-FFF2-40B4-BE49-F238E27FC236}">
                <a16:creationId xmlns:a16="http://schemas.microsoft.com/office/drawing/2014/main" id="{2872B1BF-3F1D-4179-A920-87E9DF3EB86D}"/>
              </a:ext>
            </a:extLst>
          </p:cNvPr>
          <p:cNvPicPr>
            <a:picLocks noChangeAspect="1"/>
          </p:cNvPicPr>
          <p:nvPr/>
        </p:nvPicPr>
        <p:blipFill>
          <a:blip r:embed="rId2"/>
          <a:stretch>
            <a:fillRect/>
          </a:stretch>
        </p:blipFill>
        <p:spPr>
          <a:xfrm>
            <a:off x="711418" y="836712"/>
            <a:ext cx="4418974" cy="2668211"/>
          </a:xfrm>
          <a:prstGeom prst="rect">
            <a:avLst/>
          </a:prstGeom>
        </p:spPr>
      </p:pic>
      <p:pic>
        <p:nvPicPr>
          <p:cNvPr id="10" name="图片 9">
            <a:extLst>
              <a:ext uri="{FF2B5EF4-FFF2-40B4-BE49-F238E27FC236}">
                <a16:creationId xmlns:a16="http://schemas.microsoft.com/office/drawing/2014/main" id="{EBB8DCB7-DA20-4603-BD67-84BA559164D1}"/>
              </a:ext>
            </a:extLst>
          </p:cNvPr>
          <p:cNvPicPr>
            <a:picLocks noChangeAspect="1"/>
          </p:cNvPicPr>
          <p:nvPr/>
        </p:nvPicPr>
        <p:blipFill>
          <a:blip r:embed="rId3"/>
          <a:stretch>
            <a:fillRect/>
          </a:stretch>
        </p:blipFill>
        <p:spPr>
          <a:xfrm>
            <a:off x="731911" y="3769312"/>
            <a:ext cx="3915171" cy="2532716"/>
          </a:xfrm>
          <a:prstGeom prst="rect">
            <a:avLst/>
          </a:prstGeom>
        </p:spPr>
      </p:pic>
      <p:pic>
        <p:nvPicPr>
          <p:cNvPr id="12" name="图片 11">
            <a:extLst>
              <a:ext uri="{FF2B5EF4-FFF2-40B4-BE49-F238E27FC236}">
                <a16:creationId xmlns:a16="http://schemas.microsoft.com/office/drawing/2014/main" id="{DDB8310D-09A0-47B6-BE6A-DC99CDEF98C6}"/>
              </a:ext>
            </a:extLst>
          </p:cNvPr>
          <p:cNvPicPr>
            <a:picLocks noChangeAspect="1"/>
          </p:cNvPicPr>
          <p:nvPr/>
        </p:nvPicPr>
        <p:blipFill>
          <a:blip r:embed="rId4"/>
          <a:stretch>
            <a:fillRect/>
          </a:stretch>
        </p:blipFill>
        <p:spPr>
          <a:xfrm>
            <a:off x="6744072" y="836713"/>
            <a:ext cx="4562830" cy="2694322"/>
          </a:xfrm>
          <a:prstGeom prst="rect">
            <a:avLst/>
          </a:prstGeom>
        </p:spPr>
      </p:pic>
      <p:pic>
        <p:nvPicPr>
          <p:cNvPr id="14" name="图片 13">
            <a:extLst>
              <a:ext uri="{FF2B5EF4-FFF2-40B4-BE49-F238E27FC236}">
                <a16:creationId xmlns:a16="http://schemas.microsoft.com/office/drawing/2014/main" id="{58C1BD90-CB7C-44FC-A3ED-1E678CC79702}"/>
              </a:ext>
            </a:extLst>
          </p:cNvPr>
          <p:cNvPicPr>
            <a:picLocks noChangeAspect="1"/>
          </p:cNvPicPr>
          <p:nvPr/>
        </p:nvPicPr>
        <p:blipFill>
          <a:blip r:embed="rId5"/>
          <a:stretch>
            <a:fillRect/>
          </a:stretch>
        </p:blipFill>
        <p:spPr>
          <a:xfrm>
            <a:off x="6744072" y="3665116"/>
            <a:ext cx="3980793" cy="2636912"/>
          </a:xfrm>
          <a:prstGeom prst="rect">
            <a:avLst/>
          </a:prstGeom>
        </p:spPr>
      </p:pic>
    </p:spTree>
    <p:extLst>
      <p:ext uri="{BB962C8B-B14F-4D97-AF65-F5344CB8AC3E}">
        <p14:creationId xmlns:p14="http://schemas.microsoft.com/office/powerpoint/2010/main" val="1394837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3C30615-7650-4527-A718-02B811ADE036}"/>
              </a:ext>
            </a:extLst>
          </p:cNvPr>
          <p:cNvSpPr>
            <a:spLocks noGrp="1"/>
          </p:cNvSpPr>
          <p:nvPr>
            <p:ph type="title"/>
          </p:nvPr>
        </p:nvSpPr>
        <p:spPr/>
        <p:txBody>
          <a:bodyPr/>
          <a:lstStyle/>
          <a:p>
            <a:r>
              <a:rPr lang="en-US" altLang="zh-CN" dirty="0"/>
              <a:t>FODO</a:t>
            </a:r>
            <a:r>
              <a:rPr lang="zh-CN" altLang="en-US" dirty="0"/>
              <a:t>节中色散</a:t>
            </a:r>
          </a:p>
        </p:txBody>
      </p:sp>
      <p:sp>
        <p:nvSpPr>
          <p:cNvPr id="4" name="日期占位符 3">
            <a:extLst>
              <a:ext uri="{FF2B5EF4-FFF2-40B4-BE49-F238E27FC236}">
                <a16:creationId xmlns:a16="http://schemas.microsoft.com/office/drawing/2014/main" id="{380C19A0-93A8-4E52-B925-EB55C24BB221}"/>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A0E58CD2-639E-45EA-99D9-BCB1084DDFE6}"/>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7FA0E318-F606-481B-B42B-EF13C52A14E9}"/>
              </a:ext>
            </a:extLst>
          </p:cNvPr>
          <p:cNvSpPr>
            <a:spLocks noGrp="1"/>
          </p:cNvSpPr>
          <p:nvPr>
            <p:ph type="sldNum" sz="quarter" idx="4"/>
          </p:nvPr>
        </p:nvSpPr>
        <p:spPr/>
        <p:txBody>
          <a:bodyPr/>
          <a:lstStyle/>
          <a:p>
            <a:fld id="{36B5EA5A-BC32-A742-B11B-8E7414D5B535}" type="slidenum">
              <a:rPr lang="en-US" smtClean="0"/>
              <a:pPr/>
              <a:t>34</a:t>
            </a:fld>
            <a:endParaRPr lang="en-US" dirty="0"/>
          </a:p>
        </p:txBody>
      </p:sp>
      <p:pic>
        <p:nvPicPr>
          <p:cNvPr id="8" name="图片 7">
            <a:extLst>
              <a:ext uri="{FF2B5EF4-FFF2-40B4-BE49-F238E27FC236}">
                <a16:creationId xmlns:a16="http://schemas.microsoft.com/office/drawing/2014/main" id="{51EB4C9E-CDA5-4A81-B492-BF9BE7D996B7}"/>
              </a:ext>
            </a:extLst>
          </p:cNvPr>
          <p:cNvPicPr>
            <a:picLocks noChangeAspect="1"/>
          </p:cNvPicPr>
          <p:nvPr/>
        </p:nvPicPr>
        <p:blipFill>
          <a:blip r:embed="rId2"/>
          <a:stretch>
            <a:fillRect/>
          </a:stretch>
        </p:blipFill>
        <p:spPr>
          <a:xfrm>
            <a:off x="623392" y="960768"/>
            <a:ext cx="4192480" cy="2684256"/>
          </a:xfrm>
          <a:prstGeom prst="rect">
            <a:avLst/>
          </a:prstGeom>
        </p:spPr>
      </p:pic>
      <p:pic>
        <p:nvPicPr>
          <p:cNvPr id="10" name="图片 9">
            <a:extLst>
              <a:ext uri="{FF2B5EF4-FFF2-40B4-BE49-F238E27FC236}">
                <a16:creationId xmlns:a16="http://schemas.microsoft.com/office/drawing/2014/main" id="{60B8CE48-6E5F-48D5-8F48-444BEE04C529}"/>
              </a:ext>
            </a:extLst>
          </p:cNvPr>
          <p:cNvPicPr>
            <a:picLocks noChangeAspect="1"/>
          </p:cNvPicPr>
          <p:nvPr/>
        </p:nvPicPr>
        <p:blipFill>
          <a:blip r:embed="rId3"/>
          <a:stretch>
            <a:fillRect/>
          </a:stretch>
        </p:blipFill>
        <p:spPr>
          <a:xfrm>
            <a:off x="607333" y="3907532"/>
            <a:ext cx="3679268" cy="2396949"/>
          </a:xfrm>
          <a:prstGeom prst="rect">
            <a:avLst/>
          </a:prstGeom>
        </p:spPr>
      </p:pic>
      <p:pic>
        <p:nvPicPr>
          <p:cNvPr id="12" name="图片 11">
            <a:extLst>
              <a:ext uri="{FF2B5EF4-FFF2-40B4-BE49-F238E27FC236}">
                <a16:creationId xmlns:a16="http://schemas.microsoft.com/office/drawing/2014/main" id="{EAFF1A1A-3C00-4E6D-B31D-B97FA1154D80}"/>
              </a:ext>
            </a:extLst>
          </p:cNvPr>
          <p:cNvPicPr>
            <a:picLocks noChangeAspect="1"/>
          </p:cNvPicPr>
          <p:nvPr/>
        </p:nvPicPr>
        <p:blipFill>
          <a:blip r:embed="rId4"/>
          <a:stretch>
            <a:fillRect/>
          </a:stretch>
        </p:blipFill>
        <p:spPr>
          <a:xfrm>
            <a:off x="6416595" y="782510"/>
            <a:ext cx="4319979" cy="3006530"/>
          </a:xfrm>
          <a:prstGeom prst="rect">
            <a:avLst/>
          </a:prstGeom>
        </p:spPr>
      </p:pic>
      <p:pic>
        <p:nvPicPr>
          <p:cNvPr id="14" name="图片 13">
            <a:extLst>
              <a:ext uri="{FF2B5EF4-FFF2-40B4-BE49-F238E27FC236}">
                <a16:creationId xmlns:a16="http://schemas.microsoft.com/office/drawing/2014/main" id="{78424850-8C12-4EA4-AAAD-AF5F58EBC9AD}"/>
              </a:ext>
            </a:extLst>
          </p:cNvPr>
          <p:cNvPicPr>
            <a:picLocks noChangeAspect="1"/>
          </p:cNvPicPr>
          <p:nvPr/>
        </p:nvPicPr>
        <p:blipFill>
          <a:blip r:embed="rId5"/>
          <a:stretch>
            <a:fillRect/>
          </a:stretch>
        </p:blipFill>
        <p:spPr>
          <a:xfrm>
            <a:off x="6312024" y="3752628"/>
            <a:ext cx="4261069" cy="2764151"/>
          </a:xfrm>
          <a:prstGeom prst="rect">
            <a:avLst/>
          </a:prstGeom>
        </p:spPr>
      </p:pic>
    </p:spTree>
    <p:extLst>
      <p:ext uri="{BB962C8B-B14F-4D97-AF65-F5344CB8AC3E}">
        <p14:creationId xmlns:p14="http://schemas.microsoft.com/office/powerpoint/2010/main" val="1485573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3C30615-7650-4527-A718-02B811ADE036}"/>
              </a:ext>
            </a:extLst>
          </p:cNvPr>
          <p:cNvSpPr>
            <a:spLocks noGrp="1"/>
          </p:cNvSpPr>
          <p:nvPr>
            <p:ph type="title"/>
          </p:nvPr>
        </p:nvSpPr>
        <p:spPr/>
        <p:txBody>
          <a:bodyPr/>
          <a:lstStyle/>
          <a:p>
            <a:r>
              <a:rPr lang="en-US" altLang="zh-CN" dirty="0"/>
              <a:t>FODO</a:t>
            </a:r>
            <a:r>
              <a:rPr lang="zh-CN" altLang="en-US" dirty="0"/>
              <a:t>节中色散</a:t>
            </a:r>
          </a:p>
        </p:txBody>
      </p:sp>
      <p:sp>
        <p:nvSpPr>
          <p:cNvPr id="4" name="日期占位符 3">
            <a:extLst>
              <a:ext uri="{FF2B5EF4-FFF2-40B4-BE49-F238E27FC236}">
                <a16:creationId xmlns:a16="http://schemas.microsoft.com/office/drawing/2014/main" id="{380C19A0-93A8-4E52-B925-EB55C24BB221}"/>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A0E58CD2-639E-45EA-99D9-BCB1084DDFE6}"/>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7FA0E318-F606-481B-B42B-EF13C52A14E9}"/>
              </a:ext>
            </a:extLst>
          </p:cNvPr>
          <p:cNvSpPr>
            <a:spLocks noGrp="1"/>
          </p:cNvSpPr>
          <p:nvPr>
            <p:ph type="sldNum" sz="quarter" idx="4"/>
          </p:nvPr>
        </p:nvSpPr>
        <p:spPr/>
        <p:txBody>
          <a:bodyPr/>
          <a:lstStyle/>
          <a:p>
            <a:fld id="{36B5EA5A-BC32-A742-B11B-8E7414D5B535}" type="slidenum">
              <a:rPr lang="en-US" smtClean="0"/>
              <a:pPr/>
              <a:t>35</a:t>
            </a:fld>
            <a:endParaRPr lang="en-US" dirty="0"/>
          </a:p>
        </p:txBody>
      </p:sp>
      <p:sp>
        <p:nvSpPr>
          <p:cNvPr id="11" name="内容占位符 1">
            <a:extLst>
              <a:ext uri="{FF2B5EF4-FFF2-40B4-BE49-F238E27FC236}">
                <a16:creationId xmlns:a16="http://schemas.microsoft.com/office/drawing/2014/main" id="{75F1F79B-6999-4DDF-89CD-2CFBEA6C7EFC}"/>
              </a:ext>
            </a:extLst>
          </p:cNvPr>
          <p:cNvSpPr txBox="1">
            <a:spLocks/>
          </p:cNvSpPr>
          <p:nvPr/>
        </p:nvSpPr>
        <p:spPr>
          <a:xfrm>
            <a:off x="695400" y="968630"/>
            <a:ext cx="6171417" cy="429301"/>
          </a:xfrm>
          <a:prstGeom prst="rect">
            <a:avLst/>
          </a:prstGeom>
        </p:spPr>
        <p:txBody>
          <a:bodyPr vert="horz" lIns="0" tIns="0" rIns="0" bIns="0" rtlCol="0">
            <a:noAutofit/>
          </a:bodyPr>
          <a:lstStyle>
            <a:lvl1pPr marL="0" indent="0" algn="l" defTabSz="685800" rtl="0" eaLnBrk="1" latinLnBrk="0" hangingPunct="1">
              <a:lnSpc>
                <a:spcPct val="90000"/>
              </a:lnSpc>
              <a:spcBef>
                <a:spcPts val="1350"/>
              </a:spcBef>
              <a:spcAft>
                <a:spcPts val="300"/>
              </a:spcAft>
              <a:buFont typeface="Arial"/>
              <a:buNone/>
              <a:tabLst/>
              <a:defRPr sz="1575" b="0" kern="1200">
                <a:solidFill>
                  <a:schemeClr val="tx2"/>
                </a:solidFill>
                <a:latin typeface="+mn-lt"/>
                <a:ea typeface="+mn-ea"/>
                <a:cs typeface="+mn-cs"/>
              </a:defRPr>
            </a:lvl1pPr>
            <a:lvl2pPr marL="243000" indent="-243000" algn="l" defTabSz="685800" rtl="0" eaLnBrk="1" latinLnBrk="0" hangingPunct="1">
              <a:lnSpc>
                <a:spcPct val="100000"/>
              </a:lnSpc>
              <a:spcBef>
                <a:spcPts val="375"/>
              </a:spcBef>
              <a:spcAft>
                <a:spcPts val="225"/>
              </a:spcAft>
              <a:buFont typeface="Arial" charset="0"/>
              <a:buChar char="•"/>
              <a:tabLst/>
              <a:defRPr sz="1350" kern="1200">
                <a:solidFill>
                  <a:schemeClr val="tx2"/>
                </a:solidFill>
                <a:latin typeface="+mn-lt"/>
                <a:ea typeface="+mn-ea"/>
                <a:cs typeface="+mn-cs"/>
              </a:defRPr>
            </a:lvl2pPr>
            <a:lvl3pPr marL="486000" indent="-243000" algn="l" defTabSz="685800" rtl="0" eaLnBrk="1" latinLnBrk="0" hangingPunct="1">
              <a:lnSpc>
                <a:spcPct val="100000"/>
              </a:lnSpc>
              <a:spcBef>
                <a:spcPts val="375"/>
              </a:spcBef>
              <a:spcAft>
                <a:spcPts val="225"/>
              </a:spcAft>
              <a:buSzPct val="100000"/>
              <a:buFont typeface="Arial" panose="020B0604020202020204" pitchFamily="34" charset="0"/>
              <a:buChar char="•"/>
              <a:tabLst/>
              <a:defRPr sz="1275" kern="1200">
                <a:solidFill>
                  <a:schemeClr val="tx2"/>
                </a:solidFill>
                <a:latin typeface="+mn-lt"/>
                <a:ea typeface="+mn-ea"/>
                <a:cs typeface="+mn-cs"/>
              </a:defRPr>
            </a:lvl3pPr>
            <a:lvl4pPr marL="729000" indent="-243000" algn="l" defTabSz="685800" rtl="0" eaLnBrk="1" latinLnBrk="0" hangingPunct="1">
              <a:lnSpc>
                <a:spcPct val="100000"/>
              </a:lnSpc>
              <a:spcBef>
                <a:spcPts val="375"/>
              </a:spcBef>
              <a:spcAft>
                <a:spcPts val="225"/>
              </a:spcAft>
              <a:buSzPct val="100000"/>
              <a:buFont typeface="Arial" charset="0"/>
              <a:buChar char="•"/>
              <a:tabLst/>
              <a:defRPr sz="12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charset="0"/>
              <a:buChar char="•"/>
              <a:defRPr sz="1200" kern="1200">
                <a:solidFill>
                  <a:schemeClr val="tx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zh-CN" altLang="en-US" dirty="0"/>
              <a:t>色散效应会引起束流横向尺寸的扩大，引起束流的损失，因此在加速器的注入引出、对撞等情况下，常常需要消色散。</a:t>
            </a:r>
          </a:p>
        </p:txBody>
      </p:sp>
      <p:pic>
        <p:nvPicPr>
          <p:cNvPr id="13" name="图片 12">
            <a:extLst>
              <a:ext uri="{FF2B5EF4-FFF2-40B4-BE49-F238E27FC236}">
                <a16:creationId xmlns:a16="http://schemas.microsoft.com/office/drawing/2014/main" id="{7511271C-E9E3-4412-91A9-C00BF943C2DA}"/>
              </a:ext>
            </a:extLst>
          </p:cNvPr>
          <p:cNvPicPr>
            <a:picLocks noChangeAspect="1"/>
          </p:cNvPicPr>
          <p:nvPr/>
        </p:nvPicPr>
        <p:blipFill rotWithShape="1">
          <a:blip r:embed="rId2"/>
          <a:srcRect l="60731" t="39265" r="725" b="32449"/>
          <a:stretch/>
        </p:blipFill>
        <p:spPr>
          <a:xfrm>
            <a:off x="684764" y="1414648"/>
            <a:ext cx="3096344" cy="1754838"/>
          </a:xfrm>
          <a:prstGeom prst="rect">
            <a:avLst/>
          </a:prstGeom>
        </p:spPr>
      </p:pic>
      <p:pic>
        <p:nvPicPr>
          <p:cNvPr id="15" name="图片 14">
            <a:extLst>
              <a:ext uri="{FF2B5EF4-FFF2-40B4-BE49-F238E27FC236}">
                <a16:creationId xmlns:a16="http://schemas.microsoft.com/office/drawing/2014/main" id="{EE9CC65F-6091-472B-BC31-AD6FC10B1C85}"/>
              </a:ext>
            </a:extLst>
          </p:cNvPr>
          <p:cNvPicPr>
            <a:picLocks noChangeAspect="1"/>
          </p:cNvPicPr>
          <p:nvPr/>
        </p:nvPicPr>
        <p:blipFill rotWithShape="1">
          <a:blip r:embed="rId2"/>
          <a:srcRect l="60731" t="66016" r="725" b="2176"/>
          <a:stretch/>
        </p:blipFill>
        <p:spPr>
          <a:xfrm>
            <a:off x="3575720" y="1472568"/>
            <a:ext cx="3096344" cy="1973273"/>
          </a:xfrm>
          <a:prstGeom prst="rect">
            <a:avLst/>
          </a:prstGeom>
        </p:spPr>
      </p:pic>
    </p:spTree>
    <p:extLst>
      <p:ext uri="{BB962C8B-B14F-4D97-AF65-F5344CB8AC3E}">
        <p14:creationId xmlns:p14="http://schemas.microsoft.com/office/powerpoint/2010/main" val="334809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168EBA4-9FBA-461B-B5AA-A23491FE89CD}"/>
              </a:ext>
            </a:extLst>
          </p:cNvPr>
          <p:cNvSpPr>
            <a:spLocks noGrp="1"/>
          </p:cNvSpPr>
          <p:nvPr>
            <p:ph idx="1"/>
          </p:nvPr>
        </p:nvSpPr>
        <p:spPr>
          <a:xfrm>
            <a:off x="718216" y="890543"/>
            <a:ext cx="4392489" cy="2073384"/>
          </a:xfrm>
        </p:spPr>
        <p:txBody>
          <a:bodyPr/>
          <a:lstStyle/>
          <a:p>
            <a:r>
              <a:rPr lang="zh-CN" altLang="en-US" dirty="0"/>
              <a:t>束团中的粒子之间总是存在能量差异，通常可用以参考粒子能量为中心的高斯分布来描述所有粒子的能量的分布。假设能量分布的均方根为</a:t>
            </a:r>
            <a:r>
              <a:rPr lang="en-US" altLang="zh-CN" dirty="0">
                <a:latin typeface="Batang" panose="02030600000101010101" pitchFamily="18" charset="-127"/>
                <a:ea typeface="Batang" panose="02030600000101010101" pitchFamily="18" charset="-127"/>
              </a:rPr>
              <a:t>Δ</a:t>
            </a:r>
            <a:r>
              <a:rPr lang="en-US" altLang="zh-CN" dirty="0"/>
              <a:t>E</a:t>
            </a:r>
            <a:r>
              <a:rPr lang="zh-CN" altLang="en-US" dirty="0"/>
              <a:t>，定义束流的能散为</a:t>
            </a:r>
            <a:r>
              <a:rPr lang="en-US" altLang="zh-CN" dirty="0">
                <a:latin typeface="Batang" panose="02030600000101010101" pitchFamily="18" charset="-127"/>
                <a:ea typeface="Batang" panose="02030600000101010101" pitchFamily="18" charset="-127"/>
              </a:rPr>
              <a:t>Δ</a:t>
            </a:r>
            <a:r>
              <a:rPr lang="en-US" altLang="zh-CN" dirty="0"/>
              <a:t>E/E</a:t>
            </a:r>
            <a:r>
              <a:rPr lang="zh-CN" altLang="en-US" dirty="0"/>
              <a:t>，同样定义束流的动量分散为</a:t>
            </a:r>
            <a:r>
              <a:rPr lang="en-US" altLang="zh-CN" dirty="0">
                <a:latin typeface="Batang" panose="02030600000101010101" pitchFamily="18" charset="-127"/>
                <a:ea typeface="Batang" panose="02030600000101010101" pitchFamily="18" charset="-127"/>
              </a:rPr>
              <a:t>Δ</a:t>
            </a:r>
            <a:r>
              <a:rPr lang="en-US" altLang="zh-CN" dirty="0"/>
              <a:t>P/P</a:t>
            </a:r>
            <a:r>
              <a:rPr lang="zh-CN" altLang="en-US" dirty="0"/>
              <a:t>。</a:t>
            </a:r>
          </a:p>
        </p:txBody>
      </p:sp>
      <p:sp>
        <p:nvSpPr>
          <p:cNvPr id="3" name="标题 2">
            <a:extLst>
              <a:ext uri="{FF2B5EF4-FFF2-40B4-BE49-F238E27FC236}">
                <a16:creationId xmlns:a16="http://schemas.microsoft.com/office/drawing/2014/main" id="{DFD0827B-463F-472D-A2BC-A667626D6DB8}"/>
              </a:ext>
            </a:extLst>
          </p:cNvPr>
          <p:cNvSpPr>
            <a:spLocks noGrp="1"/>
          </p:cNvSpPr>
          <p:nvPr>
            <p:ph type="title"/>
          </p:nvPr>
        </p:nvSpPr>
        <p:spPr/>
        <p:txBody>
          <a:bodyPr/>
          <a:lstStyle/>
          <a:p>
            <a:r>
              <a:rPr lang="zh-CN" altLang="en-US" dirty="0"/>
              <a:t>能散</a:t>
            </a:r>
          </a:p>
        </p:txBody>
      </p:sp>
      <p:sp>
        <p:nvSpPr>
          <p:cNvPr id="4" name="日期占位符 3">
            <a:extLst>
              <a:ext uri="{FF2B5EF4-FFF2-40B4-BE49-F238E27FC236}">
                <a16:creationId xmlns:a16="http://schemas.microsoft.com/office/drawing/2014/main" id="{FA5140BF-D090-413F-9046-133DAF2221A7}"/>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736E5159-84E8-4987-99C6-F0D40D2B92AC}"/>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03C79D49-1CA6-4AC4-AEE0-572371FBE893}"/>
              </a:ext>
            </a:extLst>
          </p:cNvPr>
          <p:cNvSpPr>
            <a:spLocks noGrp="1"/>
          </p:cNvSpPr>
          <p:nvPr>
            <p:ph type="sldNum" sz="quarter" idx="4"/>
          </p:nvPr>
        </p:nvSpPr>
        <p:spPr/>
        <p:txBody>
          <a:bodyPr/>
          <a:lstStyle/>
          <a:p>
            <a:fld id="{36B5EA5A-BC32-A742-B11B-8E7414D5B535}" type="slidenum">
              <a:rPr lang="en-US" smtClean="0"/>
              <a:pPr/>
              <a:t>4</a:t>
            </a:fld>
            <a:endParaRPr lang="en-US" dirty="0"/>
          </a:p>
        </p:txBody>
      </p:sp>
      <p:pic>
        <p:nvPicPr>
          <p:cNvPr id="7" name="图片 6">
            <a:extLst>
              <a:ext uri="{FF2B5EF4-FFF2-40B4-BE49-F238E27FC236}">
                <a16:creationId xmlns:a16="http://schemas.microsoft.com/office/drawing/2014/main" id="{6560C179-05F2-4790-ACAC-7AFFFA08267E}"/>
              </a:ext>
            </a:extLst>
          </p:cNvPr>
          <p:cNvPicPr>
            <a:picLocks noChangeAspect="1"/>
          </p:cNvPicPr>
          <p:nvPr/>
        </p:nvPicPr>
        <p:blipFill rotWithShape="1">
          <a:blip r:embed="rId2"/>
          <a:srcRect t="36250"/>
          <a:stretch/>
        </p:blipFill>
        <p:spPr>
          <a:xfrm>
            <a:off x="263352" y="2295581"/>
            <a:ext cx="4392488" cy="2266838"/>
          </a:xfrm>
          <a:prstGeom prst="rect">
            <a:avLst/>
          </a:prstGeom>
        </p:spPr>
      </p:pic>
      <p:sp>
        <p:nvSpPr>
          <p:cNvPr id="8" name="内容占位符 1">
            <a:extLst>
              <a:ext uri="{FF2B5EF4-FFF2-40B4-BE49-F238E27FC236}">
                <a16:creationId xmlns:a16="http://schemas.microsoft.com/office/drawing/2014/main" id="{2C06737E-FE37-4E4A-B612-0F9074D4517A}"/>
              </a:ext>
            </a:extLst>
          </p:cNvPr>
          <p:cNvSpPr txBox="1">
            <a:spLocks/>
          </p:cNvSpPr>
          <p:nvPr/>
        </p:nvSpPr>
        <p:spPr>
          <a:xfrm>
            <a:off x="6240016" y="902458"/>
            <a:ext cx="4392489" cy="2073384"/>
          </a:xfrm>
          <a:prstGeom prst="rect">
            <a:avLst/>
          </a:prstGeom>
        </p:spPr>
        <p:txBody>
          <a:bodyPr vert="horz" lIns="0" tIns="0" rIns="0" bIns="0" rtlCol="0">
            <a:noAutofit/>
          </a:bodyPr>
          <a:lstStyle>
            <a:lvl1pPr marL="0" indent="0" algn="l" defTabSz="685800" rtl="0" eaLnBrk="1" latinLnBrk="0" hangingPunct="1">
              <a:lnSpc>
                <a:spcPct val="90000"/>
              </a:lnSpc>
              <a:spcBef>
                <a:spcPts val="1350"/>
              </a:spcBef>
              <a:spcAft>
                <a:spcPts val="300"/>
              </a:spcAft>
              <a:buFont typeface="Arial"/>
              <a:buNone/>
              <a:tabLst/>
              <a:defRPr sz="1575" b="0" kern="1200">
                <a:solidFill>
                  <a:schemeClr val="tx2"/>
                </a:solidFill>
                <a:latin typeface="+mn-lt"/>
                <a:ea typeface="+mn-ea"/>
                <a:cs typeface="+mn-cs"/>
              </a:defRPr>
            </a:lvl1pPr>
            <a:lvl2pPr marL="243000" indent="-243000" algn="l" defTabSz="685800" rtl="0" eaLnBrk="1" latinLnBrk="0" hangingPunct="1">
              <a:lnSpc>
                <a:spcPct val="100000"/>
              </a:lnSpc>
              <a:spcBef>
                <a:spcPts val="375"/>
              </a:spcBef>
              <a:spcAft>
                <a:spcPts val="225"/>
              </a:spcAft>
              <a:buFont typeface="Arial" charset="0"/>
              <a:buChar char="•"/>
              <a:tabLst/>
              <a:defRPr sz="1350" kern="1200">
                <a:solidFill>
                  <a:schemeClr val="tx2"/>
                </a:solidFill>
                <a:latin typeface="+mn-lt"/>
                <a:ea typeface="+mn-ea"/>
                <a:cs typeface="+mn-cs"/>
              </a:defRPr>
            </a:lvl2pPr>
            <a:lvl3pPr marL="486000" indent="-243000" algn="l" defTabSz="685800" rtl="0" eaLnBrk="1" latinLnBrk="0" hangingPunct="1">
              <a:lnSpc>
                <a:spcPct val="100000"/>
              </a:lnSpc>
              <a:spcBef>
                <a:spcPts val="375"/>
              </a:spcBef>
              <a:spcAft>
                <a:spcPts val="225"/>
              </a:spcAft>
              <a:buSzPct val="100000"/>
              <a:buFont typeface="Arial" panose="020B0604020202020204" pitchFamily="34" charset="0"/>
              <a:buChar char="•"/>
              <a:tabLst/>
              <a:defRPr sz="1275" kern="1200">
                <a:solidFill>
                  <a:schemeClr val="tx2"/>
                </a:solidFill>
                <a:latin typeface="+mn-lt"/>
                <a:ea typeface="+mn-ea"/>
                <a:cs typeface="+mn-cs"/>
              </a:defRPr>
            </a:lvl3pPr>
            <a:lvl4pPr marL="729000" indent="-243000" algn="l" defTabSz="685800" rtl="0" eaLnBrk="1" latinLnBrk="0" hangingPunct="1">
              <a:lnSpc>
                <a:spcPct val="100000"/>
              </a:lnSpc>
              <a:spcBef>
                <a:spcPts val="375"/>
              </a:spcBef>
              <a:spcAft>
                <a:spcPts val="225"/>
              </a:spcAft>
              <a:buSzPct val="100000"/>
              <a:buFont typeface="Arial" charset="0"/>
              <a:buChar char="•"/>
              <a:tabLst/>
              <a:defRPr sz="12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charset="0"/>
              <a:buChar char="•"/>
              <a:defRPr sz="1200" kern="1200">
                <a:solidFill>
                  <a:schemeClr val="tx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zh-CN" altLang="en-US" dirty="0"/>
              <a:t>当带电粒子通过磁场时，如果粒子间存在能量偏差，会引起轨道和角度的分散，引起色散的主要元件是偏转磁铁。水平偏转磁铁的传输矩阵：</a:t>
            </a:r>
          </a:p>
        </p:txBody>
      </p:sp>
      <p:pic>
        <p:nvPicPr>
          <p:cNvPr id="9" name="图片 8">
            <a:extLst>
              <a:ext uri="{FF2B5EF4-FFF2-40B4-BE49-F238E27FC236}">
                <a16:creationId xmlns:a16="http://schemas.microsoft.com/office/drawing/2014/main" id="{DE9F6CA0-7C7D-4D9C-A05D-57BE9D4CAB77}"/>
              </a:ext>
            </a:extLst>
          </p:cNvPr>
          <p:cNvPicPr>
            <a:picLocks noChangeAspect="1"/>
          </p:cNvPicPr>
          <p:nvPr/>
        </p:nvPicPr>
        <p:blipFill rotWithShape="1">
          <a:blip r:embed="rId3"/>
          <a:srcRect t="19538"/>
          <a:stretch/>
        </p:blipFill>
        <p:spPr>
          <a:xfrm>
            <a:off x="6111099" y="1640715"/>
            <a:ext cx="4359436" cy="2447824"/>
          </a:xfrm>
          <a:prstGeom prst="rect">
            <a:avLst/>
          </a:prstGeom>
        </p:spPr>
      </p:pic>
      <p:sp>
        <p:nvSpPr>
          <p:cNvPr id="10" name="内容占位符 1">
            <a:extLst>
              <a:ext uri="{FF2B5EF4-FFF2-40B4-BE49-F238E27FC236}">
                <a16:creationId xmlns:a16="http://schemas.microsoft.com/office/drawing/2014/main" id="{573B2873-C3CB-4C0A-96B6-AC0429CF9CD0}"/>
              </a:ext>
            </a:extLst>
          </p:cNvPr>
          <p:cNvSpPr txBox="1">
            <a:spLocks/>
          </p:cNvSpPr>
          <p:nvPr/>
        </p:nvSpPr>
        <p:spPr>
          <a:xfrm>
            <a:off x="6240015" y="4019726"/>
            <a:ext cx="4392489" cy="429301"/>
          </a:xfrm>
          <a:prstGeom prst="rect">
            <a:avLst/>
          </a:prstGeom>
        </p:spPr>
        <p:txBody>
          <a:bodyPr vert="horz" lIns="0" tIns="0" rIns="0" bIns="0" rtlCol="0">
            <a:noAutofit/>
          </a:bodyPr>
          <a:lstStyle>
            <a:lvl1pPr marL="0" indent="0" algn="l" defTabSz="685800" rtl="0" eaLnBrk="1" latinLnBrk="0" hangingPunct="1">
              <a:lnSpc>
                <a:spcPct val="90000"/>
              </a:lnSpc>
              <a:spcBef>
                <a:spcPts val="1350"/>
              </a:spcBef>
              <a:spcAft>
                <a:spcPts val="300"/>
              </a:spcAft>
              <a:buFont typeface="Arial"/>
              <a:buNone/>
              <a:tabLst/>
              <a:defRPr sz="1575" b="0" kern="1200">
                <a:solidFill>
                  <a:schemeClr val="tx2"/>
                </a:solidFill>
                <a:latin typeface="+mn-lt"/>
                <a:ea typeface="+mn-ea"/>
                <a:cs typeface="+mn-cs"/>
              </a:defRPr>
            </a:lvl1pPr>
            <a:lvl2pPr marL="243000" indent="-243000" algn="l" defTabSz="685800" rtl="0" eaLnBrk="1" latinLnBrk="0" hangingPunct="1">
              <a:lnSpc>
                <a:spcPct val="100000"/>
              </a:lnSpc>
              <a:spcBef>
                <a:spcPts val="375"/>
              </a:spcBef>
              <a:spcAft>
                <a:spcPts val="225"/>
              </a:spcAft>
              <a:buFont typeface="Arial" charset="0"/>
              <a:buChar char="•"/>
              <a:tabLst/>
              <a:defRPr sz="1350" kern="1200">
                <a:solidFill>
                  <a:schemeClr val="tx2"/>
                </a:solidFill>
                <a:latin typeface="+mn-lt"/>
                <a:ea typeface="+mn-ea"/>
                <a:cs typeface="+mn-cs"/>
              </a:defRPr>
            </a:lvl2pPr>
            <a:lvl3pPr marL="486000" indent="-243000" algn="l" defTabSz="685800" rtl="0" eaLnBrk="1" latinLnBrk="0" hangingPunct="1">
              <a:lnSpc>
                <a:spcPct val="100000"/>
              </a:lnSpc>
              <a:spcBef>
                <a:spcPts val="375"/>
              </a:spcBef>
              <a:spcAft>
                <a:spcPts val="225"/>
              </a:spcAft>
              <a:buSzPct val="100000"/>
              <a:buFont typeface="Arial" panose="020B0604020202020204" pitchFamily="34" charset="0"/>
              <a:buChar char="•"/>
              <a:tabLst/>
              <a:defRPr sz="1275" kern="1200">
                <a:solidFill>
                  <a:schemeClr val="tx2"/>
                </a:solidFill>
                <a:latin typeface="+mn-lt"/>
                <a:ea typeface="+mn-ea"/>
                <a:cs typeface="+mn-cs"/>
              </a:defRPr>
            </a:lvl3pPr>
            <a:lvl4pPr marL="729000" indent="-243000" algn="l" defTabSz="685800" rtl="0" eaLnBrk="1" latinLnBrk="0" hangingPunct="1">
              <a:lnSpc>
                <a:spcPct val="100000"/>
              </a:lnSpc>
              <a:spcBef>
                <a:spcPts val="375"/>
              </a:spcBef>
              <a:spcAft>
                <a:spcPts val="225"/>
              </a:spcAft>
              <a:buSzPct val="100000"/>
              <a:buFont typeface="Arial" charset="0"/>
              <a:buChar char="•"/>
              <a:tabLst/>
              <a:defRPr sz="12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charset="0"/>
              <a:buChar char="•"/>
              <a:defRPr sz="1200" kern="1200">
                <a:solidFill>
                  <a:schemeClr val="tx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zh-CN" altLang="en-US" dirty="0"/>
              <a:t>当经过偏转磁铁后，由于色散效应，粒子轨道的变化多了一项与能量有关的部分，对这部分贡献可单独处理，可知色散函数的变化和与能量无关部分的轨道贡献变化类似，可以用传输矩阵计算</a:t>
            </a:r>
            <a:r>
              <a:rPr lang="en-US" altLang="zh-CN" dirty="0"/>
              <a:t>(</a:t>
            </a:r>
            <a:r>
              <a:rPr lang="zh-CN" altLang="en-US" dirty="0"/>
              <a:t>无偏转铁</a:t>
            </a:r>
            <a:r>
              <a:rPr lang="en-US" altLang="zh-CN" dirty="0"/>
              <a:t>)</a:t>
            </a:r>
            <a:r>
              <a:rPr lang="zh-CN" altLang="en-US" dirty="0"/>
              <a:t>：</a:t>
            </a:r>
          </a:p>
          <a:p>
            <a:endParaRPr lang="zh-CN" altLang="en-US" dirty="0"/>
          </a:p>
        </p:txBody>
      </p:sp>
      <p:sp>
        <p:nvSpPr>
          <p:cNvPr id="11" name="内容占位符 1">
            <a:extLst>
              <a:ext uri="{FF2B5EF4-FFF2-40B4-BE49-F238E27FC236}">
                <a16:creationId xmlns:a16="http://schemas.microsoft.com/office/drawing/2014/main" id="{C05580A7-AE1F-47BF-9D3C-E9CDFE0F2716}"/>
              </a:ext>
            </a:extLst>
          </p:cNvPr>
          <p:cNvSpPr txBox="1">
            <a:spLocks/>
          </p:cNvSpPr>
          <p:nvPr/>
        </p:nvSpPr>
        <p:spPr>
          <a:xfrm>
            <a:off x="6222434" y="4448659"/>
            <a:ext cx="4392489" cy="429301"/>
          </a:xfrm>
          <a:prstGeom prst="rect">
            <a:avLst/>
          </a:prstGeom>
        </p:spPr>
        <p:txBody>
          <a:bodyPr vert="horz" lIns="0" tIns="0" rIns="0" bIns="0" rtlCol="0">
            <a:noAutofit/>
          </a:bodyPr>
          <a:lstStyle>
            <a:lvl1pPr marL="0" indent="0" algn="l" defTabSz="685800" rtl="0" eaLnBrk="1" latinLnBrk="0" hangingPunct="1">
              <a:lnSpc>
                <a:spcPct val="90000"/>
              </a:lnSpc>
              <a:spcBef>
                <a:spcPts val="1350"/>
              </a:spcBef>
              <a:spcAft>
                <a:spcPts val="300"/>
              </a:spcAft>
              <a:buFont typeface="Arial"/>
              <a:buNone/>
              <a:tabLst/>
              <a:defRPr sz="1575" b="0" kern="1200">
                <a:solidFill>
                  <a:schemeClr val="tx2"/>
                </a:solidFill>
                <a:latin typeface="+mn-lt"/>
                <a:ea typeface="+mn-ea"/>
                <a:cs typeface="+mn-cs"/>
              </a:defRPr>
            </a:lvl1pPr>
            <a:lvl2pPr marL="243000" indent="-243000" algn="l" defTabSz="685800" rtl="0" eaLnBrk="1" latinLnBrk="0" hangingPunct="1">
              <a:lnSpc>
                <a:spcPct val="100000"/>
              </a:lnSpc>
              <a:spcBef>
                <a:spcPts val="375"/>
              </a:spcBef>
              <a:spcAft>
                <a:spcPts val="225"/>
              </a:spcAft>
              <a:buFont typeface="Arial" charset="0"/>
              <a:buChar char="•"/>
              <a:tabLst/>
              <a:defRPr sz="1350" kern="1200">
                <a:solidFill>
                  <a:schemeClr val="tx2"/>
                </a:solidFill>
                <a:latin typeface="+mn-lt"/>
                <a:ea typeface="+mn-ea"/>
                <a:cs typeface="+mn-cs"/>
              </a:defRPr>
            </a:lvl2pPr>
            <a:lvl3pPr marL="486000" indent="-243000" algn="l" defTabSz="685800" rtl="0" eaLnBrk="1" latinLnBrk="0" hangingPunct="1">
              <a:lnSpc>
                <a:spcPct val="100000"/>
              </a:lnSpc>
              <a:spcBef>
                <a:spcPts val="375"/>
              </a:spcBef>
              <a:spcAft>
                <a:spcPts val="225"/>
              </a:spcAft>
              <a:buSzPct val="100000"/>
              <a:buFont typeface="Arial" panose="020B0604020202020204" pitchFamily="34" charset="0"/>
              <a:buChar char="•"/>
              <a:tabLst/>
              <a:defRPr sz="1275" kern="1200">
                <a:solidFill>
                  <a:schemeClr val="tx2"/>
                </a:solidFill>
                <a:latin typeface="+mn-lt"/>
                <a:ea typeface="+mn-ea"/>
                <a:cs typeface="+mn-cs"/>
              </a:defRPr>
            </a:lvl3pPr>
            <a:lvl4pPr marL="729000" indent="-243000" algn="l" defTabSz="685800" rtl="0" eaLnBrk="1" latinLnBrk="0" hangingPunct="1">
              <a:lnSpc>
                <a:spcPct val="100000"/>
              </a:lnSpc>
              <a:spcBef>
                <a:spcPts val="375"/>
              </a:spcBef>
              <a:spcAft>
                <a:spcPts val="225"/>
              </a:spcAft>
              <a:buSzPct val="100000"/>
              <a:buFont typeface="Arial" charset="0"/>
              <a:buChar char="•"/>
              <a:tabLst/>
              <a:defRPr sz="12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SzPct val="100000"/>
              <a:buFont typeface="Arial" charset="0"/>
              <a:buChar char="•"/>
              <a:defRPr sz="1200" kern="1200">
                <a:solidFill>
                  <a:schemeClr val="tx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zh-CN" altLang="en-US" dirty="0"/>
          </a:p>
        </p:txBody>
      </p:sp>
      <p:pic>
        <p:nvPicPr>
          <p:cNvPr id="14" name="图片 13">
            <a:extLst>
              <a:ext uri="{FF2B5EF4-FFF2-40B4-BE49-F238E27FC236}">
                <a16:creationId xmlns:a16="http://schemas.microsoft.com/office/drawing/2014/main" id="{2F643844-D6EF-4996-866A-9A563413630A}"/>
              </a:ext>
            </a:extLst>
          </p:cNvPr>
          <p:cNvPicPr>
            <a:picLocks noChangeAspect="1"/>
          </p:cNvPicPr>
          <p:nvPr/>
        </p:nvPicPr>
        <p:blipFill rotWithShape="1">
          <a:blip r:embed="rId4"/>
          <a:srcRect l="14646" t="10980" r="48352" b="74047"/>
          <a:stretch/>
        </p:blipFill>
        <p:spPr>
          <a:xfrm>
            <a:off x="6100603" y="5320168"/>
            <a:ext cx="2627784" cy="821183"/>
          </a:xfrm>
          <a:prstGeom prst="rect">
            <a:avLst/>
          </a:prstGeom>
        </p:spPr>
      </p:pic>
      <p:pic>
        <p:nvPicPr>
          <p:cNvPr id="15" name="图片 14">
            <a:extLst>
              <a:ext uri="{FF2B5EF4-FFF2-40B4-BE49-F238E27FC236}">
                <a16:creationId xmlns:a16="http://schemas.microsoft.com/office/drawing/2014/main" id="{07BE38B4-3B5B-4E99-8CC8-C4E503C7C551}"/>
              </a:ext>
            </a:extLst>
          </p:cNvPr>
          <p:cNvPicPr>
            <a:picLocks noChangeAspect="1"/>
          </p:cNvPicPr>
          <p:nvPr/>
        </p:nvPicPr>
        <p:blipFill rotWithShape="1">
          <a:blip r:embed="rId4"/>
          <a:srcRect l="13106" t="39928" r="44497" b="47095"/>
          <a:stretch/>
        </p:blipFill>
        <p:spPr>
          <a:xfrm>
            <a:off x="8665096" y="5361263"/>
            <a:ext cx="3126500" cy="738991"/>
          </a:xfrm>
          <a:prstGeom prst="rect">
            <a:avLst/>
          </a:prstGeom>
        </p:spPr>
      </p:pic>
    </p:spTree>
    <p:extLst>
      <p:ext uri="{BB962C8B-B14F-4D97-AF65-F5344CB8AC3E}">
        <p14:creationId xmlns:p14="http://schemas.microsoft.com/office/powerpoint/2010/main" val="1050610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500489A-D5B6-4071-8D9E-86EE2C9F097F}"/>
              </a:ext>
            </a:extLst>
          </p:cNvPr>
          <p:cNvSpPr>
            <a:spLocks noGrp="1"/>
          </p:cNvSpPr>
          <p:nvPr>
            <p:ph type="title"/>
          </p:nvPr>
        </p:nvSpPr>
        <p:spPr/>
        <p:txBody>
          <a:bodyPr/>
          <a:lstStyle/>
          <a:p>
            <a:r>
              <a:rPr lang="zh-CN" altLang="en-US" dirty="0"/>
              <a:t>能散测量</a:t>
            </a:r>
          </a:p>
        </p:txBody>
      </p:sp>
      <p:sp>
        <p:nvSpPr>
          <p:cNvPr id="4" name="日期占位符 3">
            <a:extLst>
              <a:ext uri="{FF2B5EF4-FFF2-40B4-BE49-F238E27FC236}">
                <a16:creationId xmlns:a16="http://schemas.microsoft.com/office/drawing/2014/main" id="{9E903F27-2FBD-4D20-950E-AD02AADAEF6A}"/>
              </a:ext>
            </a:extLst>
          </p:cNvPr>
          <p:cNvSpPr>
            <a:spLocks noGrp="1"/>
          </p:cNvSpPr>
          <p:nvPr>
            <p:ph type="dt" sz="half" idx="2"/>
          </p:nvPr>
        </p:nvSpPr>
        <p:spPr/>
        <p:txBody>
          <a:bodyPr/>
          <a:lstStyle/>
          <a:p>
            <a:fld id="{F4537C4D-7CDD-4D83-949F-9974954C209D}" type="datetime1">
              <a:rPr lang="zh-CN" altLang="en-US" smtClean="0"/>
              <a:t>2025/12/5</a:t>
            </a:fld>
            <a:endParaRPr lang="en-US" dirty="0"/>
          </a:p>
        </p:txBody>
      </p:sp>
      <p:sp>
        <p:nvSpPr>
          <p:cNvPr id="5" name="页脚占位符 4">
            <a:extLst>
              <a:ext uri="{FF2B5EF4-FFF2-40B4-BE49-F238E27FC236}">
                <a16:creationId xmlns:a16="http://schemas.microsoft.com/office/drawing/2014/main" id="{0EA9AFD2-EAB3-4CE0-899F-914569B800FD}"/>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C63CCC9F-40FE-431B-9EF3-1801A2536AE0}"/>
              </a:ext>
            </a:extLst>
          </p:cNvPr>
          <p:cNvSpPr>
            <a:spLocks noGrp="1"/>
          </p:cNvSpPr>
          <p:nvPr>
            <p:ph type="sldNum" sz="quarter" idx="4"/>
          </p:nvPr>
        </p:nvSpPr>
        <p:spPr/>
        <p:txBody>
          <a:bodyPr/>
          <a:lstStyle/>
          <a:p>
            <a:fld id="{36B5EA5A-BC32-A742-B11B-8E7414D5B535}" type="slidenum">
              <a:rPr lang="en-US" smtClean="0"/>
              <a:pPr/>
              <a:t>5</a:t>
            </a:fld>
            <a:endParaRPr lang="en-US" dirty="0"/>
          </a:p>
        </p:txBody>
      </p:sp>
      <p:pic>
        <p:nvPicPr>
          <p:cNvPr id="14" name="图片 13">
            <a:extLst>
              <a:ext uri="{FF2B5EF4-FFF2-40B4-BE49-F238E27FC236}">
                <a16:creationId xmlns:a16="http://schemas.microsoft.com/office/drawing/2014/main" id="{4A3B37C0-9032-495B-947F-E57F008240BE}"/>
              </a:ext>
            </a:extLst>
          </p:cNvPr>
          <p:cNvPicPr>
            <a:picLocks noChangeAspect="1"/>
          </p:cNvPicPr>
          <p:nvPr/>
        </p:nvPicPr>
        <p:blipFill rotWithShape="1">
          <a:blip r:embed="rId2"/>
          <a:srcRect t="9708" r="13923" b="11826"/>
          <a:stretch/>
        </p:blipFill>
        <p:spPr>
          <a:xfrm>
            <a:off x="479376" y="862090"/>
            <a:ext cx="4047181" cy="2687115"/>
          </a:xfrm>
          <a:prstGeom prst="rect">
            <a:avLst/>
          </a:prstGeom>
        </p:spPr>
      </p:pic>
      <p:pic>
        <p:nvPicPr>
          <p:cNvPr id="15" name="图片 14">
            <a:extLst>
              <a:ext uri="{FF2B5EF4-FFF2-40B4-BE49-F238E27FC236}">
                <a16:creationId xmlns:a16="http://schemas.microsoft.com/office/drawing/2014/main" id="{927556B6-4558-4A4A-888C-FDEB1A877DA7}"/>
              </a:ext>
            </a:extLst>
          </p:cNvPr>
          <p:cNvPicPr>
            <a:picLocks noChangeAspect="1"/>
          </p:cNvPicPr>
          <p:nvPr/>
        </p:nvPicPr>
        <p:blipFill>
          <a:blip r:embed="rId3"/>
          <a:stretch>
            <a:fillRect/>
          </a:stretch>
        </p:blipFill>
        <p:spPr>
          <a:xfrm>
            <a:off x="551650" y="3586510"/>
            <a:ext cx="3902632" cy="2829180"/>
          </a:xfrm>
          <a:prstGeom prst="rect">
            <a:avLst/>
          </a:prstGeom>
        </p:spPr>
      </p:pic>
      <p:pic>
        <p:nvPicPr>
          <p:cNvPr id="17" name="图片 16">
            <a:extLst>
              <a:ext uri="{FF2B5EF4-FFF2-40B4-BE49-F238E27FC236}">
                <a16:creationId xmlns:a16="http://schemas.microsoft.com/office/drawing/2014/main" id="{72267007-034C-40AA-9E74-3B6DDC213356}"/>
              </a:ext>
            </a:extLst>
          </p:cNvPr>
          <p:cNvPicPr>
            <a:picLocks noChangeAspect="1"/>
          </p:cNvPicPr>
          <p:nvPr/>
        </p:nvPicPr>
        <p:blipFill rotWithShape="1">
          <a:blip r:embed="rId4"/>
          <a:srcRect t="6218" r="-527" b="29555"/>
          <a:stretch/>
        </p:blipFill>
        <p:spPr>
          <a:xfrm>
            <a:off x="4655840" y="1124744"/>
            <a:ext cx="7191149" cy="3004625"/>
          </a:xfrm>
          <a:prstGeom prst="rect">
            <a:avLst/>
          </a:prstGeom>
        </p:spPr>
      </p:pic>
      <p:pic>
        <p:nvPicPr>
          <p:cNvPr id="7" name="图片 6">
            <a:extLst>
              <a:ext uri="{FF2B5EF4-FFF2-40B4-BE49-F238E27FC236}">
                <a16:creationId xmlns:a16="http://schemas.microsoft.com/office/drawing/2014/main" id="{15F5289C-C267-47BE-BFAB-735FB63FF721}"/>
              </a:ext>
            </a:extLst>
          </p:cNvPr>
          <p:cNvPicPr>
            <a:picLocks noChangeAspect="1"/>
          </p:cNvPicPr>
          <p:nvPr/>
        </p:nvPicPr>
        <p:blipFill>
          <a:blip r:embed="rId5"/>
          <a:stretch>
            <a:fillRect/>
          </a:stretch>
        </p:blipFill>
        <p:spPr>
          <a:xfrm>
            <a:off x="6168008" y="4289962"/>
            <a:ext cx="4498029" cy="2197375"/>
          </a:xfrm>
          <a:prstGeom prst="rect">
            <a:avLst/>
          </a:prstGeom>
        </p:spPr>
      </p:pic>
    </p:spTree>
    <p:extLst>
      <p:ext uri="{BB962C8B-B14F-4D97-AF65-F5344CB8AC3E}">
        <p14:creationId xmlns:p14="http://schemas.microsoft.com/office/powerpoint/2010/main" val="61611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73C26A4-72A6-486E-8A92-4EB350C02FF7}"/>
              </a:ext>
            </a:extLst>
          </p:cNvPr>
          <p:cNvSpPr>
            <a:spLocks noGrp="1"/>
          </p:cNvSpPr>
          <p:nvPr>
            <p:ph type="title"/>
          </p:nvPr>
        </p:nvSpPr>
        <p:spPr/>
        <p:txBody>
          <a:bodyPr/>
          <a:lstStyle/>
          <a:p>
            <a:r>
              <a:rPr lang="zh-CN" altLang="en-US" dirty="0"/>
              <a:t>扇形二极铁与矩形二极铁</a:t>
            </a:r>
          </a:p>
        </p:txBody>
      </p:sp>
      <p:sp>
        <p:nvSpPr>
          <p:cNvPr id="4" name="日期占位符 3">
            <a:extLst>
              <a:ext uri="{FF2B5EF4-FFF2-40B4-BE49-F238E27FC236}">
                <a16:creationId xmlns:a16="http://schemas.microsoft.com/office/drawing/2014/main" id="{45FEF6DC-70EB-4524-AB24-8A3B7CA1CF33}"/>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48AEDE95-5740-481B-8503-46DDF64D874E}"/>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4ED54CDC-AE1B-470A-AF03-86A57D03FD97}"/>
              </a:ext>
            </a:extLst>
          </p:cNvPr>
          <p:cNvSpPr>
            <a:spLocks noGrp="1"/>
          </p:cNvSpPr>
          <p:nvPr>
            <p:ph type="sldNum" sz="quarter" idx="4"/>
          </p:nvPr>
        </p:nvSpPr>
        <p:spPr/>
        <p:txBody>
          <a:bodyPr/>
          <a:lstStyle/>
          <a:p>
            <a:fld id="{36B5EA5A-BC32-A742-B11B-8E7414D5B535}" type="slidenum">
              <a:rPr lang="en-US" smtClean="0"/>
              <a:pPr/>
              <a:t>6</a:t>
            </a:fld>
            <a:endParaRPr lang="en-US" dirty="0"/>
          </a:p>
        </p:txBody>
      </p:sp>
      <p:pic>
        <p:nvPicPr>
          <p:cNvPr id="8" name="图片 7">
            <a:extLst>
              <a:ext uri="{FF2B5EF4-FFF2-40B4-BE49-F238E27FC236}">
                <a16:creationId xmlns:a16="http://schemas.microsoft.com/office/drawing/2014/main" id="{EE0C0CC0-9F49-431A-8F17-F140C4675207}"/>
              </a:ext>
            </a:extLst>
          </p:cNvPr>
          <p:cNvPicPr>
            <a:picLocks noChangeAspect="1"/>
          </p:cNvPicPr>
          <p:nvPr/>
        </p:nvPicPr>
        <p:blipFill>
          <a:blip r:embed="rId2"/>
          <a:stretch>
            <a:fillRect/>
          </a:stretch>
        </p:blipFill>
        <p:spPr>
          <a:xfrm>
            <a:off x="442410" y="836712"/>
            <a:ext cx="4429454" cy="3176090"/>
          </a:xfrm>
          <a:prstGeom prst="rect">
            <a:avLst/>
          </a:prstGeom>
        </p:spPr>
      </p:pic>
      <p:pic>
        <p:nvPicPr>
          <p:cNvPr id="10" name="图片 9">
            <a:extLst>
              <a:ext uri="{FF2B5EF4-FFF2-40B4-BE49-F238E27FC236}">
                <a16:creationId xmlns:a16="http://schemas.microsoft.com/office/drawing/2014/main" id="{9D25FB7F-8AAB-4785-A151-F6D9341016D9}"/>
              </a:ext>
            </a:extLst>
          </p:cNvPr>
          <p:cNvPicPr>
            <a:picLocks noChangeAspect="1"/>
          </p:cNvPicPr>
          <p:nvPr/>
        </p:nvPicPr>
        <p:blipFill>
          <a:blip r:embed="rId3"/>
          <a:stretch>
            <a:fillRect/>
          </a:stretch>
        </p:blipFill>
        <p:spPr>
          <a:xfrm>
            <a:off x="823993" y="4223938"/>
            <a:ext cx="3666287" cy="2224116"/>
          </a:xfrm>
          <a:prstGeom prst="rect">
            <a:avLst/>
          </a:prstGeom>
        </p:spPr>
      </p:pic>
      <p:pic>
        <p:nvPicPr>
          <p:cNvPr id="12" name="图片 11">
            <a:extLst>
              <a:ext uri="{FF2B5EF4-FFF2-40B4-BE49-F238E27FC236}">
                <a16:creationId xmlns:a16="http://schemas.microsoft.com/office/drawing/2014/main" id="{174EB084-4D8C-444C-9EB8-40DA6538388F}"/>
              </a:ext>
            </a:extLst>
          </p:cNvPr>
          <p:cNvPicPr>
            <a:picLocks noChangeAspect="1"/>
          </p:cNvPicPr>
          <p:nvPr/>
        </p:nvPicPr>
        <p:blipFill>
          <a:blip r:embed="rId4"/>
          <a:stretch>
            <a:fillRect/>
          </a:stretch>
        </p:blipFill>
        <p:spPr>
          <a:xfrm>
            <a:off x="6672064" y="813374"/>
            <a:ext cx="4429454" cy="2904218"/>
          </a:xfrm>
          <a:prstGeom prst="rect">
            <a:avLst/>
          </a:prstGeom>
        </p:spPr>
      </p:pic>
      <p:pic>
        <p:nvPicPr>
          <p:cNvPr id="14" name="图片 13">
            <a:extLst>
              <a:ext uri="{FF2B5EF4-FFF2-40B4-BE49-F238E27FC236}">
                <a16:creationId xmlns:a16="http://schemas.microsoft.com/office/drawing/2014/main" id="{E8B2B00D-3160-4994-BCAE-DE115F5A3595}"/>
              </a:ext>
            </a:extLst>
          </p:cNvPr>
          <p:cNvPicPr>
            <a:picLocks noChangeAspect="1"/>
          </p:cNvPicPr>
          <p:nvPr/>
        </p:nvPicPr>
        <p:blipFill>
          <a:blip r:embed="rId5"/>
          <a:stretch>
            <a:fillRect/>
          </a:stretch>
        </p:blipFill>
        <p:spPr>
          <a:xfrm>
            <a:off x="6687692" y="3717592"/>
            <a:ext cx="4116874" cy="2730462"/>
          </a:xfrm>
          <a:prstGeom prst="rect">
            <a:avLst/>
          </a:prstGeom>
        </p:spPr>
      </p:pic>
    </p:spTree>
    <p:extLst>
      <p:ext uri="{BB962C8B-B14F-4D97-AF65-F5344CB8AC3E}">
        <p14:creationId xmlns:p14="http://schemas.microsoft.com/office/powerpoint/2010/main" val="226298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95AF0E2-0455-438E-8F20-9DCB94ED8DEF}"/>
              </a:ext>
            </a:extLst>
          </p:cNvPr>
          <p:cNvSpPr>
            <a:spLocks noGrp="1"/>
          </p:cNvSpPr>
          <p:nvPr>
            <p:ph type="title"/>
          </p:nvPr>
        </p:nvSpPr>
        <p:spPr/>
        <p:txBody>
          <a:bodyPr/>
          <a:lstStyle/>
          <a:p>
            <a:r>
              <a:rPr lang="zh-CN" altLang="en-US" dirty="0"/>
              <a:t>矩形磁铁</a:t>
            </a:r>
          </a:p>
        </p:txBody>
      </p:sp>
      <p:sp>
        <p:nvSpPr>
          <p:cNvPr id="4" name="日期占位符 3">
            <a:extLst>
              <a:ext uri="{FF2B5EF4-FFF2-40B4-BE49-F238E27FC236}">
                <a16:creationId xmlns:a16="http://schemas.microsoft.com/office/drawing/2014/main" id="{5F201E38-4689-43D3-B021-85B5362F685B}"/>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994329FF-B75F-4885-B960-4E8AE1CF61BF}"/>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CE17743D-43FB-4F71-804C-A2A87489A7A8}"/>
              </a:ext>
            </a:extLst>
          </p:cNvPr>
          <p:cNvSpPr>
            <a:spLocks noGrp="1"/>
          </p:cNvSpPr>
          <p:nvPr>
            <p:ph type="sldNum" sz="quarter" idx="4"/>
          </p:nvPr>
        </p:nvSpPr>
        <p:spPr/>
        <p:txBody>
          <a:bodyPr/>
          <a:lstStyle/>
          <a:p>
            <a:fld id="{36B5EA5A-BC32-A742-B11B-8E7414D5B535}" type="slidenum">
              <a:rPr lang="en-US" smtClean="0"/>
              <a:pPr/>
              <a:t>7</a:t>
            </a:fld>
            <a:endParaRPr lang="en-US" dirty="0"/>
          </a:p>
        </p:txBody>
      </p:sp>
      <p:pic>
        <p:nvPicPr>
          <p:cNvPr id="8" name="图片 7">
            <a:extLst>
              <a:ext uri="{FF2B5EF4-FFF2-40B4-BE49-F238E27FC236}">
                <a16:creationId xmlns:a16="http://schemas.microsoft.com/office/drawing/2014/main" id="{998156D7-7652-4E28-A8A9-DC5258686B7F}"/>
              </a:ext>
            </a:extLst>
          </p:cNvPr>
          <p:cNvPicPr>
            <a:picLocks noChangeAspect="1"/>
          </p:cNvPicPr>
          <p:nvPr/>
        </p:nvPicPr>
        <p:blipFill>
          <a:blip r:embed="rId2"/>
          <a:stretch>
            <a:fillRect/>
          </a:stretch>
        </p:blipFill>
        <p:spPr>
          <a:xfrm>
            <a:off x="479376" y="908720"/>
            <a:ext cx="7821586" cy="5328592"/>
          </a:xfrm>
          <a:prstGeom prst="rect">
            <a:avLst/>
          </a:prstGeom>
        </p:spPr>
      </p:pic>
    </p:spTree>
    <p:extLst>
      <p:ext uri="{BB962C8B-B14F-4D97-AF65-F5344CB8AC3E}">
        <p14:creationId xmlns:p14="http://schemas.microsoft.com/office/powerpoint/2010/main" val="38131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38AC072-2E24-4F0F-9505-DE9DD245F1C0}"/>
              </a:ext>
            </a:extLst>
          </p:cNvPr>
          <p:cNvSpPr>
            <a:spLocks noGrp="1"/>
          </p:cNvSpPr>
          <p:nvPr>
            <p:ph type="title"/>
          </p:nvPr>
        </p:nvSpPr>
        <p:spPr/>
        <p:txBody>
          <a:bodyPr/>
          <a:lstStyle/>
          <a:p>
            <a:r>
              <a:rPr lang="zh-CN" altLang="en-US" dirty="0"/>
              <a:t>传输矩阵</a:t>
            </a:r>
          </a:p>
        </p:txBody>
      </p:sp>
      <p:sp>
        <p:nvSpPr>
          <p:cNvPr id="4" name="日期占位符 3">
            <a:extLst>
              <a:ext uri="{FF2B5EF4-FFF2-40B4-BE49-F238E27FC236}">
                <a16:creationId xmlns:a16="http://schemas.microsoft.com/office/drawing/2014/main" id="{AB1E11FB-25FA-46E2-9CC2-26B309127183}"/>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B2EFF776-9B19-4A86-A475-74D086E77F02}"/>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20059578-E87A-4E5C-A52F-DD02DA7BC056}"/>
              </a:ext>
            </a:extLst>
          </p:cNvPr>
          <p:cNvSpPr>
            <a:spLocks noGrp="1"/>
          </p:cNvSpPr>
          <p:nvPr>
            <p:ph type="sldNum" sz="quarter" idx="4"/>
          </p:nvPr>
        </p:nvSpPr>
        <p:spPr/>
        <p:txBody>
          <a:bodyPr/>
          <a:lstStyle/>
          <a:p>
            <a:fld id="{36B5EA5A-BC32-A742-B11B-8E7414D5B535}" type="slidenum">
              <a:rPr lang="en-US" smtClean="0"/>
              <a:pPr/>
              <a:t>8</a:t>
            </a:fld>
            <a:endParaRPr lang="en-US" dirty="0"/>
          </a:p>
        </p:txBody>
      </p:sp>
      <p:pic>
        <p:nvPicPr>
          <p:cNvPr id="8" name="图片 7">
            <a:extLst>
              <a:ext uri="{FF2B5EF4-FFF2-40B4-BE49-F238E27FC236}">
                <a16:creationId xmlns:a16="http://schemas.microsoft.com/office/drawing/2014/main" id="{744A6CCE-45BF-4F0E-B194-3B3739080ABF}"/>
              </a:ext>
            </a:extLst>
          </p:cNvPr>
          <p:cNvPicPr>
            <a:picLocks noChangeAspect="1"/>
          </p:cNvPicPr>
          <p:nvPr/>
        </p:nvPicPr>
        <p:blipFill>
          <a:blip r:embed="rId2"/>
          <a:stretch>
            <a:fillRect/>
          </a:stretch>
        </p:blipFill>
        <p:spPr>
          <a:xfrm>
            <a:off x="479376" y="836712"/>
            <a:ext cx="4536504" cy="2516381"/>
          </a:xfrm>
          <a:prstGeom prst="rect">
            <a:avLst/>
          </a:prstGeom>
        </p:spPr>
      </p:pic>
      <p:pic>
        <p:nvPicPr>
          <p:cNvPr id="10" name="图片 9">
            <a:extLst>
              <a:ext uri="{FF2B5EF4-FFF2-40B4-BE49-F238E27FC236}">
                <a16:creationId xmlns:a16="http://schemas.microsoft.com/office/drawing/2014/main" id="{432A76D3-7729-48B1-B12C-2C236E260D83}"/>
              </a:ext>
            </a:extLst>
          </p:cNvPr>
          <p:cNvPicPr>
            <a:picLocks noChangeAspect="1"/>
          </p:cNvPicPr>
          <p:nvPr/>
        </p:nvPicPr>
        <p:blipFill>
          <a:blip r:embed="rId3"/>
          <a:stretch>
            <a:fillRect/>
          </a:stretch>
        </p:blipFill>
        <p:spPr>
          <a:xfrm>
            <a:off x="845955" y="3314784"/>
            <a:ext cx="3816424" cy="3215149"/>
          </a:xfrm>
          <a:prstGeom prst="rect">
            <a:avLst/>
          </a:prstGeom>
        </p:spPr>
      </p:pic>
      <p:pic>
        <p:nvPicPr>
          <p:cNvPr id="7" name="图片 6">
            <a:extLst>
              <a:ext uri="{FF2B5EF4-FFF2-40B4-BE49-F238E27FC236}">
                <a16:creationId xmlns:a16="http://schemas.microsoft.com/office/drawing/2014/main" id="{15E0F25F-49BA-4A3B-A99D-3C5AF4B45EB7}"/>
              </a:ext>
            </a:extLst>
          </p:cNvPr>
          <p:cNvPicPr>
            <a:picLocks noChangeAspect="1"/>
          </p:cNvPicPr>
          <p:nvPr/>
        </p:nvPicPr>
        <p:blipFill rotWithShape="1">
          <a:blip r:embed="rId4"/>
          <a:srcRect t="13144" b="14406"/>
          <a:stretch/>
        </p:blipFill>
        <p:spPr>
          <a:xfrm>
            <a:off x="5654113" y="944724"/>
            <a:ext cx="5141490" cy="4968552"/>
          </a:xfrm>
          <a:prstGeom prst="rect">
            <a:avLst/>
          </a:prstGeom>
        </p:spPr>
      </p:pic>
    </p:spTree>
    <p:extLst>
      <p:ext uri="{BB962C8B-B14F-4D97-AF65-F5344CB8AC3E}">
        <p14:creationId xmlns:p14="http://schemas.microsoft.com/office/powerpoint/2010/main" val="121595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0506CC-D8EB-409D-8AF4-D16F5960A7C4}"/>
              </a:ext>
            </a:extLst>
          </p:cNvPr>
          <p:cNvSpPr>
            <a:spLocks noGrp="1"/>
          </p:cNvSpPr>
          <p:nvPr>
            <p:ph type="title"/>
          </p:nvPr>
        </p:nvSpPr>
        <p:spPr/>
        <p:txBody>
          <a:bodyPr/>
          <a:lstStyle/>
          <a:p>
            <a:r>
              <a:rPr lang="en-US" altLang="zh-CN" sz="2800" dirty="0"/>
              <a:t>Accurate measurement of uncorrelated energy spread in electron beam</a:t>
            </a:r>
            <a:endParaRPr lang="zh-CN" altLang="en-US" sz="2800" dirty="0"/>
          </a:p>
        </p:txBody>
      </p:sp>
      <p:sp>
        <p:nvSpPr>
          <p:cNvPr id="4" name="日期占位符 3">
            <a:extLst>
              <a:ext uri="{FF2B5EF4-FFF2-40B4-BE49-F238E27FC236}">
                <a16:creationId xmlns:a16="http://schemas.microsoft.com/office/drawing/2014/main" id="{C8AA67E2-D870-431F-B24C-8D46830B7EBB}"/>
              </a:ext>
            </a:extLst>
          </p:cNvPr>
          <p:cNvSpPr>
            <a:spLocks noGrp="1"/>
          </p:cNvSpPr>
          <p:nvPr>
            <p:ph type="dt" sz="half" idx="2"/>
          </p:nvPr>
        </p:nvSpPr>
        <p:spPr/>
        <p:txBody>
          <a:bodyPr/>
          <a:lstStyle/>
          <a:p>
            <a:fld id="{F4537C4D-7CDD-4D83-949F-9974954C209D}" type="datetime1">
              <a:rPr lang="zh-CN" altLang="en-US" smtClean="0"/>
              <a:t>2025/12/4</a:t>
            </a:fld>
            <a:endParaRPr lang="en-US" dirty="0"/>
          </a:p>
        </p:txBody>
      </p:sp>
      <p:sp>
        <p:nvSpPr>
          <p:cNvPr id="5" name="页脚占位符 4">
            <a:extLst>
              <a:ext uri="{FF2B5EF4-FFF2-40B4-BE49-F238E27FC236}">
                <a16:creationId xmlns:a16="http://schemas.microsoft.com/office/drawing/2014/main" id="{CE286F23-BD64-4187-A529-D1C1BBDD7143}"/>
              </a:ext>
            </a:extLst>
          </p:cNvPr>
          <p:cNvSpPr>
            <a:spLocks noGrp="1"/>
          </p:cNvSpPr>
          <p:nvPr>
            <p:ph type="ftr" sz="quarter" idx="3"/>
          </p:nvPr>
        </p:nvSpPr>
        <p:spPr/>
        <p:txBody>
          <a:bodyPr/>
          <a:lstStyle/>
          <a:p>
            <a:r>
              <a:rPr lang="zh-CN" altLang="en-US"/>
              <a:t>张彪 </a:t>
            </a:r>
            <a:endParaRPr lang="en-US" dirty="0"/>
          </a:p>
        </p:txBody>
      </p:sp>
      <p:sp>
        <p:nvSpPr>
          <p:cNvPr id="6" name="灯片编号占位符 5">
            <a:extLst>
              <a:ext uri="{FF2B5EF4-FFF2-40B4-BE49-F238E27FC236}">
                <a16:creationId xmlns:a16="http://schemas.microsoft.com/office/drawing/2014/main" id="{8D88B78D-21E9-4AC7-BD5B-5C0FBA9E06C0}"/>
              </a:ext>
            </a:extLst>
          </p:cNvPr>
          <p:cNvSpPr>
            <a:spLocks noGrp="1"/>
          </p:cNvSpPr>
          <p:nvPr>
            <p:ph type="sldNum" sz="quarter" idx="4"/>
          </p:nvPr>
        </p:nvSpPr>
        <p:spPr/>
        <p:txBody>
          <a:bodyPr/>
          <a:lstStyle/>
          <a:p>
            <a:fld id="{36B5EA5A-BC32-A742-B11B-8E7414D5B535}" type="slidenum">
              <a:rPr lang="en-US" smtClean="0"/>
              <a:pPr/>
              <a:t>9</a:t>
            </a:fld>
            <a:endParaRPr lang="en-US" dirty="0"/>
          </a:p>
        </p:txBody>
      </p:sp>
      <p:pic>
        <p:nvPicPr>
          <p:cNvPr id="8" name="图片 7">
            <a:extLst>
              <a:ext uri="{FF2B5EF4-FFF2-40B4-BE49-F238E27FC236}">
                <a16:creationId xmlns:a16="http://schemas.microsoft.com/office/drawing/2014/main" id="{69C4EB78-67D1-4EBB-95BE-7E368280D5BC}"/>
              </a:ext>
            </a:extLst>
          </p:cNvPr>
          <p:cNvPicPr>
            <a:picLocks noChangeAspect="1"/>
          </p:cNvPicPr>
          <p:nvPr/>
        </p:nvPicPr>
        <p:blipFill>
          <a:blip r:embed="rId2"/>
          <a:stretch>
            <a:fillRect/>
          </a:stretch>
        </p:blipFill>
        <p:spPr>
          <a:xfrm>
            <a:off x="263352" y="1052736"/>
            <a:ext cx="5328024" cy="738874"/>
          </a:xfrm>
          <a:prstGeom prst="rect">
            <a:avLst/>
          </a:prstGeom>
        </p:spPr>
      </p:pic>
      <p:pic>
        <p:nvPicPr>
          <p:cNvPr id="10" name="图片 9">
            <a:extLst>
              <a:ext uri="{FF2B5EF4-FFF2-40B4-BE49-F238E27FC236}">
                <a16:creationId xmlns:a16="http://schemas.microsoft.com/office/drawing/2014/main" id="{1B7B136A-FD95-411F-9E62-C22EA9E55BED}"/>
              </a:ext>
            </a:extLst>
          </p:cNvPr>
          <p:cNvPicPr>
            <a:picLocks noChangeAspect="1"/>
          </p:cNvPicPr>
          <p:nvPr/>
        </p:nvPicPr>
        <p:blipFill>
          <a:blip r:embed="rId3"/>
          <a:stretch>
            <a:fillRect/>
          </a:stretch>
        </p:blipFill>
        <p:spPr>
          <a:xfrm>
            <a:off x="619394" y="1700808"/>
            <a:ext cx="4786064" cy="4735269"/>
          </a:xfrm>
          <a:prstGeom prst="rect">
            <a:avLst/>
          </a:prstGeom>
        </p:spPr>
      </p:pic>
      <p:sp>
        <p:nvSpPr>
          <p:cNvPr id="11" name="文本框 10">
            <a:extLst>
              <a:ext uri="{FF2B5EF4-FFF2-40B4-BE49-F238E27FC236}">
                <a16:creationId xmlns:a16="http://schemas.microsoft.com/office/drawing/2014/main" id="{2E8874D9-E577-49D5-9547-4A44F2DEA9A3}"/>
              </a:ext>
            </a:extLst>
          </p:cNvPr>
          <p:cNvSpPr txBox="1"/>
          <p:nvPr/>
        </p:nvSpPr>
        <p:spPr>
          <a:xfrm>
            <a:off x="5639313" y="5805264"/>
            <a:ext cx="5837545" cy="553998"/>
          </a:xfrm>
          <a:prstGeom prst="rect">
            <a:avLst/>
          </a:prstGeom>
          <a:noFill/>
        </p:spPr>
        <p:txBody>
          <a:bodyPr wrap="square" lIns="0" tIns="0" rIns="0" bIns="0" rtlCol="0">
            <a:spAutoFit/>
          </a:bodyPr>
          <a:lstStyle/>
          <a:p>
            <a:pPr algn="l"/>
            <a:r>
              <a:rPr lang="zh-CN" altLang="en-US" dirty="0"/>
              <a:t>测量束流尺寸</a:t>
            </a:r>
            <a:r>
              <a:rPr lang="en-US" altLang="zh-CN" dirty="0"/>
              <a:t> = </a:t>
            </a:r>
            <a:r>
              <a:rPr lang="zh-CN" altLang="en-US" dirty="0"/>
              <a:t>测量手段分辨率</a:t>
            </a:r>
            <a:r>
              <a:rPr lang="en-US" altLang="zh-CN" dirty="0"/>
              <a:t>+</a:t>
            </a:r>
            <a:r>
              <a:rPr lang="zh-CN" altLang="en-US" dirty="0"/>
              <a:t>束团原本尺寸</a:t>
            </a:r>
            <a:r>
              <a:rPr lang="en-US" altLang="zh-CN" dirty="0"/>
              <a:t>+</a:t>
            </a:r>
            <a:r>
              <a:rPr lang="zh-CN" altLang="en-US" dirty="0"/>
              <a:t>色散项目</a:t>
            </a:r>
            <a:r>
              <a:rPr lang="en-US" altLang="zh-CN" dirty="0"/>
              <a:t>+TDS</a:t>
            </a:r>
            <a:r>
              <a:rPr lang="zh-CN" altLang="en-US" dirty="0"/>
              <a:t>偏转项</a:t>
            </a:r>
          </a:p>
        </p:txBody>
      </p:sp>
      <p:pic>
        <p:nvPicPr>
          <p:cNvPr id="13" name="图片 12">
            <a:extLst>
              <a:ext uri="{FF2B5EF4-FFF2-40B4-BE49-F238E27FC236}">
                <a16:creationId xmlns:a16="http://schemas.microsoft.com/office/drawing/2014/main" id="{D1387B63-4B72-4A22-A0B3-84DC035A99C7}"/>
              </a:ext>
            </a:extLst>
          </p:cNvPr>
          <p:cNvPicPr>
            <a:picLocks noChangeAspect="1"/>
          </p:cNvPicPr>
          <p:nvPr/>
        </p:nvPicPr>
        <p:blipFill>
          <a:blip r:embed="rId4"/>
          <a:stretch>
            <a:fillRect/>
          </a:stretch>
        </p:blipFill>
        <p:spPr>
          <a:xfrm>
            <a:off x="5591376" y="982375"/>
            <a:ext cx="6385007" cy="2288178"/>
          </a:xfrm>
          <a:prstGeom prst="rect">
            <a:avLst/>
          </a:prstGeom>
        </p:spPr>
      </p:pic>
      <p:pic>
        <p:nvPicPr>
          <p:cNvPr id="7" name="图片 6">
            <a:extLst>
              <a:ext uri="{FF2B5EF4-FFF2-40B4-BE49-F238E27FC236}">
                <a16:creationId xmlns:a16="http://schemas.microsoft.com/office/drawing/2014/main" id="{21FCC302-95B0-4237-87E5-BDB2A99F543A}"/>
              </a:ext>
            </a:extLst>
          </p:cNvPr>
          <p:cNvPicPr>
            <a:picLocks noChangeAspect="1"/>
          </p:cNvPicPr>
          <p:nvPr/>
        </p:nvPicPr>
        <p:blipFill>
          <a:blip r:embed="rId5"/>
          <a:stretch>
            <a:fillRect/>
          </a:stretch>
        </p:blipFill>
        <p:spPr>
          <a:xfrm>
            <a:off x="6023992" y="3318731"/>
            <a:ext cx="5328025" cy="2369688"/>
          </a:xfrm>
          <a:prstGeom prst="rect">
            <a:avLst/>
          </a:prstGeom>
        </p:spPr>
      </p:pic>
    </p:spTree>
    <p:extLst>
      <p:ext uri="{BB962C8B-B14F-4D97-AF65-F5344CB8AC3E}">
        <p14:creationId xmlns:p14="http://schemas.microsoft.com/office/powerpoint/2010/main" val="3533555281"/>
      </p:ext>
    </p:extLst>
  </p:cSld>
  <p:clrMapOvr>
    <a:masterClrMapping/>
  </p:clrMapOvr>
</p:sld>
</file>

<file path=ppt/theme/theme1.xml><?xml version="1.0" encoding="utf-8"?>
<a:theme xmlns:a="http://schemas.openxmlformats.org/drawingml/2006/main" name="Office Theme">
  <a:themeElements>
    <a:clrScheme name="CERN">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C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mimic_CERN" id="{F452D3E5-2FF1-CF44-B19B-D32D4C774C03}" vid="{78947655-7EED-024C-A397-CCE31F0CB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96696</TotalTime>
  <Words>4142</Words>
  <Application>Microsoft Office PowerPoint</Application>
  <PresentationFormat>宽屏</PresentationFormat>
  <Paragraphs>310</Paragraphs>
  <Slides>35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Batang</vt:lpstr>
      <vt:lpstr>quote-cjk-patch</vt:lpstr>
      <vt:lpstr>仿宋</vt:lpstr>
      <vt:lpstr>Arial</vt:lpstr>
      <vt:lpstr>Cambria Math</vt:lpstr>
      <vt:lpstr>Times New Roman</vt:lpstr>
      <vt:lpstr>Office Theme</vt:lpstr>
      <vt:lpstr>学生讨论</vt:lpstr>
      <vt:lpstr>飞秒激光剥离电子数评估</vt:lpstr>
      <vt:lpstr>12-2 剖面测量</vt:lpstr>
      <vt:lpstr>能散</vt:lpstr>
      <vt:lpstr>能散测量</vt:lpstr>
      <vt:lpstr>扇形二极铁与矩形二极铁</vt:lpstr>
      <vt:lpstr>矩形磁铁</vt:lpstr>
      <vt:lpstr>传输矩阵</vt:lpstr>
      <vt:lpstr>Accurate measurement of uncorrelated energy spread in electron beam</vt:lpstr>
      <vt:lpstr>High-resolution dispersion-based measurement of the electron beam energy spread</vt:lpstr>
      <vt:lpstr>High-resolution dispersion-based measurement of the electron beam energy spread</vt:lpstr>
      <vt:lpstr>Electron beam energy spread measurements using optical klystron radiation</vt:lpstr>
      <vt:lpstr>MEASURING AND CONTROLLING ENERGY SPREAD IN CEBAF</vt:lpstr>
      <vt:lpstr>Measurement of beam energy spread in a space-charge dominated electron beam</vt:lpstr>
      <vt:lpstr>Energy spread and ion current measurements of several ion sources </vt:lpstr>
      <vt:lpstr>Beam energy spread measurement at the VEPP-4M Electron-Positron Collider</vt:lpstr>
      <vt:lpstr>Nondestructive beam energy-spread monitor using multi-strip-line electrodes</vt:lpstr>
      <vt:lpstr>Non-invasive energy spread monitoring for the JLAB experimental program via synchrotron light interferometers</vt:lpstr>
      <vt:lpstr>Slice energy spread measurement in the low energy photoinjector</vt:lpstr>
      <vt:lpstr>Energy spread in ion beam analysis</vt:lpstr>
      <vt:lpstr>文献总结</vt:lpstr>
      <vt:lpstr>文献总结</vt:lpstr>
      <vt:lpstr>文献总结</vt:lpstr>
      <vt:lpstr>文献总结</vt:lpstr>
      <vt:lpstr>Astra代码复现</vt:lpstr>
      <vt:lpstr>Astra代码</vt:lpstr>
      <vt:lpstr>初始粒子分布以及电子分布变化</vt:lpstr>
      <vt:lpstr>运行结果</vt:lpstr>
      <vt:lpstr>下一步计划</vt:lpstr>
      <vt:lpstr>PowerPoint 演示文稿</vt:lpstr>
      <vt:lpstr>具有动量偏差的粒子运动方程</vt:lpstr>
      <vt:lpstr>环里求解色散函数</vt:lpstr>
      <vt:lpstr>色散函数的计算</vt:lpstr>
      <vt:lpstr>FODO节中色散</vt:lpstr>
      <vt:lpstr>FODO节中色散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b092118</dc:creator>
  <cp:lastModifiedBy>彪 张</cp:lastModifiedBy>
  <cp:revision>861</cp:revision>
  <cp:lastPrinted>2020-01-30T13:49:18Z</cp:lastPrinted>
  <dcterms:created xsi:type="dcterms:W3CDTF">2023-03-09T01:05:47Z</dcterms:created>
  <dcterms:modified xsi:type="dcterms:W3CDTF">2025-12-05T06:01:38Z</dcterms:modified>
</cp:coreProperties>
</file>