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71" r:id="rId13"/>
    <p:sldId id="272" r:id="rId14"/>
    <p:sldId id="268" r:id="rId15"/>
    <p:sldId id="269" r:id="rId16"/>
    <p:sldId id="270" r:id="rId17"/>
    <p:sldId id="273" r:id="rId18"/>
    <p:sldId id="274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1386840"/>
            <a:ext cx="12192635" cy="28098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5200" b="1" dirty="0">
                <a:solidFill>
                  <a:schemeClr val="tx1"/>
                </a:solidFill>
                <a:latin typeface="+mj-ea"/>
                <a:sym typeface="+mn-ea"/>
              </a:rPr>
              <a:t>组会汇报（</a:t>
            </a:r>
            <a:r>
              <a:rPr lang="en-US" altLang="zh-CN" sz="5200" b="1" dirty="0">
                <a:solidFill>
                  <a:schemeClr val="tx1"/>
                </a:solidFill>
                <a:latin typeface="+mj-ea"/>
                <a:sym typeface="+mn-ea"/>
              </a:rPr>
              <a:t>2025.11-2025.12</a:t>
            </a:r>
            <a:r>
              <a:rPr lang="zh-CN" altLang="en-US" sz="5200" b="1" dirty="0">
                <a:solidFill>
                  <a:schemeClr val="tx1"/>
                </a:solidFill>
                <a:latin typeface="+mj-ea"/>
                <a:sym typeface="+mn-ea"/>
              </a:rPr>
              <a:t>）</a:t>
            </a:r>
            <a:endParaRPr lang="zh-CN" altLang="en-US" sz="5200" b="1" dirty="0">
              <a:solidFill>
                <a:schemeClr val="tx1"/>
              </a:solidFill>
              <a:latin typeface="+mj-ea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57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67580" y="4550410"/>
            <a:ext cx="7425055" cy="168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汇报时间：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2025.12.05</a:t>
            </a:r>
            <a:endParaRPr lang="en-US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lang="en-US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116205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3.</a:t>
            </a:r>
            <a:r>
              <a:rPr lang="zh-CN" altLang="en-US" sz="3600" b="1" dirty="0">
                <a:latin typeface="Arial Narrow" panose="020B0606020202030204" pitchFamily="34" charset="0"/>
              </a:rPr>
              <a:t>程序设计调试</a:t>
            </a:r>
            <a:r>
              <a:rPr lang="en-US" altLang="zh-CN" sz="3600" b="1" dirty="0">
                <a:latin typeface="Arial Narrow" panose="020B0606020202030204" pitchFamily="34" charset="0"/>
              </a:rPr>
              <a:t>-</a:t>
            </a:r>
            <a:endParaRPr lang="en-US" altLang="zh-CN" sz="3600" b="1" dirty="0">
              <a:latin typeface="Arial Narrow" panose="020B0606020202030204" pitchFamily="34" charset="0"/>
            </a:endParaRPr>
          </a:p>
          <a:p>
            <a:pPr algn="ctr"/>
            <a:r>
              <a:rPr lang="zh-CN" altLang="en-US" sz="3600" b="1" dirty="0">
                <a:latin typeface="Arial Narrow" panose="020B0606020202030204" pitchFamily="34" charset="0"/>
              </a:rPr>
              <a:t>光斑位置分析以及</a:t>
            </a:r>
            <a:r>
              <a:rPr lang="zh-CN" altLang="en-US" sz="3600" b="1" dirty="0">
                <a:latin typeface="Arial Narrow" panose="020B0606020202030204" pitchFamily="34" charset="0"/>
              </a:rPr>
              <a:t>反馈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Page:08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" y="1884045"/>
            <a:ext cx="7383780" cy="44221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44130" y="1884045"/>
            <a:ext cx="4064000" cy="47409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rgbClr val="FF0000"/>
                </a:solidFill>
              </a:rPr>
              <a:t>核心目标</a:t>
            </a:r>
            <a:endParaRPr lang="zh-CN" altLang="en-US" sz="2000" b="1">
              <a:solidFill>
                <a:srgbClr val="FF000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zh-CN" altLang="en-US" sz="1600"/>
              <a:t>实时监测：在线捕捉激光光斑图像，提取关键参数</a:t>
            </a:r>
            <a:endParaRPr lang="zh-CN" altLang="en-US" sz="160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zh-CN" altLang="en-US" sz="1600"/>
              <a:t>稳定性分析：评估激光位置、强度、质量的长期稳定性</a:t>
            </a:r>
            <a:endParaRPr lang="zh-CN" altLang="en-US" sz="160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zh-CN" altLang="en-US" sz="1600"/>
              <a:t>数据驱动诊断</a:t>
            </a:r>
            <a:endParaRPr lang="zh-CN" altLang="en-US" sz="1600"/>
          </a:p>
          <a:p>
            <a:pPr marL="285750" indent="-285750" algn="l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rgbClr val="FF0000"/>
                </a:solidFill>
              </a:rPr>
              <a:t>设计理念</a:t>
            </a:r>
            <a:endParaRPr lang="zh-CN" altLang="en-US" sz="2000" b="1">
              <a:solidFill>
                <a:srgbClr val="FF000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zh-CN" altLang="en-US" sz="1600"/>
              <a:t>模块化</a:t>
            </a:r>
            <a:r>
              <a:rPr lang="en-US" altLang="zh-CN" sz="1600"/>
              <a:t>GUI</a:t>
            </a:r>
            <a:r>
              <a:rPr lang="zh-CN" altLang="en-US" sz="1600"/>
              <a:t>设计：四个面板分工明确（采集</a:t>
            </a:r>
            <a:r>
              <a:rPr lang="en-US" altLang="en-US" sz="1600"/>
              <a:t>→</a:t>
            </a:r>
            <a:r>
              <a:rPr lang="zh-CN" altLang="en-US" sz="1600"/>
              <a:t>控制</a:t>
            </a:r>
            <a:r>
              <a:rPr lang="en-US" altLang="en-US" sz="1600"/>
              <a:t>→</a:t>
            </a:r>
            <a:r>
              <a:rPr lang="zh-CN" altLang="en-US" sz="1600"/>
              <a:t>实时分析</a:t>
            </a:r>
            <a:r>
              <a:rPr lang="en-US" altLang="en-US" sz="1600"/>
              <a:t>→</a:t>
            </a:r>
            <a:r>
              <a:rPr lang="zh-CN" altLang="en-US" sz="1600"/>
              <a:t>离线分析）</a:t>
            </a:r>
            <a:endParaRPr lang="zh-CN" altLang="en-US" sz="160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zh-CN" altLang="en-US" sz="1600"/>
              <a:t>支持真实相机与模拟数据双模式（实现相机与</a:t>
            </a:r>
            <a:r>
              <a:rPr lang="en-US" altLang="zh-CN" sz="1600"/>
              <a:t>PI</a:t>
            </a:r>
            <a:r>
              <a:rPr lang="zh-CN" altLang="en-US" sz="1600"/>
              <a:t>互连）</a:t>
            </a:r>
            <a:endParaRPr lang="zh-CN" altLang="en-US" sz="160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zh-CN" altLang="en-US" sz="1600"/>
              <a:t>数据完整性：原始数据与分析结果同步存储</a:t>
            </a:r>
            <a:endParaRPr lang="zh-CN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8481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4.</a:t>
            </a:r>
            <a:r>
              <a:rPr lang="zh-CN" altLang="en-US" sz="3600" b="1" dirty="0">
                <a:latin typeface="Arial Narrow" panose="020B0606020202030204" pitchFamily="34" charset="0"/>
              </a:rPr>
              <a:t>耐辐照光纤</a:t>
            </a:r>
            <a:r>
              <a:rPr lang="zh-CN" altLang="en-US" sz="3600" b="1" dirty="0">
                <a:latin typeface="Arial Narrow" panose="020B0606020202030204" pitchFamily="34" charset="0"/>
              </a:rPr>
              <a:t>调研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Page:09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3365" y="1518920"/>
            <a:ext cx="11308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耐辐照光纤能够深入高辐射区进行原位、实时的光学信号传输与传感，从根本上克服了传统电子传感器易受辐照损伤的难题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/>
        </p:nvGraphicFramePr>
        <p:xfrm>
          <a:off x="903605" y="2404745"/>
          <a:ext cx="1038225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4556"/>
                <a:gridCol w="2669540"/>
                <a:gridCol w="1370965"/>
                <a:gridCol w="849630"/>
                <a:gridCol w="163766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文章</a:t>
                      </a: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标题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主要工作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关键技术/方法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辐射环境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性能</a:t>
                      </a: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分析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Radiation-resistant optical fiber with oxygen-deficient silica glass core (Eronyan et al., 2021)</a:t>
                      </a:r>
                      <a:endParaRPr lang="en-US" altLang="zh-CN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缺氧硅玻璃核心能显著提升辐射耐受性；</a:t>
                      </a:r>
                      <a:r>
                        <a:rPr lang="en-US" altLang="zh-CN" sz="1200"/>
                        <a:t>RIA </a:t>
                      </a:r>
                      <a:r>
                        <a:rPr lang="zh-CN" altLang="en-US" sz="1200"/>
                        <a:t>随温度降低、波长减小而增加；室温下</a:t>
                      </a:r>
                      <a:r>
                        <a:rPr lang="en-US" altLang="zh-CN" sz="1200"/>
                        <a:t> RIA </a:t>
                      </a:r>
                      <a:r>
                        <a:rPr lang="zh-CN" altLang="en-US" sz="1200"/>
                        <a:t>可完全恢复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MCVD 法制造缺氧核心；氟硅酸盐光纤结构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1 kGy，+25°C 与 -60°C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-60°C 时 RIA 为 7.5 dB/km（优于传统 MCVD 光纤）</a:t>
                      </a:r>
                      <a:endParaRPr lang="zh-CN" altLang="en-US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Radiation Damage Mechanisms and Research Status of Radiation-Resistant Optical Fibers: A Review (Li et al., 2024)</a:t>
                      </a:r>
                      <a:endParaRPr lang="en-US" altLang="zh-CN" sz="120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系统综述辐射损伤机制（电离损伤、位移损伤、色心缺陷）与各类耐辐射光纤（氟、铒、铈、氮、锗、铝、磷掺杂及预处理方法）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归纳多种掺杂与预处理技术；比较各方法优劣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涵盖不同剂量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氟掺杂、铈共掺、氢气预处理等是当前主流研究方向。</a:t>
                      </a:r>
                      <a:endParaRPr lang="zh-CN" altLang="en-US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Radiation-resistant cerium co-doped erbium-doped fibers for C- and L-band amplifiers in a high-dose gamma-radiation environment (Zhai et al., 2023)</a:t>
                      </a:r>
                      <a:endParaRPr lang="en-US" altLang="zh-CN" sz="120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铈共掺显著抑制 RIA，提高 C/L 波段放大器在高剂量辐射下的增益稳定性；C 波段在 10 kGy 下仍保持 41.6 dB 增益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MCVD + 溶液掺杂制备 Ce/Al/Er 共掺光纤；双向泵浦放大测试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1.8 kGy/h，总剂量 10 kGy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C 波段增益 &gt;41 dB；L 波段 RIGD 仅 3.7 dB（2.5 kGy）</a:t>
                      </a:r>
                      <a:endParaRPr lang="zh-CN" altLang="en-US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Effect of Temperature and Gamma-Ray Irradiation on Optical Characteristics of Fiber Bragg Grating Inscribed Radiation-Resistant Optical Fiber (JU et al., 2020)</a:t>
                      </a:r>
                      <a:endParaRPr lang="en-US" altLang="zh-CN" sz="120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硼掺杂内包层能显著降低 RIA 和 RIBRW 偏移；FBG 对温度更敏感（比辐射敏感 1000 倍）；RIA 恢复率达 84.4%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OVD + MCVD 制造带纯硅缓冲层和 B 掺杂内包层的光纤；FBG 写入与温变测试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22.85 kGy，35°C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RIA = 0.03 dB/m；RIBRW 偏移 = 0.12 nm；温度灵敏度 = 5.48 pm/°C</a:t>
                      </a:r>
                      <a:endParaRPr lang="zh-CN" altLang="en-US" sz="1200"/>
                    </a:p>
                  </a:txBody>
                  <a:tcPr/>
                </a:tc>
              </a:tr>
              <a:tr h="381000">
                <a:tc gridSpan="5">
                  <a:txBody>
                    <a:bodyPr/>
                    <a:p>
                      <a:pPr algn="r">
                        <a:buNone/>
                      </a:pPr>
                      <a:r>
                        <a:rPr lang="zh-CN" altLang="en-US"/>
                        <a:t>纯净材料</a:t>
                      </a:r>
                      <a:r>
                        <a:rPr lang="en-US" altLang="zh-CN"/>
                        <a:t> + </a:t>
                      </a:r>
                      <a:r>
                        <a:rPr lang="zh-CN" altLang="en-US"/>
                        <a:t>抗辐射掺杂</a:t>
                      </a:r>
                      <a:r>
                        <a:rPr lang="en-US" altLang="zh-CN"/>
                        <a:t> + </a:t>
                      </a:r>
                      <a:r>
                        <a:rPr lang="zh-CN" altLang="en-US"/>
                        <a:t>应力优化结构</a:t>
                      </a:r>
                      <a:r>
                        <a:rPr lang="en-US" altLang="zh-CN"/>
                        <a:t> + </a:t>
                      </a:r>
                      <a:r>
                        <a:rPr lang="zh-CN" altLang="en-US"/>
                        <a:t>预处理工艺</a:t>
                      </a:r>
                      <a:r>
                        <a:rPr lang="en-US" altLang="zh-CN"/>
                        <a:t>..................................................</a:t>
                      </a:r>
                      <a:endParaRPr lang="en-US" altLang="zh-CN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8481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5.</a:t>
            </a:r>
            <a:r>
              <a:rPr lang="en-US" altLang="zh-CN" sz="3600" b="1" dirty="0">
                <a:latin typeface="Arial Narrow" panose="020B0606020202030204" pitchFamily="34" charset="0"/>
              </a:rPr>
              <a:t>PI</a:t>
            </a:r>
            <a:r>
              <a:rPr lang="zh-CN" altLang="en-US" sz="3600" b="1" dirty="0">
                <a:latin typeface="Arial Narrow" panose="020B0606020202030204" pitchFamily="34" charset="0"/>
              </a:rPr>
              <a:t>与指点稳定性</a:t>
            </a:r>
            <a:r>
              <a:rPr lang="zh-CN" altLang="en-US" sz="3600" b="1" dirty="0">
                <a:latin typeface="Arial Narrow" panose="020B0606020202030204" pitchFamily="34" charset="0"/>
              </a:rPr>
              <a:t>调研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Page:10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3365" y="1518920"/>
            <a:ext cx="11308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确保激光丝扫描</a:t>
            </a:r>
            <a:r>
              <a:rPr lang="zh-CN" altLang="en-US"/>
              <a:t>中激光</a:t>
            </a:r>
            <a:r>
              <a:rPr lang="en-US" altLang="zh-CN"/>
              <a:t>-</a:t>
            </a:r>
            <a:r>
              <a:rPr lang="zh-CN" altLang="en-US"/>
              <a:t>粒子相互作用的准确定位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/>
        </p:nvGraphicFramePr>
        <p:xfrm>
          <a:off x="873125" y="1887220"/>
          <a:ext cx="1038225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925"/>
                <a:gridCol w="2821940"/>
                <a:gridCol w="1518920"/>
                <a:gridCol w="1791970"/>
                <a:gridCol w="2182601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文章</a:t>
                      </a: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标题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主要工作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控制</a:t>
                      </a: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目标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技术方案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性能</a:t>
                      </a:r>
                      <a:r>
                        <a:rPr lang="zh-CN" altLang="en-US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分析</a:t>
                      </a:r>
                      <a:endParaRPr lang="zh-CN" altLang="en-US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 b="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Active Pointing Control of Pulsed, High-Power Laser Beam After 65-Meter Transport</a:t>
                      </a:r>
                      <a:endParaRPr lang="en-US" altLang="zh-CN" sz="1200" b="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为</a:t>
                      </a:r>
                      <a:r>
                        <a:rPr lang="en-US" altLang="zh-CN" sz="1200"/>
                        <a:t>LACE</a:t>
                      </a:r>
                      <a:r>
                        <a:rPr lang="zh-CN" altLang="en-US" sz="1200"/>
                        <a:t>实验稳定</a:t>
                      </a:r>
                      <a:r>
                        <a:rPr lang="en-US" altLang="zh-CN" sz="1200"/>
                        <a:t>65</a:t>
                      </a:r>
                      <a:r>
                        <a:rPr lang="zh-CN" altLang="en-US" sz="1200"/>
                        <a:t>米传输后的高功率</a:t>
                      </a:r>
                      <a:r>
                        <a:rPr lang="en-US" altLang="zh-CN" sz="1200"/>
                        <a:t>UV</a:t>
                      </a:r>
                      <a:r>
                        <a:rPr lang="zh-CN" altLang="en-US" sz="1200"/>
                        <a:t>激光指向，以提升</a:t>
                      </a:r>
                      <a:r>
                        <a:rPr lang="en-US" altLang="zh-CN" sz="1200"/>
                        <a:t>H</a:t>
                      </a:r>
                      <a:r>
                        <a:rPr lang="en-US" altLang="en-US" sz="1200"/>
                        <a:t>⁻→</a:t>
                      </a:r>
                      <a:r>
                        <a:rPr lang="zh-CN" altLang="en-US" sz="1200"/>
                        <a:t>质子转换效率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稳定光束在</a:t>
                      </a:r>
                      <a:r>
                        <a:rPr lang="en-US" altLang="zh-CN" sz="1200"/>
                        <a:t>IP</a:t>
                      </a:r>
                      <a:r>
                        <a:rPr lang="zh-CN" altLang="en-US" sz="1200"/>
                        <a:t>处的位置（</a:t>
                      </a:r>
                      <a:r>
                        <a:rPr lang="en-US" altLang="en-US" sz="1200"/>
                        <a:t>±</a:t>
                      </a:r>
                      <a:r>
                        <a:rPr lang="en-US" altLang="zh-CN" sz="1200"/>
                        <a:t>0.5 mm</a:t>
                      </a:r>
                      <a:r>
                        <a:rPr lang="zh-CN" altLang="en-US" sz="1200"/>
                        <a:t>）和角度（</a:t>
                      </a:r>
                      <a:r>
                        <a:rPr lang="en-US" altLang="en-US" sz="1200"/>
                        <a:t>±</a:t>
                      </a:r>
                      <a:r>
                        <a:rPr lang="en-US" altLang="zh-CN" sz="1200"/>
                        <a:t>400 μrad</a:t>
                      </a:r>
                      <a:r>
                        <a:rPr lang="zh-CN" altLang="en-US" sz="1200"/>
                        <a:t>）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CMOS</a:t>
                      </a:r>
                      <a:r>
                        <a:rPr lang="zh-CN" altLang="en-US" sz="1200"/>
                        <a:t>相机、压电驱动快速反射镜、积分控制算法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位置</a:t>
                      </a:r>
                      <a:r>
                        <a:rPr lang="en-US" altLang="zh-CN" sz="1200"/>
                        <a:t>STD</a:t>
                      </a:r>
                      <a:r>
                        <a:rPr lang="zh-CN" altLang="en-US" sz="1200"/>
                        <a:t>从</a:t>
                      </a:r>
                      <a:r>
                        <a:rPr lang="en-US" altLang="zh-CN" sz="1200"/>
                        <a:t>632/342 μm</a:t>
                      </a:r>
                      <a:r>
                        <a:rPr lang="zh-CN" altLang="en-US" sz="1200"/>
                        <a:t>降至</a:t>
                      </a:r>
                      <a:r>
                        <a:rPr lang="en-US" altLang="zh-CN" sz="1200"/>
                        <a:t>188/194 μm</a:t>
                      </a:r>
                      <a:r>
                        <a:rPr lang="zh-CN" altLang="en-US" sz="1200"/>
                        <a:t>；角度</a:t>
                      </a:r>
                      <a:r>
                        <a:rPr lang="en-US" altLang="zh-CN" sz="1200"/>
                        <a:t>STD</a:t>
                      </a:r>
                      <a:r>
                        <a:rPr lang="zh-CN" altLang="en-US" sz="1200"/>
                        <a:t>从</a:t>
                      </a:r>
                      <a:r>
                        <a:rPr lang="en-US" altLang="zh-CN" sz="1200"/>
                        <a:t>758/535 μrad</a:t>
                      </a:r>
                      <a:r>
                        <a:rPr lang="zh-CN" altLang="en-US" sz="1200"/>
                        <a:t>降至</a:t>
                      </a:r>
                      <a:r>
                        <a:rPr lang="en-US" altLang="zh-CN" sz="1200"/>
                        <a:t>247/299 μrad</a:t>
                      </a:r>
                      <a:endParaRPr lang="en-US" altLang="zh-CN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光束指向稳定控制技术研究</a:t>
                      </a:r>
                      <a:endParaRPr lang="zh-CN" altLang="en-US" sz="120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面向激光精密加工，研制光机电一体化光束指向稳定系统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抑制光束角度与位置偏移，实现高精度加工需求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双</a:t>
                      </a:r>
                      <a:r>
                        <a:rPr lang="en-US" altLang="zh-CN" sz="1200"/>
                        <a:t>PSD-FSM</a:t>
                      </a:r>
                      <a:r>
                        <a:rPr lang="zh-CN" altLang="en-US" sz="1200"/>
                        <a:t>闭环回路；</a:t>
                      </a:r>
                      <a:r>
                        <a:rPr lang="en-US" altLang="zh-CN" sz="1200"/>
                        <a:t>PID</a:t>
                      </a:r>
                      <a:r>
                        <a:rPr lang="zh-CN" altLang="en-US" sz="1200"/>
                        <a:t>控制；</a:t>
                      </a:r>
                      <a:r>
                        <a:rPr lang="en-US" altLang="zh-CN" sz="1200"/>
                        <a:t>Simulink</a:t>
                      </a:r>
                      <a:r>
                        <a:rPr lang="zh-CN" altLang="en-US" sz="1200"/>
                        <a:t>仿真；</a:t>
                      </a:r>
                      <a:r>
                        <a:rPr lang="en-US" altLang="zh-CN" sz="1200"/>
                        <a:t>Qt</a:t>
                      </a:r>
                      <a:r>
                        <a:rPr lang="zh-CN" altLang="en-US" sz="1200"/>
                        <a:t>上位机软件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在不同传输距离（</a:t>
                      </a:r>
                      <a:r>
                        <a:rPr lang="en-US" altLang="zh-CN" sz="1200"/>
                        <a:t>0.5~2 m</a:t>
                      </a:r>
                      <a:r>
                        <a:rPr lang="zh-CN" altLang="en-US" sz="1200"/>
                        <a:t>）下，将光束偏移从约</a:t>
                      </a:r>
                      <a:r>
                        <a:rPr lang="en-US" altLang="zh-CN" sz="1200"/>
                        <a:t>50 μrad</a:t>
                      </a:r>
                      <a:r>
                        <a:rPr lang="zh-CN" altLang="en-US" sz="1200"/>
                        <a:t>稳定至</a:t>
                      </a:r>
                      <a:r>
                        <a:rPr lang="en-US" altLang="zh-CN" sz="1200"/>
                        <a:t>&lt;10 μrad</a:t>
                      </a:r>
                      <a:endParaRPr lang="en-US" altLang="zh-CN" sz="1200"/>
                    </a:p>
                  </a:txBody>
                  <a:tcPr/>
                </a:tc>
              </a:tr>
              <a:tr h="6934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Pointing stabilization of 140 mJ, 10 Hz UV laser for Laser-Assisted Charge Exchange</a:t>
                      </a:r>
                      <a:endParaRPr lang="en-US" altLang="zh-CN" sz="120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为</a:t>
                      </a:r>
                      <a:r>
                        <a:rPr lang="en-US" altLang="zh-CN" sz="1200"/>
                        <a:t>SNS</a:t>
                      </a:r>
                      <a:r>
                        <a:rPr lang="zh-CN" altLang="en-US" sz="1200"/>
                        <a:t>的</a:t>
                      </a:r>
                      <a:r>
                        <a:rPr lang="en-US" altLang="zh-CN" sz="1200"/>
                        <a:t>LACE</a:t>
                      </a:r>
                      <a:r>
                        <a:rPr lang="zh-CN" altLang="en-US" sz="1200"/>
                        <a:t>实验稳定</a:t>
                      </a:r>
                      <a:r>
                        <a:rPr lang="en-US" altLang="zh-CN" sz="1200"/>
                        <a:t>140 mJ</a:t>
                      </a:r>
                      <a:r>
                        <a:rPr lang="zh-CN" altLang="en-US" sz="1200"/>
                        <a:t>、</a:t>
                      </a:r>
                      <a:r>
                        <a:rPr lang="en-US" altLang="zh-CN" sz="1200"/>
                        <a:t>10 Hz UV</a:t>
                      </a:r>
                      <a:r>
                        <a:rPr lang="zh-CN" altLang="en-US" sz="1200"/>
                        <a:t>激光在</a:t>
                      </a:r>
                      <a:r>
                        <a:rPr lang="en-US" altLang="zh-CN" sz="1200"/>
                        <a:t>65</a:t>
                      </a:r>
                      <a:r>
                        <a:rPr lang="zh-CN" altLang="en-US" sz="1200"/>
                        <a:t>米传输后的指向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稳定水平角度和垂直位置，以提升电荷交换效率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单反射镜</a:t>
                      </a:r>
                      <a:r>
                        <a:rPr lang="en-US" altLang="zh-CN" sz="1200"/>
                        <a:t>+</a:t>
                      </a:r>
                      <a:r>
                        <a:rPr lang="zh-CN" altLang="en-US" sz="1200"/>
                        <a:t>双相机反馈；</a:t>
                      </a:r>
                      <a:r>
                        <a:rPr lang="en-US" altLang="zh-CN" sz="1200"/>
                        <a:t>10 Hz</a:t>
                      </a:r>
                      <a:r>
                        <a:rPr lang="zh-CN" altLang="en-US" sz="1200"/>
                        <a:t>积分控制；光学角度测量技术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水平角度</a:t>
                      </a:r>
                      <a:r>
                        <a:rPr lang="en-US" altLang="zh-CN" sz="1200"/>
                        <a:t>RMS</a:t>
                      </a:r>
                      <a:r>
                        <a:rPr lang="zh-CN" altLang="en-US" sz="1200"/>
                        <a:t>从</a:t>
                      </a:r>
                      <a:r>
                        <a:rPr lang="en-US" altLang="zh-CN" sz="1200"/>
                        <a:t>314</a:t>
                      </a:r>
                      <a:r>
                        <a:rPr lang="zh-CN" altLang="en-US" sz="1200"/>
                        <a:t>降至</a:t>
                      </a:r>
                      <a:r>
                        <a:rPr lang="en-US" altLang="zh-CN" sz="1200"/>
                        <a:t>157 μrad</a:t>
                      </a:r>
                      <a:r>
                        <a:rPr lang="zh-CN" altLang="en-US" sz="1200"/>
                        <a:t>；垂直位置</a:t>
                      </a:r>
                      <a:r>
                        <a:rPr lang="en-US" altLang="zh-CN" sz="1200"/>
                        <a:t>RMS</a:t>
                      </a:r>
                      <a:r>
                        <a:rPr lang="zh-CN" altLang="en-US" sz="1200"/>
                        <a:t>从</a:t>
                      </a:r>
                      <a:r>
                        <a:rPr lang="en-US" altLang="zh-CN" sz="1200"/>
                        <a:t>309</a:t>
                      </a:r>
                      <a:r>
                        <a:rPr lang="zh-CN" altLang="en-US" sz="1200"/>
                        <a:t>降至</a:t>
                      </a:r>
                      <a:r>
                        <a:rPr lang="en-US" altLang="zh-CN" sz="1200"/>
                        <a:t>167 μm</a:t>
                      </a:r>
                      <a:endParaRPr lang="en-US" altLang="zh-CN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latin typeface="Times New Roman" panose="02020603050405020304" pitchFamily="18" charset="0"/>
                          <a:ea typeface="苹方 中等" panose="020B0400000000000000" charset="-122"/>
                          <a:cs typeface="Times New Roman" panose="02020603050405020304" pitchFamily="18" charset="0"/>
                        </a:rPr>
                        <a:t>高功率激光系统光束指向稳定控制</a:t>
                      </a:r>
                      <a:endParaRPr lang="zh-CN" altLang="en-US" sz="1200">
                        <a:latin typeface="Times New Roman" panose="02020603050405020304" pitchFamily="18" charset="0"/>
                        <a:ea typeface="苹方 中等" panose="020B0400000000000000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针对高功率激光系统的高频抖动（</a:t>
                      </a:r>
                      <a:r>
                        <a:rPr lang="en-US" altLang="zh-CN" sz="1200"/>
                        <a:t>≥50 Hz</a:t>
                      </a:r>
                      <a:r>
                        <a:rPr lang="zh-CN" altLang="en-US" sz="1200"/>
                        <a:t>），提出低成本、高精度的主动稳定方案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抑制</a:t>
                      </a:r>
                      <a:r>
                        <a:rPr lang="en-US" altLang="zh-CN" sz="1200"/>
                        <a:t>X/Y</a:t>
                      </a:r>
                      <a:r>
                        <a:rPr lang="zh-CN" altLang="en-US" sz="1200"/>
                        <a:t>方向的角度抖动，提升光束指向稳定性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PSD + MEMS FSM + FPGA</a:t>
                      </a:r>
                      <a:r>
                        <a:rPr lang="zh-CN" altLang="en-US" sz="1200"/>
                        <a:t>嵌入式</a:t>
                      </a:r>
                      <a:r>
                        <a:rPr lang="en-US" altLang="zh-CN" sz="1200"/>
                        <a:t>PID</a:t>
                      </a:r>
                      <a:r>
                        <a:rPr lang="zh-CN" altLang="en-US" sz="1200"/>
                        <a:t>控制；高频闭环反馈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X</a:t>
                      </a:r>
                      <a:r>
                        <a:rPr lang="zh-CN" altLang="en-US" sz="1200"/>
                        <a:t>轴</a:t>
                      </a:r>
                      <a:r>
                        <a:rPr lang="en-US" altLang="zh-CN" sz="1200"/>
                        <a:t>RMS</a:t>
                      </a:r>
                      <a:r>
                        <a:rPr lang="zh-CN" altLang="en-US" sz="1200"/>
                        <a:t>从</a:t>
                      </a:r>
                      <a:r>
                        <a:rPr lang="en-US" altLang="zh-CN" sz="1200"/>
                        <a:t>409.27 μrad</a:t>
                      </a:r>
                      <a:r>
                        <a:rPr lang="zh-CN" altLang="en-US" sz="1200"/>
                        <a:t>降至</a:t>
                      </a:r>
                      <a:r>
                        <a:rPr lang="en-US" altLang="zh-CN" sz="1200"/>
                        <a:t>96.93 μrad</a:t>
                      </a:r>
                      <a:r>
                        <a:rPr lang="zh-CN" altLang="en-US" sz="1200"/>
                        <a:t>（提升</a:t>
                      </a:r>
                      <a:r>
                        <a:rPr lang="en-US" altLang="zh-CN" sz="1200"/>
                        <a:t>76.32%</a:t>
                      </a:r>
                      <a:r>
                        <a:rPr lang="zh-CN" altLang="en-US" sz="1200"/>
                        <a:t>）；</a:t>
                      </a:r>
                      <a:r>
                        <a:rPr lang="en-US" altLang="zh-CN" sz="1200"/>
                        <a:t>Y</a:t>
                      </a:r>
                      <a:r>
                        <a:rPr lang="zh-CN" altLang="en-US" sz="1200"/>
                        <a:t>轴从</a:t>
                      </a:r>
                      <a:r>
                        <a:rPr lang="en-US" altLang="zh-CN" sz="1200"/>
                        <a:t>253.08 μrad</a:t>
                      </a:r>
                      <a:r>
                        <a:rPr lang="zh-CN" altLang="en-US" sz="1200"/>
                        <a:t>降至</a:t>
                      </a:r>
                      <a:r>
                        <a:rPr lang="en-US" altLang="zh-CN" sz="1200"/>
                        <a:t>49.06 μrad</a:t>
                      </a:r>
                      <a:r>
                        <a:rPr lang="zh-CN" altLang="en-US" sz="1200"/>
                        <a:t>（提升</a:t>
                      </a:r>
                      <a:r>
                        <a:rPr lang="en-US" altLang="zh-CN" sz="1200"/>
                        <a:t>80.61%</a:t>
                      </a:r>
                      <a:r>
                        <a:rPr lang="zh-CN" altLang="en-US" sz="1200"/>
                        <a:t>）</a:t>
                      </a:r>
                      <a:endParaRPr lang="zh-CN" altLang="en-US" sz="1200"/>
                    </a:p>
                  </a:txBody>
                  <a:tcPr/>
                </a:tc>
              </a:tr>
              <a:tr h="381000">
                <a:tc gridSpan="5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位置探测器实时监测光束偏移</a:t>
                      </a:r>
                      <a:r>
                        <a:rPr lang="en-US" altLang="zh-CN"/>
                        <a:t> +</a:t>
                      </a:r>
                      <a:r>
                        <a:rPr lang="zh-CN" altLang="en-US"/>
                        <a:t>控制算法计算出校正量</a:t>
                      </a:r>
                      <a:r>
                        <a:rPr lang="en-US" altLang="zh-CN"/>
                        <a:t> + </a:t>
                      </a:r>
                      <a:r>
                        <a:rPr lang="zh-CN" altLang="en-US"/>
                        <a:t>驱动快速反射镜进行实时补偿</a:t>
                      </a:r>
                      <a:r>
                        <a:rPr lang="en-US" altLang="zh-CN"/>
                        <a:t> + </a:t>
                      </a:r>
                      <a:r>
                        <a:rPr lang="zh-CN" altLang="en-US"/>
                        <a:t>闭环反馈</a:t>
                      </a:r>
                      <a:r>
                        <a:rPr lang="en-US" altLang="zh-CN"/>
                        <a:t>..................................................</a:t>
                      </a:r>
                      <a:endParaRPr lang="en-US" altLang="zh-CN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8481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6.</a:t>
            </a:r>
            <a:r>
              <a:rPr lang="zh-CN" altLang="en-US" sz="3600" b="1" dirty="0">
                <a:latin typeface="Arial Narrow" panose="020B0606020202030204" pitchFamily="34" charset="0"/>
              </a:rPr>
              <a:t>复杂时间结构的脉冲激光实现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Page:11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2157730"/>
            <a:ext cx="4584700" cy="40633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4980" y="1473200"/>
            <a:ext cx="11308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产生具有复杂时间结构的脉冲激光，实现加速器中与负氢离子束发生相互作用</a:t>
            </a:r>
            <a:r>
              <a:rPr lang="en-US" altLang="zh-CN"/>
              <a:t>-</a:t>
            </a:r>
            <a:r>
              <a:rPr lang="zh-CN" altLang="en-US"/>
              <a:t>实现束流诊断和质子束引出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6615" y="624903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Table1</a:t>
            </a:r>
            <a:r>
              <a:rPr lang="en-US" altLang="zh-CN" sz="1400"/>
              <a:t>. </a:t>
            </a:r>
            <a:r>
              <a:rPr lang="zh-CN" altLang="en-US" sz="1400"/>
              <a:t>激光束与束流时间结构</a:t>
            </a:r>
            <a:endParaRPr lang="zh-CN" altLang="en-US" sz="1400"/>
          </a:p>
        </p:txBody>
      </p:sp>
      <p:sp>
        <p:nvSpPr>
          <p:cNvPr id="10" name="文本框 9"/>
          <p:cNvSpPr txBox="1"/>
          <p:nvPr/>
        </p:nvSpPr>
        <p:spPr>
          <a:xfrm>
            <a:off x="5260975" y="1795780"/>
            <a:ext cx="6801485" cy="4886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71450" indent="-1714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0000"/>
                </a:solidFill>
              </a:rPr>
              <a:t>束流能量</a:t>
            </a:r>
            <a:r>
              <a:rPr lang="en-US" altLang="zh-CN" sz="1400" b="1">
                <a:solidFill>
                  <a:srgbClr val="FF0000"/>
                </a:solidFill>
              </a:rPr>
              <a:t> / </a:t>
            </a:r>
            <a:r>
              <a:rPr lang="zh-CN" altLang="en-US" sz="1400" b="1">
                <a:solidFill>
                  <a:srgbClr val="FF0000"/>
                </a:solidFill>
              </a:rPr>
              <a:t>激光波长</a:t>
            </a:r>
            <a:r>
              <a:rPr lang="en-US" altLang="zh-CN" sz="1400" b="1">
                <a:solidFill>
                  <a:srgbClr val="FF0000"/>
                </a:solidFill>
              </a:rPr>
              <a:t>:</a:t>
            </a:r>
            <a:endParaRPr lang="en-US" altLang="zh-CN" sz="1400" b="1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200"/>
              <a:t>H</a:t>
            </a:r>
            <a:r>
              <a:rPr lang="en-US" altLang="en-US" sz="1200"/>
              <a:t>⁻</a:t>
            </a:r>
            <a:r>
              <a:rPr lang="zh-CN" altLang="en-US" sz="1200"/>
              <a:t>束：</a:t>
            </a:r>
            <a:r>
              <a:rPr lang="en-US" altLang="zh-CN" sz="1200"/>
              <a:t>1 GeV</a:t>
            </a:r>
            <a:r>
              <a:rPr lang="zh-CN" altLang="en-US" sz="1200"/>
              <a:t>，这是粒子的动能，决定了它的速度（相对论因子</a:t>
            </a:r>
            <a:r>
              <a:rPr lang="en-US" altLang="zh-CN" sz="1200"/>
              <a:t>β=0.875</a:t>
            </a:r>
            <a:r>
              <a:rPr lang="zh-CN" altLang="en-US" sz="1200"/>
              <a:t>，即</a:t>
            </a:r>
            <a:r>
              <a:rPr lang="en-US" altLang="zh-CN" sz="1200"/>
              <a:t>0.875</a:t>
            </a:r>
            <a:r>
              <a:rPr lang="zh-CN" altLang="en-US" sz="1200"/>
              <a:t>倍光速）</a:t>
            </a:r>
            <a:endParaRPr lang="zh-CN" altLang="en-US" sz="1200"/>
          </a:p>
          <a:p>
            <a:pPr>
              <a:lnSpc>
                <a:spcPct val="130000"/>
              </a:lnSpc>
            </a:pPr>
            <a:r>
              <a:rPr lang="zh-CN" altLang="en-US" sz="1200"/>
              <a:t>激光：</a:t>
            </a:r>
            <a:r>
              <a:rPr lang="en-US" altLang="zh-CN" sz="1200"/>
              <a:t>1064.5 nm</a:t>
            </a:r>
            <a:r>
              <a:rPr lang="zh-CN" altLang="en-US" sz="1200"/>
              <a:t>，这是</a:t>
            </a:r>
            <a:r>
              <a:rPr lang="en-US" altLang="zh-CN" sz="1200"/>
              <a:t>Nd:YAG</a:t>
            </a:r>
            <a:r>
              <a:rPr lang="zh-CN" altLang="en-US" sz="1200"/>
              <a:t>激光器的典型波长束流电流</a:t>
            </a:r>
            <a:r>
              <a:rPr lang="en-US" altLang="zh-CN" sz="1200"/>
              <a:t> / </a:t>
            </a:r>
            <a:r>
              <a:rPr lang="zh-CN" altLang="en-US" sz="1200"/>
              <a:t>激光峰值功率</a:t>
            </a:r>
            <a:r>
              <a:rPr lang="en-US" altLang="zh-CN" sz="1200"/>
              <a:t>:</a:t>
            </a:r>
            <a:endParaRPr lang="en-US" altLang="zh-CN" sz="1200"/>
          </a:p>
          <a:p>
            <a:pPr>
              <a:lnSpc>
                <a:spcPct val="130000"/>
              </a:lnSpc>
            </a:pPr>
            <a:r>
              <a:rPr lang="en-US" altLang="zh-CN" sz="1200"/>
              <a:t>H</a:t>
            </a:r>
            <a:r>
              <a:rPr lang="en-US" altLang="en-US" sz="1200"/>
              <a:t>⁻</a:t>
            </a:r>
            <a:r>
              <a:rPr lang="zh-CN" altLang="en-US" sz="1200"/>
              <a:t>束：</a:t>
            </a:r>
            <a:r>
              <a:rPr lang="en-US" altLang="zh-CN" sz="1200"/>
              <a:t>30 mA</a:t>
            </a:r>
            <a:r>
              <a:rPr lang="zh-CN" altLang="en-US" sz="1200"/>
              <a:t>。表示粒子束的强度</a:t>
            </a:r>
            <a:endParaRPr lang="en-US" altLang="zh-CN" sz="1200"/>
          </a:p>
          <a:p>
            <a:pPr>
              <a:lnSpc>
                <a:spcPct val="130000"/>
              </a:lnSpc>
            </a:pPr>
            <a:r>
              <a:rPr lang="zh-CN" altLang="en-US" sz="1200"/>
              <a:t>激光：</a:t>
            </a:r>
            <a:r>
              <a:rPr lang="en-US" altLang="zh-CN" sz="1200"/>
              <a:t>&gt;100 kW</a:t>
            </a:r>
            <a:r>
              <a:rPr lang="zh-CN" altLang="en-US" sz="1200"/>
              <a:t>。为了达到足够高中性化效率所需的最低峰值功率。这是整个激光系统设计的功率目标</a:t>
            </a:r>
            <a:endParaRPr lang="en-US" altLang="zh-CN" sz="1200"/>
          </a:p>
          <a:p>
            <a:pPr marL="171450" indent="-171450" algn="l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0000"/>
                </a:solidFill>
              </a:rPr>
              <a:t>脉冲长度 / 重复频率（核心部分）: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200"/>
              <a:t>宏脉冲：</a:t>
            </a:r>
            <a:r>
              <a:rPr lang="en-US" altLang="zh-CN" sz="1200"/>
              <a:t>H</a:t>
            </a:r>
            <a:r>
              <a:rPr lang="en-US" altLang="en-US" sz="1200"/>
              <a:t>⁻</a:t>
            </a:r>
            <a:r>
              <a:rPr lang="zh-CN" altLang="en-US" sz="1200"/>
              <a:t>束是</a:t>
            </a:r>
            <a:r>
              <a:rPr lang="en-US" altLang="zh-CN" sz="1200"/>
              <a:t>1ms</a:t>
            </a:r>
            <a:r>
              <a:rPr lang="zh-CN" altLang="en-US" sz="1200"/>
              <a:t>长，每秒</a:t>
            </a:r>
            <a:r>
              <a:rPr lang="en-US" altLang="zh-CN" sz="1200"/>
              <a:t>60</a:t>
            </a:r>
            <a:r>
              <a:rPr lang="zh-CN" altLang="en-US" sz="1200"/>
              <a:t>次。激光设计为</a:t>
            </a:r>
            <a:r>
              <a:rPr lang="en-US" altLang="zh-CN" sz="1200"/>
              <a:t>1ms</a:t>
            </a:r>
            <a:r>
              <a:rPr lang="zh-CN" altLang="en-US" sz="1200"/>
              <a:t>长，每秒</a:t>
            </a:r>
            <a:r>
              <a:rPr lang="en-US" altLang="zh-CN" sz="1200"/>
              <a:t>30</a:t>
            </a:r>
            <a:r>
              <a:rPr lang="zh-CN" altLang="en-US" sz="1200"/>
              <a:t>次。激光的宏脉冲重复率可以低于离子束，因为它可以通过延迟扫描等方式，在不同的时间点与离子束相互作用，最终拼凑出完整的束流信息</a:t>
            </a:r>
            <a:endParaRPr lang="en-US" altLang="zh-CN" sz="1200"/>
          </a:p>
          <a:p>
            <a:pPr>
              <a:lnSpc>
                <a:spcPct val="130000"/>
              </a:lnSpc>
            </a:pPr>
            <a:r>
              <a:rPr lang="en-US" altLang="zh-CN" sz="1200"/>
              <a:t>Mini</a:t>
            </a:r>
            <a:r>
              <a:rPr lang="zh-CN" altLang="en-US" sz="1200"/>
              <a:t>脉冲：</a:t>
            </a:r>
            <a:r>
              <a:rPr lang="en-US" altLang="zh-CN" sz="1200"/>
              <a:t>H</a:t>
            </a:r>
            <a:r>
              <a:rPr lang="en-US" altLang="en-US" sz="1200"/>
              <a:t>⁻</a:t>
            </a:r>
            <a:r>
              <a:rPr lang="zh-CN" altLang="en-US" sz="1200"/>
              <a:t>束是</a:t>
            </a:r>
            <a:r>
              <a:rPr lang="en-US" altLang="zh-CN" sz="1200"/>
              <a:t>700ns</a:t>
            </a:r>
            <a:r>
              <a:rPr lang="zh-CN" altLang="en-US" sz="1200"/>
              <a:t>。激光设计为</a:t>
            </a:r>
            <a:r>
              <a:rPr lang="en-US" altLang="zh-CN" sz="1200"/>
              <a:t>30ns</a:t>
            </a:r>
            <a:r>
              <a:rPr lang="zh-CN" altLang="en-US" sz="1200"/>
              <a:t>宽，在</a:t>
            </a:r>
            <a:r>
              <a:rPr lang="en-US" altLang="zh-CN" sz="1200"/>
              <a:t>1ms</a:t>
            </a:r>
            <a:r>
              <a:rPr lang="zh-CN" altLang="en-US" sz="1200"/>
              <a:t>内以</a:t>
            </a:r>
            <a:r>
              <a:rPr lang="en-US" altLang="zh-CN" sz="1200"/>
              <a:t>50kHz</a:t>
            </a:r>
            <a:r>
              <a:rPr lang="zh-CN" altLang="en-US" sz="1200"/>
              <a:t>重复。这是激光与离子束发生主要能量相互作用的尺度</a:t>
            </a:r>
            <a:endParaRPr lang="zh-CN" altLang="en-US" sz="1200"/>
          </a:p>
          <a:p>
            <a:pPr>
              <a:lnSpc>
                <a:spcPct val="130000"/>
              </a:lnSpc>
            </a:pPr>
            <a:r>
              <a:rPr lang="zh-CN" altLang="en-US" sz="1200"/>
              <a:t>微脉冲：</a:t>
            </a:r>
            <a:r>
              <a:rPr lang="en-US" altLang="zh-CN" sz="1200"/>
              <a:t>H</a:t>
            </a:r>
            <a:r>
              <a:rPr lang="en-US" altLang="en-US" sz="1200"/>
              <a:t>⁻</a:t>
            </a:r>
            <a:r>
              <a:rPr lang="zh-CN" altLang="en-US" sz="1200"/>
              <a:t>束是</a:t>
            </a:r>
            <a:r>
              <a:rPr lang="en-US" altLang="zh-CN" sz="1200"/>
              <a:t>80ps</a:t>
            </a:r>
            <a:r>
              <a:rPr lang="zh-CN" altLang="en-US" sz="1200"/>
              <a:t>长，以</a:t>
            </a:r>
            <a:r>
              <a:rPr lang="en-US" altLang="zh-CN" sz="1200"/>
              <a:t>402.5MHz</a:t>
            </a:r>
            <a:r>
              <a:rPr lang="zh-CN" altLang="en-US" sz="1200"/>
              <a:t>重复。激光的微脉冲必须与它完全同步，也是</a:t>
            </a:r>
            <a:r>
              <a:rPr lang="en-US" altLang="zh-CN" sz="1200"/>
              <a:t>80ps</a:t>
            </a:r>
            <a:r>
              <a:rPr lang="zh-CN" altLang="en-US" sz="1200"/>
              <a:t>和</a:t>
            </a:r>
            <a:r>
              <a:rPr lang="en-US" altLang="zh-CN" sz="1200"/>
              <a:t>402.5MHz</a:t>
            </a:r>
            <a:r>
              <a:rPr lang="zh-CN" altLang="en-US" sz="1200"/>
              <a:t>。这一步确保了激光能量能精确地注入到每一个微小的离子束团中</a:t>
            </a:r>
            <a:endParaRPr lang="zh-CN" altLang="en-US" sz="1200"/>
          </a:p>
          <a:p>
            <a:pPr marL="171450" indent="-171450" algn="l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0000"/>
                </a:solidFill>
              </a:rPr>
              <a:t>束流尺寸: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200"/>
              <a:t>H</a:t>
            </a:r>
            <a:r>
              <a:rPr lang="en-US" altLang="en-US" sz="1200"/>
              <a:t>⁻</a:t>
            </a:r>
            <a:r>
              <a:rPr lang="zh-CN" altLang="en-US" sz="1200"/>
              <a:t>束：是一个横截面近似椭圆的束团（</a:t>
            </a:r>
            <a:r>
              <a:rPr lang="en-US" altLang="zh-CN" sz="1200"/>
              <a:t>σ_bx=24mm, σ_by=1mm</a:t>
            </a:r>
            <a:r>
              <a:rPr lang="zh-CN" altLang="en-US" sz="1200"/>
              <a:t>）</a:t>
            </a:r>
            <a:endParaRPr lang="zh-CN" altLang="en-US" sz="1200"/>
          </a:p>
          <a:p>
            <a:pPr>
              <a:lnSpc>
                <a:spcPct val="130000"/>
              </a:lnSpc>
            </a:pPr>
            <a:r>
              <a:rPr lang="zh-CN" altLang="en-US" sz="1200"/>
              <a:t>激光束：被设计成一个片光</a:t>
            </a:r>
            <a:endParaRPr lang="en-US" altLang="zh-CN" sz="1200"/>
          </a:p>
          <a:p>
            <a:pPr>
              <a:lnSpc>
                <a:spcPct val="130000"/>
              </a:lnSpc>
            </a:pPr>
            <a:r>
              <a:rPr lang="zh-CN" altLang="en-US" sz="1200"/>
              <a:t>在</a:t>
            </a:r>
            <a:r>
              <a:rPr lang="en-US" altLang="zh-CN" sz="1200"/>
              <a:t>Y</a:t>
            </a:r>
            <a:r>
              <a:rPr lang="zh-CN" altLang="en-US" sz="1200"/>
              <a:t>方向，它很宽（</a:t>
            </a:r>
            <a:r>
              <a:rPr lang="en-US" altLang="zh-CN" sz="1200"/>
              <a:t>σ_ly=24mm</a:t>
            </a:r>
            <a:r>
              <a:rPr lang="zh-CN" altLang="en-US" sz="1200"/>
              <a:t>），是为了完全覆盖住</a:t>
            </a:r>
            <a:r>
              <a:rPr lang="en-US" altLang="zh-CN" sz="1200"/>
              <a:t>H</a:t>
            </a:r>
            <a:r>
              <a:rPr lang="en-US" altLang="en-US" sz="1200"/>
              <a:t>⁻</a:t>
            </a:r>
            <a:r>
              <a:rPr lang="zh-CN" altLang="en-US" sz="1200"/>
              <a:t>束的宽度</a:t>
            </a:r>
            <a:endParaRPr lang="zh-CN" altLang="en-US" sz="1200"/>
          </a:p>
          <a:p>
            <a:pPr>
              <a:lnSpc>
                <a:spcPct val="130000"/>
              </a:lnSpc>
            </a:pPr>
            <a:r>
              <a:rPr lang="zh-CN" altLang="en-US" sz="1200"/>
              <a:t>在</a:t>
            </a:r>
            <a:r>
              <a:rPr lang="en-US" altLang="zh-CN" sz="1200"/>
              <a:t>X</a:t>
            </a:r>
            <a:r>
              <a:rPr lang="zh-CN" altLang="en-US" sz="1200"/>
              <a:t>方向，它非常细（</a:t>
            </a:r>
            <a:r>
              <a:rPr lang="en-US" altLang="zh-CN" sz="1200"/>
              <a:t>σ_lx=25μm</a:t>
            </a:r>
            <a:r>
              <a:rPr lang="zh-CN" altLang="en-US" sz="1200"/>
              <a:t>），这样可以实现高空间分辨率的扫描。能一层一层地测出离子束的完整二维轮廓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8481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6.</a:t>
            </a:r>
            <a:r>
              <a:rPr lang="zh-CN" altLang="en-US" sz="3600" b="1" dirty="0">
                <a:latin typeface="Arial Narrow" panose="020B0606020202030204" pitchFamily="34" charset="0"/>
              </a:rPr>
              <a:t>复杂时间结构的脉冲激光实现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Page:12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4980" y="1473200"/>
            <a:ext cx="11308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产生具有复杂时间结构的脉冲激光，实现加速器中与负氢离子束发生相互作用</a:t>
            </a:r>
            <a:r>
              <a:rPr lang="en-US" altLang="zh-CN"/>
              <a:t>-</a:t>
            </a:r>
            <a:r>
              <a:rPr lang="zh-CN" altLang="en-US"/>
              <a:t>实现束流诊断和质子束引出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31290" y="570484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Fig1</a:t>
            </a:r>
            <a:r>
              <a:rPr lang="en-US" altLang="zh-CN" sz="1400"/>
              <a:t>. </a:t>
            </a:r>
            <a:r>
              <a:rPr lang="zh-CN" altLang="en-US" sz="1400"/>
              <a:t>系统</a:t>
            </a:r>
            <a:r>
              <a:rPr lang="zh-CN" altLang="en-US" sz="1400"/>
              <a:t>框图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" y="2375535"/>
            <a:ext cx="6326505" cy="3329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04965" y="1990090"/>
            <a:ext cx="5486400" cy="4515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200" b="1">
                <a:solidFill>
                  <a:srgbClr val="FF0000"/>
                </a:solidFill>
              </a:rPr>
              <a:t>EOM</a:t>
            </a:r>
            <a:r>
              <a:rPr lang="zh-CN" altLang="en-US" sz="1200" b="1">
                <a:solidFill>
                  <a:srgbClr val="FF0000"/>
                </a:solidFill>
              </a:rPr>
              <a:t>（电光</a:t>
            </a:r>
            <a:r>
              <a:rPr lang="zh-CN" altLang="en-US" sz="1200" b="1">
                <a:solidFill>
                  <a:srgbClr val="FF0000"/>
                </a:solidFill>
              </a:rPr>
              <a:t>调制器）：</a:t>
            </a:r>
            <a:r>
              <a:rPr lang="en-US" altLang="zh-CN" sz="1200"/>
              <a:t>EOM</a:t>
            </a:r>
            <a:r>
              <a:rPr lang="zh-CN" altLang="en-US" sz="1200"/>
              <a:t>是一个利用电光效应（电压改变晶体折射率）的器件。给它加载电信号，就能控制通过它激光的强度、相位或偏振</a:t>
            </a:r>
            <a:endParaRPr lang="zh-CN" altLang="en-US" sz="1200"/>
          </a:p>
          <a:p>
            <a:pPr marL="171450" indent="-1714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200"/>
              <a:t>把种子激光的连续光，整形成我们想要的</a:t>
            </a:r>
            <a:r>
              <a:rPr lang="en-US" altLang="zh-CN" sz="1200"/>
              <a:t>Mini</a:t>
            </a:r>
            <a:r>
              <a:rPr lang="zh-CN" altLang="en-US" sz="1200"/>
              <a:t>脉冲和宏脉冲的初步形状。它是实现脉冲结构灵活性的关键</a:t>
            </a:r>
            <a:endParaRPr lang="zh-CN" altLang="en-US" sz="1200"/>
          </a:p>
          <a:p>
            <a:pPr>
              <a:lnSpc>
                <a:spcPct val="120000"/>
              </a:lnSpc>
            </a:pPr>
            <a:r>
              <a:rPr lang="en-US" altLang="zh-CN" sz="1200" b="1">
                <a:solidFill>
                  <a:srgbClr val="FF0000"/>
                </a:solidFill>
              </a:rPr>
              <a:t>YDFA</a:t>
            </a:r>
            <a:r>
              <a:rPr lang="zh-CN" altLang="en-US" sz="1200" b="1">
                <a:solidFill>
                  <a:srgbClr val="FF0000"/>
                </a:solidFill>
              </a:rPr>
              <a:t>（掺镱光纤放大器）：</a:t>
            </a:r>
            <a:r>
              <a:rPr lang="zh-CN" altLang="en-US" sz="1200"/>
              <a:t>一段特殊的光纤，其纤芯掺杂了镱离子。当用泵浦激光照射时，镱离子被激发，当信号激光通过时，就能从镱离子那里获得能量，被放大</a:t>
            </a:r>
            <a:endParaRPr lang="zh-CN" altLang="en-US" sz="1200"/>
          </a:p>
          <a:p>
            <a:pPr marL="171450" indent="-1714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200"/>
              <a:t>在进入大功率的固体放大器之前，需要先把微弱的调制信号光预放大到一定功率（如</a:t>
            </a:r>
            <a:r>
              <a:rPr lang="en-US" altLang="zh-CN" sz="1200"/>
              <a:t>100mW</a:t>
            </a:r>
            <a:r>
              <a:rPr lang="zh-CN" altLang="en-US" sz="1200"/>
              <a:t>）。光纤放大器效率高、散热好、与光纤系统兼容性好，能够</a:t>
            </a:r>
            <a:r>
              <a:rPr lang="zh-CN" altLang="en-US" sz="1200"/>
              <a:t>实现预放大</a:t>
            </a:r>
            <a:endParaRPr lang="zh-CN" altLang="en-US" sz="1200"/>
          </a:p>
          <a:p>
            <a:pPr>
              <a:lnSpc>
                <a:spcPct val="120000"/>
              </a:lnSpc>
            </a:pPr>
            <a:r>
              <a:rPr lang="en-US" altLang="zh-CN" sz="1200" b="1">
                <a:solidFill>
                  <a:srgbClr val="FF0000"/>
                </a:solidFill>
              </a:rPr>
              <a:t>AOM（声光调制器）：</a:t>
            </a:r>
            <a:r>
              <a:rPr lang="zh-CN" altLang="en-US" sz="1200"/>
              <a:t>利用声光效应（声波在介质中形成光栅）来偏转激光的器件。只有加载射频信号时，光才会被偏转到需要的路径上</a:t>
            </a:r>
            <a:endParaRPr lang="zh-CN" altLang="en-US" sz="1200"/>
          </a:p>
          <a:p>
            <a:pPr marL="171450" indent="-1714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200"/>
              <a:t>对经过</a:t>
            </a:r>
            <a:r>
              <a:rPr lang="en-US" altLang="zh-CN" sz="1200"/>
              <a:t>YDFA</a:t>
            </a:r>
            <a:r>
              <a:rPr lang="zh-CN" altLang="en-US" sz="1200"/>
              <a:t>放大后的脉冲进行进一步筛选和整形。可以精确地只让</a:t>
            </a:r>
            <a:r>
              <a:rPr lang="en-US" altLang="zh-CN" sz="1200"/>
              <a:t>EOM</a:t>
            </a:r>
            <a:r>
              <a:rPr lang="zh-CN" altLang="en-US" sz="1200"/>
              <a:t>产生的复杂脉冲序列中，那</a:t>
            </a:r>
            <a:r>
              <a:rPr lang="en-US" altLang="zh-CN" sz="1200"/>
              <a:t>30ns/50kHz</a:t>
            </a:r>
            <a:r>
              <a:rPr lang="zh-CN" altLang="en-US" sz="1200"/>
              <a:t>的部分通过，剔除掉那些为了稳定光纤放大器而引入的其他</a:t>
            </a:r>
            <a:r>
              <a:rPr lang="zh-CN" altLang="en-US" sz="1200"/>
              <a:t>脉冲</a:t>
            </a:r>
            <a:endParaRPr lang="zh-CN" altLang="en-US" sz="1200"/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1200" b="1">
                <a:solidFill>
                  <a:srgbClr val="FF0000"/>
                </a:solidFill>
              </a:rPr>
              <a:t>DPSS Amp（二极管泵浦固体state放大器）：</a:t>
            </a:r>
            <a:r>
              <a:rPr lang="zh-CN" altLang="en-US" sz="1200"/>
              <a:t>增益介质是</a:t>
            </a:r>
            <a:r>
              <a:rPr lang="en-US" altLang="zh-CN" sz="1200"/>
              <a:t>Nd:YAG</a:t>
            </a:r>
            <a:r>
              <a:rPr lang="zh-CN" altLang="en-US" sz="1200"/>
              <a:t>晶体，用二极管激光器作为泵浦源。这是经典的高功率激光放大器配置</a:t>
            </a:r>
            <a:endParaRPr lang="zh-CN" altLang="en-US" sz="1200"/>
          </a:p>
          <a:p>
            <a:pPr marL="171450" indent="-17145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1200"/>
              <a:t>光纤放大器受限于非线性效应和损伤阈值，难以产生</a:t>
            </a:r>
            <a:r>
              <a:rPr lang="en-US" altLang="zh-CN" sz="1200"/>
              <a:t>MW</a:t>
            </a:r>
            <a:r>
              <a:rPr lang="zh-CN" altLang="en-US" sz="1200"/>
              <a:t>量级的峰值功率。固体放大器可以容纳更高的能量密度，是实现高峰值功率最终目标的必然选择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8481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6.</a:t>
            </a:r>
            <a:r>
              <a:rPr lang="zh-CN" altLang="en-US" sz="3600" b="1" dirty="0">
                <a:latin typeface="Arial Narrow" panose="020B0606020202030204" pitchFamily="34" charset="0"/>
              </a:rPr>
              <a:t>复杂时间结构的脉冲激光实现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Page:13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4980" y="1473200"/>
            <a:ext cx="11308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产生具有复杂时间结构的脉冲激光，实现加速器中与负氢离子束发生相互作用</a:t>
            </a:r>
            <a:r>
              <a:rPr lang="en-US" altLang="zh-CN"/>
              <a:t>-</a:t>
            </a:r>
            <a:r>
              <a:rPr lang="zh-CN" altLang="en-US"/>
              <a:t>实现束流诊断和质子束引出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284730"/>
            <a:ext cx="6722110" cy="37553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83565" y="6083300"/>
            <a:ext cx="67303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Fig1.</a:t>
            </a:r>
            <a:r>
              <a:rPr lang="zh-CN" altLang="en-US" sz="1200"/>
              <a:t>四个不同时间尺度的波形图</a:t>
            </a:r>
            <a:endParaRPr lang="zh-CN" altLang="en-US" sz="1200"/>
          </a:p>
        </p:txBody>
      </p:sp>
      <p:sp>
        <p:nvSpPr>
          <p:cNvPr id="11" name="文本框 10"/>
          <p:cNvSpPr txBox="1"/>
          <p:nvPr/>
        </p:nvSpPr>
        <p:spPr>
          <a:xfrm>
            <a:off x="7313930" y="2240280"/>
            <a:ext cx="4705350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/>
              <a:t>种子激光和</a:t>
            </a:r>
            <a:r>
              <a:rPr lang="en-US" altLang="zh-CN"/>
              <a:t>EOM</a:t>
            </a:r>
            <a:r>
              <a:rPr lang="zh-CN" altLang="en-US"/>
              <a:t>负责微秒到皮秒级的精细调制，生成复杂的脉冲模板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/>
              <a:t>AOM</a:t>
            </a:r>
            <a:r>
              <a:rPr lang="zh-CN" altLang="en-US"/>
              <a:t>实现毫秒级的</a:t>
            </a:r>
            <a:r>
              <a:rPr lang="zh-CN" altLang="en-US"/>
              <a:t>初步选择，匹配加速器的宏脉冲周期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/>
              <a:t>最后经过</a:t>
            </a:r>
            <a:r>
              <a:rPr lang="en-US" altLang="zh-CN"/>
              <a:t>DPSS</a:t>
            </a:r>
            <a:r>
              <a:rPr lang="zh-CN" altLang="en-US"/>
              <a:t>固体放大器进行能量放大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整个系统通过一个主时钟同步所有部件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/>
              <a:t>最终输出一个在时间上与离子束几乎完美对称的高功率激光脉冲，</a:t>
            </a:r>
            <a:r>
              <a:rPr lang="zh-CN" altLang="en-US"/>
              <a:t>实现对离子束进行非侵入式的高精度测量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8481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6.</a:t>
            </a:r>
            <a:r>
              <a:rPr lang="zh-CN" altLang="en-US" sz="3600" b="1" dirty="0">
                <a:latin typeface="Arial Narrow" panose="020B0606020202030204" pitchFamily="34" charset="0"/>
              </a:rPr>
              <a:t>复杂时间结构的脉冲激光实现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Page:14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4980" y="1473200"/>
            <a:ext cx="11308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产生具有复杂时间结构的脉冲激光，实现加速器中与负氢离子束发生相互作用</a:t>
            </a:r>
            <a:r>
              <a:rPr lang="en-US" altLang="zh-CN"/>
              <a:t>-</a:t>
            </a:r>
            <a:r>
              <a:rPr lang="zh-CN" altLang="en-US"/>
              <a:t>实现束流诊断和质子束引出</a:t>
            </a:r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995680" y="1802130"/>
          <a:ext cx="10365740" cy="4916805"/>
        </p:xfrm>
        <a:graphic>
          <a:graphicData uri="http://schemas.openxmlformats.org/drawingml/2006/table">
            <a:tbl>
              <a:tblPr/>
              <a:tblGrid>
                <a:gridCol w="2703830"/>
                <a:gridCol w="7661910"/>
              </a:tblGrid>
              <a:tr h="321945">
                <a:tc>
                  <a:txBody>
                    <a:bodyPr/>
                    <a:p>
                      <a:pPr fontAlgn="t"/>
                      <a:r>
                        <a:rPr lang="zh-CN" altLang="en-US" sz="1200" b="1"/>
                        <a:t>一、脉冲结构匹配</a:t>
                      </a:r>
                      <a:endParaRPr lang="zh-CN" altLang="en-US" sz="1200" b="1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fontAlgn="t"/>
                      <a:r>
                        <a:rPr lang="zh-CN" altLang="en-US" sz="1200"/>
                        <a:t>宏观脉冲：几十 </a:t>
                      </a:r>
                      <a:r>
                        <a:rPr lang="en-US" altLang="zh-CN" sz="1200"/>
                        <a:t>Hz </a:t>
                      </a:r>
                      <a:r>
                        <a:rPr lang="zh-CN" altLang="en-US" sz="1200"/>
                        <a:t>至几百 </a:t>
                      </a:r>
                      <a:r>
                        <a:rPr lang="en-US" altLang="zh-CN" sz="1200"/>
                        <a:t>Hz</a:t>
                      </a:r>
                      <a:r>
                        <a:rPr lang="zh-CN" altLang="en-US" sz="1200"/>
                        <a:t>（与束流宏脉冲同步）微观脉冲：</a:t>
                      </a:r>
                      <a:r>
                        <a:rPr lang="en-US" altLang="zh-CN" sz="1200"/>
                        <a:t>324MHz</a:t>
                      </a:r>
                      <a:r>
                        <a:rPr lang="zh-CN" altLang="en-US" sz="1200"/>
                        <a:t>（对应束流微观脉冲频率）</a:t>
                      </a:r>
                      <a:endParaRPr lang="zh-CN" altLang="en-US" sz="1200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1580">
                <a:tc>
                  <a:txBody>
                    <a:bodyPr/>
                    <a:p>
                      <a:pPr fontAlgn="t"/>
                      <a:r>
                        <a:rPr lang="zh-CN" altLang="en-US" sz="1200" b="1"/>
                        <a:t>二、激光系统架构（</a:t>
                      </a:r>
                      <a:r>
                        <a:rPr lang="en-US" altLang="zh-CN" sz="1200" b="1"/>
                        <a:t>MOPA </a:t>
                      </a:r>
                      <a:r>
                        <a:rPr lang="zh-CN" altLang="en-US" sz="1200" b="1"/>
                        <a:t>方案）</a:t>
                      </a:r>
                      <a:endParaRPr lang="zh-CN" altLang="en-US" sz="1200" b="1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just" fontAlgn="t"/>
                      <a:r>
                        <a:rPr lang="en-US" altLang="zh-CN" sz="1200"/>
                        <a:t>1. </a:t>
                      </a:r>
                      <a:r>
                        <a:rPr lang="zh-CN" altLang="en-US" sz="1200"/>
                        <a:t>种子激光：窄线宽 </a:t>
                      </a:r>
                      <a:r>
                        <a:rPr lang="en-US" altLang="zh-CN" sz="1200"/>
                        <a:t>CW </a:t>
                      </a:r>
                      <a:r>
                        <a:rPr lang="zh-CN" altLang="en-US" sz="1200"/>
                        <a:t>光纤激光器（</a:t>
                      </a:r>
                      <a:r>
                        <a:rPr lang="en-US" altLang="zh-CN" sz="1200"/>
                        <a:t>1064nm</a:t>
                      </a:r>
                      <a:r>
                        <a:rPr lang="zh-CN" altLang="en-US" sz="1200"/>
                        <a:t>，适配 </a:t>
                      </a:r>
                      <a:r>
                        <a:rPr lang="en-US" altLang="zh-CN" sz="1200"/>
                        <a:t>H⁻</a:t>
                      </a:r>
                      <a:r>
                        <a:rPr lang="zh-CN" altLang="en-US" sz="1200"/>
                        <a:t>束光中和）或锁模皮秒光纤激光器；</a:t>
                      </a:r>
                      <a:endParaRPr lang="zh-CN" altLang="en-US" sz="1200"/>
                    </a:p>
                    <a:p>
                      <a:pPr algn="just" fontAlgn="t"/>
                      <a:r>
                        <a:rPr lang="en-US" altLang="zh-CN" sz="1200"/>
                        <a:t>2. </a:t>
                      </a:r>
                      <a:r>
                        <a:rPr lang="zh-CN" altLang="en-US" sz="1200"/>
                        <a:t>电光调制器（</a:t>
                      </a:r>
                      <a:r>
                        <a:rPr lang="en-US" altLang="zh-CN" sz="1200"/>
                        <a:t>EOM</a:t>
                      </a:r>
                      <a:r>
                        <a:rPr lang="zh-CN" altLang="en-US" sz="1200"/>
                        <a:t>）：射频驱动频率 </a:t>
                      </a:r>
                      <a:r>
                        <a:rPr lang="en-US" altLang="zh-CN" sz="1200"/>
                        <a:t>324MHz</a:t>
                      </a:r>
                      <a:r>
                        <a:rPr lang="zh-CN" altLang="en-US" sz="1200"/>
                        <a:t>，脉宽 </a:t>
                      </a:r>
                      <a:r>
                        <a:rPr lang="en-US" altLang="zh-CN" sz="1200"/>
                        <a:t>1–10ns</a:t>
                      </a:r>
                      <a:r>
                        <a:rPr lang="zh-CN" altLang="en-US" sz="1200"/>
                        <a:t>（按诊断分辨率设定），可调整脉宽 </a:t>
                      </a:r>
                      <a:r>
                        <a:rPr lang="en-US" altLang="zh-CN" sz="1200"/>
                        <a:t>/ </a:t>
                      </a:r>
                      <a:r>
                        <a:rPr lang="zh-CN" altLang="en-US" sz="1200"/>
                        <a:t>重复频率 </a:t>
                      </a:r>
                      <a:r>
                        <a:rPr lang="en-US" altLang="zh-CN" sz="1200"/>
                        <a:t>/ </a:t>
                      </a:r>
                      <a:r>
                        <a:rPr lang="zh-CN" altLang="en-US" sz="1200"/>
                        <a:t>脉冲形状；</a:t>
                      </a:r>
                      <a:endParaRPr lang="zh-CN" altLang="en-US" sz="1200"/>
                    </a:p>
                    <a:p>
                      <a:pPr algn="just" fontAlgn="t"/>
                      <a:r>
                        <a:rPr lang="en-US" altLang="zh-CN" sz="1200"/>
                        <a:t>3. </a:t>
                      </a:r>
                      <a:r>
                        <a:rPr lang="zh-CN" altLang="en-US" sz="1200"/>
                        <a:t>光纤预放大：掺镱光纤放大器（</a:t>
                      </a:r>
                      <a:r>
                        <a:rPr lang="en-US" altLang="zh-CN" sz="1200"/>
                        <a:t>YDFA</a:t>
                      </a:r>
                      <a:r>
                        <a:rPr lang="zh-CN" altLang="en-US" sz="1200"/>
                        <a:t>），避免低占空比导致的自发辐射</a:t>
                      </a:r>
                      <a:r>
                        <a:rPr lang="en-US" altLang="zh-CN" sz="1200"/>
                        <a:t>/SBS</a:t>
                      </a:r>
                      <a:r>
                        <a:rPr lang="zh-CN" altLang="en-US" sz="1200"/>
                        <a:t>效应；</a:t>
                      </a:r>
                      <a:endParaRPr lang="zh-CN" altLang="en-US" sz="1200"/>
                    </a:p>
                    <a:p>
                      <a:pPr algn="just" fontAlgn="t"/>
                      <a:r>
                        <a:rPr lang="en-US" altLang="zh-CN" sz="1200"/>
                        <a:t>4. </a:t>
                      </a:r>
                      <a:r>
                        <a:rPr lang="zh-CN" altLang="en-US" sz="1200"/>
                        <a:t>声光调制器（</a:t>
                      </a:r>
                      <a:r>
                        <a:rPr lang="en-US" altLang="zh-CN" sz="1200"/>
                        <a:t>AOM</a:t>
                      </a:r>
                      <a:r>
                        <a:rPr lang="zh-CN" altLang="en-US" sz="1200"/>
                        <a:t>）：选择宏观脉冲，匹配束流宏观时间结构；</a:t>
                      </a:r>
                      <a:endParaRPr lang="zh-CN" altLang="en-US" sz="1200"/>
                    </a:p>
                    <a:p>
                      <a:pPr algn="just" fontAlgn="t"/>
                      <a:r>
                        <a:rPr lang="en-US" altLang="zh-CN" sz="1200"/>
                        <a:t>5.</a:t>
                      </a:r>
                      <a:r>
                        <a:rPr lang="zh-CN" altLang="en-US" sz="1200"/>
                        <a:t>固体放大器：二极管泵浦 </a:t>
                      </a:r>
                      <a:r>
                        <a:rPr lang="en-US" altLang="zh-CN" sz="1200"/>
                        <a:t>Nd:YAG </a:t>
                      </a:r>
                      <a:r>
                        <a:rPr lang="zh-CN" altLang="en-US" sz="1200"/>
                        <a:t>放大器</a:t>
                      </a:r>
                      <a:endParaRPr lang="zh-CN" altLang="en-US" sz="1200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940">
                <a:tc>
                  <a:txBody>
                    <a:bodyPr/>
                    <a:p>
                      <a:pPr fontAlgn="t"/>
                      <a:r>
                        <a:rPr lang="zh-CN" altLang="en-US" sz="1200" b="1"/>
                        <a:t>三、同步与时序控制</a:t>
                      </a:r>
                      <a:endParaRPr lang="zh-CN" altLang="en-US" sz="1200" b="1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1. </a:t>
                      </a:r>
                      <a:r>
                        <a:rPr lang="zh-CN" altLang="en-US" sz="1200"/>
                        <a:t>触发同步：多通道延迟发生器触发 </a:t>
                      </a:r>
                      <a:r>
                        <a:rPr lang="en-US" altLang="zh-CN" sz="1200"/>
                        <a:t>EOM</a:t>
                      </a:r>
                      <a:r>
                        <a:rPr lang="zh-CN" altLang="en-US" sz="1200"/>
                        <a:t>、</a:t>
                      </a:r>
                      <a:r>
                        <a:rPr lang="en-US" altLang="zh-CN" sz="1200"/>
                        <a:t>AOM</a:t>
                      </a:r>
                      <a:r>
                        <a:rPr lang="zh-CN" altLang="en-US" sz="1200"/>
                        <a:t>、放大器泵浦，实现纳秒级同步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2. </a:t>
                      </a:r>
                      <a:r>
                        <a:rPr lang="zh-CN" altLang="en-US" sz="1200"/>
                        <a:t>定时校准：激光触发信号与加速器束流定时信号同步，通过延迟发生器调整相对延迟，确保激光与束流精准对准</a:t>
                      </a:r>
                      <a:endParaRPr lang="zh-CN" altLang="en-US" sz="1200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940">
                <a:tc>
                  <a:txBody>
                    <a:bodyPr/>
                    <a:p>
                      <a:pPr fontAlgn="t"/>
                      <a:r>
                        <a:rPr lang="zh-CN" altLang="en-US" sz="1200" b="1"/>
                        <a:t>四、光学匹配与几何</a:t>
                      </a:r>
                      <a:endParaRPr lang="zh-CN" altLang="en-US" sz="1200" b="1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1. </a:t>
                      </a:r>
                      <a:r>
                        <a:rPr lang="zh-CN" altLang="en-US" sz="1200"/>
                        <a:t>入射角度：激光以 </a:t>
                      </a:r>
                      <a:r>
                        <a:rPr lang="en-US" altLang="zh-CN" sz="1200"/>
                        <a:t>90° </a:t>
                      </a:r>
                      <a:r>
                        <a:rPr lang="zh-CN" altLang="en-US" sz="1200"/>
                        <a:t>角入射束流线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2. </a:t>
                      </a:r>
                      <a:r>
                        <a:rPr lang="zh-CN" altLang="en-US" sz="1200"/>
                        <a:t>聚焦方式：柱面镜线聚焦，光斑尺寸与束流截面匹配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3. </a:t>
                      </a:r>
                      <a:r>
                        <a:rPr lang="zh-CN" altLang="en-US" sz="1200"/>
                        <a:t>功率估算：根据光中和效率公式计算所需功率，保证诊断信号强度</a:t>
                      </a:r>
                      <a:endParaRPr lang="zh-CN" altLang="en-US" sz="1200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940">
                <a:tc>
                  <a:txBody>
                    <a:bodyPr/>
                    <a:p>
                      <a:pPr fontAlgn="t"/>
                      <a:r>
                        <a:rPr lang="zh-CN" altLang="en-US" sz="1200" b="1"/>
                        <a:t>五、诊断信号检测</a:t>
                      </a:r>
                      <a:endParaRPr lang="zh-CN" altLang="en-US" sz="1200" b="1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1. </a:t>
                      </a:r>
                      <a:r>
                        <a:rPr lang="zh-CN" altLang="en-US" sz="1200"/>
                        <a:t>检测器件：法拉第杯（</a:t>
                      </a:r>
                      <a:r>
                        <a:rPr lang="en-US" altLang="zh-CN" sz="1200"/>
                        <a:t>FC</a:t>
                      </a:r>
                      <a:r>
                        <a:rPr lang="zh-CN" altLang="en-US" sz="1200"/>
                        <a:t>）检测电子 </a:t>
                      </a:r>
                      <a:r>
                        <a:rPr lang="en-US" altLang="zh-CN" sz="1200"/>
                        <a:t>/ </a:t>
                      </a:r>
                      <a:r>
                        <a:rPr lang="zh-CN" altLang="en-US" sz="1200"/>
                        <a:t>中性粒子信号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2. </a:t>
                      </a:r>
                      <a:r>
                        <a:rPr lang="zh-CN" altLang="en-US" sz="1200"/>
                        <a:t>信号放大器：带宽</a:t>
                      </a:r>
                      <a:r>
                        <a:rPr lang="en-US" altLang="zh-CN" sz="1200"/>
                        <a:t>≥100MHz</a:t>
                      </a:r>
                      <a:r>
                        <a:rPr lang="zh-CN" altLang="en-US" sz="1200"/>
                        <a:t>（保留脉冲细节）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3. </a:t>
                      </a:r>
                      <a:r>
                        <a:rPr lang="zh-CN" altLang="en-US" sz="1200"/>
                        <a:t>信号分析：通过电子信号时间结构反推束流时间特性</a:t>
                      </a:r>
                      <a:endParaRPr lang="zh-CN" altLang="en-US" sz="1200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94460">
                <a:tc>
                  <a:txBody>
                    <a:bodyPr/>
                    <a:p>
                      <a:pPr fontAlgn="t"/>
                      <a:r>
                        <a:rPr lang="zh-CN" altLang="en-US" sz="1200" b="1"/>
                        <a:t>六、操作步骤</a:t>
                      </a:r>
                      <a:endParaRPr lang="zh-CN" altLang="en-US" sz="1200" b="1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fontAlgn="t"/>
                      <a:r>
                        <a:rPr lang="en-US" altLang="zh-CN" sz="1200"/>
                        <a:t>1. </a:t>
                      </a:r>
                      <a:r>
                        <a:rPr lang="zh-CN" altLang="en-US" sz="1200"/>
                        <a:t>设定 </a:t>
                      </a:r>
                      <a:r>
                        <a:rPr lang="en-US" altLang="zh-CN" sz="1200"/>
                        <a:t>EOM </a:t>
                      </a:r>
                      <a:r>
                        <a:rPr lang="zh-CN" altLang="en-US" sz="1200"/>
                        <a:t>驱动频率 </a:t>
                      </a:r>
                      <a:r>
                        <a:rPr lang="en-US" altLang="zh-CN" sz="1200"/>
                        <a:t>= 324MHz</a:t>
                      </a:r>
                      <a:r>
                        <a:rPr lang="zh-CN" altLang="en-US" sz="1200"/>
                        <a:t>（微观脉冲频率）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2. </a:t>
                      </a:r>
                      <a:r>
                        <a:rPr lang="zh-CN" altLang="en-US" sz="1200"/>
                        <a:t>设定 </a:t>
                      </a:r>
                      <a:r>
                        <a:rPr lang="en-US" altLang="zh-CN" sz="1200"/>
                        <a:t>EOM </a:t>
                      </a:r>
                      <a:r>
                        <a:rPr lang="zh-CN" altLang="en-US" sz="1200"/>
                        <a:t>脉宽（如 </a:t>
                      </a:r>
                      <a:r>
                        <a:rPr lang="en-US" altLang="zh-CN" sz="1200"/>
                        <a:t>5ns</a:t>
                      </a:r>
                      <a:r>
                        <a:rPr lang="zh-CN" altLang="en-US" sz="1200"/>
                        <a:t>，按诊断需求调整）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3. AOM </a:t>
                      </a:r>
                      <a:r>
                        <a:rPr lang="zh-CN" altLang="en-US" sz="1200"/>
                        <a:t>设置宏观脉冲重复率（与束流宏脉冲同步）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4. </a:t>
                      </a:r>
                      <a:r>
                        <a:rPr lang="zh-CN" altLang="en-US" sz="1200"/>
                        <a:t>延迟发生器同步激光与束流触发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5. 90° </a:t>
                      </a:r>
                      <a:r>
                        <a:rPr lang="zh-CN" altLang="en-US" sz="1200"/>
                        <a:t>聚焦激光至束流线，调整光斑尺寸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6. </a:t>
                      </a:r>
                      <a:r>
                        <a:rPr lang="zh-CN" altLang="en-US" sz="1200"/>
                        <a:t>法拉第杯检测电子信号，验证时间对齐性</a:t>
                      </a:r>
                      <a:endParaRPr lang="zh-CN" altLang="en-US" sz="1200"/>
                    </a:p>
                    <a:p>
                      <a:pPr fontAlgn="t"/>
                      <a:r>
                        <a:rPr lang="en-US" altLang="zh-CN" sz="1200"/>
                        <a:t>7. </a:t>
                      </a:r>
                      <a:r>
                        <a:rPr lang="zh-CN" altLang="en-US" sz="1200"/>
                        <a:t>优化激光功率、聚焦位置等参数以提升信号强度</a:t>
                      </a:r>
                      <a:endParaRPr lang="zh-CN" altLang="en-US" sz="1200"/>
                    </a:p>
                  </a:txBody>
                  <a:tcPr marL="51117" marR="51117" marT="57467" marB="57467" anchor="t" anchorCtr="0">
                    <a:lnL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DEE0E3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04800"/>
            <a:ext cx="12192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Arial Narrow" panose="020B0606020202030204" pitchFamily="34" charset="0"/>
              </a:rPr>
              <a:t>工作安排</a:t>
            </a:r>
            <a:endParaRPr lang="zh-CN" altLang="en-US" sz="48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Page:15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4980" y="2548890"/>
            <a:ext cx="113087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3200"/>
              <a:t>完善激光指点稳定性实验室应用</a:t>
            </a:r>
            <a:endParaRPr lang="zh-CN" altLang="en-US" sz="3200"/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3200"/>
              <a:t>继续调研复杂时间脉冲结构的脉冲激光实现</a:t>
            </a:r>
            <a:endParaRPr lang="zh-CN" altLang="en-US" sz="3200"/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3200"/>
              <a:t>光纤应用模拟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2480" y="1716405"/>
            <a:ext cx="6953250" cy="35687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 algn="l">
              <a:lnSpc>
                <a:spcPct val="150000"/>
              </a:lnSpc>
              <a:buNone/>
            </a:pPr>
            <a:endParaRPr lang="zh-CN" altLang="en-US" sz="2400" b="1" dirty="0">
              <a:latin typeface="+mj-ea"/>
              <a:ea typeface="+mj-ea"/>
              <a:cs typeface="+mj-ea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近期工作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汇报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本月工作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安排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27305" y="346710"/>
            <a:ext cx="122193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黑体" panose="02010609060101010101" charset="-122"/>
                <a:ea typeface="黑体" panose="02010609060101010101" charset="-122"/>
              </a:rPr>
              <a:t>汇报提纲</a:t>
            </a:r>
            <a:endParaRPr lang="zh-CN" altLang="en-US" sz="48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43954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" y="44574"/>
            <a:ext cx="2506513" cy="1350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1. LAGD</a:t>
            </a:r>
            <a:r>
              <a:rPr lang="zh-CN" altLang="en-US" sz="3600" b="1" dirty="0">
                <a:latin typeface="Arial Narrow" panose="020B0606020202030204" pitchFamily="34" charset="0"/>
              </a:rPr>
              <a:t>测试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Page:01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pic>
        <p:nvPicPr>
          <p:cNvPr id="6" name="图片 5" descr="LGAD位置（真空外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2065655"/>
            <a:ext cx="3203575" cy="4272280"/>
          </a:xfrm>
          <a:prstGeom prst="rect">
            <a:avLst/>
          </a:prstGeom>
        </p:spPr>
      </p:pic>
      <p:cxnSp>
        <p:nvCxnSpPr>
          <p:cNvPr id="8" name="直接箭头连接符 7"/>
          <p:cNvCxnSpPr>
            <a:stCxn id="6" idx="3"/>
          </p:cNvCxnSpPr>
          <p:nvPr/>
        </p:nvCxnSpPr>
        <p:spPr>
          <a:xfrm flipV="1">
            <a:off x="4454525" y="4199255"/>
            <a:ext cx="966470" cy="254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 descr="LGAD位置（管道上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4356735"/>
            <a:ext cx="3012440" cy="2259330"/>
          </a:xfrm>
          <a:prstGeom prst="rect">
            <a:avLst/>
          </a:prstGeom>
        </p:spPr>
      </p:pic>
      <p:pic>
        <p:nvPicPr>
          <p:cNvPr id="13" name="图片 12" descr="LGAD位置（管道上）广角"/>
          <p:cNvPicPr>
            <a:picLocks noChangeAspect="1"/>
          </p:cNvPicPr>
          <p:nvPr/>
        </p:nvPicPr>
        <p:blipFill>
          <a:blip r:embed="rId4"/>
          <a:srcRect t="9605" r="13688" b="4099"/>
          <a:stretch>
            <a:fillRect/>
          </a:stretch>
        </p:blipFill>
        <p:spPr>
          <a:xfrm>
            <a:off x="5848350" y="1808480"/>
            <a:ext cx="3012440" cy="225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1. LAGD</a:t>
            </a:r>
            <a:r>
              <a:rPr lang="zh-CN" altLang="en-US" sz="3600" b="1" dirty="0">
                <a:latin typeface="Arial Narrow" panose="020B0606020202030204" pitchFamily="34" charset="0"/>
              </a:rPr>
              <a:t>测试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Page:02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780732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-100V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激光脉冲能量（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变量）：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pic>
        <p:nvPicPr>
          <p:cNvPr id="2" name="图片 1" descr="LGAD_Signal_Processing"/>
          <p:cNvPicPr>
            <a:picLocks noChangeAspect="1"/>
          </p:cNvPicPr>
          <p:nvPr/>
        </p:nvPicPr>
        <p:blipFill>
          <a:blip r:embed="rId2"/>
          <a:srcRect l="9716" t="3815" r="2364" b="6565"/>
          <a:stretch>
            <a:fillRect/>
          </a:stretch>
        </p:blipFill>
        <p:spPr>
          <a:xfrm>
            <a:off x="1120775" y="2260600"/>
            <a:ext cx="4130040" cy="2806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0775" y="5192395"/>
            <a:ext cx="9492615" cy="1053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just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200" b="1">
                <a:solidFill>
                  <a:srgbClr val="FF0000"/>
                </a:solidFill>
              </a:rPr>
              <a:t>信号随输入激光脉冲能量增加基本呈现上升趋势</a:t>
            </a:r>
            <a:endParaRPr lang="zh-CN" altLang="en-US" sz="1200" b="1">
              <a:solidFill>
                <a:srgbClr val="FF0000"/>
              </a:solidFill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200" b="1">
                <a:solidFill>
                  <a:srgbClr val="FF0000"/>
                </a:solidFill>
              </a:rPr>
              <a:t>激光脉冲能量从</a:t>
            </a:r>
            <a:r>
              <a:rPr lang="en-US" altLang="zh-CN" sz="1200" b="1">
                <a:solidFill>
                  <a:srgbClr val="FF0000"/>
                </a:solidFill>
              </a:rPr>
              <a:t>95%-100%</a:t>
            </a:r>
            <a:r>
              <a:rPr lang="zh-CN" altLang="en-US" sz="1200" b="1">
                <a:solidFill>
                  <a:srgbClr val="FF0000"/>
                </a:solidFill>
              </a:rPr>
              <a:t>时信号出现了下降趋势</a:t>
            </a:r>
            <a:endParaRPr lang="zh-CN" altLang="en-US" sz="1200" b="1">
              <a:solidFill>
                <a:srgbClr val="FF0000"/>
              </a:solidFill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200" b="1">
                <a:solidFill>
                  <a:srgbClr val="FF0000"/>
                </a:solidFill>
              </a:rPr>
              <a:t>相同激光脉冲能量条件下，装载了放大器的信号几乎是其他两个通道的</a:t>
            </a:r>
            <a:r>
              <a:rPr lang="en-US" altLang="zh-CN" sz="1200" b="1">
                <a:solidFill>
                  <a:srgbClr val="FF0000"/>
                </a:solidFill>
              </a:rPr>
              <a:t>10</a:t>
            </a:r>
            <a:r>
              <a:rPr lang="zh-CN" altLang="en-US" sz="1200" b="1">
                <a:solidFill>
                  <a:srgbClr val="FF0000"/>
                </a:solidFill>
              </a:rPr>
              <a:t>倍，但</a:t>
            </a:r>
            <a:r>
              <a:rPr lang="en-US" altLang="zh-CN" sz="1200" b="1">
                <a:solidFill>
                  <a:srgbClr val="FF0000"/>
                </a:solidFill>
              </a:rPr>
              <a:t>Channel1</a:t>
            </a:r>
            <a:r>
              <a:rPr lang="zh-CN" altLang="en-US" sz="1200" b="1">
                <a:solidFill>
                  <a:srgbClr val="FF0000"/>
                </a:solidFill>
              </a:rPr>
              <a:t>、</a:t>
            </a:r>
            <a:r>
              <a:rPr lang="en-US" altLang="zh-CN" sz="1200" b="1">
                <a:solidFill>
                  <a:srgbClr val="FF0000"/>
                </a:solidFill>
              </a:rPr>
              <a:t>Channel2</a:t>
            </a:r>
            <a:r>
              <a:rPr lang="zh-CN" altLang="en-US" sz="1200" b="1">
                <a:solidFill>
                  <a:srgbClr val="FF0000"/>
                </a:solidFill>
              </a:rPr>
              <a:t>信号存在明显的区别</a:t>
            </a:r>
            <a:endParaRPr lang="zh-CN" altLang="en-US" sz="1200" b="1">
              <a:solidFill>
                <a:srgbClr val="FF0000"/>
              </a:solidFill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200" b="1">
                <a:solidFill>
                  <a:srgbClr val="FF0000"/>
                </a:solidFill>
              </a:rPr>
              <a:t>信噪比比较一般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pic>
        <p:nvPicPr>
          <p:cNvPr id="7" name="图片 6" descr="LGAD_Peak_Charges"/>
          <p:cNvPicPr>
            <a:picLocks noChangeAspect="1"/>
          </p:cNvPicPr>
          <p:nvPr/>
        </p:nvPicPr>
        <p:blipFill>
          <a:blip r:embed="rId3"/>
          <a:srcRect l="9620" t="3167" r="6182" b="4354"/>
          <a:stretch>
            <a:fillRect/>
          </a:stretch>
        </p:blipFill>
        <p:spPr>
          <a:xfrm>
            <a:off x="5250815" y="2264410"/>
            <a:ext cx="5078095" cy="2788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1. LAGD</a:t>
            </a:r>
            <a:r>
              <a:rPr lang="zh-CN" altLang="en-US" sz="3600" b="1" dirty="0">
                <a:latin typeface="Arial Narrow" panose="020B0606020202030204" pitchFamily="34" charset="0"/>
              </a:rPr>
              <a:t>测试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Page:03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954468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-100V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激光脉冲能量，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，镜子位置为变量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(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水平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pic>
        <p:nvPicPr>
          <p:cNvPr id="6" name="图片 5" descr="LGAD_Signal_Processing"/>
          <p:cNvPicPr>
            <a:picLocks noChangeAspect="1"/>
          </p:cNvPicPr>
          <p:nvPr/>
        </p:nvPicPr>
        <p:blipFill>
          <a:blip r:embed="rId2"/>
          <a:srcRect l="8397" t="3907" r="8519" b="5145"/>
          <a:stretch>
            <a:fillRect/>
          </a:stretch>
        </p:blipFill>
        <p:spPr>
          <a:xfrm>
            <a:off x="565785" y="2225675"/>
            <a:ext cx="5479415" cy="3749040"/>
          </a:xfrm>
          <a:prstGeom prst="rect">
            <a:avLst/>
          </a:prstGeom>
        </p:spPr>
      </p:pic>
      <p:pic>
        <p:nvPicPr>
          <p:cNvPr id="8" name="图片 7" descr="LGAD_Peak_Charges"/>
          <p:cNvPicPr>
            <a:picLocks noChangeAspect="1"/>
          </p:cNvPicPr>
          <p:nvPr/>
        </p:nvPicPr>
        <p:blipFill>
          <a:blip r:embed="rId3"/>
          <a:srcRect l="8900" t="2177" r="8556" b="2810"/>
          <a:stretch>
            <a:fillRect/>
          </a:stretch>
        </p:blipFill>
        <p:spPr>
          <a:xfrm>
            <a:off x="6149975" y="2082800"/>
            <a:ext cx="4750435" cy="27355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096000" y="4887595"/>
            <a:ext cx="5390515" cy="1570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b="1">
                <a:solidFill>
                  <a:srgbClr val="FF0000"/>
                </a:solidFill>
              </a:rPr>
              <a:t>水平方向上的累计电荷以及峰值强度随位置的变化趋势是合理的，但垂直方向</a:t>
            </a:r>
            <a:r>
              <a:rPr lang="zh-CN" altLang="en-US" b="1">
                <a:solidFill>
                  <a:srgbClr val="FF0000"/>
                </a:solidFill>
              </a:rPr>
              <a:t>不合理</a:t>
            </a:r>
            <a:endParaRPr lang="zh-CN" altLang="en-US" b="1">
              <a:solidFill>
                <a:srgbClr val="FF0000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b="1">
                <a:solidFill>
                  <a:srgbClr val="FF0000"/>
                </a:solidFill>
              </a:rPr>
              <a:t>算法问题？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altLang="en-US" b="1">
                <a:solidFill>
                  <a:srgbClr val="FF0000"/>
                </a:solidFill>
              </a:rPr>
              <a:t>粒子</a:t>
            </a:r>
            <a:r>
              <a:rPr lang="zh-CN" altLang="en-US" b="1">
                <a:solidFill>
                  <a:srgbClr val="FF0000"/>
                </a:solidFill>
              </a:rPr>
              <a:t>随机性？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1.LGAD</a:t>
            </a:r>
            <a:r>
              <a:rPr lang="zh-CN" altLang="en-US" sz="3600" b="1" dirty="0">
                <a:latin typeface="Arial Narrow" panose="020B0606020202030204" pitchFamily="34" charset="0"/>
              </a:rPr>
              <a:t>测试：总结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Page:04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69670" y="1646555"/>
            <a:ext cx="9905365" cy="4773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通道不一致性：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Test1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中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CH1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和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CH2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的原始信号峰值有差异，表明探测器内部可能存在微小的不均匀性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高注量率下的饱和：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Test2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中在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95%-100%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能量下信号下降，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LGAD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在高注量率下常见的空间电荷饱和效应？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位置敏感性的矛盾：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Test1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中信号对激光位置不敏感，而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Test2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中（移动了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LGAD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位置后）信号对水平方向敏感，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“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可能的粒子来源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”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的变化？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想法：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   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重点排查测试系统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   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优化电子学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   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明确应用需求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   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优化放大器的使用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2.</a:t>
            </a:r>
            <a:r>
              <a:rPr lang="zh-CN" altLang="en-US" sz="3600" b="1" dirty="0">
                <a:latin typeface="Arial Narrow" panose="020B0606020202030204" pitchFamily="34" charset="0"/>
              </a:rPr>
              <a:t>光纤应用</a:t>
            </a:r>
            <a:r>
              <a:rPr lang="zh-CN" altLang="en-US" sz="3600" b="1" dirty="0">
                <a:latin typeface="Arial Narrow" panose="020B0606020202030204" pitchFamily="34" charset="0"/>
              </a:rPr>
              <a:t>调研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Page:05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549910" y="1695450"/>
          <a:ext cx="11036935" cy="4997450"/>
        </p:xfrm>
        <a:graphic>
          <a:graphicData uri="http://schemas.openxmlformats.org/drawingml/2006/table">
            <a:tbl>
              <a:tblPr/>
              <a:tblGrid>
                <a:gridCol w="1603375"/>
                <a:gridCol w="1179195"/>
                <a:gridCol w="1179195"/>
                <a:gridCol w="1179195"/>
                <a:gridCol w="1179195"/>
                <a:gridCol w="1179195"/>
                <a:gridCol w="1179195"/>
                <a:gridCol w="1270635"/>
                <a:gridCol w="1087755"/>
              </a:tblGrid>
              <a:tr h="285750"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光纤类型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典型损耗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核心直径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包层直径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模式特性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功率容量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传输带宽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非线性系数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6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主要应用</a:t>
                      </a:r>
                      <a:endParaRPr lang="zh-CN" altLang="en-US" sz="16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4422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传统固体光纤</a:t>
                      </a: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0.17-0.2 dB/km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@1550nm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8-10 μm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单模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50-62.5 μm(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多模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125 μm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单模：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M²≈1.05-1.2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多模：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M²&gt;2.0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10-100 W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连续波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10-100 nm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单模窗口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通信网络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低功率传感</a:t>
                      </a: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0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0325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光子带隙空芯光纤</a:t>
                      </a: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10-150 dB/km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@1060nm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10-20 μm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150-200 μm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准单模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M²≈1.1-1.3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&gt;1 kW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连续波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20-50 nm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带隙宽度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极低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高功率激光传输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光纤陀螺</a:t>
                      </a: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0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6200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反谐振空芯光纤</a:t>
                      </a: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0.1-1 dB/m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@1060nm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最新：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0.168 dB/km)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20-100 μm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200-300 μm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单模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多模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M²≈1.03-1.8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&gt;2 kW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连续波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10-100 μJ(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脉冲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&gt;200 THz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(&gt;1000 nm)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极低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高功率传输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超快脉冲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气体非线性</a:t>
                      </a: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0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595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Kagome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空芯光纤</a:t>
                      </a: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0.5-2 dB/m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@1060nm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20-50 μm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200-250 μm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单模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多模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M²≈1.1-2.0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&gt;1 kW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连续波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1-10 mJ(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脉冲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500-1000 nm</a:t>
                      </a:r>
                      <a:b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超宽带</a:t>
                      </a:r>
                      <a:r>
                        <a:rPr lang="en-US" altLang="zh-CN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极低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超快脉冲传输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激光点火</a:t>
                      </a:r>
                      <a:b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1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非线性光学</a:t>
                      </a:r>
                      <a:endParaRPr lang="zh-CN" altLang="en-US" sz="1200" b="1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0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0325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光子晶体光纤</a:t>
                      </a: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1-10 dB/km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@1550nm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5-30 μm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可调设计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125-250 μm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单模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多模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M²≈1.1-2.5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100 W-1 kW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取决于设计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可调设计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50-500 nm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可调设计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超连续谱产生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光纤激光器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传感</a:t>
                      </a: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0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595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多模光纤</a:t>
                      </a: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0.5-3 dB/km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@850nm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50-200 μm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标准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50/125, 62.5/125)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125-400 μm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多模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M²&gt;5-20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10-100 W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受模式色散限制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10-100 MHz·km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带宽距离积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中等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短距离通信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照明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功率传输</a:t>
                      </a: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0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0325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保偏光纤</a:t>
                      </a: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0.3-1 dB/km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@1550nm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8-10 μm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125 μm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单模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M²≈1.05-1.15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10-100 W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连续波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10-50 nm</a:t>
                      </a:r>
                      <a:b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偏振保持带宽</a:t>
                      </a:r>
                      <a:r>
                        <a:rPr lang="en-US" altLang="zh-CN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101917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干涉测量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光纤陀螺</a:t>
                      </a:r>
                      <a:b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200" b="0" i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相干通信</a:t>
                      </a:r>
                      <a:endParaRPr lang="zh-CN" altLang="en-US" sz="1200" b="0" i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01917" marR="0" marT="63817" marB="638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8" name="直接连接符 7"/>
          <p:cNvCxnSpPr/>
          <p:nvPr/>
        </p:nvCxnSpPr>
        <p:spPr>
          <a:xfrm flipV="1">
            <a:off x="396875" y="1984375"/>
            <a:ext cx="11009630" cy="4445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2.</a:t>
            </a:r>
            <a:r>
              <a:rPr lang="zh-CN" altLang="en-US" sz="3600" b="1" dirty="0">
                <a:latin typeface="Arial Narrow" panose="020B0606020202030204" pitchFamily="34" charset="0"/>
              </a:rPr>
              <a:t>光纤应用</a:t>
            </a:r>
            <a:r>
              <a:rPr lang="zh-CN" altLang="en-US" sz="3600" b="1" dirty="0">
                <a:latin typeface="Arial Narrow" panose="020B0606020202030204" pitchFamily="34" charset="0"/>
              </a:rPr>
              <a:t>调研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Page:06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85" y="1518920"/>
            <a:ext cx="8542020" cy="1913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85" y="3468370"/>
            <a:ext cx="4170680" cy="29292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590" y="3651250"/>
            <a:ext cx="4551680" cy="2465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2.</a:t>
            </a:r>
            <a:r>
              <a:rPr lang="zh-CN" altLang="en-US" sz="3600" b="1" dirty="0">
                <a:latin typeface="Arial Narrow" panose="020B0606020202030204" pitchFamily="34" charset="0"/>
              </a:rPr>
              <a:t>光纤应用调研</a:t>
            </a:r>
            <a:r>
              <a:rPr lang="en-US" altLang="zh-CN" sz="3600" b="1" dirty="0">
                <a:latin typeface="Arial Narrow" panose="020B0606020202030204" pitchFamily="34" charset="0"/>
              </a:rPr>
              <a:t>-</a:t>
            </a:r>
            <a:r>
              <a:rPr lang="zh-CN" altLang="en-US" sz="3600" b="1" dirty="0">
                <a:latin typeface="Arial Narrow" panose="020B0606020202030204" pitchFamily="34" charset="0"/>
              </a:rPr>
              <a:t>总结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Page:07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5030" y="1563370"/>
            <a:ext cx="9741535" cy="4547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en-US" altLang="zh-CN" sz="2800">
                <a:solidFill>
                  <a:srgbClr val="FF0000"/>
                </a:solidFill>
              </a:rPr>
              <a:t>AR-HCF</a:t>
            </a:r>
            <a:r>
              <a:rPr lang="zh-CN" altLang="en-US" sz="2800">
                <a:solidFill>
                  <a:srgbClr val="FF0000"/>
                </a:solidFill>
              </a:rPr>
              <a:t>优势</a:t>
            </a:r>
            <a:endParaRPr lang="zh-CN" altLang="en-US" sz="280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极高损伤阈值，适用于高功率激光传输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超低非线性效应，保持激光脉冲质量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灵活传输波段，兼容多种激光波长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低色散与模式清洁，提升空间分辨率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极低热透镜效应，避免光束畸变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潜在的低延迟与高环境稳定性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2800">
                <a:solidFill>
                  <a:srgbClr val="FF0000"/>
                </a:solidFill>
                <a:sym typeface="+mn-ea"/>
              </a:rPr>
              <a:t>激光丝应用中</a:t>
            </a:r>
            <a:endParaRPr lang="zh-CN" altLang="en-US" sz="280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获得更真实的激光丝剖面，提升束流截面重建精度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安全使用高功率</a:t>
            </a:r>
            <a:r>
              <a:rPr lang="en-US" altLang="zh-CN">
                <a:solidFill>
                  <a:schemeClr val="tx1"/>
                </a:solidFill>
              </a:rPr>
              <a:t>/</a:t>
            </a:r>
            <a:r>
              <a:rPr lang="zh-CN" altLang="en-US">
                <a:solidFill>
                  <a:schemeClr val="tx1"/>
                </a:solidFill>
              </a:rPr>
              <a:t>超短脉冲激光，增强信号强度或时间分辨率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保持激光丝的光学质量，</a:t>
            </a:r>
            <a:r>
              <a:rPr lang="zh-CN" altLang="en-US" b="1">
                <a:solidFill>
                  <a:schemeClr val="tx1"/>
                </a:solidFill>
              </a:rPr>
              <a:t>减少系统校准复杂度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适应多波长</a:t>
            </a:r>
            <a:r>
              <a:rPr lang="en-US" altLang="zh-CN">
                <a:solidFill>
                  <a:schemeClr val="tx1"/>
                </a:solidFill>
              </a:rPr>
              <a:t>/</a:t>
            </a:r>
            <a:r>
              <a:rPr lang="zh-CN" altLang="en-US">
                <a:solidFill>
                  <a:schemeClr val="tx1"/>
                </a:solidFill>
              </a:rPr>
              <a:t>多工况，提升诊断灵活性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TABLE_ENDDRAG_ORIGIN_RECT" val="835*374"/>
  <p:tag name="TABLE_ENDDRAG_RECT" val="85*142*835*374"/>
</p:tagLst>
</file>

<file path=ppt/tags/tag4.xml><?xml version="1.0" encoding="utf-8"?>
<p:tagLst xmlns:p="http://schemas.openxmlformats.org/presentationml/2006/main">
  <p:tag name="TABLE_ENDDRAG_ORIGIN_RECT" val="816*384"/>
  <p:tag name="TABLE_ENDDRAG_RECT" val="78*141*816*38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7121</Words>
  <Application>WPS 演示</Application>
  <PresentationFormat>宽屏</PresentationFormat>
  <Paragraphs>470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黑体</vt:lpstr>
      <vt:lpstr>Arial Narrow</vt:lpstr>
      <vt:lpstr>Times New Roman</vt:lpstr>
      <vt:lpstr>Wingdings</vt:lpstr>
      <vt:lpstr>微软雅黑</vt:lpstr>
      <vt:lpstr>Arial Unicode MS</vt:lpstr>
      <vt:lpstr>Calibri</vt:lpstr>
      <vt:lpstr>quote-cjk-patch</vt:lpstr>
      <vt:lpstr>AMGDT</vt:lpstr>
      <vt:lpstr>苹方 中等</vt:lpstr>
      <vt:lpstr>WPS</vt:lpstr>
      <vt:lpstr>组会汇报（2025.11-2025.12）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CCM</dc:creator>
  <cp:lastModifiedBy>meff</cp:lastModifiedBy>
  <cp:revision>49</cp:revision>
  <dcterms:created xsi:type="dcterms:W3CDTF">2023-08-09T12:44:00Z</dcterms:created>
  <dcterms:modified xsi:type="dcterms:W3CDTF">2025-12-05T02:01:18Z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6C7A492EA98E4B3683CE58F5C1FEEDDC_13</vt:lpwstr>
  </property>
</Properties>
</file>