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7"/>
  </p:notesMasterIdLst>
  <p:sldIdLst>
    <p:sldId id="257" r:id="rId2"/>
    <p:sldId id="446" r:id="rId3"/>
    <p:sldId id="427" r:id="rId4"/>
    <p:sldId id="433" r:id="rId5"/>
    <p:sldId id="382" r:id="rId6"/>
    <p:sldId id="434" r:id="rId7"/>
    <p:sldId id="435" r:id="rId8"/>
    <p:sldId id="416" r:id="rId9"/>
    <p:sldId id="439" r:id="rId10"/>
    <p:sldId id="447" r:id="rId11"/>
    <p:sldId id="442" r:id="rId12"/>
    <p:sldId id="444" r:id="rId13"/>
    <p:sldId id="445" r:id="rId14"/>
    <p:sldId id="437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D08D"/>
    <a:srgbClr val="E2E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7" autoAdjust="0"/>
  </p:normalViewPr>
  <p:slideViewPr>
    <p:cSldViewPr snapToGrid="0">
      <p:cViewPr varScale="1">
        <p:scale>
          <a:sx n="154" d="100"/>
          <a:sy n="154" d="100"/>
        </p:scale>
        <p:origin x="524" y="1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50F9B-CA14-4DE2-A858-9CD682B2DC92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ED0BB-94CC-420C-9972-F76C3CB60F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46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8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2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B943B51E-7370-02A4-0236-A16449FAF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A94F20D5-8980-4ADC-8622-A6E043F1C0EF}" type="datetime1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1368D249-BBBE-D342-760D-0A9C8EF3D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endParaRPr lang="zh-CN" alt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91DD546-06F3-2810-A45A-9E1378CE6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603" y="6529933"/>
            <a:ext cx="681255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C8B8998-6278-4346-932F-207DC7DCD9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03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43000" indent="-243000">
              <a:buFont typeface="Arial" charset="0"/>
              <a:buChar char="•"/>
              <a:tabLst/>
              <a:defRPr sz="1350">
                <a:solidFill>
                  <a:schemeClr val="tx2"/>
                </a:solidFill>
              </a:defRPr>
            </a:lvl2pPr>
            <a:lvl3pPr marL="486000" indent="-243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729000" indent="-243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1543050" indent="-17145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2CCFD26F-FE91-1D94-4581-D8FFF966D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0FD73C6A-42CA-4F0A-9346-246A6798EF33}" type="datetime1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E7496D97-F6E3-5714-4410-9E1593CB0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FC48A26F-CA6F-7CE5-2A84-A73BD0319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603" y="6529933"/>
            <a:ext cx="681255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C8B8998-6278-4346-932F-207DC7DCD9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29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ED53C4-6E87-A4E8-66AA-6C3D9D5D5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042"/>
            <a:ext cx="1359088" cy="6525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1240" y="35656"/>
            <a:ext cx="10209520" cy="7389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216" y="890543"/>
            <a:ext cx="10760995" cy="2073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>
            <a:cxnSpLocks/>
          </p:cNvCxnSpPr>
          <p:nvPr/>
        </p:nvCxnSpPr>
        <p:spPr>
          <a:xfrm>
            <a:off x="718216" y="774646"/>
            <a:ext cx="1076099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82887CB3-46BC-19DA-921D-9E3DEC15C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7585" y="6564762"/>
            <a:ext cx="1584176" cy="29101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1A07DC61-106D-403F-9F62-29C74A3ECB2E}" type="datetime1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E918425-FC2C-4138-DC0B-8046148C4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endParaRPr lang="zh-CN" alt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7FEFFDE-8AC7-FBA0-034E-E6E960FE3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4650" y="6538874"/>
            <a:ext cx="681255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C8B8998-6278-4346-932F-207DC7DCD9A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F53082-566B-8570-F568-03257A673807}"/>
              </a:ext>
            </a:extLst>
          </p:cNvPr>
          <p:cNvCxnSpPr>
            <a:cxnSpLocks/>
          </p:cNvCxnSpPr>
          <p:nvPr/>
        </p:nvCxnSpPr>
        <p:spPr>
          <a:xfrm>
            <a:off x="718216" y="6525344"/>
            <a:ext cx="1076099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24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hdr="0" ft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1350"/>
        </a:spcBef>
        <a:spcAft>
          <a:spcPts val="300"/>
        </a:spcAft>
        <a:buFont typeface="Arial"/>
        <a:buNone/>
        <a:tabLst/>
        <a:defRPr sz="1575" b="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242888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charset="0"/>
        <a:buChar char="•"/>
        <a:tabLst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486000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panose="020B0604020202020204" pitchFamily="34" charset="0"/>
        <a:buChar char="•"/>
        <a:tabLst/>
        <a:defRPr sz="1275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729000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panose="020B0604020202020204" pitchFamily="34" charset="0"/>
        <a:buChar char="•"/>
        <a:tabLst/>
        <a:defRPr sz="1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2880">
          <p15:clr>
            <a:srgbClr val="F26B43"/>
          </p15:clr>
        </p15:guide>
        <p15:guide id="3" pos="5567">
          <p15:clr>
            <a:srgbClr val="F26B43"/>
          </p15:clr>
        </p15:guide>
        <p15:guide id="4" pos="193">
          <p15:clr>
            <a:srgbClr val="F26B43"/>
          </p15:clr>
        </p15:guide>
        <p15:guide id="6" pos="2846">
          <p15:clr>
            <a:srgbClr val="F26B43"/>
          </p15:clr>
        </p15:guide>
        <p15:guide id="7" pos="2914">
          <p15:clr>
            <a:srgbClr val="F26B43"/>
          </p15:clr>
        </p15:guide>
        <p15:guide id="8" pos="3815">
          <p15:clr>
            <a:srgbClr val="F26B43"/>
          </p15:clr>
        </p15:guide>
        <p15:guide id="9" pos="3748">
          <p15:clr>
            <a:srgbClr val="F26B43"/>
          </p15:clr>
        </p15:guide>
        <p15:guide id="10" pos="2012">
          <p15:clr>
            <a:srgbClr val="F26B43"/>
          </p15:clr>
        </p15:guide>
        <p15:guide id="11" pos="1945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2409">
          <p15:clr>
            <a:srgbClr val="F26B43"/>
          </p15:clr>
        </p15:guide>
        <p15:guide id="14" orient="horz" pos="913">
          <p15:clr>
            <a:srgbClr val="F26B43"/>
          </p15:clr>
        </p15:guide>
        <p15:guide id="15" orient="horz" pos="1003">
          <p15:clr>
            <a:srgbClr val="F26B43"/>
          </p15:clr>
        </p15:guide>
        <p15:guide id="16" orient="horz" pos="2500">
          <p15:clr>
            <a:srgbClr val="F26B43"/>
          </p15:clr>
        </p15:guide>
        <p15:guide id="17" pos="4734">
          <p15:clr>
            <a:srgbClr val="F26B43"/>
          </p15:clr>
        </p15:guide>
        <p15:guide id="18" pos="46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C5C2D-18C6-48A8-80C4-1704CC5A0A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2025.12.05 group meeting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720DDD-1644-42D5-B503-DA36310EC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陈伟文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1FFFD7-0CC1-4943-8379-CA5858D6312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F37EA6-DEFD-4738-A984-93102671EDE3}" type="datetime1">
              <a:rPr lang="zh-CN" altLang="en-US" smtClean="0"/>
              <a:t>2025/12/5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E0AFC47-91AB-49D1-BCD3-DFEBF22F1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B8998-6278-4346-932F-207DC7DCD9A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413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8511F25-D2EB-4AA8-B920-4575739F9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Single square wave input test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Horizontal Kicker bandwidth &lt; 5.15 MHz, vertical kicker bandwidth &lt; 5.83 MHz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0961488-10B9-4D71-8BD4-97D25D9C9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Kicker time response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387639-CE99-4B35-BDDC-31EB360D09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34FAA52-FA3F-42F2-A96E-3233EC9D791C}" type="datetime1">
              <a:rPr lang="zh-CN" altLang="en-US" smtClean="0"/>
              <a:t>2025/12/5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563505C-E2D3-4E07-82B9-AE7FBCCAD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41E7564-7291-4525-8784-6662FF2DA6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43472" y="1844824"/>
            <a:ext cx="4464496" cy="21630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7117FA7-5E23-450F-932E-598D230D12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6000" y="1844824"/>
            <a:ext cx="4464496" cy="216305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06F329D-28A1-4CBB-B49C-FEE9AB4B7824}"/>
              </a:ext>
            </a:extLst>
          </p:cNvPr>
          <p:cNvSpPr txBox="1"/>
          <p:nvPr/>
        </p:nvSpPr>
        <p:spPr>
          <a:xfrm>
            <a:off x="3503712" y="1615641"/>
            <a:ext cx="7200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dirty="0">
                <a:solidFill>
                  <a:srgbClr val="0000FF"/>
                </a:solidFill>
              </a:rPr>
              <a:t>Hor.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8149A1F-041D-415D-A3F5-77A01A368221}"/>
              </a:ext>
            </a:extLst>
          </p:cNvPr>
          <p:cNvSpPr txBox="1"/>
          <p:nvPr/>
        </p:nvSpPr>
        <p:spPr>
          <a:xfrm>
            <a:off x="8433405" y="1614567"/>
            <a:ext cx="7200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dirty="0">
                <a:solidFill>
                  <a:srgbClr val="247AB6"/>
                </a:solidFill>
              </a:rPr>
              <a:t>Ver.</a:t>
            </a:r>
            <a:endParaRPr lang="zh-CN" altLang="en-US" dirty="0">
              <a:solidFill>
                <a:srgbClr val="247AB6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0DEC63D-72BE-4393-A429-E998961A0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2885" y="4149079"/>
            <a:ext cx="4396175" cy="2317673"/>
          </a:xfrm>
          <a:prstGeom prst="rect">
            <a:avLst/>
          </a:prstGeom>
        </p:spPr>
      </p:pic>
      <p:sp>
        <p:nvSpPr>
          <p:cNvPr id="18" name="内容占位符 1">
            <a:extLst>
              <a:ext uri="{FF2B5EF4-FFF2-40B4-BE49-F238E27FC236}">
                <a16:creationId xmlns:a16="http://schemas.microsoft.com/office/drawing/2014/main" id="{E4C161FC-878E-479F-9DEE-F0D907850158}"/>
              </a:ext>
            </a:extLst>
          </p:cNvPr>
          <p:cNvSpPr txBox="1">
            <a:spLocks/>
          </p:cNvSpPr>
          <p:nvPr/>
        </p:nvSpPr>
        <p:spPr>
          <a:xfrm>
            <a:off x="718217" y="4217728"/>
            <a:ext cx="5161760" cy="2073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spcAft>
                <a:spcPts val="300"/>
              </a:spcAft>
              <a:buFont typeface="Arial"/>
              <a:buNone/>
              <a:tabLst/>
              <a:defRPr sz="1575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43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Font typeface="Arial" charset="0"/>
              <a:buChar char="•"/>
              <a:tabLst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86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SzPct val="100000"/>
              <a:buFont typeface="Arial" panose="020B0604020202020204" pitchFamily="34" charset="0"/>
              <a:buChar char="•"/>
              <a:tabLst/>
              <a:defRPr sz="12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9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SzPct val="100000"/>
              <a:buFont typeface="Arial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charset="0"/>
              <a:buChar char="•"/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Simulation of 1 </a:t>
            </a:r>
            <a:r>
              <a:rPr lang="en-US" altLang="zh-CN" dirty="0" err="1"/>
              <a:t>μs</a:t>
            </a:r>
            <a:r>
              <a:rPr lang="en-US" altLang="zh-CN" dirty="0"/>
              <a:t>, 90% duty cycle module square wave time response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Frequency range limited to 4 kHz – 5 MHz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No obvious issues for bunch-by-bunch feedback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844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0AB5A53-1CD0-437C-BD21-208D58F76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Kicker S11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Seem no good.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1E9D300-A13D-42CD-A677-881619A7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Kicker port test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8B984E-CEAA-4769-A64F-3E889FF0B9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D5FF3D3-D74B-46B1-AE81-0714F6B6B770}" type="datetime1">
              <a:rPr lang="zh-CN" altLang="en-US" smtClean="0"/>
              <a:t>2025/12/5</a:t>
            </a:fld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531B7F-BB81-42EF-B1AB-48A3E478C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B4AD67D-3C56-4A75-A260-0AB55003A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047" y="2137548"/>
            <a:ext cx="3617392" cy="262791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ACF90C3-C5F8-4EFC-B848-30981AE95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878" y="2088504"/>
            <a:ext cx="3437953" cy="262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1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389E85FE-6E99-4C2F-BE3D-2DBA273F09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Initial bunch parameter</a:t>
                </a:r>
              </a:p>
              <a:p>
                <a:r>
                  <a:rPr lang="en-US" altLang="zh-CN" sz="1400" dirty="0"/>
                  <a:t>Particle intensity: </a:t>
                </a:r>
                <a14:m>
                  <m:oMath xmlns:m="http://schemas.openxmlformats.org/officeDocument/2006/math">
                    <m:r>
                      <a:rPr lang="en-US" altLang="zh-CN" sz="1400" i="1" dirty="0" smtClean="0">
                        <a:latin typeface="Cambria Math" panose="02040503050406030204" pitchFamily="18" charset="0"/>
                      </a:rPr>
                      <m:t>7.8</m:t>
                    </m:r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sz="1400" dirty="0"/>
                  <a:t>Particle distribution: KV distribution</a:t>
                </a:r>
              </a:p>
              <a:p>
                <a:r>
                  <a:rPr lang="en-US" altLang="zh-CN" sz="1400" dirty="0"/>
                  <a:t>RMS bunch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dirty="0" smtClean="0">
                            <a:solidFill>
                              <a:srgbClr val="9CDCFE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dirty="0" smtClean="0">
                            <a:solidFill>
                              <a:srgbClr val="9CDCFE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400" b="0" i="1" dirty="0" smtClean="0">
                            <a:solidFill>
                              <a:srgbClr val="9CDCFE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sz="1400" b="0" i="1" dirty="0" smtClean="0">
                        <a:solidFill>
                          <a:srgbClr val="CCCCCC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400" b="0" i="1" dirty="0" smtClean="0">
                        <a:solidFill>
                          <a:srgbClr val="D4D4D4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400" b="0" i="1" dirty="0" smtClean="0">
                        <a:solidFill>
                          <a:srgbClr val="CCCCCC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400" b="0" i="1" dirty="0" smtClean="0">
                        <a:solidFill>
                          <a:srgbClr val="B5CEA8"/>
                        </a:solidFill>
                        <a:effectLst/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zh-CN" sz="1400" b="0" i="1" dirty="0" smtClean="0">
                        <a:solidFill>
                          <a:srgbClr val="CCCCCC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400" b="0" i="1" dirty="0" smtClean="0">
                        <a:solidFill>
                          <a:srgbClr val="CCCCCC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sz="1400" dirty="0"/>
              </a:p>
              <a:p>
                <a:r>
                  <a:rPr lang="en-US" altLang="zh-CN" sz="1400" dirty="0"/>
                  <a:t>RMS momentum spread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dirty="0" smtClean="0">
                            <a:solidFill>
                              <a:srgbClr val="9CDCFE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dirty="0" smtClean="0">
                            <a:solidFill>
                              <a:srgbClr val="9CDCFE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400" i="1" dirty="0">
                            <a:solidFill>
                              <a:srgbClr val="9CDCFE"/>
                            </a:solidFill>
                            <a:latin typeface="Cambria Math" panose="02040503050406030204" pitchFamily="18" charset="0"/>
                          </a:rPr>
                          <m:t>𝑑𝑝</m:t>
                        </m:r>
                      </m:sub>
                    </m:sSub>
                    <m:r>
                      <a:rPr lang="en-US" altLang="zh-CN" sz="1400" b="0" i="1" dirty="0" smtClean="0">
                        <a:solidFill>
                          <a:srgbClr val="CCCCCC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400" b="0" i="1" dirty="0" smtClean="0">
                        <a:solidFill>
                          <a:srgbClr val="D4D4D4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400" b="0" i="1" dirty="0" smtClean="0">
                        <a:solidFill>
                          <a:srgbClr val="CCCCCC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400" b="0" i="1" dirty="0" smtClean="0">
                        <a:solidFill>
                          <a:srgbClr val="B5CEA8"/>
                        </a:solidFill>
                        <a:effectLst/>
                        <a:latin typeface="Cambria Math" panose="02040503050406030204" pitchFamily="18" charset="0"/>
                      </a:rPr>
                      <m:t>0.00325</m:t>
                    </m:r>
                  </m:oMath>
                </a14:m>
                <a:endParaRPr lang="en-US" altLang="zh-CN" sz="1400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389E85FE-6E99-4C2F-BE3D-2DBA273F09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0" t="-4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B5A7C7E1-E15B-421A-896B-02CA7C94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 instability generate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49825A-9112-4502-887B-5590BE3991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ACBB4C3-7B79-4297-82D4-644A401F7067}" type="datetime1">
              <a:rPr lang="zh-CN" altLang="en-US" smtClean="0"/>
              <a:t>2025/12/5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B9FD09-195D-4781-B6CB-9D52477D1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A259D880-6292-49FA-8A30-A98D90A86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3948132"/>
            <a:ext cx="2917131" cy="2479345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25C93361-9F3F-463D-8915-0005DB7B7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836" y="2779748"/>
            <a:ext cx="2141835" cy="1819922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E392AA1F-4AF8-443B-86D6-8AB38EC2E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696" y="4586389"/>
            <a:ext cx="2141835" cy="181992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52396A4E-8652-4509-B7A8-418BEA028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409" y="2177009"/>
            <a:ext cx="2808312" cy="2156291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3020C1F-179E-4917-9442-1908E55B8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0341" y="4292287"/>
            <a:ext cx="2791907" cy="2116608"/>
          </a:xfrm>
          <a:prstGeom prst="rect">
            <a:avLst/>
          </a:prstGeom>
        </p:spPr>
      </p:pic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B48F8046-E60B-4992-91AA-E47160A45975}"/>
              </a:ext>
            </a:extLst>
          </p:cNvPr>
          <p:cNvCxnSpPr>
            <a:cxnSpLocks/>
          </p:cNvCxnSpPr>
          <p:nvPr/>
        </p:nvCxnSpPr>
        <p:spPr>
          <a:xfrm flipH="1">
            <a:off x="6269949" y="3600614"/>
            <a:ext cx="72008" cy="732686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868D4A25-08EE-4DD4-9D98-639F722F60D3}"/>
              </a:ext>
            </a:extLst>
          </p:cNvPr>
          <p:cNvCxnSpPr>
            <a:cxnSpLocks/>
          </p:cNvCxnSpPr>
          <p:nvPr/>
        </p:nvCxnSpPr>
        <p:spPr>
          <a:xfrm>
            <a:off x="6425185" y="3611190"/>
            <a:ext cx="2077012" cy="743515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0" name="图片 49">
            <a:extLst>
              <a:ext uri="{FF2B5EF4-FFF2-40B4-BE49-F238E27FC236}">
                <a16:creationId xmlns:a16="http://schemas.microsoft.com/office/drawing/2014/main" id="{FFD05015-3539-4861-9BD0-D206874FC3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2993" y="4333300"/>
            <a:ext cx="2808313" cy="2062433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E07B34A3-3203-4625-B80C-6A851BDC66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8541" y="2227446"/>
            <a:ext cx="2821771" cy="2098501"/>
          </a:xfrm>
          <a:prstGeom prst="rect">
            <a:avLst/>
          </a:prstGeom>
        </p:spPr>
      </p:pic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EE29F8D7-1FAD-48A0-8E99-8D1545D8AC36}"/>
              </a:ext>
            </a:extLst>
          </p:cNvPr>
          <p:cNvCxnSpPr/>
          <p:nvPr/>
        </p:nvCxnSpPr>
        <p:spPr>
          <a:xfrm flipH="1">
            <a:off x="9082156" y="3709679"/>
            <a:ext cx="72008" cy="616268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4C5727E4-02F5-46C8-9E1B-2616A6D732D7}"/>
              </a:ext>
            </a:extLst>
          </p:cNvPr>
          <p:cNvCxnSpPr>
            <a:cxnSpLocks/>
          </p:cNvCxnSpPr>
          <p:nvPr/>
        </p:nvCxnSpPr>
        <p:spPr>
          <a:xfrm>
            <a:off x="9258110" y="3676019"/>
            <a:ext cx="2014219" cy="666705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内容占位符 1">
            <a:extLst>
              <a:ext uri="{FF2B5EF4-FFF2-40B4-BE49-F238E27FC236}">
                <a16:creationId xmlns:a16="http://schemas.microsoft.com/office/drawing/2014/main" id="{A78C36DC-8FBD-4608-A394-DE75596F4B8D}"/>
              </a:ext>
            </a:extLst>
          </p:cNvPr>
          <p:cNvSpPr txBox="1">
            <a:spLocks/>
          </p:cNvSpPr>
          <p:nvPr/>
        </p:nvSpPr>
        <p:spPr>
          <a:xfrm>
            <a:off x="7945513" y="6285220"/>
            <a:ext cx="4009632" cy="2073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spcAft>
                <a:spcPts val="300"/>
              </a:spcAft>
              <a:buFont typeface="Arial"/>
              <a:buNone/>
              <a:tabLst/>
              <a:defRPr sz="1575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43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Font typeface="Arial" charset="0"/>
              <a:buChar char="•"/>
              <a:tabLst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86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SzPct val="100000"/>
              <a:buFont typeface="Arial" panose="020B0604020202020204" pitchFamily="34" charset="0"/>
              <a:buChar char="•"/>
              <a:tabLst/>
              <a:defRPr sz="12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9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SzPct val="100000"/>
              <a:buFont typeface="Arial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charset="0"/>
              <a:buChar char="•"/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Without wake fields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4371774-0C5F-427A-9CF1-FB0DA672B671}"/>
              </a:ext>
            </a:extLst>
          </p:cNvPr>
          <p:cNvSpPr txBox="1"/>
          <p:nvPr/>
        </p:nvSpPr>
        <p:spPr>
          <a:xfrm>
            <a:off x="6017475" y="782000"/>
            <a:ext cx="53359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M_BtoK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</a:p>
          <a:p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[[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1.12446315e+00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4.35257954e+00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4.64024432e-24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1.10417008e-23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1.66915475e-01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2.43215735e-01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9.65655416e-25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1.06680597e-24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[ 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7.66843433e-01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3.89955830e+00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[ 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1.78175096e-01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3.97989749e-01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[ 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2.01150785e-23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1.22458415e-23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8.30464432e+01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7.70548583e-15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[ 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9.64876874e-34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4.50128356e-33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5.98502761e-21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9.99999835e-01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2.04788238e-16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]]</a:t>
            </a:r>
          </a:p>
          <a:p>
            <a:r>
              <a:rPr lang="en-US" altLang="zh-CN" sz="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M_KtoB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altLang="zh-CN" sz="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600" dirty="0">
                <a:solidFill>
                  <a:srgbClr val="CCCCCC"/>
                </a:solidFill>
                <a:latin typeface="Consolas" panose="020B0609020204030204" pitchFamily="49" charset="0"/>
              </a:rPr>
              <a:t>    [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7.51147889e-01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2.93674690e+00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2.89970864e-23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3.25704876e-23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1.05658648e-02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1.28998543e+00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1.80541107e-24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3.32138783e-23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[ 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1.08435573e+00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3.34106103e-01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[ 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3.27397833e-02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9.32294062e-01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4.41097632e-02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4.49815175e+00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2.74344292e-23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8.17048356e-23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9.99269350e-01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1.10691441e+03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9.39237536e-06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[ 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8.42882527e-30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1.28715529e-28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1.87469423e-06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9.98652672e-01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2.40988566e-08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[ 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altLang="zh-CN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1.00000000e+00</a:t>
            </a:r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]]</a:t>
            </a:r>
          </a:p>
          <a:p>
            <a:r>
              <a:rPr lang="en-US" altLang="zh-CN" sz="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115793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89E85FE-6E99-4C2F-BE3D-2DBA273F0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17" y="890543"/>
            <a:ext cx="4009632" cy="2073384"/>
          </a:xfrm>
        </p:spPr>
        <p:txBody>
          <a:bodyPr/>
          <a:lstStyle/>
          <a:p>
            <a:r>
              <a:rPr lang="en-US" altLang="zh-CN" dirty="0"/>
              <a:t>Condition :</a:t>
            </a:r>
          </a:p>
          <a:p>
            <a:r>
              <a:rPr lang="en-US" altLang="zh-CN" dirty="0"/>
              <a:t>Without consider space charge</a:t>
            </a:r>
          </a:p>
          <a:p>
            <a:r>
              <a:rPr lang="en-US" altLang="zh-CN" dirty="0"/>
              <a:t>Without consider energy ramping by RF</a:t>
            </a:r>
          </a:p>
          <a:p>
            <a:r>
              <a:rPr lang="en-US" altLang="zh-CN" dirty="0"/>
              <a:t>Instability caused by wake field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5A7C7E1-E15B-421A-896B-02CA7C94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 instability tracking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49825A-9112-4502-887B-5590BE3991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FE5B73-FC57-4B51-A552-D93CBE6B5B53}" type="datetime1">
              <a:rPr lang="zh-CN" altLang="en-US" smtClean="0"/>
              <a:t>2025/12/5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B9FD09-195D-4781-B6CB-9D52477D1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F0BA043-C361-46E4-8E30-FB2B29FE01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1912" y="3239705"/>
            <a:ext cx="4288732" cy="32480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073046-E5E2-46B3-AA5D-9F4172FA2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427" y="3949902"/>
            <a:ext cx="3403749" cy="25111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667DFAE-2D21-43CF-96D3-B27DCF4A2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211" y="1043130"/>
            <a:ext cx="3528392" cy="2638289"/>
          </a:xfrm>
          <a:prstGeom prst="rect">
            <a:avLst/>
          </a:prstGeom>
        </p:spPr>
      </p:pic>
      <p:sp>
        <p:nvSpPr>
          <p:cNvPr id="18" name="内容占位符 1">
            <a:extLst>
              <a:ext uri="{FF2B5EF4-FFF2-40B4-BE49-F238E27FC236}">
                <a16:creationId xmlns:a16="http://schemas.microsoft.com/office/drawing/2014/main" id="{10BC1509-9B9B-410B-BD47-F241D1EF76F9}"/>
              </a:ext>
            </a:extLst>
          </p:cNvPr>
          <p:cNvSpPr txBox="1">
            <a:spLocks/>
          </p:cNvSpPr>
          <p:nvPr/>
        </p:nvSpPr>
        <p:spPr>
          <a:xfrm>
            <a:off x="8097489" y="832617"/>
            <a:ext cx="2448272" cy="2073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spcAft>
                <a:spcPts val="300"/>
              </a:spcAft>
              <a:buFont typeface="Arial"/>
              <a:buNone/>
              <a:tabLst/>
              <a:defRPr sz="1575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43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Font typeface="Arial" charset="0"/>
              <a:buChar char="•"/>
              <a:tabLst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86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SzPct val="100000"/>
              <a:buFont typeface="Arial" panose="020B0604020202020204" pitchFamily="34" charset="0"/>
              <a:buChar char="•"/>
              <a:tabLst/>
              <a:defRPr sz="12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9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SzPct val="100000"/>
              <a:buFont typeface="Arial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charset="0"/>
              <a:buChar char="•"/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 obvious other frequency</a:t>
            </a:r>
            <a:endParaRPr lang="zh-CN" altLang="en-US" dirty="0"/>
          </a:p>
        </p:txBody>
      </p:sp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B89B533C-0E0E-4103-AEB9-ED30F51D68DD}"/>
              </a:ext>
            </a:extLst>
          </p:cNvPr>
          <p:cNvSpPr txBox="1">
            <a:spLocks/>
          </p:cNvSpPr>
          <p:nvPr/>
        </p:nvSpPr>
        <p:spPr>
          <a:xfrm>
            <a:off x="8014738" y="3747673"/>
            <a:ext cx="2448272" cy="2073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spcAft>
                <a:spcPts val="300"/>
              </a:spcAft>
              <a:buFont typeface="Arial"/>
              <a:buNone/>
              <a:tabLst/>
              <a:defRPr sz="1575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43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Font typeface="Arial" charset="0"/>
              <a:buChar char="•"/>
              <a:tabLst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86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SzPct val="100000"/>
              <a:buFont typeface="Arial" panose="020B0604020202020204" pitchFamily="34" charset="0"/>
              <a:buChar char="•"/>
              <a:tabLst/>
              <a:defRPr sz="12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9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SzPct val="100000"/>
              <a:buFont typeface="Arial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charset="0"/>
              <a:buChar char="•"/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No gauss</a:t>
            </a:r>
            <a:endParaRPr lang="zh-CN" altLang="en-US" dirty="0"/>
          </a:p>
        </p:txBody>
      </p:sp>
      <p:sp>
        <p:nvSpPr>
          <p:cNvPr id="11" name="内容占位符 1">
            <a:extLst>
              <a:ext uri="{FF2B5EF4-FFF2-40B4-BE49-F238E27FC236}">
                <a16:creationId xmlns:a16="http://schemas.microsoft.com/office/drawing/2014/main" id="{41A3876D-D985-4751-9702-F92D197A0678}"/>
              </a:ext>
            </a:extLst>
          </p:cNvPr>
          <p:cNvSpPr txBox="1">
            <a:spLocks/>
          </p:cNvSpPr>
          <p:nvPr/>
        </p:nvSpPr>
        <p:spPr>
          <a:xfrm>
            <a:off x="957840" y="2756327"/>
            <a:ext cx="4009632" cy="2073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spcAft>
                <a:spcPts val="300"/>
              </a:spcAft>
              <a:buFont typeface="Arial"/>
              <a:buNone/>
              <a:tabLst/>
              <a:defRPr sz="1575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43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Font typeface="Arial" charset="0"/>
              <a:buChar char="•"/>
              <a:tabLst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86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SzPct val="100000"/>
              <a:buFont typeface="Arial" panose="020B0604020202020204" pitchFamily="34" charset="0"/>
              <a:buChar char="•"/>
              <a:tabLst/>
              <a:defRPr sz="12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9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SzPct val="100000"/>
              <a:buFont typeface="Arial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charset="0"/>
              <a:buChar char="•"/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内容占位符 1">
                <a:extLst>
                  <a:ext uri="{FF2B5EF4-FFF2-40B4-BE49-F238E27FC236}">
                    <a16:creationId xmlns:a16="http://schemas.microsoft.com/office/drawing/2014/main" id="{B5D1F228-335F-4663-9B90-8F10067BA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716" y="2963927"/>
                <a:ext cx="4723719" cy="20733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685800" rtl="0" eaLnBrk="1" latinLnBrk="0" hangingPunct="1">
                  <a:lnSpc>
                    <a:spcPct val="90000"/>
                  </a:lnSpc>
                  <a:spcBef>
                    <a:spcPts val="1350"/>
                  </a:spcBef>
                  <a:spcAft>
                    <a:spcPts val="300"/>
                  </a:spcAft>
                  <a:buFont typeface="Arial"/>
                  <a:buNone/>
                  <a:tabLst/>
                  <a:defRPr sz="1575" b="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43000" indent="-24300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spcAft>
                    <a:spcPts val="225"/>
                  </a:spcAft>
                  <a:buFont typeface="Arial" charset="0"/>
                  <a:buChar char="•"/>
                  <a:tabLst/>
                  <a:defRPr sz="135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86000" indent="-24300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spcAft>
                    <a:spcPts val="225"/>
                  </a:spcAft>
                  <a:buSzPct val="100000"/>
                  <a:buFont typeface="Arial" panose="020B0604020202020204" pitchFamily="34" charset="0"/>
                  <a:buChar char="•"/>
                  <a:tabLst/>
                  <a:defRPr sz="1275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729000" indent="-24300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spcAft>
                    <a:spcPts val="225"/>
                  </a:spcAft>
                  <a:buSzPct val="100000"/>
                  <a:buFont typeface="Arial" charset="0"/>
                  <a:buChar char="•"/>
                  <a:tabLst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SzPct val="100000"/>
                  <a:buFont typeface="Arial" charset="0"/>
                  <a:buChar char="•"/>
                  <a:defRPr sz="1200" kern="120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/>
                  <a:t>FB: Change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𝑥𝑝</m:t>
                    </m:r>
                  </m:oMath>
                </a14:m>
                <a:r>
                  <a:rPr lang="en-US" altLang="zh-CN" dirty="0"/>
                  <a:t> with a fixed ratio correlated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内容占位符 1">
                <a:extLst>
                  <a:ext uri="{FF2B5EF4-FFF2-40B4-BE49-F238E27FC236}">
                    <a16:creationId xmlns:a16="http://schemas.microsoft.com/office/drawing/2014/main" id="{B5D1F228-335F-4663-9B90-8F10067BA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16" y="2963927"/>
                <a:ext cx="4723719" cy="2073384"/>
              </a:xfrm>
              <a:prstGeom prst="rect">
                <a:avLst/>
              </a:prstGeom>
              <a:blipFill>
                <a:blip r:embed="rId5"/>
                <a:stretch>
                  <a:fillRect l="-2710" t="-4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426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66C62AB-5959-4521-9717-6F642073A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17" y="890543"/>
            <a:ext cx="6048158" cy="2073384"/>
          </a:xfrm>
        </p:spPr>
        <p:txBody>
          <a:bodyPr/>
          <a:lstStyle/>
          <a:p>
            <a:r>
              <a:rPr lang="en-US" altLang="zh-CN" dirty="0"/>
              <a:t>Laboratory tests</a:t>
            </a:r>
          </a:p>
          <a:p>
            <a:r>
              <a:rPr lang="en-US" altLang="zh-CN" sz="1400" dirty="0"/>
              <a:t>Test protocol</a:t>
            </a:r>
          </a:p>
          <a:p>
            <a:endParaRPr lang="en-US" altLang="zh-CN" sz="1400" dirty="0"/>
          </a:p>
          <a:p>
            <a:endParaRPr lang="en-US" altLang="zh-CN" sz="1400" dirty="0"/>
          </a:p>
          <a:p>
            <a:endParaRPr lang="en-US" altLang="zh-CN" sz="1400" dirty="0"/>
          </a:p>
          <a:p>
            <a:endParaRPr lang="en-US" altLang="zh-CN" sz="1400" dirty="0"/>
          </a:p>
          <a:p>
            <a:endParaRPr lang="en-US" altLang="zh-CN" dirty="0"/>
          </a:p>
          <a:p>
            <a:r>
              <a:rPr lang="en-US" altLang="zh-CN" dirty="0"/>
              <a:t>Stage results</a:t>
            </a:r>
          </a:p>
          <a:p>
            <a:r>
              <a:rPr lang="en-US" altLang="zh-CN" sz="1200" dirty="0"/>
              <a:t>In electronics, the feedback signal can be generate, by have some problem in output from DAC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5B08E95-F3E7-41DA-A7FB-DAC5E4AC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FPGA signal processing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A7B5E3-DABA-4D53-859A-B7C71502A1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4EB3323-4F19-4213-BB1A-F85259660530}" type="datetime1">
              <a:rPr lang="zh-CN" altLang="en-US" smtClean="0"/>
              <a:t>2025/12/5</a:t>
            </a:fld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C4FABE-9706-4A3A-96D6-54C89E3A5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74EFADF-B7FC-49CC-8CDC-82C75AE643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16013" y="1034219"/>
            <a:ext cx="3731373" cy="16716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F751BE5-B898-4FCD-B376-A054788B9A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25354" y="2680210"/>
            <a:ext cx="3600642" cy="150922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868F689-2675-4A60-AA4A-496ED12B47A8}"/>
              </a:ext>
            </a:extLst>
          </p:cNvPr>
          <p:cNvSpPr txBox="1"/>
          <p:nvPr/>
        </p:nvSpPr>
        <p:spPr>
          <a:xfrm>
            <a:off x="2096581" y="1894319"/>
            <a:ext cx="149767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2"/>
                </a:solidFill>
              </a:rPr>
              <a:t>Modulated rf signal</a:t>
            </a:r>
          </a:p>
          <a:p>
            <a:pPr algn="ctr"/>
            <a:r>
              <a:rPr lang="en-US" altLang="zh-CN" sz="1050" dirty="0">
                <a:solidFill>
                  <a:schemeClr val="tx2"/>
                </a:solidFill>
              </a:rPr>
              <a:t> (BPM signal)</a:t>
            </a:r>
            <a:endParaRPr lang="zh-CN" altLang="en-US" sz="1200" dirty="0">
              <a:solidFill>
                <a:schemeClr val="tx2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8BA3745-7B8A-46C2-8605-EF9BFCF0428D}"/>
              </a:ext>
            </a:extLst>
          </p:cNvPr>
          <p:cNvSpPr/>
          <p:nvPr/>
        </p:nvSpPr>
        <p:spPr>
          <a:xfrm>
            <a:off x="1098808" y="1870029"/>
            <a:ext cx="1003140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RF signal generator</a:t>
            </a:r>
            <a:endParaRPr lang="zh-CN" altLang="en-US" sz="12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12F741A-3D5E-45B0-B133-69F1186BC6E7}"/>
              </a:ext>
            </a:extLst>
          </p:cNvPr>
          <p:cNvSpPr/>
          <p:nvPr/>
        </p:nvSpPr>
        <p:spPr>
          <a:xfrm>
            <a:off x="1098808" y="2971225"/>
            <a:ext cx="1003140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arbitrary signal generator</a:t>
            </a:r>
            <a:endParaRPr lang="zh-CN" altLang="en-US" sz="12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722EA8F-6D7F-4B3A-AE91-9F48A91EC9C8}"/>
              </a:ext>
            </a:extLst>
          </p:cNvPr>
          <p:cNvSpPr/>
          <p:nvPr/>
        </p:nvSpPr>
        <p:spPr>
          <a:xfrm>
            <a:off x="3660799" y="2067236"/>
            <a:ext cx="629427" cy="12660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RTM(SIS8900)</a:t>
            </a:r>
            <a:endParaRPr lang="zh-CN" altLang="en-US" sz="12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EC690B0-6BFD-4159-AF5A-3486D4B44F30}"/>
              </a:ext>
            </a:extLst>
          </p:cNvPr>
          <p:cNvSpPr/>
          <p:nvPr/>
        </p:nvSpPr>
        <p:spPr>
          <a:xfrm>
            <a:off x="5651906" y="2342480"/>
            <a:ext cx="1003140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示波器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3B2ABF2-DEC0-4E5E-9314-A41FEF7AABAA}"/>
              </a:ext>
            </a:extLst>
          </p:cNvPr>
          <p:cNvSpPr txBox="1"/>
          <p:nvPr/>
        </p:nvSpPr>
        <p:spPr>
          <a:xfrm>
            <a:off x="1971359" y="2730179"/>
            <a:ext cx="149767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2"/>
                </a:solidFill>
              </a:rPr>
              <a:t>Square wave signal</a:t>
            </a:r>
          </a:p>
          <a:p>
            <a:pPr algn="ctr"/>
            <a:r>
              <a:rPr lang="en-US" altLang="zh-CN" sz="1050" dirty="0">
                <a:solidFill>
                  <a:schemeClr val="tx2"/>
                </a:solidFill>
              </a:rPr>
              <a:t>(RF window signal)</a:t>
            </a:r>
            <a:endParaRPr lang="zh-CN" altLang="en-US" sz="1200" dirty="0">
              <a:solidFill>
                <a:schemeClr val="tx2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B940105-35A0-40FF-AC45-742198BD083D}"/>
              </a:ext>
            </a:extLst>
          </p:cNvPr>
          <p:cNvSpPr txBox="1"/>
          <p:nvPr/>
        </p:nvSpPr>
        <p:spPr>
          <a:xfrm>
            <a:off x="1969375" y="3256729"/>
            <a:ext cx="149767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2"/>
                </a:solidFill>
              </a:rPr>
              <a:t>Pulse signal</a:t>
            </a:r>
          </a:p>
          <a:p>
            <a:pPr algn="ctr"/>
            <a:r>
              <a:rPr lang="en-US" altLang="zh-CN" sz="1050" dirty="0">
                <a:solidFill>
                  <a:schemeClr val="tx2"/>
                </a:solidFill>
              </a:rPr>
              <a:t> (T0 signal)</a:t>
            </a:r>
            <a:endParaRPr lang="zh-CN" altLang="en-US" sz="1200" dirty="0">
              <a:solidFill>
                <a:schemeClr val="tx2"/>
              </a:solidFill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6D0A769-FCA0-4A8E-8368-66ABED168DDB}"/>
              </a:ext>
            </a:extLst>
          </p:cNvPr>
          <p:cNvSpPr/>
          <p:nvPr/>
        </p:nvSpPr>
        <p:spPr>
          <a:xfrm>
            <a:off x="2106246" y="2200031"/>
            <a:ext cx="1504462" cy="444749"/>
          </a:xfrm>
          <a:custGeom>
            <a:avLst/>
            <a:gdLst>
              <a:gd name="connsiteX0" fmla="*/ 0 w 1504462"/>
              <a:gd name="connsiteY0" fmla="*/ 0 h 444749"/>
              <a:gd name="connsiteX1" fmla="*/ 832339 w 1504462"/>
              <a:gd name="connsiteY1" fmla="*/ 105507 h 444749"/>
              <a:gd name="connsiteX2" fmla="*/ 1184031 w 1504462"/>
              <a:gd name="connsiteY2" fmla="*/ 433754 h 444749"/>
              <a:gd name="connsiteX3" fmla="*/ 1504462 w 1504462"/>
              <a:gd name="connsiteY3" fmla="*/ 359507 h 44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462" h="444749">
                <a:moveTo>
                  <a:pt x="0" y="0"/>
                </a:moveTo>
                <a:cubicBezTo>
                  <a:pt x="317500" y="16607"/>
                  <a:pt x="635001" y="33215"/>
                  <a:pt x="832339" y="105507"/>
                </a:cubicBezTo>
                <a:cubicBezTo>
                  <a:pt x="1029678" y="177799"/>
                  <a:pt x="1072011" y="391421"/>
                  <a:pt x="1184031" y="433754"/>
                </a:cubicBezTo>
                <a:cubicBezTo>
                  <a:pt x="1296051" y="476087"/>
                  <a:pt x="1450406" y="384256"/>
                  <a:pt x="1504462" y="359507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462E5CF2-E7CA-4A23-8779-252C0E25E3AB}"/>
              </a:ext>
            </a:extLst>
          </p:cNvPr>
          <p:cNvSpPr/>
          <p:nvPr/>
        </p:nvSpPr>
        <p:spPr>
          <a:xfrm>
            <a:off x="2110154" y="2665046"/>
            <a:ext cx="1484923" cy="511908"/>
          </a:xfrm>
          <a:custGeom>
            <a:avLst/>
            <a:gdLst>
              <a:gd name="connsiteX0" fmla="*/ 0 w 1484923"/>
              <a:gd name="connsiteY0" fmla="*/ 511908 h 511908"/>
              <a:gd name="connsiteX1" fmla="*/ 1211384 w 1484923"/>
              <a:gd name="connsiteY1" fmla="*/ 429846 h 511908"/>
              <a:gd name="connsiteX2" fmla="*/ 1238738 w 1484923"/>
              <a:gd name="connsiteY2" fmla="*/ 148492 h 511908"/>
              <a:gd name="connsiteX3" fmla="*/ 1484923 w 1484923"/>
              <a:gd name="connsiteY3" fmla="*/ 0 h 51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4923" h="511908">
                <a:moveTo>
                  <a:pt x="0" y="511908"/>
                </a:moveTo>
                <a:cubicBezTo>
                  <a:pt x="502464" y="501161"/>
                  <a:pt x="1004928" y="490415"/>
                  <a:pt x="1211384" y="429846"/>
                </a:cubicBezTo>
                <a:cubicBezTo>
                  <a:pt x="1417840" y="369277"/>
                  <a:pt x="1193148" y="220133"/>
                  <a:pt x="1238738" y="148492"/>
                </a:cubicBezTo>
                <a:cubicBezTo>
                  <a:pt x="1284328" y="76851"/>
                  <a:pt x="1419795" y="26702"/>
                  <a:pt x="1484923" y="0"/>
                </a:cubicBezTo>
              </a:path>
            </a:pathLst>
          </a:cu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96343E3B-E2DF-4448-9B2E-EDA9D440861A}"/>
              </a:ext>
            </a:extLst>
          </p:cNvPr>
          <p:cNvSpPr/>
          <p:nvPr/>
        </p:nvSpPr>
        <p:spPr>
          <a:xfrm>
            <a:off x="2106246" y="2769144"/>
            <a:ext cx="1492739" cy="919841"/>
          </a:xfrm>
          <a:custGeom>
            <a:avLst/>
            <a:gdLst>
              <a:gd name="connsiteX0" fmla="*/ 0 w 1492739"/>
              <a:gd name="connsiteY0" fmla="*/ 564118 h 919841"/>
              <a:gd name="connsiteX1" fmla="*/ 488462 w 1492739"/>
              <a:gd name="connsiteY1" fmla="*/ 915810 h 919841"/>
              <a:gd name="connsiteX2" fmla="*/ 1191846 w 1492739"/>
              <a:gd name="connsiteY2" fmla="*/ 712610 h 919841"/>
              <a:gd name="connsiteX3" fmla="*/ 1418492 w 1492739"/>
              <a:gd name="connsiteY3" fmla="*/ 99102 h 919841"/>
              <a:gd name="connsiteX4" fmla="*/ 1492739 w 1492739"/>
              <a:gd name="connsiteY4" fmla="*/ 1410 h 91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739" h="919841">
                <a:moveTo>
                  <a:pt x="0" y="564118"/>
                </a:moveTo>
                <a:cubicBezTo>
                  <a:pt x="144910" y="727589"/>
                  <a:pt x="289821" y="891061"/>
                  <a:pt x="488462" y="915810"/>
                </a:cubicBezTo>
                <a:cubicBezTo>
                  <a:pt x="687103" y="940559"/>
                  <a:pt x="1036841" y="848728"/>
                  <a:pt x="1191846" y="712610"/>
                </a:cubicBezTo>
                <a:cubicBezTo>
                  <a:pt x="1346851" y="576492"/>
                  <a:pt x="1368343" y="217635"/>
                  <a:pt x="1418492" y="99102"/>
                </a:cubicBezTo>
                <a:cubicBezTo>
                  <a:pt x="1468641" y="-19431"/>
                  <a:pt x="1476457" y="1410"/>
                  <a:pt x="1492739" y="1410"/>
                </a:cubicBezTo>
              </a:path>
            </a:pathLst>
          </a:cu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06D4A9D8-E25B-4BD5-8928-638709CDE48D}"/>
              </a:ext>
            </a:extLst>
          </p:cNvPr>
          <p:cNvSpPr/>
          <p:nvPr/>
        </p:nvSpPr>
        <p:spPr>
          <a:xfrm>
            <a:off x="5043916" y="2608806"/>
            <a:ext cx="601785" cy="40609"/>
          </a:xfrm>
          <a:custGeom>
            <a:avLst/>
            <a:gdLst>
              <a:gd name="connsiteX0" fmla="*/ 0 w 601785"/>
              <a:gd name="connsiteY0" fmla="*/ 40609 h 40609"/>
              <a:gd name="connsiteX1" fmla="*/ 601785 w 601785"/>
              <a:gd name="connsiteY1" fmla="*/ 1532 h 4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1785" h="40609">
                <a:moveTo>
                  <a:pt x="0" y="40609"/>
                </a:moveTo>
                <a:cubicBezTo>
                  <a:pt x="218831" y="17163"/>
                  <a:pt x="437662" y="-6283"/>
                  <a:pt x="601785" y="1532"/>
                </a:cubicBezTo>
              </a:path>
            </a:pathLst>
          </a:cu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7E4A100-4FF4-4E59-99FF-E96E3A154963}"/>
              </a:ext>
            </a:extLst>
          </p:cNvPr>
          <p:cNvSpPr txBox="1"/>
          <p:nvPr/>
        </p:nvSpPr>
        <p:spPr>
          <a:xfrm>
            <a:off x="5029875" y="2405321"/>
            <a:ext cx="64924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2"/>
                </a:solidFill>
              </a:rPr>
              <a:t>DAC output</a:t>
            </a:r>
            <a:endParaRPr lang="zh-CN" altLang="en-US" sz="1200" dirty="0">
              <a:solidFill>
                <a:schemeClr val="tx2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B4AF871-3C57-4868-89B1-F50436D4E93D}"/>
              </a:ext>
            </a:extLst>
          </p:cNvPr>
          <p:cNvSpPr/>
          <p:nvPr/>
        </p:nvSpPr>
        <p:spPr>
          <a:xfrm>
            <a:off x="4352863" y="2065225"/>
            <a:ext cx="629428" cy="12680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SIS8300KU</a:t>
            </a:r>
            <a:endParaRPr lang="zh-CN" altLang="en-US" sz="1200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1796102-BE1B-4CC7-93B9-86CEF6325D7F}"/>
              </a:ext>
            </a:extLst>
          </p:cNvPr>
          <p:cNvSpPr/>
          <p:nvPr/>
        </p:nvSpPr>
        <p:spPr>
          <a:xfrm>
            <a:off x="3610707" y="1788779"/>
            <a:ext cx="1427003" cy="1671620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352AC9B-161F-4CC0-96CE-257E421BF150}"/>
              </a:ext>
            </a:extLst>
          </p:cNvPr>
          <p:cNvSpPr txBox="1"/>
          <p:nvPr/>
        </p:nvSpPr>
        <p:spPr>
          <a:xfrm>
            <a:off x="3791744" y="1842072"/>
            <a:ext cx="112922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2"/>
                </a:solidFill>
              </a:rPr>
              <a:t>MTCA4 electronics</a:t>
            </a:r>
            <a:endParaRPr lang="zh-CN" altLang="en-US" sz="1200" dirty="0">
              <a:solidFill>
                <a:schemeClr val="tx2"/>
              </a:solidFill>
            </a:endParaRPr>
          </a:p>
        </p:txBody>
      </p:sp>
      <p:sp>
        <p:nvSpPr>
          <p:cNvPr id="40" name="箭头: 右 39">
            <a:extLst>
              <a:ext uri="{FF2B5EF4-FFF2-40B4-BE49-F238E27FC236}">
                <a16:creationId xmlns:a16="http://schemas.microsoft.com/office/drawing/2014/main" id="{6B2EA91A-63FA-42DF-9D28-E039ABA0A52E}"/>
              </a:ext>
            </a:extLst>
          </p:cNvPr>
          <p:cNvSpPr/>
          <p:nvPr/>
        </p:nvSpPr>
        <p:spPr>
          <a:xfrm>
            <a:off x="6798021" y="2477785"/>
            <a:ext cx="796100" cy="283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272938A-B4DA-42C6-ADC8-7BE1D70B7461}"/>
              </a:ext>
            </a:extLst>
          </p:cNvPr>
          <p:cNvSpPr txBox="1"/>
          <p:nvPr/>
        </p:nvSpPr>
        <p:spPr>
          <a:xfrm>
            <a:off x="6798021" y="2051487"/>
            <a:ext cx="764454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2"/>
                </a:solidFill>
              </a:rPr>
              <a:t>Ideal signal processing process</a:t>
            </a:r>
            <a:endParaRPr lang="zh-CN" altLang="en-US" sz="1200" dirty="0">
              <a:solidFill>
                <a:schemeClr val="tx2"/>
              </a:solidFill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81EDE071-0EF5-40B7-9F9A-263660341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788" y="4571039"/>
            <a:ext cx="5281990" cy="1338021"/>
          </a:xfrm>
          <a:prstGeom prst="rect">
            <a:avLst/>
          </a:pr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CB9440AE-3032-495A-AE61-32972161584A}"/>
              </a:ext>
            </a:extLst>
          </p:cNvPr>
          <p:cNvSpPr/>
          <p:nvPr/>
        </p:nvSpPr>
        <p:spPr>
          <a:xfrm>
            <a:off x="3616913" y="1179809"/>
            <a:ext cx="1427003" cy="37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GUI</a:t>
            </a:r>
            <a:endParaRPr lang="zh-CN" altLang="en-US" sz="1600" dirty="0"/>
          </a:p>
        </p:txBody>
      </p:sp>
      <p:sp>
        <p:nvSpPr>
          <p:cNvPr id="44" name="箭头: 上下 43">
            <a:extLst>
              <a:ext uri="{FF2B5EF4-FFF2-40B4-BE49-F238E27FC236}">
                <a16:creationId xmlns:a16="http://schemas.microsoft.com/office/drawing/2014/main" id="{4609B409-E178-4FB0-A64A-7275E23E44D9}"/>
              </a:ext>
            </a:extLst>
          </p:cNvPr>
          <p:cNvSpPr/>
          <p:nvPr/>
        </p:nvSpPr>
        <p:spPr>
          <a:xfrm>
            <a:off x="4870614" y="1567798"/>
            <a:ext cx="144016" cy="302103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29979E8-7C76-4EB7-A43A-CEABA0C84595}"/>
              </a:ext>
            </a:extLst>
          </p:cNvPr>
          <p:cNvSpPr txBox="1"/>
          <p:nvPr/>
        </p:nvSpPr>
        <p:spPr>
          <a:xfrm>
            <a:off x="5087888" y="1628800"/>
            <a:ext cx="50405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tx2"/>
                </a:solidFill>
              </a:rPr>
              <a:t>PCIE</a:t>
            </a:r>
            <a:endParaRPr lang="zh-CN" altLang="en-US" sz="1400" dirty="0">
              <a:solidFill>
                <a:schemeClr val="tx2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28AE16E-4629-4C06-82DB-25FB3E9C89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93" y="4389170"/>
            <a:ext cx="3450723" cy="194103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9CCED2E-A8F2-4A94-B263-4497BC8EE521}"/>
              </a:ext>
            </a:extLst>
          </p:cNvPr>
          <p:cNvSpPr txBox="1"/>
          <p:nvPr/>
        </p:nvSpPr>
        <p:spPr>
          <a:xfrm>
            <a:off x="8101335" y="5139306"/>
            <a:ext cx="252390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200" dirty="0">
                <a:solidFill>
                  <a:schemeClr val="bg2"/>
                </a:solidFill>
              </a:rPr>
              <a:t>The ideal is a sequence of square wave pulses with a duty cycle of 80%</a:t>
            </a:r>
            <a:endParaRPr lang="zh-CN" altLang="en-US" sz="1200" dirty="0">
              <a:solidFill>
                <a:schemeClr val="bg2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3723CF8-393B-4544-A160-A602F5661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875" y="5939940"/>
            <a:ext cx="5829816" cy="5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47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D056B8B-E1E8-460D-8E12-3BAD7A41A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Feedback simulation</a:t>
            </a:r>
          </a:p>
          <a:p>
            <a:pPr marL="528750" lvl="1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Add the BPM, electronic and kicker effect step by step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Finish the other power amplifier test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MTCA4 develops feedback electronic</a:t>
            </a:r>
          </a:p>
          <a:p>
            <a:pPr marL="528750" lvl="1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Resolve PCIe connection issues</a:t>
            </a:r>
          </a:p>
          <a:p>
            <a:pPr marL="528750" lvl="1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Implement PCIe transmission of control signals (based on existing API)</a:t>
            </a:r>
          </a:p>
          <a:p>
            <a:pPr marL="528750" lvl="1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Debug DAC output to achieve normal feedback waveforms(before can also do the feedback in DC mode)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924DB32-B4E2-454D-9033-74F0570C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and next plan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BECFB2-40F2-4C12-B650-5D9D9BEA62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188E8A-A619-4841-9B02-D74B9370D136}" type="datetime1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0AE5EE-F21C-4D37-B1BB-A3D371F92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B8998-6278-4346-932F-207DC7DCD9A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92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89E85FE-6E99-4C2F-BE3D-2DBA273F0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The horizontal kicker and tune BPM cable is connected to Zone R2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The Vertical kicker and </a:t>
            </a:r>
            <a:r>
              <a:rPr lang="en-US" altLang="zh-CN" sz="1600" dirty="0">
                <a:solidFill>
                  <a:schemeClr val="tx2"/>
                </a:solidFill>
              </a:rPr>
              <a:t>R4RFBPM </a:t>
            </a:r>
            <a:r>
              <a:rPr lang="en-US" altLang="zh-CN" dirty="0"/>
              <a:t>cable is connected to Zone R4</a:t>
            </a:r>
          </a:p>
          <a:p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5A7C7E1-E15B-421A-896B-02CA7C94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Feedback placement location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49825A-9112-4502-887B-5590BE3991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5B9F4E7-BB6C-40C5-9974-D34649F54D14}" type="datetime1">
              <a:rPr lang="zh-CN" altLang="en-US" smtClean="0"/>
              <a:t>2025/12/5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B9FD09-195D-4781-B6CB-9D52477D1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C29AFC1-8DF2-4748-946B-7CEE4F7DB6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28048" y="2046736"/>
            <a:ext cx="4248472" cy="3874408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99AD905-C604-4D92-98B2-F3C805940763}"/>
              </a:ext>
            </a:extLst>
          </p:cNvPr>
          <p:cNvSpPr/>
          <p:nvPr/>
        </p:nvSpPr>
        <p:spPr>
          <a:xfrm>
            <a:off x="9624392" y="5100457"/>
            <a:ext cx="216024" cy="216024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B74B0E14-E321-4B9C-9512-4D53C02520D9}"/>
              </a:ext>
            </a:extLst>
          </p:cNvPr>
          <p:cNvSpPr/>
          <p:nvPr/>
        </p:nvSpPr>
        <p:spPr>
          <a:xfrm>
            <a:off x="8976320" y="5388489"/>
            <a:ext cx="216024" cy="215239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5DF448A3-DD35-48AB-89DA-0A76C454B554}"/>
              </a:ext>
            </a:extLst>
          </p:cNvPr>
          <p:cNvCxnSpPr/>
          <p:nvPr/>
        </p:nvCxnSpPr>
        <p:spPr>
          <a:xfrm>
            <a:off x="9732404" y="5208469"/>
            <a:ext cx="540060" cy="287639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C31A434E-91DB-4D98-8CF1-282F79D112F5}"/>
              </a:ext>
            </a:extLst>
          </p:cNvPr>
          <p:cNvSpPr txBox="1"/>
          <p:nvPr/>
        </p:nvSpPr>
        <p:spPr>
          <a:xfrm>
            <a:off x="10200456" y="5532505"/>
            <a:ext cx="10081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400" dirty="0"/>
              <a:t>Horizontal Tune BPM</a:t>
            </a:r>
            <a:endParaRPr lang="zh-CN" altLang="en-US" sz="1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620A85F-A092-4507-8E04-828AB9FC0679}"/>
              </a:ext>
            </a:extLst>
          </p:cNvPr>
          <p:cNvSpPr txBox="1"/>
          <p:nvPr/>
        </p:nvSpPr>
        <p:spPr>
          <a:xfrm>
            <a:off x="8743163" y="5864409"/>
            <a:ext cx="10081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400" dirty="0"/>
              <a:t>Horizontal kicker</a:t>
            </a:r>
            <a:endParaRPr lang="zh-CN" altLang="en-US" sz="1400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657F53AC-EF25-4C38-98C3-55A75CC8123B}"/>
              </a:ext>
            </a:extLst>
          </p:cNvPr>
          <p:cNvCxnSpPr>
            <a:endCxn id="22" idx="0"/>
          </p:cNvCxnSpPr>
          <p:nvPr/>
        </p:nvCxnSpPr>
        <p:spPr>
          <a:xfrm>
            <a:off x="9084332" y="5496108"/>
            <a:ext cx="162887" cy="368301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椭圆 26">
            <a:extLst>
              <a:ext uri="{FF2B5EF4-FFF2-40B4-BE49-F238E27FC236}">
                <a16:creationId xmlns:a16="http://schemas.microsoft.com/office/drawing/2014/main" id="{F8AD92DE-3DBF-4B99-BE92-068D8438BC86}"/>
              </a:ext>
            </a:extLst>
          </p:cNvPr>
          <p:cNvSpPr/>
          <p:nvPr/>
        </p:nvSpPr>
        <p:spPr>
          <a:xfrm>
            <a:off x="7320136" y="2712292"/>
            <a:ext cx="216024" cy="216024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614BF69A-42E9-4A6E-85DE-6B5EE0DDC368}"/>
              </a:ext>
            </a:extLst>
          </p:cNvPr>
          <p:cNvCxnSpPr/>
          <p:nvPr/>
        </p:nvCxnSpPr>
        <p:spPr>
          <a:xfrm flipH="1" flipV="1">
            <a:off x="6960096" y="2712292"/>
            <a:ext cx="468052" cy="108012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23BCEF90-F0C0-42AD-BC72-227DC61BDF4F}"/>
              </a:ext>
            </a:extLst>
          </p:cNvPr>
          <p:cNvSpPr txBox="1"/>
          <p:nvPr/>
        </p:nvSpPr>
        <p:spPr>
          <a:xfrm>
            <a:off x="6234237" y="2420750"/>
            <a:ext cx="10081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400" dirty="0"/>
              <a:t>Vertical kicker</a:t>
            </a:r>
            <a:endParaRPr lang="zh-CN" altLang="en-US" sz="1400" dirty="0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AA3E61A9-E58E-4A9B-B56A-494B8880A893}"/>
              </a:ext>
            </a:extLst>
          </p:cNvPr>
          <p:cNvSpPr/>
          <p:nvPr/>
        </p:nvSpPr>
        <p:spPr>
          <a:xfrm>
            <a:off x="8328248" y="2449394"/>
            <a:ext cx="216024" cy="216024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04BB8D08-CB57-4722-81DC-32678B9C4EA4}"/>
              </a:ext>
            </a:extLst>
          </p:cNvPr>
          <p:cNvCxnSpPr>
            <a:cxnSpLocks/>
          </p:cNvCxnSpPr>
          <p:nvPr/>
        </p:nvCxnSpPr>
        <p:spPr>
          <a:xfrm flipH="1" flipV="1">
            <a:off x="7501786" y="2046736"/>
            <a:ext cx="934474" cy="495987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5E03C42C-36B0-4EB6-A820-666126349661}"/>
              </a:ext>
            </a:extLst>
          </p:cNvPr>
          <p:cNvSpPr txBox="1"/>
          <p:nvPr/>
        </p:nvSpPr>
        <p:spPr>
          <a:xfrm>
            <a:off x="6456040" y="1736350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400" dirty="0"/>
              <a:t>Libra-BPM</a:t>
            </a:r>
          </a:p>
          <a:p>
            <a:pPr algn="l"/>
            <a:r>
              <a:rPr lang="en-US" altLang="zh-CN" sz="1400" dirty="0"/>
              <a:t>(R4RFBPM)</a:t>
            </a:r>
            <a:endParaRPr lang="zh-CN" alt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格 7">
                <a:extLst>
                  <a:ext uri="{FF2B5EF4-FFF2-40B4-BE49-F238E27FC236}">
                    <a16:creationId xmlns:a16="http://schemas.microsoft.com/office/drawing/2014/main" id="{4998AAC0-54F1-429C-80EC-C4A40949B91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0852" y="4480032"/>
              <a:ext cx="4832916" cy="148336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610972">
                      <a:extLst>
                        <a:ext uri="{9D8B030D-6E8A-4147-A177-3AD203B41FA5}">
                          <a16:colId xmlns:a16="http://schemas.microsoft.com/office/drawing/2014/main" val="2609905222"/>
                        </a:ext>
                      </a:extLst>
                    </a:gridCol>
                    <a:gridCol w="1610972">
                      <a:extLst>
                        <a:ext uri="{9D8B030D-6E8A-4147-A177-3AD203B41FA5}">
                          <a16:colId xmlns:a16="http://schemas.microsoft.com/office/drawing/2014/main" val="998825049"/>
                        </a:ext>
                      </a:extLst>
                    </a:gridCol>
                    <a:gridCol w="1610972">
                      <a:extLst>
                        <a:ext uri="{9D8B030D-6E8A-4147-A177-3AD203B41FA5}">
                          <a16:colId xmlns:a16="http://schemas.microsoft.com/office/drawing/2014/main" val="87623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Horizontal</a:t>
                          </a:r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Vertical</a:t>
                          </a:r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2246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zh-CN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6.09 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6.29 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79471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17.3 </m:t>
                                </m:r>
                                <m:r>
                                  <a:rPr lang="en-US" altLang="zh-CN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24.5 </m:t>
                                </m:r>
                                <m:r>
                                  <a:rPr lang="en-US" altLang="zh-CN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97059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2.63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3.15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8007096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表格 7">
                <a:extLst>
                  <a:ext uri="{FF2B5EF4-FFF2-40B4-BE49-F238E27FC236}">
                    <a16:creationId xmlns:a16="http://schemas.microsoft.com/office/drawing/2014/main" id="{4998AAC0-54F1-429C-80EC-C4A40949B91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0852" y="4480032"/>
              <a:ext cx="4832916" cy="148336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610972">
                      <a:extLst>
                        <a:ext uri="{9D8B030D-6E8A-4147-A177-3AD203B41FA5}">
                          <a16:colId xmlns:a16="http://schemas.microsoft.com/office/drawing/2014/main" val="2609905222"/>
                        </a:ext>
                      </a:extLst>
                    </a:gridCol>
                    <a:gridCol w="1610972">
                      <a:extLst>
                        <a:ext uri="{9D8B030D-6E8A-4147-A177-3AD203B41FA5}">
                          <a16:colId xmlns:a16="http://schemas.microsoft.com/office/drawing/2014/main" val="998825049"/>
                        </a:ext>
                      </a:extLst>
                    </a:gridCol>
                    <a:gridCol w="1610972">
                      <a:extLst>
                        <a:ext uri="{9D8B030D-6E8A-4147-A177-3AD203B41FA5}">
                          <a16:colId xmlns:a16="http://schemas.microsoft.com/office/drawing/2014/main" val="87623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Horizontal</a:t>
                          </a:r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Vertical</a:t>
                          </a:r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2246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200000" b="-1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79" t="-100000" r="-100758" b="-1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9623" t="-100000" r="-377" b="-1983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79471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3279" r="-200000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79" t="-203279" r="-100758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9623" t="-203279" r="-377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7059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3279" r="-20000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79" t="-303279" r="-100758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9623" t="-303279" r="-377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00709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90947D57-D940-4D33-9F95-90F910EF66C4}"/>
              </a:ext>
            </a:extLst>
          </p:cNvPr>
          <p:cNvSpPr/>
          <p:nvPr/>
        </p:nvSpPr>
        <p:spPr>
          <a:xfrm>
            <a:off x="1156014" y="2032125"/>
            <a:ext cx="3960440" cy="19818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9AF8B7D-0AD8-49B9-8F81-62A683354F25}"/>
              </a:ext>
            </a:extLst>
          </p:cNvPr>
          <p:cNvSpPr/>
          <p:nvPr/>
        </p:nvSpPr>
        <p:spPr>
          <a:xfrm>
            <a:off x="1153736" y="3423246"/>
            <a:ext cx="45719" cy="36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6B2EA32-A5F0-4384-A041-480BC2E02AA3}"/>
              </a:ext>
            </a:extLst>
          </p:cNvPr>
          <p:cNvSpPr/>
          <p:nvPr/>
        </p:nvSpPr>
        <p:spPr>
          <a:xfrm>
            <a:off x="2768846" y="2399180"/>
            <a:ext cx="2011601" cy="402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313356B-7D4D-4E7C-8203-F69760DC3E9F}"/>
              </a:ext>
            </a:extLst>
          </p:cNvPr>
          <p:cNvSpPr/>
          <p:nvPr/>
        </p:nvSpPr>
        <p:spPr>
          <a:xfrm>
            <a:off x="1991544" y="3405021"/>
            <a:ext cx="2792131" cy="402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9883A6E-4B8D-4B1A-8B88-12189C1A7E75}"/>
              </a:ext>
            </a:extLst>
          </p:cNvPr>
          <p:cNvSpPr/>
          <p:nvPr/>
        </p:nvSpPr>
        <p:spPr>
          <a:xfrm>
            <a:off x="1543556" y="2221293"/>
            <a:ext cx="504056" cy="88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6B0510D-1A63-46FC-96F2-B7BC38CE7020}"/>
              </a:ext>
            </a:extLst>
          </p:cNvPr>
          <p:cNvCxnSpPr/>
          <p:nvPr/>
        </p:nvCxnSpPr>
        <p:spPr>
          <a:xfrm>
            <a:off x="4367808" y="2399180"/>
            <a:ext cx="0" cy="4211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E91BAFA9-85B3-4387-AE04-A05B50A19D81}"/>
              </a:ext>
            </a:extLst>
          </p:cNvPr>
          <p:cNvCxnSpPr/>
          <p:nvPr/>
        </p:nvCxnSpPr>
        <p:spPr>
          <a:xfrm>
            <a:off x="3071664" y="3405021"/>
            <a:ext cx="0" cy="4211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E0EE5F30-536E-4DCA-81AB-2CEC36E9D9B4}"/>
              </a:ext>
            </a:extLst>
          </p:cNvPr>
          <p:cNvCxnSpPr/>
          <p:nvPr/>
        </p:nvCxnSpPr>
        <p:spPr>
          <a:xfrm>
            <a:off x="3474114" y="3386140"/>
            <a:ext cx="0" cy="4211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F47FDCD6-3F23-4CC0-9323-5D94DDA31E39}"/>
              </a:ext>
            </a:extLst>
          </p:cNvPr>
          <p:cNvSpPr/>
          <p:nvPr/>
        </p:nvSpPr>
        <p:spPr>
          <a:xfrm>
            <a:off x="4367808" y="2399180"/>
            <a:ext cx="415867" cy="4022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40177B2-F083-4B4D-B976-EEEF2C45B775}"/>
              </a:ext>
            </a:extLst>
          </p:cNvPr>
          <p:cNvSpPr/>
          <p:nvPr/>
        </p:nvSpPr>
        <p:spPr>
          <a:xfrm>
            <a:off x="3058247" y="3402209"/>
            <a:ext cx="415867" cy="4022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ADFAE9F-7047-494A-894A-010990663AAD}"/>
              </a:ext>
            </a:extLst>
          </p:cNvPr>
          <p:cNvSpPr txBox="1"/>
          <p:nvPr/>
        </p:nvSpPr>
        <p:spPr>
          <a:xfrm>
            <a:off x="3254741" y="2052010"/>
            <a:ext cx="2068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Power amplifier</a:t>
            </a:r>
            <a:endParaRPr lang="zh-CN" altLang="en-US" sz="1800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B6108BB-DF0A-47C1-88CF-A32D8ACB2515}"/>
              </a:ext>
            </a:extLst>
          </p:cNvPr>
          <p:cNvSpPr txBox="1"/>
          <p:nvPr/>
        </p:nvSpPr>
        <p:spPr>
          <a:xfrm>
            <a:off x="2225930" y="3109543"/>
            <a:ext cx="2068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BPM</a:t>
            </a:r>
            <a:endParaRPr lang="zh-CN" altLang="en-US" sz="1800" dirty="0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311ADECB-E237-4FE5-852B-D603283F790F}"/>
              </a:ext>
            </a:extLst>
          </p:cNvPr>
          <p:cNvSpPr/>
          <p:nvPr/>
        </p:nvSpPr>
        <p:spPr>
          <a:xfrm>
            <a:off x="3276239" y="2803871"/>
            <a:ext cx="1326097" cy="593710"/>
          </a:xfrm>
          <a:custGeom>
            <a:avLst/>
            <a:gdLst>
              <a:gd name="connsiteX0" fmla="*/ 0 w 1326097"/>
              <a:gd name="connsiteY0" fmla="*/ 593710 h 593710"/>
              <a:gd name="connsiteX1" fmla="*/ 416030 w 1326097"/>
              <a:gd name="connsiteY1" fmla="*/ 316356 h 593710"/>
              <a:gd name="connsiteX2" fmla="*/ 1009740 w 1326097"/>
              <a:gd name="connsiteY2" fmla="*/ 299022 h 593710"/>
              <a:gd name="connsiteX3" fmla="*/ 1326097 w 1326097"/>
              <a:gd name="connsiteY3" fmla="*/ 0 h 59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097" h="593710">
                <a:moveTo>
                  <a:pt x="0" y="593710"/>
                </a:moveTo>
                <a:cubicBezTo>
                  <a:pt x="123870" y="479590"/>
                  <a:pt x="247740" y="365471"/>
                  <a:pt x="416030" y="316356"/>
                </a:cubicBezTo>
                <a:cubicBezTo>
                  <a:pt x="584320" y="267241"/>
                  <a:pt x="858062" y="351748"/>
                  <a:pt x="1009740" y="299022"/>
                </a:cubicBezTo>
                <a:cubicBezTo>
                  <a:pt x="1161418" y="246296"/>
                  <a:pt x="1225701" y="28891"/>
                  <a:pt x="1326097" y="0"/>
                </a:cubicBez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C061CFF-77FD-41ED-A8E7-1F11C1C000B4}"/>
              </a:ext>
            </a:extLst>
          </p:cNvPr>
          <p:cNvSpPr txBox="1"/>
          <p:nvPr/>
        </p:nvSpPr>
        <p:spPr>
          <a:xfrm>
            <a:off x="3226328" y="2909423"/>
            <a:ext cx="2068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?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8344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6600C560-80A4-4EE2-AFB4-7C09A8BC5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07"/>
          <a:stretch/>
        </p:blipFill>
        <p:spPr>
          <a:xfrm>
            <a:off x="7968208" y="980370"/>
            <a:ext cx="3391230" cy="1704762"/>
          </a:xfrm>
          <a:prstGeom prst="rect">
            <a:avLst/>
          </a:prstGeom>
        </p:spPr>
      </p:pic>
      <p:sp>
        <p:nvSpPr>
          <p:cNvPr id="7" name="内容占位符 1">
            <a:extLst>
              <a:ext uri="{FF2B5EF4-FFF2-40B4-BE49-F238E27FC236}">
                <a16:creationId xmlns:a16="http://schemas.microsoft.com/office/drawing/2014/main" id="{DC740DCF-4744-4EEB-BC29-5FDB3ECDC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912" y="857273"/>
            <a:ext cx="7341137" cy="2073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/>
              <a:t>Output waveform requirements</a:t>
            </a:r>
          </a:p>
          <a:p>
            <a:pPr lvl="1" indent="0">
              <a:lnSpc>
                <a:spcPct val="150000"/>
              </a:lnSpc>
              <a:buNone/>
            </a:pPr>
            <a:r>
              <a:rPr lang="en-US" altLang="zh-CN" dirty="0"/>
              <a:t>Feedback applied to the Kicker needs to be constant over the length of the bunch</a:t>
            </a:r>
          </a:p>
          <a:p>
            <a:pPr marL="0" lvl="1" indent="0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altLang="zh-CN" sz="1575" b="1" dirty="0"/>
              <a:t>Corresponding to amplifier needs</a:t>
            </a:r>
          </a:p>
          <a:p>
            <a:pPr marL="5287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limitation of the amplifier's low-frequency bandwidth  -&gt;  output square wave signal will be drop</a:t>
            </a:r>
          </a:p>
          <a:p>
            <a:pPr lvl="1" indent="0">
              <a:buNone/>
            </a:pPr>
            <a:r>
              <a:rPr lang="en-US" altLang="zh-CN" dirty="0"/>
              <a:t>Considering that the output droop is less than 10%, the lower limit of the amplifier bandwidth requirement is 10 kHz (</a:t>
            </a:r>
            <a:r>
              <a:rPr lang="en-US" altLang="zh-CN" dirty="0">
                <a:solidFill>
                  <a:srgbClr val="FF0000"/>
                </a:solidFill>
              </a:rPr>
              <a:t>Simulation is needed to further quantify the impact</a:t>
            </a:r>
            <a:r>
              <a:rPr lang="en-US" altLang="zh-CN" dirty="0"/>
              <a:t>)</a:t>
            </a:r>
          </a:p>
          <a:p>
            <a:pPr marL="5287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upper limit of the bandwidth  -&gt;  rising and falling edge response of the output waveform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3964FC4-21BA-47C0-A560-73D608A30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Power amplifier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1A3E93-D6B4-4295-A0E9-9046A20297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B2A8538-120B-4F2E-8EDA-5CC99A195D2C}" type="datetime1">
              <a:rPr lang="zh-CN" altLang="en-US" smtClean="0"/>
              <a:t>2025/12/5</a:t>
            </a:fld>
            <a:endParaRPr 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F310C418-B7E7-48DE-B5C5-6527C0920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BCE84DC-F479-4625-AC0C-3D85154ED87E}"/>
              </a:ext>
            </a:extLst>
          </p:cNvPr>
          <p:cNvSpPr txBox="1"/>
          <p:nvPr/>
        </p:nvSpPr>
        <p:spPr>
          <a:xfrm>
            <a:off x="766718" y="6315087"/>
            <a:ext cx="752308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100" dirty="0">
                <a:solidFill>
                  <a:srgbClr val="303030"/>
                </a:solidFill>
              </a:rPr>
              <a:t>[2] accelconf.web.cern.ch/HB2014/talks/tho3ab01_talk</a:t>
            </a:r>
            <a:endParaRPr lang="zh-CN" altLang="en-US" sz="1100" dirty="0">
              <a:solidFill>
                <a:srgbClr val="30303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36DC972-38EF-4CD3-B163-3CA28065B4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94040" y="3613182"/>
            <a:ext cx="3203920" cy="2714605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0136E8-67D4-44E3-BF4C-55ACE87E3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294" y="3600482"/>
            <a:ext cx="3270654" cy="137091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6F2F9F9-FF51-400A-8234-02F2ED616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3049" y="4925922"/>
            <a:ext cx="3277509" cy="137378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3BEF976-7A79-405B-A6D2-7247B4B7602F}"/>
              </a:ext>
            </a:extLst>
          </p:cNvPr>
          <p:cNvSpPr txBox="1"/>
          <p:nvPr/>
        </p:nvSpPr>
        <p:spPr>
          <a:xfrm>
            <a:off x="10592147" y="4473979"/>
            <a:ext cx="7920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600" dirty="0" err="1"/>
              <a:t>BxB</a:t>
            </a:r>
            <a:endParaRPr lang="zh-CN" altLang="en-US" sz="16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54227AB-841A-4500-A33B-04179F533D4A}"/>
              </a:ext>
            </a:extLst>
          </p:cNvPr>
          <p:cNvSpPr txBox="1"/>
          <p:nvPr/>
        </p:nvSpPr>
        <p:spPr>
          <a:xfrm>
            <a:off x="10320267" y="5860332"/>
            <a:ext cx="138723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400" dirty="0"/>
              <a:t>Intra-bunch</a:t>
            </a:r>
            <a:endParaRPr lang="zh-CN" altLang="en-US" sz="14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1D8B36A-556C-406C-85FD-CEFA681A0132}"/>
              </a:ext>
            </a:extLst>
          </p:cNvPr>
          <p:cNvSpPr/>
          <p:nvPr/>
        </p:nvSpPr>
        <p:spPr>
          <a:xfrm>
            <a:off x="8101294" y="3600482"/>
            <a:ext cx="3305514" cy="2714605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4BE5916-F2C9-4458-8560-6B93B2A3E743}"/>
              </a:ext>
            </a:extLst>
          </p:cNvPr>
          <p:cNvSpPr txBox="1"/>
          <p:nvPr/>
        </p:nvSpPr>
        <p:spPr>
          <a:xfrm>
            <a:off x="4850776" y="3706804"/>
            <a:ext cx="151547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/>
              <a:t>Low frequency cut-off</a:t>
            </a:r>
            <a:endParaRPr lang="zh-CN" altLang="en-US" sz="12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B4B5D74-C165-44D9-AE2D-7F6706EAB4F1}"/>
              </a:ext>
            </a:extLst>
          </p:cNvPr>
          <p:cNvSpPr txBox="1"/>
          <p:nvPr/>
        </p:nvSpPr>
        <p:spPr>
          <a:xfrm>
            <a:off x="8486348" y="3706804"/>
            <a:ext cx="19843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/>
              <a:t>High frequency cut-off</a:t>
            </a:r>
            <a:endParaRPr lang="zh-CN" altLang="en-US" sz="12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77880A8-2DC0-4C14-8E16-BC606BB68FB8}"/>
              </a:ext>
            </a:extLst>
          </p:cNvPr>
          <p:cNvSpPr/>
          <p:nvPr/>
        </p:nvSpPr>
        <p:spPr>
          <a:xfrm>
            <a:off x="9691960" y="1759333"/>
            <a:ext cx="1413038" cy="397923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6881330-7A04-40AE-9374-F5B41D2E645F}"/>
              </a:ext>
            </a:extLst>
          </p:cNvPr>
          <p:cNvSpPr/>
          <p:nvPr/>
        </p:nvSpPr>
        <p:spPr>
          <a:xfrm>
            <a:off x="10803135" y="874836"/>
            <a:ext cx="880585" cy="4093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9DE2057-4DF9-478B-8F08-D181D2EC5CAC}"/>
              </a:ext>
            </a:extLst>
          </p:cNvPr>
          <p:cNvSpPr txBox="1"/>
          <p:nvPr/>
        </p:nvSpPr>
        <p:spPr>
          <a:xfrm>
            <a:off x="10678211" y="945205"/>
            <a:ext cx="113043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100" dirty="0"/>
              <a:t>J-PARC MR feedback</a:t>
            </a:r>
            <a:endParaRPr lang="zh-CN" altLang="en-US" sz="11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B565C8F-392D-4681-8E42-972B43E391D8}"/>
              </a:ext>
            </a:extLst>
          </p:cNvPr>
          <p:cNvSpPr txBox="1"/>
          <p:nvPr/>
        </p:nvSpPr>
        <p:spPr>
          <a:xfrm>
            <a:off x="8542422" y="4492282"/>
            <a:ext cx="9361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400" dirty="0">
                <a:solidFill>
                  <a:srgbClr val="92D050"/>
                </a:solidFill>
              </a:rPr>
              <a:t>Duty =90%</a:t>
            </a:r>
            <a:endParaRPr lang="zh-CN" altLang="en-US" sz="1400" dirty="0">
              <a:solidFill>
                <a:srgbClr val="92D050"/>
              </a:solidFill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9DAF516-C733-431F-8608-23C1718F3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719" y="3600482"/>
            <a:ext cx="3389203" cy="263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0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86A4405-1C2C-4E09-81AC-75DCA5C29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Power amplifier test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Bandwidth 5 kHz-148 MHz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A989A1D-E23B-4C84-8F96-CCD3BE517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Power amplifier test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782650-A8ED-442C-98CE-DA91D7CE3F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AB760A-C885-4999-ABB4-F7039745AA52}" type="datetime1">
              <a:rPr lang="zh-CN" altLang="en-US" smtClean="0"/>
              <a:t>2025/12/5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821C4B4-653F-43B7-8AFE-8C9D0A404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BE2B489-0546-4303-9B8A-B99735BD876F}"/>
              </a:ext>
            </a:extLst>
          </p:cNvPr>
          <p:cNvGrpSpPr/>
          <p:nvPr/>
        </p:nvGrpSpPr>
        <p:grpSpPr>
          <a:xfrm>
            <a:off x="3670002" y="1281518"/>
            <a:ext cx="4529206" cy="1834767"/>
            <a:chOff x="3670002" y="1281518"/>
            <a:chExt cx="4529206" cy="1834767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55E1B50-0D84-4C5A-9F14-E9305F48FBE3}"/>
                </a:ext>
              </a:extLst>
            </p:cNvPr>
            <p:cNvSpPr/>
            <p:nvPr/>
          </p:nvSpPr>
          <p:spPr>
            <a:xfrm>
              <a:off x="5467742" y="2402448"/>
              <a:ext cx="1289161" cy="7138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2"/>
                  </a:solidFill>
                </a:rPr>
                <a:t>ENA</a:t>
              </a:r>
              <a:endParaRPr lang="zh-CN" alt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1DF9AC4-73B9-44B8-9EE0-A862C9DC6958}"/>
                </a:ext>
              </a:extLst>
            </p:cNvPr>
            <p:cNvSpPr txBox="1"/>
            <p:nvPr/>
          </p:nvSpPr>
          <p:spPr>
            <a:xfrm>
              <a:off x="4146299" y="2520286"/>
              <a:ext cx="49992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chemeClr val="tx2"/>
                  </a:solidFill>
                </a:rPr>
                <a:t>input</a:t>
              </a:r>
              <a:endParaRPr lang="zh-CN" alt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7D3ED97-F2BE-4F58-88BC-AF996664CE85}"/>
                </a:ext>
              </a:extLst>
            </p:cNvPr>
            <p:cNvSpPr txBox="1"/>
            <p:nvPr/>
          </p:nvSpPr>
          <p:spPr>
            <a:xfrm>
              <a:off x="7250181" y="2509585"/>
              <a:ext cx="87869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chemeClr val="tx2"/>
                  </a:solidFill>
                </a:rPr>
                <a:t>output</a:t>
              </a:r>
              <a:endParaRPr lang="zh-CN" alt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4D36B98-E2B1-4C8A-AE4A-F6E51177B6BD}"/>
                </a:ext>
              </a:extLst>
            </p:cNvPr>
            <p:cNvSpPr/>
            <p:nvPr/>
          </p:nvSpPr>
          <p:spPr>
            <a:xfrm>
              <a:off x="4146299" y="1417379"/>
              <a:ext cx="1773145" cy="61105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2"/>
                  </a:solidFill>
                </a:rPr>
                <a:t>Power amplifier</a:t>
              </a:r>
              <a:endParaRPr lang="zh-CN" alt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B4E261B-5B30-4149-9CAE-BDA28E077870}"/>
                </a:ext>
              </a:extLst>
            </p:cNvPr>
            <p:cNvSpPr/>
            <p:nvPr/>
          </p:nvSpPr>
          <p:spPr>
            <a:xfrm>
              <a:off x="6073079" y="1417379"/>
              <a:ext cx="1711236" cy="6282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2"/>
                  </a:solidFill>
                </a:rPr>
                <a:t>Attenuator</a:t>
              </a:r>
            </a:p>
            <a:p>
              <a:pPr algn="ctr"/>
              <a:r>
                <a:rPr lang="zh-CN" altLang="en-US" sz="1400" dirty="0">
                  <a:solidFill>
                    <a:schemeClr val="tx2"/>
                  </a:solidFill>
                </a:rPr>
                <a:t>（</a:t>
              </a:r>
              <a:r>
                <a:rPr lang="en-US" altLang="zh-CN" sz="1400" dirty="0">
                  <a:solidFill>
                    <a:schemeClr val="tx2"/>
                  </a:solidFill>
                </a:rPr>
                <a:t>DTS2000 40 dB</a:t>
              </a:r>
              <a:r>
                <a:rPr lang="zh-CN" altLang="en-US" sz="1400" dirty="0">
                  <a:solidFill>
                    <a:schemeClr val="tx2"/>
                  </a:solidFill>
                </a:rPr>
                <a:t>）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087D335E-7E7E-4454-8BA9-608D91F329DC}"/>
                </a:ext>
              </a:extLst>
            </p:cNvPr>
            <p:cNvSpPr/>
            <p:nvPr/>
          </p:nvSpPr>
          <p:spPr>
            <a:xfrm>
              <a:off x="3670002" y="1281518"/>
              <a:ext cx="4529206" cy="92794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连接符: 肘形 19">
              <a:extLst>
                <a:ext uri="{FF2B5EF4-FFF2-40B4-BE49-F238E27FC236}">
                  <a16:creationId xmlns:a16="http://schemas.microsoft.com/office/drawing/2014/main" id="{138B9451-482D-4D18-84F8-0C39F64DEBA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670003" y="1922144"/>
              <a:ext cx="1778609" cy="863506"/>
            </a:xfrm>
            <a:prstGeom prst="bentConnector3">
              <a:avLst>
                <a:gd name="adj1" fmla="val 118391"/>
              </a:avLst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连接符: 肘形 20">
              <a:extLst>
                <a:ext uri="{FF2B5EF4-FFF2-40B4-BE49-F238E27FC236}">
                  <a16:creationId xmlns:a16="http://schemas.microsoft.com/office/drawing/2014/main" id="{11EB511E-769C-42D9-9064-D69958F8B306}"/>
                </a:ext>
              </a:extLst>
            </p:cNvPr>
            <p:cNvCxnSpPr>
              <a:cxnSpLocks/>
              <a:stCxn id="19" idx="3"/>
              <a:endCxn id="11" idx="3"/>
            </p:cNvCxnSpPr>
            <p:nvPr/>
          </p:nvCxnSpPr>
          <p:spPr>
            <a:xfrm flipH="1">
              <a:off x="6756903" y="1745493"/>
              <a:ext cx="1442305" cy="1013874"/>
            </a:xfrm>
            <a:prstGeom prst="bentConnector3">
              <a:avLst>
                <a:gd name="adj1" fmla="val -15850"/>
              </a:avLst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B3BC9DF0-D11C-4F4A-A7FC-4EDEFF75F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459" y="3787229"/>
            <a:ext cx="3550538" cy="261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7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97279DA-CE41-4A5F-BC8A-4A000E444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zh-CN" altLang="en-US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90D037A-3035-4994-BBCB-7B0F0382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Power amplifier test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D9845-630A-475C-9B11-19EE926961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8E7F612-8610-48E1-BCD5-743F29F1137F}" type="datetime1">
              <a:rPr lang="zh-CN" altLang="en-US" smtClean="0"/>
              <a:t>2025/12/5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E63CFE-5F55-48BE-9024-65295FEF4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B54B6F83-B4F6-4067-8486-BDF01FE49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835" y="3782267"/>
            <a:ext cx="3801023" cy="272740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A7AB692-C17A-4436-8A75-C60D5E745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328" y="4514350"/>
            <a:ext cx="1656184" cy="1190699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F33705AD-CE38-48A4-B117-ED03E36A4A23}"/>
              </a:ext>
            </a:extLst>
          </p:cNvPr>
          <p:cNvSpPr txBox="1"/>
          <p:nvPr/>
        </p:nvSpPr>
        <p:spPr>
          <a:xfrm>
            <a:off x="8688288" y="4298906"/>
            <a:ext cx="33843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Lower bandwidth ≈ 3.14 kHz</a:t>
            </a:r>
            <a:endParaRPr lang="zh-CN" altLang="en-US" sz="14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F7DE1D4-C254-4A55-A1C7-547AC31E8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724" y="3801181"/>
            <a:ext cx="3697111" cy="2718620"/>
          </a:xfrm>
          <a:prstGeom prst="rect">
            <a:avLst/>
          </a:prstGeom>
        </p:spPr>
      </p:pic>
      <p:sp>
        <p:nvSpPr>
          <p:cNvPr id="46" name="内容占位符 1">
            <a:extLst>
              <a:ext uri="{FF2B5EF4-FFF2-40B4-BE49-F238E27FC236}">
                <a16:creationId xmlns:a16="http://schemas.microsoft.com/office/drawing/2014/main" id="{925E8180-6690-486B-8C54-3EB98CAE730E}"/>
              </a:ext>
            </a:extLst>
          </p:cNvPr>
          <p:cNvSpPr txBox="1">
            <a:spLocks/>
          </p:cNvSpPr>
          <p:nvPr/>
        </p:nvSpPr>
        <p:spPr>
          <a:xfrm>
            <a:off x="728519" y="2744008"/>
            <a:ext cx="10760995" cy="4689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spcAft>
                <a:spcPts val="300"/>
              </a:spcAft>
              <a:buFont typeface="Arial"/>
              <a:buNone/>
              <a:tabLst/>
              <a:defRPr sz="1575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43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Font typeface="Arial" charset="0"/>
              <a:buChar char="•"/>
              <a:tabLst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86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SzPct val="100000"/>
              <a:buFont typeface="Arial" panose="020B0604020202020204" pitchFamily="34" charset="0"/>
              <a:buChar char="•"/>
              <a:tabLst/>
              <a:defRPr sz="12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9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SzPct val="100000"/>
              <a:buFont typeface="Arial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charset="0"/>
              <a:buChar char="•"/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The output power of P-1 dB = 63 dB = 2000 W and a maximum output power of 2300 W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Output inversion, delay 110 ns, 1 us top drop &lt;7%(corresponding to actual bandwidth ≈3 kHz)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F23E43E-2CA6-4FE0-BFD0-EECCAFD063CB}"/>
              </a:ext>
            </a:extLst>
          </p:cNvPr>
          <p:cNvSpPr/>
          <p:nvPr/>
        </p:nvSpPr>
        <p:spPr>
          <a:xfrm>
            <a:off x="8778333" y="1599995"/>
            <a:ext cx="1728192" cy="7138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rgbClr val="2F2F2F"/>
                </a:solidFill>
              </a:rPr>
              <a:t>Oscilloscope</a:t>
            </a:r>
          </a:p>
          <a:p>
            <a:pPr algn="ctr"/>
            <a:r>
              <a:rPr lang="en-US" altLang="zh-CN" sz="1400" dirty="0">
                <a:solidFill>
                  <a:srgbClr val="2F2F2F"/>
                </a:solidFill>
              </a:rPr>
              <a:t>(DSOX3034T)</a:t>
            </a:r>
            <a:endParaRPr lang="zh-CN" altLang="en-US" sz="1600" dirty="0">
              <a:solidFill>
                <a:srgbClr val="2F2F2F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0254256-519D-4AAD-9297-027BC72DA69B}"/>
              </a:ext>
            </a:extLst>
          </p:cNvPr>
          <p:cNvSpPr txBox="1"/>
          <p:nvPr/>
        </p:nvSpPr>
        <p:spPr>
          <a:xfrm>
            <a:off x="3100568" y="1661943"/>
            <a:ext cx="4999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600" dirty="0">
                <a:solidFill>
                  <a:schemeClr val="tx2"/>
                </a:solidFill>
              </a:rPr>
              <a:t>input</a:t>
            </a:r>
            <a:endParaRPr lang="zh-CN" altLang="en-US" sz="1600" dirty="0">
              <a:solidFill>
                <a:schemeClr val="tx2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DE4F157-7D70-434D-8483-CBCBEC3347C2}"/>
              </a:ext>
            </a:extLst>
          </p:cNvPr>
          <p:cNvSpPr txBox="1"/>
          <p:nvPr/>
        </p:nvSpPr>
        <p:spPr>
          <a:xfrm>
            <a:off x="7876250" y="1661943"/>
            <a:ext cx="87869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600" dirty="0">
                <a:solidFill>
                  <a:schemeClr val="tx2"/>
                </a:solidFill>
              </a:rPr>
              <a:t>output</a:t>
            </a:r>
            <a:endParaRPr lang="zh-CN" altLang="en-US" sz="1600" dirty="0">
              <a:solidFill>
                <a:schemeClr val="tx2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A587656-FC28-442B-B85E-9CED8E704CBF}"/>
              </a:ext>
            </a:extLst>
          </p:cNvPr>
          <p:cNvSpPr/>
          <p:nvPr/>
        </p:nvSpPr>
        <p:spPr>
          <a:xfrm>
            <a:off x="3824697" y="1654396"/>
            <a:ext cx="1665853" cy="611058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2"/>
                </a:solidFill>
              </a:rPr>
              <a:t>Power amplifier</a:t>
            </a:r>
            <a:endParaRPr lang="zh-CN" altLang="en-US" sz="1400" dirty="0">
              <a:solidFill>
                <a:schemeClr val="tx2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E64BEA9-9734-4421-B59D-69B2DB859B7D}"/>
              </a:ext>
            </a:extLst>
          </p:cNvPr>
          <p:cNvSpPr/>
          <p:nvPr/>
        </p:nvSpPr>
        <p:spPr>
          <a:xfrm>
            <a:off x="5634565" y="1645808"/>
            <a:ext cx="1919631" cy="6282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2"/>
                </a:solidFill>
              </a:rPr>
              <a:t>Attenuator</a:t>
            </a:r>
          </a:p>
          <a:p>
            <a:pPr algn="ctr"/>
            <a:r>
              <a:rPr lang="zh-CN" altLang="en-US" sz="1400" dirty="0">
                <a:solidFill>
                  <a:schemeClr val="tx2"/>
                </a:solidFill>
              </a:rPr>
              <a:t>（</a:t>
            </a:r>
            <a:r>
              <a:rPr lang="en-US" altLang="zh-CN" sz="1400" dirty="0">
                <a:solidFill>
                  <a:schemeClr val="tx2"/>
                </a:solidFill>
              </a:rPr>
              <a:t>DTS2000 40 dB</a:t>
            </a:r>
            <a:r>
              <a:rPr lang="zh-CN" altLang="en-US" sz="1400" dirty="0">
                <a:solidFill>
                  <a:schemeClr val="tx2"/>
                </a:solidFill>
              </a:rPr>
              <a:t>）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A0088FF-7604-4ED4-A8EB-E5419A018FDA}"/>
              </a:ext>
            </a:extLst>
          </p:cNvPr>
          <p:cNvSpPr/>
          <p:nvPr/>
        </p:nvSpPr>
        <p:spPr>
          <a:xfrm>
            <a:off x="3690349" y="1492939"/>
            <a:ext cx="4079872" cy="92794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2738C0F-2545-4F74-9089-C9976737A54F}"/>
              </a:ext>
            </a:extLst>
          </p:cNvPr>
          <p:cNvSpPr/>
          <p:nvPr/>
        </p:nvSpPr>
        <p:spPr>
          <a:xfrm>
            <a:off x="1559497" y="1594419"/>
            <a:ext cx="1451214" cy="7138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2"/>
                </a:solidFill>
              </a:rPr>
              <a:t>Source</a:t>
            </a:r>
          </a:p>
          <a:p>
            <a:pPr algn="ctr"/>
            <a:r>
              <a:rPr lang="en-US" altLang="zh-CN" sz="1600" dirty="0">
                <a:solidFill>
                  <a:schemeClr val="tx2"/>
                </a:solidFill>
              </a:rPr>
              <a:t>(AFG 31000)</a:t>
            </a:r>
            <a:endParaRPr lang="zh-CN" altLang="en-US" sz="1600" dirty="0">
              <a:solidFill>
                <a:schemeClr val="tx2"/>
              </a:solidFill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28048AB0-8DEB-46F4-8FE8-DD1353197787}"/>
              </a:ext>
            </a:extLst>
          </p:cNvPr>
          <p:cNvCxnSpPr>
            <a:cxnSpLocks/>
            <a:stCxn id="22" idx="3"/>
            <a:endCxn id="21" idx="1"/>
          </p:cNvCxnSpPr>
          <p:nvPr/>
        </p:nvCxnSpPr>
        <p:spPr>
          <a:xfrm>
            <a:off x="3010711" y="1951338"/>
            <a:ext cx="679638" cy="5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63679563-CD59-4E8A-A5C7-0BB300CC5EFB}"/>
              </a:ext>
            </a:extLst>
          </p:cNvPr>
          <p:cNvCxnSpPr>
            <a:cxnSpLocks/>
            <a:stCxn id="21" idx="3"/>
            <a:endCxn id="16" idx="1"/>
          </p:cNvCxnSpPr>
          <p:nvPr/>
        </p:nvCxnSpPr>
        <p:spPr>
          <a:xfrm>
            <a:off x="7770221" y="1956914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内容占位符 1">
            <a:extLst>
              <a:ext uri="{FF2B5EF4-FFF2-40B4-BE49-F238E27FC236}">
                <a16:creationId xmlns:a16="http://schemas.microsoft.com/office/drawing/2014/main" id="{E7B707A1-3336-4CFE-8514-050FE798672D}"/>
              </a:ext>
            </a:extLst>
          </p:cNvPr>
          <p:cNvSpPr txBox="1">
            <a:spLocks/>
          </p:cNvSpPr>
          <p:nvPr/>
        </p:nvSpPr>
        <p:spPr>
          <a:xfrm>
            <a:off x="870616" y="908720"/>
            <a:ext cx="10760995" cy="2073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spcAft>
                <a:spcPts val="300"/>
              </a:spcAft>
              <a:buFont typeface="Arial"/>
              <a:buNone/>
              <a:tabLst/>
              <a:defRPr sz="1575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43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Font typeface="Arial" charset="0"/>
              <a:buChar char="•"/>
              <a:tabLst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86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SzPct val="100000"/>
              <a:buFont typeface="Arial" panose="020B0604020202020204" pitchFamily="34" charset="0"/>
              <a:buChar char="•"/>
              <a:tabLst/>
              <a:defRPr sz="12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9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SzPct val="100000"/>
              <a:buFont typeface="Arial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charset="0"/>
              <a:buChar char="•"/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Power amplifier test </a:t>
            </a:r>
          </a:p>
          <a:p>
            <a:endParaRPr lang="zh-CN" altLang="en-US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0CC88368-9C7F-4D3E-BC3F-EC88267AF49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57575" y="3826398"/>
            <a:ext cx="3382947" cy="2625475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48BB9F72-777B-4F55-9285-5916D515C917}"/>
              </a:ext>
            </a:extLst>
          </p:cNvPr>
          <p:cNvSpPr txBox="1"/>
          <p:nvPr/>
        </p:nvSpPr>
        <p:spPr>
          <a:xfrm>
            <a:off x="6828420" y="34732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single pulse response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8F3C23F-E00C-4B75-88D4-DE1D5B334807}"/>
              </a:ext>
            </a:extLst>
          </p:cNvPr>
          <p:cNvSpPr txBox="1"/>
          <p:nvPr/>
        </p:nvSpPr>
        <p:spPr>
          <a:xfrm>
            <a:off x="1271464" y="3520893"/>
            <a:ext cx="2329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Power and Linearity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437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826B9D5-58A6-4B69-B67C-8697567D2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16" y="890543"/>
            <a:ext cx="10758641" cy="207338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There will be a low-frequency baseline drift superimposed on the subsequent pulses when continuous unipolar pulses generate a DC component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9A31A50-0C1F-43FB-8A8F-E427E43A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Simulated feedback output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CAD212-76D5-4589-B890-87039271CE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BAD17B-FD8A-4DD2-AACB-35144C5E196C}" type="datetime1">
              <a:rPr lang="zh-CN" altLang="en-US" smtClean="0"/>
              <a:t>2025/12/5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43FED8-80C3-417C-B0EB-DFF530C85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2BA33D5-337F-40BA-A84D-02A85898A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4038582"/>
            <a:ext cx="3273080" cy="24147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E23DF6-E51D-4BB4-B156-F4043C150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4038582"/>
            <a:ext cx="3273080" cy="241475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C1AF57B-A07A-4DC8-86A4-4FA778BA0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719" y="1358528"/>
            <a:ext cx="5179209" cy="2160240"/>
          </a:xfrm>
          <a:prstGeom prst="rect">
            <a:avLst/>
          </a:prstGeom>
        </p:spPr>
      </p:pic>
      <p:sp>
        <p:nvSpPr>
          <p:cNvPr id="16" name="内容占位符 1">
            <a:extLst>
              <a:ext uri="{FF2B5EF4-FFF2-40B4-BE49-F238E27FC236}">
                <a16:creationId xmlns:a16="http://schemas.microsoft.com/office/drawing/2014/main" id="{3E0A9580-67ED-4D25-9059-BF9FE9DB841D}"/>
              </a:ext>
            </a:extLst>
          </p:cNvPr>
          <p:cNvSpPr txBox="1">
            <a:spLocks/>
          </p:cNvSpPr>
          <p:nvPr/>
        </p:nvSpPr>
        <p:spPr>
          <a:xfrm>
            <a:off x="716679" y="3587864"/>
            <a:ext cx="10758641" cy="2073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spcAft>
                <a:spcPts val="300"/>
              </a:spcAft>
              <a:buFont typeface="Arial"/>
              <a:buNone/>
              <a:tabLst/>
              <a:defRPr sz="1575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43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Font typeface="Arial" charset="0"/>
              <a:buChar char="•"/>
              <a:tabLst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86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SzPct val="100000"/>
              <a:buFont typeface="Arial" panose="020B0604020202020204" pitchFamily="34" charset="0"/>
              <a:buChar char="•"/>
              <a:tabLst/>
              <a:defRPr sz="12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9000" indent="-243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SzPct val="100000"/>
              <a:buFont typeface="Arial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charset="0"/>
              <a:buChar char="•"/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We can decrease the DC component by applying a contrast pulse in feedback off in one bucket without beam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endParaRPr lang="en-US" altLang="zh-CN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44A4B15-A77F-49C4-85D3-5981B7E7A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193" y="4261580"/>
            <a:ext cx="2819427" cy="2018710"/>
          </a:xfrm>
          <a:prstGeom prst="rect">
            <a:avLst/>
          </a:prstGeom>
        </p:spPr>
      </p:pic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23524265-AECB-4772-8B4C-7D4DA1CDDDAF}"/>
              </a:ext>
            </a:extLst>
          </p:cNvPr>
          <p:cNvCxnSpPr>
            <a:cxnSpLocks/>
          </p:cNvCxnSpPr>
          <p:nvPr/>
        </p:nvCxnSpPr>
        <p:spPr>
          <a:xfrm>
            <a:off x="991240" y="5301208"/>
            <a:ext cx="2944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9ED51F3A-9F1F-42F5-9FCE-F298BA9A2E07}"/>
              </a:ext>
            </a:extLst>
          </p:cNvPr>
          <p:cNvSpPr/>
          <p:nvPr/>
        </p:nvSpPr>
        <p:spPr>
          <a:xfrm>
            <a:off x="1753389" y="5085181"/>
            <a:ext cx="229716" cy="2213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E130E31-AC8A-45BA-91EC-0578D5229CAE}"/>
              </a:ext>
            </a:extLst>
          </p:cNvPr>
          <p:cNvSpPr/>
          <p:nvPr/>
        </p:nvSpPr>
        <p:spPr>
          <a:xfrm>
            <a:off x="1991166" y="5306528"/>
            <a:ext cx="45719" cy="90041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C336829-973A-4C70-B4BB-3B13FDE3B909}"/>
              </a:ext>
            </a:extLst>
          </p:cNvPr>
          <p:cNvSpPr txBox="1"/>
          <p:nvPr/>
        </p:nvSpPr>
        <p:spPr>
          <a:xfrm>
            <a:off x="1072850" y="4474367"/>
            <a:ext cx="146644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600" dirty="0"/>
              <a:t>Ratio = a/b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251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826B9D5-58A6-4B69-B67C-8697567D2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16" y="890543"/>
            <a:ext cx="10758641" cy="2073384"/>
          </a:xfrm>
        </p:spPr>
        <p:txBody>
          <a:bodyPr/>
          <a:lstStyle/>
          <a:p>
            <a:r>
              <a:rPr lang="en-US" altLang="zh-CN" dirty="0"/>
              <a:t>Feedback simulated output generated by AFG31000 was input to power amplifier</a:t>
            </a:r>
          </a:p>
          <a:p>
            <a:r>
              <a:rPr lang="en-US" altLang="zh-CN" dirty="0"/>
              <a:t>The ratio = 1 mean that DC component ≈ 0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9A31A50-0C1F-43FB-8A8F-E427E43A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Feedback output test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CAD212-76D5-4589-B890-87039271CE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0C8910-627F-4827-B5CA-96BD6EB869F0}" type="datetime1">
              <a:rPr lang="zh-CN" altLang="en-US" smtClean="0"/>
              <a:t>2025/12/5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43FED8-80C3-417C-B0EB-DFF530C85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B9F1C2-4229-4CFF-B0BB-9425904FFC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95800" y="2827967"/>
            <a:ext cx="3146129" cy="30760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6F2D2D2-F8BA-4B52-BFFC-48A81F958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2846882"/>
            <a:ext cx="3134255" cy="306448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7EA5AAB-0448-4475-A1E3-3F8D760676E2}"/>
              </a:ext>
            </a:extLst>
          </p:cNvPr>
          <p:cNvSpPr txBox="1"/>
          <p:nvPr/>
        </p:nvSpPr>
        <p:spPr>
          <a:xfrm>
            <a:off x="5519936" y="2548428"/>
            <a:ext cx="15121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dirty="0"/>
              <a:t>ratio = 0.5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8297CC-1C07-412D-8312-24A70E69437B}"/>
              </a:ext>
            </a:extLst>
          </p:cNvPr>
          <p:cNvSpPr txBox="1"/>
          <p:nvPr/>
        </p:nvSpPr>
        <p:spPr>
          <a:xfrm>
            <a:off x="9580832" y="2548427"/>
            <a:ext cx="15121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dirty="0"/>
              <a:t>ratio = 1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C15AB0D-38F2-481E-AEEE-7598D040C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93" y="2819872"/>
            <a:ext cx="3084190" cy="308419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772A494-4EDF-47EE-9932-4C0CF4363ACA}"/>
              </a:ext>
            </a:extLst>
          </p:cNvPr>
          <p:cNvSpPr txBox="1"/>
          <p:nvPr/>
        </p:nvSpPr>
        <p:spPr>
          <a:xfrm>
            <a:off x="1847528" y="2550968"/>
            <a:ext cx="15121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dirty="0"/>
              <a:t>ratio = 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4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0AB5A53-1CD0-437C-BD21-208D58F76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Stripline kicker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1E9D300-A13D-42CD-A677-881619A7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Kicker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8B984E-CEAA-4769-A64F-3E889FF0B9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819EBE-0D84-4C3D-A782-6BD720BF2734}" type="datetime1">
              <a:rPr lang="zh-CN" altLang="en-US" smtClean="0"/>
              <a:t>2025/12/5</a:t>
            </a:fld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531B7F-BB81-42EF-B1AB-48A3E478C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5C9862C-40D9-4F50-9935-362DC6A1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22" y="4150820"/>
            <a:ext cx="62484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7AB82E4-E157-49EF-AD3F-C9DFFE2FC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59" y="3164724"/>
            <a:ext cx="4252590" cy="325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458AEDFB-087D-4F06-AFBF-4206225A7945}"/>
              </a:ext>
            </a:extLst>
          </p:cNvPr>
          <p:cNvGrpSpPr/>
          <p:nvPr/>
        </p:nvGrpSpPr>
        <p:grpSpPr>
          <a:xfrm>
            <a:off x="991240" y="3314960"/>
            <a:ext cx="3993262" cy="3104604"/>
            <a:chOff x="6283320" y="1611017"/>
            <a:chExt cx="3993262" cy="310460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C70E58CD-C624-45AA-9B8D-D52F16345F32}"/>
                </a:ext>
              </a:extLst>
            </p:cNvPr>
            <p:cNvGrpSpPr/>
            <p:nvPr/>
          </p:nvGrpSpPr>
          <p:grpSpPr>
            <a:xfrm>
              <a:off x="6283320" y="1611017"/>
              <a:ext cx="3993262" cy="3104604"/>
              <a:chOff x="2427618" y="1537304"/>
              <a:chExt cx="3993262" cy="3104604"/>
            </a:xfrm>
          </p:grpSpPr>
          <p:pic>
            <p:nvPicPr>
              <p:cNvPr id="10" name="图片 5">
                <a:extLst>
                  <a:ext uri="{FF2B5EF4-FFF2-40B4-BE49-F238E27FC236}">
                    <a16:creationId xmlns:a16="http://schemas.microsoft.com/office/drawing/2014/main" id="{55E7EC3F-DAEB-4458-BB6C-3E3AA8EEBF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98" b="4616"/>
              <a:stretch/>
            </p:blipFill>
            <p:spPr bwMode="auto">
              <a:xfrm>
                <a:off x="2427618" y="1537304"/>
                <a:ext cx="3993262" cy="3104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F10292A-B5EA-4A0C-858A-8F0B3229CA3B}"/>
                  </a:ext>
                </a:extLst>
              </p:cNvPr>
              <p:cNvSpPr/>
              <p:nvPr/>
            </p:nvSpPr>
            <p:spPr>
              <a:xfrm rot="16200000">
                <a:off x="2002381" y="3337501"/>
                <a:ext cx="1048937" cy="182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800" dirty="0">
                    <a:solidFill>
                      <a:schemeClr val="tx2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Shunt impendence</a:t>
                </a:r>
                <a:endParaRPr lang="zh-CN" altLang="en-US" sz="800" dirty="0">
                  <a:solidFill>
                    <a:schemeClr val="tx2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84D78298-1205-48FF-882B-0F068547E60A}"/>
                  </a:ext>
                </a:extLst>
              </p:cNvPr>
              <p:cNvSpPr/>
              <p:nvPr/>
            </p:nvSpPr>
            <p:spPr>
              <a:xfrm rot="16200000">
                <a:off x="5875989" y="3058748"/>
                <a:ext cx="614841" cy="1331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800" dirty="0">
                    <a:solidFill>
                      <a:schemeClr val="tx2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Voltage</a:t>
                </a:r>
                <a:endParaRPr lang="zh-CN" altLang="en-US" sz="800" dirty="0">
                  <a:solidFill>
                    <a:schemeClr val="tx2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EA6660A6-8C5C-4DA8-B9EA-EA9E402DF5A0}"/>
                  </a:ext>
                </a:extLst>
              </p:cNvPr>
              <p:cNvSpPr/>
              <p:nvPr/>
            </p:nvSpPr>
            <p:spPr>
              <a:xfrm>
                <a:off x="3719737" y="4437112"/>
                <a:ext cx="685690" cy="2047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800" dirty="0">
                    <a:solidFill>
                      <a:schemeClr val="tx2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Frequency</a:t>
                </a:r>
                <a:endParaRPr lang="zh-CN" altLang="en-US" sz="800" dirty="0">
                  <a:solidFill>
                    <a:schemeClr val="tx2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5364D82-CCB5-4789-B8D2-5447E9671B9B}"/>
                </a:ext>
              </a:extLst>
            </p:cNvPr>
            <p:cNvSpPr/>
            <p:nvPr/>
          </p:nvSpPr>
          <p:spPr>
            <a:xfrm>
              <a:off x="8904312" y="2060848"/>
              <a:ext cx="64807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Picture 6">
            <a:extLst>
              <a:ext uri="{FF2B5EF4-FFF2-40B4-BE49-F238E27FC236}">
                <a16:creationId xmlns:a16="http://schemas.microsoft.com/office/drawing/2014/main" id="{B63992FE-4CFA-45DF-8B11-5DC0255D4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14" t="2559" r="6874" b="1465"/>
          <a:stretch/>
        </p:blipFill>
        <p:spPr>
          <a:xfrm>
            <a:off x="5268222" y="1223131"/>
            <a:ext cx="2967667" cy="1510582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B324F4AE-8637-435C-B22B-4A14E1E748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301" t="4594" r="9697" b="5838"/>
          <a:stretch/>
        </p:blipFill>
        <p:spPr>
          <a:xfrm>
            <a:off x="6896129" y="2363354"/>
            <a:ext cx="2877443" cy="145525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A358A84-077C-4E9B-9B64-87C3E4EDFF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 l="26966" t="9149" r="43437" b="3821"/>
          <a:stretch/>
        </p:blipFill>
        <p:spPr>
          <a:xfrm>
            <a:off x="9773572" y="993605"/>
            <a:ext cx="1533306" cy="1499291"/>
          </a:xfrm>
          <a:prstGeom prst="rect">
            <a:avLst/>
          </a:prstGeom>
        </p:spPr>
      </p:pic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A47F1C67-EBEC-4F78-820D-F0793747968E}"/>
              </a:ext>
            </a:extLst>
          </p:cNvPr>
          <p:cNvCxnSpPr>
            <a:cxnSpLocks/>
          </p:cNvCxnSpPr>
          <p:nvPr/>
        </p:nvCxnSpPr>
        <p:spPr>
          <a:xfrm>
            <a:off x="10128448" y="1772816"/>
            <a:ext cx="7920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022498D9-D657-4F51-B03C-442D65334714}"/>
              </a:ext>
            </a:extLst>
          </p:cNvPr>
          <p:cNvSpPr txBox="1"/>
          <p:nvPr/>
        </p:nvSpPr>
        <p:spPr>
          <a:xfrm>
            <a:off x="10294242" y="1591217"/>
            <a:ext cx="64807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050" dirty="0"/>
              <a:t>220 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992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0AB5A53-1CD0-437C-BD21-208D58F76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Kicker cable TDR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Delay about 444.5 ns(Hor.)</a:t>
            </a:r>
            <a:r>
              <a:rPr lang="zh-CN" altLang="en-US" dirty="0"/>
              <a:t>，</a:t>
            </a:r>
            <a:r>
              <a:rPr lang="en-US" altLang="zh-CN" dirty="0"/>
              <a:t>382.5 ns(Ver.)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Characteristic impedance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1E9D300-A13D-42CD-A677-881619A7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Kicker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8B984E-CEAA-4769-A64F-3E889FF0B9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9DDFE-2C28-4646-9DAF-277B48A0049A}" type="datetime1">
              <a:rPr lang="zh-CN" altLang="en-US" smtClean="0"/>
              <a:t>2025/12/5</a:t>
            </a:fld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531B7F-BB81-42EF-B1AB-48A3E478C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6">
                <a:extLst>
                  <a:ext uri="{FF2B5EF4-FFF2-40B4-BE49-F238E27FC236}">
                    <a16:creationId xmlns:a16="http://schemas.microsoft.com/office/drawing/2014/main" id="{C3BADC04-3749-4E7B-9ADD-404505812D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9553256"/>
                  </p:ext>
                </p:extLst>
              </p:nvPr>
            </p:nvGraphicFramePr>
            <p:xfrm>
              <a:off x="1117141" y="4962853"/>
              <a:ext cx="9843245" cy="111252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1968649">
                      <a:extLst>
                        <a:ext uri="{9D8B030D-6E8A-4147-A177-3AD203B41FA5}">
                          <a16:colId xmlns:a16="http://schemas.microsoft.com/office/drawing/2014/main" val="3525562996"/>
                        </a:ext>
                      </a:extLst>
                    </a:gridCol>
                    <a:gridCol w="1968649">
                      <a:extLst>
                        <a:ext uri="{9D8B030D-6E8A-4147-A177-3AD203B41FA5}">
                          <a16:colId xmlns:a16="http://schemas.microsoft.com/office/drawing/2014/main" val="1619674359"/>
                        </a:ext>
                      </a:extLst>
                    </a:gridCol>
                    <a:gridCol w="1968649">
                      <a:extLst>
                        <a:ext uri="{9D8B030D-6E8A-4147-A177-3AD203B41FA5}">
                          <a16:colId xmlns:a16="http://schemas.microsoft.com/office/drawing/2014/main" val="1662696915"/>
                        </a:ext>
                      </a:extLst>
                    </a:gridCol>
                    <a:gridCol w="1968649">
                      <a:extLst>
                        <a:ext uri="{9D8B030D-6E8A-4147-A177-3AD203B41FA5}">
                          <a16:colId xmlns:a16="http://schemas.microsoft.com/office/drawing/2014/main" val="653852501"/>
                        </a:ext>
                      </a:extLst>
                    </a:gridCol>
                    <a:gridCol w="1968649">
                      <a:extLst>
                        <a:ext uri="{9D8B030D-6E8A-4147-A177-3AD203B41FA5}">
                          <a16:colId xmlns:a16="http://schemas.microsoft.com/office/drawing/2014/main" val="29721675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2"/>
                              </a:solidFill>
                            </a:rPr>
                            <a:t>Horizontal electrode 1</a:t>
                          </a:r>
                          <a:endParaRPr lang="zh-CN" altLang="en-US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2"/>
                              </a:solidFill>
                            </a:rPr>
                            <a:t>Horizontal electrode 2</a:t>
                          </a:r>
                          <a:endParaRPr lang="zh-CN" altLang="en-US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2"/>
                              </a:solidFill>
                            </a:rPr>
                            <a:t>Vertical electrode 1</a:t>
                          </a:r>
                          <a:endParaRPr lang="zh-CN" altLang="en-US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2"/>
                              </a:solidFill>
                            </a:rPr>
                            <a:t>Vertical electrode 2</a:t>
                          </a:r>
                          <a:endParaRPr lang="zh-CN" altLang="en-US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79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𝑢𝑝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(</a:t>
                          </a:r>
                          <a:r>
                            <a:rPr lang="el-GR" altLang="zh-CN" dirty="0">
                              <a:solidFill>
                                <a:schemeClr val="tx2"/>
                              </a:solidFill>
                            </a:rPr>
                            <a:t>Ω</a:t>
                          </a:r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)</a:t>
                          </a:r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46.6</a:t>
                          </a:r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46.6</a:t>
                          </a:r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45.7</a:t>
                          </a:r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46.0</a:t>
                          </a:r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20517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𝑑𝑜𝑤𝑛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(</a:t>
                          </a:r>
                          <a:r>
                            <a:rPr lang="el-GR" altLang="zh-CN" dirty="0">
                              <a:solidFill>
                                <a:schemeClr val="tx2"/>
                              </a:solidFill>
                            </a:rPr>
                            <a:t>Ω</a:t>
                          </a:r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)</a:t>
                          </a:r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46.4</a:t>
                          </a:r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46.9</a:t>
                          </a:r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45.5</a:t>
                          </a:r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45.8</a:t>
                          </a:r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38619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6">
                <a:extLst>
                  <a:ext uri="{FF2B5EF4-FFF2-40B4-BE49-F238E27FC236}">
                    <a16:creationId xmlns:a16="http://schemas.microsoft.com/office/drawing/2014/main" id="{C3BADC04-3749-4E7B-9ADD-404505812D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9553256"/>
                  </p:ext>
                </p:extLst>
              </p:nvPr>
            </p:nvGraphicFramePr>
            <p:xfrm>
              <a:off x="1117141" y="4962853"/>
              <a:ext cx="9843245" cy="111252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1968649">
                      <a:extLst>
                        <a:ext uri="{9D8B030D-6E8A-4147-A177-3AD203B41FA5}">
                          <a16:colId xmlns:a16="http://schemas.microsoft.com/office/drawing/2014/main" val="3525562996"/>
                        </a:ext>
                      </a:extLst>
                    </a:gridCol>
                    <a:gridCol w="1968649">
                      <a:extLst>
                        <a:ext uri="{9D8B030D-6E8A-4147-A177-3AD203B41FA5}">
                          <a16:colId xmlns:a16="http://schemas.microsoft.com/office/drawing/2014/main" val="1619674359"/>
                        </a:ext>
                      </a:extLst>
                    </a:gridCol>
                    <a:gridCol w="1968649">
                      <a:extLst>
                        <a:ext uri="{9D8B030D-6E8A-4147-A177-3AD203B41FA5}">
                          <a16:colId xmlns:a16="http://schemas.microsoft.com/office/drawing/2014/main" val="1662696915"/>
                        </a:ext>
                      </a:extLst>
                    </a:gridCol>
                    <a:gridCol w="1968649">
                      <a:extLst>
                        <a:ext uri="{9D8B030D-6E8A-4147-A177-3AD203B41FA5}">
                          <a16:colId xmlns:a16="http://schemas.microsoft.com/office/drawing/2014/main" val="653852501"/>
                        </a:ext>
                      </a:extLst>
                    </a:gridCol>
                    <a:gridCol w="1968649">
                      <a:extLst>
                        <a:ext uri="{9D8B030D-6E8A-4147-A177-3AD203B41FA5}">
                          <a16:colId xmlns:a16="http://schemas.microsoft.com/office/drawing/2014/main" val="29721675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2"/>
                              </a:solidFill>
                            </a:rPr>
                            <a:t>Horizontal electrode 1</a:t>
                          </a:r>
                          <a:endParaRPr lang="zh-CN" altLang="en-US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2"/>
                              </a:solidFill>
                            </a:rPr>
                            <a:t>Horizontal electrode 2</a:t>
                          </a:r>
                          <a:endParaRPr lang="zh-CN" altLang="en-US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2"/>
                              </a:solidFill>
                            </a:rPr>
                            <a:t>Vertical electrode 1</a:t>
                          </a:r>
                          <a:endParaRPr lang="zh-CN" altLang="en-US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2"/>
                              </a:solidFill>
                            </a:rPr>
                            <a:t>Vertical electrode 2</a:t>
                          </a:r>
                          <a:endParaRPr lang="zh-CN" altLang="en-US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79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1639" r="-400619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46.6</a:t>
                          </a:r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46.6</a:t>
                          </a:r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45.7</a:t>
                          </a:r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46.0</a:t>
                          </a:r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20517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1639" r="-400619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46.4</a:t>
                          </a:r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46.9</a:t>
                          </a:r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45.5</a:t>
                          </a:r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2"/>
                              </a:solidFill>
                            </a:rPr>
                            <a:t>45.8</a:t>
                          </a:r>
                          <a:endParaRPr lang="zh-CN" alt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386197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1BE88E03-CF04-4C72-BBF5-1486E50B8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6159" y="1533292"/>
            <a:ext cx="2855449" cy="221608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36EFF65-8E47-4D2B-9C4F-43E6151B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4072" y="1533292"/>
            <a:ext cx="2934969" cy="227780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A1310F3-1907-4044-93C7-AF1F8F03F6A0}"/>
              </a:ext>
            </a:extLst>
          </p:cNvPr>
          <p:cNvSpPr txBox="1"/>
          <p:nvPr/>
        </p:nvSpPr>
        <p:spPr>
          <a:xfrm>
            <a:off x="2963456" y="1275407"/>
            <a:ext cx="22322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dirty="0"/>
              <a:t>R2 -&gt; Hor. kicker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61CD3B1-3CEC-4977-B2EA-0BF8E77C5989}"/>
              </a:ext>
            </a:extLst>
          </p:cNvPr>
          <p:cNvSpPr txBox="1"/>
          <p:nvPr/>
        </p:nvSpPr>
        <p:spPr>
          <a:xfrm>
            <a:off x="7500158" y="1283554"/>
            <a:ext cx="22322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dirty="0"/>
              <a:t>R4 -&gt; Ver. kicker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87E77C6-D8A6-4363-A389-ACDED49BC344}"/>
              </a:ext>
            </a:extLst>
          </p:cNvPr>
          <p:cNvSpPr txBox="1"/>
          <p:nvPr/>
        </p:nvSpPr>
        <p:spPr>
          <a:xfrm>
            <a:off x="3186266" y="2232368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dirty="0"/>
              <a:t>88.9 m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0EFCD9A-B1AC-4CB3-B31F-44AD9AC44188}"/>
              </a:ext>
            </a:extLst>
          </p:cNvPr>
          <p:cNvSpPr txBox="1"/>
          <p:nvPr/>
        </p:nvSpPr>
        <p:spPr>
          <a:xfrm>
            <a:off x="7715984" y="2269222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dirty="0"/>
              <a:t>76.5 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4929740"/>
      </p:ext>
    </p:extLst>
  </p:cSld>
  <p:clrMapOvr>
    <a:masterClrMapping/>
  </p:clrMapOvr>
</p:sld>
</file>

<file path=ppt/theme/theme1.xml><?xml version="1.0" encoding="utf-8"?>
<a:theme xmlns:a="http://schemas.openxmlformats.org/drawingml/2006/main" name="CSNS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SNS" id="{D83049DF-DBBC-4B8D-B47E-6C1B5B3E4B81}" vid="{69CA4DE1-5B30-4B2D-89F7-1E3555B64FE1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CSNS</Template>
  <TotalTime>29506</TotalTime>
  <Words>1137</Words>
  <Application>Microsoft Office PowerPoint</Application>
  <PresentationFormat>宽屏</PresentationFormat>
  <Paragraphs>251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仿宋</vt:lpstr>
      <vt:lpstr>Arial</vt:lpstr>
      <vt:lpstr>Cambria Math</vt:lpstr>
      <vt:lpstr>Consolas</vt:lpstr>
      <vt:lpstr>Wingdings</vt:lpstr>
      <vt:lpstr>CSNS</vt:lpstr>
      <vt:lpstr>2025.12.05 group meeting </vt:lpstr>
      <vt:lpstr>Feedback placement location</vt:lpstr>
      <vt:lpstr>Power amplifier</vt:lpstr>
      <vt:lpstr>Power amplifier test</vt:lpstr>
      <vt:lpstr>Power amplifier test</vt:lpstr>
      <vt:lpstr>Simulated feedback output</vt:lpstr>
      <vt:lpstr>Feedback output test</vt:lpstr>
      <vt:lpstr>Kicker</vt:lpstr>
      <vt:lpstr>Kicker</vt:lpstr>
      <vt:lpstr>Kicker time response</vt:lpstr>
      <vt:lpstr>Kicker port test</vt:lpstr>
      <vt:lpstr>Beam instability generate</vt:lpstr>
      <vt:lpstr>Beam instability tracking</vt:lpstr>
      <vt:lpstr>FPGA signal processing</vt:lpstr>
      <vt:lpstr>Other and next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CWW</dc:creator>
  <cp:lastModifiedBy>CWW</cp:lastModifiedBy>
  <cp:revision>205</cp:revision>
  <dcterms:created xsi:type="dcterms:W3CDTF">2024-10-09T12:23:24Z</dcterms:created>
  <dcterms:modified xsi:type="dcterms:W3CDTF">2025-12-05T05:59:03Z</dcterms:modified>
</cp:coreProperties>
</file>