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7" r:id="rId4"/>
    <p:sldId id="268" r:id="rId5"/>
    <p:sldId id="269" r:id="rId6"/>
    <p:sldId id="270" r:id="rId7"/>
    <p:sldId id="273" r:id="rId8"/>
    <p:sldId id="275" r:id="rId9"/>
    <p:sldId id="279" r:id="rId10"/>
    <p:sldId id="278" r:id="rId11"/>
    <p:sldId id="280" r:id="rId12"/>
    <p:sldId id="28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94660"/>
  </p:normalViewPr>
  <p:slideViewPr>
    <p:cSldViewPr snapToGrid="0">
      <p:cViewPr varScale="1">
        <p:scale>
          <a:sx n="45" d="100"/>
          <a:sy n="45" d="100"/>
        </p:scale>
        <p:origin x="30" y="8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1ABF4-0FB0-40AE-9E13-E92AB426F101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21022-D7EA-4D14-8475-696B6A66AD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46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75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2EBB5-CEF2-0021-5569-6D7173212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77B5AC2-40C8-A188-49E3-D0FDD5579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5D568FA-5E43-A671-3480-14DCEDAE0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4ABCFD-65CF-19FE-C5FB-C441673C8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87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1AF84-C2BA-6A5C-09BD-18291AB6E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00F6058-5015-A690-F3E3-9A6524B5D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59F54F9-D55D-2479-FC3D-9BE256629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34D94E-CF97-59E5-2B2E-EF6F5092D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649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9B304-A860-09EB-E157-C4A4A610B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E00389-8A52-85CE-655B-99CD52864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AA1BE2-9B31-DC4F-5994-B180866DA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8A2FE7-6C81-AAB6-4579-7901870E9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63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DFDD8-8DE5-F9CB-86C3-48502B580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FFD1321-CA7D-0C07-CF92-D35E905760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ACA147-BC9A-4EF8-CD6B-EAE1B5181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DE164A-0126-12C3-A503-0261932E29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729D9-8317-D6E2-E838-CCF6B0F05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5AD5E64-0516-AD8C-89A2-6354D706F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138CF0E-27E7-1575-85CC-45182558B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B74452-1B64-15AF-5559-F0C28114D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18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1C3A9-A83E-4FB0-D006-57D26662C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10ABB1A-05B0-A2A3-AADF-DD45200EE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FF96FA-D158-009B-242D-52938C04A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7FE069-8465-6AAE-7705-C1510978B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7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09E75-48FE-3A8B-44A4-C40E5727D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74BD4A-034A-A1E9-EA03-3ED9CF8FF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E1BBD40-BB60-BC96-706F-A96AF3C59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B5FDC9-0D3C-23F6-8C00-2C1BE2846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876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E8120-6C05-FA23-7615-ABCC3876A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2E1F155-3D1C-CD0E-D72D-904CF52FE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E1F8AF-11A2-3B0B-6AC7-F70023F2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D77639-45F0-8C50-56CD-A9B550E90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50C40-E5B8-44E2-8BED-FC9876102E4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98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4A3A7B-D88D-4085-A60A-B3438D442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3C9ACDF-E6E7-5B1F-F01F-CADBAEF91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CFB8B2-FBCA-0BEE-35EA-360FBDB7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D740C0-CD3F-8B81-C69B-370AB38C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CCC8A1-5AE9-0B4F-11B8-B2A9CA02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22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FD4CDE-F41A-275C-5E06-255DE820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271BE0-A757-B2F0-7AB2-0AF1F9C48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FC0254-E739-0C2D-3E00-2E0A4660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3A7E86-5E99-9123-5153-C21C30AA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D1505-E975-7D14-6D45-FBAF0B91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109C534-B8E5-F145-BB05-7CA0EFFE7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2B6C65-39A1-06E0-CF4E-B71E3AC84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9EFA9C-E010-2524-C73A-451D45A04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B0D9C0-63A8-0858-581E-1C0FF39B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712619-E553-52B7-8A17-DFC457B32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0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CEC22-BF55-4068-8577-6C5E409C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CFC2A6-D172-D467-6E2D-A68BDEC35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D12BC0-01E0-4054-5D93-6337D1E4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7D74DA-EA65-E3A4-0B5C-B4C5A04A6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31BCB7-3291-3D5E-D9D0-A485EB20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6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90926-7A02-6E36-4C1B-6716CB0B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35845E-F033-F5AA-BE78-F561E9BDA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140A07-3B28-269F-34E7-B32A9745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4BEF07-0E52-0181-4804-53127CB9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73B167-6172-2939-C210-DBA66A9D6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9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C0425-8291-EA2C-39FD-7C77E219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8387A0-7928-0B6A-0B0C-274458383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7775CA-6C95-11DF-0693-B28D11BA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C6AD5E-9C93-A85B-B189-6579260F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C9A253-CC3E-33F9-F0E0-478AA561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515010-0F3E-A4B9-6175-57900D3C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06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AFF07E-3A4C-7EBD-C7CE-4EEBB34AC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BBA670-CC96-ADB1-47F6-68040F16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5082342-9FEB-A490-F456-90EEC49EA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2C33E46-DEBF-B242-87EC-5F9661FE6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DA325CE-C180-7B69-BD58-C735FA48C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F5FA11-6CF3-4F7A-D031-09379F33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2C6F4FC-90FE-DE7D-3EF6-33203E80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12E685-E96A-5904-F4CA-CFE65570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09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5AC53-3FFD-B2FA-72D6-AB754C692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8E7EAF-5E18-9F58-894B-19C28EC8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BEE838F-8BC2-8D91-1E88-61E71005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438F78-C1A6-324A-277D-B41A9514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5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9A2BD2-BA69-9B8E-D9C6-2BF7FC13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4B6F64B-3A82-24BE-B3F5-D04FD74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7B338C-CFEC-0C2D-ED28-74C2FF5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5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84A2D6-CD1A-F8E2-FD99-83F28DF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296469-FB15-30BC-DF22-F9BFA7261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5A38A1-B0F8-3E26-D92B-4BDED1C0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08D89C-800C-E7F2-2E3F-9D2060F3D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A1BB9E-B01E-C037-05C6-F7449E9A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C836C0-3679-640B-66D7-316E7E539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733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64FD7-69C4-1D0F-E959-513B0C7B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EBF9ACA-79F8-944F-632C-C91E8F5A58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23C34D-CB81-EF47-77F3-3C15DDB0B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599771-E19F-7CD1-74E8-7CE9CD99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EE3E-70C1-48FA-AD55-C38F0E719E9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F686BD-5409-484C-C112-403B023C6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43ACD0-E906-3031-DC2B-5040549F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0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14EDA1-7544-7511-57F3-2BC69A9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C67564-C6EC-3251-5CA1-5E3A5092D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544F4A-A6BB-DE21-9B13-2E1CB641A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EE3E-70C1-48FA-AD55-C38F0E719E98}" type="datetimeFigureOut">
              <a:rPr lang="zh-CN" altLang="en-US" smtClean="0"/>
              <a:t>2025/12/9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E6BAFA-2B5F-7228-42A2-B0F58A52A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E6993-00BE-D3FB-B379-56FB4A6EE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8256E-B09A-4260-B01D-147062C62D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49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</p:spPr>
            <p:txBody>
              <a:bodyPr anchor="ctr" anchorCtr="0">
                <a:normAutofit/>
              </a:bodyPr>
              <a:lstStyle/>
              <a:p>
                <a:r>
                  <a:rPr lang="en-US" altLang="zh-CN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𝜙𝜂</m:t>
                    </m:r>
                    <m:r>
                      <a:rPr lang="zh-CN" altLang="en-US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CN" altLang="en-US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200AAEF-D33A-C653-6C13-C06B772D4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570719" y="1357494"/>
                <a:ext cx="11050561" cy="1655762"/>
              </a:xfrm>
              <a:blipFill>
                <a:blip r:embed="rId2"/>
                <a:stretch>
                  <a:fillRect b="-2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D5D5C3D1-B1F1-30E8-1FF4-FAE311263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359" y="3049199"/>
            <a:ext cx="10097280" cy="2580736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3200" b="1" dirty="0"/>
              <a:t>Zhuang Xinyu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Nankai University</a:t>
            </a:r>
          </a:p>
          <a:p>
            <a:pPr>
              <a:lnSpc>
                <a:spcPct val="100000"/>
              </a:lnSpc>
            </a:pPr>
            <a:r>
              <a:rPr lang="en-US" altLang="zh-CN" sz="3200" b="1" dirty="0"/>
              <a:t>2025.11.25</a:t>
            </a:r>
          </a:p>
        </p:txBody>
      </p:sp>
    </p:spTree>
    <p:extLst>
      <p:ext uri="{BB962C8B-B14F-4D97-AF65-F5344CB8AC3E}">
        <p14:creationId xmlns:p14="http://schemas.microsoft.com/office/powerpoint/2010/main" val="84573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D137-A35E-E452-94C1-04B67C73D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92262-C2AC-549A-B860-DBCEFB3A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Topology Analysis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49D833F-CB5C-0126-6803-C9C8CDB7D7F7}"/>
              </a:ext>
            </a:extLst>
          </p:cNvPr>
          <p:cNvGrpSpPr/>
          <p:nvPr/>
        </p:nvGrpSpPr>
        <p:grpSpPr>
          <a:xfrm>
            <a:off x="329932" y="1198688"/>
            <a:ext cx="5507351" cy="4834052"/>
            <a:chOff x="2475034" y="1204439"/>
            <a:chExt cx="6710059" cy="5400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1587E1C5-6293-B123-C46D-C7C846BD8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5034" y="1204439"/>
              <a:ext cx="6710059" cy="540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B894D0F-3C6D-507E-305E-2BB39EFCCE2D}"/>
                </a:ext>
              </a:extLst>
            </p:cNvPr>
            <p:cNvSpPr/>
            <p:nvPr/>
          </p:nvSpPr>
          <p:spPr>
            <a:xfrm>
              <a:off x="2599426" y="1727189"/>
              <a:ext cx="6435306" cy="164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96F5436-2B7B-1CE8-6B5F-7EBE93BEEEEE}"/>
                </a:ext>
              </a:extLst>
            </p:cNvPr>
            <p:cNvSpPr/>
            <p:nvPr/>
          </p:nvSpPr>
          <p:spPr>
            <a:xfrm>
              <a:off x="2599426" y="2211250"/>
              <a:ext cx="6435306" cy="164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000F1B8-17F5-DAF3-7089-E96D6DB5D810}"/>
                </a:ext>
              </a:extLst>
            </p:cNvPr>
            <p:cNvSpPr/>
            <p:nvPr/>
          </p:nvSpPr>
          <p:spPr>
            <a:xfrm>
              <a:off x="2599426" y="2695311"/>
              <a:ext cx="6435306" cy="16487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964ACA4-798A-4E72-9444-7402E06C8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04421"/>
            <a:ext cx="5632955" cy="35999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5D20307-266E-C7B2-11A4-A7ED50448DA7}"/>
              </a:ext>
            </a:extLst>
          </p:cNvPr>
          <p:cNvSpPr/>
          <p:nvPr/>
        </p:nvSpPr>
        <p:spPr>
          <a:xfrm>
            <a:off x="6271554" y="1700383"/>
            <a:ext cx="5281845" cy="14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8F14361-B956-B9D8-DA56-B873C1D2CDC7}"/>
              </a:ext>
            </a:extLst>
          </p:cNvPr>
          <p:cNvSpPr/>
          <p:nvPr/>
        </p:nvSpPr>
        <p:spPr>
          <a:xfrm>
            <a:off x="6271553" y="1996345"/>
            <a:ext cx="5281845" cy="14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6D9D524-D0DC-FB03-D47C-7224F3F28AA0}"/>
              </a:ext>
            </a:extLst>
          </p:cNvPr>
          <p:cNvSpPr/>
          <p:nvPr/>
        </p:nvSpPr>
        <p:spPr>
          <a:xfrm>
            <a:off x="6271552" y="2292307"/>
            <a:ext cx="5281845" cy="1475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312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2D4B00-6BAF-5DAA-6503-E7939BF60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26" y="3743129"/>
            <a:ext cx="5028506" cy="24154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3FFA0B-834F-2DE9-9CA7-51A433D62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543" y="653466"/>
            <a:ext cx="4938464" cy="24132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FDD837-2803-49CD-8E8F-1AC4DE9E8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43" y="699463"/>
            <a:ext cx="4667558" cy="24132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176230-B22C-F4D8-E70C-39FA19F8D231}"/>
                  </a:ext>
                </a:extLst>
              </p:cNvPr>
              <p:cNvSpPr txBox="1"/>
              <p:nvPr/>
            </p:nvSpPr>
            <p:spPr>
              <a:xfrm>
                <a:off x="2730840" y="3290500"/>
                <a:ext cx="8435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176230-B22C-F4D8-E70C-39FA19F8D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840" y="3290500"/>
                <a:ext cx="843564" cy="276999"/>
              </a:xfrm>
              <a:prstGeom prst="rect">
                <a:avLst/>
              </a:prstGeom>
              <a:blipFill>
                <a:blip r:embed="rId5"/>
                <a:stretch>
                  <a:fillRect l="-5797" t="-2222" r="-10145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99CABEB-FBCB-7724-3BBD-47D811DCEF9A}"/>
                  </a:ext>
                </a:extLst>
              </p:cNvPr>
              <p:cNvSpPr txBox="1"/>
              <p:nvPr/>
            </p:nvSpPr>
            <p:spPr>
              <a:xfrm>
                <a:off x="8405332" y="3290499"/>
                <a:ext cx="8488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99CABEB-FBCB-7724-3BBD-47D811DCE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332" y="3290499"/>
                <a:ext cx="848886" cy="276999"/>
              </a:xfrm>
              <a:prstGeom prst="rect">
                <a:avLst/>
              </a:prstGeom>
              <a:blipFill>
                <a:blip r:embed="rId6"/>
                <a:stretch>
                  <a:fillRect l="-5755" t="-2222" r="-9353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9B54ABF-18DB-C864-52C6-B50EA3D8C6C2}"/>
                  </a:ext>
                </a:extLst>
              </p:cNvPr>
              <p:cNvSpPr txBox="1"/>
              <p:nvPr/>
            </p:nvSpPr>
            <p:spPr>
              <a:xfrm>
                <a:off x="5435730" y="6158537"/>
                <a:ext cx="9106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9B54ABF-18DB-C864-52C6-B50EA3D8C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730" y="6158537"/>
                <a:ext cx="910698" cy="276999"/>
              </a:xfrm>
              <a:prstGeom prst="rect">
                <a:avLst/>
              </a:prstGeom>
              <a:blipFill>
                <a:blip r:embed="rId7"/>
                <a:stretch>
                  <a:fillRect l="-5369" t="-2174" r="-9396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13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37CFCCF-B461-2383-6197-FDD0E203A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639" y="1657113"/>
            <a:ext cx="5272168" cy="3543774"/>
          </a:xfrm>
          <a:prstGeom prst="rect">
            <a:avLst/>
          </a:prstGeom>
        </p:spPr>
      </p:pic>
      <p:pic>
        <p:nvPicPr>
          <p:cNvPr id="5" name="内容占位符 45">
            <a:extLst>
              <a:ext uri="{FF2B5EF4-FFF2-40B4-BE49-F238E27FC236}">
                <a16:creationId xmlns:a16="http://schemas.microsoft.com/office/drawing/2014/main" id="{7460AA1E-9062-48CA-ACC2-0A748DC7C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5575" y="1657113"/>
            <a:ext cx="3457139" cy="35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8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CA48C3-365C-FF9F-959A-8EDA35B51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Outline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DB3F1-89B9-407F-56B7-B7BFFB5A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301"/>
            <a:ext cx="10515600" cy="45212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 and MC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event selection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2-body combinations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to do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148DB2-07CA-0CF0-BEC6-E9B34667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C96DD-DCE6-F1E2-82AB-00CB5F323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6E6793-E231-A22B-2F49-29CBF8D8D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Motivation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98878A-F2F3-FB5D-5443-C08EFEAF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575" y="1526422"/>
            <a:ext cx="10128849" cy="398873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3E49FB-4F3E-7706-5C42-DE8C9EA7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2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AB082-9B2D-3EFA-24F0-61870FDB6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4ECD9-DB54-F7BA-407E-21CCD428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Decay Chain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23659" y="2003621"/>
                <a:ext cx="4544682" cy="378968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𝜙𝜂</m:t>
                    </m:r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  <m: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 state: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05E40E7-8223-AA8F-2062-7D9203269A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23659" y="2003621"/>
                <a:ext cx="4544682" cy="3789689"/>
              </a:xfrm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57D1E6-13DC-A5AF-1A8C-854F19BD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265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631F-C58C-81BD-58E7-E98EF134C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59AF2-4063-1E70-8D5C-96E8602C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Data Sample and MC Simulation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9C0EE3-B407-80E8-E9C1-CEE5E55C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2F7-0E53-4BD6-919F-7AB2A70340A1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737AE0EB-5B81-2465-3C7D-E5F113918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991774"/>
                  </p:ext>
                </p:extLst>
              </p:nvPr>
            </p:nvGraphicFramePr>
            <p:xfrm>
              <a:off x="1280543" y="1954699"/>
              <a:ext cx="9630914" cy="285658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974347">
                      <a:extLst>
                        <a:ext uri="{9D8B030D-6E8A-4147-A177-3AD203B41FA5}">
                          <a16:colId xmlns:a16="http://schemas.microsoft.com/office/drawing/2014/main" val="3024828587"/>
                        </a:ext>
                      </a:extLst>
                    </a:gridCol>
                    <a:gridCol w="3378393">
                      <a:extLst>
                        <a:ext uri="{9D8B030D-6E8A-4147-A177-3AD203B41FA5}">
                          <a16:colId xmlns:a16="http://schemas.microsoft.com/office/drawing/2014/main" val="1591302032"/>
                        </a:ext>
                      </a:extLst>
                    </a:gridCol>
                    <a:gridCol w="2278174">
                      <a:extLst>
                        <a:ext uri="{9D8B030D-6E8A-4147-A177-3AD203B41FA5}">
                          <a16:colId xmlns:a16="http://schemas.microsoft.com/office/drawing/2014/main" val="3752609103"/>
                        </a:ext>
                      </a:extLst>
                    </a:gridCol>
                  </a:tblGrid>
                  <a:tr h="7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set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 of events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BOSS version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128464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(3686)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a:t> </a:t>
                          </a: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(2712.4±14.1)×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709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8412830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(3686)</m:t>
                              </m:r>
                            </m:oMath>
                          </a14:m>
                          <a:r>
                            <a:rPr lang="zh-CN" altLang="en-US" sz="2000" dirty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a:t> </a:t>
                          </a: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inclusive MC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2800</m:t>
                                </m:r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3815147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PHSP MC for 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sz="20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3686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zh-CN" alt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𝜙𝜂</m:t>
                              </m:r>
                              <m:r>
                                <a:rPr lang="zh-CN" alt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oMath>
                          </a14:m>
                          <a:endParaRPr lang="en-US" altLang="zh-CN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2800</m:t>
                                </m:r>
                                <m:r>
                                  <a:rPr lang="en-US" altLang="zh-CN" sz="20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200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2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34356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737AE0EB-5B81-2465-3C7D-E5F1139182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991774"/>
                  </p:ext>
                </p:extLst>
              </p:nvPr>
            </p:nvGraphicFramePr>
            <p:xfrm>
              <a:off x="1280543" y="1954699"/>
              <a:ext cx="9630914" cy="285658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974347">
                      <a:extLst>
                        <a:ext uri="{9D8B030D-6E8A-4147-A177-3AD203B41FA5}">
                          <a16:colId xmlns:a16="http://schemas.microsoft.com/office/drawing/2014/main" val="3024828587"/>
                        </a:ext>
                      </a:extLst>
                    </a:gridCol>
                    <a:gridCol w="3378393">
                      <a:extLst>
                        <a:ext uri="{9D8B030D-6E8A-4147-A177-3AD203B41FA5}">
                          <a16:colId xmlns:a16="http://schemas.microsoft.com/office/drawing/2014/main" val="1591302032"/>
                        </a:ext>
                      </a:extLst>
                    </a:gridCol>
                    <a:gridCol w="2278174">
                      <a:extLst>
                        <a:ext uri="{9D8B030D-6E8A-4147-A177-3AD203B41FA5}">
                          <a16:colId xmlns:a16="http://schemas.microsoft.com/office/drawing/2014/main" val="3752609103"/>
                        </a:ext>
                      </a:extLst>
                    </a:gridCol>
                  </a:tblGrid>
                  <a:tr h="7141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Data set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Number of events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BOSS version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055128464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101709" r="-143098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101709" r="-68412" b="-202564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709</a:t>
                          </a:r>
                          <a:endParaRPr lang="zh-CN" altLang="en-US" sz="20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88412830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200000" r="-143098" b="-1008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200000" r="-68412" b="-10084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3815147"/>
                      </a:ext>
                    </a:extLst>
                  </a:tr>
                  <a:tr h="71414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53" t="-302564" r="-143098" b="-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17870" t="-302564" r="-68412" b="-170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343569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427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26BCB-D860-CED8-C940-052564691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ED090D-03DF-AA1A-EFDA-FCA08382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Initial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</p:spPr>
            <p:txBody>
              <a:bodyPr>
                <a:normAutofit fontScale="55000" lnSpcReduction="20000"/>
              </a:bodyPr>
              <a:lstStyle/>
              <a:p>
                <a:pPr marL="514350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Charged tracks: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altLang="zh-CN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b>
                            <m:r>
                              <a:rPr kumimoji="0" lang="en-US" altLang="zh-CN" sz="2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𝑥𝑦</m:t>
                            </m:r>
                          </m:sub>
                        </m:sSub>
                      </m:e>
                    </m:d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&lt;1 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𝑐𝑚</m:t>
                    </m:r>
                    <m:r>
                      <a:rPr kumimoji="0" lang="en-US" altLang="zh-CN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&lt;10 </m:t>
                    </m:r>
                    <m:r>
                      <a:rPr lang="en-US" altLang="zh-CN" sz="2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(not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</m:acc>
                    <m:r>
                      <a:rPr lang="en-US" altLang="zh-CN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decay)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0.93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𝑔𝑜𝑜𝑑</m:t>
                        </m:r>
                      </m:sub>
                    </m:sSub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zh-CN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𝑐h𝑎𝑟𝑔𝑒</m:t>
                        </m:r>
                      </m:sub>
                      <m:sup>
                        <m:r>
                          <a:rPr lang="en-US" altLang="zh-C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𝑡𝑜𝑡</m:t>
                        </m:r>
                      </m:sup>
                    </m:sSubSup>
                    <m:r>
                      <a:rPr lang="en-US" altLang="zh-CN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PID: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tracks are assigned to the particle type with the highest confidence level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Good photons: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𝑇𝐷𝐶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≤14</m:t>
                    </m:r>
                  </m:oMath>
                </a14:m>
                <a:endParaRPr lang="en-US" altLang="zh-CN" sz="2600" b="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Barrel: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&gt;25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&lt;0.8</m:t>
                    </m:r>
                  </m:oMath>
                </a14:m>
                <a:endParaRPr lang="en-US" altLang="zh-CN" sz="26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70000"/>
                  </a:lnSpc>
                  <a:spcBef>
                    <a:spcPts val="0"/>
                  </a:spcBef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End cap: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&gt;50 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0.86&lt;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zh-CN" altLang="en-US" sz="2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&lt;0.92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2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Vertex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pair is fitted to a common vertex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zh-CN" altLang="en-US" sz="2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𝜼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reconstruction: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Combining pairs of  photons by kinematic fit with </a:t>
                </a:r>
                <a14:m>
                  <m:oMath xmlns:m="http://schemas.openxmlformats.org/officeDocument/2006/math">
                    <m:r>
                      <a:rPr lang="zh-CN" altLang="en-US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constraint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zh-CN" alt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zh-CN" altLang="en-US" sz="2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  <m:sup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&lt;20,  </m:t>
                    </m:r>
                    <m:sSub>
                      <m:sSubPr>
                        <m:ctrlP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zh-CN" alt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sub>
                    </m:sSub>
                    <m:r>
                      <a:rPr lang="en-US" altLang="zh-CN" sz="2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endParaRPr lang="en-US" altLang="zh-CN" sz="2600" dirty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Kinematic fit: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4-momentum conservation constraint (4C) + </a:t>
                </a:r>
                <a14:m>
                  <m:oMath xmlns:m="http://schemas.openxmlformats.org/officeDocument/2006/math">
                    <m:r>
                      <a:rPr lang="zh-CN" altLang="en-US" sz="2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en-US" altLang="zh-CN" sz="26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constraint (1C×2) kinematic fit under hypothesis of 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3686</m:t>
                        </m:r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zh-CN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𝜙𝜂</m:t>
                    </m:r>
                    <m:r>
                      <a:rPr lang="zh-CN" alt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𝜂</m:t>
                    </m:r>
                  </m:oMath>
                </a14:m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F61E2C2-E443-9CAC-AE4C-0477890532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621" y="1116996"/>
                <a:ext cx="11220758" cy="5554099"/>
              </a:xfrm>
              <a:blipFill>
                <a:blip r:embed="rId3"/>
                <a:stretch>
                  <a:fillRect l="-163" t="-9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87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03E4F-8853-6993-EB21-3BA63978C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7B71BF-61EB-93E7-9DC7-99F424B0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/>
              <p:nvPr/>
            </p:nvSpPr>
            <p:spPr>
              <a:xfrm>
                <a:off x="1649499" y="4726832"/>
                <a:ext cx="3950520" cy="49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𝟎𝟎𝟐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 </m:t>
                      </m:r>
                      <m:sSub>
                        <m:sSub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𝝓</m:t>
                          </m:r>
                        </m:sub>
                      </m:sSub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𝟎𝟑𝟖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8C2F46C-293F-251F-C91C-CC4F99724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99" y="4726832"/>
                <a:ext cx="3950520" cy="494815"/>
              </a:xfrm>
              <a:prstGeom prst="rect">
                <a:avLst/>
              </a:prstGeom>
              <a:blipFill>
                <a:blip r:embed="rId3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/>
              <p:nvPr/>
            </p:nvSpPr>
            <p:spPr>
              <a:xfrm>
                <a:off x="6228628" y="4551918"/>
                <a:ext cx="3291910" cy="897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𝟎𝟖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𝐨𝐫</m:t>
                      </m:r>
                    </m:oMath>
                  </m:oMathPara>
                </a14:m>
                <a:endParaRPr lang="en-US" altLang="zh-CN" sz="2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zh-CN" altLang="en-US" sz="2400" b="1" i="1">
                              <a:latin typeface="Cambria Math" panose="02040503050406030204" pitchFamily="18" charset="0"/>
                            </a:rPr>
                            <m:t>𝜼</m:t>
                          </m:r>
                        </m:sub>
                        <m:sup>
                          <m:r>
                            <a:rPr lang="en-US" altLang="zh-CN" sz="2400" b="1" i="1">
                              <a:latin typeface="Cambria Math" panose="02040503050406030204" pitchFamily="18" charset="0"/>
                            </a:rPr>
                            <m:t>𝒓𝒆𝒄</m:t>
                          </m:r>
                        </m:sup>
                      </m:sSub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𝟏𝟎𝟖</m:t>
                      </m:r>
                    </m:oMath>
                  </m:oMathPara>
                </a14:m>
                <a:endParaRPr lang="en-US" altLang="zh-CN" sz="2400" b="1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5CCB23F-2423-75F0-E664-728DF21B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28" y="4551918"/>
                <a:ext cx="3291910" cy="897682"/>
              </a:xfrm>
              <a:prstGeom prst="rect">
                <a:avLst/>
              </a:prstGeom>
              <a:blipFill>
                <a:blip r:embed="rId4"/>
                <a:stretch>
                  <a:fillRect b="-3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1AB4A153-003E-5F81-353E-D9F4F9732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372" y="1426957"/>
            <a:ext cx="3763009" cy="270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6025AE-DC81-09BC-28AF-506C98520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9992" y="1426957"/>
            <a:ext cx="3856663" cy="273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79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20BE8-B9B4-639A-29D9-EE1E5E43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3092A-871D-6881-7219-3061B12A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/>
              <p:nvPr/>
            </p:nvSpPr>
            <p:spPr>
              <a:xfrm>
                <a:off x="3832526" y="1425653"/>
                <a:ext cx="3790824" cy="855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</a:rPr>
                        <m:t>FOM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5B73D8A-BACF-C04F-7591-129BBEF4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526" y="1425653"/>
                <a:ext cx="3790824" cy="855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/>
              <p:nvPr/>
            </p:nvSpPr>
            <p:spPr>
              <a:xfrm>
                <a:off x="4232693" y="5571329"/>
                <a:ext cx="318602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 i="1" smtClean="0">
                              <a:latin typeface="Cambria Math" panose="02040503050406030204" pitchFamily="18" charset="0"/>
                            </a:rPr>
                            <m:t>𝝌</m:t>
                          </m:r>
                        </m:e>
                        <m:sup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10F09B5-B185-4E06-0FF4-5938505C2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693" y="5571329"/>
                <a:ext cx="3186023" cy="470000"/>
              </a:xfrm>
              <a:prstGeom prst="rect">
                <a:avLst/>
              </a:prstGeom>
              <a:blipFill>
                <a:blip r:embed="rId4"/>
                <a:stretch>
                  <a:fillRect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B34C7DF-6080-53D0-C087-FE0287DC7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9534" y="2550591"/>
            <a:ext cx="383381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86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656F0-74D5-7B5E-5395-3F72FFCE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70BD62-7D43-AE24-C4F4-D8AAAA46B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879" y="920287"/>
            <a:ext cx="4202550" cy="30447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FEF72E-AAE9-1297-12BB-52BB22759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908" y="3039363"/>
            <a:ext cx="4278594" cy="30929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EE7C696-9A3E-5B46-0F16-1DF24008B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09" y="1047729"/>
            <a:ext cx="3870101" cy="27899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E29CB4F-F9CB-ED01-8688-5EA103893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71" y="4158290"/>
            <a:ext cx="3448075" cy="30004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1604F5D-8C21-37B4-DB2B-A6CC82DC6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4734" y="2494134"/>
            <a:ext cx="3462363" cy="3000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674C57E-BD95-6F2E-93EB-E9A42122C8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5426" y="4124953"/>
            <a:ext cx="3429025" cy="333377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02B3E612-8636-1541-DC60-02AA86F57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Other Event Selection Criteria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22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317</Words>
  <Application>Microsoft Office PowerPoint</Application>
  <PresentationFormat>宽屏</PresentationFormat>
  <Paragraphs>75</Paragraphs>
  <Slides>12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Times New Roman</vt:lpstr>
      <vt:lpstr>Office 主题​​</vt:lpstr>
      <vt:lpstr>Study of ψ(3686)→ϕηη</vt:lpstr>
      <vt:lpstr>Outline</vt:lpstr>
      <vt:lpstr>Motivation</vt:lpstr>
      <vt:lpstr>Decay Chain</vt:lpstr>
      <vt:lpstr>Data Sample and MC Simulation</vt:lpstr>
      <vt:lpstr>Initial Event Selection Criteria</vt:lpstr>
      <vt:lpstr>Other Event Selection Criteria</vt:lpstr>
      <vt:lpstr>Other Event Selection Criteria</vt:lpstr>
      <vt:lpstr>Other Event Selection Criteria</vt:lpstr>
      <vt:lpstr>Topology Analysis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者 观测</dc:creator>
  <cp:lastModifiedBy>者 观测</cp:lastModifiedBy>
  <cp:revision>91</cp:revision>
  <dcterms:created xsi:type="dcterms:W3CDTF">2024-11-06T22:18:16Z</dcterms:created>
  <dcterms:modified xsi:type="dcterms:W3CDTF">2025-12-09T12:14:44Z</dcterms:modified>
</cp:coreProperties>
</file>