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5" r:id="rId4"/>
    <p:sldId id="257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94683" autoAdjust="0"/>
  </p:normalViewPr>
  <p:slideViewPr>
    <p:cSldViewPr>
      <p:cViewPr>
        <p:scale>
          <a:sx n="75" d="100"/>
          <a:sy n="75" d="100"/>
        </p:scale>
        <p:origin x="-212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98" y="-96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9DCB6B03-D6D9-42C9-836E-B81D02BC67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584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675" tIns="46838" rIns="93675" bIns="46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="" xmlns:p14="http://schemas.microsoft.com/office/powerpoint/2010/main" val="308166709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 sz="1200" i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 sz="1200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 sz="1200" 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 sz="12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39F382-422E-437F-B794-EFC90B5FF1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5C2B7-1810-463B-8A41-68996F742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7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1BF3-24E2-4745-A135-DB14C9BD1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29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50B15-1145-4015-BF2F-AF08D6900F4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2012-Jul-04-01_4_Color_Logo_small_C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533400"/>
            <a:ext cx="719329" cy="972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74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2E5BD-72A4-4C37-A776-7BD9C4443E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4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03F0F-17A1-4F0C-A52A-846348A0A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596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0AB5-31A6-45FA-8FD7-8E2933AA6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28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0C72-E4A2-4DF4-85F0-51679D89B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DE05-F36A-4831-972F-0C6D45ABB8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074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C904E-86FA-42AD-938F-8C6714337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47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A3236-8584-4D86-8CB4-7B619DD61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148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69C9217-6821-4CFB-8FF3-A11F26339A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err="1" smtClean="0"/>
              <a:t>JAliEn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Java AliEn middleware</a:t>
            </a:r>
            <a:endParaRPr lang="en-US" sz="32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81400"/>
            <a:ext cx="8610600" cy="2057400"/>
          </a:xfrm>
        </p:spPr>
        <p:txBody>
          <a:bodyPr/>
          <a:lstStyle/>
          <a:p>
            <a:r>
              <a:rPr lang="en-US" sz="2000" dirty="0" smtClean="0"/>
              <a:t>A. Grigoras, C. Grigoras, M. </a:t>
            </a:r>
            <a:r>
              <a:rPr lang="en-US" sz="2000" dirty="0" err="1" smtClean="0"/>
              <a:t>Pedreira</a:t>
            </a:r>
            <a:endParaRPr lang="en-US" sz="2000" dirty="0" smtClean="0"/>
          </a:p>
          <a:p>
            <a:r>
              <a:rPr lang="en-US" sz="2000" dirty="0" smtClean="0"/>
              <a:t>P </a:t>
            </a:r>
            <a:r>
              <a:rPr lang="en-US" sz="2000" dirty="0" err="1" smtClean="0"/>
              <a:t>Saiz</a:t>
            </a:r>
            <a:r>
              <a:rPr lang="en-US" sz="2000" dirty="0" smtClean="0"/>
              <a:t>, S. Schreiner </a:t>
            </a:r>
          </a:p>
          <a:p>
            <a:r>
              <a:rPr lang="en-US" sz="1600" dirty="0" smtClean="0"/>
              <a:t>ACAT 2013</a:t>
            </a:r>
            <a:endParaRPr lang="en-US" sz="1600" dirty="0"/>
          </a:p>
        </p:txBody>
      </p:sp>
      <p:pic>
        <p:nvPicPr>
          <p:cNvPr id="4" name="Picture 3" descr="2012-Jul-04-01_4_Color_Logo_small_C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5471" y="4818886"/>
            <a:ext cx="719329" cy="972314"/>
          </a:xfrm>
          <a:prstGeom prst="rect">
            <a:avLst/>
          </a:prstGeom>
        </p:spPr>
      </p:pic>
      <p:pic>
        <p:nvPicPr>
          <p:cNvPr id="5" name="Picture 27" descr="AliEn 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4781550"/>
            <a:ext cx="1943100" cy="1085850"/>
          </a:xfrm>
          <a:prstGeom prst="rect">
            <a:avLst/>
          </a:prstGeom>
          <a:noFill/>
        </p:spPr>
      </p:pic>
      <p:pic>
        <p:nvPicPr>
          <p:cNvPr id="7" name="Picture 6" descr="Java_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469130"/>
            <a:ext cx="762000" cy="1398270"/>
          </a:xfrm>
          <a:prstGeom prst="rect">
            <a:avLst/>
          </a:prstGeom>
        </p:spPr>
      </p:pic>
      <p:pic>
        <p:nvPicPr>
          <p:cNvPr id="10" name="Picture 9" descr="cern-logo-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876800"/>
            <a:ext cx="838200" cy="838200"/>
          </a:xfrm>
          <a:prstGeom prst="rect">
            <a:avLst/>
          </a:prstGeom>
        </p:spPr>
      </p:pic>
      <p:pic>
        <p:nvPicPr>
          <p:cNvPr id="14" name="Picture 13" descr="ACA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1524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14800"/>
          </a:xfrm>
          <a:noFill/>
          <a:ln/>
        </p:spPr>
        <p:txBody>
          <a:bodyPr lIns="182562" tIns="46038" rIns="182562" bIns="46038"/>
          <a:lstStyle/>
          <a:p>
            <a:r>
              <a:rPr lang="en-US" sz="2400" dirty="0" smtClean="0"/>
              <a:t>ALICE MonALISA</a:t>
            </a:r>
            <a:r>
              <a:rPr lang="en-US" sz="2400" dirty="0" smtClean="0"/>
              <a:t> </a:t>
            </a:r>
            <a:r>
              <a:rPr lang="en-US" sz="2400" dirty="0" smtClean="0"/>
              <a:t>uses it fully</a:t>
            </a:r>
          </a:p>
          <a:p>
            <a:pPr lvl="1"/>
            <a:r>
              <a:rPr lang="en-US" sz="2000" dirty="0" smtClean="0"/>
              <a:t>LPM and user job management</a:t>
            </a:r>
          </a:p>
          <a:p>
            <a:pPr lvl="1"/>
            <a:r>
              <a:rPr lang="en-US" sz="2000" dirty="0" smtClean="0"/>
              <a:t>Catalogue browser, file editing, quotas...</a:t>
            </a:r>
          </a:p>
          <a:p>
            <a:r>
              <a:rPr lang="en-US" sz="2400" dirty="0" smtClean="0"/>
              <a:t>Storage cleanup, all scheduled file transfers</a:t>
            </a:r>
          </a:p>
          <a:p>
            <a:r>
              <a:rPr lang="en-US" sz="2400" dirty="0" smtClean="0"/>
              <a:t>Communication channels working fine</a:t>
            </a:r>
          </a:p>
          <a:p>
            <a:r>
              <a:rPr lang="en-US" sz="2400" dirty="0" smtClean="0"/>
              <a:t>Many </a:t>
            </a:r>
            <a:r>
              <a:rPr lang="en-US" sz="2400" dirty="0" err="1" smtClean="0"/>
              <a:t>end­user</a:t>
            </a:r>
            <a:r>
              <a:rPr lang="en-US" sz="2400" dirty="0" smtClean="0"/>
              <a:t> commands are implemented in </a:t>
            </a:r>
            <a:r>
              <a:rPr lang="en-US" sz="2400" dirty="0" err="1" smtClean="0"/>
              <a:t>Jbox</a:t>
            </a:r>
            <a:endParaRPr lang="en-US" sz="2400" dirty="0" smtClean="0"/>
          </a:p>
          <a:p>
            <a:pPr lvl="1"/>
            <a:r>
              <a:rPr lang="en-US" sz="2000" dirty="0" smtClean="0"/>
              <a:t> cat, cp, </a:t>
            </a:r>
            <a:r>
              <a:rPr lang="en-US" sz="2000" dirty="0" err="1" smtClean="0"/>
              <a:t>mv</a:t>
            </a:r>
            <a:r>
              <a:rPr lang="en-US" sz="2000" dirty="0" smtClean="0"/>
              <a:t>, </a:t>
            </a:r>
            <a:r>
              <a:rPr lang="en-US" sz="2000" dirty="0" err="1" smtClean="0"/>
              <a:t>rm</a:t>
            </a:r>
            <a:r>
              <a:rPr lang="en-US" sz="2000" dirty="0" smtClean="0"/>
              <a:t>, </a:t>
            </a:r>
            <a:r>
              <a:rPr lang="en-US" sz="2000" dirty="0" err="1" smtClean="0"/>
              <a:t>rmdir</a:t>
            </a:r>
            <a:r>
              <a:rPr lang="en-US" sz="2000" dirty="0" smtClean="0"/>
              <a:t>, find, </a:t>
            </a:r>
            <a:r>
              <a:rPr lang="en-US" sz="2000" dirty="0" err="1" smtClean="0"/>
              <a:t>ls</a:t>
            </a:r>
            <a:r>
              <a:rPr lang="en-US" sz="2000" dirty="0" smtClean="0"/>
              <a:t>, </a:t>
            </a:r>
            <a:r>
              <a:rPr lang="en-US" sz="2000" dirty="0" err="1" smtClean="0"/>
              <a:t>cd</a:t>
            </a:r>
            <a:r>
              <a:rPr lang="en-US" sz="2000" dirty="0" smtClean="0"/>
              <a:t>, </a:t>
            </a:r>
            <a:r>
              <a:rPr lang="en-US" sz="2000" dirty="0" err="1" smtClean="0"/>
              <a:t>pwd</a:t>
            </a:r>
            <a:r>
              <a:rPr lang="en-US" sz="2000" dirty="0" smtClean="0"/>
              <a:t>, </a:t>
            </a:r>
            <a:r>
              <a:rPr lang="en-US" sz="2000" dirty="0" err="1" smtClean="0"/>
              <a:t>mkdir</a:t>
            </a:r>
            <a:r>
              <a:rPr lang="en-US" sz="2000" dirty="0" smtClean="0"/>
              <a:t>, guid2lfn, lfn2guid, </a:t>
            </a:r>
            <a:r>
              <a:rPr lang="en-US" sz="2000" dirty="0" err="1" smtClean="0"/>
              <a:t>ps</a:t>
            </a:r>
            <a:r>
              <a:rPr lang="en-US" sz="2000" dirty="0" smtClean="0"/>
              <a:t>, </a:t>
            </a:r>
            <a:r>
              <a:rPr lang="en-US" sz="2000" dirty="0" err="1" smtClean="0"/>
              <a:t>masterjob</a:t>
            </a:r>
            <a:r>
              <a:rPr lang="en-US" sz="2000" dirty="0" smtClean="0"/>
              <a:t>, packages, submit, kill, </a:t>
            </a:r>
            <a:r>
              <a:rPr lang="en-US" sz="2000" dirty="0" err="1" smtClean="0"/>
              <a:t>whereis</a:t>
            </a:r>
            <a:r>
              <a:rPr lang="en-US" sz="2000" dirty="0" smtClean="0"/>
              <a:t>, w, uptime, type, time, role, access, commit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17/05/2013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JAliEn - ACAT 2013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r>
              <a:rPr lang="en-US" sz="2800" dirty="0" err="1" smtClean="0"/>
              <a:t>JAliEn</a:t>
            </a:r>
            <a:r>
              <a:rPr lang="en-US" sz="2800" dirty="0" smtClean="0"/>
              <a:t> is the next version of AliEn Grid middleware</a:t>
            </a:r>
          </a:p>
          <a:p>
            <a:r>
              <a:rPr lang="en-US" sz="2800" dirty="0" smtClean="0"/>
              <a:t>The transition will be done step by step until all services are replaced by </a:t>
            </a:r>
            <a:r>
              <a:rPr lang="en-US" sz="2800" dirty="0" err="1" smtClean="0"/>
              <a:t>JAliEn</a:t>
            </a:r>
            <a:r>
              <a:rPr lang="en-US" sz="2800" dirty="0" smtClean="0"/>
              <a:t> services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6767120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657600"/>
            <a:ext cx="2752344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o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956" y="4038600"/>
            <a:ext cx="5406238" cy="2209800"/>
          </a:xfrm>
          <a:prstGeom prst="rect">
            <a:avLst/>
          </a:prstGeom>
        </p:spPr>
      </p:pic>
      <p:pic>
        <p:nvPicPr>
          <p:cNvPr id="8" name="Content Placeholder 7" descr="monalisa-map-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057400"/>
            <a:ext cx="4419600" cy="20772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Grid 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17/05/2013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0" y="4419600"/>
            <a:ext cx="4419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+mn-lt"/>
              </a:rPr>
              <a:t>14PB of data on tape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+mn-lt"/>
              </a:rPr>
              <a:t>13PB on disk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73688" y="1981200"/>
            <a:ext cx="3846512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60 000 concurrent jobs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000" kern="0" baseline="0" dirty="0" smtClean="0">
                <a:latin typeface="+mn-lt"/>
              </a:rPr>
              <a:t>&gt;300 active users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7" descr="AliEn 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0"/>
            <a:ext cx="1600200" cy="89422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52600" y="5334000"/>
            <a:ext cx="2311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r>
              <a:rPr lang="en-US" sz="4200" dirty="0" err="1" smtClean="0">
                <a:solidFill>
                  <a:srgbClr val="C00000"/>
                </a:solidFill>
              </a:rPr>
              <a:t>JAliEn</a:t>
            </a:r>
            <a:endParaRPr lang="en-US" sz="4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AliEn2 – Current status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  <a:noFill/>
          <a:ln w="25400"/>
        </p:spPr>
        <p:txBody>
          <a:bodyPr lIns="182562" tIns="46038" rIns="182562" bIns="46038"/>
          <a:lstStyle/>
          <a:p>
            <a:r>
              <a:rPr lang="en-GB" sz="2000" dirty="0" smtClean="0"/>
              <a:t>All components to create a GRID</a:t>
            </a:r>
          </a:p>
          <a:p>
            <a:r>
              <a:rPr lang="en-GB" sz="2000" dirty="0" smtClean="0"/>
              <a:t>File Catalogue</a:t>
            </a:r>
          </a:p>
          <a:p>
            <a:pPr lvl="1"/>
            <a:r>
              <a:rPr lang="en-GB" sz="1800" dirty="0" smtClean="0"/>
              <a:t>UNIX-like file system</a:t>
            </a:r>
          </a:p>
          <a:p>
            <a:pPr lvl="1"/>
            <a:r>
              <a:rPr lang="en-GB" sz="1800" dirty="0" smtClean="0"/>
              <a:t>Mapping to physical files</a:t>
            </a:r>
          </a:p>
          <a:p>
            <a:pPr lvl="1"/>
            <a:r>
              <a:rPr lang="en-GB" sz="1800" dirty="0" smtClean="0"/>
              <a:t>Metadata information</a:t>
            </a:r>
          </a:p>
          <a:p>
            <a:pPr lvl="1"/>
            <a:r>
              <a:rPr lang="en-GB" sz="1800" dirty="0" smtClean="0"/>
              <a:t>SE discovery</a:t>
            </a:r>
          </a:p>
          <a:p>
            <a:r>
              <a:rPr lang="en-GB" sz="2000" dirty="0" smtClean="0"/>
              <a:t>Transfer Model</a:t>
            </a:r>
          </a:p>
          <a:p>
            <a:pPr lvl="1"/>
            <a:r>
              <a:rPr lang="en-GB" sz="1800" dirty="0" smtClean="0"/>
              <a:t>With different </a:t>
            </a:r>
            <a:r>
              <a:rPr lang="en-GB" sz="1800" dirty="0" err="1" smtClean="0"/>
              <a:t>plugins</a:t>
            </a:r>
            <a:endParaRPr lang="en-GB" sz="1800" dirty="0" smtClean="0"/>
          </a:p>
          <a:p>
            <a:r>
              <a:rPr lang="en-GB" sz="2000" dirty="0" err="1" smtClean="0"/>
              <a:t>TaskQueue</a:t>
            </a:r>
            <a:endParaRPr lang="en-GB" sz="2000" dirty="0" smtClean="0"/>
          </a:p>
          <a:p>
            <a:pPr lvl="1"/>
            <a:r>
              <a:rPr lang="en-GB" sz="1800" dirty="0" smtClean="0"/>
              <a:t>Job Agent &amp; pull model</a:t>
            </a:r>
          </a:p>
          <a:p>
            <a:pPr lvl="1"/>
            <a:r>
              <a:rPr lang="en-GB" sz="1800" dirty="0" smtClean="0"/>
              <a:t>Automatic installation of software packages</a:t>
            </a:r>
          </a:p>
          <a:p>
            <a:pPr lvl="1"/>
            <a:r>
              <a:rPr lang="en-GB" sz="1800" dirty="0" smtClean="0"/>
              <a:t>Simulation, reconstruction, analysis...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JAliEn - ACAT 2013</a:t>
            </a:r>
            <a:endParaRPr lang="en-US"/>
          </a:p>
        </p:txBody>
      </p:sp>
      <p:pic>
        <p:nvPicPr>
          <p:cNvPr id="8" name="Picture 11" descr="MCj04357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528" y="3608943"/>
            <a:ext cx="648072" cy="111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7010400" y="1828800"/>
            <a:ext cx="2057400" cy="1664732"/>
            <a:chOff x="6858000" y="1706218"/>
            <a:chExt cx="2057400" cy="1664732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858000" y="1999350"/>
              <a:ext cx="2057400" cy="1371600"/>
            </a:xfrm>
            <a:prstGeom prst="roundRect">
              <a:avLst/>
            </a:prstGeom>
            <a:noFill/>
            <a:ln w="158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6934200" y="2227950"/>
              <a:ext cx="533400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99220" y="2892970"/>
              <a:ext cx="1164101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</a:rPr>
                <a:t>MonALISA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2400" y="2075550"/>
              <a:ext cx="755335" cy="3385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xrootd</a:t>
              </a:r>
              <a:endPara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7543800" y="2484260"/>
              <a:ext cx="1325881" cy="338554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CREAMCE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2685150"/>
              <a:ext cx="394660" cy="30777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JA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55029" y="170621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Site 1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65815" y="4724450"/>
            <a:ext cx="39466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JA</a:t>
            </a:r>
            <a:endParaRPr lang="en-US" sz="1400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10400" y="3505200"/>
            <a:ext cx="2057400" cy="1664732"/>
            <a:chOff x="6913415" y="3745518"/>
            <a:chExt cx="2057400" cy="1664732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6913415" y="4038650"/>
              <a:ext cx="2057400" cy="1371600"/>
            </a:xfrm>
            <a:prstGeom prst="roundRect">
              <a:avLst/>
            </a:prstGeom>
            <a:noFill/>
            <a:ln w="158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989615" y="4267250"/>
              <a:ext cx="533400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54635" y="4932270"/>
              <a:ext cx="1164101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</a:rPr>
                <a:t>MonALISA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27815" y="4114850"/>
              <a:ext cx="755335" cy="33855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xrootd</a:t>
              </a:r>
              <a:endPara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7599215" y="4523560"/>
              <a:ext cx="1325881" cy="338554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</a:rPr>
                <a:t>CREAMCE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10444" y="374551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Site 2</a:t>
              </a:r>
              <a:endParaRPr lang="en-US" dirty="0"/>
            </a:p>
          </p:txBody>
        </p:sp>
      </p:grp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5410200" y="1905000"/>
            <a:ext cx="1219200" cy="838200"/>
          </a:xfrm>
          <a:prstGeom prst="flowChartMagneticDisk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400" dirty="0" smtClean="0"/>
              <a:t>TASKQUEUE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096000" y="3657600"/>
            <a:ext cx="762000" cy="685800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chemeClr val="tx1"/>
                </a:solidFill>
              </a:rPr>
              <a:t>Job </a:t>
            </a:r>
            <a:endParaRPr lang="en-US" sz="14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en-US" sz="1400" dirty="0">
                <a:solidFill>
                  <a:schemeClr val="tx1"/>
                </a:solidFill>
              </a:rPr>
              <a:t>Broker</a:t>
            </a:r>
          </a:p>
        </p:txBody>
      </p:sp>
      <p:grpSp>
        <p:nvGrpSpPr>
          <p:cNvPr id="29" name="Group 51"/>
          <p:cNvGrpSpPr/>
          <p:nvPr/>
        </p:nvGrpSpPr>
        <p:grpSpPr>
          <a:xfrm>
            <a:off x="5257800" y="4419600"/>
            <a:ext cx="1524000" cy="990600"/>
            <a:chOff x="4211960" y="5382344"/>
            <a:chExt cx="1524000" cy="990600"/>
          </a:xfrm>
        </p:grpSpPr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4211960" y="5382344"/>
              <a:ext cx="1524000" cy="990600"/>
            </a:xfrm>
            <a:prstGeom prst="flowChartMagneticDisk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4288160" y="5382344"/>
              <a:ext cx="12987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chemeClr val="tx1"/>
                  </a:solidFill>
                </a:rPr>
                <a:t>File catalogue</a:t>
              </a:r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4288160" y="5839544"/>
              <a:ext cx="419100" cy="381000"/>
            </a:xfrm>
            <a:prstGeom prst="flowChartDocumen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dirty="0">
                  <a:solidFill>
                    <a:schemeClr val="tx1"/>
                  </a:solidFill>
                </a:rPr>
                <a:t>LFN</a:t>
              </a:r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4745360" y="5839544"/>
              <a:ext cx="457200" cy="457200"/>
            </a:xfrm>
            <a:prstGeom prst="flowChartDocumen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dirty="0">
                  <a:solidFill>
                    <a:schemeClr val="tx1"/>
                  </a:solidFill>
                </a:rPr>
                <a:t>GUID</a:t>
              </a:r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5202560" y="5839544"/>
              <a:ext cx="457200" cy="457200"/>
            </a:xfrm>
            <a:prstGeom prst="flowChartDocumen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200" dirty="0">
                  <a:solidFill>
                    <a:schemeClr val="tx1"/>
                  </a:solidFill>
                </a:rPr>
                <a:t>Meta</a:t>
              </a:r>
            </a:p>
            <a:p>
              <a:pPr algn="ctr" eaLnBrk="0" hangingPunct="0"/>
              <a:r>
                <a:rPr lang="en-US" sz="1200" dirty="0">
                  <a:solidFill>
                    <a:schemeClr val="tx1"/>
                  </a:solidFill>
                </a:rPr>
                <a:t>data</a:t>
              </a:r>
            </a:p>
          </p:txBody>
        </p:sp>
      </p:grp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5486400" y="2819400"/>
            <a:ext cx="838200" cy="762000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chemeClr val="tx1"/>
                </a:solidFill>
              </a:rPr>
              <a:t>Job </a:t>
            </a:r>
            <a:endParaRPr lang="en-US" sz="14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en-US" sz="1400" dirty="0" smtClean="0"/>
              <a:t>Optimizer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105400" y="3581400"/>
            <a:ext cx="838200" cy="762000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chemeClr val="tx1"/>
                </a:solidFill>
              </a:rPr>
              <a:t>Job </a:t>
            </a:r>
            <a:endParaRPr lang="en-US" sz="14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en-US" sz="1400" dirty="0" smtClean="0">
                <a:solidFill>
                  <a:schemeClr val="tx1"/>
                </a:solidFill>
              </a:rPr>
              <a:t>Manager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114800" y="3730823"/>
            <a:ext cx="838200" cy="612577"/>
            <a:chOff x="4495800" y="3657601"/>
            <a:chExt cx="838200" cy="612577"/>
          </a:xfrm>
        </p:grpSpPr>
        <p:sp>
          <p:nvSpPr>
            <p:cNvPr id="39" name="TextBox 38"/>
            <p:cNvSpPr txBox="1"/>
            <p:nvPr/>
          </p:nvSpPr>
          <p:spPr>
            <a:xfrm>
              <a:off x="4495800" y="3657601"/>
              <a:ext cx="533400" cy="30777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Job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8200" y="3810001"/>
              <a:ext cx="533400" cy="30777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Job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00600" y="3962401"/>
              <a:ext cx="533400" cy="30777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Job</a:t>
              </a:r>
              <a:endParaRPr lang="en-US" sz="1400" dirty="0"/>
            </a:p>
          </p:txBody>
        </p:sp>
      </p:grpSp>
      <p:cxnSp>
        <p:nvCxnSpPr>
          <p:cNvPr id="44" name="Straight Arrow Connector 43"/>
          <p:cNvCxnSpPr/>
          <p:nvPr/>
        </p:nvCxnSpPr>
        <p:spPr bwMode="auto">
          <a:xfrm rot="5400000" flipH="1" flipV="1">
            <a:off x="4381500" y="33909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791200" y="5562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Perl, C/C++, Bash scripting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~ 150 packages to maintain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029200" y="1828800"/>
            <a:ext cx="1905000" cy="3657600"/>
          </a:xfrm>
          <a:prstGeom prst="round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572000" y="44958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4686300" y="34671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4724400" y="4419600"/>
            <a:ext cx="228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JAliEn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713"/>
            <a:ext cx="8421688" cy="4114800"/>
          </a:xfrm>
        </p:spPr>
        <p:txBody>
          <a:bodyPr/>
          <a:lstStyle/>
          <a:p>
            <a:r>
              <a:rPr lang="en-US" sz="1800" dirty="0" smtClean="0"/>
              <a:t>ALICE uses MonALISA for monitoring</a:t>
            </a:r>
          </a:p>
          <a:p>
            <a:pPr lvl="1"/>
            <a:r>
              <a:rPr lang="en-US" sz="1600" dirty="0" smtClean="0"/>
              <a:t>Jobs, transfers, site services, central services, real-time and accounting data, network topology discovery, storage elements functional tests and many more</a:t>
            </a:r>
          </a:p>
          <a:p>
            <a:r>
              <a:rPr lang="en-US" sz="1800" dirty="0" smtClean="0"/>
              <a:t>Based on the monitoring information a framework was developed to steer in an automatic way central productions, data registration and replication</a:t>
            </a:r>
          </a:p>
          <a:p>
            <a:r>
              <a:rPr lang="en-US" sz="1800" dirty="0" smtClean="0"/>
              <a:t>Gradually this framework grew in a full implementation of the AliEn objects and interactions with the central databases</a:t>
            </a:r>
          </a:p>
          <a:p>
            <a:pPr lvl="1"/>
            <a:r>
              <a:rPr lang="en-US" sz="1600" dirty="0" smtClean="0"/>
              <a:t> File Catalogue: LFN, GUID, PFN, SE, booking table</a:t>
            </a:r>
          </a:p>
          <a:p>
            <a:pPr lvl="1"/>
            <a:r>
              <a:rPr lang="en-US" sz="1600" dirty="0" smtClean="0"/>
              <a:t> Job, JDL and </a:t>
            </a:r>
            <a:r>
              <a:rPr lang="en-US" sz="1600" dirty="0" err="1" smtClean="0"/>
              <a:t>TaskQueue</a:t>
            </a:r>
            <a:r>
              <a:rPr lang="en-US" sz="1600" dirty="0" smtClean="0"/>
              <a:t> interactions</a:t>
            </a:r>
          </a:p>
          <a:p>
            <a:pPr lvl="1"/>
            <a:r>
              <a:rPr lang="en-US" sz="1600" dirty="0" smtClean="0"/>
              <a:t> Users, quotas</a:t>
            </a:r>
          </a:p>
          <a:p>
            <a:pPr lvl="2"/>
            <a:r>
              <a:rPr lang="en-US" sz="1400" dirty="0" err="1" smtClean="0"/>
              <a:t>gLite</a:t>
            </a:r>
            <a:r>
              <a:rPr lang="en-US" sz="1400" dirty="0" smtClean="0"/>
              <a:t> packages for </a:t>
            </a:r>
            <a:r>
              <a:rPr lang="en-US" sz="1400" dirty="0" err="1" smtClean="0"/>
              <a:t>proxy­based</a:t>
            </a:r>
            <a:r>
              <a:rPr lang="en-US" sz="1400" dirty="0" smtClean="0"/>
              <a:t> authentication</a:t>
            </a:r>
          </a:p>
          <a:p>
            <a:pPr lvl="2"/>
            <a:r>
              <a:rPr lang="en-US" sz="1400" dirty="0" smtClean="0"/>
              <a:t>Support for signed JDLs by all parties involved</a:t>
            </a:r>
            <a:endParaRPr lang="en-US" sz="1200" dirty="0" smtClean="0"/>
          </a:p>
          <a:p>
            <a:pPr lvl="1"/>
            <a:r>
              <a:rPr lang="en-US" sz="1600" dirty="0" smtClean="0"/>
              <a:t>Access envelope generation, storage management, transfer methods</a:t>
            </a:r>
          </a:p>
          <a:p>
            <a:pPr lvl="2"/>
            <a:r>
              <a:rPr lang="en-US" sz="1200" dirty="0" smtClean="0"/>
              <a:t>Parallel replica uploads and downloads for efficient end-user interaction with the federated SE space</a:t>
            </a:r>
          </a:p>
          <a:p>
            <a:pPr lvl="1"/>
            <a:r>
              <a:rPr lang="en-US" sz="1600" dirty="0" smtClean="0"/>
              <a:t>and the rest of supporting objects and methods in AliEn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17/05/2013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JAliEn - ACAT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Why </a:t>
            </a:r>
            <a:r>
              <a:rPr lang="en-US" dirty="0" err="1" smtClean="0"/>
              <a:t>JAliEn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2"/>
            <a:ext cx="8497888" cy="4154487"/>
          </a:xfrm>
          <a:noFill/>
          <a:ln/>
        </p:spPr>
        <p:txBody>
          <a:bodyPr lIns="182562" tIns="46038" rIns="182562" bIns="46038"/>
          <a:lstStyle/>
          <a:p>
            <a:r>
              <a:rPr lang="en-US" sz="2400" dirty="0" smtClean="0"/>
              <a:t>Next step is to provide a full end-to-end Java implementation of AliEn</a:t>
            </a:r>
          </a:p>
          <a:p>
            <a:r>
              <a:rPr lang="en-US" sz="2400" dirty="0" smtClean="0"/>
              <a:t>More efficient communication infrastructure</a:t>
            </a:r>
          </a:p>
          <a:p>
            <a:pPr lvl="1"/>
            <a:r>
              <a:rPr lang="en-US" sz="2000" dirty="0" smtClean="0"/>
              <a:t>Persistent, compressed, SSL channels</a:t>
            </a:r>
          </a:p>
          <a:p>
            <a:pPr lvl="1"/>
            <a:r>
              <a:rPr lang="en-US" sz="2000" dirty="0" smtClean="0"/>
              <a:t>Exchanging Java serialized objects</a:t>
            </a:r>
          </a:p>
          <a:p>
            <a:pPr lvl="1"/>
            <a:r>
              <a:rPr lang="en-US" sz="2000" dirty="0" smtClean="0"/>
              <a:t>Multi­layered channel multiplexing and object caching</a:t>
            </a:r>
          </a:p>
          <a:p>
            <a:pPr lvl="1"/>
            <a:r>
              <a:rPr lang="en-US" sz="2000" dirty="0" smtClean="0"/>
              <a:t>Logging and error propagation</a:t>
            </a:r>
          </a:p>
          <a:p>
            <a:r>
              <a:rPr lang="en-US" sz="2400" dirty="0" smtClean="0"/>
              <a:t>No tokens for authentication, simply use the Grid certificate</a:t>
            </a:r>
          </a:p>
          <a:p>
            <a:r>
              <a:rPr lang="en-US" sz="2400" dirty="0" smtClean="0"/>
              <a:t>Better </a:t>
            </a:r>
            <a:r>
              <a:rPr lang="en-US" sz="2400" dirty="0" err="1" smtClean="0"/>
              <a:t>real­time</a:t>
            </a:r>
            <a:r>
              <a:rPr lang="en-US" sz="2400" dirty="0" smtClean="0"/>
              <a:t> monitoring of all components</a:t>
            </a:r>
          </a:p>
          <a:p>
            <a:r>
              <a:rPr lang="en-US" sz="2400" dirty="0" err="1" smtClean="0"/>
              <a:t>Platform­independent</a:t>
            </a:r>
            <a:r>
              <a:rPr lang="en-US" sz="2400" dirty="0" smtClean="0"/>
              <a:t>, easily maintainable code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JAliEn</a:t>
            </a:r>
            <a:r>
              <a:rPr lang="en-US" dirty="0" smtClean="0"/>
              <a:t> - ACAT 2013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AliEn2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JAliEn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JAliEn - ACAT 2013</a:t>
            </a:r>
            <a:endParaRPr lang="en-US"/>
          </a:p>
        </p:txBody>
      </p:sp>
      <p:pic>
        <p:nvPicPr>
          <p:cNvPr id="7" name="Picture 6" descr="chep12_m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1600"/>
            <a:ext cx="5334000" cy="50895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JCentral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14800"/>
          </a:xfrm>
          <a:noFill/>
          <a:ln/>
        </p:spPr>
        <p:txBody>
          <a:bodyPr lIns="182562" tIns="46038" rIns="182562" bIns="46038"/>
          <a:lstStyle/>
          <a:p>
            <a:r>
              <a:rPr lang="en-US" sz="2400" dirty="0" smtClean="0"/>
              <a:t>Implement all AliEn objects in Java (LFN, PFN, GUID, Job, SE, access envelopes, users etc)</a:t>
            </a:r>
          </a:p>
          <a:p>
            <a:r>
              <a:rPr lang="en-US" sz="2400" dirty="0" smtClean="0"/>
              <a:t>Direct connections to the DBs for all operations</a:t>
            </a:r>
          </a:p>
          <a:p>
            <a:pPr lvl="1"/>
            <a:r>
              <a:rPr lang="en-US" sz="2000" dirty="0" smtClean="0"/>
              <a:t>But for resubmit and kill for the moment</a:t>
            </a:r>
          </a:p>
          <a:p>
            <a:r>
              <a:rPr lang="en-US" sz="2400" dirty="0" smtClean="0"/>
              <a:t>Delegates presentation to the end client</a:t>
            </a:r>
          </a:p>
          <a:p>
            <a:r>
              <a:rPr lang="en-US" sz="2400" dirty="0" smtClean="0"/>
              <a:t>Implement the minimal set of commands as API calls via </a:t>
            </a:r>
            <a:r>
              <a:rPr lang="en-US" sz="2400" dirty="0" err="1" smtClean="0"/>
              <a:t>serializable</a:t>
            </a:r>
            <a:r>
              <a:rPr lang="en-US" sz="2400" dirty="0" smtClean="0"/>
              <a:t> objects</a:t>
            </a:r>
          </a:p>
          <a:p>
            <a:r>
              <a:rPr lang="en-US" sz="2400" dirty="0" smtClean="0"/>
              <a:t>Encapsulating requester identity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JAliEn - ACAT 2013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JSite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14800"/>
          </a:xfrm>
          <a:noFill/>
          <a:ln/>
        </p:spPr>
        <p:txBody>
          <a:bodyPr lIns="182562" tIns="46038" rIns="182562" bIns="46038"/>
          <a:lstStyle/>
          <a:p>
            <a:r>
              <a:rPr lang="en-US" sz="2400" dirty="0" smtClean="0"/>
              <a:t>Trusted entities that multiplex requests to the central services</a:t>
            </a:r>
          </a:p>
          <a:p>
            <a:r>
              <a:rPr lang="en-US" sz="2400" dirty="0" smtClean="0"/>
              <a:t>Some of the objects are cacheable and can be quickly returned to the requester</a:t>
            </a:r>
          </a:p>
          <a:p>
            <a:pPr lvl="1"/>
            <a:r>
              <a:rPr lang="en-US" sz="2000" dirty="0" smtClean="0"/>
              <a:t>For example OCDB file locations …</a:t>
            </a:r>
          </a:p>
          <a:p>
            <a:r>
              <a:rPr lang="en-US" sz="2400" dirty="0" smtClean="0"/>
              <a:t>Can be cascaded indefinitely in order to reduce the number of sockets per server to a reasonable number</a:t>
            </a:r>
          </a:p>
          <a:p>
            <a:pPr lvl="1"/>
            <a:r>
              <a:rPr lang="en-US" sz="2000" dirty="0" smtClean="0"/>
              <a:t>Or can be missing altogether, for small sites or opportunistic resources</a:t>
            </a:r>
          </a:p>
          <a:p>
            <a:r>
              <a:rPr lang="en-US" sz="2400" dirty="0" smtClean="0"/>
              <a:t>Running as another AliEn service on the site </a:t>
            </a:r>
            <a:r>
              <a:rPr lang="en-US" sz="2400" dirty="0" err="1" smtClean="0"/>
              <a:t>VoBox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JAliEn - ACAT 2013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err="1" smtClean="0"/>
              <a:t>JBox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17713"/>
            <a:ext cx="8802688" cy="4114800"/>
          </a:xfrm>
          <a:noFill/>
          <a:ln/>
        </p:spPr>
        <p:txBody>
          <a:bodyPr lIns="182562" tIns="46038" rIns="182562" bIns="46038"/>
          <a:lstStyle/>
          <a:p>
            <a:r>
              <a:rPr lang="en-US" sz="2400" dirty="0" smtClean="0"/>
              <a:t>Authentication and authorization </a:t>
            </a:r>
          </a:p>
          <a:p>
            <a:pPr lvl="1"/>
            <a:r>
              <a:rPr lang="en-US" sz="2000" dirty="0" smtClean="0"/>
              <a:t>No more proxies for the users</a:t>
            </a:r>
          </a:p>
          <a:p>
            <a:r>
              <a:rPr lang="en-US" sz="2400" dirty="0" smtClean="0"/>
              <a:t>Communication</a:t>
            </a:r>
          </a:p>
          <a:p>
            <a:pPr lvl="1"/>
            <a:r>
              <a:rPr lang="en-US" sz="2000" dirty="0" smtClean="0"/>
              <a:t>Listing, opening and writing files</a:t>
            </a:r>
          </a:p>
          <a:p>
            <a:pPr lvl="1"/>
            <a:r>
              <a:rPr lang="en-US" sz="2000" dirty="0" smtClean="0"/>
              <a:t>Submitting and accessing job information</a:t>
            </a:r>
          </a:p>
          <a:p>
            <a:r>
              <a:rPr lang="en-US" sz="2400" dirty="0" smtClean="0"/>
              <a:t>Components</a:t>
            </a:r>
          </a:p>
          <a:p>
            <a:pPr lvl="1"/>
            <a:r>
              <a:rPr lang="en-US" sz="2000" dirty="0" smtClean="0"/>
              <a:t>Java daemon responsible for authentication/authorization and communication between user applications and central services </a:t>
            </a:r>
          </a:p>
          <a:p>
            <a:pPr lvl="1"/>
            <a:r>
              <a:rPr lang="en-US" sz="2000" dirty="0" smtClean="0"/>
              <a:t>ROOT implementation of </a:t>
            </a:r>
            <a:r>
              <a:rPr lang="en-US" sz="2000" dirty="0" err="1" smtClean="0"/>
              <a:t>TGrid</a:t>
            </a:r>
            <a:r>
              <a:rPr lang="en-US" sz="2000" dirty="0" smtClean="0"/>
              <a:t> functionality</a:t>
            </a:r>
          </a:p>
          <a:p>
            <a:pPr lvl="1"/>
            <a:r>
              <a:rPr lang="en-US" sz="2000" dirty="0" smtClean="0"/>
              <a:t>Java shell client – same aspect and functionality as previous client </a:t>
            </a:r>
          </a:p>
          <a:p>
            <a:pPr lvl="2"/>
            <a:r>
              <a:rPr lang="en-US" sz="1600" dirty="0" smtClean="0"/>
              <a:t>Commands implemented as classes using introspection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0B15-1145-4015-BF2F-AF08D6900F4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JAliEn</a:t>
            </a:r>
            <a:r>
              <a:rPr lang="en-US" dirty="0" smtClean="0"/>
              <a:t> - ACAT 2013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13022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908A87-72A1-4D91-A70F-463A879FEB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707</Words>
  <Application>Microsoft Office PowerPoint</Application>
  <PresentationFormat>On-screen Show (4:3)</PresentationFormat>
  <Paragraphs>151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01013022</vt:lpstr>
      <vt:lpstr>JAliEn Java AliEn middleware</vt:lpstr>
      <vt:lpstr>ALICE Grid Environment</vt:lpstr>
      <vt:lpstr>AliEn2 – Current status</vt:lpstr>
      <vt:lpstr>Why JAliEn</vt:lpstr>
      <vt:lpstr>Why JAliEn</vt:lpstr>
      <vt:lpstr>AliEn2 vs JAliEn</vt:lpstr>
      <vt:lpstr>JCentral</vt:lpstr>
      <vt:lpstr>JSite</vt:lpstr>
      <vt:lpstr>JBox</vt:lpstr>
      <vt:lpstr>Current status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training presentation</dc:title>
  <dc:creator/>
  <cp:keywords/>
  <cp:lastModifiedBy>Costin</cp:lastModifiedBy>
  <cp:revision>129</cp:revision>
  <dcterms:modified xsi:type="dcterms:W3CDTF">2013-05-16T16:47:28Z</dcterms:modified>
  <cp:version/>
</cp:coreProperties>
</file>