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25146000" cy="35814000"/>
  <p:notesSz cx="24752300" cy="355520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0099"/>
    <a:srgbClr val="FFFF66"/>
    <a:srgbClr val="000066"/>
    <a:srgbClr val="FF3300"/>
    <a:srgbClr val="7FD1E7"/>
    <a:srgbClr val="660066"/>
    <a:srgbClr val="333333"/>
    <a:srgbClr val="FFFF00"/>
    <a:srgbClr val="33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75" autoAdjust="0"/>
    <p:restoredTop sz="90920" autoAdjust="0"/>
  </p:normalViewPr>
  <p:slideViewPr>
    <p:cSldViewPr>
      <p:cViewPr>
        <p:scale>
          <a:sx n="20" d="100"/>
          <a:sy n="20" d="100"/>
        </p:scale>
        <p:origin x="-2286" y="-138"/>
      </p:cViewPr>
      <p:guideLst>
        <p:guide orient="horz" pos="11280"/>
        <p:guide pos="7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0726738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4592" tIns="172296" rIns="344592" bIns="172296" numCol="1" anchor="t" anchorCtr="0" compatLnSpc="1">
            <a:prstTxWarp prst="textNoShape">
              <a:avLst/>
            </a:prstTxWarp>
          </a:bodyPr>
          <a:lstStyle>
            <a:lvl1pPr defTabSz="3446463">
              <a:defRPr sz="45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4025563" y="0"/>
            <a:ext cx="1072673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4592" tIns="172296" rIns="344592" bIns="172296" numCol="1" anchor="t" anchorCtr="0" compatLnSpc="1">
            <a:prstTxWarp prst="textNoShape">
              <a:avLst/>
            </a:prstTxWarp>
          </a:bodyPr>
          <a:lstStyle>
            <a:lvl1pPr algn="r" defTabSz="3446463">
              <a:defRPr sz="4500" smtClean="0"/>
            </a:lvl1pPr>
          </a:lstStyle>
          <a:p>
            <a:pPr>
              <a:defRPr/>
            </a:pPr>
            <a:fld id="{50C8BE37-1041-4E97-92F4-31A1860F7928}" type="datetimeFigureOut">
              <a:rPr lang="en-US"/>
              <a:pPr>
                <a:defRPr/>
              </a:pPr>
              <a:t>5/10/2013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33774063"/>
            <a:ext cx="10726738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4592" tIns="172296" rIns="344592" bIns="172296" numCol="1" anchor="b" anchorCtr="0" compatLnSpc="1">
            <a:prstTxWarp prst="textNoShape">
              <a:avLst/>
            </a:prstTxWarp>
          </a:bodyPr>
          <a:lstStyle>
            <a:lvl1pPr defTabSz="3446463">
              <a:defRPr sz="45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4025563" y="33774063"/>
            <a:ext cx="10726737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44592" tIns="172296" rIns="344592" bIns="172296" numCol="1" anchor="b" anchorCtr="0" compatLnSpc="1">
            <a:prstTxWarp prst="textNoShape">
              <a:avLst/>
            </a:prstTxWarp>
          </a:bodyPr>
          <a:lstStyle>
            <a:lvl1pPr algn="r" defTabSz="3446463">
              <a:defRPr sz="4500" smtClean="0"/>
            </a:lvl1pPr>
          </a:lstStyle>
          <a:p>
            <a:pPr>
              <a:defRPr/>
            </a:pPr>
            <a:fld id="{570A7072-ECA4-49F6-B611-DFF8E0D7A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5950" y="11125200"/>
            <a:ext cx="21374100" cy="7677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1900" y="20294600"/>
            <a:ext cx="17602200" cy="91519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033B4-89E4-4502-8C16-E9B9801F4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3BACE-7EE7-4BA5-9F75-DE44B09C82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7916525" y="3182938"/>
            <a:ext cx="5343525" cy="2865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85950" y="3182938"/>
            <a:ext cx="15878175" cy="2865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FF4D5-09BA-4264-9F94-085EE324A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41C47-0126-4E26-88C6-2FD0D67C0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5963" y="23013988"/>
            <a:ext cx="21374100" cy="71135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85963" y="15179675"/>
            <a:ext cx="21374100" cy="78343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464A9-A7BD-48C9-BBBB-449D600FC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85950" y="10345738"/>
            <a:ext cx="10610850" cy="2148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649200" y="10345738"/>
            <a:ext cx="10610850" cy="2148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F27A2-FB59-4B16-873A-628B179BA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1433513"/>
            <a:ext cx="22631400" cy="5969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7300" y="8016875"/>
            <a:ext cx="11110913" cy="3340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257300" y="11356975"/>
            <a:ext cx="11110913" cy="20635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2774613" y="8016875"/>
            <a:ext cx="11114087" cy="3340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2774613" y="11356975"/>
            <a:ext cx="11114087" cy="20635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36C7C-541D-4292-B0A1-523406826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EA8B8-6781-4EAE-807F-B6DE89D95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FF2B-73FA-4D30-A861-E65D51B959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7300" y="1425575"/>
            <a:ext cx="8272463" cy="60690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831388" y="1425575"/>
            <a:ext cx="14057312" cy="30567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7300" y="7494588"/>
            <a:ext cx="8272463" cy="244983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DA6D1-5263-47BD-BDC0-9D75178FC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88" y="25069800"/>
            <a:ext cx="15087600" cy="2959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929188" y="3200400"/>
            <a:ext cx="15087600" cy="21488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29188" y="28028900"/>
            <a:ext cx="15087600" cy="4203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1C68A-9B9A-452F-848E-AE6011FDD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5950" y="3182938"/>
            <a:ext cx="21374100" cy="596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85950" y="10345738"/>
            <a:ext cx="21374100" cy="2148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85950" y="32631063"/>
            <a:ext cx="523875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91550" y="32631063"/>
            <a:ext cx="79629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21300" y="32631063"/>
            <a:ext cx="523875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456BD46-516B-472B-A328-FB0B14942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AAF_lis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73175" y="10334572"/>
            <a:ext cx="10572825" cy="442915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0" y="4619532"/>
            <a:ext cx="10072670" cy="704808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>
              <a:buBlip>
                <a:blip r:embed="rId3"/>
              </a:buBlip>
            </a:pPr>
            <a:r>
              <a:rPr lang="en-US" sz="2800" b="1" dirty="0" smtClean="0"/>
              <a:t>PROOF stands for Parallel </a:t>
            </a:r>
            <a:r>
              <a:rPr lang="en-US" sz="2800" b="1" dirty="0" err="1" smtClean="0"/>
              <a:t>ROOt</a:t>
            </a:r>
            <a:r>
              <a:rPr lang="en-US" sz="2800" b="1" dirty="0" smtClean="0"/>
              <a:t> Facility </a:t>
            </a:r>
          </a:p>
          <a:p>
            <a:pPr lvl="0">
              <a:buBlip>
                <a:blip r:embed="rId3"/>
              </a:buBlip>
            </a:pPr>
            <a:endParaRPr lang="ru-RU" sz="2800" b="1" dirty="0" smtClean="0"/>
          </a:p>
          <a:p>
            <a:pPr lvl="0">
              <a:buBlip>
                <a:blip r:embed="rId3"/>
              </a:buBlip>
            </a:pPr>
            <a:r>
              <a:rPr lang="en-US" sz="2800" b="1" dirty="0" smtClean="0"/>
              <a:t>It allows parallel processing of large amount of data. The output results can be directly visualized (e.g. the output histogram can be drawn at the end of the proof session).</a:t>
            </a:r>
          </a:p>
          <a:p>
            <a:pPr lvl="0">
              <a:buBlip>
                <a:blip r:embed="rId3"/>
              </a:buBlip>
            </a:pPr>
            <a:endParaRPr lang="ru-RU" sz="2800" b="1" dirty="0" smtClean="0"/>
          </a:p>
          <a:p>
            <a:pPr lvl="0">
              <a:buBlip>
                <a:blip r:embed="rId3"/>
              </a:buBlip>
            </a:pPr>
            <a:r>
              <a:rPr lang="en-US" sz="2800" b="1" dirty="0" smtClean="0"/>
              <a:t>PROOF is NOT a batch system.</a:t>
            </a:r>
          </a:p>
          <a:p>
            <a:pPr lvl="0">
              <a:buBlip>
                <a:blip r:embed="rId3"/>
              </a:buBlip>
            </a:pPr>
            <a:endParaRPr lang="ru-RU" sz="2800" b="1" dirty="0" smtClean="0"/>
          </a:p>
          <a:p>
            <a:pPr lvl="0">
              <a:buBlip>
                <a:blip r:embed="rId3"/>
              </a:buBlip>
            </a:pPr>
            <a:r>
              <a:rPr lang="en-US" sz="2800" b="1" dirty="0" smtClean="0"/>
              <a:t>The data which you process with PROOF can reside on your computer, PROOF cluster disks or grid.</a:t>
            </a:r>
          </a:p>
          <a:p>
            <a:pPr lvl="0">
              <a:buBlip>
                <a:blip r:embed="rId3"/>
              </a:buBlip>
            </a:pPr>
            <a:endParaRPr lang="ru-RU" sz="2800" b="1" dirty="0" smtClean="0"/>
          </a:p>
          <a:p>
            <a:pPr lvl="0">
              <a:buBlip>
                <a:blip r:embed="rId3"/>
              </a:buBlip>
            </a:pPr>
            <a:r>
              <a:rPr lang="en-US" sz="2800" b="1" dirty="0" smtClean="0"/>
              <a:t>The usage of PROOF is transparent: you should not rewrite your code you are running locally on your computer</a:t>
            </a:r>
          </a:p>
          <a:p>
            <a:pPr lvl="0">
              <a:buBlip>
                <a:blip r:embed="rId3"/>
              </a:buBlip>
            </a:pPr>
            <a:endParaRPr lang="ru-RU" sz="2800" b="1" dirty="0" smtClean="0"/>
          </a:p>
          <a:p>
            <a:pPr lvl="0">
              <a:buBlip>
                <a:blip r:embed="rId3"/>
              </a:buBlip>
            </a:pPr>
            <a:r>
              <a:rPr lang="en-US" sz="2800" b="1" dirty="0" smtClean="0"/>
              <a:t> No special installation of PROOF software is necessary to execute your code: PROOF is included in ROOT </a:t>
            </a:r>
            <a:r>
              <a:rPr lang="en-US" sz="3200" b="1" dirty="0" smtClean="0"/>
              <a:t>distribution.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80815"/>
            <a:ext cx="25146000" cy="4401205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endParaRPr lang="en-US" sz="4800" b="1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4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Experience of  PROOF cluster Installation  and  operation   </a:t>
            </a:r>
          </a:p>
          <a:p>
            <a:pPr algn="ctr"/>
            <a:r>
              <a:rPr lang="en-US" sz="4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at Joint Institute for </a:t>
            </a:r>
            <a:r>
              <a:rPr lang="en-US" sz="48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NuclearResearch</a:t>
            </a:r>
            <a:r>
              <a:rPr lang="en-US" sz="4800" b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 for  ALICE data analysis</a:t>
            </a:r>
          </a:p>
          <a:p>
            <a:pPr algn="ctr"/>
            <a:r>
              <a:rPr lang="en-US" sz="4800" b="1" dirty="0" smtClean="0">
                <a:solidFill>
                  <a:srgbClr val="FFC000"/>
                </a:solidFill>
                <a:latin typeface="Monotype Corsiva" pitchFamily="66" charset="0"/>
              </a:rPr>
              <a:t>G. </a:t>
            </a:r>
            <a:r>
              <a:rPr lang="en-US" sz="4800" b="1" dirty="0" err="1" smtClean="0">
                <a:solidFill>
                  <a:srgbClr val="FFC000"/>
                </a:solidFill>
                <a:latin typeface="Monotype Corsiva" pitchFamily="66" charset="0"/>
              </a:rPr>
              <a:t>Shabratova</a:t>
            </a:r>
            <a:r>
              <a:rPr lang="en-US" sz="4800" b="1" dirty="0" smtClean="0">
                <a:solidFill>
                  <a:srgbClr val="FFC000"/>
                </a:solidFill>
                <a:latin typeface="Monotype Corsiva" pitchFamily="66" charset="0"/>
              </a:rPr>
              <a:t>, R. Semenov, </a:t>
            </a:r>
            <a:r>
              <a:rPr lang="en-US" sz="4800" b="1" dirty="0" err="1" smtClean="0">
                <a:solidFill>
                  <a:srgbClr val="FFC000"/>
                </a:solidFill>
                <a:latin typeface="Monotype Corsiva" pitchFamily="66" charset="0"/>
              </a:rPr>
              <a:t>G.Stiforov</a:t>
            </a:r>
            <a:r>
              <a:rPr lang="en-US" sz="4800" b="1" dirty="0" smtClean="0">
                <a:solidFill>
                  <a:srgbClr val="FFC000"/>
                </a:solidFill>
                <a:latin typeface="Monotype Corsiva" pitchFamily="66" charset="0"/>
              </a:rPr>
              <a:t>, M. </a:t>
            </a:r>
            <a:r>
              <a:rPr lang="en-US" sz="4800" b="1" dirty="0" err="1" smtClean="0">
                <a:solidFill>
                  <a:srgbClr val="FFC000"/>
                </a:solidFill>
                <a:latin typeface="Monotype Corsiva" pitchFamily="66" charset="0"/>
              </a:rPr>
              <a:t>Vala</a:t>
            </a:r>
            <a:r>
              <a:rPr lang="en-US" sz="4800" b="1" dirty="0" smtClean="0">
                <a:solidFill>
                  <a:srgbClr val="FFC000"/>
                </a:solidFill>
                <a:latin typeface="Monotype Corsiva" pitchFamily="66" charset="0"/>
              </a:rPr>
              <a:t>, L. </a:t>
            </a:r>
            <a:r>
              <a:rPr lang="en-US" sz="4800" b="1" dirty="0" err="1" smtClean="0">
                <a:solidFill>
                  <a:srgbClr val="FFC000"/>
                </a:solidFill>
                <a:latin typeface="Monotype Corsiva" pitchFamily="66" charset="0"/>
              </a:rPr>
              <a:t>Valova</a:t>
            </a:r>
            <a:endParaRPr lang="en-US" sz="4800" b="1" dirty="0" smtClean="0">
              <a:solidFill>
                <a:srgbClr val="FFC000"/>
              </a:solidFill>
              <a:latin typeface="Monotype Corsiva" pitchFamily="66" charset="0"/>
            </a:endParaRPr>
          </a:p>
          <a:p>
            <a:pPr algn="ctr"/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   ( Joint Institute for Nuclear Research, </a:t>
            </a:r>
            <a:r>
              <a:rPr lang="en-US" sz="4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Dubna</a:t>
            </a: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, Russia)</a:t>
            </a:r>
          </a:p>
          <a:p>
            <a:pPr algn="ctr"/>
            <a:endParaRPr lang="ru-RU" sz="4400" dirty="0">
              <a:solidFill>
                <a:schemeClr val="accent1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simbol_ACA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574188" y="1333384"/>
            <a:ext cx="2241837" cy="2143140"/>
          </a:xfrm>
          <a:prstGeom prst="rect">
            <a:avLst/>
          </a:prstGeom>
        </p:spPr>
      </p:pic>
      <p:pic>
        <p:nvPicPr>
          <p:cNvPr id="8" name="Рисунок 7" descr="JINR_emblem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8606" y="1261946"/>
            <a:ext cx="2071702" cy="22218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57354" y="0"/>
            <a:ext cx="240886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3300"/>
                </a:solidFill>
                <a:latin typeface="Comic Sans MS" pitchFamily="66" charset="0"/>
              </a:rPr>
              <a:t>15</a:t>
            </a:r>
            <a:r>
              <a:rPr lang="en-US" sz="4400" b="1" baseline="30000" dirty="0" smtClean="0">
                <a:solidFill>
                  <a:srgbClr val="FF3300"/>
                </a:solidFill>
                <a:latin typeface="Comic Sans MS" pitchFamily="66" charset="0"/>
              </a:rPr>
              <a:t>th</a:t>
            </a:r>
            <a:r>
              <a:rPr lang="en-US" sz="4400" b="1" dirty="0" smtClean="0">
                <a:solidFill>
                  <a:srgbClr val="FF3300"/>
                </a:solidFill>
                <a:latin typeface="Comic Sans MS" pitchFamily="66" charset="0"/>
              </a:rPr>
              <a:t> International  Workshop of advanced computing  and analysis technique in physics</a:t>
            </a:r>
            <a:endParaRPr lang="ru-RU" sz="4400" b="1" dirty="0">
              <a:solidFill>
                <a:srgbClr val="FF3300"/>
              </a:solidFill>
              <a:latin typeface="Comic Sans MS" pitchFamily="66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786654" y="4190904"/>
            <a:ext cx="4786346" cy="707886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What is PROOF?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429860" y="5119598"/>
            <a:ext cx="8643998" cy="498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9645362" y="4690970"/>
            <a:ext cx="4143316" cy="535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Прямоугольник 13"/>
          <p:cNvSpPr/>
          <p:nvPr/>
        </p:nvSpPr>
        <p:spPr>
          <a:xfrm>
            <a:off x="9947865" y="10120258"/>
            <a:ext cx="15198135" cy="707886"/>
          </a:xfrm>
          <a:prstGeom prst="rect">
            <a:avLst/>
          </a:prstGeom>
          <a:solidFill>
            <a:srgbClr val="000066"/>
          </a:solidFill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JRAF – PROOF cluster at JINR (Joint Institute for </a:t>
            </a:r>
            <a:r>
              <a:rPr lang="en-US" sz="4000" b="1" dirty="0" err="1" smtClean="0">
                <a:solidFill>
                  <a:schemeClr val="bg1"/>
                </a:solidFill>
              </a:rPr>
              <a:t>Nuclea</a:t>
            </a:r>
            <a:r>
              <a:rPr lang="en-US" sz="4000" b="1" dirty="0" smtClean="0">
                <a:solidFill>
                  <a:schemeClr val="bg1"/>
                </a:solidFill>
              </a:rPr>
              <a:t> Research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1977646"/>
            <a:ext cx="14430388" cy="1508105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Monotype Corsiva" pitchFamily="66" charset="0"/>
              </a:rPr>
              <a:t>Problems at installation  and test  of PROOF cluster. Found  solutions</a:t>
            </a:r>
          </a:p>
          <a:p>
            <a:pPr algn="ctr"/>
            <a:endParaRPr lang="en-US" sz="4800" b="1" dirty="0" smtClean="0">
              <a:latin typeface="Monotype Corsiva" pitchFamily="66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644174" y="30699876"/>
            <a:ext cx="6858048" cy="5114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8359478" y="30722401"/>
            <a:ext cx="6786522" cy="509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Box 17"/>
          <p:cNvSpPr txBox="1"/>
          <p:nvPr/>
        </p:nvSpPr>
        <p:spPr>
          <a:xfrm>
            <a:off x="16287776" y="14549414"/>
            <a:ext cx="7500990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PROOF session at JRAF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430124" y="15478108"/>
            <a:ext cx="12715876" cy="1412694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[</a:t>
            </a:r>
            <a:r>
              <a:rPr lang="en-US" dirty="0" smtClean="0"/>
              <a:t>gshabrat@alicepc19 </a:t>
            </a:r>
            <a:r>
              <a:rPr lang="en-US" dirty="0" err="1" smtClean="0"/>
              <a:t>aaf</a:t>
            </a:r>
            <a:r>
              <a:rPr lang="en-US" dirty="0" smtClean="0"/>
              <a:t>-tutorial-task]$ root.exe</a:t>
            </a:r>
            <a:endParaRPr lang="ru-RU" dirty="0" smtClean="0"/>
          </a:p>
          <a:p>
            <a:r>
              <a:rPr lang="en-US" dirty="0" smtClean="0"/>
              <a:t>  *******************************************</a:t>
            </a:r>
            <a:endParaRPr lang="ru-RU" dirty="0" smtClean="0"/>
          </a:p>
          <a:p>
            <a:r>
              <a:rPr lang="en-US" dirty="0" smtClean="0"/>
              <a:t>  *                                         *</a:t>
            </a:r>
            <a:endParaRPr lang="ru-RU" dirty="0" smtClean="0"/>
          </a:p>
          <a:p>
            <a:r>
              <a:rPr lang="en-US" dirty="0" smtClean="0"/>
              <a:t>  *        W E L C O M E  to  R O </a:t>
            </a:r>
            <a:r>
              <a:rPr lang="en-US" dirty="0" err="1" smtClean="0"/>
              <a:t>O</a:t>
            </a:r>
            <a:r>
              <a:rPr lang="en-US" dirty="0" smtClean="0"/>
              <a:t> T       *</a:t>
            </a:r>
            <a:endParaRPr lang="ru-RU" dirty="0" smtClean="0"/>
          </a:p>
          <a:p>
            <a:r>
              <a:rPr lang="en-US" dirty="0" smtClean="0"/>
              <a:t>  *                                         *</a:t>
            </a:r>
            <a:endParaRPr lang="ru-RU" dirty="0" smtClean="0"/>
          </a:p>
          <a:p>
            <a:r>
              <a:rPr lang="en-US" dirty="0" smtClean="0"/>
              <a:t>  *   Version   5.34/02 21 September 2012   *</a:t>
            </a:r>
            <a:endParaRPr lang="ru-RU" dirty="0" smtClean="0"/>
          </a:p>
          <a:p>
            <a:r>
              <a:rPr lang="en-US" dirty="0" smtClean="0"/>
              <a:t>  *                                         *</a:t>
            </a:r>
            <a:endParaRPr lang="ru-RU" dirty="0" smtClean="0"/>
          </a:p>
          <a:p>
            <a:r>
              <a:rPr lang="en-US" dirty="0" smtClean="0"/>
              <a:t>  *  You are welcome to visit our Web site  *</a:t>
            </a:r>
            <a:endParaRPr lang="ru-RU" dirty="0" smtClean="0"/>
          </a:p>
          <a:p>
            <a:r>
              <a:rPr lang="en-US" dirty="0" smtClean="0"/>
              <a:t>  *          http://root.cern.ch            *</a:t>
            </a:r>
            <a:endParaRPr lang="ru-RU" dirty="0" smtClean="0"/>
          </a:p>
          <a:p>
            <a:r>
              <a:rPr lang="en-US" dirty="0" smtClean="0"/>
              <a:t>  *                                         *</a:t>
            </a:r>
            <a:endParaRPr lang="ru-RU" dirty="0" smtClean="0"/>
          </a:p>
          <a:p>
            <a:r>
              <a:rPr lang="en-US" dirty="0" smtClean="0"/>
              <a:t>  *******************************************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en-US" dirty="0" smtClean="0"/>
              <a:t>ROOT 5.34/02 (tags/v5-34-02@46115, Oct 29 2012, 11:30:06 on linuxx8664gcc)</a:t>
            </a:r>
            <a:endParaRPr lang="ru-RU" dirty="0" smtClean="0"/>
          </a:p>
          <a:p>
            <a:r>
              <a:rPr lang="en-US" dirty="0" smtClean="0"/>
              <a:t> </a:t>
            </a:r>
            <a:endParaRPr lang="ru-RU" dirty="0" smtClean="0"/>
          </a:p>
          <a:p>
            <a:r>
              <a:rPr lang="en-US" dirty="0" smtClean="0"/>
              <a:t>CINT/ROOT C/C++ Interpreter version 5.18.00, July 2, 2010</a:t>
            </a:r>
            <a:endParaRPr lang="ru-RU" dirty="0" smtClean="0"/>
          </a:p>
          <a:p>
            <a:r>
              <a:rPr lang="en-US" sz="2800" dirty="0" smtClean="0"/>
              <a:t>Type ? for help. Commands must be C++ statements.</a:t>
            </a:r>
            <a:endParaRPr lang="ru-RU" sz="2800" dirty="0" smtClean="0"/>
          </a:p>
          <a:p>
            <a:r>
              <a:rPr lang="en-US" sz="2800" dirty="0" smtClean="0"/>
              <a:t>Enclose multiple statements between { }.</a:t>
            </a:r>
            <a:endParaRPr lang="ru-RU" sz="2800" dirty="0" smtClean="0"/>
          </a:p>
          <a:p>
            <a:r>
              <a:rPr lang="en-US" sz="2800" dirty="0" smtClean="0"/>
              <a:t>root [0] </a:t>
            </a:r>
            <a:r>
              <a:rPr lang="en-US" sz="2800" dirty="0" err="1" smtClean="0"/>
              <a:t>TProof</a:t>
            </a:r>
            <a:r>
              <a:rPr lang="en-US" sz="2800" dirty="0" smtClean="0"/>
              <a:t>::Open("jraf.jinr.ru");</a:t>
            </a:r>
            <a:endParaRPr lang="ru-RU" sz="2800" dirty="0" smtClean="0"/>
          </a:p>
          <a:p>
            <a:r>
              <a:rPr lang="en-US" sz="2800" dirty="0" smtClean="0"/>
              <a:t>Starting master: opening connection ...</a:t>
            </a:r>
            <a:endParaRPr lang="ru-RU" sz="2800" dirty="0" smtClean="0"/>
          </a:p>
          <a:p>
            <a:r>
              <a:rPr lang="en-US" sz="2800" dirty="0" smtClean="0"/>
              <a:t>Starting master: OK                                                 </a:t>
            </a:r>
            <a:endParaRPr lang="ru-RU" sz="2800" dirty="0" smtClean="0"/>
          </a:p>
          <a:p>
            <a:r>
              <a:rPr lang="en-US" sz="2800" dirty="0" smtClean="0"/>
              <a:t>Opening connections to workers: OK (48 workers)                 </a:t>
            </a:r>
            <a:endParaRPr lang="ru-RU" sz="2800" dirty="0" smtClean="0"/>
          </a:p>
          <a:p>
            <a:r>
              <a:rPr lang="en-US" sz="2800" dirty="0" smtClean="0"/>
              <a:t>Setting up worker servers: OK (48 workers)                 </a:t>
            </a:r>
            <a:endParaRPr lang="ru-RU" sz="2800" dirty="0" smtClean="0"/>
          </a:p>
          <a:p>
            <a:r>
              <a:rPr lang="en-US" sz="2800" dirty="0" smtClean="0"/>
              <a:t>PROOF set to parallel mode (48 workers)</a:t>
            </a:r>
          </a:p>
          <a:p>
            <a:r>
              <a:rPr lang="en-US" sz="2800" dirty="0" smtClean="0"/>
              <a:t>root [1]  </a:t>
            </a:r>
            <a:r>
              <a:rPr lang="en-US" sz="2800" dirty="0" err="1" smtClean="0"/>
              <a:t>gProof</a:t>
            </a:r>
            <a:r>
              <a:rPr lang="en-US" sz="2800" dirty="0" smtClean="0"/>
              <a:t>-&gt;</a:t>
            </a:r>
            <a:r>
              <a:rPr lang="en-US" sz="2800" dirty="0" err="1" smtClean="0"/>
              <a:t>ShowDataSets</a:t>
            </a:r>
            <a:r>
              <a:rPr lang="en-US" sz="2800" dirty="0" smtClean="0"/>
              <a:t>()</a:t>
            </a:r>
            <a:endParaRPr lang="ru-RU" sz="2800" dirty="0" smtClean="0"/>
          </a:p>
          <a:p>
            <a:r>
              <a:rPr lang="en-US" sz="2800" dirty="0" smtClean="0"/>
              <a:t>Dataset repository: /pool/PROOF-AAF/proof//dataset</a:t>
            </a:r>
            <a:endParaRPr lang="ru-RU" sz="2800" dirty="0" smtClean="0"/>
          </a:p>
          <a:p>
            <a:r>
              <a:rPr lang="en-US" sz="2800" dirty="0" smtClean="0"/>
              <a:t>Dataset URI                               | # Files | Default tree | # Events |   Disk   | Staged</a:t>
            </a:r>
            <a:endParaRPr lang="ru-RU" sz="2800" dirty="0" smtClean="0"/>
          </a:p>
          <a:p>
            <a:r>
              <a:rPr lang="en-US" sz="2800" dirty="0" smtClean="0"/>
              <a:t>/default/</a:t>
            </a:r>
            <a:r>
              <a:rPr lang="en-US" sz="2800" dirty="0" err="1" smtClean="0"/>
              <a:t>gshabrat</a:t>
            </a:r>
            <a:r>
              <a:rPr lang="en-US" sz="2800" dirty="0" smtClean="0"/>
              <a:t>/LHC11h_2_000170267_AllAODs|     161 | /</a:t>
            </a:r>
            <a:r>
              <a:rPr lang="en-US" sz="2800" dirty="0" err="1" smtClean="0"/>
              <a:t>aodTree</a:t>
            </a:r>
            <a:r>
              <a:rPr lang="en-US" sz="2800" dirty="0" smtClean="0"/>
              <a:t>     | 1.575e+05|    66 GB |   84 %</a:t>
            </a:r>
            <a:endParaRPr lang="ru-RU" sz="2800" dirty="0" smtClean="0"/>
          </a:p>
          <a:p>
            <a:r>
              <a:rPr lang="en-US" sz="2800" dirty="0" smtClean="0"/>
              <a:t>/default/</a:t>
            </a:r>
            <a:r>
              <a:rPr lang="en-US" sz="2800" dirty="0" err="1" smtClean="0"/>
              <a:t>gshabrat</a:t>
            </a:r>
            <a:r>
              <a:rPr lang="en-US" sz="2800" dirty="0" smtClean="0"/>
              <a:t>/LHC11h_2_000170268_AllAODs|    2399 | /</a:t>
            </a:r>
            <a:r>
              <a:rPr lang="en-US" sz="2800" dirty="0" err="1" smtClean="0"/>
              <a:t>aodTree</a:t>
            </a:r>
            <a:r>
              <a:rPr lang="en-US" sz="2800" dirty="0" smtClean="0"/>
              <a:t>     | 2.432e+06|     2 TB |   97 %</a:t>
            </a:r>
            <a:endParaRPr lang="ru-RU" sz="2800" dirty="0" smtClean="0"/>
          </a:p>
          <a:p>
            <a:r>
              <a:rPr lang="en-US" sz="2800" dirty="0" smtClean="0"/>
              <a:t>root [2] x </a:t>
            </a:r>
            <a:r>
              <a:rPr lang="en-US" sz="2800" dirty="0" err="1" smtClean="0"/>
              <a:t>runJRAF.C</a:t>
            </a:r>
            <a:r>
              <a:rPr lang="en-US" sz="2800" dirty="0" smtClean="0"/>
              <a:t>("jraf.jinr.ru","/default/</a:t>
            </a:r>
            <a:r>
              <a:rPr lang="en-US" sz="2800" dirty="0" err="1" smtClean="0"/>
              <a:t>gshabrat</a:t>
            </a:r>
            <a:r>
              <a:rPr lang="en-US" sz="2800" dirty="0" smtClean="0"/>
              <a:t>/LHC11h_2_000170268_AllAODs",kFALSE,"VO_ALICE@AliRoot::v5-04-22-AN",10000,0) 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19835826"/>
            <a:ext cx="12430124" cy="10064294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 </a:t>
            </a:r>
            <a:r>
              <a:rPr lang="en-US" sz="2800" dirty="0" smtClean="0"/>
              <a:t> 07:50:44 13603 Wrk-0.39 | Info in &lt;</a:t>
            </a:r>
            <a:r>
              <a:rPr lang="en-US" sz="2800" dirty="0" err="1" smtClean="0"/>
              <a:t>TXProofServ</a:t>
            </a:r>
            <a:r>
              <a:rPr lang="en-US" sz="2800" dirty="0" smtClean="0"/>
              <a:t>::</a:t>
            </a:r>
            <a:r>
              <a:rPr lang="en-US" sz="2800" dirty="0" err="1" smtClean="0"/>
              <a:t>HandleCache</a:t>
            </a:r>
            <a:r>
              <a:rPr lang="en-US" sz="2800" dirty="0" smtClean="0"/>
              <a:t>&gt;: loading macro </a:t>
            </a:r>
            <a:r>
              <a:rPr lang="en-US" sz="2800" dirty="0" err="1" smtClean="0"/>
              <a:t>AliAnalysisTaskCustom.cxx+g</a:t>
            </a:r>
            <a:r>
              <a:rPr lang="en-US" sz="2800" dirty="0" smtClean="0"/>
              <a:t> ...</a:t>
            </a:r>
            <a:endParaRPr lang="ru-RU" sz="2800" dirty="0" smtClean="0"/>
          </a:p>
          <a:p>
            <a:r>
              <a:rPr lang="en-US" sz="2800" dirty="0" smtClean="0"/>
              <a:t>07:50:44  5069 Wrk-0.44 | Info in &lt;</a:t>
            </a:r>
            <a:r>
              <a:rPr lang="en-US" sz="2800" dirty="0" err="1" smtClean="0"/>
              <a:t>TXProofServ</a:t>
            </a:r>
            <a:r>
              <a:rPr lang="en-US" sz="2800" dirty="0" smtClean="0"/>
              <a:t>::</a:t>
            </a:r>
            <a:r>
              <a:rPr lang="en-US" sz="2800" dirty="0" err="1" smtClean="0"/>
              <a:t>HandleCache</a:t>
            </a:r>
            <a:r>
              <a:rPr lang="en-US" sz="2800" dirty="0" smtClean="0"/>
              <a:t>&gt;: loading macro </a:t>
            </a:r>
            <a:r>
              <a:rPr lang="en-US" sz="2800" dirty="0" err="1" smtClean="0"/>
              <a:t>AliAnalysisTaskCustom.cxx+g</a:t>
            </a:r>
            <a:r>
              <a:rPr lang="en-US" sz="2800" dirty="0" smtClean="0"/>
              <a:t> ...</a:t>
            </a:r>
            <a:endParaRPr lang="ru-RU" sz="2800" dirty="0" smtClean="0"/>
          </a:p>
          <a:p>
            <a:r>
              <a:rPr lang="en-US" sz="2800" dirty="0" smtClean="0"/>
              <a:t>===== RUNNING PROOF ANALYSIS CAF test train ON DATASET /default/</a:t>
            </a:r>
            <a:r>
              <a:rPr lang="en-US" sz="2800" dirty="0" err="1" smtClean="0"/>
              <a:t>gshabrat</a:t>
            </a:r>
            <a:r>
              <a:rPr lang="en-US" sz="2800" dirty="0" smtClean="0"/>
              <a:t>/LHC11h_2_000170268_AllAODs</a:t>
            </a:r>
            <a:endParaRPr lang="ru-RU" sz="2800" dirty="0" smtClean="0"/>
          </a:p>
          <a:p>
            <a:r>
              <a:rPr lang="en-US" sz="2800" dirty="0" smtClean="0"/>
              <a:t>Looking up for exact location of files: OK (2341 files)                 </a:t>
            </a:r>
            <a:endParaRPr lang="ru-RU" sz="2800" dirty="0" smtClean="0"/>
          </a:p>
          <a:p>
            <a:r>
              <a:rPr lang="en-US" sz="2800" dirty="0" smtClean="0"/>
              <a:t>Validating files: OK (2341 files)                 </a:t>
            </a:r>
            <a:endParaRPr lang="ru-RU" sz="2800" dirty="0" smtClean="0"/>
          </a:p>
          <a:p>
            <a:r>
              <a:rPr lang="en-US" sz="2800" dirty="0" smtClean="0"/>
              <a:t> +++</a:t>
            </a:r>
            <a:endParaRPr lang="ru-RU" sz="2800" dirty="0" smtClean="0"/>
          </a:p>
          <a:p>
            <a:r>
              <a:rPr lang="en-US" sz="2800" dirty="0" smtClean="0"/>
              <a:t> +++ About 2.42 % of the requested files (58 out of 2399) are missing or unusable; details in the '</a:t>
            </a:r>
            <a:r>
              <a:rPr lang="en-US" sz="2800" dirty="0" err="1" smtClean="0"/>
              <a:t>MissingFiles</a:t>
            </a:r>
            <a:r>
              <a:rPr lang="en-US" sz="2800" dirty="0" smtClean="0"/>
              <a:t>' list</a:t>
            </a:r>
            <a:endParaRPr lang="ru-RU" sz="2800" dirty="0" smtClean="0"/>
          </a:p>
          <a:p>
            <a:r>
              <a:rPr lang="en-US" sz="2800" dirty="0" smtClean="0"/>
              <a:t> +++</a:t>
            </a:r>
            <a:endParaRPr lang="ru-RU" sz="2800" dirty="0" smtClean="0"/>
          </a:p>
          <a:p>
            <a:r>
              <a:rPr lang="en-US" sz="2800" dirty="0" smtClean="0"/>
              <a:t>Mst-0: Number of mergers set dynamically to 7 (for 48 workers)</a:t>
            </a:r>
            <a:endParaRPr lang="ru-RU" sz="2800" dirty="0" smtClean="0"/>
          </a:p>
          <a:p>
            <a:r>
              <a:rPr lang="en-US" sz="2800" dirty="0" smtClean="0"/>
              <a:t>worker 0.34 on host lxprf04.jinr.ru will be merger for 6 additional workers</a:t>
            </a:r>
            <a:endParaRPr lang="ru-RU" sz="2800" dirty="0" smtClean="0"/>
          </a:p>
          <a:p>
            <a:r>
              <a:rPr lang="en-US" sz="2800" dirty="0" smtClean="0"/>
              <a:t>worker 0.35 on host lxprf05.jinr.ru will be merger for 6 additional workers</a:t>
            </a:r>
            <a:endParaRPr lang="ru-RU" sz="2800" dirty="0" smtClean="0"/>
          </a:p>
          <a:p>
            <a:r>
              <a:rPr lang="en-US" sz="2800" dirty="0" smtClean="0"/>
              <a:t>worker 0.15 on host lxprf05.jinr.ru will be merger for 6 additional workers</a:t>
            </a:r>
            <a:endParaRPr lang="ru-RU" sz="2800" dirty="0" smtClean="0"/>
          </a:p>
          <a:p>
            <a:r>
              <a:rPr lang="en-US" sz="2800" dirty="0" smtClean="0"/>
              <a:t>worker 0.7 on host lxprf05.jinr.ru will be merger for 5 additional workers</a:t>
            </a:r>
            <a:endParaRPr lang="ru-RU" sz="2800" dirty="0" smtClean="0"/>
          </a:p>
          <a:p>
            <a:r>
              <a:rPr lang="en-US" sz="2800" dirty="0" smtClean="0"/>
              <a:t>worker 0.44 on host lxprf02.jinr.ru will be merger for 6 additional workers</a:t>
            </a:r>
            <a:endParaRPr lang="ru-RU" sz="2800" dirty="0" smtClean="0"/>
          </a:p>
          <a:p>
            <a:r>
              <a:rPr lang="en-US" sz="2800" dirty="0" smtClean="0"/>
              <a:t>worker 0.17 on host lxprf03.jinr.ru will be merger for 6 additional workers</a:t>
            </a:r>
            <a:endParaRPr lang="ru-RU" sz="2800" dirty="0" smtClean="0"/>
          </a:p>
          <a:p>
            <a:r>
              <a:rPr lang="en-US" sz="2800" dirty="0" smtClean="0"/>
              <a:t>worker 0.5 on host lxprf03.jinr.ru will be merger for 6 additional workers</a:t>
            </a:r>
            <a:endParaRPr lang="ru-RU" sz="2800" dirty="0" smtClean="0"/>
          </a:p>
          <a:p>
            <a:r>
              <a:rPr lang="en-US" sz="2800" dirty="0" smtClean="0"/>
              <a:t>Mst-0: merging output objects ... done                                     </a:t>
            </a:r>
            <a:endParaRPr lang="ru-RU" sz="2800" dirty="0" smtClean="0"/>
          </a:p>
          <a:p>
            <a:r>
              <a:rPr lang="en-US" sz="2800" dirty="0" smtClean="0"/>
              <a:t>Mst-0: grand total: sent 12 objects, size: 40686 bytes </a:t>
            </a:r>
            <a:endParaRPr lang="ru-RU" sz="2800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0" y="12906340"/>
          <a:ext cx="14216074" cy="71211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6123"/>
                <a:gridCol w="7139951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4400" dirty="0" smtClean="0"/>
                        <a:t> Problems</a:t>
                      </a:r>
                      <a:endParaRPr lang="ru-RU" sz="44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dirty="0" smtClean="0"/>
                        <a:t>Solution</a:t>
                      </a:r>
                      <a:endParaRPr lang="ru-RU" sz="4800" dirty="0"/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24074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PROOF session crashed </a:t>
                      </a:r>
                      <a:r>
                        <a:rPr lang="en-US" sz="2800" b="1" dirty="0" smtClean="0"/>
                        <a:t>at SLC version higher 5.5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back  migration  PC to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 version 5.5 of SLC</a:t>
                      </a:r>
                      <a:endParaRPr lang="en-US" sz="28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2592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kPROOF_FATAL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error </a:t>
                      </a:r>
                      <a:r>
                        <a:rPr lang="en-US" sz="2800" b="1" dirty="0" smtClean="0"/>
                        <a:t>at ROOT v5-34-02  , crash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2800" b="1" i="1" dirty="0" smtClean="0">
                          <a:solidFill>
                            <a:srgbClr val="000099"/>
                          </a:solidFill>
                        </a:rPr>
                        <a:t> </a:t>
                      </a:r>
                      <a:r>
                        <a:rPr lang="en-US" sz="2800" b="1" i="1" dirty="0" err="1" smtClean="0"/>
                        <a:t>TStatus</a:t>
                      </a:r>
                      <a:r>
                        <a:rPr lang="en-US" sz="2800" b="1" i="1" dirty="0" smtClean="0"/>
                        <a:t>::Add(char const*) 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bag has been fixed  in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VO_ALICE@ROOT::v5-34-02-1</a:t>
                      </a:r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27492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*Break *: segmentation violation </a:t>
                      </a:r>
                      <a:r>
                        <a:rPr lang="en-US" sz="2800" b="1" dirty="0" smtClean="0"/>
                        <a:t>during close of</a:t>
                      </a:r>
                      <a:r>
                        <a:rPr lang="en-US" sz="2800" b="1" baseline="0" dirty="0" smtClean="0"/>
                        <a:t> </a:t>
                      </a:r>
                      <a:r>
                        <a:rPr lang="en-US" sz="2800" b="1" dirty="0" smtClean="0"/>
                        <a:t>PROOF session</a:t>
                      </a:r>
                      <a:endParaRPr lang="ru-RU" sz="28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orrected</a:t>
                      </a:r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in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VO_ALICE@ROOT::v5-34-05</a:t>
                      </a:r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11742"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Staged data problem  due </a:t>
                      </a:r>
                      <a:r>
                        <a:rPr lang="en-US" sz="2800" b="1" dirty="0" smtClean="0"/>
                        <a:t>to alien token init  fault  - 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usage of  obsolete  alien server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ame</a:t>
                      </a:r>
                      <a:endParaRPr lang="ru-RU" sz="2800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correction of  alien server name 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 to modern one at master and slave nodes. </a:t>
                      </a:r>
                      <a:endParaRPr lang="en-US" sz="28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75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Wrong  JRAF  disk capacity</a:t>
                      </a:r>
                      <a:r>
                        <a:rPr lang="en-US" sz="2800" b="1" dirty="0" smtClean="0"/>
                        <a:t> info at  ALICE Mona Lisa page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(only   7.049 TB  instead of  14 .13TB).</a:t>
                      </a:r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change</a:t>
                      </a:r>
                      <a:r>
                        <a:rPr lang="en-US" sz="2800" b="1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parameter of </a:t>
                      </a:r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AAF_AFDSMGR_MAX_TRANSFERS   from 10 to 40  in </a:t>
                      </a:r>
                      <a:r>
                        <a:rPr lang="en-US" sz="2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afdsmgrd</a:t>
                      </a:r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config</a:t>
                      </a:r>
                      <a:r>
                        <a:rPr lang="en-US" sz="2800" b="1" kern="120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2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9855614" y="15406670"/>
            <a:ext cx="5290386" cy="492922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11572868" y="29694270"/>
            <a:ext cx="12787402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Future development and application of PROOF technology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86984" y="10906076"/>
            <a:ext cx="14859016" cy="1077218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PROOF Cluster consists from  8cores PC like  master with RAM =  32 </a:t>
            </a:r>
            <a:r>
              <a:rPr lang="en-US" sz="3200" b="1" dirty="0" err="1" smtClean="0"/>
              <a:t>Gb</a:t>
            </a:r>
            <a:r>
              <a:rPr lang="en-US" sz="3200" b="1" dirty="0" smtClean="0"/>
              <a:t>  and  4 PCs  of 48 cores  summary for slaves. Disk space  for data  is   equal 14.13TB.</a:t>
            </a:r>
            <a:endParaRPr lang="ru-RU" sz="3200" b="1" dirty="0"/>
          </a:p>
        </p:txBody>
      </p:sp>
      <p:pic>
        <p:nvPicPr>
          <p:cNvPr id="23" name="Obrázok 22" descr="jraf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" y="30101312"/>
            <a:ext cx="10572735" cy="571268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1486</TotalTime>
  <Words>623</Words>
  <Application>Microsoft PowerPoint</Application>
  <PresentationFormat>Vlastná</PresentationFormat>
  <Paragraphs>82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Default Design</vt:lpstr>
      <vt:lpstr>Snímka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QuaQy</cp:lastModifiedBy>
  <cp:revision>249</cp:revision>
  <dcterms:created xsi:type="dcterms:W3CDTF">1601-01-01T00:00:00Z</dcterms:created>
  <dcterms:modified xsi:type="dcterms:W3CDTF">2013-05-10T07:22:01Z</dcterms:modified>
</cp:coreProperties>
</file>