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video/unknown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5" r:id="rId1"/>
  </p:sldMasterIdLst>
  <p:notesMasterIdLst>
    <p:notesMasterId r:id="rId73"/>
  </p:notesMasterIdLst>
  <p:handoutMasterIdLst>
    <p:handoutMasterId r:id="rId74"/>
  </p:handoutMasterIdLst>
  <p:sldIdLst>
    <p:sldId id="2409" r:id="rId2"/>
    <p:sldId id="2440" r:id="rId3"/>
    <p:sldId id="2327" r:id="rId4"/>
    <p:sldId id="2123" r:id="rId5"/>
    <p:sldId id="2442" r:id="rId6"/>
    <p:sldId id="2444" r:id="rId7"/>
    <p:sldId id="2478" r:id="rId8"/>
    <p:sldId id="2469" r:id="rId9"/>
    <p:sldId id="2470" r:id="rId10"/>
    <p:sldId id="2474" r:id="rId11"/>
    <p:sldId id="2475" r:id="rId12"/>
    <p:sldId id="2476" r:id="rId13"/>
    <p:sldId id="2477" r:id="rId14"/>
    <p:sldId id="2428" r:id="rId15"/>
    <p:sldId id="2472" r:id="rId16"/>
    <p:sldId id="2473" r:id="rId17"/>
    <p:sldId id="2452" r:id="rId18"/>
    <p:sldId id="2450" r:id="rId19"/>
    <p:sldId id="2405" r:id="rId20"/>
    <p:sldId id="2132" r:id="rId21"/>
    <p:sldId id="2133" r:id="rId22"/>
    <p:sldId id="2330" r:id="rId23"/>
    <p:sldId id="2304" r:id="rId24"/>
    <p:sldId id="2289" r:id="rId25"/>
    <p:sldId id="2449" r:id="rId26"/>
    <p:sldId id="2341" r:id="rId27"/>
    <p:sldId id="2415" r:id="rId28"/>
    <p:sldId id="2443" r:id="rId29"/>
    <p:sldId id="2290" r:id="rId30"/>
    <p:sldId id="2344" r:id="rId31"/>
    <p:sldId id="2295" r:id="rId32"/>
    <p:sldId id="2345" r:id="rId33"/>
    <p:sldId id="2346" r:id="rId34"/>
    <p:sldId id="2347" r:id="rId35"/>
    <p:sldId id="2348" r:id="rId36"/>
    <p:sldId id="2349" r:id="rId37"/>
    <p:sldId id="2455" r:id="rId38"/>
    <p:sldId id="2456" r:id="rId39"/>
    <p:sldId id="2287" r:id="rId40"/>
    <p:sldId id="2351" r:id="rId41"/>
    <p:sldId id="2352" r:id="rId42"/>
    <p:sldId id="2354" r:id="rId43"/>
    <p:sldId id="2355" r:id="rId44"/>
    <p:sldId id="2356" r:id="rId45"/>
    <p:sldId id="2178" r:id="rId46"/>
    <p:sldId id="2179" r:id="rId47"/>
    <p:sldId id="2357" r:id="rId48"/>
    <p:sldId id="2358" r:id="rId49"/>
    <p:sldId id="2362" r:id="rId50"/>
    <p:sldId id="2363" r:id="rId51"/>
    <p:sldId id="2458" r:id="rId52"/>
    <p:sldId id="2459" r:id="rId53"/>
    <p:sldId id="2460" r:id="rId54"/>
    <p:sldId id="2451" r:id="rId55"/>
    <p:sldId id="2461" r:id="rId56"/>
    <p:sldId id="2464" r:id="rId57"/>
    <p:sldId id="2465" r:id="rId58"/>
    <p:sldId id="2462" r:id="rId59"/>
    <p:sldId id="2463" r:id="rId60"/>
    <p:sldId id="2447" r:id="rId61"/>
    <p:sldId id="2466" r:id="rId62"/>
    <p:sldId id="2467" r:id="rId63"/>
    <p:sldId id="2448" r:id="rId64"/>
    <p:sldId id="2404" r:id="rId65"/>
    <p:sldId id="2479" r:id="rId66"/>
    <p:sldId id="2423" r:id="rId67"/>
    <p:sldId id="2425" r:id="rId68"/>
    <p:sldId id="2417" r:id="rId69"/>
    <p:sldId id="2419" r:id="rId70"/>
    <p:sldId id="2422" r:id="rId71"/>
    <p:sldId id="2480" r:id="rId72"/>
  </p:sldIdLst>
  <p:sldSz cx="9906000" cy="6858000" type="A4"/>
  <p:notesSz cx="6858000" cy="91440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56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2813" indent="1588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68425" indent="3175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5625" indent="3175" algn="l" defTabSz="9128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9C5"/>
    <a:srgbClr val="FFC000"/>
    <a:srgbClr val="92D050"/>
    <a:srgbClr val="FFD900"/>
    <a:srgbClr val="00261C"/>
    <a:srgbClr val="FFEAFF"/>
    <a:srgbClr val="00FF00"/>
    <a:srgbClr val="297FF5"/>
    <a:srgbClr val="CCECFF"/>
    <a:srgbClr val="00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2" autoAdjust="0"/>
    <p:restoredTop sz="89072" autoAdjust="0"/>
  </p:normalViewPr>
  <p:slideViewPr>
    <p:cSldViewPr snapToGrid="0">
      <p:cViewPr>
        <p:scale>
          <a:sx n="47" d="100"/>
          <a:sy n="47" d="100"/>
        </p:scale>
        <p:origin x="-996" y="-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2872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emf"/><Relationship Id="rId4" Type="http://schemas.openxmlformats.org/officeDocument/2006/relationships/image" Target="../media/image1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28A1FA-C691-439C-8181-FD5554FB9B55}" type="datetimeFigureOut">
              <a:rPr lang="en-US"/>
              <a:pPr>
                <a:defRPr/>
              </a:pPr>
              <a:t>5/17/2013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2EFD57-A20D-4410-9457-CB2422E99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0664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42D9A9-35BB-4F43-8EF9-27C0DD4C2482}" type="datetimeFigureOut">
              <a:rPr lang="en-US"/>
              <a:pPr>
                <a:defRPr/>
              </a:pPr>
              <a:t>5/17/2013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32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9CD74B-FFC3-4798-8381-CB06BDF34A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32585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68425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5625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3063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672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287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897" algn="l" defTabSz="9132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Multi-purpose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4993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REDUCIBLE</a:t>
            </a:r>
            <a:r>
              <a:rPr lang="en-US" baseline="0" dirty="0" smtClean="0"/>
              <a:t> Backgrounds ( Z-&gt;</a:t>
            </a:r>
            <a:r>
              <a:rPr lang="en-US" baseline="0" dirty="0" err="1" smtClean="0"/>
              <a:t>ll</a:t>
            </a:r>
            <a:r>
              <a:rPr lang="en-US" baseline="0" dirty="0" smtClean="0"/>
              <a:t>  + leptons from </a:t>
            </a:r>
            <a:r>
              <a:rPr lang="en-US" baseline="0" dirty="0" err="1" smtClean="0"/>
              <a:t>b</a:t>
            </a:r>
            <a:r>
              <a:rPr lang="en-US" baseline="0" dirty="0" smtClean="0"/>
              <a:t>-decays or from </a:t>
            </a:r>
            <a:r>
              <a:rPr lang="en-US" baseline="0" dirty="0" err="1" smtClean="0"/>
              <a:t>mis</a:t>
            </a:r>
            <a:r>
              <a:rPr lang="en-US" baseline="0" dirty="0" smtClean="0"/>
              <a:t>-identification of light jets)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-Two</a:t>
            </a:r>
            <a:r>
              <a:rPr lang="en-US" baseline="0" dirty="0" smtClean="0"/>
              <a:t> complementary</a:t>
            </a:r>
            <a:r>
              <a:rPr lang="en-US" dirty="0" smtClean="0"/>
              <a:t> methods</a:t>
            </a:r>
          </a:p>
          <a:p>
            <a:r>
              <a:rPr lang="en-US" dirty="0" smtClean="0"/>
              <a:t>based on the fake rate technique</a:t>
            </a:r>
          </a:p>
          <a:p>
            <a:endParaRPr lang="en-US" dirty="0" smtClean="0"/>
          </a:p>
          <a:p>
            <a:r>
              <a:rPr lang="en-US" dirty="0" smtClean="0"/>
              <a:t>-Fake rate is measured in relevant control regions</a:t>
            </a:r>
          </a:p>
          <a:p>
            <a:r>
              <a:rPr lang="en-US" dirty="0" smtClean="0"/>
              <a:t>such as : Z + exactly 1 lepton + MET&lt;25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(MET cut is used to reject WZ) </a:t>
            </a:r>
          </a:p>
          <a:p>
            <a:endParaRPr lang="en-US" dirty="0" smtClean="0"/>
          </a:p>
          <a:p>
            <a:r>
              <a:rPr lang="en-US" dirty="0" smtClean="0"/>
              <a:t>-Fake rate is applied in control regions such</a:t>
            </a:r>
          </a:p>
          <a:p>
            <a:r>
              <a:rPr lang="en-US" dirty="0" smtClean="0"/>
              <a:t>as Z + 2 SS leptons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Validation on data of the methods are performed</a:t>
            </a:r>
            <a:r>
              <a:rPr lang="en-US" baseline="0" dirty="0" smtClean="0"/>
              <a:t> using the Wrong </a:t>
            </a:r>
            <a:r>
              <a:rPr lang="en-US" baseline="0" dirty="0" err="1" smtClean="0"/>
              <a:t>Flavour</a:t>
            </a:r>
            <a:r>
              <a:rPr lang="en-US" baseline="0" dirty="0" smtClean="0"/>
              <a:t> and Charge “signal” regions to estimate</a:t>
            </a:r>
          </a:p>
          <a:p>
            <a:pPr>
              <a:buFontTx/>
              <a:buNone/>
            </a:pPr>
            <a:r>
              <a:rPr lang="en-US" baseline="0" dirty="0" smtClean="0"/>
              <a:t>t</a:t>
            </a:r>
            <a:r>
              <a:rPr lang="en-US" baseline="0" smtClean="0"/>
              <a:t>he </a:t>
            </a:r>
            <a:r>
              <a:rPr lang="en-US" baseline="0" dirty="0" smtClean="0"/>
              <a:t>expected Z+X </a:t>
            </a:r>
            <a:r>
              <a:rPr lang="en-US" baseline="0" dirty="0" err="1" smtClean="0"/>
              <a:t>bkg</a:t>
            </a:r>
            <a:r>
              <a:rPr lang="en-US" baseline="0" dirty="0" smtClean="0"/>
              <a:t> events with the fake rate technique and compare with the MC expectation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FE4E52-4DF2-DC46-930B-AEF0D4ECBB7E}" type="slidenum">
              <a:rPr lang="en-US"/>
              <a:pPr/>
              <a:t>43</a:t>
            </a:fld>
            <a:endParaRPr lang="en-US"/>
          </a:p>
        </p:txBody>
      </p:sp>
      <p:sp>
        <p:nvSpPr>
          <p:cNvPr id="6145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251325"/>
            <a:ext cx="5486400" cy="42973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en-US" sz="2000" dirty="0" smtClean="0">
                <a:latin typeface="Arial" charset="0"/>
                <a:cs typeface="WenQuanYi Micro Hei" charset="0"/>
              </a:rPr>
              <a:t> </a:t>
            </a:r>
            <a:endParaRPr lang="en-US" sz="2000" dirty="0">
              <a:latin typeface="Arial" charset="0"/>
              <a:cs typeface="WenQuanYi Micro Hei" charset="0"/>
            </a:endParaRPr>
          </a:p>
        </p:txBody>
      </p:sp>
      <p:sp>
        <p:nvSpPr>
          <p:cNvPr id="6146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14F8F6-F944-A149-9E42-51A8DDB66969}" type="slidenum">
              <a:rPr lang="en-US"/>
              <a:pPr/>
              <a:t>44</a:t>
            </a:fld>
            <a:endParaRPr lang="en-US"/>
          </a:p>
        </p:txBody>
      </p:sp>
      <p:sp>
        <p:nvSpPr>
          <p:cNvPr id="7169" name="Text Box 1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251325"/>
            <a:ext cx="5486400" cy="42973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0"/>
              </a:spcBef>
            </a:pPr>
            <a:endParaRPr lang="en-US" sz="2000">
              <a:latin typeface="Arial" charset="0"/>
              <a:cs typeface="WenQuanYi Micro Hei" charset="0"/>
            </a:endParaRPr>
          </a:p>
        </p:txBody>
      </p:sp>
      <p:sp>
        <p:nvSpPr>
          <p:cNvPr id="7170" name="Text Box 2"/>
          <p:cNvSpPr txBox="1">
            <a:spLocks noGrp="1" noRot="1" noChangeAspect="1" noChangeArrowheads="1"/>
          </p:cNvSpPr>
          <p:nvPr>
            <p:ph type="sldImg" idx="1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>
              <a:spcBef>
                <a:spcPct val="0"/>
              </a:spcBef>
            </a:pPr>
            <a:r>
              <a:rPr lang="en-US" sz="1200" dirty="0" smtClean="0">
                <a:latin typeface="Arial" charset="0"/>
                <a:cs typeface="WenQuanYi Micro Hei" charset="0"/>
              </a:rPr>
              <a:t>-Z -&gt; 4 </a:t>
            </a:r>
            <a:r>
              <a:rPr lang="en-US" sz="1200" dirty="0" err="1" smtClean="0">
                <a:latin typeface="Arial" charset="0"/>
                <a:cs typeface="WenQuanYi Micro Hei" charset="0"/>
              </a:rPr>
              <a:t>l</a:t>
            </a:r>
            <a:r>
              <a:rPr lang="en-US" sz="1200" dirty="0" smtClean="0">
                <a:latin typeface="Arial" charset="0"/>
                <a:cs typeface="WenQuanYi Micro Hei" charset="0"/>
              </a:rPr>
              <a:t> is a standard candle that shows good agreement </a:t>
            </a:r>
          </a:p>
          <a:p>
            <a:pPr eaLnBrk="1">
              <a:spcBef>
                <a:spcPct val="0"/>
              </a:spcBef>
            </a:pPr>
            <a:r>
              <a:rPr lang="en-US" sz="1200" dirty="0" smtClean="0">
                <a:latin typeface="Arial" charset="0"/>
                <a:cs typeface="WenQuanYi Micro Hei" charset="0"/>
              </a:rPr>
              <a:t>and high performance in reconstructing 4 lepton candidates</a:t>
            </a:r>
          </a:p>
          <a:p>
            <a:pPr eaLnBrk="1">
              <a:spcBef>
                <a:spcPct val="0"/>
              </a:spcBef>
            </a:pPr>
            <a:endParaRPr lang="en-US" sz="1200" dirty="0" smtClean="0">
              <a:latin typeface="Arial" charset="0"/>
              <a:cs typeface="WenQuanYi Micro Hei" charset="0"/>
            </a:endParaRPr>
          </a:p>
          <a:p>
            <a:pPr eaLnBrk="1">
              <a:spcBef>
                <a:spcPct val="0"/>
              </a:spcBef>
            </a:pPr>
            <a:r>
              <a:rPr lang="en-US" sz="1200" dirty="0" smtClean="0">
                <a:latin typeface="Arial" charset="0"/>
                <a:cs typeface="WenQuanYi Micro Hei" charset="0"/>
              </a:rPr>
              <a:t>-Maybe  one can stress that the Z peak  represents a</a:t>
            </a:r>
          </a:p>
          <a:p>
            <a:pPr eaLnBrk="1">
              <a:spcBef>
                <a:spcPct val="0"/>
              </a:spcBef>
            </a:pPr>
            <a:r>
              <a:rPr lang="en-US" sz="1200" dirty="0" smtClean="0">
                <a:latin typeface="Arial" charset="0"/>
                <a:cs typeface="WenQuanYi Micro Hei" charset="0"/>
              </a:rPr>
              <a:t>cross check on how well we trust what we see in 125 </a:t>
            </a:r>
          </a:p>
          <a:p>
            <a:pPr eaLnBrk="1">
              <a:spcBef>
                <a:spcPct val="0"/>
              </a:spcBef>
            </a:pPr>
            <a:r>
              <a:rPr lang="en-US" sz="1200" dirty="0" err="1" smtClean="0">
                <a:latin typeface="Arial" charset="0"/>
                <a:cs typeface="WenQuanYi Micro Hei" charset="0"/>
              </a:rPr>
              <a:t>GeV(ATLAS</a:t>
            </a:r>
            <a:r>
              <a:rPr lang="en-US" sz="1200" dirty="0" smtClean="0">
                <a:latin typeface="Arial" charset="0"/>
                <a:cs typeface="WenQuanYi Micro Hei" charset="0"/>
              </a:rPr>
              <a:t> </a:t>
            </a:r>
            <a:r>
              <a:rPr lang="en-US" sz="1200" dirty="0" err="1" smtClean="0">
                <a:latin typeface="Arial" charset="0"/>
                <a:cs typeface="WenQuanYi Micro Hei" charset="0"/>
              </a:rPr>
              <a:t>doesnt</a:t>
            </a:r>
            <a:r>
              <a:rPr lang="en-US" sz="1200" dirty="0" smtClean="0">
                <a:latin typeface="Arial" charset="0"/>
                <a:cs typeface="WenQuanYi Micro Hei" charset="0"/>
              </a:rPr>
              <a:t> have it)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5AB87A-BBFB-6240-9C7D-1E3BCC13A47F}" type="slidenum">
              <a:rPr lang="en-US"/>
              <a:pPr/>
              <a:t>70</a:t>
            </a:fld>
            <a:endParaRPr lang="en-US"/>
          </a:p>
        </p:txBody>
      </p:sp>
      <p:sp>
        <p:nvSpPr>
          <p:cNvPr id="51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52500" y="693738"/>
            <a:ext cx="4953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-FSR recovery affects 6% of the events</a:t>
            </a:r>
          </a:p>
          <a:p>
            <a:r>
              <a:rPr lang="en-US" dirty="0" smtClean="0"/>
              <a:t>-80% of those events correspond to real FSR photons</a:t>
            </a:r>
          </a:p>
          <a:p>
            <a:r>
              <a:rPr lang="en-US" dirty="0" smtClean="0"/>
              <a:t>-20% of those events are fakes</a:t>
            </a:r>
          </a:p>
          <a:p>
            <a:endParaRPr lang="en-US" dirty="0" smtClean="0"/>
          </a:p>
          <a:p>
            <a:r>
              <a:rPr lang="en-US" dirty="0" smtClean="0"/>
              <a:t>-The purity of 80% is enough as it can be seen from the shape</a:t>
            </a:r>
          </a:p>
          <a:p>
            <a:r>
              <a:rPr lang="en-US" dirty="0" smtClean="0"/>
              <a:t>of the recovered plot. The upper tail is small and the peak</a:t>
            </a:r>
          </a:p>
          <a:p>
            <a:r>
              <a:rPr lang="en-US" dirty="0" smtClean="0"/>
              <a:t>is symmetric which implies that the impurity does not affect </a:t>
            </a:r>
          </a:p>
          <a:p>
            <a:r>
              <a:rPr lang="en-US" dirty="0" smtClean="0"/>
              <a:t>performance</a:t>
            </a:r>
          </a:p>
          <a:p>
            <a:endParaRPr lang="en-US" dirty="0" smtClean="0"/>
          </a:p>
          <a:p>
            <a:r>
              <a:rPr lang="en-US" dirty="0" smtClean="0"/>
              <a:t>-Maybe it can be stated in later slides that two of the events </a:t>
            </a:r>
          </a:p>
          <a:p>
            <a:r>
              <a:rPr lang="en-US" dirty="0" smtClean="0"/>
              <a:t>in the interesting region have identified FSR 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5C28F06-0840-FD43-85BD-F93F6607B372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8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C7E97A-71C7-154E-83DF-BE3D5406F291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9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23925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AC1C6B0-CE6C-6549-A68E-D276C19A6D63}" type="slidenum">
              <a:rPr lang="en-US" sz="1200">
                <a:solidFill>
                  <a:schemeClr val="tx1"/>
                </a:solidFill>
                <a:latin typeface="Times" charset="0"/>
              </a:rPr>
              <a:pPr/>
              <a:t>10</a:t>
            </a:fld>
            <a:endParaRPr lang="en-US" sz="1200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RH plot shows that we get the smearing correct</a:t>
            </a:r>
          </a:p>
          <a:p>
            <a:r>
              <a:rPr lang="en-US" dirty="0" smtClean="0"/>
              <a:t>LH plot shows the improvement coming from the regression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0104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9465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larger amount of data at</a:t>
            </a:r>
            <a:r>
              <a:rPr lang="en-US" dirty="0" smtClean="0"/>
              <a:t> low </a:t>
            </a:r>
            <a:r>
              <a:rPr lang="en-US" dirty="0" err="1" smtClean="0"/>
              <a:t>bdt</a:t>
            </a:r>
            <a:r>
              <a:rPr lang="en-US" baseline="0" dirty="0" smtClean="0"/>
              <a:t> output indicates that there are more fakes in data but they do not affect the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85187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the numbers confirmed by Paolo for </a:t>
            </a:r>
            <a:r>
              <a:rPr lang="en-US" dirty="0" err="1" smtClean="0"/>
              <a:t>glu-glu</a:t>
            </a:r>
            <a:r>
              <a:rPr lang="en-US" dirty="0" smtClean="0"/>
              <a:t> contamination in the 2 di-jet categories of 2012 and for the one dijet category of 2011: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For 2011, the dijet category had a 30% contamination from </a:t>
            </a:r>
            <a:r>
              <a:rPr lang="en-US" dirty="0" err="1" smtClean="0"/>
              <a:t>gly-glu</a:t>
            </a:r>
            <a:r>
              <a:rPr lang="en-US" dirty="0" smtClean="0"/>
              <a:t>.  For 2012, the </a:t>
            </a:r>
            <a:r>
              <a:rPr lang="en-US" dirty="0" err="1" smtClean="0"/>
              <a:t>glu-glu</a:t>
            </a:r>
            <a:r>
              <a:rPr lang="en-US" dirty="0" smtClean="0"/>
              <a:t> contamination in the high </a:t>
            </a:r>
            <a:r>
              <a:rPr lang="en-US" dirty="0" err="1" smtClean="0"/>
              <a:t>mjj</a:t>
            </a:r>
            <a:r>
              <a:rPr lang="en-US" dirty="0" smtClean="0"/>
              <a:t> category is 20%.  So in both years, the most sensitive dijet category is dominated by VBF.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41188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weighting of events is similar to what is used in the final significance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875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1178768"/>
            <a:ext cx="94107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75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83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cap="none" baseline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050" y="0"/>
            <a:ext cx="850265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buNone/>
              <a:defRPr sz="4400" b="0"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9250" y="1143000"/>
            <a:ext cx="6769100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82550" y="1143000"/>
            <a:ext cx="2724150" cy="5410200"/>
          </a:xfrm>
        </p:spPr>
        <p:txBody>
          <a:bodyPr>
            <a:normAutofit/>
          </a:bodyPr>
          <a:lstStyle>
            <a:lvl1pPr marL="9144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5035550" y="1196752"/>
            <a:ext cx="4705350" cy="4248472"/>
          </a:xfrm>
        </p:spPr>
        <p:txBody>
          <a:bodyPr>
            <a:normAutofit/>
          </a:bodyPr>
          <a:lstStyle>
            <a:lvl1pPr marL="91440" indent="-182880">
              <a:defRPr sz="24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20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8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6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410700" y="75"/>
            <a:ext cx="495300" cy="365125"/>
          </a:xfrm>
        </p:spPr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00472" y="5551905"/>
            <a:ext cx="9577064" cy="1117455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5555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95300" y="990600"/>
            <a:ext cx="92456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30200" y="990600"/>
            <a:ext cx="44577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>
                <a:solidFill>
                  <a:srgbClr val="000000"/>
                </a:solidFill>
                <a:latin typeface="Corbe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953000" y="990600"/>
            <a:ext cx="44577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95300" y="990600"/>
            <a:ext cx="92456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941070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9696" y="6520259"/>
            <a:ext cx="660400" cy="365125"/>
          </a:xfr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5410200"/>
            <a:ext cx="9410700" cy="14478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838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95300" y="990600"/>
            <a:ext cx="9245600" cy="5715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rgbClr val="00261C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58E61-943F-44E3-8C5A-44B723E9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8097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1" y="117403"/>
            <a:ext cx="9238059" cy="75345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428921"/>
            <a:ext cx="2311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428921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Pushpa Bhat                ACAT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416826"/>
            <a:ext cx="2311400" cy="365125"/>
          </a:xfrm>
        </p:spPr>
        <p:txBody>
          <a:bodyPr/>
          <a:lstStyle/>
          <a:p>
            <a:fld id="{EAF8F628-A384-5246-9255-783E8727C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0362" y="1536096"/>
            <a:ext cx="3525075" cy="46440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206611" y="4038600"/>
            <a:ext cx="5371809" cy="2250924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206611" y="1536095"/>
            <a:ext cx="5371809" cy="2273905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459084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0" y="874721"/>
            <a:ext cx="470535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5035550" y="871543"/>
            <a:ext cx="4705350" cy="5602287"/>
          </a:xfrm>
        </p:spPr>
        <p:txBody>
          <a:bodyPr/>
          <a:lstStyle>
            <a:lvl1pPr marL="91440" indent="-182880">
              <a:defRPr sz="2000">
                <a:latin typeface="Arial" pitchFamily="34" charset="0"/>
                <a:cs typeface="Arial" pitchFamily="34" charset="0"/>
              </a:defRPr>
            </a:lvl1pPr>
            <a:lvl2pPr marL="548640" indent="-182880">
              <a:defRPr sz="1800">
                <a:latin typeface="Arial" pitchFamily="34" charset="0"/>
                <a:cs typeface="Arial" pitchFamily="34" charset="0"/>
              </a:defRPr>
            </a:lvl2pPr>
            <a:lvl3pPr marL="822960" indent="-182880">
              <a:defRPr sz="1600">
                <a:latin typeface="Arial" pitchFamily="34" charset="0"/>
                <a:cs typeface="Arial" pitchFamily="34" charset="0"/>
              </a:defRPr>
            </a:lvl3pPr>
            <a:lvl4pPr marL="1097280" indent="-182880">
              <a:defRPr sz="1400">
                <a:latin typeface="Arial" pitchFamily="34" charset="0"/>
                <a:cs typeface="Arial" pitchFamily="34" charset="0"/>
              </a:defRPr>
            </a:lvl4pPr>
            <a:lvl5pPr marL="1371600" indent="-182880">
              <a:defRPr sz="1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410700" y="79"/>
            <a:ext cx="495300" cy="365125"/>
          </a:xfrm>
        </p:spPr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41"/>
            <a:ext cx="8915400" cy="572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453113"/>
            <a:ext cx="2311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453113"/>
            <a:ext cx="31369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Pushpa Bhat                ACAT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453113"/>
            <a:ext cx="2311400" cy="365125"/>
          </a:xfrm>
        </p:spPr>
        <p:txBody>
          <a:bodyPr/>
          <a:lstStyle/>
          <a:p>
            <a:fld id="{EAF8F628-A384-5246-9255-783E8727CE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2043" y="1270910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3384552" y="1271666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6625702" y="1271666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6"/>
          </p:nvPr>
        </p:nvSpPr>
        <p:spPr>
          <a:xfrm>
            <a:off x="102043" y="3875124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7"/>
          </p:nvPr>
        </p:nvSpPr>
        <p:spPr>
          <a:xfrm>
            <a:off x="3384552" y="3887790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8"/>
          </p:nvPr>
        </p:nvSpPr>
        <p:spPr>
          <a:xfrm>
            <a:off x="6625702" y="3875124"/>
            <a:ext cx="3052631" cy="2468563"/>
          </a:xfr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810537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" y="1066800"/>
            <a:ext cx="94107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50265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 sz="4400">
                <a:solidFill>
                  <a:schemeClr val="bg2">
                    <a:lumMod val="65000"/>
                    <a:lumOff val="3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44577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283200" y="1143000"/>
            <a:ext cx="4457700" cy="5638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91630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60400" y="3810000"/>
            <a:ext cx="91630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60400" y="3810000"/>
            <a:ext cx="91630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52832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8382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60400" y="3810000"/>
            <a:ext cx="45402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5283200" y="1143000"/>
            <a:ext cx="4540250" cy="2590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5283200" y="3810000"/>
            <a:ext cx="4540250" cy="29718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66F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9154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40404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F582-18F9-4FBC-B2DF-FBD4F0781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8143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065" y="990600"/>
            <a:ext cx="9410700" cy="2006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60065" y="3140968"/>
            <a:ext cx="94107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60065" y="5057800"/>
            <a:ext cx="9410700" cy="18002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9925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003" y="381001"/>
            <a:ext cx="7868584" cy="942975"/>
          </a:xfrm>
          <a:noFill/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73" y="1676400"/>
            <a:ext cx="464969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0813" y="1676400"/>
            <a:ext cx="464969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1137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08050" y="0"/>
            <a:ext cx="82550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4400" b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953000" y="990600"/>
            <a:ext cx="4629150" cy="5562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rgbClr val="800000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rgbClr val="00009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/>
          <p:cNvSpPr>
            <a:spLocks/>
          </p:cNvSpPr>
          <p:nvPr userDrawn="1"/>
        </p:nvSpPr>
        <p:spPr bwMode="auto">
          <a:xfrm>
            <a:off x="309564" y="2803526"/>
            <a:ext cx="1720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 lIns="91331" tIns="45666" rIns="91331" bIns="45666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0577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219626"/>
            <a:ext cx="8420100" cy="1599775"/>
          </a:xfrm>
        </p:spPr>
        <p:txBody>
          <a:bodyPr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6000" b="1" i="1" cap="none" spc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4419600"/>
            <a:ext cx="6934200" cy="1219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9245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437515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9795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5035550" y="39624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/>
          </p:nvPr>
        </p:nvSpPr>
        <p:spPr>
          <a:xfrm>
            <a:off x="487560" y="3962400"/>
            <a:ext cx="4375150" cy="2667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05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90" y="1143000"/>
            <a:ext cx="437515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95300" y="1143000"/>
            <a:ext cx="437515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95300" y="3886200"/>
            <a:ext cx="8915400" cy="25908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47650" y="1196752"/>
            <a:ext cx="9410700" cy="5274567"/>
          </a:xfrm>
          <a:prstGeom prst="rect">
            <a:avLst/>
          </a:prstGeom>
        </p:spPr>
        <p:txBody>
          <a:bodyPr vert="horz" lIns="91407" tIns="45704" rIns="91407" bIns="45704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9249696" y="6520259"/>
            <a:ext cx="6604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2AC53DF-4216-466D-99A7-94400E6C2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Placeholder 28"/>
          <p:cNvSpPr>
            <a:spLocks noGrp="1"/>
          </p:cNvSpPr>
          <p:nvPr>
            <p:ph type="title"/>
          </p:nvPr>
        </p:nvSpPr>
        <p:spPr>
          <a:xfrm>
            <a:off x="0" y="0"/>
            <a:ext cx="9681882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31" r:id="rId2"/>
    <p:sldLayoutId id="2147483833" r:id="rId3"/>
    <p:sldLayoutId id="2147483830" r:id="rId4"/>
    <p:sldLayoutId id="2147483825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1" r:id="rId13"/>
    <p:sldLayoutId id="2147483822" r:id="rId14"/>
    <p:sldLayoutId id="2147483823" r:id="rId15"/>
    <p:sldLayoutId id="2147483837" r:id="rId16"/>
    <p:sldLayoutId id="2147483832" r:id="rId17"/>
    <p:sldLayoutId id="2147483834" r:id="rId18"/>
    <p:sldLayoutId id="2147483836" r:id="rId19"/>
    <p:sldLayoutId id="2147483883" r:id="rId20"/>
    <p:sldLayoutId id="2147483888" r:id="rId21"/>
    <p:sldLayoutId id="2147483889" r:id="rId22"/>
    <p:sldLayoutId id="214748392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29" r:id="rId29"/>
    <p:sldLayoutId id="2147483931" r:id="rId30"/>
  </p:sldLayoutIdLst>
  <p:hf sldNum="0" hdr="0" dt="0"/>
  <p:txStyles>
    <p:titleStyle>
      <a:lvl1pPr algn="r" rtl="0" eaLnBrk="1" latinLnBrk="0" hangingPunct="1">
        <a:spcBef>
          <a:spcPct val="0"/>
        </a:spcBef>
        <a:buNone/>
        <a:defRPr sz="4800" b="1" kern="1200" cap="none" spc="0" baseline="0">
          <a:ln w="11430"/>
          <a:solidFill>
            <a:srgbClr val="0000FF"/>
          </a:soli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Chalkboard"/>
          <a:ea typeface="+mj-ea"/>
          <a:cs typeface="+mj-cs"/>
        </a:defRPr>
      </a:lvl1pPr>
    </p:titleStyle>
    <p:bodyStyle>
      <a:lvl1pPr marL="320040" indent="-338328" algn="l" rtl="0" eaLnBrk="1" latinLnBrk="0" hangingPunct="1">
        <a:spcBef>
          <a:spcPts val="300"/>
        </a:spcBef>
        <a:buClrTx/>
        <a:buSzPct val="75000"/>
        <a:buFont typeface="Wingdings" charset="2"/>
        <a:buChar char="q"/>
        <a:defRPr sz="3000" kern="1200">
          <a:solidFill>
            <a:schemeClr val="bg1"/>
          </a:solidFill>
          <a:latin typeface="Chalkboard"/>
          <a:ea typeface="+mn-ea"/>
          <a:cs typeface="+mn-cs"/>
        </a:defRPr>
      </a:lvl1pPr>
      <a:lvl2pPr marL="557784" indent="-283464" algn="l" rtl="0" eaLnBrk="1" latinLnBrk="0" hangingPunct="1">
        <a:spcBef>
          <a:spcPts val="300"/>
        </a:spcBef>
        <a:buClrTx/>
        <a:buSzPct val="90000"/>
        <a:buFont typeface="Wingdings" charset="2"/>
        <a:buChar char="v"/>
        <a:defRPr sz="2600" kern="1200">
          <a:solidFill>
            <a:srgbClr val="800000"/>
          </a:solidFill>
          <a:latin typeface="Chalkboard"/>
          <a:ea typeface="+mn-ea"/>
          <a:cs typeface="+mn-cs"/>
        </a:defRPr>
      </a:lvl2pPr>
      <a:lvl3pPr marL="722376" indent="-228517" algn="l" rtl="0" eaLnBrk="1" latinLnBrk="0" hangingPunct="1">
        <a:spcBef>
          <a:spcPts val="300"/>
        </a:spcBef>
        <a:buClrTx/>
        <a:buFont typeface="Wingdings" charset="2"/>
        <a:buChar char="Ø"/>
        <a:defRPr sz="2400" kern="1200">
          <a:solidFill>
            <a:schemeClr val="accent2">
              <a:lumMod val="90000"/>
              <a:lumOff val="10000"/>
            </a:schemeClr>
          </a:solidFill>
          <a:latin typeface="Chalkboard"/>
          <a:ea typeface="+mn-ea"/>
          <a:cs typeface="+mn-cs"/>
        </a:defRPr>
      </a:lvl3pPr>
      <a:lvl4pPr marL="987552" indent="-228517" algn="l" rtl="0" eaLnBrk="1" latinLnBrk="0" hangingPunct="1">
        <a:spcBef>
          <a:spcPts val="300"/>
        </a:spcBef>
        <a:buClrTx/>
        <a:buFont typeface="Wingdings" charset="2"/>
        <a:buChar char="§"/>
        <a:defRPr sz="2200" kern="1200">
          <a:solidFill>
            <a:srgbClr val="000090"/>
          </a:solidFill>
          <a:latin typeface="Chalkboard"/>
          <a:ea typeface="+mn-ea"/>
          <a:cs typeface="+mn-cs"/>
        </a:defRPr>
      </a:lvl4pPr>
      <a:lvl5pPr marL="1133856" indent="-210236" algn="l" rtl="0" eaLnBrk="1" latinLnBrk="0" hangingPunct="1">
        <a:spcBef>
          <a:spcPts val="300"/>
        </a:spcBef>
        <a:buClrTx/>
        <a:buFont typeface="Wingdings 2"/>
        <a:buChar char=""/>
        <a:defRPr sz="2000" kern="1200">
          <a:solidFill>
            <a:schemeClr val="bg1"/>
          </a:solidFill>
          <a:latin typeface="Chalkboard"/>
          <a:ea typeface="+mn-ea"/>
          <a:cs typeface="+mn-cs"/>
        </a:defRPr>
      </a:lvl5pPr>
      <a:lvl6pPr marL="1709316" indent="-2102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272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226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181" indent="-182814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arXiv:1001.5300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1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AtlasPublic/" TargetMode="External"/><Relationship Id="rId2" Type="http://schemas.openxmlformats.org/officeDocument/2006/relationships/hyperlink" Target="https://twiki.cern.ch/twiki/bin/view/CMSPublic/PhysicsResults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500842" y="3381685"/>
            <a:ext cx="6934200" cy="2016224"/>
          </a:xfrm>
        </p:spPr>
        <p:txBody>
          <a:bodyPr>
            <a:noAutofit/>
          </a:bodyPr>
          <a:lstStyle/>
          <a:p>
            <a:r>
              <a:rPr lang="en-US" sz="2400" b="1" dirty="0" err="1" smtClean="0"/>
              <a:t>Pushpa</a:t>
            </a:r>
            <a:r>
              <a:rPr lang="en-US" sz="2400" b="1" dirty="0" smtClean="0"/>
              <a:t> Bhat</a:t>
            </a:r>
          </a:p>
          <a:p>
            <a:r>
              <a:rPr lang="en-US" sz="2400" b="1" dirty="0" smtClean="0"/>
              <a:t>Fermilab</a:t>
            </a:r>
          </a:p>
          <a:p>
            <a:endParaRPr lang="en-US" sz="2000" b="1" i="1" dirty="0" smtClean="0"/>
          </a:p>
          <a:p>
            <a:endParaRPr lang="en-US" sz="2000" b="1" i="1" dirty="0"/>
          </a:p>
          <a:p>
            <a:r>
              <a:rPr lang="en-US" sz="2000" b="1" i="1" dirty="0" smtClean="0">
                <a:solidFill>
                  <a:schemeClr val="bg1"/>
                </a:solidFill>
              </a:rPr>
              <a:t>May </a:t>
            </a:r>
            <a:r>
              <a:rPr lang="en-US" sz="2000" b="1" i="1" dirty="0" smtClean="0">
                <a:solidFill>
                  <a:schemeClr val="bg1"/>
                </a:solidFill>
              </a:rPr>
              <a:t>18, </a:t>
            </a:r>
            <a:r>
              <a:rPr lang="en-US" sz="2000" b="1" i="1" dirty="0" smtClean="0">
                <a:solidFill>
                  <a:schemeClr val="bg1"/>
                </a:solidFill>
              </a:rPr>
              <a:t>2013 </a:t>
            </a:r>
          </a:p>
          <a:p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ACAT 2013, Beijing, China</a:t>
            </a:r>
            <a:endParaRPr lang="en-US" sz="2000" b="1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578768"/>
            <a:ext cx="8420100" cy="230425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000" i="0" dirty="0" smtClean="0">
                <a:effectLst/>
              </a:rPr>
              <a:t>Role of Multivariate Analysis Methods in LHC Physics</a:t>
            </a:r>
          </a:p>
        </p:txBody>
      </p:sp>
    </p:spTree>
    <p:extLst>
      <p:ext uri="{BB962C8B-B14F-4D97-AF65-F5344CB8AC3E}">
        <p14:creationId xmlns="" xmlns:p14="http://schemas.microsoft.com/office/powerpoint/2010/main" val="235280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4802140" y="1600200"/>
            <a:ext cx="4724327" cy="4648200"/>
          </a:xfrm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US" sz="1800" b="1" dirty="0" err="1">
                <a:latin typeface="Comic Sans MS" charset="0"/>
                <a:cs typeface="Times New Roman" charset="0"/>
              </a:rPr>
              <a:t>x</a:t>
            </a:r>
            <a:r>
              <a:rPr lang="en-US" sz="1800" b="1" baseline="-25000" dirty="0" err="1">
                <a:latin typeface="Comic Sans MS" charset="0"/>
                <a:cs typeface="Times New Roman" charset="0"/>
              </a:rPr>
              <a:t>cut</a:t>
            </a:r>
            <a:r>
              <a:rPr lang="en-US" sz="1800" b="1" dirty="0">
                <a:latin typeface="Comic Sans MS" charset="0"/>
                <a:cs typeface="Times New Roman" charset="0"/>
              </a:rPr>
              <a:t> is the </a:t>
            </a:r>
            <a:r>
              <a:rPr lang="ja-JP" altLang="en-US" sz="1800" b="1" dirty="0">
                <a:latin typeface="Comic Sans MS" charset="0"/>
                <a:cs typeface="Times New Roman" charset="0"/>
              </a:rPr>
              <a:t>“</a:t>
            </a:r>
            <a:r>
              <a:rPr lang="en-US" sz="1800" b="1" dirty="0">
                <a:latin typeface="Comic Sans MS" charset="0"/>
                <a:cs typeface="Times New Roman" charset="0"/>
              </a:rPr>
              <a:t>cut</a:t>
            </a:r>
            <a:r>
              <a:rPr lang="ja-JP" altLang="en-US" sz="1800" b="1" dirty="0">
                <a:latin typeface="Comic Sans MS" charset="0"/>
                <a:cs typeface="Times New Roman" charset="0"/>
              </a:rPr>
              <a:t>”</a:t>
            </a:r>
            <a:r>
              <a:rPr lang="en-US" sz="1800" b="1" dirty="0">
                <a:latin typeface="Comic Sans MS" charset="0"/>
                <a:cs typeface="Times New Roman" charset="0"/>
              </a:rPr>
              <a:t> or </a:t>
            </a:r>
          </a:p>
          <a:p>
            <a:pPr>
              <a:buFontTx/>
              <a:buNone/>
            </a:pPr>
            <a:r>
              <a:rPr lang="en-US" sz="1800" b="1" dirty="0">
                <a:latin typeface="Comic Sans MS" charset="0"/>
                <a:cs typeface="Times New Roman" charset="0"/>
              </a:rPr>
              <a:t>		the </a:t>
            </a:r>
            <a:r>
              <a:rPr lang="ja-JP" altLang="en-US" sz="1800" b="1" dirty="0">
                <a:latin typeface="Comic Sans MS" charset="0"/>
                <a:cs typeface="Times New Roman" charset="0"/>
              </a:rPr>
              <a:t>“</a:t>
            </a:r>
            <a:r>
              <a:rPr lang="en-US" sz="1800" b="1" dirty="0">
                <a:latin typeface="Comic Sans MS" charset="0"/>
                <a:cs typeface="Times New Roman" charset="0"/>
              </a:rPr>
              <a:t>decision boundary</a:t>
            </a:r>
            <a:r>
              <a:rPr lang="ja-JP" altLang="en-US" sz="1800" b="1" dirty="0">
                <a:latin typeface="Comic Sans MS" charset="0"/>
                <a:cs typeface="Times New Roman" charset="0"/>
              </a:rPr>
              <a:t>”</a:t>
            </a:r>
            <a:endParaRPr lang="en-US" sz="1800" b="1" dirty="0">
              <a:latin typeface="Comic Sans MS" charset="0"/>
              <a:cs typeface="Times New Roman" charset="0"/>
            </a:endParaRPr>
          </a:p>
          <a:p>
            <a:r>
              <a:rPr lang="en-US" sz="1800" b="1" dirty="0">
                <a:latin typeface="Comic Sans MS" charset="0"/>
                <a:cs typeface="Times New Roman" charset="0"/>
              </a:rPr>
              <a:t>x &gt; </a:t>
            </a:r>
            <a:r>
              <a:rPr lang="en-US" sz="1800" b="1" dirty="0" err="1">
                <a:latin typeface="Comic Sans MS" charset="0"/>
                <a:cs typeface="Times New Roman" charset="0"/>
              </a:rPr>
              <a:t>x</a:t>
            </a:r>
            <a:r>
              <a:rPr lang="en-US" sz="1800" b="1" baseline="-25000" dirty="0" err="1">
                <a:latin typeface="Comic Sans MS" charset="0"/>
                <a:cs typeface="Times New Roman" charset="0"/>
              </a:rPr>
              <a:t>cut</a:t>
            </a:r>
            <a:r>
              <a:rPr lang="en-US" sz="1800" b="1" baseline="-25000" dirty="0">
                <a:latin typeface="Comic Sans MS" charset="0"/>
                <a:cs typeface="Times New Roman" charset="0"/>
              </a:rPr>
              <a:t> </a:t>
            </a:r>
            <a:r>
              <a:rPr lang="en-US" sz="1800" b="1" dirty="0">
                <a:latin typeface="Comic Sans MS" charset="0"/>
                <a:cs typeface="Times New Roman" charset="0"/>
              </a:rPr>
              <a:t> =&gt; S, else B</a:t>
            </a:r>
          </a:p>
          <a:p>
            <a:r>
              <a:rPr lang="en-US" sz="1800" b="1" dirty="0">
                <a:latin typeface="Comic Sans MS" charset="0"/>
                <a:cs typeface="Times New Roman" charset="0"/>
              </a:rPr>
              <a:t>Two types of misclassification errors </a:t>
            </a:r>
          </a:p>
          <a:p>
            <a:pPr>
              <a:buFontTx/>
              <a:buNone/>
            </a:pPr>
            <a:endParaRPr lang="en-US" sz="1800" b="1" dirty="0">
              <a:latin typeface="Comic Sans MS" charset="0"/>
              <a:cs typeface="Times New Roman" charset="0"/>
            </a:endParaRPr>
          </a:p>
          <a:p>
            <a:pPr>
              <a:buFontTx/>
              <a:buNone/>
            </a:pPr>
            <a:r>
              <a:rPr lang="en-US" sz="1800" b="1" dirty="0">
                <a:latin typeface="Comic Sans MS" charset="0"/>
                <a:cs typeface="Times New Roman" charset="0"/>
              </a:rPr>
              <a:t>   Type I error: False Positive </a:t>
            </a:r>
          </a:p>
          <a:p>
            <a:pPr>
              <a:buFontTx/>
              <a:buNone/>
            </a:pPr>
            <a:r>
              <a:rPr lang="en-US" sz="1800" b="1" dirty="0">
                <a:latin typeface="Comic Sans MS" charset="0"/>
                <a:cs typeface="Times New Roman" charset="0"/>
              </a:rPr>
              <a:t>                     (False discovery)</a:t>
            </a:r>
          </a:p>
          <a:p>
            <a:pPr>
              <a:buFontTx/>
              <a:buNone/>
            </a:pPr>
            <a:r>
              <a:rPr lang="en-US" sz="1800" b="1" dirty="0">
                <a:latin typeface="Comic Sans MS" charset="0"/>
                <a:cs typeface="Times New Roman" charset="0"/>
              </a:rPr>
              <a:t>   Background hypothesis rejected when it is true </a:t>
            </a:r>
          </a:p>
          <a:p>
            <a:pPr>
              <a:buFontTx/>
              <a:buNone/>
            </a:pPr>
            <a:endParaRPr lang="en-US" sz="1800" b="1" dirty="0">
              <a:latin typeface="Comic Sans MS" charset="0"/>
              <a:cs typeface="Times New Roman" charset="0"/>
            </a:endParaRPr>
          </a:p>
          <a:p>
            <a:pPr>
              <a:buFontTx/>
              <a:buNone/>
            </a:pPr>
            <a:r>
              <a:rPr lang="en-US" sz="1800" b="1" dirty="0">
                <a:latin typeface="Comic Sans MS" charset="0"/>
                <a:cs typeface="Times New Roman" charset="0"/>
              </a:rPr>
              <a:t>    Type II error:  False Negative </a:t>
            </a:r>
          </a:p>
          <a:p>
            <a:pPr>
              <a:buFontTx/>
              <a:buNone/>
            </a:pPr>
            <a:r>
              <a:rPr lang="en-US" sz="1800" b="1" dirty="0">
                <a:latin typeface="Comic Sans MS" charset="0"/>
                <a:cs typeface="Times New Roman" charset="0"/>
              </a:rPr>
              <a:t>		          (Missed discovery)</a:t>
            </a:r>
          </a:p>
          <a:p>
            <a:pPr>
              <a:buFontTx/>
              <a:buNone/>
            </a:pPr>
            <a:r>
              <a:rPr lang="en-US" sz="1800" b="1" dirty="0">
                <a:latin typeface="Comic Sans MS" charset="0"/>
                <a:cs typeface="Times New Roman" charset="0"/>
              </a:rPr>
              <a:t>    Background  hypothesis not rejected even when false</a:t>
            </a:r>
          </a:p>
        </p:txBody>
      </p:sp>
      <p:sp>
        <p:nvSpPr>
          <p:cNvPr id="1029" name="Title 8"/>
          <p:cNvSpPr>
            <a:spLocks noGrp="1"/>
          </p:cNvSpPr>
          <p:nvPr>
            <p:ph type="title"/>
          </p:nvPr>
        </p:nvSpPr>
        <p:spPr>
          <a:xfrm>
            <a:off x="684432" y="239882"/>
            <a:ext cx="8402155" cy="9429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omic Sans MS" charset="0"/>
              </a:rPr>
              <a:t>Optimizing </a:t>
            </a:r>
            <a:r>
              <a:rPr lang="en-US" dirty="0" smtClean="0">
                <a:latin typeface="Comic Sans MS" charset="0"/>
              </a:rPr>
              <a:t>Cuts</a:t>
            </a:r>
            <a:endParaRPr lang="en-US" dirty="0">
              <a:latin typeface="Comic Sans MS" charset="0"/>
            </a:endParaRPr>
          </a:p>
        </p:txBody>
      </p:sp>
      <p:graphicFrame>
        <p:nvGraphicFramePr>
          <p:cNvPr id="1026" name="Content Placeholder 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79535" y="5410200"/>
          <a:ext cx="1829386" cy="700088"/>
        </p:xfrm>
        <a:graphic>
          <a:graphicData uri="http://schemas.openxmlformats.org/presentationml/2006/ole">
            <p:oleObj spid="_x0000_s10327" name="Equation" r:id="rId4" imgW="1294838" imgH="495085" progId="Equation.3">
              <p:embed/>
            </p:oleObj>
          </a:graphicData>
        </a:graphic>
      </p:graphicFrame>
      <p:graphicFrame>
        <p:nvGraphicFramePr>
          <p:cNvPr id="1027" name="Content Placeholder 7"/>
          <p:cNvGraphicFramePr>
            <a:graphicFrameLocks noChangeAspect="1"/>
          </p:cNvGraphicFramePr>
          <p:nvPr/>
        </p:nvGraphicFramePr>
        <p:xfrm>
          <a:off x="2666268" y="5432426"/>
          <a:ext cx="1829386" cy="663575"/>
        </p:xfrm>
        <a:graphic>
          <a:graphicData uri="http://schemas.openxmlformats.org/presentationml/2006/ole">
            <p:oleObj spid="_x0000_s10328" name="Equation" r:id="rId5" imgW="1295400" imgH="469900" progId="Equation.3">
              <p:embed/>
            </p:oleObj>
          </a:graphicData>
        </a:graphic>
      </p:graphicFrame>
      <p:sp>
        <p:nvSpPr>
          <p:cNvPr id="1030" name="TextBox 18"/>
          <p:cNvSpPr txBox="1">
            <a:spLocks noChangeArrowheads="1"/>
          </p:cNvSpPr>
          <p:nvPr/>
        </p:nvSpPr>
        <p:spPr bwMode="auto">
          <a:xfrm>
            <a:off x="223910" y="5181600"/>
            <a:ext cx="450041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>
                <a:sym typeface="Wingdings" charset="0"/>
              </a:rPr>
              <a:t> Minimize the total </a:t>
            </a:r>
            <a:r>
              <a:rPr lang="en-US" sz="1600" b="1">
                <a:sym typeface="Wingdings" charset="0"/>
              </a:rPr>
              <a:t>misclassification</a:t>
            </a:r>
            <a:r>
              <a:rPr lang="en-US" sz="1600">
                <a:sym typeface="Wingdings" charset="0"/>
              </a:rPr>
              <a:t> error </a:t>
            </a:r>
            <a:endParaRPr lang="en-US" sz="1600"/>
          </a:p>
        </p:txBody>
      </p:sp>
      <p:sp>
        <p:nvSpPr>
          <p:cNvPr id="1031" name="TextBox 11"/>
          <p:cNvSpPr txBox="1">
            <a:spLocks noChangeArrowheads="1"/>
          </p:cNvSpPr>
          <p:nvPr/>
        </p:nvSpPr>
        <p:spPr bwMode="auto">
          <a:xfrm>
            <a:off x="150862" y="5867400"/>
            <a:ext cx="227561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Significance level</a:t>
            </a:r>
          </a:p>
        </p:txBody>
      </p:sp>
      <p:sp>
        <p:nvSpPr>
          <p:cNvPr id="1032" name="TextBox 12"/>
          <p:cNvSpPr txBox="1">
            <a:spLocks noChangeArrowheads="1"/>
          </p:cNvSpPr>
          <p:nvPr/>
        </p:nvSpPr>
        <p:spPr bwMode="auto">
          <a:xfrm>
            <a:off x="2742492" y="5943600"/>
            <a:ext cx="1408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/>
              <a:t>1-</a:t>
            </a:r>
            <a:r>
              <a:rPr lang="en-US" sz="2000">
                <a:sym typeface="Symbol" charset="0"/>
              </a:rPr>
              <a:t>: Power </a:t>
            </a:r>
            <a:endParaRPr lang="en-US" sz="2000"/>
          </a:p>
        </p:txBody>
      </p:sp>
      <p:grpSp>
        <p:nvGrpSpPr>
          <p:cNvPr id="1033" name="Group 15"/>
          <p:cNvGrpSpPr>
            <a:grpSpLocks/>
          </p:cNvGrpSpPr>
          <p:nvPr/>
        </p:nvGrpSpPr>
        <p:grpSpPr bwMode="auto">
          <a:xfrm>
            <a:off x="-1588" y="1585914"/>
            <a:ext cx="4725916" cy="3595687"/>
            <a:chOff x="-1588" y="1585912"/>
            <a:chExt cx="4724401" cy="3595688"/>
          </a:xfrm>
        </p:grpSpPr>
        <p:pic>
          <p:nvPicPr>
            <p:cNvPr id="103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8" y="1585912"/>
              <a:ext cx="4724401" cy="359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22"/>
            <p:cNvSpPr txBox="1">
              <a:spLocks noChangeArrowheads="1"/>
            </p:cNvSpPr>
            <p:nvPr/>
          </p:nvSpPr>
          <p:spPr bwMode="auto">
            <a:xfrm>
              <a:off x="2817813" y="4171950"/>
              <a:ext cx="530225" cy="40005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i="1" dirty="0" err="1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</a:t>
              </a:r>
              <a:r>
                <a:rPr lang="en-US" sz="2000" b="1" i="1" baseline="-25000" dirty="0" err="1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cut</a:t>
              </a:r>
              <a:endParaRPr lang="en-US" sz="2000" b="1" i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1370013" y="3505200"/>
              <a:ext cx="457200" cy="304800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7" tIns="44450" rIns="90487" bIns="44450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351213" y="3429000"/>
              <a:ext cx="457200" cy="304800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7" tIns="44450" rIns="90487" bIns="44450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sp>
        <p:nvSpPr>
          <p:cNvPr id="1034" name="TextBox 15"/>
          <p:cNvSpPr txBox="1">
            <a:spLocks noChangeArrowheads="1"/>
          </p:cNvSpPr>
          <p:nvPr/>
        </p:nvSpPr>
        <p:spPr bwMode="auto">
          <a:xfrm>
            <a:off x="6325041" y="4141761"/>
            <a:ext cx="294893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ja-JP" altLang="en-US" sz="1800" dirty="0">
                <a:solidFill>
                  <a:srgbClr val="FF0000"/>
                </a:solidFill>
              </a:rPr>
              <a:t>“</a:t>
            </a:r>
            <a:r>
              <a:rPr lang="en-US" sz="1800" dirty="0">
                <a:solidFill>
                  <a:srgbClr val="FF0000"/>
                </a:solidFill>
              </a:rPr>
              <a:t>Excessive credulity</a:t>
            </a:r>
            <a:r>
              <a:rPr lang="ja-JP" altLang="en-US" sz="1800" dirty="0">
                <a:solidFill>
                  <a:srgbClr val="FF0000"/>
                </a:solidFill>
              </a:rPr>
              <a:t>”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Tests not specific enough</a:t>
            </a:r>
          </a:p>
        </p:txBody>
      </p:sp>
      <p:sp>
        <p:nvSpPr>
          <p:cNvPr id="1035" name="TextBox 16"/>
          <p:cNvSpPr txBox="1">
            <a:spLocks noChangeArrowheads="1"/>
          </p:cNvSpPr>
          <p:nvPr/>
        </p:nvSpPr>
        <p:spPr bwMode="auto">
          <a:xfrm>
            <a:off x="6934836" y="5676874"/>
            <a:ext cx="2673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ja-JP" altLang="en-US" sz="1800" dirty="0">
                <a:solidFill>
                  <a:srgbClr val="FF0000"/>
                </a:solidFill>
              </a:rPr>
              <a:t>“</a:t>
            </a:r>
            <a:r>
              <a:rPr lang="en-US" sz="1800" dirty="0">
                <a:solidFill>
                  <a:srgbClr val="FF0000"/>
                </a:solidFill>
              </a:rPr>
              <a:t>Excessive skepticism</a:t>
            </a:r>
            <a:r>
              <a:rPr lang="ja-JP" altLang="en-US" sz="1800" dirty="0">
                <a:solidFill>
                  <a:srgbClr val="FF0000"/>
                </a:solidFill>
              </a:rPr>
              <a:t>”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37" name="Slide Number Placeholder 1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99988" y="6356351"/>
            <a:ext cx="231055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B19476E-5A53-8E4A-8363-B8A185DB3F7E}" type="slidenum">
              <a:rPr lang="en-US" sz="1200">
                <a:solidFill>
                  <a:srgbClr val="C00000"/>
                </a:solidFill>
              </a:rPr>
              <a:pPr/>
              <a:t>10</a:t>
            </a:fld>
            <a:endParaRPr lang="en-US" sz="1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183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5"/>
          <p:cNvSpPr>
            <a:spLocks noGrp="1"/>
          </p:cNvSpPr>
          <p:nvPr>
            <p:ph type="title"/>
          </p:nvPr>
        </p:nvSpPr>
        <p:spPr>
          <a:xfrm>
            <a:off x="277187" y="239882"/>
            <a:ext cx="9742495" cy="9429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omic Sans MS" charset="0"/>
              </a:rPr>
              <a:t>Optimizing </a:t>
            </a:r>
            <a:r>
              <a:rPr lang="en-US" dirty="0" smtClean="0">
                <a:latin typeface="Comic Sans MS" charset="0"/>
              </a:rPr>
              <a:t>Cuts</a:t>
            </a:r>
            <a:endParaRPr lang="en-US" dirty="0">
              <a:latin typeface="Comic Sans MS" charset="0"/>
            </a:endParaRPr>
          </a:p>
        </p:txBody>
      </p:sp>
      <p:grpSp>
        <p:nvGrpSpPr>
          <p:cNvPr id="27651" name="Group 24"/>
          <p:cNvGrpSpPr>
            <a:grpSpLocks/>
          </p:cNvGrpSpPr>
          <p:nvPr/>
        </p:nvGrpSpPr>
        <p:grpSpPr bwMode="auto">
          <a:xfrm>
            <a:off x="11125591" y="-990600"/>
            <a:ext cx="3128378" cy="6326188"/>
            <a:chOff x="11122024" y="-990600"/>
            <a:chExt cx="3127376" cy="6326188"/>
          </a:xfrm>
        </p:grpSpPr>
        <p:grpSp>
          <p:nvGrpSpPr>
            <p:cNvPr id="27669" name="Group 23"/>
            <p:cNvGrpSpPr>
              <a:grpSpLocks/>
            </p:cNvGrpSpPr>
            <p:nvPr/>
          </p:nvGrpSpPr>
          <p:grpSpPr bwMode="auto">
            <a:xfrm>
              <a:off x="11123612" y="-990600"/>
              <a:ext cx="3125788" cy="2895600"/>
              <a:chOff x="5178424" y="2287588"/>
              <a:chExt cx="3125788" cy="2895600"/>
            </a:xfrm>
          </p:grpSpPr>
          <p:cxnSp>
            <p:nvCxnSpPr>
              <p:cNvPr id="27674" name="Straight Connector 14"/>
              <p:cNvCxnSpPr>
                <a:cxnSpLocks noChangeShapeType="1"/>
              </p:cNvCxnSpPr>
              <p:nvPr/>
            </p:nvCxnSpPr>
            <p:spPr bwMode="auto">
              <a:xfrm rot="5400000">
                <a:off x="3731418" y="3734594"/>
                <a:ext cx="2895600" cy="158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675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5180012" y="5181600"/>
                <a:ext cx="3124200" cy="158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676" name="Freeform 18"/>
              <p:cNvSpPr>
                <a:spLocks noChangeArrowheads="1"/>
              </p:cNvSpPr>
              <p:nvPr/>
            </p:nvSpPr>
            <p:spPr bwMode="auto">
              <a:xfrm>
                <a:off x="5196840" y="2575560"/>
                <a:ext cx="2878772" cy="2148840"/>
              </a:xfrm>
              <a:custGeom>
                <a:avLst/>
                <a:gdLst>
                  <a:gd name="T0" fmla="*/ 0 w 2926080"/>
                  <a:gd name="T1" fmla="*/ 351178 h 2575560"/>
                  <a:gd name="T2" fmla="*/ 1070032 w 2926080"/>
                  <a:gd name="T3" fmla="*/ 112211 h 2575560"/>
                  <a:gd name="T4" fmla="*/ 2445780 w 2926080"/>
                  <a:gd name="T5" fmla="*/ 0 h 2575560"/>
                  <a:gd name="T6" fmla="*/ 0 60000 65536"/>
                  <a:gd name="T7" fmla="*/ 0 60000 65536"/>
                  <a:gd name="T8" fmla="*/ 0 60000 65536"/>
                  <a:gd name="T9" fmla="*/ 0 w 2926080"/>
                  <a:gd name="T10" fmla="*/ 0 h 2575560"/>
                  <a:gd name="T11" fmla="*/ 2926080 w 2926080"/>
                  <a:gd name="T12" fmla="*/ 2575560 h 25755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26080" h="2575560">
                    <a:moveTo>
                      <a:pt x="0" y="2575560"/>
                    </a:moveTo>
                    <a:cubicBezTo>
                      <a:pt x="396240" y="1913890"/>
                      <a:pt x="792480" y="1252220"/>
                      <a:pt x="1280160" y="822960"/>
                    </a:cubicBezTo>
                    <a:cubicBezTo>
                      <a:pt x="1767840" y="393700"/>
                      <a:pt x="2346960" y="196850"/>
                      <a:pt x="292608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487" tIns="44450" rIns="90487" bIns="44450" anchor="ctr"/>
              <a:lstStyle/>
              <a:p>
                <a:endParaRPr lang="en-US"/>
              </a:p>
            </p:txBody>
          </p:sp>
        </p:grpSp>
        <p:grpSp>
          <p:nvGrpSpPr>
            <p:cNvPr id="27670" name="Group 22"/>
            <p:cNvGrpSpPr>
              <a:grpSpLocks/>
            </p:cNvGrpSpPr>
            <p:nvPr/>
          </p:nvGrpSpPr>
          <p:grpSpPr bwMode="auto">
            <a:xfrm>
              <a:off x="11122024" y="2362994"/>
              <a:ext cx="3125788" cy="2972594"/>
              <a:chOff x="11122024" y="2362994"/>
              <a:chExt cx="3125788" cy="2972594"/>
            </a:xfrm>
          </p:grpSpPr>
          <p:cxnSp>
            <p:nvCxnSpPr>
              <p:cNvPr id="27671" name="Straight Connector 14"/>
              <p:cNvCxnSpPr>
                <a:cxnSpLocks noChangeShapeType="1"/>
              </p:cNvCxnSpPr>
              <p:nvPr/>
            </p:nvCxnSpPr>
            <p:spPr bwMode="auto">
              <a:xfrm rot="5400000">
                <a:off x="9675018" y="3886994"/>
                <a:ext cx="2895600" cy="158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672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11123612" y="5334000"/>
                <a:ext cx="3124200" cy="158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673" name="Freeform 21"/>
              <p:cNvSpPr>
                <a:spLocks noChangeArrowheads="1"/>
              </p:cNvSpPr>
              <p:nvPr/>
            </p:nvSpPr>
            <p:spPr bwMode="auto">
              <a:xfrm rot="4299394">
                <a:off x="11140440" y="2727960"/>
                <a:ext cx="2878772" cy="2148840"/>
              </a:xfrm>
              <a:custGeom>
                <a:avLst/>
                <a:gdLst>
                  <a:gd name="T0" fmla="*/ 0 w 2926080"/>
                  <a:gd name="T1" fmla="*/ 351178 h 2575560"/>
                  <a:gd name="T2" fmla="*/ 1070032 w 2926080"/>
                  <a:gd name="T3" fmla="*/ 112211 h 2575560"/>
                  <a:gd name="T4" fmla="*/ 2445780 w 2926080"/>
                  <a:gd name="T5" fmla="*/ 0 h 2575560"/>
                  <a:gd name="T6" fmla="*/ 0 60000 65536"/>
                  <a:gd name="T7" fmla="*/ 0 60000 65536"/>
                  <a:gd name="T8" fmla="*/ 0 60000 65536"/>
                  <a:gd name="T9" fmla="*/ 0 w 2926080"/>
                  <a:gd name="T10" fmla="*/ 0 h 2575560"/>
                  <a:gd name="T11" fmla="*/ 2926080 w 2926080"/>
                  <a:gd name="T12" fmla="*/ 2575560 h 25755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26080" h="2575560">
                    <a:moveTo>
                      <a:pt x="0" y="2575560"/>
                    </a:moveTo>
                    <a:cubicBezTo>
                      <a:pt x="396240" y="1913890"/>
                      <a:pt x="792480" y="1252220"/>
                      <a:pt x="1280160" y="822960"/>
                    </a:cubicBezTo>
                    <a:cubicBezTo>
                      <a:pt x="1767840" y="393700"/>
                      <a:pt x="2346960" y="196850"/>
                      <a:pt x="292608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487" tIns="44450" rIns="90487" bIns="44450" anchor="ctr"/>
              <a:lstStyle/>
              <a:p>
                <a:endParaRPr lang="en-US"/>
              </a:p>
            </p:txBody>
          </p:sp>
        </p:grpSp>
      </p:grpSp>
      <p:grpSp>
        <p:nvGrpSpPr>
          <p:cNvPr id="27652" name="Group 46"/>
          <p:cNvGrpSpPr>
            <a:grpSpLocks/>
          </p:cNvGrpSpPr>
          <p:nvPr/>
        </p:nvGrpSpPr>
        <p:grpSpPr bwMode="auto">
          <a:xfrm>
            <a:off x="227086" y="1752600"/>
            <a:ext cx="4725915" cy="3595688"/>
            <a:chOff x="-1588" y="1585912"/>
            <a:chExt cx="4724401" cy="3595688"/>
          </a:xfrm>
        </p:grpSpPr>
        <p:pic>
          <p:nvPicPr>
            <p:cNvPr id="2766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8" y="1585912"/>
              <a:ext cx="4724401" cy="359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22"/>
            <p:cNvSpPr txBox="1">
              <a:spLocks noChangeArrowheads="1"/>
            </p:cNvSpPr>
            <p:nvPr/>
          </p:nvSpPr>
          <p:spPr bwMode="auto">
            <a:xfrm>
              <a:off x="2817813" y="4171950"/>
              <a:ext cx="530225" cy="40005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i="1" dirty="0" err="1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</a:t>
              </a:r>
              <a:r>
                <a:rPr lang="en-US" sz="2000" b="1" i="1" baseline="-25000" dirty="0" err="1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cut</a:t>
              </a:r>
              <a:endParaRPr lang="en-US" sz="2000" b="1" i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370012" y="3505200"/>
              <a:ext cx="457200" cy="304800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7" tIns="44450" rIns="90487" bIns="44450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3351213" y="3429000"/>
              <a:ext cx="457200" cy="304800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7" tIns="44450" rIns="90487" bIns="44450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27653" name="Group 44"/>
          <p:cNvGrpSpPr>
            <a:grpSpLocks/>
          </p:cNvGrpSpPr>
          <p:nvPr/>
        </p:nvGrpSpPr>
        <p:grpSpPr bwMode="auto">
          <a:xfrm>
            <a:off x="4266981" y="1752600"/>
            <a:ext cx="2974264" cy="2158645"/>
            <a:chOff x="4494213" y="1990725"/>
            <a:chExt cx="2973310" cy="2158990"/>
          </a:xfrm>
        </p:grpSpPr>
        <p:grpSp>
          <p:nvGrpSpPr>
            <p:cNvPr id="27656" name="Group 23"/>
            <p:cNvGrpSpPr>
              <a:grpSpLocks/>
            </p:cNvGrpSpPr>
            <p:nvPr/>
          </p:nvGrpSpPr>
          <p:grpSpPr bwMode="auto">
            <a:xfrm>
              <a:off x="4957752" y="1990725"/>
              <a:ext cx="2432060" cy="1639527"/>
              <a:chOff x="5178424" y="2287588"/>
              <a:chExt cx="3125787" cy="2895600"/>
            </a:xfrm>
          </p:grpSpPr>
          <p:cxnSp>
            <p:nvCxnSpPr>
              <p:cNvPr id="27662" name="Straight Connector 14"/>
              <p:cNvCxnSpPr>
                <a:cxnSpLocks noChangeShapeType="1"/>
              </p:cNvCxnSpPr>
              <p:nvPr/>
            </p:nvCxnSpPr>
            <p:spPr bwMode="auto">
              <a:xfrm rot="5400000">
                <a:off x="3731418" y="3734594"/>
                <a:ext cx="2895600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663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5180011" y="5181600"/>
                <a:ext cx="3124200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664" name="Freeform 33"/>
              <p:cNvSpPr>
                <a:spLocks noChangeArrowheads="1"/>
              </p:cNvSpPr>
              <p:nvPr/>
            </p:nvSpPr>
            <p:spPr bwMode="auto">
              <a:xfrm>
                <a:off x="5196840" y="2575560"/>
                <a:ext cx="2878772" cy="2148840"/>
              </a:xfrm>
              <a:custGeom>
                <a:avLst/>
                <a:gdLst>
                  <a:gd name="T0" fmla="*/ 0 w 2926080"/>
                  <a:gd name="T1" fmla="*/ 351178 h 2575560"/>
                  <a:gd name="T2" fmla="*/ 1070032 w 2926080"/>
                  <a:gd name="T3" fmla="*/ 112211 h 2575560"/>
                  <a:gd name="T4" fmla="*/ 2445780 w 2926080"/>
                  <a:gd name="T5" fmla="*/ 0 h 2575560"/>
                  <a:gd name="T6" fmla="*/ 0 60000 65536"/>
                  <a:gd name="T7" fmla="*/ 0 60000 65536"/>
                  <a:gd name="T8" fmla="*/ 0 60000 65536"/>
                  <a:gd name="T9" fmla="*/ 0 w 2926080"/>
                  <a:gd name="T10" fmla="*/ 0 h 2575560"/>
                  <a:gd name="T11" fmla="*/ 2926080 w 2926080"/>
                  <a:gd name="T12" fmla="*/ 2575560 h 25755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26080" h="2575560">
                    <a:moveTo>
                      <a:pt x="0" y="2575560"/>
                    </a:moveTo>
                    <a:cubicBezTo>
                      <a:pt x="396240" y="1913890"/>
                      <a:pt x="792480" y="1252220"/>
                      <a:pt x="1280160" y="822960"/>
                    </a:cubicBezTo>
                    <a:cubicBezTo>
                      <a:pt x="1767840" y="393700"/>
                      <a:pt x="2346960" y="196850"/>
                      <a:pt x="2926080" y="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487" tIns="44450" rIns="90487" bIns="44450" anchor="ctr"/>
              <a:lstStyle/>
              <a:p>
                <a:endParaRPr lang="en-US"/>
              </a:p>
            </p:txBody>
          </p:sp>
        </p:grpSp>
        <p:sp>
          <p:nvSpPr>
            <p:cNvPr id="27657" name="Rectangle 34"/>
            <p:cNvSpPr>
              <a:spLocks noChangeArrowheads="1"/>
            </p:cNvSpPr>
            <p:nvPr/>
          </p:nvSpPr>
          <p:spPr bwMode="auto">
            <a:xfrm>
              <a:off x="4494213" y="2447998"/>
              <a:ext cx="422226" cy="46173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CC"/>
                  </a:solidFill>
                  <a:sym typeface="Symbol" charset="0"/>
                </a:rPr>
                <a:t></a:t>
              </a:r>
              <a:r>
                <a:rPr lang="en-US" baseline="-25000">
                  <a:solidFill>
                    <a:srgbClr val="0000CC"/>
                  </a:solidFill>
                  <a:sym typeface="Symbol" charset="0"/>
                </a:rPr>
                <a:t>s</a:t>
              </a:r>
              <a:r>
                <a:rPr lang="en-US">
                  <a:solidFill>
                    <a:srgbClr val="0000CC"/>
                  </a:solidFill>
                  <a:sym typeface="Symbol" charset="0"/>
                </a:rPr>
                <a:t> </a:t>
              </a:r>
              <a:endParaRPr lang="en-US">
                <a:solidFill>
                  <a:srgbClr val="0000CC"/>
                </a:solidFill>
              </a:endParaRPr>
            </a:p>
          </p:txBody>
        </p:sp>
        <p:sp>
          <p:nvSpPr>
            <p:cNvPr id="27658" name="Rectangle 35"/>
            <p:cNvSpPr>
              <a:spLocks noChangeArrowheads="1"/>
            </p:cNvSpPr>
            <p:nvPr/>
          </p:nvSpPr>
          <p:spPr bwMode="auto">
            <a:xfrm>
              <a:off x="6028434" y="3687976"/>
              <a:ext cx="595658" cy="46173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  <a:sym typeface="Symbol" charset="0"/>
                </a:rPr>
                <a:t></a:t>
              </a:r>
              <a:r>
                <a:rPr lang="en-US" baseline="-25000" dirty="0">
                  <a:solidFill>
                    <a:srgbClr val="0000CC"/>
                  </a:solidFill>
                  <a:sym typeface="Symbol" charset="0"/>
                </a:rPr>
                <a:t>B</a:t>
              </a:r>
              <a:r>
                <a:rPr lang="en-US" dirty="0">
                  <a:solidFill>
                    <a:srgbClr val="0000CC"/>
                  </a:solidFill>
                  <a:sym typeface="Symbol" charset="0"/>
                </a:rPr>
                <a:t> </a:t>
              </a:r>
              <a:endParaRPr lang="en-US" dirty="0">
                <a:solidFill>
                  <a:srgbClr val="0000CC"/>
                </a:solidFill>
              </a:endParaRPr>
            </a:p>
          </p:txBody>
        </p:sp>
        <p:sp>
          <p:nvSpPr>
            <p:cNvPr id="40" name="5-Point Star 39"/>
            <p:cNvSpPr/>
            <p:nvPr/>
          </p:nvSpPr>
          <p:spPr bwMode="auto">
            <a:xfrm>
              <a:off x="5767388" y="2447998"/>
              <a:ext cx="134937" cy="304849"/>
            </a:xfrm>
            <a:prstGeom prst="star5">
              <a:avLst/>
            </a:prstGeom>
            <a:solidFill>
              <a:srgbClr val="FF0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7" tIns="44450" rIns="90487" bIns="44450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  <p:sp>
          <p:nvSpPr>
            <p:cNvPr id="27660" name="TextBox 40"/>
            <p:cNvSpPr txBox="1">
              <a:spLocks noChangeArrowheads="1"/>
            </p:cNvSpPr>
            <p:nvPr/>
          </p:nvSpPr>
          <p:spPr bwMode="auto">
            <a:xfrm>
              <a:off x="5970390" y="2524210"/>
              <a:ext cx="1497133" cy="3078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rgbClr val="EC0430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600">
                  <a:solidFill>
                    <a:srgbClr val="EC043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600">
                  <a:solidFill>
                    <a:srgbClr val="EC043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600">
                  <a:solidFill>
                    <a:srgbClr val="EC043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600">
                  <a:solidFill>
                    <a:srgbClr val="EC043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EC043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EC043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EC043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EC043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/>
                <a:t>Operating point</a:t>
              </a:r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5513188" y="2203679"/>
              <a:ext cx="676275" cy="457273"/>
            </a:xfrm>
            <a:custGeom>
              <a:avLst/>
              <a:gdLst>
                <a:gd name="connsiteX0" fmla="*/ 0 w 756744"/>
                <a:gd name="connsiteY0" fmla="*/ 882869 h 882869"/>
                <a:gd name="connsiteX1" fmla="*/ 31531 w 756744"/>
                <a:gd name="connsiteY1" fmla="*/ 662152 h 882869"/>
                <a:gd name="connsiteX2" fmla="*/ 63062 w 756744"/>
                <a:gd name="connsiteY2" fmla="*/ 614855 h 882869"/>
                <a:gd name="connsiteX3" fmla="*/ 94593 w 756744"/>
                <a:gd name="connsiteY3" fmla="*/ 536027 h 882869"/>
                <a:gd name="connsiteX4" fmla="*/ 141889 w 756744"/>
                <a:gd name="connsiteY4" fmla="*/ 488731 h 882869"/>
                <a:gd name="connsiteX5" fmla="*/ 173420 w 756744"/>
                <a:gd name="connsiteY5" fmla="*/ 441434 h 882869"/>
                <a:gd name="connsiteX6" fmla="*/ 220717 w 756744"/>
                <a:gd name="connsiteY6" fmla="*/ 394138 h 882869"/>
                <a:gd name="connsiteX7" fmla="*/ 252248 w 756744"/>
                <a:gd name="connsiteY7" fmla="*/ 346841 h 882869"/>
                <a:gd name="connsiteX8" fmla="*/ 394137 w 756744"/>
                <a:gd name="connsiteY8" fmla="*/ 220717 h 882869"/>
                <a:gd name="connsiteX9" fmla="*/ 472965 w 756744"/>
                <a:gd name="connsiteY9" fmla="*/ 141889 h 882869"/>
                <a:gd name="connsiteX10" fmla="*/ 520262 w 756744"/>
                <a:gd name="connsiteY10" fmla="*/ 94593 h 882869"/>
                <a:gd name="connsiteX11" fmla="*/ 646386 w 756744"/>
                <a:gd name="connsiteY11" fmla="*/ 15765 h 882869"/>
                <a:gd name="connsiteX12" fmla="*/ 693682 w 756744"/>
                <a:gd name="connsiteY12" fmla="*/ 0 h 882869"/>
                <a:gd name="connsiteX13" fmla="*/ 756744 w 756744"/>
                <a:gd name="connsiteY13" fmla="*/ 15765 h 882869"/>
                <a:gd name="connsiteX14" fmla="*/ 756744 w 756744"/>
                <a:gd name="connsiteY14" fmla="*/ 15765 h 88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6744" h="882869">
                  <a:moveTo>
                    <a:pt x="0" y="882869"/>
                  </a:moveTo>
                  <a:cubicBezTo>
                    <a:pt x="2781" y="855058"/>
                    <a:pt x="9167" y="714335"/>
                    <a:pt x="31531" y="662152"/>
                  </a:cubicBezTo>
                  <a:cubicBezTo>
                    <a:pt x="38995" y="644736"/>
                    <a:pt x="54588" y="631803"/>
                    <a:pt x="63062" y="614855"/>
                  </a:cubicBezTo>
                  <a:cubicBezTo>
                    <a:pt x="75718" y="589543"/>
                    <a:pt x="79594" y="560025"/>
                    <a:pt x="94593" y="536027"/>
                  </a:cubicBezTo>
                  <a:cubicBezTo>
                    <a:pt x="106410" y="517120"/>
                    <a:pt x="127616" y="505859"/>
                    <a:pt x="141889" y="488731"/>
                  </a:cubicBezTo>
                  <a:cubicBezTo>
                    <a:pt x="154019" y="474175"/>
                    <a:pt x="161290" y="455990"/>
                    <a:pt x="173420" y="441434"/>
                  </a:cubicBezTo>
                  <a:cubicBezTo>
                    <a:pt x="187693" y="424306"/>
                    <a:pt x="206444" y="411266"/>
                    <a:pt x="220717" y="394138"/>
                  </a:cubicBezTo>
                  <a:cubicBezTo>
                    <a:pt x="232847" y="379582"/>
                    <a:pt x="239660" y="361003"/>
                    <a:pt x="252248" y="346841"/>
                  </a:cubicBezTo>
                  <a:cubicBezTo>
                    <a:pt x="330786" y="258486"/>
                    <a:pt x="322254" y="268640"/>
                    <a:pt x="394137" y="220717"/>
                  </a:cubicBezTo>
                  <a:cubicBezTo>
                    <a:pt x="451944" y="134009"/>
                    <a:pt x="394139" y="207578"/>
                    <a:pt x="472965" y="141889"/>
                  </a:cubicBezTo>
                  <a:cubicBezTo>
                    <a:pt x="490093" y="127616"/>
                    <a:pt x="503334" y="109103"/>
                    <a:pt x="520262" y="94593"/>
                  </a:cubicBezTo>
                  <a:cubicBezTo>
                    <a:pt x="565531" y="55791"/>
                    <a:pt x="592553" y="38836"/>
                    <a:pt x="646386" y="15765"/>
                  </a:cubicBezTo>
                  <a:cubicBezTo>
                    <a:pt x="661660" y="9219"/>
                    <a:pt x="677917" y="5255"/>
                    <a:pt x="693682" y="0"/>
                  </a:cubicBezTo>
                  <a:lnTo>
                    <a:pt x="756744" y="15765"/>
                  </a:lnTo>
                  <a:lnTo>
                    <a:pt x="756744" y="15765"/>
                  </a:lnTo>
                </a:path>
              </a:pathLst>
            </a:custGeom>
            <a:solidFill>
              <a:schemeClr val="accent3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lIns="90487" tIns="44450" rIns="90487" bIns="44450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</a:endParaRPr>
            </a:p>
          </p:txBody>
        </p:sp>
      </p:grpSp>
      <p:pic>
        <p:nvPicPr>
          <p:cNvPr id="276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060" y="2667000"/>
            <a:ext cx="2591631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86"/>
          <p:cNvSpPr>
            <a:spLocks noChangeArrowheads="1"/>
          </p:cNvSpPr>
          <p:nvPr/>
        </p:nvSpPr>
        <p:spPr bwMode="auto">
          <a:xfrm>
            <a:off x="150862" y="5257801"/>
            <a:ext cx="498085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ym typeface="Symbol" charset="0"/>
              </a:rPr>
              <a:t>Or for fixed  maximize power</a:t>
            </a:r>
          </a:p>
          <a:p>
            <a:r>
              <a:rPr lang="en-US" dirty="0">
                <a:sym typeface="Symbol" charset="0"/>
              </a:rPr>
              <a:t></a:t>
            </a:r>
            <a:r>
              <a:rPr lang="en-US" baseline="-25000" dirty="0">
                <a:sym typeface="Symbol" charset="0"/>
              </a:rPr>
              <a:t>s</a:t>
            </a:r>
            <a:r>
              <a:rPr lang="en-US" dirty="0">
                <a:sym typeface="Symbol" charset="0"/>
              </a:rPr>
              <a:t> = 1- ; </a:t>
            </a:r>
            <a:r>
              <a:rPr lang="en-US" baseline="-25000" dirty="0">
                <a:sym typeface="Symbol" charset="0"/>
              </a:rPr>
              <a:t>B</a:t>
            </a:r>
            <a:r>
              <a:rPr lang="en-US" dirty="0">
                <a:sym typeface="Symbol" charset="0"/>
              </a:rPr>
              <a:t> = </a:t>
            </a:r>
            <a:endParaRPr lang="en-US" dirty="0"/>
          </a:p>
        </p:txBody>
      </p:sp>
      <p:sp>
        <p:nvSpPr>
          <p:cNvPr id="29" name="Rectangle 86"/>
          <p:cNvSpPr>
            <a:spLocks noChangeArrowheads="1"/>
          </p:cNvSpPr>
          <p:nvPr/>
        </p:nvSpPr>
        <p:spPr bwMode="auto">
          <a:xfrm>
            <a:off x="338976" y="5257800"/>
            <a:ext cx="498085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Symbol" charset="0"/>
              </a:rPr>
              <a:t>Or for fixed  maximize power</a:t>
            </a:r>
          </a:p>
          <a:p>
            <a:r>
              <a:rPr lang="en-US" dirty="0">
                <a:solidFill>
                  <a:srgbClr val="FF0000"/>
                </a:solidFill>
                <a:sym typeface="Symbol" charset="0"/>
              </a:rPr>
              <a:t></a:t>
            </a:r>
            <a:r>
              <a:rPr lang="en-US" baseline="-25000" dirty="0">
                <a:solidFill>
                  <a:srgbClr val="FF0000"/>
                </a:solidFill>
                <a:sym typeface="Symbol" charset="0"/>
              </a:rPr>
              <a:t>s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 = 1- ; </a:t>
            </a:r>
            <a:r>
              <a:rPr lang="en-US" baseline="-25000" dirty="0">
                <a:solidFill>
                  <a:srgbClr val="FF0000"/>
                </a:solidFill>
                <a:sym typeface="Symbol" charset="0"/>
              </a:rPr>
              <a:t>B</a:t>
            </a:r>
            <a:r>
              <a:rPr lang="en-US" dirty="0">
                <a:solidFill>
                  <a:srgbClr val="FF0000"/>
                </a:solidFill>
                <a:sym typeface="Symbol" charset="0"/>
              </a:rPr>
              <a:t> = 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90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</a:rPr>
              <a:t>Stepping onto Flatland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5826" y="1600200"/>
            <a:ext cx="4848192" cy="4648200"/>
          </a:xfrm>
          <a:noFill/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50884" y="1344923"/>
            <a:ext cx="5174484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buClr>
                <a:schemeClr val="tx2"/>
              </a:buClr>
              <a:buFont typeface="Wingdings" charset="0"/>
              <a:buChar char="v"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More dimensions</a:t>
            </a:r>
          </a:p>
          <a:p>
            <a:pPr algn="l">
              <a:buClr>
                <a:schemeClr val="tx2"/>
              </a:buClr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    can help!</a:t>
            </a:r>
          </a:p>
          <a:p>
            <a:pPr algn="l">
              <a:buClr>
                <a:schemeClr val="tx2"/>
              </a:buClr>
              <a:buFont typeface="Wingdings" charset="0"/>
              <a:buNone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        But, you will have no idea if you are </a:t>
            </a:r>
          </a:p>
          <a:p>
            <a:pPr algn="l">
              <a:buClr>
                <a:schemeClr val="tx2"/>
              </a:buClr>
              <a:buFont typeface="Wingdings" charset="0"/>
              <a:buNone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        confined to lower dimensions.</a:t>
            </a:r>
          </a:p>
          <a:p>
            <a:pPr algn="l">
              <a:buClr>
                <a:schemeClr val="tx2"/>
              </a:buClr>
              <a:buFont typeface="Wingdings" charset="0"/>
              <a:buNone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l">
              <a:buClr>
                <a:schemeClr val="tx2"/>
              </a:buClr>
              <a:buFont typeface="Wingdings" charset="0"/>
              <a:buNone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       No independent cuts on the two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variables</a:t>
            </a:r>
          </a:p>
          <a:p>
            <a:pPr algn="l">
              <a:buClr>
                <a:schemeClr val="tx2"/>
              </a:buClr>
              <a:buFont typeface="Wingdings" charset="0"/>
              <a:buNone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      can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completely separate the two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classes                       	as a correlated cut can </a:t>
            </a:r>
          </a:p>
          <a:p>
            <a:pPr algn="l">
              <a:buClr>
                <a:schemeClr val="tx2"/>
              </a:buClr>
              <a:buFont typeface="Wingdings" charset="0"/>
              <a:buNone/>
            </a:pP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l">
              <a:buClr>
                <a:schemeClr val="tx2"/>
              </a:buClr>
              <a:buFont typeface="Wingdings" charset="0"/>
              <a:buNone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One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-dimensional distributions</a:t>
            </a:r>
          </a:p>
          <a:p>
            <a:pPr algn="l">
              <a:buClr>
                <a:schemeClr val="tx2"/>
              </a:buClr>
              <a:buFont typeface="Wingdings" charset="0"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are marginalized distributions </a:t>
            </a:r>
          </a:p>
          <a:p>
            <a:pPr algn="l">
              <a:buClr>
                <a:schemeClr val="tx2"/>
              </a:buClr>
              <a:buFont typeface="Wingdings" charset="0"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of multivariate density</a:t>
            </a:r>
          </a:p>
          <a:p>
            <a:pPr algn="l">
              <a:buClr>
                <a:schemeClr val="tx2"/>
              </a:buClr>
              <a:buFont typeface="Wingdings" charset="0"/>
              <a:buNone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algn="l">
              <a:buClr>
                <a:schemeClr val="tx2"/>
              </a:buClr>
              <a:buFont typeface="Wingdings" charset="0"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 f(x1)=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sym typeface="Symbol" charset="0"/>
              </a:rPr>
              <a:t>g(x1,x2,x3, .. )dx2dx3…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28677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228674" y="6400800"/>
            <a:ext cx="9677327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5050"/>
                </a:solidFill>
                <a:latin typeface="Times" charset="0"/>
              </a:rPr>
              <a:t>Pushpa Bhat                       </a:t>
            </a:r>
          </a:p>
        </p:txBody>
      </p:sp>
      <p:sp>
        <p:nvSpPr>
          <p:cNvPr id="28678" name="Slide Number Placehold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99988" y="6356351"/>
            <a:ext cx="231055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4E2100F-8C26-6C4F-97BF-C373FE20E698}" type="slidenum">
              <a:rPr lang="en-US" sz="1200">
                <a:solidFill>
                  <a:srgbClr val="C00000"/>
                </a:solidFill>
              </a:rPr>
              <a:pPr/>
              <a:t>12</a:t>
            </a:fld>
            <a:endParaRPr lang="en-US" sz="1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886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mic Sans MS" charset="0"/>
              </a:rPr>
              <a:t>Leaping into Extra Dimensions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4171" y="1022243"/>
            <a:ext cx="9451829" cy="46482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Comic Sans MS"/>
                <a:cs typeface="Comic Sans MS"/>
              </a:rPr>
              <a:t>Our data are generally characterized by multiple objects and variables (&gt;&gt;2!) that are generally correlated.</a:t>
            </a:r>
          </a:p>
          <a:p>
            <a:pPr lvl="1"/>
            <a:r>
              <a:rPr lang="en-US" sz="2000" dirty="0">
                <a:latin typeface="Comic Sans MS"/>
                <a:cs typeface="Comic Sans MS"/>
              </a:rPr>
              <a:t>Four-vectors, energy in calorimeter cells, derived kinematic quantities,…. </a:t>
            </a:r>
          </a:p>
          <a:p>
            <a:r>
              <a:rPr lang="en-US" sz="2400" dirty="0">
                <a:latin typeface="Comic Sans MS"/>
                <a:cs typeface="Comic Sans MS"/>
              </a:rPr>
              <a:t>Each event (or object) represents a point in a multidimensional variable space called </a:t>
            </a:r>
            <a:r>
              <a:rPr lang="ja-JP" altLang="en-US" sz="2400" dirty="0">
                <a:latin typeface="Comic Sans MS"/>
                <a:cs typeface="Comic Sans MS"/>
              </a:rPr>
              <a:t>“</a:t>
            </a:r>
            <a:r>
              <a:rPr lang="en-US" sz="2400" dirty="0">
                <a:latin typeface="Comic Sans MS"/>
                <a:cs typeface="Comic Sans MS"/>
              </a:rPr>
              <a:t>Feature Space</a:t>
            </a:r>
            <a:r>
              <a:rPr lang="ja-JP" altLang="en-US" sz="2400" dirty="0">
                <a:latin typeface="Comic Sans MS"/>
                <a:cs typeface="Comic Sans MS"/>
              </a:rPr>
              <a:t>”</a:t>
            </a:r>
            <a:endParaRPr lang="en-US" sz="2400" dirty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We want to map this multidimensional feature space onto a lower dimensional space of responses or answers!</a:t>
            </a:r>
          </a:p>
          <a:p>
            <a:r>
              <a:rPr lang="en-US" sz="2400" dirty="0" smtClean="0">
                <a:latin typeface="Comic Sans MS"/>
                <a:cs typeface="Comic Sans MS"/>
              </a:rPr>
              <a:t>Classification </a:t>
            </a:r>
            <a:r>
              <a:rPr lang="en-US" sz="2400" dirty="0" smtClean="0">
                <a:latin typeface="Comic Sans MS"/>
                <a:cs typeface="Comic Sans MS"/>
                <a:sym typeface="Wingdings"/>
              </a:rPr>
              <a:t> Is this</a:t>
            </a:r>
            <a:r>
              <a:rPr lang="en-US" sz="2400" dirty="0" smtClean="0"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2400" dirty="0">
                <a:latin typeface="Comic Sans MS"/>
                <a:cs typeface="Comic Sans MS"/>
                <a:sym typeface="Wingdings" charset="0"/>
              </a:rPr>
              <a:t>signal or </a:t>
            </a:r>
            <a:r>
              <a:rPr lang="en-US" sz="2400" dirty="0" smtClean="0">
                <a:latin typeface="Comic Sans MS"/>
                <a:cs typeface="Comic Sans MS"/>
                <a:sym typeface="Wingdings" charset="0"/>
              </a:rPr>
              <a:t>background</a:t>
            </a:r>
            <a:endParaRPr lang="en-US" sz="2400" dirty="0">
              <a:latin typeface="Comic Sans MS"/>
              <a:cs typeface="Comic Sans MS"/>
              <a:sym typeface="Wingdings" charset="0"/>
            </a:endParaRPr>
          </a:p>
          <a:p>
            <a:pPr>
              <a:buFontTx/>
              <a:buNone/>
            </a:pPr>
            <a:r>
              <a:rPr lang="en-US" sz="2400" dirty="0">
                <a:latin typeface="Comic Sans MS"/>
                <a:cs typeface="Comic Sans MS"/>
                <a:sym typeface="Wingdings" charset="0"/>
              </a:rPr>
              <a:t> 			      </a:t>
            </a:r>
            <a:r>
              <a:rPr lang="en-US" sz="2400" dirty="0" smtClean="0">
                <a:latin typeface="Comic Sans MS"/>
                <a:cs typeface="Comic Sans MS"/>
                <a:sym typeface="Wingdings"/>
              </a:rPr>
              <a:t> Is this</a:t>
            </a:r>
            <a:r>
              <a:rPr lang="en-US" sz="2400" dirty="0" smtClean="0">
                <a:latin typeface="Comic Sans MS"/>
                <a:cs typeface="Comic Sans MS"/>
                <a:sym typeface="Wingdings" charset="0"/>
              </a:rPr>
              <a:t> </a:t>
            </a:r>
            <a:r>
              <a:rPr lang="en-US" sz="2400" dirty="0">
                <a:latin typeface="Comic Sans MS"/>
                <a:cs typeface="Comic Sans MS"/>
                <a:sym typeface="Wingdings" charset="0"/>
              </a:rPr>
              <a:t>a quark jet or a gluon </a:t>
            </a:r>
            <a:r>
              <a:rPr lang="en-US" sz="2400" dirty="0" smtClean="0">
                <a:latin typeface="Comic Sans MS"/>
                <a:cs typeface="Comic Sans MS"/>
                <a:sym typeface="Wingdings" charset="0"/>
              </a:rPr>
              <a:t>jet, etc.</a:t>
            </a:r>
          </a:p>
          <a:p>
            <a:pPr>
              <a:buFontTx/>
              <a:buNone/>
            </a:pPr>
            <a:endParaRPr lang="en-US" sz="2000" dirty="0">
              <a:latin typeface="Comic Sans MS"/>
              <a:cs typeface="Comic Sans MS"/>
              <a:sym typeface="Wingdings" charset="0"/>
            </a:endParaRPr>
          </a:p>
          <a:p>
            <a:endParaRPr lang="en-US" sz="2400" dirty="0" smtClean="0">
              <a:latin typeface="Comic Sans MS"/>
              <a:cs typeface="Comic Sans MS"/>
              <a:sym typeface="Wingdings" charset="0"/>
            </a:endParaRPr>
          </a:p>
          <a:p>
            <a:endParaRPr lang="en-US" sz="2400" dirty="0">
              <a:latin typeface="Comic Sans MS"/>
              <a:cs typeface="Comic Sans MS"/>
              <a:sym typeface="Wingdings" charset="0"/>
            </a:endParaRPr>
          </a:p>
          <a:p>
            <a:r>
              <a:rPr lang="en-US" sz="2400" dirty="0" smtClean="0">
                <a:latin typeface="Comic Sans MS"/>
                <a:cs typeface="Comic Sans MS"/>
                <a:sym typeface="Wingdings" charset="0"/>
              </a:rPr>
              <a:t>Parameter </a:t>
            </a:r>
            <a:r>
              <a:rPr lang="en-US" sz="2400" dirty="0">
                <a:latin typeface="Comic Sans MS"/>
                <a:cs typeface="Comic Sans MS"/>
                <a:sym typeface="Wingdings" charset="0"/>
              </a:rPr>
              <a:t>Estimation </a:t>
            </a:r>
            <a:r>
              <a:rPr lang="en-US" sz="2400" dirty="0" smtClean="0">
                <a:latin typeface="Comic Sans MS"/>
                <a:cs typeface="Comic Sans MS"/>
                <a:sym typeface="Wingdings" charset="0"/>
              </a:rPr>
              <a:t> Measure </a:t>
            </a:r>
            <a:r>
              <a:rPr lang="en-US" sz="2400" dirty="0">
                <a:latin typeface="Comic Sans MS"/>
                <a:cs typeface="Comic Sans MS"/>
                <a:sym typeface="Wingdings" charset="0"/>
              </a:rPr>
              <a:t>the value, say, Higgs mas</a:t>
            </a:r>
            <a:r>
              <a:rPr lang="en-US" sz="2400" dirty="0">
                <a:latin typeface="Comic Sans MS" charset="0"/>
                <a:sym typeface="Wingdings" charset="0"/>
              </a:rPr>
              <a:t>s!</a:t>
            </a:r>
            <a:endParaRPr lang="en-US" sz="2400" dirty="0">
              <a:latin typeface="Comic Sans MS" charset="0"/>
            </a:endParaRPr>
          </a:p>
        </p:txBody>
      </p:sp>
      <p:sp>
        <p:nvSpPr>
          <p:cNvPr id="29700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28674" y="6400800"/>
            <a:ext cx="9677327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5050"/>
                </a:solidFill>
                <a:latin typeface="Times" charset="0"/>
              </a:rPr>
              <a:t>Pushpa Bhat                       </a:t>
            </a:r>
          </a:p>
        </p:txBody>
      </p:sp>
      <p:sp>
        <p:nvSpPr>
          <p:cNvPr id="29701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99988" y="6356351"/>
            <a:ext cx="231055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EFFA9F7-6B3D-4945-959C-A7641EE45362}" type="slidenum">
              <a:rPr lang="en-US" sz="1200">
                <a:solidFill>
                  <a:srgbClr val="C00000"/>
                </a:solidFill>
              </a:rPr>
              <a:pPr/>
              <a:t>13</a:t>
            </a:fld>
            <a:endParaRPr lang="en-US" sz="1200">
              <a:solidFill>
                <a:srgbClr val="C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57046078"/>
              </p:ext>
            </p:extLst>
          </p:nvPr>
        </p:nvGraphicFramePr>
        <p:xfrm>
          <a:off x="2722646" y="4362063"/>
          <a:ext cx="4538662" cy="762000"/>
        </p:xfrm>
        <a:graphic>
          <a:graphicData uri="http://schemas.openxmlformats.org/presentationml/2006/ole">
            <p:oleObj spid="_x0000_s14417" name="Equation" r:id="rId3" imgW="3251200" imgH="546100" progId="Equation.3">
              <p:embed/>
            </p:oleObj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14855967"/>
              </p:ext>
            </p:extLst>
          </p:nvPr>
        </p:nvGraphicFramePr>
        <p:xfrm>
          <a:off x="2707780" y="5779353"/>
          <a:ext cx="4178300" cy="504825"/>
        </p:xfrm>
        <a:graphic>
          <a:graphicData uri="http://schemas.openxmlformats.org/presentationml/2006/ole">
            <p:oleObj spid="_x0000_s14418" name="Equation" r:id="rId4" imgW="2286000" imgH="2794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5276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106760"/>
            <a:ext cx="9410700" cy="361838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It is necessary to be efficient at every stage of the analysis, in order to meet the challenge of </a:t>
            </a:r>
            <a:r>
              <a:rPr lang="en-US" sz="2600" dirty="0"/>
              <a:t>extracting  small signal from huge </a:t>
            </a:r>
            <a:r>
              <a:rPr lang="en-US" sz="2600" dirty="0" smtClean="0"/>
              <a:t>backgrounds. </a:t>
            </a:r>
          </a:p>
          <a:p>
            <a:r>
              <a:rPr lang="en-US" sz="2600" dirty="0"/>
              <a:t>M</a:t>
            </a:r>
            <a:r>
              <a:rPr lang="en-US" sz="2600" dirty="0" smtClean="0"/>
              <a:t>ultivariate analysis </a:t>
            </a:r>
            <a:r>
              <a:rPr lang="en-US" sz="2600" dirty="0"/>
              <a:t>(MVA</a:t>
            </a:r>
            <a:r>
              <a:rPr lang="en-US" sz="2600" dirty="0" smtClean="0"/>
              <a:t>) methods can help in identifying objects, correcting energies and in event classification of physics processes, with significant overall gains.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Multivariate Analysis Methods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23056" y="3849960"/>
            <a:ext cx="8534400" cy="2819400"/>
            <a:chOff x="152400" y="3429000"/>
            <a:chExt cx="8534400" cy="2819400"/>
          </a:xfrm>
        </p:grpSpPr>
        <p:grpSp>
          <p:nvGrpSpPr>
            <p:cNvPr id="5" name="Group 4"/>
            <p:cNvGrpSpPr/>
            <p:nvPr/>
          </p:nvGrpSpPr>
          <p:grpSpPr>
            <a:xfrm>
              <a:off x="152400" y="3429000"/>
              <a:ext cx="8534400" cy="2819400"/>
              <a:chOff x="152400" y="3429000"/>
              <a:chExt cx="8534400" cy="28194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52400" y="3429000"/>
                <a:ext cx="8534400" cy="2819400"/>
                <a:chOff x="0" y="1447800"/>
                <a:chExt cx="8534400" cy="2819400"/>
              </a:xfrm>
            </p:grpSpPr>
            <p:pic>
              <p:nvPicPr>
                <p:cNvPr id="12" name="Picture 7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791200" y="1497012"/>
                  <a:ext cx="2743200" cy="2693988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0" y="1447800"/>
                  <a:ext cx="5943600" cy="2819400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4114800" y="2667000"/>
                  <a:ext cx="83869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Simple </a:t>
                  </a:r>
                </a:p>
                <a:p>
                  <a:r>
                    <a:rPr lang="en-US" b="1" dirty="0" smtClean="0"/>
                    <a:t>cuts</a:t>
                  </a:r>
                  <a:endParaRPr lang="en-US" b="1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604413" y="2057400"/>
                  <a:ext cx="662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00FF"/>
                      </a:solidFill>
                    </a:rPr>
                    <a:t>MVA</a:t>
                  </a:r>
                  <a:endParaRPr lang="en-US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2286000" y="3962400"/>
                <a:ext cx="228600" cy="228600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267200" y="3886200"/>
                <a:ext cx="228600" cy="228600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924800" y="4572000"/>
                <a:ext cx="228600" cy="228600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>
              <a:off x="2895600" y="5561012"/>
              <a:ext cx="762000" cy="15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5715000" y="4038600"/>
              <a:ext cx="6858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767306" y="4881354"/>
            <a:ext cx="941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Simple </a:t>
            </a:r>
          </a:p>
          <a:p>
            <a:r>
              <a:rPr lang="en-US" sz="1800" b="1" dirty="0" smtClean="0">
                <a:solidFill>
                  <a:srgbClr val="000000"/>
                </a:solidFill>
              </a:rPr>
              <a:t>cuts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520" y="3717032"/>
            <a:ext cx="390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simple illustration of MVA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92960" y="370774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PB, </a:t>
            </a:r>
            <a:r>
              <a:rPr lang="en-US" sz="1800" i="1" dirty="0" err="1" smtClean="0">
                <a:solidFill>
                  <a:srgbClr val="000000"/>
                </a:solidFill>
              </a:rPr>
              <a:t>Annu</a:t>
            </a:r>
            <a:r>
              <a:rPr lang="en-US" sz="1800" i="1" dirty="0">
                <a:solidFill>
                  <a:srgbClr val="000000"/>
                </a:solidFill>
              </a:rPr>
              <a:t>. Rev. </a:t>
            </a:r>
            <a:r>
              <a:rPr lang="en-US" sz="1800" i="1" dirty="0" err="1">
                <a:solidFill>
                  <a:srgbClr val="000000"/>
                </a:solidFill>
              </a:rPr>
              <a:t>Nucl</a:t>
            </a:r>
            <a:r>
              <a:rPr lang="en-US" sz="1800" i="1" dirty="0">
                <a:solidFill>
                  <a:srgbClr val="000000"/>
                </a:solidFill>
              </a:rPr>
              <a:t>. Part. Sci</a:t>
            </a:r>
            <a:r>
              <a:rPr lang="en-US" sz="1800" dirty="0">
                <a:solidFill>
                  <a:srgbClr val="000000"/>
                </a:solidFill>
              </a:rPr>
              <a:t>. 2011, </a:t>
            </a:r>
            <a:r>
              <a:rPr lang="en-US" sz="1800" b="1" dirty="0">
                <a:solidFill>
                  <a:srgbClr val="000000"/>
                </a:solidFill>
              </a:rPr>
              <a:t>61</a:t>
            </a:r>
            <a:r>
              <a:rPr lang="en-US" sz="1800" dirty="0">
                <a:solidFill>
                  <a:srgbClr val="000000"/>
                </a:solidFill>
              </a:rPr>
              <a:t>:281-309.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115299" y="4468774"/>
            <a:ext cx="736972" cy="1"/>
          </a:xfrm>
          <a:prstGeom prst="straightConnector1">
            <a:avLst/>
          </a:prstGeom>
          <a:ln w="762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5145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Marlett" charset="0"/>
              <a:buNone/>
            </a:pPr>
            <a:r>
              <a:rPr lang="en-US" b="1" dirty="0">
                <a:solidFill>
                  <a:srgbClr val="0033CC"/>
                </a:solidFill>
                <a:latin typeface="Comic Sans MS" charset="0"/>
              </a:rPr>
              <a:t>A list of popular methods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Random Grid Search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omic Sans MS" charset="0"/>
              </a:rPr>
              <a:t>Linear Discriminants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omic Sans MS" charset="0"/>
              </a:rPr>
              <a:t>Quadratic Discriminants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omic Sans MS" charset="0"/>
              </a:rPr>
              <a:t>Support Vector Machines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omic Sans MS" charset="0"/>
              </a:rPr>
              <a:t>Naïve Bayes (Likelihood Discriminant)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omic Sans MS" charset="0"/>
              </a:rPr>
              <a:t>Kernel Density Estimation 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Neural Networks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Bayesian Neural Networks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  <a:latin typeface="Comic Sans MS" charset="0"/>
              </a:rPr>
              <a:t>Decision Trees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omic Sans MS" charset="0"/>
              </a:rPr>
              <a:t>Random Forests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omic Sans MS" charset="0"/>
              </a:rPr>
              <a:t>Genetic Algorithms</a:t>
            </a:r>
            <a:r>
              <a:rPr lang="en-US" sz="2000" dirty="0">
                <a:latin typeface="Comic Sans MS" charset="0"/>
              </a:rPr>
              <a:t> </a:t>
            </a:r>
            <a:endParaRPr lang="en-US" sz="2000" dirty="0" smtClean="0">
              <a:latin typeface="Comic Sans MS" charset="0"/>
            </a:endParaRPr>
          </a:p>
          <a:p>
            <a:pPr>
              <a:lnSpc>
                <a:spcPct val="80000"/>
              </a:lnSpc>
            </a:pPr>
            <a:endParaRPr lang="en-US" dirty="0" smtClean="0">
              <a:latin typeface="Comic Sans MS" charset="0"/>
            </a:endParaRPr>
          </a:p>
          <a:p>
            <a:pPr lvl="1">
              <a:lnSpc>
                <a:spcPct val="80000"/>
              </a:lnSpc>
            </a:pPr>
            <a:endParaRPr lang="en-US" dirty="0">
              <a:latin typeface="Comic Sans MS" charset="0"/>
            </a:endParaRPr>
          </a:p>
        </p:txBody>
      </p:sp>
      <p:sp>
        <p:nvSpPr>
          <p:cNvPr id="34821" name="Slide Number Placeholder 7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9A9323D-34E3-374D-BAB7-7995D0EDA1C9}" type="slidenum">
              <a:rPr lang="en-US" sz="1200">
                <a:solidFill>
                  <a:srgbClr val="C00000"/>
                </a:solidFill>
              </a:rPr>
              <a:pPr/>
              <a:t>15</a:t>
            </a:fld>
            <a:endParaRPr lang="en-US" sz="1200">
              <a:solidFill>
                <a:srgbClr val="C00000"/>
              </a:solidFill>
            </a:endParaRP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charset="0"/>
              </a:rPr>
              <a:t>Multivariate </a:t>
            </a:r>
            <a:r>
              <a:rPr lang="en-US" dirty="0" smtClean="0">
                <a:latin typeface="Comic Sans MS" charset="0"/>
              </a:rPr>
              <a:t>Methods &amp; Tools</a:t>
            </a:r>
            <a:endParaRPr lang="en-US" dirty="0">
              <a:latin typeface="Comic Sans M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Tools</a:t>
            </a:r>
          </a:p>
          <a:p>
            <a:pPr lvl="1"/>
            <a:r>
              <a:rPr lang="en-US" dirty="0" err="1">
                <a:latin typeface="Comic Sans MS" charset="0"/>
              </a:rPr>
              <a:t>Jetnet</a:t>
            </a:r>
            <a:endParaRPr lang="en-US" dirty="0">
              <a:latin typeface="Comic Sans MS" charset="0"/>
            </a:endParaRPr>
          </a:p>
          <a:p>
            <a:pPr lvl="1"/>
            <a:r>
              <a:rPr lang="en-US" dirty="0" err="1">
                <a:latin typeface="Comic Sans MS" charset="0"/>
              </a:rPr>
              <a:t>MLPFit</a:t>
            </a:r>
            <a:endParaRPr lang="en-US" dirty="0">
              <a:latin typeface="Comic Sans MS" charset="0"/>
            </a:endParaRPr>
          </a:p>
          <a:p>
            <a:pPr lvl="1"/>
            <a:r>
              <a:rPr lang="en-US" dirty="0">
                <a:latin typeface="Comic Sans MS" charset="0"/>
              </a:rPr>
              <a:t>SNNS (Stuttgart NN Simulator)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Comic Sans MS" charset="0"/>
              </a:rPr>
              <a:t>TMVA</a:t>
            </a:r>
          </a:p>
          <a:p>
            <a:pPr lvl="1"/>
            <a:r>
              <a:rPr lang="en-US" dirty="0">
                <a:latin typeface="Comic Sans MS" charset="0"/>
              </a:rPr>
              <a:t>Stat Pattern Recognition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Comic Sans MS" charset="0"/>
              </a:rPr>
              <a:t>FBM (Radford Neal – Flexible Bayesian Modeling)</a:t>
            </a:r>
          </a:p>
          <a:p>
            <a:pPr lvl="1"/>
            <a:r>
              <a:rPr lang="en-US" dirty="0" err="1">
                <a:solidFill>
                  <a:srgbClr val="FF0000"/>
                </a:solidFill>
                <a:latin typeface="Comic Sans MS" charset="0"/>
              </a:rPr>
              <a:t>NeuroBayes</a:t>
            </a:r>
            <a:endParaRPr lang="en-US" dirty="0">
              <a:solidFill>
                <a:srgbClr val="FF0000"/>
              </a:solidFill>
              <a:latin typeface="Comic Sans MS" charset="0"/>
            </a:endParaRPr>
          </a:p>
          <a:p>
            <a:pPr lvl="1"/>
            <a:r>
              <a:rPr lang="en-US" dirty="0" err="1" smtClean="0">
                <a:latin typeface="Comic Sans MS" charset="0"/>
              </a:rPr>
              <a:t>NeuroEvolution</a:t>
            </a:r>
            <a:endParaRPr lang="en-US" dirty="0" smtClean="0">
              <a:latin typeface="Comic Sans MS" charset="0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Comic Sans MS" charset="0"/>
              </a:rPr>
              <a:t>Matrix Element (homegrown)</a:t>
            </a:r>
            <a:endParaRPr lang="en-US" dirty="0">
              <a:solidFill>
                <a:srgbClr val="FF0000"/>
              </a:solidFill>
              <a:latin typeface="Comic Sans MS" charset="0"/>
            </a:endParaRPr>
          </a:p>
          <a:p>
            <a:pPr lvl="1"/>
            <a:endParaRPr lang="en-US" dirty="0"/>
          </a:p>
        </p:txBody>
      </p:sp>
      <p:sp>
        <p:nvSpPr>
          <p:cNvPr id="34820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28600" y="6400800"/>
            <a:ext cx="96774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5050"/>
                </a:solidFill>
                <a:latin typeface="Times" charset="0"/>
              </a:rPr>
              <a:t>Pushpa Bhat               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40361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</a:rPr>
              <a:t>Which Method is best?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omic Sans MS" charset="0"/>
              </a:rPr>
              <a:t>The </a:t>
            </a:r>
            <a:r>
              <a:rPr lang="ja-JP" altLang="en-US" dirty="0">
                <a:latin typeface="Comic Sans MS" charset="0"/>
              </a:rPr>
              <a:t>“</a:t>
            </a:r>
            <a:r>
              <a:rPr lang="en-US" dirty="0">
                <a:latin typeface="Comic Sans MS" charset="0"/>
              </a:rPr>
              <a:t>no free lunch</a:t>
            </a:r>
            <a:r>
              <a:rPr lang="ja-JP" altLang="en-US" dirty="0">
                <a:latin typeface="Comic Sans MS" charset="0"/>
              </a:rPr>
              <a:t>”</a:t>
            </a:r>
            <a:r>
              <a:rPr lang="en-US" dirty="0">
                <a:latin typeface="Comic Sans MS" charset="0"/>
              </a:rPr>
              <a:t> theorem tells you that there is no one method that is superior to all others for all problems. </a:t>
            </a:r>
          </a:p>
          <a:p>
            <a:r>
              <a:rPr lang="en-US" dirty="0">
                <a:latin typeface="Comic Sans MS" charset="0"/>
              </a:rPr>
              <a:t>However, in general, one can expect Bayesian neural networks (BNN), Boosted decision trees (BDT) and random forests (RF) </a:t>
            </a:r>
            <a:r>
              <a:rPr lang="en-US" dirty="0" smtClean="0">
                <a:latin typeface="Comic Sans MS" charset="0"/>
              </a:rPr>
              <a:t>and (matrix element method) to </a:t>
            </a:r>
            <a:r>
              <a:rPr lang="en-US" dirty="0">
                <a:latin typeface="Comic Sans MS" charset="0"/>
              </a:rPr>
              <a:t>provide excellent performance over a wide range of problems.</a:t>
            </a:r>
          </a:p>
          <a:p>
            <a:r>
              <a:rPr lang="en-US" dirty="0">
                <a:latin typeface="Comic Sans MS" charset="0"/>
              </a:rPr>
              <a:t>BDT is popular because of robustness, noise resistance </a:t>
            </a:r>
            <a:r>
              <a:rPr lang="en-US" dirty="0" smtClean="0">
                <a:latin typeface="Comic Sans MS" charset="0"/>
              </a:rPr>
              <a:t> and psychological </a:t>
            </a:r>
            <a:r>
              <a:rPr lang="en-US" dirty="0">
                <a:latin typeface="Comic Sans MS" charset="0"/>
              </a:rPr>
              <a:t>comfort</a:t>
            </a:r>
            <a:r>
              <a:rPr lang="en-US" dirty="0" smtClean="0">
                <a:latin typeface="Comic Sans MS" charset="0"/>
              </a:rPr>
              <a:t>! </a:t>
            </a:r>
          </a:p>
          <a:p>
            <a:r>
              <a:rPr lang="en-US" dirty="0" smtClean="0">
                <a:latin typeface="Comic Sans MS" charset="0"/>
              </a:rPr>
              <a:t>Matrix Element method because of theoretical-motivation</a:t>
            </a:r>
            <a:endParaRPr lang="en-US" dirty="0">
              <a:latin typeface="Comic Sans MS" charset="0"/>
            </a:endParaRPr>
          </a:p>
          <a:p>
            <a:pPr>
              <a:buFontTx/>
              <a:buNone/>
            </a:pPr>
            <a:endParaRPr lang="en-US" dirty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</p:txBody>
      </p:sp>
      <p:sp>
        <p:nvSpPr>
          <p:cNvPr id="58372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28674" y="6400800"/>
            <a:ext cx="9677327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5050"/>
                </a:solidFill>
                <a:latin typeface="Times" charset="0"/>
              </a:rPr>
              <a:t>Pushpa Bhat                       </a:t>
            </a:r>
          </a:p>
        </p:txBody>
      </p:sp>
      <p:sp>
        <p:nvSpPr>
          <p:cNvPr id="58373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99988" y="6356351"/>
            <a:ext cx="231055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95D51CA-4D8D-AE40-8283-595766A2D781}" type="slidenum">
              <a:rPr lang="en-US" sz="1200">
                <a:solidFill>
                  <a:srgbClr val="C00000"/>
                </a:solidFill>
              </a:rPr>
              <a:pPr/>
              <a:t>16</a:t>
            </a:fld>
            <a:endParaRPr lang="en-US" sz="1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54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sed extensively at CMS, especially in Higgs searches and studies</a:t>
            </a:r>
          </a:p>
          <a:p>
            <a:pPr lvl="1"/>
            <a:r>
              <a:rPr lang="en-US" dirty="0" smtClean="0"/>
              <a:t>Object ID </a:t>
            </a:r>
            <a:r>
              <a:rPr lang="en-US" dirty="0" smtClean="0">
                <a:sym typeface="Wingdings"/>
              </a:rPr>
              <a:t> e/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γ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,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τ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, b-tagging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Energy corrections, </a:t>
            </a:r>
            <a:r>
              <a:rPr lang="en-US" smtClean="0">
                <a:latin typeface="Lucida Grande"/>
                <a:ea typeface="Lucida Grande"/>
                <a:cs typeface="Lucida Grande"/>
                <a:sym typeface="Wingdings"/>
              </a:rPr>
              <a:t>and errors</a:t>
            </a:r>
            <a:endParaRPr lang="en-US" dirty="0" smtClean="0">
              <a:latin typeface="Lucida Grande"/>
              <a:ea typeface="Lucida Grande"/>
              <a:cs typeface="Lucida Grande"/>
              <a:sym typeface="Wingdings"/>
            </a:endParaRP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Vertex assignment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Event classification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Higgs, top, ..</a:t>
            </a:r>
          </a:p>
          <a:p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ATLAS uses MVA more sparingly, but that might change</a:t>
            </a:r>
          </a:p>
          <a:p>
            <a:pPr lvl="1"/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τ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ID, </a:t>
            </a:r>
            <a:r>
              <a:rPr lang="en-US" dirty="0">
                <a:latin typeface="Lucida Grande"/>
                <a:ea typeface="Lucida Grande"/>
                <a:cs typeface="Lucida Grande"/>
                <a:sym typeface="Wingdings"/>
              </a:rPr>
              <a:t>b-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tagging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Single top, Higgs, ..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8050" y="223520"/>
            <a:ext cx="8255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MVA Applications in LHC Physics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4287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4638" b="-14638"/>
          <a:stretch>
            <a:fillRect/>
          </a:stretch>
        </p:blipFill>
        <p:spPr>
          <a:xfrm>
            <a:off x="247650" y="959248"/>
            <a:ext cx="9410700" cy="5562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Physics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1522" y="5848606"/>
            <a:ext cx="6633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 will show mostly July 2012 observation results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and then some latest updates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88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196752"/>
            <a:ext cx="4633342" cy="5472608"/>
          </a:xfrm>
        </p:spPr>
        <p:txBody>
          <a:bodyPr>
            <a:normAutofit/>
          </a:bodyPr>
          <a:lstStyle/>
          <a:p>
            <a:pPr marL="369887" indent="-342900">
              <a:lnSpc>
                <a:spcPct val="93000"/>
              </a:lnSpc>
              <a:spcAft>
                <a:spcPts val="288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>
                <a:solidFill>
                  <a:srgbClr val="2323DC"/>
                </a:solidFill>
              </a:rPr>
              <a:t>P</a:t>
            </a:r>
            <a:r>
              <a:rPr lang="en-US" dirty="0" smtClean="0">
                <a:solidFill>
                  <a:srgbClr val="2323DC"/>
                </a:solidFill>
              </a:rPr>
              <a:t>roduction </a:t>
            </a:r>
            <a:r>
              <a:rPr lang="en-US" dirty="0">
                <a:solidFill>
                  <a:srgbClr val="2323DC"/>
                </a:solidFill>
              </a:rPr>
              <a:t>relative to </a:t>
            </a:r>
            <a:r>
              <a:rPr lang="en-US" dirty="0" err="1" smtClean="0">
                <a:solidFill>
                  <a:srgbClr val="2323DC"/>
                </a:solidFill>
                <a:cs typeface="Arial" charset="0"/>
              </a:rPr>
              <a:t>σ</a:t>
            </a:r>
            <a:r>
              <a:rPr lang="en-US" baseline="-33000" dirty="0" err="1" smtClean="0">
                <a:solidFill>
                  <a:srgbClr val="2323DC"/>
                </a:solidFill>
              </a:rPr>
              <a:t>tot</a:t>
            </a:r>
            <a:r>
              <a:rPr lang="en-US" dirty="0" smtClean="0">
                <a:solidFill>
                  <a:srgbClr val="2323DC"/>
                </a:solidFill>
              </a:rPr>
              <a:t>:</a:t>
            </a:r>
            <a:endParaRPr lang="en-US" dirty="0">
              <a:solidFill>
                <a:srgbClr val="2323DC"/>
              </a:solidFill>
            </a:endParaRPr>
          </a:p>
          <a:p>
            <a:pPr marL="585788" lvl="2">
              <a:lnSpc>
                <a:spcPct val="60000"/>
              </a:lnSpc>
              <a:spcAft>
                <a:spcPts val="150"/>
              </a:spcAft>
              <a:buClr>
                <a:srgbClr val="2323DC"/>
              </a:buClr>
              <a:buFont typeface="Arial" charset="0"/>
              <a:buChar char="─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200" dirty="0">
                <a:solidFill>
                  <a:srgbClr val="2323DC"/>
                </a:solidFill>
              </a:rPr>
              <a:t>bb at 10</a:t>
            </a:r>
            <a:r>
              <a:rPr lang="en-US" sz="2200" baseline="33000" dirty="0">
                <a:solidFill>
                  <a:srgbClr val="2323DC"/>
                </a:solidFill>
              </a:rPr>
              <a:t>-3</a:t>
            </a:r>
            <a:r>
              <a:rPr lang="en-US" sz="2200" dirty="0">
                <a:solidFill>
                  <a:srgbClr val="2323DC"/>
                </a:solidFill>
              </a:rPr>
              <a:t>,</a:t>
            </a:r>
          </a:p>
          <a:p>
            <a:pPr marL="585788" lvl="2">
              <a:spcAft>
                <a:spcPts val="150"/>
              </a:spcAft>
              <a:buClr>
                <a:srgbClr val="2323DC"/>
              </a:buClr>
              <a:buFont typeface="Arial" charset="0"/>
              <a:buChar char="─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200" dirty="0">
                <a:solidFill>
                  <a:srgbClr val="2323DC"/>
                </a:solidFill>
              </a:rPr>
              <a:t>W</a:t>
            </a:r>
            <a:r>
              <a:rPr lang="en-US" sz="2200" dirty="0">
                <a:solidFill>
                  <a:srgbClr val="2323DC"/>
                </a:solidFill>
                <a:cs typeface="Arial" charset="0"/>
              </a:rPr>
              <a:t>→</a:t>
            </a:r>
            <a:r>
              <a:rPr lang="en-US" sz="2200" dirty="0">
                <a:solidFill>
                  <a:srgbClr val="2323DC"/>
                </a:solidFill>
                <a:latin typeface="Times New Roman" charset="0"/>
                <a:cs typeface="Times New Roman" charset="0"/>
              </a:rPr>
              <a:t>ℓ</a:t>
            </a:r>
            <a:r>
              <a:rPr lang="en-US" sz="2200" dirty="0" err="1">
                <a:solidFill>
                  <a:srgbClr val="2323DC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US" sz="2200" dirty="0">
                <a:solidFill>
                  <a:srgbClr val="2323DC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200" dirty="0">
                <a:solidFill>
                  <a:srgbClr val="2323DC"/>
                </a:solidFill>
              </a:rPr>
              <a:t>at 10</a:t>
            </a:r>
            <a:r>
              <a:rPr lang="en-US" sz="2200" baseline="33000" dirty="0">
                <a:solidFill>
                  <a:srgbClr val="2323DC"/>
                </a:solidFill>
              </a:rPr>
              <a:t>-6</a:t>
            </a:r>
            <a:r>
              <a:rPr lang="en-US" sz="2200" dirty="0">
                <a:solidFill>
                  <a:srgbClr val="2323DC"/>
                </a:solidFill>
              </a:rPr>
              <a:t> and</a:t>
            </a:r>
          </a:p>
          <a:p>
            <a:pPr marL="585788" lvl="2">
              <a:spcAft>
                <a:spcPts val="150"/>
              </a:spcAft>
              <a:buClr>
                <a:srgbClr val="2323DC"/>
              </a:buClr>
              <a:buFont typeface="Arial" charset="0"/>
              <a:buChar char="─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200" dirty="0">
                <a:solidFill>
                  <a:srgbClr val="FF0000"/>
                </a:solidFill>
              </a:rPr>
              <a:t>Higgs (m=110 </a:t>
            </a:r>
            <a:r>
              <a:rPr lang="en-US" sz="2200" dirty="0" err="1">
                <a:solidFill>
                  <a:srgbClr val="FF0000"/>
                </a:solidFill>
              </a:rPr>
              <a:t>GeV</a:t>
            </a:r>
            <a:r>
              <a:rPr lang="en-US" sz="2200" dirty="0">
                <a:solidFill>
                  <a:srgbClr val="FF0000"/>
                </a:solidFill>
              </a:rPr>
              <a:t>) at ~10</a:t>
            </a:r>
            <a:r>
              <a:rPr lang="en-US" sz="2200" baseline="33000" dirty="0">
                <a:solidFill>
                  <a:srgbClr val="FF0000"/>
                </a:solidFill>
              </a:rPr>
              <a:t>-11</a:t>
            </a:r>
          </a:p>
          <a:p>
            <a:pPr marL="325438" lvl="1" indent="-255588">
              <a:lnSpc>
                <a:spcPct val="93000"/>
              </a:lnSpc>
              <a:spcAft>
                <a:spcPts val="288"/>
              </a:spcAft>
              <a:buClr>
                <a:srgbClr val="2323DC"/>
              </a:buClr>
              <a:buSzPct val="60000"/>
              <a:buFont typeface="Arial" charset="0"/>
              <a:buChar char="●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200" dirty="0">
                <a:solidFill>
                  <a:schemeClr val="bg1"/>
                </a:solidFill>
              </a:rPr>
              <a:t>32 MHz beam crossing, only about 300 Hz tape writing: 1/10</a:t>
            </a:r>
            <a:r>
              <a:rPr lang="en-US" sz="2200" baseline="33000" dirty="0">
                <a:solidFill>
                  <a:schemeClr val="bg1"/>
                </a:solidFill>
              </a:rPr>
              <a:t>5</a:t>
            </a:r>
          </a:p>
          <a:p>
            <a:pPr marL="325438" lvl="1" indent="-255588">
              <a:lnSpc>
                <a:spcPct val="93000"/>
              </a:lnSpc>
              <a:spcAft>
                <a:spcPts val="288"/>
              </a:spcAft>
              <a:buClr>
                <a:srgbClr val="2323DC"/>
              </a:buClr>
              <a:buSzPct val="60000"/>
              <a:buFont typeface="Arial" charset="0"/>
              <a:buChar char="●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200" dirty="0">
                <a:solidFill>
                  <a:schemeClr val="bg1"/>
                </a:solidFill>
              </a:rPr>
              <a:t>fast and sophisticated </a:t>
            </a:r>
            <a:r>
              <a:rPr lang="en-US" sz="2200" dirty="0" smtClean="0">
                <a:solidFill>
                  <a:schemeClr val="bg1"/>
                </a:solidFill>
              </a:rPr>
              <a:t>selection process </a:t>
            </a:r>
            <a:r>
              <a:rPr lang="en-US" sz="2200" dirty="0">
                <a:solidFill>
                  <a:schemeClr val="bg1"/>
                </a:solidFill>
              </a:rPr>
              <a:t>essential: trigger</a:t>
            </a:r>
          </a:p>
          <a:p>
            <a:pPr marL="484187" indent="-457200">
              <a:lnSpc>
                <a:spcPct val="93000"/>
              </a:lnSpc>
              <a:spcBef>
                <a:spcPts val="1438"/>
              </a:spcBef>
              <a:spcAft>
                <a:spcPts val="288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dirty="0">
                <a:solidFill>
                  <a:srgbClr val="280099"/>
                </a:solidFill>
              </a:rPr>
              <a:t>Trigger</a:t>
            </a:r>
          </a:p>
          <a:p>
            <a:pPr marL="325438" lvl="1" indent="-255588">
              <a:lnSpc>
                <a:spcPct val="93000"/>
              </a:lnSpc>
              <a:spcAft>
                <a:spcPts val="288"/>
              </a:spcAft>
              <a:buClr>
                <a:srgbClr val="2323DC"/>
              </a:buClr>
              <a:buSzPct val="60000"/>
              <a:buFont typeface="Arial" charset="0"/>
              <a:buChar char="●"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200" dirty="0" smtClean="0">
                <a:solidFill>
                  <a:srgbClr val="2323DC"/>
                </a:solidFill>
              </a:rPr>
              <a:t>Basic triggers: use </a:t>
            </a:r>
            <a:r>
              <a:rPr lang="en-US" sz="2200" dirty="0">
                <a:solidFill>
                  <a:srgbClr val="2323DC"/>
                </a:solidFill>
              </a:rPr>
              <a:t>electron, </a:t>
            </a:r>
            <a:r>
              <a:rPr lang="en-US" sz="2200" dirty="0" err="1">
                <a:solidFill>
                  <a:srgbClr val="2323DC"/>
                </a:solidFill>
              </a:rPr>
              <a:t>muon</a:t>
            </a:r>
            <a:r>
              <a:rPr lang="en-US" sz="2200" dirty="0">
                <a:solidFill>
                  <a:srgbClr val="2323DC"/>
                </a:solidFill>
              </a:rPr>
              <a:t>, jet </a:t>
            </a:r>
            <a:r>
              <a:rPr lang="en-US" sz="2200" dirty="0" smtClean="0">
                <a:solidFill>
                  <a:srgbClr val="2323DC"/>
                </a:solidFill>
              </a:rPr>
              <a:t>and energy or missing energy signatures</a:t>
            </a:r>
            <a:endParaRPr lang="en-US" sz="2200" dirty="0">
              <a:solidFill>
                <a:srgbClr val="2323DC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Processes: Rates</a:t>
            </a:r>
            <a:endParaRPr lang="en-US" dirty="0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09" b="3909"/>
          <a:stretch>
            <a:fillRect/>
          </a:stretch>
        </p:blipFill>
        <p:spPr bwMode="auto">
          <a:xfrm>
            <a:off x="4664968" y="836712"/>
            <a:ext cx="46291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1347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020" y="1625808"/>
            <a:ext cx="9410700" cy="5562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LHC, CMS, ATLAS</a:t>
            </a:r>
          </a:p>
          <a:p>
            <a:r>
              <a:rPr lang="en-US" sz="3200" dirty="0" smtClean="0"/>
              <a:t>Multivariate Analysis Methods</a:t>
            </a:r>
          </a:p>
          <a:p>
            <a:r>
              <a:rPr lang="en-US" sz="3200" dirty="0" smtClean="0"/>
              <a:t>Discovery of the Higgs Boson</a:t>
            </a:r>
          </a:p>
          <a:p>
            <a:r>
              <a:rPr lang="en-US" sz="3200" dirty="0" smtClean="0"/>
              <a:t>Other Analyses</a:t>
            </a:r>
          </a:p>
          <a:p>
            <a:r>
              <a:rPr lang="en-US" sz="3200" dirty="0" smtClean="0"/>
              <a:t>Summary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35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 smtClean="0"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Higgs Boson production</a:t>
            </a:r>
            <a:endParaRPr lang="en-US" dirty="0"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0472" y="5085184"/>
            <a:ext cx="6984776" cy="1512168"/>
          </a:xfr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√s=8 TeV: 25-30% higher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 than √s=7 TeV at low </a:t>
            </a:r>
            <a:r>
              <a:rPr lang="en-US" sz="2400" dirty="0" err="1" smtClean="0">
                <a:solidFill>
                  <a:schemeClr val="bg1"/>
                </a:solidFill>
              </a:rPr>
              <a:t>m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H</a:t>
            </a:r>
            <a:endParaRPr lang="en-US" sz="2400" baseline="-250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All </a:t>
            </a:r>
            <a:r>
              <a:rPr lang="en-US" sz="2400" dirty="0">
                <a:solidFill>
                  <a:schemeClr val="bg1"/>
                </a:solidFill>
              </a:rPr>
              <a:t>production modes </a:t>
            </a:r>
            <a:r>
              <a:rPr lang="en-US" sz="2400" dirty="0" smtClean="0">
                <a:solidFill>
                  <a:schemeClr val="bg1"/>
                </a:solidFill>
              </a:rPr>
              <a:t>to be exploited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000" dirty="0" err="1" smtClean="0">
                <a:solidFill>
                  <a:srgbClr val="0000FF"/>
                </a:solidFill>
              </a:rPr>
              <a:t>gg</a:t>
            </a:r>
            <a:r>
              <a:rPr lang="en-US" sz="2000" dirty="0" smtClean="0">
                <a:solidFill>
                  <a:srgbClr val="FF0000"/>
                </a:solidFill>
              </a:rPr>
              <a:t> VBF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008000"/>
                </a:solidFill>
              </a:rPr>
              <a:t>VH</a:t>
            </a:r>
            <a:r>
              <a:rPr lang="en-US" sz="2000" dirty="0"/>
              <a:t> </a:t>
            </a:r>
            <a:r>
              <a:rPr lang="en-US" sz="2000" dirty="0" err="1" smtClean="0">
                <a:solidFill>
                  <a:srgbClr val="A800B9"/>
                </a:solidFill>
              </a:rPr>
              <a:t>ttH</a:t>
            </a:r>
            <a:r>
              <a:rPr lang="en-US" sz="2000" dirty="0" smtClean="0">
                <a:solidFill>
                  <a:srgbClr val="A800B9"/>
                </a:solidFill>
              </a:rPr>
              <a:t>:  if </a:t>
            </a:r>
            <a:r>
              <a:rPr lang="en-US" sz="2000" dirty="0">
                <a:solidFill>
                  <a:srgbClr val="A800B9"/>
                </a:solidFill>
              </a:rPr>
              <a:t>H</a:t>
            </a:r>
            <a:r>
              <a:rPr lang="en-US" sz="2000" dirty="0" smtClean="0">
                <a:solidFill>
                  <a:srgbClr val="A800B9"/>
                </a:solidFill>
              </a:rPr>
              <a:t> exists, we want to study them</a:t>
            </a:r>
            <a:endParaRPr lang="en-US" sz="2000" dirty="0" smtClean="0"/>
          </a:p>
          <a:p>
            <a:pPr lvl="1"/>
            <a:r>
              <a:rPr lang="en-US" sz="1800" dirty="0" smtClean="0"/>
              <a:t>Latter 3 have smaller cross sections but better S/B in many cases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8" y="1124744"/>
            <a:ext cx="5832648" cy="386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7532204" y="1124744"/>
            <a:ext cx="2101316" cy="5472608"/>
            <a:chOff x="767516" y="1101819"/>
            <a:chExt cx="1513659" cy="4129692"/>
          </a:xfrm>
        </p:grpSpPr>
        <p:pic>
          <p:nvPicPr>
            <p:cNvPr id="6" name="Picture 5" descr="WZ_br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30" y="3022490"/>
              <a:ext cx="1486188" cy="1033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gg_fus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87" y="1101819"/>
              <a:ext cx="1486188" cy="621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VB_fus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34" y="1871506"/>
              <a:ext cx="1486188" cy="9941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tt_fusi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16" y="4200125"/>
              <a:ext cx="1481218" cy="10313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506" y="1124744"/>
            <a:ext cx="574634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6841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Higgs Boson decays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530" y="4941172"/>
            <a:ext cx="9001000" cy="491559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Decay modes exploit: </a:t>
            </a:r>
          </a:p>
          <a:p>
            <a:pPr marL="0" indent="0">
              <a:buNone/>
            </a:pPr>
            <a:r>
              <a:rPr lang="en-US" sz="2400" dirty="0" smtClean="0"/>
              <a:t>High mass:  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WW</a:t>
            </a:r>
            <a:r>
              <a:rPr lang="en-US" sz="2400" dirty="0" smtClean="0">
                <a:sym typeface="Wingdings"/>
              </a:rPr>
              <a:t>,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ZZ  </a:t>
            </a:r>
            <a:r>
              <a:rPr lang="en-US" sz="2400" dirty="0" smtClean="0">
                <a:sym typeface="Wingdings"/>
              </a:rPr>
              <a:t>;  Low mass: 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b</a:t>
            </a:r>
            <a:r>
              <a:rPr lang="en-US" sz="2400" dirty="0" smtClean="0">
                <a:solidFill>
                  <a:srgbClr val="000000"/>
                </a:solidFill>
                <a:latin typeface="Arial Bar"/>
                <a:cs typeface="Arial Bar"/>
                <a:sym typeface="Wingdings"/>
              </a:rPr>
              <a:t>b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ττ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WW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ZZ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en-US" sz="2400" dirty="0" err="1" smtClean="0">
                <a:solidFill>
                  <a:srgbClr val="A800B9"/>
                </a:solidFill>
                <a:sym typeface="Wingdings"/>
              </a:rPr>
              <a:t>γγ</a:t>
            </a:r>
            <a:endParaRPr lang="en-US" sz="2400" dirty="0"/>
          </a:p>
          <a:p>
            <a:r>
              <a:rPr lang="en-US" sz="2400" dirty="0" smtClean="0"/>
              <a:t>High (mass) resolution Channels:   </a:t>
            </a:r>
            <a:r>
              <a:rPr lang="en-US" sz="2400" dirty="0" err="1" smtClean="0">
                <a:solidFill>
                  <a:srgbClr val="A800B9"/>
                </a:solidFill>
              </a:rPr>
              <a:t>H</a:t>
            </a:r>
            <a:r>
              <a:rPr lang="en-US" sz="2400" dirty="0" err="1" smtClean="0">
                <a:solidFill>
                  <a:srgbClr val="A800B9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rgbClr val="A800B9"/>
                </a:solidFill>
              </a:rPr>
              <a:t>γγ</a:t>
            </a:r>
            <a:r>
              <a:rPr lang="en-US" sz="2400" dirty="0">
                <a:solidFill>
                  <a:srgbClr val="A800B9"/>
                </a:solidFill>
              </a:rPr>
              <a:t> </a:t>
            </a:r>
            <a:r>
              <a:rPr lang="en-US" sz="2400" dirty="0" smtClean="0">
                <a:solidFill>
                  <a:srgbClr val="A800B9"/>
                </a:solidFill>
              </a:rPr>
              <a:t> </a:t>
            </a:r>
            <a:r>
              <a:rPr lang="en-US" sz="2400" dirty="0" smtClean="0"/>
              <a:t>and</a:t>
            </a:r>
            <a:r>
              <a:rPr lang="en-US" sz="2400" dirty="0" smtClean="0">
                <a:solidFill>
                  <a:srgbClr val="A800B9"/>
                </a:solidFill>
              </a:rPr>
              <a:t>  </a:t>
            </a:r>
            <a:r>
              <a:rPr lang="en-US" sz="2400" dirty="0" smtClean="0">
                <a:solidFill>
                  <a:srgbClr val="0000FF"/>
                </a:solidFill>
              </a:rPr>
              <a:t>H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ZZ4l</a:t>
            </a:r>
          </a:p>
          <a:p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Today, mostly concentrate on high sensitivity channels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 </a:t>
            </a:r>
            <a:endParaRPr lang="en-US" sz="2400" dirty="0"/>
          </a:p>
          <a:p>
            <a:endParaRPr lang="en-US" sz="2400" dirty="0" smtClean="0">
              <a:solidFill>
                <a:srgbClr val="0000FF"/>
              </a:solidFill>
              <a:sym typeface="Wingding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96752"/>
            <a:ext cx="4824536" cy="361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72483" y="1340769"/>
            <a:ext cx="4752528" cy="3384376"/>
            <a:chOff x="4770637" y="1340768"/>
            <a:chExt cx="4934891" cy="3600401"/>
          </a:xfrm>
        </p:grpSpPr>
        <p:pic>
          <p:nvPicPr>
            <p:cNvPr id="5" name="Picture 1" descr="HiggsBr-1TeV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2096" t="3069" b="1930"/>
            <a:stretch/>
          </p:blipFill>
          <p:spPr bwMode="auto">
            <a:xfrm>
              <a:off x="4770637" y="1340769"/>
              <a:ext cx="4934891" cy="3600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745088" y="1340768"/>
              <a:ext cx="720080" cy="3456384"/>
            </a:xfrm>
            <a:prstGeom prst="rect">
              <a:avLst/>
            </a:prstGeom>
            <a:noFill/>
            <a:ln>
              <a:solidFill>
                <a:srgbClr val="A6A6A6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2503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6496" y="1241376"/>
            <a:ext cx="4248472" cy="5067944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2000" dirty="0" smtClean="0"/>
              <a:t>Cluster reconstruction in ECAL </a:t>
            </a:r>
          </a:p>
          <a:p>
            <a:pPr lvl="1"/>
            <a:r>
              <a:rPr lang="en-US" sz="2000" dirty="0" smtClean="0"/>
              <a:t>Common for both electrons and photons.  Designed to collect bremsstrahlung  and conversions in extended phi region</a:t>
            </a:r>
          </a:p>
          <a:p>
            <a:r>
              <a:rPr lang="en-US" sz="2000" dirty="0" smtClean="0"/>
              <a:t>Dedicated track reconstruction for electrons</a:t>
            </a:r>
          </a:p>
          <a:p>
            <a:r>
              <a:rPr lang="en-US" sz="2000" dirty="0"/>
              <a:t>Multivariate e identification in </a:t>
            </a:r>
            <a:r>
              <a:rPr lang="en-US" sz="2000" dirty="0" smtClean="0"/>
              <a:t>2012</a:t>
            </a:r>
          </a:p>
          <a:p>
            <a:pPr lvl="1"/>
            <a:r>
              <a:rPr lang="en-US" sz="2000" dirty="0"/>
              <a:t>Multivariate training against background in </a:t>
            </a:r>
            <a:r>
              <a:rPr lang="en-US" sz="2000" dirty="0" smtClean="0"/>
              <a:t>data</a:t>
            </a:r>
            <a:endParaRPr lang="en-US" sz="2000" dirty="0"/>
          </a:p>
          <a:p>
            <a:pPr lvl="1"/>
            <a:r>
              <a:rPr lang="en-US" sz="2000" dirty="0"/>
              <a:t>ECAL, tracker, ECAL-tracker-HCAL </a:t>
            </a:r>
            <a:r>
              <a:rPr lang="en-US" sz="2000" dirty="0" err="1"/>
              <a:t>matching,impact</a:t>
            </a:r>
            <a:r>
              <a:rPr lang="en-US" sz="2000" dirty="0"/>
              <a:t> parameter</a:t>
            </a:r>
          </a:p>
          <a:p>
            <a:pPr lvl="1"/>
            <a:r>
              <a:rPr lang="en-US" sz="2000" dirty="0"/>
              <a:t>30% efficiency improvement in H→ZZ→4e </a:t>
            </a:r>
            <a:r>
              <a:rPr lang="en-US" sz="2000" dirty="0" err="1"/>
              <a:t>wrt</a:t>
            </a:r>
            <a:r>
              <a:rPr lang="en-US" sz="2000" dirty="0"/>
              <a:t> cut based </a:t>
            </a:r>
            <a:r>
              <a:rPr lang="en-US" sz="2000" dirty="0" smtClean="0"/>
              <a:t>ID</a:t>
            </a:r>
            <a:endParaRPr lang="en-US" sz="20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5700" y="0"/>
            <a:ext cx="8750300" cy="1052736"/>
          </a:xfrm>
        </p:spPr>
        <p:txBody>
          <a:bodyPr>
            <a:normAutofit/>
          </a:bodyPr>
          <a:lstStyle/>
          <a:p>
            <a:r>
              <a:rPr lang="en-GB" sz="4000" dirty="0" smtClean="0"/>
              <a:t>Electron/Photon reconstruction</a:t>
            </a: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026" y="1124744"/>
            <a:ext cx="4193870" cy="3146818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11" name="Rectangle 23"/>
          <p:cNvSpPr>
            <a:spLocks/>
          </p:cNvSpPr>
          <p:nvPr/>
        </p:nvSpPr>
        <p:spPr bwMode="auto">
          <a:xfrm>
            <a:off x="7936634" y="2492898"/>
            <a:ext cx="1512168" cy="492443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lectrons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ECAL Barrel (EB)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36976" y="4509120"/>
            <a:ext cx="4953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Energy scale and resolution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Extensive </a:t>
            </a:r>
            <a:r>
              <a:rPr lang="en-US" dirty="0" smtClean="0">
                <a:solidFill>
                  <a:schemeClr val="bg1"/>
                </a:solidFill>
              </a:rPr>
              <a:t>control </a:t>
            </a:r>
            <a:r>
              <a:rPr lang="en-US" dirty="0">
                <a:solidFill>
                  <a:schemeClr val="bg1"/>
                </a:solidFill>
              </a:rPr>
              <a:t>with Z and </a:t>
            </a:r>
          </a:p>
          <a:p>
            <a:pPr marL="274320" lvl="1" indent="0">
              <a:buNone/>
            </a:pPr>
            <a:r>
              <a:rPr lang="en-US" dirty="0">
                <a:solidFill>
                  <a:schemeClr val="bg1"/>
                </a:solidFill>
              </a:rPr>
              <a:t>J/</a:t>
            </a:r>
            <a:r>
              <a:rPr lang="en-US" dirty="0" err="1">
                <a:solidFill>
                  <a:schemeClr val="bg1"/>
                </a:solidFill>
              </a:rPr>
              <a:t>ψ</a:t>
            </a:r>
            <a:r>
              <a:rPr lang="en-US" dirty="0" err="1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>
                <a:solidFill>
                  <a:schemeClr val="bg1"/>
                </a:solidFill>
                <a:cs typeface="Corbel"/>
                <a:sym typeface="Wingdings"/>
              </a:rPr>
              <a:t>ee</a:t>
            </a:r>
            <a:r>
              <a:rPr lang="en-US" dirty="0">
                <a:solidFill>
                  <a:schemeClr val="bg1"/>
                </a:solidFill>
                <a:cs typeface="Corbel"/>
                <a:sym typeface="Wingdings"/>
              </a:rPr>
              <a:t> for both electrons and photons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89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mmagamma_run194108_evt564224000_ispy_3d-annotat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906000" cy="68853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97218" y="-243408"/>
            <a:ext cx="27363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effectLst>
                  <a:reflection blurRad="6350" stA="55000" endA="300" endPos="45500" dir="5400000" sy="-100000" algn="bl" rotWithShape="0"/>
                </a:effectLst>
              </a:rPr>
              <a:t>H</a:t>
            </a:r>
            <a:r>
              <a:rPr lang="en-US" sz="6000" dirty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400" dirty="0">
                <a:effectLst>
                  <a:reflection blurRad="6350" stA="55000" endA="300" endPos="45500" dir="5400000" sy="-100000" algn="bl" rotWithShape="0"/>
                </a:effectLst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8800" dirty="0" err="1" smtClean="0">
                <a:effectLst>
                  <a:reflection blurRad="6350" stA="55000" endA="300" endPos="45500" dir="5400000" sy="-100000" algn="bl" rotWithShape="0"/>
                </a:effectLst>
                <a:latin typeface="Symbol" charset="2"/>
                <a:cs typeface="Symbol" charset="2"/>
              </a:rPr>
              <a:t>gg</a:t>
            </a:r>
            <a:endParaRPr lang="en-US" sz="8800" dirty="0" smtClean="0">
              <a:effectLst>
                <a:reflection blurRad="6350" stA="55000" endA="300" endPos="45500" dir="5400000" sy="-100000" algn="bl" rotWithShape="0"/>
              </a:effectLst>
              <a:latin typeface="Symbol" charset="2"/>
              <a:cs typeface="Symbol" charset="2"/>
            </a:endParaRPr>
          </a:p>
          <a:p>
            <a:r>
              <a:rPr lang="en-US" sz="4400" dirty="0" smtClean="0">
                <a:effectLst>
                  <a:reflection blurRad="6350" stA="55000" endA="300" endPos="45500" dir="5400000" sy="-100000" algn="bl" rotWithShape="0"/>
                </a:effectLst>
                <a:latin typeface="Corbel"/>
                <a:cs typeface="Corbel"/>
              </a:rPr>
              <a:t>candidate</a:t>
            </a:r>
            <a:endParaRPr lang="en-US" sz="4400" dirty="0">
              <a:effectLst>
                <a:reflection blurRad="6350" stA="55000" endA="300" endPos="45500" dir="5400000" sy="-100000" algn="bl" rotWithShape="0"/>
              </a:effectLst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875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 → </a:t>
            </a:r>
            <a:r>
              <a:rPr lang="en-US" dirty="0" err="1">
                <a:latin typeface="Symbol" charset="2"/>
                <a:cs typeface="Symbol" charset="2"/>
              </a:rPr>
              <a:t>gg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83" y="1052736"/>
            <a:ext cx="9433048" cy="54726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MVA methods used extensively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hoton ID, energy correction </a:t>
            </a:r>
            <a:r>
              <a:rPr lang="en-US" dirty="0"/>
              <a:t>and event classification</a:t>
            </a:r>
          </a:p>
          <a:p>
            <a:pPr lvl="2"/>
            <a:r>
              <a:rPr lang="en-US" dirty="0"/>
              <a:t>Fit mass distribution in 4 event classes based on a </a:t>
            </a:r>
            <a:r>
              <a:rPr lang="en-US" dirty="0" err="1"/>
              <a:t>diphoton</a:t>
            </a:r>
            <a:r>
              <a:rPr lang="en-US" dirty="0"/>
              <a:t> MVA output + 2 di-jet categories</a:t>
            </a:r>
          </a:p>
          <a:p>
            <a:pPr lvl="1"/>
            <a:r>
              <a:rPr lang="en-US" dirty="0"/>
              <a:t>Improvement in expected limit ~15% over cut-based analysis</a:t>
            </a:r>
          </a:p>
          <a:p>
            <a:r>
              <a:rPr lang="en-US" dirty="0" smtClean="0"/>
              <a:t>Two alternate analyses for cross-checks.</a:t>
            </a:r>
          </a:p>
          <a:p>
            <a:pPr lvl="1"/>
            <a:r>
              <a:rPr lang="en-US" dirty="0" smtClean="0"/>
              <a:t>Cut-based photon ID and event classification</a:t>
            </a:r>
            <a:endParaRPr lang="en-US" dirty="0"/>
          </a:p>
          <a:p>
            <a:pPr lvl="2"/>
            <a:r>
              <a:rPr lang="en-US" dirty="0"/>
              <a:t>Fit data mass distribution in 2 rapidity x 2 shower shape =4 categories with different Signal over Background (S/B) + 2 di-jet </a:t>
            </a:r>
            <a:r>
              <a:rPr lang="en-US" dirty="0" smtClean="0"/>
              <a:t>categories</a:t>
            </a:r>
            <a:endParaRPr lang="en-US" dirty="0"/>
          </a:p>
          <a:p>
            <a:pPr lvl="1"/>
            <a:r>
              <a:rPr lang="en-US" dirty="0" smtClean="0"/>
              <a:t>Alternative </a:t>
            </a:r>
            <a:r>
              <a:rPr lang="en-US" dirty="0"/>
              <a:t>background model extraction:  </a:t>
            </a:r>
          </a:p>
          <a:p>
            <a:pPr lvl="2"/>
            <a:r>
              <a:rPr lang="en-US" dirty="0"/>
              <a:t>Fit output of a 2</a:t>
            </a:r>
            <a:r>
              <a:rPr lang="en-US" baseline="30000" dirty="0"/>
              <a:t>nd</a:t>
            </a:r>
            <a:r>
              <a:rPr lang="en-US" dirty="0"/>
              <a:t> MVA combining </a:t>
            </a:r>
            <a:r>
              <a:rPr lang="en-US" dirty="0" err="1"/>
              <a:t>diphoton</a:t>
            </a:r>
            <a:r>
              <a:rPr lang="en-US" dirty="0"/>
              <a:t> MVA and </a:t>
            </a:r>
            <a:r>
              <a:rPr lang="en-US" dirty="0" err="1"/>
              <a:t>m</a:t>
            </a:r>
            <a:r>
              <a:rPr lang="en-US" baseline="-25000" dirty="0" err="1">
                <a:latin typeface="Symbol" charset="2"/>
                <a:cs typeface="Symbol" charset="2"/>
              </a:rPr>
              <a:t>gg</a:t>
            </a:r>
            <a:r>
              <a:rPr lang="en-US" dirty="0"/>
              <a:t>  using data in mass sidebands to construct the background model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6716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49" y="1053329"/>
            <a:ext cx="9523879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Clusters of calibrated energies in ECAL + Pre-shower energy, if available. Corrected for loss in crystal transparency due to radiation damage.</a:t>
            </a:r>
          </a:p>
          <a:p>
            <a:r>
              <a:rPr lang="en-US" dirty="0" smtClean="0"/>
              <a:t>Multivariate BDT regression to correct for losses in shower containment and upstream conversions</a:t>
            </a:r>
          </a:p>
          <a:p>
            <a:pPr lvl="1"/>
            <a:r>
              <a:rPr lang="en-US" dirty="0" smtClean="0"/>
              <a:t>Input Variables: </a:t>
            </a:r>
          </a:p>
          <a:p>
            <a:pPr lvl="2"/>
            <a:r>
              <a:rPr lang="en-US" dirty="0" smtClean="0"/>
              <a:t>global (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η,ϕ</a:t>
            </a:r>
            <a:r>
              <a:rPr lang="en-US" dirty="0" smtClean="0"/>
              <a:t>) of the ECAL </a:t>
            </a:r>
            <a:r>
              <a:rPr lang="en-US" dirty="0" err="1" smtClean="0"/>
              <a:t>supercluster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shower shape variables (energy deposition patterns) </a:t>
            </a:r>
          </a:p>
          <a:p>
            <a:pPr lvl="2"/>
            <a:r>
              <a:rPr lang="en-US" dirty="0" smtClean="0">
                <a:cs typeface="Chalkboard"/>
              </a:rPr>
              <a:t>energy-weighted </a:t>
            </a:r>
            <a:r>
              <a:rPr lang="en-US" dirty="0" err="1" smtClean="0">
                <a:ea typeface="Lucida Grande"/>
                <a:cs typeface="Chalkboard"/>
              </a:rPr>
              <a:t>η</a:t>
            </a:r>
            <a:r>
              <a:rPr lang="en-US" dirty="0" smtClean="0">
                <a:ea typeface="Lucida Grande"/>
                <a:cs typeface="Chalkboard"/>
              </a:rPr>
              <a:t>-width</a:t>
            </a:r>
            <a:r>
              <a:rPr lang="en-US" dirty="0" smtClean="0">
                <a:cs typeface="Chalkboard"/>
              </a:rPr>
              <a:t> and </a:t>
            </a:r>
            <a:r>
              <a:rPr lang="en-US" dirty="0" err="1" smtClean="0">
                <a:ea typeface="Lucida Grande"/>
                <a:cs typeface="Chalkboard"/>
              </a:rPr>
              <a:t>ϕ</a:t>
            </a:r>
            <a:r>
              <a:rPr lang="en-US" dirty="0" smtClean="0">
                <a:ea typeface="Lucida Grande"/>
                <a:cs typeface="Chalkboard"/>
              </a:rPr>
              <a:t>-width of the </a:t>
            </a:r>
            <a:r>
              <a:rPr lang="en-US" dirty="0" err="1" smtClean="0">
                <a:ea typeface="Lucida Grande"/>
                <a:cs typeface="Chalkboard"/>
              </a:rPr>
              <a:t>supercluster</a:t>
            </a:r>
            <a:endParaRPr lang="en-US" dirty="0">
              <a:ea typeface="Lucida Grande"/>
              <a:cs typeface="Chalkboard"/>
            </a:endParaRPr>
          </a:p>
          <a:p>
            <a:pPr lvl="2"/>
            <a:r>
              <a:rPr lang="en-US" dirty="0" smtClean="0">
                <a:ea typeface="Lucida Grande"/>
                <a:cs typeface="Chalkboard"/>
              </a:rPr>
              <a:t>ratio of </a:t>
            </a:r>
            <a:r>
              <a:rPr lang="en-US" dirty="0" err="1" smtClean="0">
                <a:ea typeface="Lucida Grande"/>
                <a:cs typeface="Chalkboard"/>
              </a:rPr>
              <a:t>hadronic</a:t>
            </a:r>
            <a:r>
              <a:rPr lang="en-US" dirty="0" smtClean="0">
                <a:ea typeface="Lucida Grande"/>
                <a:cs typeface="Chalkboard"/>
              </a:rPr>
              <a:t> to electromagnetic energy.</a:t>
            </a:r>
          </a:p>
          <a:p>
            <a:pPr lvl="1"/>
            <a:r>
              <a:rPr lang="en-US" dirty="0" smtClean="0">
                <a:ea typeface="Lucida Grande"/>
                <a:cs typeface="Chalkboard"/>
              </a:rPr>
              <a:t>A second BDT trained to provide an event-by-event estimate of the energy uncertainty</a:t>
            </a:r>
          </a:p>
          <a:p>
            <a:pPr lvl="2"/>
            <a:r>
              <a:rPr lang="en-US" dirty="0" smtClean="0">
                <a:ea typeface="Lucida Grande"/>
                <a:cs typeface="Chalkboard"/>
              </a:rPr>
              <a:t>Uses the same variables</a:t>
            </a:r>
          </a:p>
          <a:p>
            <a:pPr lvl="2"/>
            <a:r>
              <a:rPr lang="en-US" dirty="0" smtClean="0">
                <a:ea typeface="Lucida Grande"/>
                <a:cs typeface="Chalkboard"/>
              </a:rPr>
              <a:t>Target to learn </a:t>
            </a:r>
            <a:r>
              <a:rPr lang="en-US" dirty="0" smtClean="0">
                <a:ea typeface="Lucida Grande"/>
                <a:cs typeface="Chalkboard"/>
                <a:sym typeface="Wingdings"/>
              </a:rPr>
              <a:t>is the absolute deviation of correction predicted by BDT1 and true correction at the generator level</a:t>
            </a:r>
            <a:r>
              <a:rPr lang="en-US" dirty="0" smtClean="0">
                <a:ea typeface="Lucida Grande"/>
                <a:cs typeface="Chalkboard"/>
              </a:rPr>
              <a:t>  </a:t>
            </a:r>
            <a:r>
              <a:rPr lang="en-US" dirty="0" smtClean="0">
                <a:cs typeface="Chalkboard"/>
              </a:rPr>
              <a:t>  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Energy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578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8464" y="3429004"/>
            <a:ext cx="4968552" cy="3144811"/>
            <a:chOff x="4664968" y="3429000"/>
            <a:chExt cx="4968552" cy="3144811"/>
          </a:xfrm>
        </p:grpSpPr>
        <p:pic>
          <p:nvPicPr>
            <p:cNvPr id="5" name="Picture 4" descr="E_corrections-EB-NewRegr-v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968" y="3429000"/>
              <a:ext cx="4968552" cy="314481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409384" y="4221088"/>
              <a:ext cx="936104" cy="3768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9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E</a:t>
              </a:r>
              <a:r>
                <a:rPr lang="en-US" sz="1900" baseline="-250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SC </a:t>
              </a:r>
              <a:r>
                <a:rPr lang="en-US" sz="1900" baseline="-25000" dirty="0" err="1" smtClean="0">
                  <a:solidFill>
                    <a:schemeClr val="bg1"/>
                  </a:solidFill>
                  <a:latin typeface="Helvetica"/>
                  <a:cs typeface="Helvetica"/>
                </a:rPr>
                <a:t>corr</a:t>
              </a:r>
              <a:endParaRPr lang="en-US" sz="1900" dirty="0" smtClean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409384" y="3933056"/>
              <a:ext cx="936104" cy="3768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9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E</a:t>
              </a:r>
              <a:r>
                <a:rPr lang="en-US" sz="1900" baseline="-250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SC</a:t>
              </a:r>
              <a:endParaRPr lang="en-US" sz="1900" dirty="0" smtClean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09384" y="3645024"/>
              <a:ext cx="936104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9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E</a:t>
              </a:r>
              <a:r>
                <a:rPr lang="en-US" sz="1900" baseline="-250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5x5</a:t>
              </a:r>
              <a:endParaRPr lang="en-US" sz="1900" dirty="0" smtClean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6" name="Picture 5" descr="masssmear_out-HGG-Histos-1_region_0_0_top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88" y="3717032"/>
            <a:ext cx="3657840" cy="280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050" y="162560"/>
            <a:ext cx="8997950" cy="980728"/>
          </a:xfrm>
        </p:spPr>
        <p:txBody>
          <a:bodyPr>
            <a:noAutofit/>
          </a:bodyPr>
          <a:lstStyle/>
          <a:p>
            <a:r>
              <a:rPr lang="en-US" dirty="0" smtClean="0"/>
              <a:t>Photon Energy Scale and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72" y="1268761"/>
            <a:ext cx="9282112" cy="2088232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ECAL clustered energies corrected using a MC trained multivariate regression</a:t>
            </a:r>
          </a:p>
          <a:p>
            <a:pPr lvl="1"/>
            <a:r>
              <a:rPr lang="en-US" sz="2000" dirty="0" smtClean="0"/>
              <a:t>Improves resolution and restores flat response of energy scale versus pileup</a:t>
            </a:r>
          </a:p>
          <a:p>
            <a:pPr lvl="3"/>
            <a:r>
              <a:rPr lang="en-US" sz="1600" dirty="0" smtClean="0"/>
              <a:t>Inputs: Raw cluster energies and positions, lateral and longitudinal shower shape variables, local shower positions </a:t>
            </a:r>
            <a:r>
              <a:rPr lang="en-US" sz="1600" dirty="0" err="1" smtClean="0"/>
              <a:t>w.r.t</a:t>
            </a:r>
            <a:r>
              <a:rPr lang="en-US" sz="1600" dirty="0" smtClean="0"/>
              <a:t>. crystal geometry, pileup estimators</a:t>
            </a:r>
          </a:p>
          <a:p>
            <a:r>
              <a:rPr lang="en-US" sz="2000" dirty="0" smtClean="0"/>
              <a:t>Regression also used to provide a per photon energy resolution estimate</a:t>
            </a:r>
          </a:p>
          <a:p>
            <a:r>
              <a:rPr lang="en-US" sz="2000" dirty="0" smtClean="0"/>
              <a:t>To measure the Energy Scale and resolution: </a:t>
            </a:r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 err="1" smtClean="0"/>
              <a:t>Z</a:t>
            </a:r>
            <a:r>
              <a:rPr lang="en-US" sz="2000" dirty="0" err="1" smtClean="0">
                <a:latin typeface="Symbol" charset="2"/>
                <a:cs typeface="Symbol" charset="2"/>
              </a:rPr>
              <a:t>®</a:t>
            </a:r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endParaRPr lang="en-US" sz="2000" dirty="0" smtClean="0"/>
          </a:p>
          <a:p>
            <a:endParaRPr lang="en-US" sz="19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393161" y="4581132"/>
            <a:ext cx="1038082" cy="46164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24" tIns="45711" rIns="91424" bIns="45711" rtlCol="0">
            <a:spAutoFit/>
          </a:bodyPr>
          <a:lstStyle/>
          <a:p>
            <a:r>
              <a:rPr lang="en-US" sz="1200" dirty="0" smtClean="0"/>
              <a:t>Both EB |</a:t>
            </a:r>
            <a:r>
              <a:rPr lang="en-US" sz="1200" dirty="0" err="1" smtClean="0">
                <a:latin typeface="Symbol" charset="2"/>
                <a:cs typeface="Symbol" charset="2"/>
              </a:rPr>
              <a:t>h</a:t>
            </a:r>
            <a:r>
              <a:rPr lang="en-US" sz="1200" dirty="0" smtClean="0"/>
              <a:t>|&lt;1</a:t>
            </a:r>
          </a:p>
          <a:p>
            <a:r>
              <a:rPr lang="en-US" sz="1200" dirty="0" smtClean="0"/>
              <a:t>highR9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440832" y="4797154"/>
            <a:ext cx="1584176" cy="738664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Effect of the regression on the </a:t>
            </a:r>
          </a:p>
          <a:p>
            <a:r>
              <a:rPr lang="en-US" sz="1400" dirty="0" smtClean="0"/>
              <a:t>Z-&gt;</a:t>
            </a:r>
            <a:r>
              <a:rPr lang="en-US" sz="1400" dirty="0" err="1" smtClean="0"/>
              <a:t>ee</a:t>
            </a:r>
            <a:r>
              <a:rPr lang="en-US" sz="1400" dirty="0" smtClean="0"/>
              <a:t> peak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47102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MVA based photon ID discriminates photons from fakes:</a:t>
            </a:r>
          </a:p>
          <a:p>
            <a:pPr lvl="1"/>
            <a:r>
              <a:rPr lang="en-US" dirty="0"/>
              <a:t>Inputs: isolation, shower </a:t>
            </a:r>
            <a:r>
              <a:rPr lang="en-US" dirty="0" smtClean="0"/>
              <a:t>shape variables, </a:t>
            </a:r>
            <a:r>
              <a:rPr lang="en-US" dirty="0"/>
              <a:t>per event energy density, </a:t>
            </a:r>
            <a:r>
              <a:rPr lang="en-US" dirty="0" err="1"/>
              <a:t>pseudorapidity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Vertex identification with a BDT</a:t>
            </a:r>
          </a:p>
          <a:p>
            <a:pPr lvl="1"/>
            <a:r>
              <a:rPr lang="en-US" dirty="0"/>
              <a:t>Input variables: Σp</a:t>
            </a:r>
            <a:r>
              <a:rPr lang="en-US" baseline="-25000" dirty="0"/>
              <a:t>t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Σp</a:t>
            </a:r>
            <a:r>
              <a:rPr lang="en-US" baseline="-25000" dirty="0" err="1"/>
              <a:t>t</a:t>
            </a:r>
            <a:r>
              <a:rPr lang="en-US" dirty="0"/>
              <a:t> projected onto the </a:t>
            </a:r>
            <a:r>
              <a:rPr lang="en-US" dirty="0" err="1"/>
              <a:t>γγ</a:t>
            </a:r>
            <a:r>
              <a:rPr lang="en-US" dirty="0"/>
              <a:t> transverse direction,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asymmetry and conversions</a:t>
            </a:r>
          </a:p>
          <a:p>
            <a:r>
              <a:rPr lang="en-US" dirty="0"/>
              <a:t>Correct vertex finding probability </a:t>
            </a:r>
            <a:r>
              <a:rPr lang="en-US" dirty="0" smtClean="0"/>
              <a:t>also estimated </a:t>
            </a:r>
            <a:r>
              <a:rPr lang="en-US" dirty="0"/>
              <a:t>using a BDT</a:t>
            </a:r>
          </a:p>
          <a:p>
            <a:r>
              <a:rPr lang="en-US" dirty="0" smtClean="0"/>
              <a:t>Photon </a:t>
            </a:r>
            <a:r>
              <a:rPr lang="en-US" dirty="0"/>
              <a:t>pre-selection:</a:t>
            </a:r>
          </a:p>
          <a:p>
            <a:pPr lvl="1"/>
            <a:r>
              <a:rPr lang="en-US" sz="2800" dirty="0"/>
              <a:t>E</a:t>
            </a:r>
            <a:r>
              <a:rPr lang="en-US" sz="2800" baseline="-25000" dirty="0"/>
              <a:t>Tγ1</a:t>
            </a:r>
            <a:r>
              <a:rPr lang="en-US" sz="2800" dirty="0"/>
              <a:t>/</a:t>
            </a:r>
            <a:r>
              <a:rPr lang="en-US" sz="2800" dirty="0" err="1"/>
              <a:t>m</a:t>
            </a:r>
            <a:r>
              <a:rPr lang="en-US" sz="2800" baseline="-25000" dirty="0" err="1"/>
              <a:t>γγ</a:t>
            </a:r>
            <a:r>
              <a:rPr lang="en-US" sz="2800" dirty="0"/>
              <a:t>&gt;3, E</a:t>
            </a:r>
            <a:r>
              <a:rPr lang="en-US" sz="2800" baseline="-25000" dirty="0"/>
              <a:t>Tγ2</a:t>
            </a:r>
            <a:r>
              <a:rPr lang="en-US" sz="2800" dirty="0"/>
              <a:t>/</a:t>
            </a:r>
            <a:r>
              <a:rPr lang="en-US" sz="2800" dirty="0" err="1"/>
              <a:t>m</a:t>
            </a:r>
            <a:r>
              <a:rPr lang="en-US" sz="2800" baseline="-25000" dirty="0" err="1"/>
              <a:t>γγ</a:t>
            </a:r>
            <a:r>
              <a:rPr lang="en-US" sz="2800" dirty="0"/>
              <a:t>&gt;4</a:t>
            </a:r>
          </a:p>
          <a:p>
            <a:pPr lvl="1"/>
            <a:r>
              <a:rPr lang="en-US" dirty="0"/>
              <a:t>Photon Id a bit tighter than trigger selection and MC EM enrichment filters</a:t>
            </a:r>
          </a:p>
          <a:p>
            <a:pPr lvl="2"/>
            <a:r>
              <a:rPr lang="en-US" dirty="0"/>
              <a:t>Efficiency measured using tag and probe with </a:t>
            </a:r>
            <a:r>
              <a:rPr lang="en-US" dirty="0" err="1"/>
              <a:t>Z</a:t>
            </a:r>
            <a:r>
              <a:rPr lang="en-US" dirty="0" err="1">
                <a:latin typeface="Symbol" charset="2"/>
                <a:cs typeface="Symbol" charset="2"/>
              </a:rPr>
              <a:t>®</a:t>
            </a:r>
            <a:r>
              <a:rPr lang="en-US" dirty="0" err="1"/>
              <a:t>ee</a:t>
            </a:r>
            <a:endParaRPr lang="en-US" dirty="0"/>
          </a:p>
          <a:p>
            <a:pPr lvl="1"/>
            <a:r>
              <a:rPr lang="en-US" dirty="0"/>
              <a:t>Electron veto: Efficiency measured using tag and probe with </a:t>
            </a:r>
            <a:r>
              <a:rPr lang="en-US" dirty="0" err="1"/>
              <a:t>Z</a:t>
            </a:r>
            <a:r>
              <a:rPr lang="en-US" dirty="0" err="1">
                <a:latin typeface="Symbol" charset="2"/>
                <a:cs typeface="Symbol" charset="2"/>
              </a:rPr>
              <a:t>®</a:t>
            </a:r>
            <a:r>
              <a:rPr lang="en-US" dirty="0" err="1" smtClean="0">
                <a:latin typeface="Symbol" charset="2"/>
                <a:cs typeface="Symbol" charset="2"/>
              </a:rPr>
              <a:t>mmg</a:t>
            </a:r>
            <a:endParaRPr lang="en-US" dirty="0" smtClean="0">
              <a:latin typeface="Symbol" charset="2"/>
              <a:cs typeface="Symbol" charset="2"/>
            </a:endParaRP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ID/selection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21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8263" b="-8263"/>
          <a:stretch>
            <a:fillRect/>
          </a:stretch>
        </p:blipFill>
        <p:spPr>
          <a:xfrm>
            <a:off x="247650" y="760415"/>
            <a:ext cx="9410700" cy="5562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326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4" y="178052"/>
            <a:ext cx="9238059" cy="135804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dirty="0" smtClean="0"/>
              <a:t>The di-photon Invariant Mass Spectrum</a:t>
            </a:r>
            <a:endParaRPr lang="en-US" sz="4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Pushpa Bhat                ACAT 2013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6609184" y="1916836"/>
            <a:ext cx="3152800" cy="354908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Blind analysis in </a:t>
            </a:r>
            <a:r>
              <a:rPr lang="en-US" dirty="0" smtClean="0"/>
              <a:t>2012</a:t>
            </a:r>
          </a:p>
          <a:p>
            <a:r>
              <a:rPr lang="en-US" dirty="0" smtClean="0"/>
              <a:t>Background </a:t>
            </a:r>
            <a:r>
              <a:rPr lang="en-US" dirty="0"/>
              <a:t>MC only used for analysis </a:t>
            </a:r>
            <a:r>
              <a:rPr lang="en-US" dirty="0" smtClean="0"/>
              <a:t>optimization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Z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/>
              <a:t>ee</a:t>
            </a:r>
            <a:r>
              <a:rPr lang="en-US" dirty="0" smtClean="0"/>
              <a:t> </a:t>
            </a:r>
            <a:r>
              <a:rPr lang="en-US" dirty="0"/>
              <a:t>also to measure  photon efficiencies and resolution with </a:t>
            </a:r>
            <a:r>
              <a:rPr lang="en-US" dirty="0" smtClean="0"/>
              <a:t>data</a:t>
            </a:r>
          </a:p>
          <a:p>
            <a:r>
              <a:rPr lang="en-US" dirty="0"/>
              <a:t>B</a:t>
            </a:r>
            <a:r>
              <a:rPr lang="en-US" dirty="0" smtClean="0"/>
              <a:t>ackgrounds: </a:t>
            </a:r>
          </a:p>
          <a:p>
            <a:pPr lvl="1"/>
            <a:r>
              <a:rPr lang="en-US" dirty="0" smtClean="0"/>
              <a:t>prompt di-photons</a:t>
            </a:r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hoton+jet</a:t>
            </a:r>
            <a:r>
              <a:rPr lang="en-US" dirty="0" smtClean="0"/>
              <a:t>(fake)</a:t>
            </a:r>
          </a:p>
          <a:p>
            <a:pPr lvl="1"/>
            <a:r>
              <a:rPr lang="en-US" dirty="0" smtClean="0"/>
              <a:t>Jet-jet (two fakes)</a:t>
            </a:r>
          </a:p>
          <a:p>
            <a:pPr lvl="1"/>
            <a:endParaRPr lang="en-US" dirty="0"/>
          </a:p>
        </p:txBody>
      </p:sp>
      <p:pic>
        <p:nvPicPr>
          <p:cNvPr id="8" name="Picture 7" descr="mass_2g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0" y="1700807"/>
            <a:ext cx="6336704" cy="42753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3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 smtClean="0"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Large Hadron Collider</a:t>
            </a:r>
            <a:endParaRPr lang="en-US" dirty="0"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7" y="2060848"/>
            <a:ext cx="7358901" cy="4608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6" y="1455167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scientific &amp; technological marvel!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19533" y="1556792"/>
            <a:ext cx="199796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Spectacular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performance!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591" y="2346576"/>
            <a:ext cx="3941880" cy="3157071"/>
          </a:xfrm>
          <a:prstGeom prst="rect">
            <a:avLst/>
          </a:prstGeom>
        </p:spPr>
      </p:pic>
      <p:sp>
        <p:nvSpPr>
          <p:cNvPr id="10" name="CuadroTexto 11"/>
          <p:cNvSpPr txBox="1"/>
          <p:nvPr/>
        </p:nvSpPr>
        <p:spPr>
          <a:xfrm>
            <a:off x="4217376" y="5478025"/>
            <a:ext cx="2838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D900"/>
                </a:solidFill>
              </a:rPr>
              <a:t>Peak instantaneous luminosity</a:t>
            </a:r>
          </a:p>
          <a:p>
            <a:r>
              <a:rPr lang="en-US" sz="2000" b="1" dirty="0" smtClean="0">
                <a:solidFill>
                  <a:srgbClr val="FFD900"/>
                </a:solidFill>
              </a:rPr>
              <a:t>7.7 x 10</a:t>
            </a:r>
            <a:r>
              <a:rPr lang="en-US" sz="2000" b="1" baseline="30000" dirty="0" smtClean="0">
                <a:solidFill>
                  <a:srgbClr val="FFD900"/>
                </a:solidFill>
              </a:rPr>
              <a:t>33</a:t>
            </a:r>
            <a:r>
              <a:rPr lang="en-US" sz="2000" b="1" dirty="0" smtClean="0">
                <a:solidFill>
                  <a:srgbClr val="FFD900"/>
                </a:solidFill>
              </a:rPr>
              <a:t> cm</a:t>
            </a:r>
            <a:r>
              <a:rPr lang="en-US" sz="2000" b="1" baseline="30000" dirty="0" smtClean="0">
                <a:solidFill>
                  <a:srgbClr val="FFD900"/>
                </a:solidFill>
              </a:rPr>
              <a:t>-2</a:t>
            </a:r>
            <a:r>
              <a:rPr lang="en-US" sz="2000" b="1" dirty="0" smtClean="0">
                <a:solidFill>
                  <a:srgbClr val="FFD900"/>
                </a:solidFill>
              </a:rPr>
              <a:t> s</a:t>
            </a:r>
            <a:r>
              <a:rPr lang="en-US" sz="2000" b="1" baseline="30000" dirty="0" smtClean="0">
                <a:solidFill>
                  <a:srgbClr val="FFD900"/>
                </a:solidFill>
              </a:rPr>
              <a:t>-1</a:t>
            </a:r>
            <a:endParaRPr lang="en-US" sz="2000" b="1" baseline="30000" dirty="0">
              <a:solidFill>
                <a:srgbClr val="FFD9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146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Diphoton</a:t>
            </a:r>
            <a:r>
              <a:rPr lang="en-US" dirty="0" smtClean="0"/>
              <a:t> MVA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41" y="836712"/>
            <a:ext cx="9282112" cy="1807096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Diphoton</a:t>
            </a:r>
            <a:r>
              <a:rPr lang="en-US" sz="2000" dirty="0" smtClean="0"/>
              <a:t> MVA trained on signal and background MC with input variables largely independent of </a:t>
            </a:r>
            <a:r>
              <a:rPr lang="en-US" sz="2000" dirty="0" err="1" smtClean="0"/>
              <a:t>m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gg</a:t>
            </a:r>
            <a:endParaRPr lang="en-US" sz="2000" baseline="-25000" dirty="0" smtClean="0">
              <a:latin typeface="Symbol" charset="2"/>
              <a:cs typeface="Symbol" charset="2"/>
            </a:endParaRPr>
          </a:p>
          <a:p>
            <a:pPr lvl="1"/>
            <a:r>
              <a:rPr lang="en-US" sz="1800" dirty="0"/>
              <a:t>Kinematics: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and </a:t>
            </a:r>
            <a:r>
              <a:rPr lang="en-US" sz="1800" dirty="0">
                <a:latin typeface="Symbol" charset="2"/>
                <a:cs typeface="Symbol" charset="2"/>
              </a:rPr>
              <a:t>h</a:t>
            </a:r>
            <a:r>
              <a:rPr lang="en-US" sz="1800" dirty="0"/>
              <a:t> of each photon, and </a:t>
            </a:r>
            <a:r>
              <a:rPr lang="en-US" sz="1800" dirty="0" err="1"/>
              <a:t>cos</a:t>
            </a:r>
            <a:r>
              <a:rPr lang="en-US" sz="1800" dirty="0" err="1">
                <a:latin typeface="Symbol" charset="2"/>
                <a:cs typeface="Symbol" charset="2"/>
              </a:rPr>
              <a:t>Df</a:t>
            </a:r>
            <a:r>
              <a:rPr lang="en-US" sz="1800" dirty="0"/>
              <a:t> between the 2 photons</a:t>
            </a:r>
          </a:p>
          <a:p>
            <a:pPr lvl="1"/>
            <a:r>
              <a:rPr lang="en-US" sz="1800" dirty="0"/>
              <a:t>Photon ID MVA output for each photon</a:t>
            </a:r>
          </a:p>
          <a:p>
            <a:pPr lvl="1"/>
            <a:r>
              <a:rPr lang="en-US" sz="1800" dirty="0"/>
              <a:t>per-event mass resolution and vertex probability</a:t>
            </a:r>
          </a:p>
          <a:p>
            <a:r>
              <a:rPr lang="en-US" sz="2000" dirty="0" smtClean="0"/>
              <a:t>Encode all relevant information on signal </a:t>
            </a:r>
            <a:r>
              <a:rPr lang="en-US" sz="2000" dirty="0" err="1" smtClean="0"/>
              <a:t>vs</a:t>
            </a:r>
            <a:r>
              <a:rPr lang="en-US" sz="2000" dirty="0" smtClean="0"/>
              <a:t> background discrimination (aside from </a:t>
            </a:r>
            <a:r>
              <a:rPr lang="en-US" sz="2000" dirty="0" err="1" smtClean="0"/>
              <a:t>m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gg</a:t>
            </a:r>
            <a:r>
              <a:rPr lang="en-US" sz="2000" b="1" dirty="0" smtClean="0"/>
              <a:t> </a:t>
            </a:r>
            <a:r>
              <a:rPr lang="en-US" sz="2000" dirty="0" smtClean="0"/>
              <a:t>itself) into a single di-photon MVA output  to first order independent </a:t>
            </a:r>
            <a:r>
              <a:rPr lang="en-US" sz="2000" dirty="0"/>
              <a:t>of </a:t>
            </a:r>
            <a:r>
              <a:rPr lang="en-US" sz="2000" dirty="0" err="1"/>
              <a:t>m</a:t>
            </a:r>
            <a:r>
              <a:rPr lang="en-US" sz="2000" baseline="-25000" dirty="0" err="1">
                <a:latin typeface="Symbol" charset="2"/>
                <a:cs typeface="Symbol" charset="2"/>
              </a:rPr>
              <a:t>gg</a:t>
            </a:r>
            <a:endParaRPr lang="en-US" sz="2000" baseline="-25000" dirty="0">
              <a:latin typeface="Symbol" charset="2"/>
              <a:cs typeface="Symbol" charset="2"/>
            </a:endParaRPr>
          </a:p>
          <a:p>
            <a:endParaRPr lang="en-US" sz="2000" dirty="0" smtClean="0"/>
          </a:p>
        </p:txBody>
      </p:sp>
      <p:grpSp>
        <p:nvGrpSpPr>
          <p:cNvPr id="24" name="Group 23"/>
          <p:cNvGrpSpPr/>
          <p:nvPr/>
        </p:nvGrpSpPr>
        <p:grpSpPr>
          <a:xfrm>
            <a:off x="1640632" y="3422667"/>
            <a:ext cx="3096344" cy="2987125"/>
            <a:chOff x="776536" y="2771640"/>
            <a:chExt cx="3096344" cy="2987125"/>
          </a:xfrm>
        </p:grpSpPr>
        <p:pic>
          <p:nvPicPr>
            <p:cNvPr id="4" name="Picture 3" descr="bdtmc100_18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536" y="2771640"/>
              <a:ext cx="3096344" cy="29871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3322947" y="3743165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Cat 0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126669" y="3743166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Cat 1 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2890899" y="3743165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Cat 2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2458852" y="3743165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Cat 3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97016" y="3416275"/>
            <a:ext cx="3096344" cy="2987125"/>
            <a:chOff x="3944888" y="2780928"/>
            <a:chExt cx="3096344" cy="2987125"/>
          </a:xfrm>
        </p:grpSpPr>
        <p:pic>
          <p:nvPicPr>
            <p:cNvPr id="5" name="Picture 4" descr="bdtdata_100_180_ne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888" y="2780928"/>
              <a:ext cx="3096344" cy="29871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0952" y="3068961"/>
              <a:ext cx="1008112" cy="26980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16200000">
              <a:off x="6491299" y="3743166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Cat 0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6295021" y="3743167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Cat 1 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6059251" y="3743166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Cat 2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5627204" y="3743166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Cat 3</a:t>
              </a:r>
              <a:endParaRPr lang="en-US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543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Di-jet Tagging</a:t>
            </a:r>
            <a:endParaRPr lang="en-US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3"/>
          <a:srcRect l="-5912" r="-4593"/>
          <a:stretch/>
        </p:blipFill>
        <p:spPr>
          <a:xfrm>
            <a:off x="898999" y="1752600"/>
            <a:ext cx="9315361" cy="4873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1752600"/>
            <a:ext cx="525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Di-jet event with: 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diphoton</a:t>
            </a:r>
            <a:r>
              <a:rPr lang="en-US" sz="20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mass 121.9 </a:t>
            </a:r>
            <a:r>
              <a:rPr lang="en-US" sz="2000" dirty="0" err="1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GeV</a:t>
            </a:r>
            <a:endParaRPr lang="en-US" sz="2000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  <a:p>
            <a:pPr defTabSz="91281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dijet</a:t>
            </a:r>
            <a:r>
              <a:rPr lang="en-US" sz="20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mass 1460 </a:t>
            </a:r>
            <a:r>
              <a:rPr lang="en-US" sz="2000" dirty="0" err="1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GeV</a:t>
            </a:r>
            <a:endParaRPr lang="en-US" sz="2000" dirty="0">
              <a:solidFill>
                <a:srgbClr val="000000"/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  <a:p>
            <a:pPr defTabSz="91281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jet </a:t>
            </a:r>
            <a:r>
              <a:rPr lang="en-US" sz="2000" dirty="0" err="1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p</a:t>
            </a:r>
            <a:r>
              <a:rPr lang="en-US" sz="2000" baseline="-25000" dirty="0" err="1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: 288.8 and 189.1 </a:t>
            </a:r>
            <a:r>
              <a:rPr lang="en-US" sz="2000" dirty="0" err="1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GeV</a:t>
            </a:r>
            <a:r>
              <a:rPr lang="en-US" sz="20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jet </a:t>
            </a:r>
            <a:r>
              <a:rPr lang="en-US" sz="2000" dirty="0" err="1">
                <a:solidFill>
                  <a:srgbClr val="000000"/>
                </a:solidFill>
                <a:latin typeface="Symbol" charset="2"/>
                <a:ea typeface="ＭＳ Ｐゴシック" pitchFamily="84" charset="-128"/>
                <a:cs typeface="Symbol" charset="2"/>
              </a:rPr>
              <a:t>h</a:t>
            </a:r>
            <a:r>
              <a:rPr lang="en-US" sz="2000" dirty="0">
                <a:solidFill>
                  <a:srgbClr val="000000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: -2.022 and 1.860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4" y="1752600"/>
            <a:ext cx="4495800" cy="2362200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650" y="1295400"/>
            <a:ext cx="5086350" cy="4267200"/>
          </a:xfrm>
        </p:spPr>
        <p:txBody>
          <a:bodyPr/>
          <a:lstStyle/>
          <a:p>
            <a:r>
              <a:rPr lang="en-US" sz="2400" dirty="0" smtClean="0"/>
              <a:t>Exclusive selection of di-photon events with VBF-like topology:</a:t>
            </a:r>
          </a:p>
          <a:p>
            <a:pPr lvl="1"/>
            <a:r>
              <a:rPr lang="en-US" sz="2000" dirty="0" smtClean="0"/>
              <a:t>Two high </a:t>
            </a:r>
            <a:r>
              <a:rPr lang="en-US" sz="2000" dirty="0" err="1" smtClean="0"/>
              <a:t>pT</a:t>
            </a:r>
            <a:r>
              <a:rPr lang="en-US" sz="2000" dirty="0" smtClean="0"/>
              <a:t> jets  with large pseudo-rapidity difference and invariant mass</a:t>
            </a:r>
          </a:p>
          <a:p>
            <a:r>
              <a:rPr lang="en-US" sz="2400" dirty="0" smtClean="0"/>
              <a:t>High S/B</a:t>
            </a:r>
          </a:p>
          <a:p>
            <a:r>
              <a:rPr lang="en-US" sz="2400" dirty="0" smtClean="0"/>
              <a:t>~80%-pure VBF events for large di-jet invariant masses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6598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35601"/>
            <a:ext cx="8915400" cy="572029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7</a:t>
            </a:r>
            <a:r>
              <a:rPr lang="en-US" sz="3600" dirty="0" smtClean="0"/>
              <a:t> TeV Mass Distribution</a:t>
            </a:r>
            <a:r>
              <a:rPr lang="en-US" sz="3600" baseline="0" dirty="0" smtClean="0"/>
              <a:t> in Categories</a:t>
            </a:r>
            <a:endParaRPr lang="en-US" sz="3600" dirty="0"/>
          </a:p>
        </p:txBody>
      </p:sp>
      <p:pic>
        <p:nvPicPr>
          <p:cNvPr id="9" name="Content Placeholder 8" descr="mvacat0_7TeV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602" r="-5602"/>
          <a:stretch>
            <a:fillRect/>
          </a:stretch>
        </p:blipFill>
        <p:spPr>
          <a:xfrm>
            <a:off x="273054" y="1268413"/>
            <a:ext cx="3052763" cy="2468562"/>
          </a:xfrm>
        </p:spPr>
      </p:pic>
      <p:pic>
        <p:nvPicPr>
          <p:cNvPr id="10" name="Content Placeholder 9" descr="mvacat1_7TeV.png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602" r="-5602"/>
          <a:stretch>
            <a:fillRect/>
          </a:stretch>
        </p:blipFill>
        <p:spPr>
          <a:xfrm>
            <a:off x="3440113" y="1268413"/>
            <a:ext cx="3052762" cy="2468562"/>
          </a:xfrm>
        </p:spPr>
      </p:pic>
      <p:pic>
        <p:nvPicPr>
          <p:cNvPr id="11" name="Content Placeholder 10" descr="mvacat2_7TeV.png"/>
          <p:cNvPicPr>
            <a:picLocks noGrp="1" noChangeAspect="1"/>
          </p:cNvPicPr>
          <p:nvPr>
            <p:ph sz="quarter" idx="1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599" r="-5599"/>
          <a:stretch>
            <a:fillRect/>
          </a:stretch>
        </p:blipFill>
        <p:spPr/>
      </p:pic>
      <p:pic>
        <p:nvPicPr>
          <p:cNvPr id="12" name="Content Placeholder 11" descr="mvacat3_7TeV.png"/>
          <p:cNvPicPr>
            <a:picLocks noGrp="1" noChangeAspect="1"/>
          </p:cNvPicPr>
          <p:nvPr>
            <p:ph sz="quarter" idx="16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602" r="-5602"/>
          <a:stretch>
            <a:fillRect/>
          </a:stretch>
        </p:blipFill>
        <p:spPr>
          <a:xfrm>
            <a:off x="273054" y="3860806"/>
            <a:ext cx="3052763" cy="2468563"/>
          </a:xfrm>
        </p:spPr>
      </p:pic>
      <p:pic>
        <p:nvPicPr>
          <p:cNvPr id="13" name="Content Placeholder 12" descr="mvacat4_7TeV.png"/>
          <p:cNvPicPr>
            <a:picLocks noGrp="1" noChangeAspect="1"/>
          </p:cNvPicPr>
          <p:nvPr>
            <p:ph sz="quarter" idx="17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602" r="-5602"/>
          <a:stretch>
            <a:fillRect/>
          </a:stretch>
        </p:blipFill>
        <p:spPr>
          <a:xfrm>
            <a:off x="3440113" y="3860806"/>
            <a:ext cx="3052762" cy="2468563"/>
          </a:xfrm>
        </p:spPr>
      </p:pic>
      <p:sp>
        <p:nvSpPr>
          <p:cNvPr id="8" name="Content Placeholder 6"/>
          <p:cNvSpPr>
            <a:spLocks noGrp="1"/>
          </p:cNvSpPr>
          <p:nvPr>
            <p:ph sz="half" idx="4294967295"/>
          </p:nvPr>
        </p:nvSpPr>
        <p:spPr>
          <a:xfrm>
            <a:off x="6393160" y="3861048"/>
            <a:ext cx="3168352" cy="280831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Background model is entirely from data.</a:t>
            </a:r>
          </a:p>
          <a:p>
            <a:r>
              <a:rPr lang="en-US" dirty="0" smtClean="0"/>
              <a:t>Fit to mass distribution in each category with polynomial functions (3</a:t>
            </a:r>
            <a:r>
              <a:rPr lang="en-US" baseline="30000" dirty="0" smtClean="0"/>
              <a:t>rd</a:t>
            </a:r>
            <a:r>
              <a:rPr lang="en-US" dirty="0" smtClean="0"/>
              <a:t> to 5</a:t>
            </a:r>
            <a:r>
              <a:rPr lang="en-US" baseline="30000" dirty="0" smtClean="0"/>
              <a:t>th</a:t>
            </a:r>
            <a:r>
              <a:rPr lang="en-US" dirty="0" smtClean="0"/>
              <a:t> degree)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85790" y="2209804"/>
            <a:ext cx="1162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Untagged 0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2" y="2209804"/>
            <a:ext cx="1162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Untagged 1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9600" y="2209804"/>
            <a:ext cx="1162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Untagged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85790" y="4800604"/>
            <a:ext cx="1162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Untagged 3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2" y="4800604"/>
            <a:ext cx="892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Dijet tag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37191" y="6505603"/>
            <a:ext cx="384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2AC53DF-4216-466D-99A7-94400E6C2A25}" type="slidenum">
              <a:rPr lang="en-US" sz="1400">
                <a:solidFill>
                  <a:schemeClr val="accent2"/>
                </a:solidFill>
              </a:rPr>
              <a:pPr/>
              <a:t>32</a:t>
            </a:fld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20947" y="719076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Pushpa Bhat                ACAT 2013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68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8 TeV Mass Distribution</a:t>
            </a:r>
            <a:r>
              <a:rPr lang="en-US" sz="3600" baseline="0" dirty="0" smtClean="0"/>
              <a:t> in Categories</a:t>
            </a:r>
            <a:endParaRPr lang="en-US" sz="3600" dirty="0"/>
          </a:p>
        </p:txBody>
      </p:sp>
      <p:pic>
        <p:nvPicPr>
          <p:cNvPr id="9" name="Content Placeholder 8" descr="mvacat0_8TeV.pn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602" r="-5602"/>
          <a:stretch>
            <a:fillRect/>
          </a:stretch>
        </p:blipFill>
        <p:spPr>
          <a:xfrm>
            <a:off x="273054" y="1268413"/>
            <a:ext cx="3052763" cy="2468562"/>
          </a:xfrm>
        </p:spPr>
      </p:pic>
      <p:pic>
        <p:nvPicPr>
          <p:cNvPr id="10" name="Content Placeholder 9" descr="mvacat1_8TeV.png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602" r="-5602"/>
          <a:stretch>
            <a:fillRect/>
          </a:stretch>
        </p:blipFill>
        <p:spPr>
          <a:xfrm>
            <a:off x="3440113" y="1268413"/>
            <a:ext cx="3052762" cy="2468562"/>
          </a:xfrm>
        </p:spPr>
      </p:pic>
      <p:pic>
        <p:nvPicPr>
          <p:cNvPr id="11" name="Content Placeholder 10" descr="mvacat2_8TeV.png"/>
          <p:cNvPicPr>
            <a:picLocks noGrp="1" noChangeAspect="1"/>
          </p:cNvPicPr>
          <p:nvPr>
            <p:ph sz="quarter" idx="1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599" r="-5599"/>
          <a:stretch>
            <a:fillRect/>
          </a:stretch>
        </p:blipFill>
        <p:spPr/>
      </p:pic>
      <p:pic>
        <p:nvPicPr>
          <p:cNvPr id="13" name="Content Placeholder 12" descr="mvacat3_8TeV.png"/>
          <p:cNvPicPr>
            <a:picLocks noGrp="1" noChangeAspect="1"/>
          </p:cNvPicPr>
          <p:nvPr>
            <p:ph sz="quarter" idx="16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602" r="-5602"/>
          <a:stretch>
            <a:fillRect/>
          </a:stretch>
        </p:blipFill>
        <p:spPr>
          <a:xfrm>
            <a:off x="273054" y="3860806"/>
            <a:ext cx="3052763" cy="2468563"/>
          </a:xfrm>
        </p:spPr>
      </p:pic>
      <p:pic>
        <p:nvPicPr>
          <p:cNvPr id="14" name="Content Placeholder 13" descr="mvacat4_8TeV.png"/>
          <p:cNvPicPr>
            <a:picLocks noGrp="1" noChangeAspect="1"/>
          </p:cNvPicPr>
          <p:nvPr>
            <p:ph sz="quarter" idx="17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241" r="-6241"/>
          <a:stretch>
            <a:fillRect/>
          </a:stretch>
        </p:blipFill>
        <p:spPr>
          <a:xfrm>
            <a:off x="3440113" y="3860806"/>
            <a:ext cx="3052762" cy="2468563"/>
          </a:xfrm>
        </p:spPr>
      </p:pic>
      <p:pic>
        <p:nvPicPr>
          <p:cNvPr id="20" name="Content Placeholder 19" descr="mvacat5_8TeV.png"/>
          <p:cNvPicPr>
            <a:picLocks noGrp="1" noChangeAspect="1"/>
          </p:cNvPicPr>
          <p:nvPr>
            <p:ph sz="quarter" idx="18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602" r="-5602"/>
          <a:stretch>
            <a:fillRect/>
          </a:stretch>
        </p:blipFill>
        <p:spPr>
          <a:xfrm>
            <a:off x="6608763" y="3860806"/>
            <a:ext cx="3052762" cy="2468563"/>
          </a:xfrm>
        </p:spPr>
      </p:pic>
      <p:sp>
        <p:nvSpPr>
          <p:cNvPr id="12" name="TextBox 11"/>
          <p:cNvSpPr txBox="1"/>
          <p:nvPr/>
        </p:nvSpPr>
        <p:spPr>
          <a:xfrm>
            <a:off x="1885790" y="2204868"/>
            <a:ext cx="1162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Untagged 0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2" y="2204868"/>
            <a:ext cx="1162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Untagged 1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9600" y="2204868"/>
            <a:ext cx="1162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Untagged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85790" y="4795668"/>
            <a:ext cx="1162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Untagged 3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1602" y="4795668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Dijet tight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05800" y="4795668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Dijet loose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537191" y="6505603"/>
            <a:ext cx="384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2AC53DF-4216-466D-99A7-94400E6C2A25}" type="slidenum">
              <a:rPr lang="en-US" sz="1400">
                <a:solidFill>
                  <a:schemeClr val="accent2"/>
                </a:solidFill>
              </a:rPr>
              <a:pPr/>
              <a:t>33</a:t>
            </a:fld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Pushpa Bhat                ACAT 2013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89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S/B Weighted Mass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41" y="1052736"/>
            <a:ext cx="9410700" cy="86409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Sum of mass distributions for each event class, weighted by S/B</a:t>
            </a:r>
          </a:p>
          <a:p>
            <a:pPr lvl="1"/>
            <a:r>
              <a:rPr lang="en-US" dirty="0" smtClean="0"/>
              <a:t>B is integral of background model over a constant signal fraction interval</a:t>
            </a:r>
          </a:p>
        </p:txBody>
      </p:sp>
      <p:pic>
        <p:nvPicPr>
          <p:cNvPr id="5" name="Picture 4" descr="sbweightedm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12" y="2060852"/>
            <a:ext cx="4824536" cy="4492143"/>
          </a:xfrm>
          <a:prstGeom prst="rect">
            <a:avLst/>
          </a:prstGeom>
        </p:spPr>
      </p:pic>
      <p:pic>
        <p:nvPicPr>
          <p:cNvPr id="7" name="Picture 6" descr="sbweightedma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417" t="45902" r="39838" b="37346"/>
          <a:stretch/>
        </p:blipFill>
        <p:spPr>
          <a:xfrm>
            <a:off x="6174657" y="3203858"/>
            <a:ext cx="1730671" cy="152128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4950522" y="3964505"/>
            <a:ext cx="1224136" cy="32859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5442" y="1975668"/>
            <a:ext cx="1282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July 2012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0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95% CL Exclusion for SM Higgs </a:t>
            </a:r>
            <a:endParaRPr lang="en-US" sz="4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4488" y="5301208"/>
            <a:ext cx="9005126" cy="136815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</a:t>
            </a:r>
            <a:r>
              <a:rPr lang="en-US" dirty="0" smtClean="0"/>
              <a:t>xpected 95% CL exclusion</a:t>
            </a:r>
            <a:r>
              <a:rPr lang="en-US" baseline="0" dirty="0" smtClean="0"/>
              <a:t> 0.76 </a:t>
            </a:r>
            <a:r>
              <a:rPr lang="en-US" dirty="0" smtClean="0"/>
              <a:t>times</a:t>
            </a:r>
            <a:r>
              <a:rPr lang="en-US" baseline="0" dirty="0" smtClean="0"/>
              <a:t> SM at 125 </a:t>
            </a:r>
            <a:r>
              <a:rPr lang="en-US" baseline="0" dirty="0" err="1" smtClean="0"/>
              <a:t>GeV</a:t>
            </a:r>
            <a:endParaRPr lang="en-US" baseline="0" dirty="0" smtClean="0"/>
          </a:p>
          <a:p>
            <a:r>
              <a:rPr lang="en-US" dirty="0" smtClean="0"/>
              <a:t>Large range with expected exclusion below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SM</a:t>
            </a:r>
            <a:endParaRPr lang="en-US" baseline="-25000" dirty="0" smtClean="0"/>
          </a:p>
          <a:p>
            <a:r>
              <a:rPr lang="en-US" dirty="0" smtClean="0"/>
              <a:t>Observe largest excess of events at 125 </a:t>
            </a:r>
            <a:r>
              <a:rPr lang="en-US" dirty="0" err="1" smtClean="0"/>
              <a:t>GeV</a:t>
            </a:r>
            <a:endParaRPr lang="en-US" baseline="0" dirty="0" smtClean="0"/>
          </a:p>
          <a:p>
            <a:endParaRPr lang="en-US" dirty="0"/>
          </a:p>
        </p:txBody>
      </p:sp>
      <p:pic>
        <p:nvPicPr>
          <p:cNvPr id="4" name="Picture 3" descr="MVALimitSMRelCom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6" y="1124747"/>
            <a:ext cx="6624736" cy="41849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7191" y="6505603"/>
            <a:ext cx="384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2AC53DF-4216-466D-99A7-94400E6C2A25}" type="slidenum">
              <a:rPr lang="en-US" sz="1400">
                <a:solidFill>
                  <a:schemeClr val="accent2"/>
                </a:solidFill>
              </a:rPr>
              <a:pPr/>
              <a:t>35</a:t>
            </a:fld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Pushpa Bhat                ACAT 2013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605" y="1097594"/>
            <a:ext cx="1282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July 2012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results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42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08" y="120328"/>
            <a:ext cx="9212998" cy="746196"/>
          </a:xfrm>
        </p:spPr>
        <p:txBody>
          <a:bodyPr>
            <a:noAutofit/>
          </a:bodyPr>
          <a:lstStyle/>
          <a:p>
            <a:pPr algn="ctr"/>
            <a:r>
              <a:rPr lang="en-US" sz="4400" baseline="0" dirty="0" smtClean="0"/>
              <a:t>P-Values and signal strength</a:t>
            </a:r>
            <a:endParaRPr lang="en-US" sz="4400" dirty="0"/>
          </a:p>
        </p:txBody>
      </p:sp>
      <p:sp>
        <p:nvSpPr>
          <p:cNvPr id="10" name="Text Placeholder 3"/>
          <p:cNvSpPr>
            <a:spLocks noGrp="1"/>
          </p:cNvSpPr>
          <p:nvPr>
            <p:ph sz="half" idx="1"/>
          </p:nvPr>
        </p:nvSpPr>
        <p:spPr>
          <a:xfrm>
            <a:off x="560512" y="5013176"/>
            <a:ext cx="5915433" cy="165618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Minimum local p-value at 125 </a:t>
            </a:r>
            <a:r>
              <a:rPr lang="en-US" dirty="0" err="1" smtClean="0"/>
              <a:t>GeV</a:t>
            </a:r>
            <a:r>
              <a:rPr lang="en-US" dirty="0" smtClean="0"/>
              <a:t> with a local significance of  4.1 </a:t>
            </a:r>
            <a:r>
              <a:rPr lang="en-US" dirty="0" err="1" smtClean="0"/>
              <a:t>σ</a:t>
            </a:r>
            <a:endParaRPr lang="en-US" dirty="0" smtClean="0"/>
          </a:p>
          <a:p>
            <a:r>
              <a:rPr lang="en-US" dirty="0" smtClean="0"/>
              <a:t>Similar excess in 2011 and 2012</a:t>
            </a:r>
          </a:p>
          <a:p>
            <a:r>
              <a:rPr lang="en-US" dirty="0" smtClean="0"/>
              <a:t>Independent cross check analyses give similar results</a:t>
            </a:r>
          </a:p>
          <a:p>
            <a:r>
              <a:rPr lang="en-US" dirty="0" smtClean="0"/>
              <a:t>Global significance in the full search range (110-150 </a:t>
            </a:r>
            <a:r>
              <a:rPr lang="en-US" dirty="0" err="1" smtClean="0"/>
              <a:t>GeV</a:t>
            </a:r>
            <a:r>
              <a:rPr lang="en-US" dirty="0" smtClean="0"/>
              <a:t>) 3.2 </a:t>
            </a:r>
            <a:r>
              <a:rPr lang="en-US" dirty="0" err="1" smtClean="0"/>
              <a:t>σ</a:t>
            </a:r>
            <a:endParaRPr lang="en-US" dirty="0" smtClean="0"/>
          </a:p>
        </p:txBody>
      </p:sp>
      <p:pic>
        <p:nvPicPr>
          <p:cNvPr id="3" name="Picture 2" descr="MVApvaluescom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83" y="1677750"/>
            <a:ext cx="4957044" cy="3236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7191" y="6505603"/>
            <a:ext cx="384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2AC53DF-4216-466D-99A7-94400E6C2A25}" type="slidenum">
              <a:rPr lang="en-US" sz="1400">
                <a:solidFill>
                  <a:schemeClr val="accent2"/>
                </a:solidFill>
              </a:rPr>
              <a:pPr/>
              <a:t>36</a:t>
            </a:fld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8328" y="4656932"/>
            <a:ext cx="2589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Combined best </a:t>
            </a:r>
            <a:r>
              <a:rPr lang="en-US" sz="2000" dirty="0">
                <a:solidFill>
                  <a:srgbClr val="404040"/>
                </a:solidFill>
              </a:rPr>
              <a:t>fit signal </a:t>
            </a:r>
            <a:r>
              <a:rPr lang="en-US" sz="2000" dirty="0" smtClean="0">
                <a:solidFill>
                  <a:srgbClr val="404040"/>
                </a:solidFill>
              </a:rPr>
              <a:t>strength </a:t>
            </a:r>
          </a:p>
          <a:p>
            <a:r>
              <a:rPr lang="en-US" sz="2000" dirty="0" err="1" smtClean="0">
                <a:solidFill>
                  <a:srgbClr val="404040"/>
                </a:solidFill>
              </a:rPr>
              <a:t>σ</a:t>
            </a:r>
            <a:r>
              <a:rPr lang="en-US" sz="2000" dirty="0" smtClean="0">
                <a:solidFill>
                  <a:srgbClr val="404040"/>
                </a:solidFill>
              </a:rPr>
              <a:t>/</a:t>
            </a:r>
            <a:r>
              <a:rPr lang="en-US" sz="2000" dirty="0" err="1" smtClean="0">
                <a:solidFill>
                  <a:srgbClr val="404040"/>
                </a:solidFill>
              </a:rPr>
              <a:t>σ</a:t>
            </a:r>
            <a:r>
              <a:rPr lang="en-US" sz="2000" baseline="-25000" dirty="0" err="1" smtClean="0">
                <a:solidFill>
                  <a:srgbClr val="404040"/>
                </a:solidFill>
              </a:rPr>
              <a:t>SM</a:t>
            </a:r>
            <a:r>
              <a:rPr lang="en-US" sz="2000" dirty="0" smtClean="0">
                <a:solidFill>
                  <a:srgbClr val="404040"/>
                </a:solidFill>
              </a:rPr>
              <a:t> = 1.56±0.43 consistent </a:t>
            </a:r>
            <a:r>
              <a:rPr lang="en-US" sz="2000" dirty="0">
                <a:solidFill>
                  <a:srgbClr val="404040"/>
                </a:solidFill>
              </a:rPr>
              <a:t>with SM.</a:t>
            </a:r>
            <a:endParaRPr lang="en-US" sz="2000" dirty="0"/>
          </a:p>
        </p:txBody>
      </p:sp>
      <p:pic>
        <p:nvPicPr>
          <p:cNvPr id="7" name="Picture 6" descr="BestFitSignal_7and8TeV_M_MassFa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107" y="1834905"/>
            <a:ext cx="3503567" cy="2485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605" y="1081914"/>
            <a:ext cx="2494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July 2012 results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60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LHCP May 2013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Update</a:t>
            </a:r>
            <a:endParaRPr lang="en-US" dirty="0"/>
          </a:p>
        </p:txBody>
      </p:sp>
      <p:grpSp>
        <p:nvGrpSpPr>
          <p:cNvPr id="4" name="Agrupar 9"/>
          <p:cNvGrpSpPr/>
          <p:nvPr/>
        </p:nvGrpSpPr>
        <p:grpSpPr>
          <a:xfrm>
            <a:off x="322872" y="1543652"/>
            <a:ext cx="4140000" cy="4180095"/>
            <a:chOff x="322872" y="2135076"/>
            <a:chExt cx="4140000" cy="4180095"/>
          </a:xfrm>
        </p:grpSpPr>
        <p:pic>
          <p:nvPicPr>
            <p:cNvPr id="5" name="Imagen 6" descr="mvamvasbweightedmass_1_5GeV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872" y="2319742"/>
              <a:ext cx="4140000" cy="3995429"/>
            </a:xfrm>
            <a:prstGeom prst="rect">
              <a:avLst/>
            </a:prstGeom>
          </p:spPr>
        </p:pic>
        <p:sp>
          <p:nvSpPr>
            <p:cNvPr id="6" name="Rectángulo 8"/>
            <p:cNvSpPr/>
            <p:nvPr/>
          </p:nvSpPr>
          <p:spPr>
            <a:xfrm>
              <a:off x="909848" y="2135076"/>
              <a:ext cx="29660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MVA analysis</a:t>
              </a:r>
              <a:endParaRPr lang="en-US" dirty="0"/>
            </a:p>
          </p:txBody>
        </p:sp>
      </p:grpSp>
      <p:grpSp>
        <p:nvGrpSpPr>
          <p:cNvPr id="7" name="Agrupar 12"/>
          <p:cNvGrpSpPr/>
          <p:nvPr/>
        </p:nvGrpSpPr>
        <p:grpSpPr>
          <a:xfrm>
            <a:off x="4713928" y="1543652"/>
            <a:ext cx="4140000" cy="4180100"/>
            <a:chOff x="4713928" y="2135076"/>
            <a:chExt cx="4140000" cy="4180100"/>
          </a:xfrm>
        </p:grpSpPr>
        <p:pic>
          <p:nvPicPr>
            <p:cNvPr id="8" name="Imagen 7" descr="ciccicsbweightedmass_1_5GeV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3928" y="2319742"/>
              <a:ext cx="4140000" cy="3995434"/>
            </a:xfrm>
            <a:prstGeom prst="rect">
              <a:avLst/>
            </a:prstGeom>
          </p:spPr>
        </p:pic>
        <p:sp>
          <p:nvSpPr>
            <p:cNvPr id="9" name="Rectángulo 10"/>
            <p:cNvSpPr/>
            <p:nvPr/>
          </p:nvSpPr>
          <p:spPr>
            <a:xfrm>
              <a:off x="5823493" y="2135076"/>
              <a:ext cx="19208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Cut-based analysis</a:t>
              </a:r>
              <a:endParaRPr lang="en-US" dirty="0"/>
            </a:p>
          </p:txBody>
        </p:sp>
      </p:grpSp>
      <p:sp>
        <p:nvSpPr>
          <p:cNvPr id="10" name="Rectángulo 1"/>
          <p:cNvSpPr/>
          <p:nvPr/>
        </p:nvSpPr>
        <p:spPr>
          <a:xfrm>
            <a:off x="818774" y="5730665"/>
            <a:ext cx="48257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</a:rPr>
              <a:t>m</a:t>
            </a:r>
            <a:r>
              <a:rPr lang="en-US" sz="2200" i="1" baseline="-25000" dirty="0" err="1" smtClean="0">
                <a:solidFill>
                  <a:srgbClr val="FF0000"/>
                </a:solidFill>
              </a:rPr>
              <a:t>H</a:t>
            </a:r>
            <a:r>
              <a:rPr lang="en-US" sz="2200" dirty="0">
                <a:solidFill>
                  <a:srgbClr val="FF0000"/>
                </a:solidFill>
              </a:rPr>
              <a:t>	= </a:t>
            </a:r>
            <a:r>
              <a:rPr lang="en-US" sz="2200" dirty="0" smtClean="0">
                <a:solidFill>
                  <a:srgbClr val="FF0000"/>
                </a:solidFill>
              </a:rPr>
              <a:t>125.4 </a:t>
            </a:r>
            <a:r>
              <a:rPr lang="en-US" sz="2200" dirty="0">
                <a:solidFill>
                  <a:srgbClr val="FF0000"/>
                </a:solidFill>
              </a:rPr>
              <a:t>± </a:t>
            </a:r>
            <a:r>
              <a:rPr lang="en-US" sz="2200" dirty="0" smtClean="0">
                <a:solidFill>
                  <a:srgbClr val="FF0000"/>
                </a:solidFill>
              </a:rPr>
              <a:t>0.5 </a:t>
            </a:r>
            <a:r>
              <a:rPr lang="en-US" sz="2200" dirty="0">
                <a:solidFill>
                  <a:srgbClr val="FF0000"/>
                </a:solidFill>
              </a:rPr>
              <a:t>(</a:t>
            </a:r>
            <a:r>
              <a:rPr lang="en-US" sz="2200" i="1" dirty="0">
                <a:solidFill>
                  <a:srgbClr val="FF0000"/>
                </a:solidFill>
              </a:rPr>
              <a:t>stat.</a:t>
            </a:r>
            <a:r>
              <a:rPr lang="en-US" sz="2200" dirty="0">
                <a:solidFill>
                  <a:srgbClr val="FF0000"/>
                </a:solidFill>
              </a:rPr>
              <a:t>) ± </a:t>
            </a:r>
            <a:r>
              <a:rPr lang="en-US" sz="2200" dirty="0" smtClean="0">
                <a:solidFill>
                  <a:srgbClr val="FF0000"/>
                </a:solidFill>
              </a:rPr>
              <a:t>0.6 </a:t>
            </a:r>
            <a:r>
              <a:rPr lang="en-US" sz="2200" dirty="0">
                <a:solidFill>
                  <a:srgbClr val="FF0000"/>
                </a:solidFill>
              </a:rPr>
              <a:t>(</a:t>
            </a:r>
            <a:r>
              <a:rPr lang="en-US" sz="2200" i="1" dirty="0">
                <a:solidFill>
                  <a:srgbClr val="FF0000"/>
                </a:solidFill>
              </a:rPr>
              <a:t>sys.</a:t>
            </a:r>
            <a:r>
              <a:rPr lang="en-US" sz="2200" dirty="0">
                <a:solidFill>
                  <a:srgbClr val="FF0000"/>
                </a:solidFill>
              </a:rPr>
              <a:t>) </a:t>
            </a:r>
            <a:r>
              <a:rPr lang="en-US" sz="2200" dirty="0" err="1" smtClean="0">
                <a:solidFill>
                  <a:srgbClr val="FF0000"/>
                </a:solidFill>
              </a:rPr>
              <a:t>GeV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55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Update</a:t>
            </a:r>
            <a:endParaRPr lang="en-US" dirty="0"/>
          </a:p>
        </p:txBody>
      </p:sp>
      <p:pic>
        <p:nvPicPr>
          <p:cNvPr id="4" name="Imagen 7" descr="compatibility_MV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825" y="3052875"/>
            <a:ext cx="3896270" cy="3780000"/>
          </a:xfrm>
          <a:prstGeom prst="rect">
            <a:avLst/>
          </a:prstGeom>
        </p:spPr>
      </p:pic>
      <p:sp>
        <p:nvSpPr>
          <p:cNvPr id="5" name="Rectángulo 11"/>
          <p:cNvSpPr/>
          <p:nvPr/>
        </p:nvSpPr>
        <p:spPr>
          <a:xfrm>
            <a:off x="669832" y="984280"/>
            <a:ext cx="780433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Ratio of the production cross section times the relevant branching fractions over the SM expectation: </a:t>
            </a:r>
            <a:r>
              <a:rPr lang="es-ES" sz="2000" dirty="0" smtClean="0">
                <a:solidFill>
                  <a:srgbClr val="FF0000"/>
                </a:solidFill>
              </a:rPr>
              <a:t>𝜎</a:t>
            </a:r>
            <a:r>
              <a:rPr lang="es-ES" sz="2000" dirty="0">
                <a:solidFill>
                  <a:srgbClr val="FF0000"/>
                </a:solidFill>
              </a:rPr>
              <a:t>/𝜎</a:t>
            </a:r>
            <a:r>
              <a:rPr lang="es-ES" sz="2000" baseline="-25000" dirty="0">
                <a:solidFill>
                  <a:srgbClr val="FF0000"/>
                </a:solidFill>
              </a:rPr>
              <a:t>SM</a:t>
            </a:r>
            <a:r>
              <a:rPr lang="es-E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=</a:t>
            </a:r>
            <a:r>
              <a:rPr lang="es-ES" sz="2000" dirty="0">
                <a:solidFill>
                  <a:srgbClr val="FF0000"/>
                </a:solidFill>
              </a:rPr>
              <a:t> 0.78 ± 0.27  </a:t>
            </a:r>
            <a:r>
              <a:rPr lang="en-US" sz="2000" dirty="0" smtClean="0">
                <a:solidFill>
                  <a:srgbClr val="3366FF"/>
                </a:solidFill>
              </a:rPr>
              <a:t>(</a:t>
            </a:r>
            <a:r>
              <a:rPr lang="en-US" sz="2000" i="1" dirty="0" err="1">
                <a:solidFill>
                  <a:srgbClr val="3366FF"/>
                </a:solidFill>
              </a:rPr>
              <a:t>m</a:t>
            </a:r>
            <a:r>
              <a:rPr lang="en-US" sz="2000" baseline="-25000" dirty="0" err="1">
                <a:solidFill>
                  <a:srgbClr val="3366FF"/>
                </a:solidFill>
              </a:rPr>
              <a:t>H</a:t>
            </a:r>
            <a:r>
              <a:rPr lang="en-US" sz="2000" dirty="0">
                <a:solidFill>
                  <a:srgbClr val="3366FF"/>
                </a:solidFill>
              </a:rPr>
              <a:t> = 125 </a:t>
            </a:r>
            <a:r>
              <a:rPr lang="en-US" sz="2000" dirty="0" err="1" smtClean="0">
                <a:solidFill>
                  <a:srgbClr val="3366FF"/>
                </a:solidFill>
              </a:rPr>
              <a:t>GeV</a:t>
            </a:r>
            <a:r>
              <a:rPr lang="en-US" sz="2000" dirty="0" smtClean="0">
                <a:solidFill>
                  <a:srgbClr val="3366FF"/>
                </a:solidFill>
              </a:rPr>
              <a:t>)</a:t>
            </a:r>
            <a:endParaRPr lang="en-US" sz="2000" dirty="0">
              <a:solidFill>
                <a:srgbClr val="3366FF"/>
              </a:solidFill>
            </a:endParaRPr>
          </a:p>
          <a:p>
            <a:endParaRPr lang="en-US" sz="2200" dirty="0">
              <a:solidFill>
                <a:srgbClr val="3366FF"/>
              </a:solidFill>
            </a:endParaRPr>
          </a:p>
        </p:txBody>
      </p:sp>
      <p:grpSp>
        <p:nvGrpSpPr>
          <p:cNvPr id="6" name="Agrupar 9"/>
          <p:cNvGrpSpPr>
            <a:grpSpLocks noChangeAspect="1"/>
          </p:cNvGrpSpPr>
          <p:nvPr/>
        </p:nvGrpSpPr>
        <p:grpSpPr>
          <a:xfrm>
            <a:off x="277180" y="3207241"/>
            <a:ext cx="3650759" cy="3650760"/>
            <a:chOff x="916063" y="2358814"/>
            <a:chExt cx="3780000" cy="3780000"/>
          </a:xfrm>
        </p:grpSpPr>
        <p:pic>
          <p:nvPicPr>
            <p:cNvPr id="7" name="Imagen 14" descr="7and8TeV_obspval_MV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063" y="2358814"/>
              <a:ext cx="3780000" cy="3780000"/>
            </a:xfrm>
            <a:prstGeom prst="rect">
              <a:avLst/>
            </a:prstGeom>
          </p:spPr>
        </p:pic>
        <p:sp>
          <p:nvSpPr>
            <p:cNvPr id="8" name="Rectángulo 13"/>
            <p:cNvSpPr/>
            <p:nvPr/>
          </p:nvSpPr>
          <p:spPr>
            <a:xfrm>
              <a:off x="2684506" y="3747427"/>
              <a:ext cx="1558805" cy="350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FF0000"/>
                  </a:solidFill>
                </a:rPr>
                <a:t>MVA </a:t>
              </a:r>
              <a:r>
                <a:rPr lang="es-ES" sz="1600" b="1" dirty="0" err="1" smtClean="0">
                  <a:solidFill>
                    <a:srgbClr val="FF0000"/>
                  </a:solidFill>
                </a:rPr>
                <a:t>analysis</a:t>
              </a:r>
              <a:endParaRPr lang="es-E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CuadroTexto 15"/>
          <p:cNvSpPr txBox="1"/>
          <p:nvPr/>
        </p:nvSpPr>
        <p:spPr>
          <a:xfrm>
            <a:off x="2207238" y="1842242"/>
            <a:ext cx="6855948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Significances (𝜎) for </a:t>
            </a:r>
            <a:r>
              <a:rPr lang="en-US" sz="2000" i="1" dirty="0" err="1" smtClean="0">
                <a:solidFill>
                  <a:schemeClr val="bg1"/>
                </a:solidFill>
              </a:rPr>
              <a:t>m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H</a:t>
            </a:r>
            <a:r>
              <a:rPr lang="en-US" sz="2000" dirty="0" smtClean="0">
                <a:solidFill>
                  <a:schemeClr val="bg1"/>
                </a:solidFill>
              </a:rPr>
              <a:t> = 125 </a:t>
            </a:r>
            <a:r>
              <a:rPr lang="en-US" sz="2000" dirty="0" err="1" smtClean="0">
                <a:solidFill>
                  <a:schemeClr val="bg1"/>
                </a:solidFill>
              </a:rPr>
              <a:t>GeV</a:t>
            </a:r>
            <a:r>
              <a:rPr lang="en-US" sz="2000" dirty="0" smtClean="0">
                <a:solidFill>
                  <a:schemeClr val="bg1"/>
                </a:solidFill>
              </a:rPr>
              <a:t>: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MVA:		observed 3.2, expected 4.2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Cut-based:	observed 3.9, expected 3.5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Elipse 10"/>
          <p:cNvSpPr/>
          <p:nvPr/>
        </p:nvSpPr>
        <p:spPr>
          <a:xfrm>
            <a:off x="244936" y="3308274"/>
            <a:ext cx="361686" cy="1365997"/>
          </a:xfrm>
          <a:prstGeom prst="ellipse">
            <a:avLst/>
          </a:prstGeom>
          <a:solidFill>
            <a:srgbClr val="F2DCDB">
              <a:alpha val="9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810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b="1" dirty="0" smtClean="0"/>
              <a:t>H </a:t>
            </a:r>
            <a:r>
              <a:rPr lang="en-US" sz="4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5400" b="1" dirty="0"/>
              <a:t>ZZ</a:t>
            </a:r>
            <a:r>
              <a:rPr lang="en-US" sz="5400" b="1" dirty="0" smtClean="0"/>
              <a:t>*</a:t>
            </a:r>
            <a:r>
              <a:rPr lang="en-US" sz="5400" b="1" dirty="0" smtClean="0">
                <a:sym typeface="Wingdings"/>
              </a:rPr>
              <a:t>4l</a:t>
            </a:r>
            <a:endParaRPr lang="en-US" sz="88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2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myphotobook-12.jpg"/>
          <p:cNvPicPr>
            <a:picLocks noChangeAspect="1"/>
          </p:cNvPicPr>
          <p:nvPr/>
        </p:nvPicPr>
        <p:blipFill>
          <a:blip r:embed="rId3" cstate="print"/>
          <a:srcRect t="5859" b="9766"/>
          <a:stretch>
            <a:fillRect/>
          </a:stretch>
        </p:blipFill>
        <p:spPr bwMode="auto">
          <a:xfrm>
            <a:off x="-10313" y="1065212"/>
            <a:ext cx="9916319" cy="579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CMS</a:t>
            </a: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4870450" y="1676403"/>
            <a:ext cx="1816100" cy="30777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3.8T Solenoid</a:t>
            </a:r>
            <a:endParaRPr lang="en-US" sz="3200" dirty="0">
              <a:solidFill>
                <a:prstClr val="white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 bwMode="auto">
          <a:xfrm rot="5400000">
            <a:off x="4748121" y="1941416"/>
            <a:ext cx="987625" cy="10731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42" name="Rectangle 22"/>
          <p:cNvSpPr>
            <a:spLocks noChangeArrowheads="1"/>
          </p:cNvSpPr>
          <p:nvPr/>
        </p:nvSpPr>
        <p:spPr bwMode="auto">
          <a:xfrm>
            <a:off x="3549651" y="609611"/>
            <a:ext cx="5418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latin typeface="Corbel"/>
                <a:ea typeface="ＭＳ Ｐゴシック" charset="-128"/>
                <a:cs typeface="+mn-cs"/>
              </a:rPr>
              <a:t>ECAL</a:t>
            </a:r>
            <a:endParaRPr lang="en-US" sz="3600" dirty="0">
              <a:solidFill>
                <a:srgbClr val="92D050"/>
              </a:solidFill>
              <a:latin typeface="Times" pitchFamily="18" charset="0"/>
              <a:ea typeface="ＭＳ Ｐゴシック" charset="-128"/>
              <a:cs typeface="+mn-cs"/>
            </a:endParaRPr>
          </a:p>
        </p:txBody>
      </p: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4160684" y="559724"/>
            <a:ext cx="12536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76k scintillating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PbWO</a:t>
            </a:r>
            <a:r>
              <a:rPr lang="en-US" sz="1400" baseline="-250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</a:t>
            </a:r>
            <a:r>
              <a:rPr lang="en-US" sz="14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crystals</a:t>
            </a:r>
            <a:endParaRPr lang="en-US" sz="28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3872880" y="908720"/>
            <a:ext cx="141850" cy="22375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49" name="Rectangle 44"/>
          <p:cNvSpPr>
            <a:spLocks noChangeArrowheads="1"/>
          </p:cNvSpPr>
          <p:nvPr/>
        </p:nvSpPr>
        <p:spPr bwMode="auto">
          <a:xfrm>
            <a:off x="4210050" y="1169324"/>
            <a:ext cx="5083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latin typeface="Corbel"/>
                <a:ea typeface="ＭＳ Ｐゴシック" charset="-128"/>
                <a:cs typeface="+mn-cs"/>
              </a:rPr>
              <a:t>HCAL</a:t>
            </a:r>
            <a:endParaRPr lang="en-US" sz="3200" dirty="0">
              <a:solidFill>
                <a:srgbClr val="FFC000"/>
              </a:solidFill>
              <a:latin typeface="Times" pitchFamily="18" charset="0"/>
              <a:ea typeface="ＭＳ Ｐゴシック" charset="-128"/>
              <a:cs typeface="+mn-cs"/>
            </a:endParaRPr>
          </a:p>
        </p:txBody>
      </p:sp>
      <p:sp>
        <p:nvSpPr>
          <p:cNvPr id="50" name="Rectangle 45"/>
          <p:cNvSpPr>
            <a:spLocks noChangeArrowheads="1"/>
          </p:cNvSpPr>
          <p:nvPr/>
        </p:nvSpPr>
        <p:spPr bwMode="auto">
          <a:xfrm>
            <a:off x="4787906" y="1169324"/>
            <a:ext cx="147214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Scintillator</a:t>
            </a:r>
            <a:r>
              <a:rPr lang="en-US" sz="14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/brass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Interleaved ~7k </a:t>
            </a:r>
            <a:r>
              <a:rPr lang="en-US" sz="1400" dirty="0" err="1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</a:t>
            </a:r>
            <a:endParaRPr lang="en-US" sz="28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 rot="5400000">
            <a:off x="3578233" y="2244738"/>
            <a:ext cx="1676399" cy="825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2146300" y="5879594"/>
            <a:ext cx="255904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 Pixels (100x150 </a:t>
            </a:r>
            <a:r>
              <a:rPr lang="en-US" sz="1400" dirty="0" smtClean="0">
                <a:solidFill>
                  <a:srgbClr val="CCCCFF"/>
                </a:solidFill>
                <a:latin typeface="Symbol" pitchFamily="18" charset="2"/>
                <a:ea typeface="ＭＳ Ｐゴシック" charset="-128"/>
                <a:cs typeface="+mn-cs"/>
              </a:rPr>
              <a:t>m</a:t>
            </a: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m</a:t>
            </a:r>
            <a:r>
              <a:rPr lang="en-US" sz="1400" baseline="300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2</a:t>
            </a: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)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    ~ 1 m</a:t>
            </a:r>
            <a:r>
              <a:rPr lang="en-US" sz="1400" baseline="300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2</a:t>
            </a: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 ~66M </a:t>
            </a:r>
            <a:r>
              <a:rPr lang="en-US" sz="1400" dirty="0" err="1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ch</a:t>
            </a:r>
            <a:endParaRPr lang="en-US" sz="1400" dirty="0" smtClean="0">
              <a:solidFill>
                <a:srgbClr val="CCCCFF"/>
              </a:solidFill>
              <a:latin typeface="Helvetica" charset="0"/>
              <a:ea typeface="ＭＳ Ｐゴシック" charset="-128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Si Strips (80-180 </a:t>
            </a:r>
            <a:r>
              <a:rPr lang="en-US" sz="1400" dirty="0" smtClean="0">
                <a:solidFill>
                  <a:srgbClr val="CCCCFF"/>
                </a:solidFill>
                <a:latin typeface="Symbol" charset="2"/>
                <a:ea typeface="ＭＳ Ｐゴシック" charset="-128"/>
                <a:cs typeface="Symbol" charset="2"/>
              </a:rPr>
              <a:t>m</a:t>
            </a: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m)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   ~200 m</a:t>
            </a:r>
            <a:r>
              <a:rPr lang="en-US" sz="1400" baseline="300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2</a:t>
            </a: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 ~9.6M </a:t>
            </a:r>
            <a:r>
              <a:rPr lang="en-US" sz="1400" dirty="0" err="1" smtClean="0">
                <a:solidFill>
                  <a:srgbClr val="CCCCFF"/>
                </a:solidFill>
                <a:latin typeface="Helvetica" charset="0"/>
                <a:ea typeface="ＭＳ Ｐゴシック" charset="-128"/>
                <a:cs typeface="+mn-cs"/>
              </a:rPr>
              <a:t>ch</a:t>
            </a:r>
            <a:endParaRPr lang="en-US" sz="2800" dirty="0">
              <a:solidFill>
                <a:srgbClr val="CCCCFF"/>
              </a:solidFill>
              <a:latin typeface="Times" pitchFamily="18" charset="0"/>
              <a:ea typeface="ＭＳ Ｐゴシック" charset="-128"/>
              <a:cs typeface="+mn-cs"/>
            </a:endParaRPr>
          </a:p>
        </p:txBody>
      </p:sp>
      <p:sp>
        <p:nvSpPr>
          <p:cNvPr id="61" name="Rectangle 42"/>
          <p:cNvSpPr>
            <a:spLocks noChangeArrowheads="1"/>
          </p:cNvSpPr>
          <p:nvPr/>
        </p:nvSpPr>
        <p:spPr bwMode="auto">
          <a:xfrm>
            <a:off x="2228851" y="5281463"/>
            <a:ext cx="16535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latin typeface="Corbel"/>
                <a:ea typeface="ＭＳ Ｐゴシック" charset="-128"/>
                <a:cs typeface="+mn-cs"/>
              </a:rPr>
              <a:t>All Silicon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latin typeface="Corbel"/>
                <a:ea typeface="ＭＳ Ｐゴシック" charset="-128"/>
                <a:cs typeface="+mn-cs"/>
              </a:rPr>
              <a:t>Pixels &amp; </a:t>
            </a:r>
            <a:r>
              <a:rPr lang="en-US" sz="2000" dirty="0" smtClean="0">
                <a:solidFill>
                  <a:srgbClr val="FFC9C5"/>
                </a:solidFill>
                <a:latin typeface="Corbel"/>
                <a:ea typeface="ＭＳ Ｐゴシック" charset="-128"/>
                <a:cs typeface="+mn-cs"/>
              </a:rPr>
              <a:t>Tracker</a:t>
            </a:r>
            <a:endParaRPr lang="en-US" sz="3200" dirty="0">
              <a:solidFill>
                <a:srgbClr val="FFC9C5"/>
              </a:solidFill>
              <a:latin typeface="Times" pitchFamily="18" charset="0"/>
              <a:ea typeface="ＭＳ Ｐゴシック" charset="-128"/>
              <a:cs typeface="+mn-cs"/>
            </a:endParaRPr>
          </a:p>
        </p:txBody>
      </p:sp>
      <p:cxnSp>
        <p:nvCxnSpPr>
          <p:cNvPr id="62" name="Straight Arrow Connector 61"/>
          <p:cNvCxnSpPr>
            <a:stCxn id="61" idx="0"/>
          </p:cNvCxnSpPr>
          <p:nvPr/>
        </p:nvCxnSpPr>
        <p:spPr bwMode="auto">
          <a:xfrm flipV="1">
            <a:off x="3055650" y="3605065"/>
            <a:ext cx="906752" cy="16763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9C5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63" name="Rectangle 62"/>
          <p:cNvSpPr/>
          <p:nvPr/>
        </p:nvSpPr>
        <p:spPr>
          <a:xfrm>
            <a:off x="0" y="4800600"/>
            <a:ext cx="1981200" cy="2057400"/>
          </a:xfrm>
          <a:prstGeom prst="rect">
            <a:avLst/>
          </a:prstGeom>
          <a:noFill/>
          <a:ln w="9525">
            <a:solidFill>
              <a:srgbClr val="37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4210055" y="6172211"/>
            <a:ext cx="15243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Corbel"/>
                <a:ea typeface="ＭＳ Ｐゴシック" charset="-128"/>
                <a:cs typeface="+mn-cs"/>
              </a:rPr>
              <a:t>MUON BARREL</a:t>
            </a:r>
            <a:endParaRPr lang="en-US" sz="2800" dirty="0">
              <a:solidFill>
                <a:prstClr val="white"/>
              </a:solidFill>
              <a:latin typeface="Times" pitchFamily="18" charset="0"/>
              <a:ea typeface="ＭＳ Ｐゴシック" charset="-128"/>
              <a:cs typeface="+mn-cs"/>
            </a:endParaRPr>
          </a:p>
        </p:txBody>
      </p:sp>
      <p:sp>
        <p:nvSpPr>
          <p:cNvPr id="67" name="Rectangle 33"/>
          <p:cNvSpPr>
            <a:spLocks noChangeArrowheads="1"/>
          </p:cNvSpPr>
          <p:nvPr/>
        </p:nvSpPr>
        <p:spPr bwMode="auto">
          <a:xfrm>
            <a:off x="4210050" y="6427124"/>
            <a:ext cx="4127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250 Drift Tubes (DT) and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480 Resistive Plate Chambers (RPC)</a:t>
            </a:r>
            <a:endParaRPr lang="en-US" sz="28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68" name="Straight Arrow Connector 67"/>
          <p:cNvCxnSpPr>
            <a:stCxn id="66" idx="0"/>
          </p:cNvCxnSpPr>
          <p:nvPr/>
        </p:nvCxnSpPr>
        <p:spPr bwMode="auto">
          <a:xfrm flipH="1" flipV="1">
            <a:off x="4870467" y="5029213"/>
            <a:ext cx="101741" cy="11429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7371258" y="1218818"/>
            <a:ext cx="253474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473 Cathode </a:t>
            </a:r>
            <a:r>
              <a:rPr lang="en-US" sz="12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Strip Chambers (CSC</a:t>
            </a: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432 Resistive Plate Chambers (RPC)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71" name="Rectangle 43"/>
          <p:cNvSpPr>
            <a:spLocks noChangeArrowheads="1"/>
          </p:cNvSpPr>
          <p:nvPr/>
        </p:nvSpPr>
        <p:spPr bwMode="auto">
          <a:xfrm>
            <a:off x="7689304" y="980732"/>
            <a:ext cx="15841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orbel"/>
                <a:ea typeface="ＭＳ Ｐゴシック" charset="-128"/>
                <a:cs typeface="+mn-cs"/>
              </a:rPr>
              <a:t>MUON ENDCAPS</a:t>
            </a:r>
            <a:endParaRPr lang="en-US" dirty="0">
              <a:solidFill>
                <a:prstClr val="white"/>
              </a:solidFill>
              <a:latin typeface="Times" pitchFamily="18" charset="0"/>
              <a:ea typeface="ＭＳ Ｐゴシック" charset="-128"/>
              <a:cs typeface="+mn-cs"/>
            </a:endParaRPr>
          </a:p>
        </p:txBody>
      </p:sp>
      <p:cxnSp>
        <p:nvCxnSpPr>
          <p:cNvPr id="72" name="Straight Arrow Connector 71"/>
          <p:cNvCxnSpPr/>
          <p:nvPr/>
        </p:nvCxnSpPr>
        <p:spPr bwMode="auto">
          <a:xfrm flipH="1">
            <a:off x="8089904" y="1628800"/>
            <a:ext cx="535506" cy="12491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9D9D9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84" name="Text Box 49"/>
          <p:cNvSpPr txBox="1">
            <a:spLocks noChangeArrowheads="1"/>
          </p:cNvSpPr>
          <p:nvPr/>
        </p:nvSpPr>
        <p:spPr bwMode="auto">
          <a:xfrm>
            <a:off x="56456" y="152409"/>
            <a:ext cx="3203724" cy="110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B0F0"/>
                </a:solidFill>
                <a:latin typeface="Corbel"/>
                <a:ea typeface="ＭＳ Ｐゴシック" charset="-128"/>
                <a:cs typeface="+mn-cs"/>
              </a:rPr>
              <a:t>Total weight         </a:t>
            </a:r>
            <a:r>
              <a:rPr lang="en-US" sz="2200" b="1" dirty="0" smtClean="0">
                <a:solidFill>
                  <a:srgbClr val="00B0F0"/>
                </a:solidFill>
                <a:latin typeface="Corbel"/>
                <a:ea typeface="ＭＳ Ｐゴシック" charset="-128"/>
                <a:cs typeface="+mn-cs"/>
              </a:rPr>
              <a:t>14000 </a:t>
            </a:r>
            <a:r>
              <a:rPr lang="en-US" sz="2200" b="1" dirty="0">
                <a:solidFill>
                  <a:srgbClr val="00B0F0"/>
                </a:solidFill>
                <a:latin typeface="Corbel"/>
                <a:ea typeface="ＭＳ Ｐゴシック" charset="-128"/>
                <a:cs typeface="+mn-cs"/>
              </a:rPr>
              <a:t>t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B0F0"/>
                </a:solidFill>
                <a:latin typeface="Corbel"/>
                <a:ea typeface="ＭＳ Ｐゴシック" charset="-128"/>
                <a:cs typeface="+mn-cs"/>
              </a:rPr>
              <a:t>Overall diameter   15 m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B0F0"/>
                </a:solidFill>
                <a:latin typeface="Corbel"/>
                <a:ea typeface="ＭＳ Ｐゴシック" charset="-128"/>
                <a:cs typeface="+mn-cs"/>
              </a:rPr>
              <a:t>Overall length      </a:t>
            </a:r>
            <a:r>
              <a:rPr lang="en-US" sz="2200" b="1" dirty="0" smtClean="0">
                <a:solidFill>
                  <a:srgbClr val="00B0F0"/>
                </a:solidFill>
                <a:latin typeface="Corbel"/>
                <a:ea typeface="ＭＳ Ｐゴシック" charset="-128"/>
                <a:cs typeface="+mn-cs"/>
              </a:rPr>
              <a:t> 28.7 </a:t>
            </a:r>
            <a:r>
              <a:rPr lang="en-US" sz="2200" b="1" dirty="0" err="1" smtClean="0">
                <a:solidFill>
                  <a:srgbClr val="00B0F0"/>
                </a:solidFill>
                <a:latin typeface="Corbel"/>
                <a:ea typeface="ＭＳ Ｐゴシック" charset="-128"/>
                <a:cs typeface="+mn-cs"/>
              </a:rPr>
              <a:t>m</a:t>
            </a:r>
            <a:endParaRPr lang="en-US" sz="2200" b="1" dirty="0">
              <a:solidFill>
                <a:srgbClr val="00B0F0"/>
              </a:solidFill>
              <a:latin typeface="Corbel"/>
              <a:ea typeface="ＭＳ Ｐゴシック" charset="-128"/>
              <a:cs typeface="+mn-cs"/>
            </a:endParaRP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7041232" y="1700810"/>
            <a:ext cx="1111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Corbel"/>
                <a:ea typeface="ＭＳ Ｐゴシック" charset="-128"/>
                <a:cs typeface="+mn-cs"/>
              </a:rPr>
              <a:t>IRON YOKE</a:t>
            </a:r>
          </a:p>
        </p:txBody>
      </p:sp>
      <p:cxnSp>
        <p:nvCxnSpPr>
          <p:cNvPr id="86" name="Straight Arrow Connector 85"/>
          <p:cNvCxnSpPr/>
          <p:nvPr/>
        </p:nvCxnSpPr>
        <p:spPr bwMode="auto">
          <a:xfrm>
            <a:off x="7473283" y="1988844"/>
            <a:ext cx="203871" cy="7059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cxnSp>
        <p:nvCxnSpPr>
          <p:cNvPr id="87" name="Straight Arrow Connector 86"/>
          <p:cNvCxnSpPr/>
          <p:nvPr/>
        </p:nvCxnSpPr>
        <p:spPr bwMode="auto">
          <a:xfrm flipH="1">
            <a:off x="6686561" y="1988844"/>
            <a:ext cx="786721" cy="6019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97" name="TextBox 96"/>
          <p:cNvSpPr txBox="1"/>
          <p:nvPr/>
        </p:nvSpPr>
        <p:spPr>
          <a:xfrm rot="874594">
            <a:off x="2422412" y="3429003"/>
            <a:ext cx="577850" cy="276999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YBO</a:t>
            </a:r>
            <a:endParaRPr lang="en-US" sz="1200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 rot="832769">
            <a:off x="5613400" y="3733800"/>
            <a:ext cx="825500" cy="276999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YB1-2</a:t>
            </a:r>
            <a:endParaRPr lang="en-US" sz="1200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 rot="17659189">
            <a:off x="7940778" y="3237541"/>
            <a:ext cx="762000" cy="276977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YE1-3</a:t>
            </a:r>
            <a:endParaRPr lang="en-US" sz="1200" dirty="0">
              <a:solidFill>
                <a:prstClr val="white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rot="10800000" flipV="1">
            <a:off x="6356350" y="2819400"/>
            <a:ext cx="2311400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32" name="Rectangle 26"/>
          <p:cNvSpPr>
            <a:spLocks noChangeArrowheads="1"/>
          </p:cNvSpPr>
          <p:nvPr/>
        </p:nvSpPr>
        <p:spPr bwMode="auto">
          <a:xfrm>
            <a:off x="8667750" y="2438411"/>
            <a:ext cx="1320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Preshower</a:t>
            </a:r>
            <a:endParaRPr lang="en-US" sz="1200" dirty="0" smtClean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Si Strips ~16 m</a:t>
            </a:r>
            <a:r>
              <a:rPr lang="en-US" sz="1200" baseline="300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~137k </a:t>
            </a:r>
            <a:r>
              <a:rPr lang="en-US" sz="1200" dirty="0" err="1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</a:t>
            </a:r>
            <a:endParaRPr lang="en-US" sz="1200" dirty="0" smtClean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8750300" y="3429004"/>
            <a:ext cx="1320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Foward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Cal</a:t>
            </a:r>
            <a:endParaRPr lang="en-US" sz="1200" dirty="0" smtClean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Steel + quartz Fibers</a:t>
            </a:r>
            <a:r>
              <a:rPr lang="en-US" sz="1200" baseline="300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2</a:t>
            </a: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~k </a:t>
            </a:r>
            <a:r>
              <a:rPr lang="en-US" sz="1200" dirty="0" err="1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</a:t>
            </a:r>
            <a:endParaRPr lang="en-US" sz="1200" dirty="0" smtClean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0832" y="188640"/>
            <a:ext cx="181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High Resolution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ptonpT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6" y="3573016"/>
            <a:ext cx="5174450" cy="3083334"/>
          </a:xfrm>
          <a:prstGeom prst="rect">
            <a:avLst/>
          </a:prstGeom>
        </p:spPr>
      </p:pic>
      <p:sp>
        <p:nvSpPr>
          <p:cNvPr id="2049" name="Rectangle 1"/>
          <p:cNvSpPr>
            <a:spLocks/>
          </p:cNvSpPr>
          <p:nvPr/>
        </p:nvSpPr>
        <p:spPr bwMode="auto">
          <a:xfrm>
            <a:off x="9266237" y="0"/>
            <a:ext cx="65352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 smtClean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51" name="Rectangle 3"/>
          <p:cNvSpPr>
            <a:spLocks/>
          </p:cNvSpPr>
          <p:nvPr/>
        </p:nvSpPr>
        <p:spPr bwMode="auto">
          <a:xfrm>
            <a:off x="971683" y="6519863"/>
            <a:ext cx="843385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.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992560" y="0"/>
            <a:ext cx="8255000" cy="914400"/>
          </a:xfrm>
          <a:ln/>
        </p:spPr>
        <p:txBody>
          <a:bodyPr>
            <a:normAutofit fontScale="90000"/>
          </a:bodyPr>
          <a:lstStyle/>
          <a:p>
            <a:r>
              <a:rPr lang="en-US" sz="3400" dirty="0"/>
              <a:t>H →ZZ</a:t>
            </a:r>
            <a:r>
              <a:rPr lang="en-US" sz="3400" baseline="32000" dirty="0"/>
              <a:t>(*)</a:t>
            </a:r>
            <a:r>
              <a:rPr lang="en-US" sz="3400" dirty="0"/>
              <a:t> →4l </a:t>
            </a:r>
            <a:r>
              <a:rPr lang="en-US" sz="3400" dirty="0" smtClean="0"/>
              <a:t> (</a:t>
            </a:r>
            <a:r>
              <a:rPr lang="en-US" sz="3400" dirty="0"/>
              <a:t>l = </a:t>
            </a:r>
            <a:r>
              <a:rPr lang="en-US" sz="3400" dirty="0" err="1"/>
              <a:t>e,μ</a:t>
            </a:r>
            <a:r>
              <a:rPr lang="en-US" sz="3400" dirty="0"/>
              <a:t>): the golden channel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344488" y="1340768"/>
            <a:ext cx="1355195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Background: ZZ</a:t>
            </a:r>
            <a:r>
              <a:rPr lang="en-US" sz="2000" baseline="320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*</a:t>
            </a:r>
            <a:r>
              <a:rPr lang="en-US" sz="2000" baseline="320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)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; 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Z+jets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ttbar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, WZ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2576736" y="836712"/>
            <a:ext cx="6487315" cy="53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ＭＳ Ｐゴシック" charset="0"/>
                <a:cs typeface="Lucida Grande" charset="0"/>
                <a:sym typeface="Lucida Grande" charset="0"/>
              </a:rPr>
              <a:t>C</a:t>
            </a:r>
            <a:r>
              <a:rPr lang="en-US" sz="2600" dirty="0" smtClean="0">
                <a:solidFill>
                  <a:srgbClr val="FF0000"/>
                </a:solidFill>
                <a:latin typeface="+mj-lt"/>
                <a:ea typeface="ＭＳ Ｐゴシック" charset="0"/>
                <a:cs typeface="Lucida Grande" charset="0"/>
                <a:sym typeface="Lucida Grande" charset="0"/>
              </a:rPr>
              <a:t>lean signature: narrow peak, low background</a:t>
            </a:r>
          </a:p>
        </p:txBody>
      </p:sp>
      <p:sp>
        <p:nvSpPr>
          <p:cNvPr id="2055" name="Rectangle 7"/>
          <p:cNvSpPr>
            <a:spLocks/>
          </p:cNvSpPr>
          <p:nvPr/>
        </p:nvSpPr>
        <p:spPr bwMode="auto">
          <a:xfrm>
            <a:off x="488504" y="1908820"/>
            <a:ext cx="4176465" cy="8001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One of the best performing channels in the whole mass range …</a:t>
            </a:r>
          </a:p>
        </p:txBody>
      </p:sp>
      <p:sp>
        <p:nvSpPr>
          <p:cNvPr id="2059" name="Rectangle 11"/>
          <p:cNvSpPr>
            <a:spLocks/>
          </p:cNvSpPr>
          <p:nvPr/>
        </p:nvSpPr>
        <p:spPr bwMode="auto">
          <a:xfrm>
            <a:off x="4664968" y="2276876"/>
            <a:ext cx="52212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… but requires the highest possible efficiencies (lepton </a:t>
            </a:r>
            <a:r>
              <a:rPr lang="en-US" sz="2000" b="1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Reco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/ID/Isolation) and classification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Wingdings"/>
              </a:rPr>
              <a:t> Use MVA wherever possible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/>
            </a:r>
            <a:br>
              <a:rPr lang="en-US" sz="2000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</a:br>
            <a:endParaRPr lang="en-US" sz="2000" b="1" dirty="0" smtClean="0">
              <a:solidFill>
                <a:srgbClr val="000000"/>
              </a:solidFill>
              <a:latin typeface="+mn-lt"/>
              <a:ea typeface="ＭＳ Ｐゴシック" charset="0"/>
              <a:cs typeface="Lucida Grande" charset="0"/>
              <a:sym typeface="Lucida Grande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552" y="3614738"/>
            <a:ext cx="502299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92155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560652" y="1125391"/>
            <a:ext cx="9433056" cy="1582739"/>
            <a:chOff x="224" y="-178"/>
            <a:chExt cx="5485" cy="997"/>
          </a:xfrm>
        </p:grpSpPr>
        <p:sp>
          <p:nvSpPr>
            <p:cNvPr id="4097" name="Rectangle 1"/>
            <p:cNvSpPr>
              <a:spLocks/>
            </p:cNvSpPr>
            <p:nvPr/>
          </p:nvSpPr>
          <p:spPr bwMode="auto">
            <a:xfrm>
              <a:off x="224" y="-178"/>
              <a:ext cx="5039" cy="4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b="1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Blinding policy: analysis optimized blindly for 2012, </a:t>
              </a:r>
              <a:br>
                <a:rPr lang="en-US" sz="2600" b="1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</a:br>
              <a:r>
                <a:rPr lang="en-US" sz="2600" b="1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applied to 2011 </a:t>
              </a:r>
              <a:r>
                <a:rPr lang="en-US" sz="2600" b="1" dirty="0" err="1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reoptimization</a:t>
              </a:r>
              <a:endParaRPr lang="en-US" sz="2600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endParaRPr>
            </a:p>
          </p:txBody>
        </p:sp>
        <p:sp>
          <p:nvSpPr>
            <p:cNvPr id="4098" name="Rectangle 2"/>
            <p:cNvSpPr>
              <a:spLocks/>
            </p:cNvSpPr>
            <p:nvPr/>
          </p:nvSpPr>
          <p:spPr bwMode="auto">
            <a:xfrm>
              <a:off x="532" y="48"/>
              <a:ext cx="5177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1800" dirty="0" smtClean="0">
                  <a:solidFill>
                    <a:srgbClr val="FF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/>
              </a:r>
              <a:br>
                <a:rPr lang="en-US" sz="1800" dirty="0" smtClean="0">
                  <a:solidFill>
                    <a:srgbClr val="FF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</a:br>
              <a:r>
                <a:rPr lang="en-US" sz="2000" dirty="0" smtClean="0">
                  <a:solidFill>
                    <a:srgbClr val="FF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Do NOT look at 110 &lt; m</a:t>
              </a:r>
              <a:r>
                <a:rPr lang="en-US" sz="2000" baseline="-6000" dirty="0" smtClean="0">
                  <a:solidFill>
                    <a:srgbClr val="FF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4l</a:t>
              </a:r>
              <a:r>
                <a:rPr lang="en-US" sz="2000" dirty="0" smtClean="0">
                  <a:solidFill>
                    <a:srgbClr val="FF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 &lt;140 GeV, and m</a:t>
              </a:r>
              <a:r>
                <a:rPr lang="en-US" sz="2000" baseline="-6000" dirty="0" smtClean="0">
                  <a:solidFill>
                    <a:srgbClr val="FF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4l</a:t>
              </a:r>
              <a:r>
                <a:rPr lang="en-US" sz="2000" dirty="0" smtClean="0">
                  <a:solidFill>
                    <a:srgbClr val="FF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 &gt; 300 GeV </a:t>
              </a:r>
            </a:p>
          </p:txBody>
        </p:sp>
      </p:grpSp>
      <p:sp>
        <p:nvSpPr>
          <p:cNvPr id="4100" name="Rectangle 4"/>
          <p:cNvSpPr>
            <a:spLocks/>
          </p:cNvSpPr>
          <p:nvPr/>
        </p:nvSpPr>
        <p:spPr bwMode="auto">
          <a:xfrm>
            <a:off x="9266237" y="0"/>
            <a:ext cx="65352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 smtClean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102" name="Rectangle 6"/>
          <p:cNvSpPr>
            <a:spLocks/>
          </p:cNvSpPr>
          <p:nvPr/>
        </p:nvSpPr>
        <p:spPr bwMode="auto">
          <a:xfrm>
            <a:off x="971683" y="6519863"/>
            <a:ext cx="843385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.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908050" y="210344"/>
            <a:ext cx="8255000" cy="914400"/>
          </a:xfrm>
          <a:ln/>
        </p:spPr>
        <p:txBody>
          <a:bodyPr/>
          <a:lstStyle/>
          <a:p>
            <a:r>
              <a:rPr lang="en-US" sz="3800" dirty="0"/>
              <a:t>2012 analysis + improvements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98" y="2420888"/>
            <a:ext cx="537997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/>
          <p:cNvSpPr>
            <a:spLocks/>
          </p:cNvSpPr>
          <p:nvPr/>
        </p:nvSpPr>
        <p:spPr bwMode="auto">
          <a:xfrm>
            <a:off x="4856694" y="5594424"/>
            <a:ext cx="5255683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Expected exclusion range </a:t>
            </a:r>
            <a:br>
              <a:rPr lang="en-US" sz="28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121–540 GeV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latin typeface="+mn-lt"/>
              <a:ea typeface="ＭＳ Ｐゴシック" charset="0"/>
              <a:cs typeface="Lucida Grande" charset="0"/>
              <a:sym typeface="Lucida Grande" charset="0"/>
            </a:endParaRPr>
          </a:p>
        </p:txBody>
      </p:sp>
      <p:grpSp>
        <p:nvGrpSpPr>
          <p:cNvPr id="4110" name="Group 14"/>
          <p:cNvGrpSpPr>
            <a:grpSpLocks/>
          </p:cNvGrpSpPr>
          <p:nvPr/>
        </p:nvGrpSpPr>
        <p:grpSpPr bwMode="auto">
          <a:xfrm>
            <a:off x="335362" y="2495404"/>
            <a:ext cx="5248805" cy="3417889"/>
            <a:chOff x="84" y="-129"/>
            <a:chExt cx="3052" cy="2153"/>
          </a:xfrm>
        </p:grpSpPr>
        <p:sp>
          <p:nvSpPr>
            <p:cNvPr id="4108" name="Rectangle 12"/>
            <p:cNvSpPr>
              <a:spLocks/>
            </p:cNvSpPr>
            <p:nvPr/>
          </p:nvSpPr>
          <p:spPr bwMode="auto">
            <a:xfrm>
              <a:off x="84" y="-129"/>
              <a:ext cx="1680" cy="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600" b="1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Main changes:</a:t>
              </a:r>
            </a:p>
          </p:txBody>
        </p:sp>
        <p:sp>
          <p:nvSpPr>
            <p:cNvPr id="4109" name="Rectangle 13"/>
            <p:cNvSpPr>
              <a:spLocks/>
            </p:cNvSpPr>
            <p:nvPr/>
          </p:nvSpPr>
          <p:spPr bwMode="auto">
            <a:xfrm>
              <a:off x="102" y="118"/>
              <a:ext cx="3034" cy="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pPr marL="0" lvl="4" fontAlgn="base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New lepton ID (MVA + </a:t>
              </a:r>
              <a:r>
                <a:rPr lang="en-US" sz="2000" dirty="0" err="1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PFlow</a:t>
              </a:r>
              <a:r>
                <a:rPr lang="en-US" sz="2000" dirty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)    </a:t>
              </a:r>
            </a:p>
            <a:p>
              <a:pPr marL="0" lvl="4" fontAlgn="base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New lepton </a:t>
              </a:r>
              <a:r>
                <a:rPr lang="en-US" sz="2000" dirty="0" err="1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PFlow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 isolation</a:t>
              </a:r>
            </a:p>
            <a:p>
              <a:pPr marL="0" lvl="4" fontAlgn="base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Final State Radiation (FSR) recovery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</a:tabLst>
              </a:pPr>
              <a:r>
                <a:rPr lang="en-US" sz="2000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2D analysis: m</a:t>
              </a:r>
              <a:r>
                <a:rPr lang="en-US" sz="2000" baseline="-6000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4l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  <a:t> + Kinematic Discriminant</a:t>
              </a:r>
              <a:br>
                <a:rPr lang="en-US" sz="2000" dirty="0" smtClean="0">
                  <a:solidFill>
                    <a:srgbClr val="000000"/>
                  </a:solidFill>
                  <a:latin typeface="+mn-lt"/>
                  <a:ea typeface="ＭＳ Ｐゴシック" charset="0"/>
                  <a:cs typeface="Lucida Grande" charset="0"/>
                  <a:sym typeface="Lucida Grande" charset="0"/>
                </a:rPr>
              </a:br>
              <a:endParaRPr lang="en-US" sz="14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endParaRPr>
            </a:p>
          </p:txBody>
        </p:sp>
      </p:grpSp>
      <p:sp>
        <p:nvSpPr>
          <p:cNvPr id="4111" name="Rectangle 15"/>
          <p:cNvSpPr>
            <a:spLocks/>
          </p:cNvSpPr>
          <p:nvPr/>
        </p:nvSpPr>
        <p:spPr bwMode="auto">
          <a:xfrm>
            <a:off x="298784" y="5684088"/>
            <a:ext cx="4719241" cy="8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&gt;20% improvement @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m</a:t>
            </a:r>
            <a:r>
              <a:rPr lang="en-US" b="1" baseline="-6000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H</a:t>
            </a:r>
            <a:r>
              <a:rPr lang="en-US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 = 126 GeV </a:t>
            </a:r>
            <a:br>
              <a:rPr lang="en-US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</a:br>
            <a:r>
              <a:rPr lang="en-US" b="1" dirty="0" err="1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wrt</a:t>
            </a:r>
            <a:r>
              <a:rPr lang="en-US" b="1" dirty="0" smtClean="0">
                <a:solidFill>
                  <a:srgbClr val="000000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rPr>
              <a:t> 2011 analysis</a:t>
            </a:r>
          </a:p>
        </p:txBody>
      </p:sp>
    </p:spTree>
    <p:extLst>
      <p:ext uri="{BB962C8B-B14F-4D97-AF65-F5344CB8AC3E}">
        <p14:creationId xmlns="" xmlns:p14="http://schemas.microsoft.com/office/powerpoint/2010/main" val="24576870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kgqqzz_2mu2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52" y="1196752"/>
            <a:ext cx="2716584" cy="1800000"/>
          </a:xfrm>
          <a:prstGeom prst="rect">
            <a:avLst/>
          </a:prstGeom>
        </p:spPr>
      </p:pic>
      <p:pic>
        <p:nvPicPr>
          <p:cNvPr id="22" name="Picture 21" descr="HZZ4l_CRs_m4l_SR_4l_Prediction_WF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2" y="4149080"/>
            <a:ext cx="3510664" cy="2520000"/>
          </a:xfrm>
          <a:prstGeom prst="rect">
            <a:avLst/>
          </a:prstGeom>
        </p:spPr>
      </p:pic>
      <p:pic>
        <p:nvPicPr>
          <p:cNvPr id="21" name="Picture 20" descr="HZZ4l_CRs_m4l_CR_4l_MC_PFC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4149080"/>
            <a:ext cx="3510664" cy="2520000"/>
          </a:xfrm>
          <a:prstGeom prst="rect">
            <a:avLst/>
          </a:prstGeom>
        </p:spPr>
      </p:pic>
      <p:sp>
        <p:nvSpPr>
          <p:cNvPr id="49" name="Content Placeholder 1"/>
          <p:cNvSpPr>
            <a:spLocks noGrp="1"/>
          </p:cNvSpPr>
          <p:nvPr>
            <p:ph idx="1"/>
          </p:nvPr>
        </p:nvSpPr>
        <p:spPr>
          <a:xfrm>
            <a:off x="377553" y="877196"/>
            <a:ext cx="9255968" cy="5936180"/>
          </a:xfrm>
        </p:spPr>
        <p:txBody>
          <a:bodyPr anchor="t">
            <a:normAutofit/>
          </a:bodyPr>
          <a:lstStyle/>
          <a:p>
            <a:r>
              <a:rPr lang="en-US" sz="2400" b="1" dirty="0" smtClean="0"/>
              <a:t>Irreducible background ZZ </a:t>
            </a:r>
            <a:r>
              <a:rPr lang="en-US" sz="2400" b="1" dirty="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sz="2400" b="1" dirty="0"/>
              <a:t> </a:t>
            </a:r>
            <a:r>
              <a:rPr lang="en-US" sz="2400" b="1" dirty="0" smtClean="0"/>
              <a:t>4l</a:t>
            </a:r>
          </a:p>
          <a:p>
            <a:pPr lvl="1">
              <a:lnSpc>
                <a:spcPct val="70000"/>
              </a:lnSpc>
              <a:spcBef>
                <a:spcPts val="1584"/>
              </a:spcBef>
            </a:pPr>
            <a:r>
              <a:rPr lang="en-US" sz="2000" dirty="0"/>
              <a:t>E</a:t>
            </a:r>
            <a:r>
              <a:rPr lang="en-US" sz="2000" dirty="0" smtClean="0"/>
              <a:t>stimated</a:t>
            </a:r>
            <a:r>
              <a:rPr lang="en-US" sz="2000" b="1" dirty="0" smtClean="0"/>
              <a:t> using simulation</a:t>
            </a:r>
          </a:p>
          <a:p>
            <a:pPr lvl="1">
              <a:lnSpc>
                <a:spcPct val="70000"/>
              </a:lnSpc>
              <a:spcBef>
                <a:spcPts val="1584"/>
              </a:spcBef>
            </a:pPr>
            <a:r>
              <a:rPr lang="en-US" sz="2000" dirty="0"/>
              <a:t>Phenomenological shape models</a:t>
            </a:r>
          </a:p>
          <a:p>
            <a:pPr lvl="1">
              <a:lnSpc>
                <a:spcPct val="70000"/>
              </a:lnSpc>
              <a:spcBef>
                <a:spcPts val="1584"/>
              </a:spcBef>
            </a:pPr>
            <a:r>
              <a:rPr lang="en-US" sz="2000" dirty="0" smtClean="0"/>
              <a:t>Corrected for data/simulation scale</a:t>
            </a:r>
          </a:p>
          <a:p>
            <a:pPr marL="384048" lvl="1" indent="0">
              <a:buNone/>
            </a:pPr>
            <a:endParaRPr lang="en-US" sz="2000" dirty="0" smtClean="0"/>
          </a:p>
          <a:p>
            <a:pPr marL="285750" lvl="1" indent="-285750"/>
            <a:r>
              <a:rPr lang="en-US" sz="2400" b="1" dirty="0">
                <a:solidFill>
                  <a:srgbClr val="000000"/>
                </a:solidFill>
              </a:rPr>
              <a:t>Reducible </a:t>
            </a:r>
            <a:r>
              <a:rPr lang="en-US" sz="2400" b="1" dirty="0" smtClean="0">
                <a:solidFill>
                  <a:srgbClr val="000000"/>
                </a:solidFill>
              </a:rPr>
              <a:t>backgrounds </a:t>
            </a:r>
            <a:r>
              <a:rPr lang="en-US" sz="2400" b="1" dirty="0">
                <a:solidFill>
                  <a:srgbClr val="000000"/>
                </a:solidFill>
              </a:rPr>
              <a:t>estimated from data</a:t>
            </a:r>
          </a:p>
          <a:p>
            <a:pPr lvl="1">
              <a:lnSpc>
                <a:spcPct val="50000"/>
              </a:lnSpc>
              <a:spcBef>
                <a:spcPts val="1584"/>
              </a:spcBef>
            </a:pPr>
            <a:r>
              <a:rPr lang="en-US" sz="2000" dirty="0" smtClean="0"/>
              <a:t>Extrapolation </a:t>
            </a:r>
            <a:r>
              <a:rPr lang="en-US" sz="2000" dirty="0"/>
              <a:t>from control </a:t>
            </a:r>
            <a:r>
              <a:rPr lang="en-US" sz="2000" dirty="0" smtClean="0"/>
              <a:t>samples </a:t>
            </a:r>
            <a:r>
              <a:rPr lang="en-US" sz="2000" dirty="0"/>
              <a:t>enriched with </a:t>
            </a:r>
            <a:r>
              <a:rPr lang="en-US" sz="2000" dirty="0" smtClean="0"/>
              <a:t>misidentified leptons</a:t>
            </a:r>
            <a:endParaRPr lang="en-US" sz="2000" b="1" dirty="0" smtClean="0"/>
          </a:p>
          <a:p>
            <a:pPr lvl="1">
              <a:lnSpc>
                <a:spcPct val="50000"/>
              </a:lnSpc>
              <a:spcBef>
                <a:spcPts val="1584"/>
              </a:spcBef>
            </a:pPr>
            <a:r>
              <a:rPr lang="en-US" sz="2000" dirty="0" smtClean="0"/>
              <a:t>Total </a:t>
            </a:r>
            <a:r>
              <a:rPr lang="en-US" sz="2000" dirty="0"/>
              <a:t>uncertainty ~50</a:t>
            </a:r>
            <a:r>
              <a:rPr lang="en-US" sz="2000" dirty="0" smtClean="0"/>
              <a:t>%</a:t>
            </a:r>
            <a:endParaRPr lang="en-US" sz="2400" dirty="0"/>
          </a:p>
        </p:txBody>
      </p:sp>
      <p:pic>
        <p:nvPicPr>
          <p:cNvPr id="14" name="Picture 13" descr="bkgggzz_2mu2e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60" y="1196752"/>
            <a:ext cx="2716584" cy="180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models</a:t>
            </a:r>
            <a:endParaRPr lang="en-US" dirty="0"/>
          </a:p>
        </p:txBody>
      </p:sp>
      <p:sp>
        <p:nvSpPr>
          <p:cNvPr id="32" name="Rectangle 11"/>
          <p:cNvSpPr>
            <a:spLocks/>
          </p:cNvSpPr>
          <p:nvPr/>
        </p:nvSpPr>
        <p:spPr bwMode="auto">
          <a:xfrm>
            <a:off x="1784909" y="4376141"/>
            <a:ext cx="1833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  <a:latin typeface="+mn-lt"/>
                <a:ea typeface="ＭＳ Ｐゴシック" charset="0"/>
                <a:cs typeface="Century Gothic"/>
                <a:sym typeface="Gill Sans" charset="0"/>
              </a:rPr>
              <a:t>4l</a:t>
            </a:r>
            <a:endParaRPr lang="en-US" sz="1800" b="1" dirty="0">
              <a:solidFill>
                <a:srgbClr val="FF0000"/>
              </a:solidFill>
              <a:latin typeface="+mn-lt"/>
              <a:ea typeface="ＭＳ Ｐゴシック" charset="0"/>
              <a:cs typeface="Century Gothic"/>
              <a:sym typeface="Gill Sans" charset="0"/>
            </a:endParaRPr>
          </a:p>
        </p:txBody>
      </p:sp>
      <p:sp>
        <p:nvSpPr>
          <p:cNvPr id="46" name="Rectangle 11"/>
          <p:cNvSpPr>
            <a:spLocks/>
          </p:cNvSpPr>
          <p:nvPr/>
        </p:nvSpPr>
        <p:spPr bwMode="auto">
          <a:xfrm>
            <a:off x="5673081" y="4365108"/>
            <a:ext cx="1833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  <a:latin typeface="+mn-lt"/>
                <a:ea typeface="ＭＳ Ｐゴシック" charset="0"/>
                <a:cs typeface="Century Gothic"/>
                <a:sym typeface="Gill Sans" charset="0"/>
              </a:rPr>
              <a:t>4l</a:t>
            </a:r>
            <a:endParaRPr lang="en-US" sz="1800" b="1" dirty="0">
              <a:solidFill>
                <a:srgbClr val="FF0000"/>
              </a:solidFill>
              <a:latin typeface="+mn-lt"/>
              <a:ea typeface="ＭＳ Ｐゴシック" charset="0"/>
              <a:cs typeface="Century Gothic"/>
              <a:sym typeface="Gill Sans" charset="0"/>
            </a:endParaRPr>
          </a:p>
        </p:txBody>
      </p:sp>
      <p:sp>
        <p:nvSpPr>
          <p:cNvPr id="53" name="Rectangle 11"/>
          <p:cNvSpPr>
            <a:spLocks/>
          </p:cNvSpPr>
          <p:nvPr/>
        </p:nvSpPr>
        <p:spPr bwMode="auto">
          <a:xfrm>
            <a:off x="5695236" y="1844825"/>
            <a:ext cx="1329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nb-NO" sz="1800" b="1" dirty="0" smtClean="0">
                <a:solidFill>
                  <a:srgbClr val="FF0000"/>
                </a:solidFill>
                <a:latin typeface="+mn-lt"/>
                <a:ea typeface="ＭＳ Ｐゴシック" charset="0"/>
                <a:cs typeface="Century Gothic"/>
                <a:sym typeface="Gill Sans" charset="0"/>
              </a:rPr>
              <a:t>qq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</a:t>
            </a:r>
            <a:r>
              <a:rPr lang="nb-NO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Century Gothic"/>
                <a:sym typeface="Gill Sans" charset="0"/>
              </a:rPr>
              <a:t> </a:t>
            </a:r>
            <a:r>
              <a:rPr lang="nb-NO" sz="1800" b="1" dirty="0" smtClean="0">
                <a:solidFill>
                  <a:srgbClr val="FF0000"/>
                </a:solidFill>
                <a:latin typeface="+mn-lt"/>
                <a:ea typeface="ＭＳ Ｐゴシック" charset="0"/>
                <a:cs typeface="Century Gothic"/>
                <a:sym typeface="Gill Sans" charset="0"/>
              </a:rPr>
              <a:t>ZZ </a:t>
            </a:r>
            <a:r>
              <a:rPr lang="en-US" sz="1800" dirty="0" smtClean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</a:t>
            </a:r>
            <a:r>
              <a:rPr lang="nb-NO" sz="1800" b="1" dirty="0" smtClean="0">
                <a:solidFill>
                  <a:srgbClr val="FF0000"/>
                </a:solidFill>
                <a:latin typeface="+mn-lt"/>
                <a:ea typeface="ＭＳ Ｐゴシック" charset="0"/>
                <a:cs typeface="Century Gothic"/>
                <a:sym typeface="Gill Sans" charset="0"/>
              </a:rPr>
              <a:t> 4l</a:t>
            </a:r>
            <a:endParaRPr lang="en-US" sz="1800" b="1" dirty="0">
              <a:solidFill>
                <a:srgbClr val="FF0000"/>
              </a:solidFill>
              <a:latin typeface="+mn-lt"/>
              <a:ea typeface="ＭＳ Ｐゴシック" charset="0"/>
              <a:cs typeface="Century Gothic"/>
              <a:sym typeface="Gill Sans" charset="0"/>
            </a:endParaRPr>
          </a:p>
        </p:txBody>
      </p:sp>
      <p:sp>
        <p:nvSpPr>
          <p:cNvPr id="54" name="Rectangle 11"/>
          <p:cNvSpPr>
            <a:spLocks/>
          </p:cNvSpPr>
          <p:nvPr/>
        </p:nvSpPr>
        <p:spPr bwMode="auto">
          <a:xfrm>
            <a:off x="8359534" y="1844825"/>
            <a:ext cx="1327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nb-NO" sz="1800" b="1" dirty="0" smtClean="0">
                <a:solidFill>
                  <a:srgbClr val="FF0000"/>
                </a:solidFill>
                <a:latin typeface="+mn-lt"/>
                <a:ea typeface="ＭＳ Ｐゴシック" charset="0"/>
                <a:cs typeface="Century Gothic"/>
                <a:sym typeface="Gill Sans" charset="0"/>
              </a:rPr>
              <a:t>gg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</a:t>
            </a:r>
            <a:r>
              <a:rPr lang="nb-NO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Century Gothic"/>
                <a:sym typeface="Gill Sans" charset="0"/>
              </a:rPr>
              <a:t> ZZ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</a:t>
            </a:r>
            <a:r>
              <a:rPr lang="nb-NO" sz="1800" b="1" dirty="0">
                <a:solidFill>
                  <a:srgbClr val="FF0000"/>
                </a:solidFill>
                <a:latin typeface="+mn-lt"/>
                <a:ea typeface="ＭＳ Ｐゴシック" charset="0"/>
                <a:cs typeface="Century Gothic"/>
                <a:sym typeface="Gill Sans" charset="0"/>
              </a:rPr>
              <a:t> 4l</a:t>
            </a:r>
            <a:endParaRPr lang="en-US" sz="1800" b="1" dirty="0">
              <a:solidFill>
                <a:srgbClr val="FF0000"/>
              </a:solidFill>
              <a:latin typeface="+mn-lt"/>
              <a:ea typeface="ＭＳ Ｐゴシック" charset="0"/>
              <a:cs typeface="Century Gothic"/>
              <a:sym typeface="Gill Sans" charset="0"/>
            </a:endParaRPr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>
          <a:xfrm>
            <a:off x="9261152" y="6492879"/>
            <a:ext cx="6604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defPPr>
              <a:defRPr lang="en-US"/>
            </a:defPPr>
            <a:lvl1pPr algn="r" defTabSz="91281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fld id="{75A9818F-3219-F04F-9A95-6DA98015B5B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673080" y="3899922"/>
            <a:ext cx="236071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 defTabSz="914400" fontAlgn="auto">
              <a:lnSpc>
                <a:spcPct val="70000"/>
              </a:lnSpc>
              <a:spcBef>
                <a:spcPts val="1584"/>
              </a:spcBef>
              <a:spcAft>
                <a:spcPts val="0"/>
              </a:spcAft>
              <a:buSzPct val="90000"/>
            </a:pPr>
            <a:r>
              <a:rPr lang="en-US" sz="1800" dirty="0" smtClean="0">
                <a:solidFill>
                  <a:srgbClr val="FF0000"/>
                </a:solidFill>
                <a:latin typeface="Corbel"/>
                <a:ea typeface="+mn-ea"/>
                <a:cs typeface="+mn-cs"/>
              </a:rPr>
              <a:t>Validation  </a:t>
            </a:r>
            <a:r>
              <a:rPr lang="en-US" sz="1800" dirty="0">
                <a:solidFill>
                  <a:srgbClr val="FF0000"/>
                </a:solidFill>
                <a:latin typeface="Corbel"/>
                <a:ea typeface="+mn-ea"/>
                <a:cs typeface="+mn-cs"/>
              </a:rPr>
              <a:t>in </a:t>
            </a:r>
            <a:r>
              <a:rPr lang="en-US" sz="1800" b="1" dirty="0" smtClean="0">
                <a:solidFill>
                  <a:srgbClr val="FF0000"/>
                </a:solidFill>
                <a:latin typeface="Corbel"/>
                <a:ea typeface="+mn-ea"/>
                <a:cs typeface="+mn-cs"/>
              </a:rPr>
              <a:t>data</a:t>
            </a:r>
            <a:endParaRPr lang="en-US" sz="1800" b="1" dirty="0">
              <a:solidFill>
                <a:srgbClr val="FF0000"/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90598" y="5805264"/>
            <a:ext cx="1497024" cy="338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rbel"/>
                <a:ea typeface="+mn-ea"/>
                <a:cs typeface="+mn-cs"/>
              </a:rPr>
              <a:t>control </a:t>
            </a:r>
            <a:r>
              <a:rPr lang="en-US" sz="1600" b="1" dirty="0" smtClean="0">
                <a:solidFill>
                  <a:srgbClr val="FF0000"/>
                </a:solidFill>
                <a:latin typeface="Corbel"/>
                <a:ea typeface="+mn-ea"/>
                <a:cs typeface="+mn-cs"/>
              </a:rPr>
              <a:t>sample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9221" y="5373216"/>
            <a:ext cx="139012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1" indent="0" algn="r" defTabSz="914400" fontAlgn="auto">
              <a:spcBef>
                <a:spcPts val="1584"/>
              </a:spcBef>
              <a:spcAft>
                <a:spcPts val="0"/>
              </a:spcAft>
              <a:buSzPct val="90000"/>
            </a:pPr>
            <a:r>
              <a:rPr lang="en-US" sz="1600" b="1" dirty="0" smtClean="0">
                <a:solidFill>
                  <a:srgbClr val="FF0000"/>
                </a:solidFill>
                <a:latin typeface="Corbel"/>
              </a:rPr>
              <a:t>wrong flavors</a:t>
            </a:r>
            <a:br>
              <a:rPr lang="en-US" sz="1600" b="1" dirty="0" smtClean="0">
                <a:solidFill>
                  <a:srgbClr val="FF0000"/>
                </a:solidFill>
                <a:latin typeface="Corbel"/>
              </a:rPr>
            </a:br>
            <a:r>
              <a:rPr lang="en-US" sz="1600" b="1" dirty="0" smtClean="0">
                <a:solidFill>
                  <a:srgbClr val="FF0000"/>
                </a:solidFill>
                <a:latin typeface="Corbel"/>
              </a:rPr>
              <a:t>&amp; charges</a:t>
            </a:r>
            <a:endParaRPr lang="en-US" sz="1600" b="1" dirty="0">
              <a:solidFill>
                <a:srgbClr val="FF0000"/>
              </a:solidFill>
              <a:latin typeface="Corbe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16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33165" y="2768600"/>
            <a:ext cx="5888567" cy="8842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742950" y="-52388"/>
            <a:ext cx="8420100" cy="1246188"/>
          </a:xfrm>
          <a:ln/>
        </p:spPr>
        <p:txBody>
          <a:bodyPr lIns="50760" tIns="50760" rIns="132120" bIns="50760" anchor="ctr"/>
          <a:lstStyle/>
          <a:p>
            <a:pPr algn="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/>
              <a:t>MELA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08358" y="2070100"/>
            <a:ext cx="233892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4485219" y="1270001"/>
            <a:ext cx="5338233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40680" bIns="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000" dirty="0">
                <a:solidFill>
                  <a:srgbClr val="D90B00"/>
                </a:solidFill>
                <a:latin typeface="+mn-lt"/>
                <a:cs typeface="Arial" charset="0"/>
              </a:rPr>
              <a:t>M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Arial" charset="0"/>
              </a:rPr>
              <a:t>atrix </a:t>
            </a:r>
            <a:r>
              <a:rPr lang="en-US" sz="2000" dirty="0">
                <a:solidFill>
                  <a:srgbClr val="D90B00"/>
                </a:solidFill>
                <a:latin typeface="+mn-lt"/>
                <a:cs typeface="Arial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Arial" charset="0"/>
              </a:rPr>
              <a:t>lement </a:t>
            </a:r>
            <a:r>
              <a:rPr lang="en-US" sz="2000" dirty="0">
                <a:solidFill>
                  <a:srgbClr val="D90B00"/>
                </a:solidFill>
                <a:latin typeface="+mn-lt"/>
                <a:cs typeface="Arial" charset="0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Arial" charset="0"/>
              </a:rPr>
              <a:t>ikelihood </a:t>
            </a:r>
            <a:r>
              <a:rPr lang="en-US" sz="2000" dirty="0">
                <a:solidFill>
                  <a:srgbClr val="D90B00"/>
                </a:solidFill>
                <a:latin typeface="+mn-lt"/>
                <a:cs typeface="Arial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Arial" charset="0"/>
              </a:rPr>
              <a:t>nalysis: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uses kinematic inputs for </a:t>
            </a:r>
            <a:b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</a:b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signal to background discrimination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{m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,m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,θ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,θ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,θ*,Φ,Φ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}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07121" y="3962484"/>
            <a:ext cx="3033713" cy="2717716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512842" y="3985861"/>
            <a:ext cx="3073775" cy="2753606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9391786" y="6477000"/>
            <a:ext cx="36631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pic>
        <p:nvPicPr>
          <p:cNvPr id="2" name="Picture 1" descr="h1_psmel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58" y="3966105"/>
            <a:ext cx="3097341" cy="2773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0592" y="4293096"/>
            <a:ext cx="1644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SM H(125 GeV)</a:t>
            </a:r>
          </a:p>
          <a:p>
            <a:r>
              <a:rPr lang="en-US" sz="1600" dirty="0" err="1" smtClean="0">
                <a:solidFill>
                  <a:srgbClr val="0000FF"/>
                </a:solidFill>
              </a:rPr>
              <a:t>qqZZ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5" name="Picture 4" descr="angl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9" y="977927"/>
            <a:ext cx="3334403" cy="2955133"/>
          </a:xfrm>
          <a:prstGeom prst="rect">
            <a:avLst/>
          </a:prstGeom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200472" y="1268760"/>
            <a:ext cx="265978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40680" bIns="0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 sz="1200" dirty="0">
                <a:solidFill>
                  <a:srgbClr val="676767"/>
                </a:solidFill>
                <a:latin typeface="+mn-lt"/>
                <a:cs typeface="Arial" charset="0"/>
              </a:rPr>
              <a:t>PRD81,075022(2010</a:t>
            </a:r>
            <a:r>
              <a:rPr lang="en-US" sz="1200" dirty="0" smtClean="0">
                <a:solidFill>
                  <a:srgbClr val="676767"/>
                </a:solidFill>
                <a:latin typeface="+mn-lt"/>
                <a:cs typeface="Arial" charset="0"/>
              </a:rPr>
              <a:t>)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 sz="1200" u="sng" dirty="0">
                <a:hlinkClick r:id="rId8"/>
              </a:rPr>
              <a:t>http://arXiv.org/abs/arXiv:1001.5300</a:t>
            </a:r>
            <a:endParaRPr lang="en-US" sz="1200" dirty="0" smtClean="0">
              <a:solidFill>
                <a:srgbClr val="676767"/>
              </a:solidFill>
              <a:latin typeface="+mn-lt"/>
              <a:cs typeface="Arial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</a:tabLst>
            </a:pPr>
            <a:endParaRPr lang="en-US" sz="1200" dirty="0">
              <a:solidFill>
                <a:srgbClr val="676767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1983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77850" y="4214813"/>
            <a:ext cx="4175654" cy="265906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742950" y="-52388"/>
            <a:ext cx="8420100" cy="1246188"/>
          </a:xfrm>
          <a:ln/>
        </p:spPr>
        <p:txBody>
          <a:bodyPr lIns="50760" tIns="50760" rIns="132120" bIns="50760" anchor="ctr"/>
          <a:lstStyle/>
          <a:p>
            <a:pPr algn="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dirty="0"/>
              <a:t>MELA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 rot="16200000">
            <a:off x="-314190" y="2679625"/>
            <a:ext cx="13128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40680" bIns="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</a:tabLst>
            </a:pPr>
            <a:r>
              <a:rPr lang="en-US" sz="1600" dirty="0">
                <a:solidFill>
                  <a:srgbClr val="FF0000"/>
                </a:solidFill>
                <a:latin typeface="+mn-lt"/>
                <a:cs typeface="Arial" charset="0"/>
              </a:rPr>
              <a:t>signal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 rot="16200000">
            <a:off x="-562636" y="5223593"/>
            <a:ext cx="18097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40680" bIns="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US" sz="1600" dirty="0">
                <a:solidFill>
                  <a:srgbClr val="0000FF"/>
                </a:solidFill>
                <a:latin typeface="+mn-lt"/>
                <a:cs typeface="Arial" charset="0"/>
              </a:rPr>
              <a:t>background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85236" y="1143000"/>
            <a:ext cx="43252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40680" bIns="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2200" dirty="0">
                <a:solidFill>
                  <a:srgbClr val="000000"/>
                </a:solidFill>
                <a:latin typeface="+mn-lt"/>
                <a:cs typeface="Arial" charset="0"/>
              </a:rPr>
              <a:t>2D analysis using {m</a:t>
            </a:r>
            <a:r>
              <a:rPr lang="en-US" sz="2200" baseline="-25000" dirty="0">
                <a:solidFill>
                  <a:srgbClr val="000000"/>
                </a:solidFill>
                <a:latin typeface="+mn-lt"/>
                <a:cs typeface="Arial" charset="0"/>
              </a:rPr>
              <a:t>4l</a:t>
            </a:r>
            <a:r>
              <a:rPr lang="en-US" sz="2200" dirty="0">
                <a:solidFill>
                  <a:srgbClr val="000000"/>
                </a:solidFill>
                <a:latin typeface="+mn-lt"/>
                <a:cs typeface="Arial" charset="0"/>
              </a:rPr>
              <a:t>,MELA}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4960643" y="1378654"/>
            <a:ext cx="484293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40680" bIns="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700" dirty="0">
                <a:solidFill>
                  <a:srgbClr val="000000"/>
                </a:solidFill>
                <a:latin typeface="+mn-lt"/>
              </a:rPr>
              <a:t>MELA offers powerful discrimination of </a:t>
            </a:r>
            <a:r>
              <a:rPr lang="en-US" sz="1700" dirty="0" smtClean="0">
                <a:solidFill>
                  <a:srgbClr val="000000"/>
                </a:solidFill>
                <a:latin typeface="+mn-lt"/>
              </a:rPr>
              <a:t>background</a:t>
            </a:r>
            <a:endParaRPr lang="en-US" sz="170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966761" y="6121401"/>
            <a:ext cx="484293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40680" bIns="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charset="0"/>
              </a:rPr>
              <a:t>technique applicable for signal hypothesis testing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9391786" y="6477000"/>
            <a:ext cx="36631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560655" y="1604963"/>
            <a:ext cx="4139539" cy="263525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20754" y="1825981"/>
            <a:ext cx="1354983" cy="523220"/>
          </a:xfrm>
          <a:prstGeom prst="rect">
            <a:avLst/>
          </a:prstGeom>
          <a:noFill/>
          <a:ln>
            <a:solidFill>
              <a:srgbClr val="FF660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CMS simulation</a:t>
            </a:r>
            <a:br>
              <a:rPr lang="en-US" sz="1400" dirty="0" smtClean="0">
                <a:solidFill>
                  <a:srgbClr val="000000"/>
                </a:solidFill>
                <a:latin typeface="+mn-lt"/>
              </a:rPr>
            </a:b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Higgs, 126 GeV</a:t>
            </a:r>
          </a:p>
        </p:txBody>
      </p:sp>
      <p:pic>
        <p:nvPicPr>
          <p:cNvPr id="3" name="Picture 2" descr="LD_psme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94" y="1965930"/>
            <a:ext cx="4617548" cy="41345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89413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 txBox="1">
            <a:spLocks/>
          </p:cNvSpPr>
          <p:nvPr/>
        </p:nvSpPr>
        <p:spPr>
          <a:xfrm>
            <a:off x="9245600" y="6498653"/>
            <a:ext cx="6604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defPPr>
              <a:defRPr lang="en-US"/>
            </a:defPPr>
            <a:lvl1pPr algn="r" defTabSz="91281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fld id="{75A9818F-3219-F04F-9A95-6DA98015B5BA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457200"/>
            <a:ext cx="7172351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1121" y="4114804"/>
            <a:ext cx="2517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24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1464" y="1143004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43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9224" y="2590804"/>
            <a:ext cx="283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+mn-lt"/>
              </a:rPr>
              <a:t>e</a:t>
            </a:r>
            <a:r>
              <a:rPr lang="en-US" b="1" baseline="30000" dirty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10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5029204"/>
            <a:ext cx="2848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  <a:latin typeface="+mn-lt"/>
              </a:rPr>
              <a:t>e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21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2" y="2819400"/>
            <a:ext cx="3425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800000"/>
                </a:solidFill>
                <a:latin typeface="+mn-lt"/>
              </a:rPr>
              <a:t>8 </a:t>
            </a:r>
            <a:r>
              <a:rPr lang="en-US" b="1" dirty="0" err="1" smtClean="0">
                <a:solidFill>
                  <a:srgbClr val="800000"/>
                </a:solidFill>
                <a:latin typeface="+mn-lt"/>
              </a:rPr>
              <a:t>TeV</a:t>
            </a:r>
            <a:r>
              <a:rPr lang="en-US" b="1" dirty="0" smtClean="0">
                <a:solidFill>
                  <a:srgbClr val="800000"/>
                </a:solidFill>
                <a:latin typeface="+mn-lt"/>
              </a:rPr>
              <a:t> DATA</a:t>
            </a:r>
          </a:p>
          <a:p>
            <a:pPr defTabSz="457200"/>
            <a:endParaRPr lang="en-US" sz="2000" b="1" dirty="0" smtClean="0">
              <a:solidFill>
                <a:srgbClr val="0000FF"/>
              </a:solidFill>
              <a:latin typeface="Calibri"/>
            </a:endParaRPr>
          </a:p>
          <a:p>
            <a:pPr defTabSz="457200"/>
            <a:r>
              <a:rPr lang="en-US" sz="2200" b="1" dirty="0" smtClean="0">
                <a:solidFill>
                  <a:srgbClr val="0000FF"/>
                </a:solidFill>
                <a:latin typeface="+mn-lt"/>
              </a:rPr>
              <a:t>4-lepton Mass : 126.9 </a:t>
            </a:r>
            <a:r>
              <a:rPr lang="en-US" sz="2200" b="1" dirty="0" err="1" smtClean="0">
                <a:solidFill>
                  <a:srgbClr val="0000FF"/>
                </a:solidFill>
                <a:latin typeface="+mn-lt"/>
              </a:rPr>
              <a:t>GeV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50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mu+g-7TeV-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617" y="927100"/>
            <a:ext cx="7964117" cy="5744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2" y="3505200"/>
            <a:ext cx="3425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800000"/>
                </a:solidFill>
                <a:latin typeface="+mn-lt"/>
              </a:rPr>
              <a:t>7 </a:t>
            </a:r>
            <a:r>
              <a:rPr lang="en-US" b="1" dirty="0" err="1" smtClean="0">
                <a:solidFill>
                  <a:srgbClr val="800000"/>
                </a:solidFill>
                <a:latin typeface="+mn-lt"/>
              </a:rPr>
              <a:t>TeV</a:t>
            </a:r>
            <a:r>
              <a:rPr lang="en-US" b="1" dirty="0" smtClean="0">
                <a:solidFill>
                  <a:srgbClr val="800000"/>
                </a:solidFill>
                <a:latin typeface="+mn-lt"/>
              </a:rPr>
              <a:t> DATA</a:t>
            </a:r>
          </a:p>
          <a:p>
            <a:pPr defTabSz="457200"/>
            <a:endParaRPr lang="en-US" sz="2000" b="1" dirty="0" smtClean="0">
              <a:solidFill>
                <a:srgbClr val="0000FF"/>
              </a:solidFill>
              <a:latin typeface="Calibri"/>
            </a:endParaRPr>
          </a:p>
          <a:p>
            <a:pPr defTabSz="457200"/>
            <a:r>
              <a:rPr lang="en-US" sz="2200" b="1" dirty="0" smtClean="0">
                <a:solidFill>
                  <a:srgbClr val="0000FF"/>
                </a:solidFill>
                <a:latin typeface="+mn-lt"/>
              </a:rPr>
              <a:t>4μ+γ Mass : 126.1 </a:t>
            </a:r>
            <a:r>
              <a:rPr lang="en-US" sz="2200" b="1" dirty="0" err="1" smtClean="0">
                <a:solidFill>
                  <a:srgbClr val="0000FF"/>
                </a:solidFill>
                <a:latin typeface="+mn-lt"/>
              </a:rPr>
              <a:t>GeV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2" y="2514604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28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1666" y="4572004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6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2" y="6320139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67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266" y="5105404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14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2" y="2438404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schemeClr val="bg1"/>
                </a:solidFill>
              </a:rPr>
              <a:t>γ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E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8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6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8050" y="0"/>
            <a:ext cx="8997950" cy="914400"/>
          </a:xfrm>
        </p:spPr>
        <p:txBody>
          <a:bodyPr/>
          <a:lstStyle/>
          <a:p>
            <a:r>
              <a:rPr lang="en-US" dirty="0" smtClean="0"/>
              <a:t>       Results: m(4l) spectrum</a:t>
            </a:r>
            <a:endParaRPr lang="en-US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80" y="1484788"/>
            <a:ext cx="3888432" cy="345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2521" y="6273224"/>
            <a:ext cx="3472425" cy="58477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164 events expected in [100, 800 GeV]</a:t>
            </a: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172 events observed in [100, 800 GeV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]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2" t="3540" r="5051" b="967"/>
          <a:stretch/>
        </p:blipFill>
        <p:spPr bwMode="auto">
          <a:xfrm>
            <a:off x="4604813" y="991797"/>
            <a:ext cx="5172725" cy="517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0" y="5301208"/>
            <a:ext cx="5094721" cy="103384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3" name="TextBox 12"/>
          <p:cNvSpPr txBox="1"/>
          <p:nvPr/>
        </p:nvSpPr>
        <p:spPr>
          <a:xfrm>
            <a:off x="5882872" y="6237316"/>
            <a:ext cx="2990723" cy="46166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Event-by-event errors</a:t>
            </a:r>
          </a:p>
        </p:txBody>
      </p:sp>
      <p:sp>
        <p:nvSpPr>
          <p:cNvPr id="21" name="Up Arrow 20"/>
          <p:cNvSpPr/>
          <p:nvPr/>
        </p:nvSpPr>
        <p:spPr>
          <a:xfrm>
            <a:off x="7480543" y="5662628"/>
            <a:ext cx="280771" cy="55513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9245600" y="6527191"/>
            <a:ext cx="6604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defPPr>
              <a:defRPr lang="en-US"/>
            </a:defPPr>
            <a:lvl1pPr algn="r" defTabSz="91281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fld id="{75A9818F-3219-F04F-9A95-6DA98015B5BA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8164" y="4941168"/>
            <a:ext cx="2969420" cy="369332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Yields for m(4l)=110..160 GeV 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0554" y="188644"/>
            <a:ext cx="1807585" cy="1330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>
            <a:off x="2792760" y="908720"/>
            <a:ext cx="3232974" cy="15291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33121" y="1311155"/>
            <a:ext cx="1427344" cy="46166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2011+2012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73023" y="736956"/>
            <a:ext cx="2494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July 2012 results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389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MELA 2D plots</a:t>
            </a:r>
            <a:endParaRPr lang="en-US" dirty="0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953000" cy="315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0"/>
          <p:cNvSpPr txBox="1">
            <a:spLocks noChangeArrowheads="1"/>
          </p:cNvSpPr>
          <p:nvPr/>
        </p:nvSpPr>
        <p:spPr>
          <a:xfrm>
            <a:off x="1136577" y="1268761"/>
            <a:ext cx="7833319" cy="1368152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b="0" u="none" kern="1200">
                <a:solidFill>
                  <a:schemeClr val="bg1"/>
                </a:solidFill>
                <a:effectLst/>
                <a:latin typeface="Century Gothic"/>
                <a:ea typeface="+mn-ea"/>
                <a:cs typeface="Century Gothic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bg1"/>
                </a:solidFill>
                <a:effectLst/>
                <a:latin typeface="Century Gothic"/>
                <a:ea typeface="+mn-ea"/>
                <a:cs typeface="Century Gothic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bg1"/>
                </a:solidFill>
                <a:effectLst/>
                <a:latin typeface="Century Gothic"/>
                <a:ea typeface="+mn-ea"/>
                <a:cs typeface="Century Gothic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bg1"/>
                </a:solidFill>
                <a:effectLst/>
                <a:latin typeface="Century Gothic"/>
                <a:ea typeface="+mn-ea"/>
                <a:cs typeface="Century Gothic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bg1"/>
                </a:solidFill>
                <a:effectLst/>
                <a:latin typeface="Century Gothic"/>
                <a:ea typeface="+mn-ea"/>
                <a:cs typeface="Century Gothic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840931" indent="-285750"/>
            <a:endParaRPr lang="en-US" sz="1800" dirty="0">
              <a:latin typeface="+mn-lt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9245600" y="6527191"/>
            <a:ext cx="6604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defPPr>
              <a:defRPr lang="en-US"/>
            </a:defPPr>
            <a:lvl1pPr algn="r" defTabSz="91281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fld id="{75A9818F-3219-F04F-9A95-6DA98015B5BA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10" y="1268760"/>
            <a:ext cx="4824537" cy="317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" y="4519788"/>
            <a:ext cx="2232248" cy="21495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19" y="4509120"/>
            <a:ext cx="2243326" cy="2160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526" y="908720"/>
            <a:ext cx="368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</a:rPr>
              <a:t>Data </a:t>
            </a:r>
            <a:r>
              <a:rPr lang="en-US" sz="1800" dirty="0" err="1" smtClean="0">
                <a:solidFill>
                  <a:srgbClr val="800000"/>
                </a:solidFill>
              </a:rPr>
              <a:t>w.r.t</a:t>
            </a:r>
            <a:r>
              <a:rPr lang="en-US" sz="1800" dirty="0" smtClean="0">
                <a:solidFill>
                  <a:srgbClr val="800000"/>
                </a:solidFill>
              </a:rPr>
              <a:t> Background expectation 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3040" y="836712"/>
            <a:ext cx="403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</a:rPr>
              <a:t>Data </a:t>
            </a:r>
            <a:r>
              <a:rPr lang="en-US" sz="1800" dirty="0" err="1" smtClean="0">
                <a:solidFill>
                  <a:srgbClr val="800000"/>
                </a:solidFill>
              </a:rPr>
              <a:t>w.r.t</a:t>
            </a:r>
            <a:r>
              <a:rPr lang="en-US" sz="1800" dirty="0" smtClean="0">
                <a:solidFill>
                  <a:srgbClr val="800000"/>
                </a:solidFill>
              </a:rPr>
              <a:t> 126 </a:t>
            </a:r>
            <a:r>
              <a:rPr lang="en-US" sz="1800" dirty="0" err="1" smtClean="0">
                <a:solidFill>
                  <a:srgbClr val="800000"/>
                </a:solidFill>
              </a:rPr>
              <a:t>GeV</a:t>
            </a:r>
            <a:r>
              <a:rPr lang="en-US" sz="1800" dirty="0" smtClean="0">
                <a:solidFill>
                  <a:srgbClr val="800000"/>
                </a:solidFill>
              </a:rPr>
              <a:t> signal expectation </a:t>
            </a:r>
            <a:endParaRPr lang="en-US" sz="1800" dirty="0">
              <a:solidFill>
                <a:srgbClr val="800000"/>
              </a:solidFill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8986" y="4460192"/>
            <a:ext cx="267295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17296" y="5374961"/>
            <a:ext cx="191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Cluster of events</a:t>
            </a:r>
          </a:p>
          <a:p>
            <a:r>
              <a:rPr lang="en-US" sz="1800" dirty="0">
                <a:solidFill>
                  <a:schemeClr val="bg1"/>
                </a:solidFill>
              </a:rPr>
              <a:t>a</a:t>
            </a:r>
            <a:r>
              <a:rPr lang="en-US" sz="1800" dirty="0" smtClean="0">
                <a:solidFill>
                  <a:schemeClr val="bg1"/>
                </a:solidFill>
              </a:rPr>
              <a:t>round 125 </a:t>
            </a:r>
            <a:r>
              <a:rPr lang="en-US" sz="1800" dirty="0" err="1" smtClean="0">
                <a:solidFill>
                  <a:schemeClr val="bg1"/>
                </a:solidFill>
              </a:rPr>
              <a:t>GeV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961112" y="5301208"/>
            <a:ext cx="1728192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483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and p-values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80" y="1412776"/>
            <a:ext cx="4888544" cy="3384376"/>
          </a:xfrm>
          <a:prstGeom prst="rect">
            <a:avLst/>
          </a:prstGeom>
          <a:ln>
            <a:noFill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1032" y="1412776"/>
            <a:ext cx="4515156" cy="3384376"/>
          </a:xfrm>
          <a:prstGeom prst="rect">
            <a:avLst/>
          </a:prstGeom>
          <a:ln>
            <a:noFill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704528" y="5013180"/>
            <a:ext cx="4032448" cy="13234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+mn-lt"/>
              </a:rPr>
              <a:t>Expected exclusion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at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95% CL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: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121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-550 GeV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+mn-lt"/>
              </a:rPr>
              <a:t>Observed exclusion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at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95% CL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: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+mn-lt"/>
              </a:rPr>
            </a:b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131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-162 GeV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and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172-530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GeV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4772" y="5013180"/>
            <a:ext cx="4470756" cy="132343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Expected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significance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at 125.5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GeV : </a:t>
            </a:r>
            <a:endParaRPr lang="en-US" sz="2000" dirty="0" smtClean="0">
              <a:solidFill>
                <a:srgbClr val="000000"/>
              </a:solidFill>
              <a:latin typeface="+mn-lt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3.8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σ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endParaRPr lang="en-US" sz="2000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Observed significance at 125.5 GeV: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3.2 </a:t>
            </a:r>
            <a:r>
              <a:rPr lang="en-US" sz="2000" dirty="0" err="1" smtClean="0">
                <a:solidFill>
                  <a:srgbClr val="FF0000"/>
                </a:solidFill>
              </a:rPr>
              <a:t>σ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5266" y="689916"/>
            <a:ext cx="1282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July 2012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7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269" b="6269"/>
          <a:stretch>
            <a:fillRect/>
          </a:stretch>
        </p:blipFill>
        <p:spPr>
          <a:xfrm>
            <a:off x="187886" y="1135530"/>
            <a:ext cx="9458572" cy="559089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ATLAS Detector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670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value_FermiBos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51" y="1574466"/>
            <a:ext cx="4421571" cy="4242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050" y="0"/>
            <a:ext cx="8997950" cy="914400"/>
          </a:xfrm>
        </p:spPr>
        <p:txBody>
          <a:bodyPr>
            <a:normAutofit/>
          </a:bodyPr>
          <a:lstStyle/>
          <a:p>
            <a:r>
              <a:rPr lang="en-US" sz="3600" dirty="0"/>
              <a:t>C</a:t>
            </a:r>
            <a:r>
              <a:rPr lang="en-US" sz="3600" dirty="0" smtClean="0"/>
              <a:t>haracterization of excess</a:t>
            </a:r>
            <a:endParaRPr lang="en-US" sz="3600" baseline="-25000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9245600" y="6504765"/>
            <a:ext cx="660400" cy="365125"/>
          </a:xfrm>
          <a:prstGeom prst="rect">
            <a:avLst/>
          </a:prstGeom>
        </p:spPr>
        <p:txBody>
          <a:bodyPr vert="horz" lIns="91407" tIns="45704" rIns="91407" bIns="45704" anchor="b"/>
          <a:lstStyle>
            <a:defPPr>
              <a:defRPr lang="en-US"/>
            </a:defPPr>
            <a:lvl1pPr algn="r" defTabSz="912813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684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5625" indent="3175" algn="l" defTabSz="91281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pPr>
              <a:defRPr/>
            </a:pPr>
            <a:fld id="{67CFF582-18F9-4FBC-B2DF-FBD4F0781B4B}" type="slidenum">
              <a:rPr lang="en-US" sz="1400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06145" y="1651284"/>
            <a:ext cx="5457056" cy="4825716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high sensitivity, high mass resolution channels: </a:t>
            </a:r>
            <a:r>
              <a:rPr lang="en-US" sz="2800" b="1" dirty="0">
                <a:solidFill>
                  <a:srgbClr val="008000"/>
                </a:solidFill>
              </a:rPr>
              <a:t>γγ</a:t>
            </a:r>
            <a:r>
              <a:rPr lang="en-US" sz="2800" b="1" dirty="0"/>
              <a:t>+</a:t>
            </a:r>
            <a:r>
              <a:rPr lang="en-US" sz="2800" b="1" dirty="0">
                <a:solidFill>
                  <a:srgbClr val="FF0000"/>
                </a:solidFill>
              </a:rPr>
              <a:t>4l</a:t>
            </a:r>
            <a:r>
              <a:rPr lang="en-US" sz="2800" b="1" dirty="0"/>
              <a:t> </a:t>
            </a:r>
            <a:endParaRPr lang="en-US" sz="2800" b="1" dirty="0" smtClean="0"/>
          </a:p>
          <a:p>
            <a:endParaRPr lang="en-US" sz="1200" b="1" dirty="0" smtClean="0"/>
          </a:p>
          <a:p>
            <a:pPr lvl="1"/>
            <a:r>
              <a:rPr lang="en-US" sz="2400" b="1" dirty="0" err="1" smtClean="0">
                <a:solidFill>
                  <a:srgbClr val="008000"/>
                </a:solidFill>
              </a:rPr>
              <a:t>γγ</a:t>
            </a:r>
            <a:r>
              <a:rPr lang="en-US" sz="2400" b="1" dirty="0" smtClean="0"/>
              <a:t>:  </a:t>
            </a:r>
            <a:r>
              <a:rPr lang="en-US" sz="2400" b="1" dirty="0" smtClean="0">
                <a:solidFill>
                  <a:srgbClr val="008000"/>
                </a:solidFill>
              </a:rPr>
              <a:t>4.1 </a:t>
            </a:r>
            <a:r>
              <a:rPr lang="en-US" sz="2400" b="1" dirty="0" err="1" smtClean="0">
                <a:solidFill>
                  <a:srgbClr val="008000"/>
                </a:solidFill>
              </a:rPr>
              <a:t>σ</a:t>
            </a:r>
            <a:r>
              <a:rPr lang="en-US" sz="2400" b="1" dirty="0" smtClean="0">
                <a:solidFill>
                  <a:srgbClr val="008000"/>
                </a:solidFill>
              </a:rPr>
              <a:t> excess</a:t>
            </a:r>
            <a:endParaRPr lang="en-US" sz="2400" b="1" dirty="0" smtClean="0"/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4 leptons</a:t>
            </a:r>
            <a:r>
              <a:rPr lang="en-US" sz="2400" b="1" dirty="0" smtClean="0"/>
              <a:t>: </a:t>
            </a:r>
            <a:r>
              <a:rPr lang="en-US" sz="2400" b="1" dirty="0" smtClean="0">
                <a:solidFill>
                  <a:srgbClr val="FF0000"/>
                </a:solidFill>
              </a:rPr>
              <a:t>3.2 </a:t>
            </a:r>
            <a:r>
              <a:rPr lang="en-US" sz="2400" b="1" dirty="0" err="1" smtClean="0">
                <a:solidFill>
                  <a:srgbClr val="FF0000"/>
                </a:solidFill>
              </a:rPr>
              <a:t>σ</a:t>
            </a:r>
            <a:r>
              <a:rPr lang="en-US" sz="2400" b="1" dirty="0" smtClean="0">
                <a:solidFill>
                  <a:srgbClr val="FF0000"/>
                </a:solidFill>
              </a:rPr>
              <a:t> excess</a:t>
            </a:r>
          </a:p>
          <a:p>
            <a:pPr lvl="1"/>
            <a:r>
              <a:rPr lang="en-US" sz="2400" b="1" dirty="0" smtClean="0"/>
              <a:t>near the </a:t>
            </a:r>
            <a:r>
              <a:rPr lang="en-US" sz="2400" b="1" u="sng" dirty="0" smtClean="0"/>
              <a:t>same mass</a:t>
            </a:r>
            <a:r>
              <a:rPr lang="en-US" sz="2400" b="1" dirty="0" smtClean="0"/>
              <a:t> 125 GeV</a:t>
            </a:r>
          </a:p>
          <a:p>
            <a:pPr marL="0" indent="0">
              <a:buNone/>
            </a:pPr>
            <a:endParaRPr lang="en-US" sz="1200" b="1" dirty="0">
              <a:solidFill>
                <a:srgbClr val="008000"/>
              </a:solidFill>
            </a:endParaRPr>
          </a:p>
          <a:p>
            <a:r>
              <a:rPr lang="en-US" sz="2800" b="1" dirty="0">
                <a:solidFill>
                  <a:srgbClr val="0000FF"/>
                </a:solidFill>
              </a:rPr>
              <a:t>comb. significance: </a:t>
            </a:r>
            <a:r>
              <a:rPr lang="en-US" sz="3600" b="1" dirty="0">
                <a:solidFill>
                  <a:srgbClr val="0000FF"/>
                </a:solidFill>
              </a:rPr>
              <a:t>5.0 </a:t>
            </a:r>
            <a:r>
              <a:rPr lang="en-US" sz="3600" b="1" dirty="0" err="1">
                <a:solidFill>
                  <a:srgbClr val="0000FF"/>
                </a:solidFill>
              </a:rPr>
              <a:t>σ</a:t>
            </a:r>
            <a:r>
              <a:rPr lang="en-US" sz="3600" b="1" dirty="0" smtClean="0"/>
              <a:t> </a:t>
            </a:r>
            <a:endParaRPr lang="en-US" sz="1200" b="1" dirty="0" smtClean="0"/>
          </a:p>
          <a:p>
            <a:endParaRPr lang="en-US" sz="2800" b="1" dirty="0" smtClean="0"/>
          </a:p>
          <a:p>
            <a:r>
              <a:rPr lang="en-US" sz="2800" b="1" dirty="0" smtClean="0"/>
              <a:t>expected significance </a:t>
            </a:r>
            <a:br>
              <a:rPr lang="en-US" sz="2800" b="1" dirty="0" smtClean="0"/>
            </a:br>
            <a:r>
              <a:rPr lang="en-US" sz="2800" b="1" dirty="0" smtClean="0"/>
              <a:t>for SM Higgs: </a:t>
            </a:r>
            <a:r>
              <a:rPr lang="en-US" sz="3600" b="1" dirty="0" smtClean="0"/>
              <a:t>4.7 </a:t>
            </a:r>
            <a:r>
              <a:rPr lang="en-US" sz="3600" b="1" dirty="0" err="1" smtClean="0"/>
              <a:t>σ</a:t>
            </a:r>
            <a:r>
              <a:rPr lang="en-US" sz="3600" b="1" dirty="0" smtClean="0"/>
              <a:t> </a:t>
            </a:r>
          </a:p>
          <a:p>
            <a:pPr marL="274320" lvl="1" indent="0">
              <a:buNone/>
            </a:pPr>
            <a:endParaRPr lang="en-US" sz="2400" b="1" u="sng" dirty="0" smtClean="0"/>
          </a:p>
          <a:p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676640" y="4264288"/>
            <a:ext cx="1224136" cy="64807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>
            <a:outerShdw blurRad="190500" dist="88900" dir="2700000" sy="90000" rotWithShape="0">
              <a:srgbClr val="000000">
                <a:alpha val="255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19215" y="972154"/>
            <a:ext cx="1282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July 2012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516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ZZ4l Update</a:t>
            </a:r>
            <a:endParaRPr lang="en-US" dirty="0"/>
          </a:p>
        </p:txBody>
      </p:sp>
      <p:sp>
        <p:nvSpPr>
          <p:cNvPr id="4" name="Rectángulo 1"/>
          <p:cNvSpPr/>
          <p:nvPr/>
        </p:nvSpPr>
        <p:spPr>
          <a:xfrm>
            <a:off x="220192" y="5488198"/>
            <a:ext cx="839095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Four-lepton reconstructed mass for the sum of the 4e, 4μ, and 2e2μ channels.</a:t>
            </a:r>
          </a:p>
          <a:p>
            <a:endParaRPr lang="en-US" sz="9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Mass resolution measured from data. ZZ background well under control.</a:t>
            </a:r>
          </a:p>
        </p:txBody>
      </p:sp>
      <p:sp>
        <p:nvSpPr>
          <p:cNvPr id="5" name="CuadroTexto 38"/>
          <p:cNvSpPr txBox="1"/>
          <p:nvPr/>
        </p:nvSpPr>
        <p:spPr>
          <a:xfrm>
            <a:off x="6447285" y="1233110"/>
            <a:ext cx="2579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ass of the candidates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6" name="Agrupar 2"/>
          <p:cNvGrpSpPr>
            <a:grpSpLocks noChangeAspect="1"/>
          </p:cNvGrpSpPr>
          <p:nvPr/>
        </p:nvGrpSpPr>
        <p:grpSpPr>
          <a:xfrm>
            <a:off x="4529190" y="1629092"/>
            <a:ext cx="4562315" cy="3886774"/>
            <a:chOff x="4497170" y="1330276"/>
            <a:chExt cx="4646830" cy="3958775"/>
          </a:xfrm>
        </p:grpSpPr>
        <p:pic>
          <p:nvPicPr>
            <p:cNvPr id="7" name="Imagen 37" descr="H4l_lin-98-182-3GeV_data-ZZ-H126_DP_ms1.20_ee3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r="5211"/>
            <a:stretch/>
          </p:blipFill>
          <p:spPr>
            <a:xfrm>
              <a:off x="4497170" y="1330276"/>
              <a:ext cx="4646830" cy="3958775"/>
            </a:xfrm>
            <a:prstGeom prst="rect">
              <a:avLst/>
            </a:prstGeom>
          </p:spPr>
        </p:pic>
        <p:pic>
          <p:nvPicPr>
            <p:cNvPr id="8" name="Imagen 14" descr="H4l_lin-98-182-3GeV_data-ZZ-H126_DP_ms1.20_ee3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1858" y="3560659"/>
              <a:ext cx="1082886" cy="594000"/>
            </a:xfrm>
            <a:prstGeom prst="rect">
              <a:avLst/>
            </a:prstGeom>
          </p:spPr>
        </p:pic>
      </p:grpSp>
      <p:pic>
        <p:nvPicPr>
          <p:cNvPr id="9" name="Imagen 7" descr="ZZMass_7Plus8TeV_70-1000_3GeV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063" r="6100"/>
          <a:stretch/>
        </p:blipFill>
        <p:spPr>
          <a:xfrm>
            <a:off x="41069" y="1611875"/>
            <a:ext cx="4525127" cy="3936116"/>
          </a:xfrm>
          <a:prstGeom prst="rect">
            <a:avLst/>
          </a:prstGeom>
        </p:spPr>
      </p:pic>
      <p:cxnSp>
        <p:nvCxnSpPr>
          <p:cNvPr id="10" name="Conector recto de flecha 29"/>
          <p:cNvCxnSpPr>
            <a:stCxn id="11" idx="2"/>
          </p:cNvCxnSpPr>
          <p:nvPr/>
        </p:nvCxnSpPr>
        <p:spPr>
          <a:xfrm flipH="1">
            <a:off x="1561559" y="1879520"/>
            <a:ext cx="1809082" cy="16067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30"/>
          <p:cNvSpPr txBox="1"/>
          <p:nvPr/>
        </p:nvSpPr>
        <p:spPr>
          <a:xfrm>
            <a:off x="2373538" y="1417855"/>
            <a:ext cx="199420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➝ ZZ ➝ 4ℓ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" name="Agrupar 5"/>
          <p:cNvGrpSpPr/>
          <p:nvPr/>
        </p:nvGrpSpPr>
        <p:grpSpPr>
          <a:xfrm>
            <a:off x="-9612" y="320160"/>
            <a:ext cx="1657814" cy="1313060"/>
            <a:chOff x="-9612" y="21344"/>
            <a:chExt cx="1657814" cy="1313060"/>
          </a:xfrm>
        </p:grpSpPr>
        <p:pic>
          <p:nvPicPr>
            <p:cNvPr id="13" name="Imagen 17" descr="Captura de pantalla 2013-05-07 a la(s) 12.35.18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612" y="21344"/>
              <a:ext cx="1657814" cy="1313060"/>
            </a:xfrm>
            <a:prstGeom prst="rect">
              <a:avLst/>
            </a:prstGeom>
            <a:ln>
              <a:solidFill>
                <a:srgbClr val="467CBB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CuadroTexto 22"/>
            <p:cNvSpPr txBox="1"/>
            <p:nvPr/>
          </p:nvSpPr>
          <p:spPr>
            <a:xfrm>
              <a:off x="303088" y="876419"/>
              <a:ext cx="852926" cy="3658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 ➝ 4ℓ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123905" y="768316"/>
            <a:ext cx="206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LHCP May 2013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29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Z masses</a:t>
            </a:r>
            <a:endParaRPr lang="en-US" dirty="0"/>
          </a:p>
        </p:txBody>
      </p:sp>
      <p:grpSp>
        <p:nvGrpSpPr>
          <p:cNvPr id="4" name="Agrupar 10"/>
          <p:cNvGrpSpPr/>
          <p:nvPr/>
        </p:nvGrpSpPr>
        <p:grpSpPr>
          <a:xfrm>
            <a:off x="3042537" y="931447"/>
            <a:ext cx="6102028" cy="5841919"/>
            <a:chOff x="3042537" y="856743"/>
            <a:chExt cx="6102028" cy="5841919"/>
          </a:xfrm>
        </p:grpSpPr>
        <p:pic>
          <p:nvPicPr>
            <p:cNvPr id="5" name="Imagen 7" descr="MZ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2537" y="3753228"/>
              <a:ext cx="3070110" cy="2945434"/>
            </a:xfrm>
            <a:prstGeom prst="rect">
              <a:avLst/>
            </a:prstGeom>
          </p:spPr>
        </p:pic>
        <p:pic>
          <p:nvPicPr>
            <p:cNvPr id="6" name="Imagen 8" descr="MZ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455" y="3753228"/>
              <a:ext cx="3070110" cy="2945434"/>
            </a:xfrm>
            <a:prstGeom prst="rect">
              <a:avLst/>
            </a:prstGeom>
          </p:spPr>
        </p:pic>
        <p:pic>
          <p:nvPicPr>
            <p:cNvPr id="7" name="Imagen 5" descr="Z1Mass_wholeRang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3094" y="856743"/>
              <a:ext cx="3069015" cy="2945434"/>
            </a:xfrm>
            <a:prstGeom prst="rect">
              <a:avLst/>
            </a:prstGeom>
          </p:spPr>
        </p:pic>
        <p:pic>
          <p:nvPicPr>
            <p:cNvPr id="8" name="Imagen 6" descr="Z2Mass_wholeRan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5011" y="856743"/>
              <a:ext cx="3069016" cy="2945434"/>
            </a:xfrm>
            <a:prstGeom prst="rect">
              <a:avLst/>
            </a:prstGeom>
          </p:spPr>
        </p:pic>
      </p:grpSp>
      <p:sp>
        <p:nvSpPr>
          <p:cNvPr id="9" name="Rectángulo 2"/>
          <p:cNvSpPr/>
          <p:nvPr/>
        </p:nvSpPr>
        <p:spPr>
          <a:xfrm>
            <a:off x="163404" y="1884256"/>
            <a:ext cx="32115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D</a:t>
            </a:r>
            <a:r>
              <a:rPr lang="en-US" sz="2200" dirty="0" smtClean="0">
                <a:solidFill>
                  <a:srgbClr val="FF0000"/>
                </a:solidFill>
              </a:rPr>
              <a:t>istributions for events with </a:t>
            </a:r>
            <a:r>
              <a:rPr lang="en-US" sz="2200" i="1" dirty="0" smtClean="0">
                <a:solidFill>
                  <a:srgbClr val="FF0000"/>
                </a:solidFill>
              </a:rPr>
              <a:t>m</a:t>
            </a:r>
            <a:r>
              <a:rPr lang="en-US" sz="2200" baseline="-25000" dirty="0" smtClean="0">
                <a:solidFill>
                  <a:srgbClr val="FF0000"/>
                </a:solidFill>
              </a:rPr>
              <a:t>4ℓ </a:t>
            </a:r>
            <a:r>
              <a:rPr lang="en-US" sz="2200" dirty="0" smtClean="0">
                <a:solidFill>
                  <a:srgbClr val="FF0000"/>
                </a:solidFill>
              </a:rPr>
              <a:t>&gt; 100 </a:t>
            </a:r>
            <a:r>
              <a:rPr lang="en-US" sz="2200" dirty="0" err="1" smtClean="0">
                <a:solidFill>
                  <a:srgbClr val="FF0000"/>
                </a:solidFill>
              </a:rPr>
              <a:t>GeV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49181" y="4840576"/>
            <a:ext cx="32399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Events in the </a:t>
            </a:r>
            <a:r>
              <a:rPr lang="en-US" sz="2200" i="1" dirty="0" smtClean="0">
                <a:solidFill>
                  <a:srgbClr val="FF0000"/>
                </a:solidFill>
              </a:rPr>
              <a:t>m</a:t>
            </a:r>
            <a:r>
              <a:rPr lang="en-US" sz="2200" baseline="-25000" dirty="0" smtClean="0">
                <a:solidFill>
                  <a:srgbClr val="FF0000"/>
                </a:solidFill>
              </a:rPr>
              <a:t>4ℓ</a:t>
            </a:r>
            <a:r>
              <a:rPr lang="en-US" sz="2200" dirty="0" smtClean="0">
                <a:solidFill>
                  <a:srgbClr val="FF0000"/>
                </a:solidFill>
              </a:rPr>
              <a:t> range </a:t>
            </a:r>
            <a:r>
              <a:rPr lang="es-ES" sz="2200" dirty="0" smtClean="0">
                <a:solidFill>
                  <a:srgbClr val="FF0000"/>
                </a:solidFill>
              </a:rPr>
              <a:t>[</a:t>
            </a:r>
            <a:r>
              <a:rPr lang="es-ES" sz="2200" dirty="0">
                <a:solidFill>
                  <a:srgbClr val="FF0000"/>
                </a:solidFill>
              </a:rPr>
              <a:t>121.5-130.5] </a:t>
            </a:r>
            <a:r>
              <a:rPr lang="en-US" sz="2200" dirty="0" err="1">
                <a:solidFill>
                  <a:srgbClr val="FF0000"/>
                </a:solidFill>
              </a:rPr>
              <a:t>GeV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6970" y="548797"/>
            <a:ext cx="206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LHCP May 2013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9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4" descr="angles-HZZ2l2q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10035"/>
          <a:stretch/>
        </p:blipFill>
        <p:spPr>
          <a:xfrm>
            <a:off x="6903863" y="0"/>
            <a:ext cx="3002137" cy="27808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Kinematic Discriminant</a:t>
            </a:r>
            <a:endParaRPr lang="en-US" dirty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110430" y="0"/>
            <a:ext cx="7170691" cy="854000"/>
          </a:xfrm>
          <a:prstGeom prst="rect">
            <a:avLst/>
          </a:prstGeom>
        </p:spPr>
        <p:txBody>
          <a:bodyPr vert="horz" lIns="91407" tIns="45704" rIns="91407" bIns="45704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sz="4400" b="1" kern="1200" cap="none" spc="0" baseline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halkboard"/>
                <a:ea typeface="+mj-ea"/>
                <a:cs typeface="+mj-cs"/>
              </a:defRPr>
            </a:lvl1pPr>
          </a:lstStyle>
          <a:p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6" name="CuadroTexto 11"/>
          <p:cNvSpPr txBox="1"/>
          <p:nvPr/>
        </p:nvSpPr>
        <p:spPr>
          <a:xfrm>
            <a:off x="352454" y="936175"/>
            <a:ext cx="60242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 = </a:t>
            </a:r>
            <a:r>
              <a:rPr lang="en-US" sz="2000" i="1" dirty="0" smtClean="0">
                <a:solidFill>
                  <a:srgbClr val="FF0000"/>
                </a:solidFill>
              </a:rPr>
              <a:t>P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S </a:t>
            </a:r>
            <a:r>
              <a:rPr lang="en-US" sz="2000" i="1" dirty="0" smtClean="0">
                <a:solidFill>
                  <a:srgbClr val="FF0000"/>
                </a:solidFill>
              </a:rPr>
              <a:t> / 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P</a:t>
            </a:r>
            <a:r>
              <a:rPr lang="en-US" sz="2000" i="1" baseline="-25000" dirty="0">
                <a:solidFill>
                  <a:srgbClr val="FF0000"/>
                </a:solidFill>
              </a:rPr>
              <a:t>S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+ </a:t>
            </a:r>
            <a:r>
              <a:rPr lang="en-US" sz="2000" i="1" dirty="0" smtClean="0">
                <a:solidFill>
                  <a:srgbClr val="FF0000"/>
                </a:solidFill>
              </a:rPr>
              <a:t>P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B</a:t>
            </a:r>
            <a:r>
              <a:rPr lang="en-US" sz="2000" i="1" dirty="0" smtClean="0">
                <a:solidFill>
                  <a:srgbClr val="FF0000"/>
                </a:solidFill>
              </a:rPr>
              <a:t> )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where </a:t>
            </a:r>
            <a:r>
              <a:rPr lang="en-US" sz="2000" i="1" dirty="0" smtClean="0">
                <a:solidFill>
                  <a:srgbClr val="FF0000"/>
                </a:solidFill>
              </a:rPr>
              <a:t>P</a:t>
            </a:r>
            <a:r>
              <a:rPr lang="en-US" sz="2000" i="1" baseline="-25000" dirty="0">
                <a:solidFill>
                  <a:srgbClr val="FF0000"/>
                </a:solidFill>
              </a:rPr>
              <a:t>S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,</a:t>
            </a:r>
            <a:r>
              <a:rPr lang="en-US" sz="2000" i="1" baseline="-25000" dirty="0">
                <a:solidFill>
                  <a:srgbClr val="FF0000"/>
                </a:solidFill>
              </a:rPr>
              <a:t>B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= </a:t>
            </a:r>
            <a:r>
              <a:rPr lang="en-US" sz="2000" i="1" dirty="0" smtClean="0">
                <a:solidFill>
                  <a:srgbClr val="FF0000"/>
                </a:solidFill>
              </a:rPr>
              <a:t>f</a:t>
            </a:r>
            <a:r>
              <a:rPr lang="en-US" sz="2000" dirty="0" smtClean="0">
                <a:solidFill>
                  <a:srgbClr val="FF0000"/>
                </a:solidFill>
              </a:rPr>
              <a:t> (</a:t>
            </a:r>
            <a:r>
              <a:rPr lang="en-US" sz="2000" i="1" dirty="0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i="1" dirty="0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𝜃</a:t>
            </a:r>
            <a:r>
              <a:rPr lang="en-US" sz="2000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dirty="0" smtClean="0">
                <a:solidFill>
                  <a:srgbClr val="FF0000"/>
                </a:solidFill>
              </a:rPr>
              <a:t>, 𝜃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, 𝛷</a:t>
            </a:r>
            <a:r>
              <a:rPr lang="en-US" sz="2000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dirty="0" smtClean="0">
                <a:solidFill>
                  <a:srgbClr val="FF0000"/>
                </a:solidFill>
              </a:rPr>
              <a:t>, 𝜃</a:t>
            </a:r>
            <a:r>
              <a:rPr lang="en-US" sz="2000" baseline="30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>
                <a:solidFill>
                  <a:srgbClr val="FF0000"/>
                </a:solidFill>
              </a:rPr>
              <a:t>, 𝛷</a:t>
            </a:r>
            <a:r>
              <a:rPr lang="en-US" sz="2000" baseline="30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>
                <a:solidFill>
                  <a:srgbClr val="FF0000"/>
                </a:solidFill>
              </a:rPr>
              <a:t>|</a:t>
            </a:r>
            <a:r>
              <a:rPr lang="en-US" sz="2000" i="1" dirty="0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smtClean="0">
                <a:solidFill>
                  <a:srgbClr val="FF0000"/>
                </a:solidFill>
              </a:rPr>
              <a:t>4ℓ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calculated from production and decay kinematics in the Z’s and H rest frames.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7" name="Agrupar 16"/>
          <p:cNvGrpSpPr/>
          <p:nvPr/>
        </p:nvGrpSpPr>
        <p:grpSpPr>
          <a:xfrm>
            <a:off x="709216" y="2981103"/>
            <a:ext cx="3660523" cy="3778473"/>
            <a:chOff x="445180" y="2981103"/>
            <a:chExt cx="3660523" cy="3778473"/>
          </a:xfrm>
        </p:grpSpPr>
        <p:pic>
          <p:nvPicPr>
            <p:cNvPr id="8" name="Imagen 7" descr="VAJHU2D_Moriond_background_lowmas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180" y="2981103"/>
              <a:ext cx="3660523" cy="3513119"/>
            </a:xfrm>
            <a:prstGeom prst="rect">
              <a:avLst/>
            </a:prstGeom>
          </p:spPr>
        </p:pic>
        <p:sp>
          <p:nvSpPr>
            <p:cNvPr id="9" name="Rectángulo 9"/>
            <p:cNvSpPr/>
            <p:nvPr/>
          </p:nvSpPr>
          <p:spPr>
            <a:xfrm>
              <a:off x="496721" y="6359466"/>
              <a:ext cx="35574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background expectation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Agrupar 15"/>
          <p:cNvGrpSpPr/>
          <p:nvPr/>
        </p:nvGrpSpPr>
        <p:grpSpPr>
          <a:xfrm>
            <a:off x="4644144" y="2980123"/>
            <a:ext cx="3662565" cy="3779453"/>
            <a:chOff x="4252032" y="2980123"/>
            <a:chExt cx="3662565" cy="3779453"/>
          </a:xfrm>
        </p:grpSpPr>
        <p:sp>
          <p:nvSpPr>
            <p:cNvPr id="11" name="Rectángulo 10"/>
            <p:cNvSpPr/>
            <p:nvPr/>
          </p:nvSpPr>
          <p:spPr>
            <a:xfrm>
              <a:off x="4395723" y="6359466"/>
              <a:ext cx="34020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 err="1" smtClean="0">
                  <a:solidFill>
                    <a:srgbClr val="FF0000"/>
                  </a:solidFill>
                </a:rPr>
                <a:t>m</a:t>
              </a:r>
              <a:r>
                <a:rPr lang="en-US" sz="2000" baseline="-25000" dirty="0" err="1" smtClean="0">
                  <a:solidFill>
                    <a:srgbClr val="FF0000"/>
                  </a:solidFill>
                </a:rPr>
                <a:t>H</a:t>
              </a:r>
              <a:r>
                <a:rPr lang="en-US" sz="2000" dirty="0" smtClean="0">
                  <a:solidFill>
                    <a:srgbClr val="FF0000"/>
                  </a:solidFill>
                </a:rPr>
                <a:t> = 126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GeV</a:t>
              </a:r>
              <a:r>
                <a:rPr lang="en-US" sz="2000" dirty="0" smtClean="0">
                  <a:solidFill>
                    <a:srgbClr val="FF0000"/>
                  </a:solidFill>
                </a:rPr>
                <a:t> signal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Agrupar 4"/>
            <p:cNvGrpSpPr/>
            <p:nvPr/>
          </p:nvGrpSpPr>
          <p:grpSpPr>
            <a:xfrm>
              <a:off x="4252032" y="2980123"/>
              <a:ext cx="3662565" cy="3515079"/>
              <a:chOff x="3034072" y="3192244"/>
              <a:chExt cx="3075857" cy="2951997"/>
            </a:xfrm>
          </p:grpSpPr>
          <p:pic>
            <p:nvPicPr>
              <p:cNvPr id="13" name="Imagen 8" descr="VAJHU2D_Moriond_signal126_lowmass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34072" y="3192244"/>
                <a:ext cx="3075857" cy="2951997"/>
              </a:xfrm>
              <a:prstGeom prst="rect">
                <a:avLst/>
              </a:prstGeom>
            </p:spPr>
          </p:pic>
          <p:sp>
            <p:nvSpPr>
              <p:cNvPr id="14" name="Rectángulo 1"/>
              <p:cNvSpPr/>
              <p:nvPr/>
            </p:nvSpPr>
            <p:spPr>
              <a:xfrm>
                <a:off x="4088550" y="3338483"/>
                <a:ext cx="263658" cy="2369246"/>
              </a:xfrm>
              <a:prstGeom prst="rect">
                <a:avLst/>
              </a:prstGeom>
              <a:noFill/>
              <a:ln w="12700" cmpd="sng">
                <a:solidFill>
                  <a:srgbClr val="FF0000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6011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ZZ4l_date_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0963" y="1179513"/>
            <a:ext cx="7202487" cy="5562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 ZZ  4l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23905" y="768316"/>
            <a:ext cx="206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LHCP May 2013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69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 of the Excess</a:t>
            </a:r>
            <a:endParaRPr lang="en-US" dirty="0"/>
          </a:p>
        </p:txBody>
      </p:sp>
      <p:sp>
        <p:nvSpPr>
          <p:cNvPr id="4" name="Rectángulo 5"/>
          <p:cNvSpPr/>
          <p:nvPr/>
        </p:nvSpPr>
        <p:spPr>
          <a:xfrm>
            <a:off x="310661" y="1103215"/>
            <a:ext cx="8522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3D fit to </a:t>
            </a:r>
            <a:r>
              <a:rPr lang="en-US" sz="2000" i="1" dirty="0" smtClean="0">
                <a:solidFill>
                  <a:srgbClr val="000090"/>
                </a:solidFill>
              </a:rPr>
              <a:t>m</a:t>
            </a:r>
            <a:r>
              <a:rPr lang="en-US" sz="2000" baseline="-25000" dirty="0" smtClean="0">
                <a:solidFill>
                  <a:srgbClr val="000090"/>
                </a:solidFill>
              </a:rPr>
              <a:t>4ℓ</a:t>
            </a:r>
            <a:r>
              <a:rPr lang="en-US" sz="2000" dirty="0" smtClean="0">
                <a:solidFill>
                  <a:srgbClr val="000090"/>
                </a:solidFill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</a:rPr>
              <a:t>K</a:t>
            </a:r>
            <a:r>
              <a:rPr lang="en-US" sz="2000" baseline="-25000" dirty="0" smtClean="0">
                <a:solidFill>
                  <a:srgbClr val="000090"/>
                </a:solidFill>
              </a:rPr>
              <a:t>D</a:t>
            </a:r>
            <a:r>
              <a:rPr lang="en-US" sz="2000" dirty="0" smtClean="0">
                <a:solidFill>
                  <a:srgbClr val="000090"/>
                </a:solidFill>
              </a:rPr>
              <a:t> and (for jet categories) </a:t>
            </a:r>
            <a:r>
              <a:rPr lang="en-US" sz="2000" dirty="0" err="1" smtClean="0">
                <a:solidFill>
                  <a:srgbClr val="00009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90"/>
                </a:solidFill>
              </a:rPr>
              <a:t>T</a:t>
            </a:r>
            <a:r>
              <a:rPr lang="en-US" sz="2000" dirty="0" smtClean="0">
                <a:solidFill>
                  <a:srgbClr val="000090"/>
                </a:solidFill>
              </a:rPr>
              <a:t>(</a:t>
            </a:r>
            <a:r>
              <a:rPr lang="en-US" sz="2000" dirty="0">
                <a:solidFill>
                  <a:srgbClr val="000090"/>
                </a:solidFill>
              </a:rPr>
              <a:t>4ℓ</a:t>
            </a:r>
            <a:r>
              <a:rPr lang="en-US" sz="2000" dirty="0" smtClean="0">
                <a:solidFill>
                  <a:srgbClr val="000090"/>
                </a:solidFill>
              </a:rPr>
              <a:t>)/</a:t>
            </a:r>
            <a:r>
              <a:rPr lang="en-US" sz="2000" i="1" dirty="0" smtClean="0">
                <a:solidFill>
                  <a:srgbClr val="000090"/>
                </a:solidFill>
              </a:rPr>
              <a:t>m</a:t>
            </a:r>
            <a:r>
              <a:rPr lang="en-US" sz="2000" baseline="-25000" dirty="0" smtClean="0">
                <a:solidFill>
                  <a:srgbClr val="000090"/>
                </a:solidFill>
              </a:rPr>
              <a:t>4ℓ</a:t>
            </a:r>
            <a:r>
              <a:rPr lang="en-US" sz="2000" dirty="0" smtClean="0">
                <a:solidFill>
                  <a:srgbClr val="000090"/>
                </a:solidFill>
              </a:rPr>
              <a:t> or linear discriminant (VBF).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5" name="Rectángulo 13"/>
          <p:cNvSpPr/>
          <p:nvPr/>
        </p:nvSpPr>
        <p:spPr>
          <a:xfrm>
            <a:off x="3994211" y="4033946"/>
            <a:ext cx="47128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</a:rPr>
              <a:t>m</a:t>
            </a:r>
            <a:r>
              <a:rPr lang="en-US" sz="2200" i="1" baseline="-25000" dirty="0" err="1">
                <a:solidFill>
                  <a:srgbClr val="FF0000"/>
                </a:solidFill>
              </a:rPr>
              <a:t>H</a:t>
            </a:r>
            <a:r>
              <a:rPr lang="en-US" sz="2200" dirty="0">
                <a:solidFill>
                  <a:srgbClr val="FF0000"/>
                </a:solidFill>
              </a:rPr>
              <a:t>	= </a:t>
            </a:r>
            <a:r>
              <a:rPr lang="en-US" sz="2200" dirty="0" smtClean="0">
                <a:solidFill>
                  <a:srgbClr val="FF0000"/>
                </a:solidFill>
              </a:rPr>
              <a:t>125.8 </a:t>
            </a:r>
            <a:r>
              <a:rPr lang="en-US" sz="2200" dirty="0">
                <a:solidFill>
                  <a:srgbClr val="FF0000"/>
                </a:solidFill>
              </a:rPr>
              <a:t>± </a:t>
            </a:r>
            <a:r>
              <a:rPr lang="en-US" sz="2200" dirty="0" smtClean="0">
                <a:solidFill>
                  <a:srgbClr val="FF0000"/>
                </a:solidFill>
              </a:rPr>
              <a:t>0.5 </a:t>
            </a:r>
            <a:r>
              <a:rPr lang="en-US" sz="2200" dirty="0">
                <a:solidFill>
                  <a:srgbClr val="FF0000"/>
                </a:solidFill>
              </a:rPr>
              <a:t>(</a:t>
            </a:r>
            <a:r>
              <a:rPr lang="en-US" sz="2200" i="1" dirty="0">
                <a:solidFill>
                  <a:srgbClr val="FF0000"/>
                </a:solidFill>
              </a:rPr>
              <a:t>stat.</a:t>
            </a:r>
            <a:r>
              <a:rPr lang="en-US" sz="2200" dirty="0">
                <a:solidFill>
                  <a:srgbClr val="FF0000"/>
                </a:solidFill>
              </a:rPr>
              <a:t>) ± </a:t>
            </a:r>
            <a:r>
              <a:rPr lang="en-US" sz="2200" dirty="0" smtClean="0">
                <a:solidFill>
                  <a:srgbClr val="FF0000"/>
                </a:solidFill>
              </a:rPr>
              <a:t>0.2 </a:t>
            </a:r>
            <a:r>
              <a:rPr lang="en-US" sz="2200" dirty="0">
                <a:solidFill>
                  <a:srgbClr val="FF0000"/>
                </a:solidFill>
              </a:rPr>
              <a:t>(</a:t>
            </a:r>
            <a:r>
              <a:rPr lang="en-US" sz="2200" i="1" dirty="0">
                <a:solidFill>
                  <a:srgbClr val="FF0000"/>
                </a:solidFill>
              </a:rPr>
              <a:t>sys.</a:t>
            </a:r>
            <a:r>
              <a:rPr lang="en-US" sz="2200" dirty="0">
                <a:solidFill>
                  <a:srgbClr val="FF0000"/>
                </a:solidFill>
              </a:rPr>
              <a:t>) </a:t>
            </a:r>
            <a:r>
              <a:rPr lang="en-US" sz="2200" dirty="0" err="1" smtClean="0">
                <a:solidFill>
                  <a:srgbClr val="FF0000"/>
                </a:solidFill>
              </a:rPr>
              <a:t>GeV</a:t>
            </a:r>
            <a:endParaRPr lang="en-US" sz="2200" dirty="0">
              <a:solidFill>
                <a:srgbClr val="FF0000"/>
              </a:solidFill>
            </a:endParaRPr>
          </a:p>
        </p:txBody>
      </p:sp>
      <p:grpSp>
        <p:nvGrpSpPr>
          <p:cNvPr id="6" name="Agrupar 6"/>
          <p:cNvGrpSpPr/>
          <p:nvPr/>
        </p:nvGrpSpPr>
        <p:grpSpPr>
          <a:xfrm>
            <a:off x="4659153" y="2098229"/>
            <a:ext cx="4027647" cy="1221300"/>
            <a:chOff x="4030870" y="1787956"/>
            <a:chExt cx="4408844" cy="1221300"/>
          </a:xfrm>
        </p:grpSpPr>
        <p:sp>
          <p:nvSpPr>
            <p:cNvPr id="7" name="CuadroTexto 20"/>
            <p:cNvSpPr txBox="1"/>
            <p:nvPr/>
          </p:nvSpPr>
          <p:spPr>
            <a:xfrm>
              <a:off x="4030870" y="1787956"/>
              <a:ext cx="4408844" cy="11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0000"/>
                  </a:solidFill>
                </a:rPr>
                <a:t>Significance (𝜎) for </a:t>
              </a:r>
              <a:r>
                <a:rPr lang="en-US" sz="2000" i="1" dirty="0" err="1" smtClean="0">
                  <a:solidFill>
                    <a:srgbClr val="FF0000"/>
                  </a:solidFill>
                </a:rPr>
                <a:t>m</a:t>
              </a:r>
              <a:r>
                <a:rPr lang="en-US" sz="2000" baseline="-25000" dirty="0" err="1" smtClean="0">
                  <a:solidFill>
                    <a:srgbClr val="FF0000"/>
                  </a:solidFill>
                </a:rPr>
                <a:t>H</a:t>
              </a:r>
              <a:r>
                <a:rPr lang="en-US" sz="2000" dirty="0" smtClean="0">
                  <a:solidFill>
                    <a:srgbClr val="FF0000"/>
                  </a:solidFill>
                </a:rPr>
                <a:t> = 125.8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GeV</a:t>
              </a:r>
              <a:r>
                <a:rPr lang="en-US" sz="2000" dirty="0" smtClean="0">
                  <a:solidFill>
                    <a:srgbClr val="FF0000"/>
                  </a:solidFill>
                </a:rPr>
                <a:t>: observed 6.7, expected 7.2</a:t>
              </a:r>
            </a:p>
            <a:p>
              <a:pPr>
                <a:lnSpc>
                  <a:spcPct val="120000"/>
                </a:lnSpc>
              </a:pPr>
              <a:r>
                <a:rPr lang="es-ES" sz="2000" dirty="0">
                  <a:solidFill>
                    <a:srgbClr val="FF0000"/>
                  </a:solidFill>
                </a:rPr>
                <a:t>𝜎/𝜎</a:t>
              </a:r>
              <a:r>
                <a:rPr lang="es-ES" sz="2000" baseline="-25000" dirty="0">
                  <a:solidFill>
                    <a:srgbClr val="FF0000"/>
                  </a:solidFill>
                </a:rPr>
                <a:t>SM</a:t>
              </a:r>
              <a:r>
                <a:rPr lang="es-ES" sz="2000" dirty="0">
                  <a:solidFill>
                    <a:srgbClr val="FF0000"/>
                  </a:solidFill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</a:rPr>
                <a:t>=</a:t>
              </a:r>
              <a:r>
                <a:rPr lang="es-ES" sz="2000" dirty="0">
                  <a:solidFill>
                    <a:srgbClr val="FF0000"/>
                  </a:solidFill>
                </a:rPr>
                <a:t> </a:t>
              </a:r>
              <a:r>
                <a:rPr lang="es-ES" sz="2000" dirty="0" smtClean="0">
                  <a:solidFill>
                    <a:srgbClr val="FF0000"/>
                  </a:solidFill>
                </a:rPr>
                <a:t>0.91</a:t>
              </a:r>
              <a:endParaRPr lang="en-US" sz="200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8" name="Rectángulo 2"/>
            <p:cNvSpPr/>
            <p:nvPr/>
          </p:nvSpPr>
          <p:spPr>
            <a:xfrm>
              <a:off x="5376441" y="2547591"/>
              <a:ext cx="9835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FF0000"/>
                  </a:solidFill>
                </a:rPr>
                <a:t>+ </a:t>
              </a:r>
              <a:r>
                <a:rPr lang="es-ES" sz="1200" dirty="0" smtClean="0">
                  <a:solidFill>
                    <a:srgbClr val="FF0000"/>
                  </a:solidFill>
                </a:rPr>
                <a:t>0.30</a:t>
              </a:r>
            </a:p>
            <a:p>
              <a:r>
                <a:rPr lang="es-ES" sz="1200" dirty="0" smtClean="0">
                  <a:solidFill>
                    <a:srgbClr val="FF0000"/>
                  </a:solidFill>
                </a:rPr>
                <a:t>– </a:t>
              </a:r>
              <a:r>
                <a:rPr lang="es-ES" sz="1200" dirty="0">
                  <a:solidFill>
                    <a:srgbClr val="FF0000"/>
                  </a:solidFill>
                </a:rPr>
                <a:t>0.24</a:t>
              </a:r>
              <a:endParaRPr lang="en-US" sz="1200" dirty="0"/>
            </a:p>
          </p:txBody>
        </p:sp>
      </p:grpSp>
      <p:grpSp>
        <p:nvGrpSpPr>
          <p:cNvPr id="9" name="Agrupar 19"/>
          <p:cNvGrpSpPr/>
          <p:nvPr/>
        </p:nvGrpSpPr>
        <p:grpSpPr>
          <a:xfrm>
            <a:off x="16206" y="2129460"/>
            <a:ext cx="4151228" cy="3793008"/>
            <a:chOff x="0" y="0"/>
            <a:chExt cx="4151228" cy="3793008"/>
          </a:xfrm>
        </p:grpSpPr>
        <p:grpSp>
          <p:nvGrpSpPr>
            <p:cNvPr id="10" name="Agrupar 17"/>
            <p:cNvGrpSpPr/>
            <p:nvPr/>
          </p:nvGrpSpPr>
          <p:grpSpPr>
            <a:xfrm>
              <a:off x="0" y="0"/>
              <a:ext cx="3964121" cy="3793008"/>
              <a:chOff x="0" y="0"/>
              <a:chExt cx="3964121" cy="3793008"/>
            </a:xfrm>
          </p:grpSpPr>
          <p:grpSp>
            <p:nvGrpSpPr>
              <p:cNvPr id="13" name="Agrupar 9"/>
              <p:cNvGrpSpPr/>
              <p:nvPr/>
            </p:nvGrpSpPr>
            <p:grpSpPr>
              <a:xfrm>
                <a:off x="0" y="0"/>
                <a:ext cx="3928473" cy="3793008"/>
                <a:chOff x="0" y="0"/>
                <a:chExt cx="3928473" cy="3793008"/>
              </a:xfrm>
            </p:grpSpPr>
            <p:pic>
              <p:nvPicPr>
                <p:cNvPr id="16" name="Imagen 1" descr="Pvals_PLP_lowMass_1D2D3D_Final3_no2l2tau_7p8sep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=""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3928473" cy="3793008"/>
                </a:xfrm>
                <a:prstGeom prst="rect">
                  <a:avLst/>
                </a:prstGeom>
              </p:spPr>
            </p:pic>
            <p:cxnSp>
              <p:nvCxnSpPr>
                <p:cNvPr id="17" name="Conector recto 8"/>
                <p:cNvCxnSpPr/>
                <p:nvPr/>
              </p:nvCxnSpPr>
              <p:spPr>
                <a:xfrm flipH="1">
                  <a:off x="637228" y="1457158"/>
                  <a:ext cx="3132667" cy="0"/>
                </a:xfrm>
                <a:prstGeom prst="line">
                  <a:avLst/>
                </a:prstGeom>
                <a:ln w="19050" cmpd="sng">
                  <a:solidFill>
                    <a:srgbClr val="FF0000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cto 16"/>
                <p:cNvCxnSpPr/>
                <p:nvPr/>
              </p:nvCxnSpPr>
              <p:spPr>
                <a:xfrm flipH="1">
                  <a:off x="637228" y="2500786"/>
                  <a:ext cx="3132667" cy="0"/>
                </a:xfrm>
                <a:prstGeom prst="line">
                  <a:avLst/>
                </a:prstGeom>
                <a:ln w="19050" cmpd="sng">
                  <a:solidFill>
                    <a:srgbClr val="FF0000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Rectángulo 15"/>
              <p:cNvSpPr/>
              <p:nvPr/>
            </p:nvSpPr>
            <p:spPr>
              <a:xfrm>
                <a:off x="3796631" y="1345754"/>
                <a:ext cx="158578" cy="231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ángulo 21"/>
              <p:cNvSpPr/>
              <p:nvPr/>
            </p:nvSpPr>
            <p:spPr>
              <a:xfrm>
                <a:off x="3805543" y="2376013"/>
                <a:ext cx="158578" cy="231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CuadroTexto 11"/>
            <p:cNvSpPr txBox="1"/>
            <p:nvPr/>
          </p:nvSpPr>
          <p:spPr>
            <a:xfrm>
              <a:off x="3735730" y="1275034"/>
              <a:ext cx="4154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5𝜎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2" name="CuadroTexto 23"/>
            <p:cNvSpPr txBox="1"/>
            <p:nvPr/>
          </p:nvSpPr>
          <p:spPr>
            <a:xfrm>
              <a:off x="3735730" y="2331509"/>
              <a:ext cx="4154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7</a:t>
              </a:r>
              <a:r>
                <a:rPr lang="en-US" sz="1600" dirty="0" smtClean="0">
                  <a:solidFill>
                    <a:srgbClr val="FF0000"/>
                  </a:solidFill>
                </a:rPr>
                <a:t>𝜎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23905" y="768316"/>
            <a:ext cx="206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LHCP May 2013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73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991" b="1991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Mass Measurement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23905" y="768316"/>
            <a:ext cx="206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LHCP May 2013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183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967" r="-9967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Results: ATLAS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95161" y="5001891"/>
            <a:ext cx="191264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L. </a:t>
            </a:r>
            <a:r>
              <a:rPr lang="en-US" sz="1800" dirty="0" err="1" smtClean="0">
                <a:solidFill>
                  <a:schemeClr val="bg1"/>
                </a:solidFill>
              </a:rPr>
              <a:t>Kashif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>
                <a:solidFill>
                  <a:schemeClr val="bg1"/>
                </a:solidFill>
              </a:rPr>
              <a:t>f</a:t>
            </a:r>
            <a:r>
              <a:rPr lang="en-US" sz="1800" dirty="0" smtClean="0">
                <a:solidFill>
                  <a:schemeClr val="bg1"/>
                </a:solidFill>
              </a:rPr>
              <a:t>or ATLAS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LHCP, May 2013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940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1009" y="1505271"/>
            <a:ext cx="8255000" cy="3057582"/>
          </a:xfrm>
        </p:spPr>
        <p:txBody>
          <a:bodyPr>
            <a:normAutofit/>
          </a:bodyPr>
          <a:lstStyle/>
          <a:p>
            <a:r>
              <a:rPr lang="en-US" dirty="0" smtClean="0"/>
              <a:t>ATLAS Physics with MVA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9434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</a:t>
            </a:r>
            <a:r>
              <a:rPr lang="en-US" dirty="0" smtClean="0"/>
              <a:t>-tagging using NN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τ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ID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Discriminate against fake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τ’s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originating from jets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Use calorimeter info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ID efficiency ~ 50%</a:t>
            </a:r>
          </a:p>
          <a:p>
            <a:pPr lvl="1"/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Jet </a:t>
            </a:r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mis_ID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probability &lt; 1%</a:t>
            </a:r>
          </a:p>
          <a:p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Also in J</a:t>
            </a:r>
            <a:r>
              <a:rPr lang="en-US" baseline="30000" dirty="0" smtClean="0">
                <a:latin typeface="Lucida Grande"/>
                <a:ea typeface="Lucida Grande"/>
                <a:cs typeface="Lucida Grande"/>
                <a:sym typeface="Wingdings"/>
              </a:rPr>
              <a:t>P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hypothesis testing for Higgs in HZZ4l and HWW  </a:t>
            </a:r>
          </a:p>
          <a:p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Single top:</a:t>
            </a:r>
          </a:p>
          <a:p>
            <a:pPr lvl="1"/>
            <a:r>
              <a:rPr lang="en-US" dirty="0">
                <a:latin typeface="Lucida Grande"/>
                <a:ea typeface="Lucida Grande"/>
                <a:cs typeface="Lucida Grande"/>
                <a:sym typeface="Wingdings"/>
              </a:rPr>
              <a:t>t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-channel single top: cross section measurement </a:t>
            </a:r>
          </a:p>
          <a:p>
            <a:pPr lvl="1"/>
            <a:r>
              <a:rPr lang="en-US" dirty="0" err="1" smtClean="0">
                <a:latin typeface="Lucida Grande"/>
                <a:ea typeface="Lucida Grande"/>
                <a:cs typeface="Lucida Grande"/>
                <a:sym typeface="Wingdings"/>
              </a:rPr>
              <a:t>Wt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 production: First Evidence</a:t>
            </a:r>
          </a:p>
          <a:p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B</a:t>
            </a:r>
            <a:r>
              <a:rPr lang="en-US" baseline="-25000" dirty="0" smtClean="0">
                <a:latin typeface="Lucida Grande"/>
                <a:ea typeface="Lucida Grande"/>
                <a:cs typeface="Lucida Grande"/>
                <a:sym typeface="Wingdings"/>
              </a:rPr>
              <a:t>S </a:t>
            </a:r>
            <a:r>
              <a:rPr lang="en-US" dirty="0" smtClean="0">
                <a:latin typeface="Lucida Grande"/>
                <a:ea typeface="Lucida Grande"/>
                <a:cs typeface="Lucida Grande"/>
                <a:sym typeface="Wingdings"/>
              </a:rPr>
              <a:t> </a:t>
            </a:r>
            <a:r>
              <a:rPr lang="en-US" baseline="30000" dirty="0" err="1" smtClean="0">
                <a:latin typeface="Lucida Grande"/>
                <a:ea typeface="Lucida Grande"/>
                <a:cs typeface="Lucida Grande"/>
                <a:sym typeface="Wingdings"/>
              </a:rPr>
              <a:t>μ+μ</a:t>
            </a:r>
            <a:r>
              <a:rPr lang="en-US" baseline="30000" dirty="0" smtClean="0">
                <a:latin typeface="Lucida Grande"/>
                <a:ea typeface="Lucida Grande"/>
                <a:cs typeface="Lucida Grande"/>
                <a:sym typeface="Wingdings"/>
              </a:rPr>
              <a:t>-</a:t>
            </a:r>
          </a:p>
          <a:p>
            <a:pPr marL="0" indent="0">
              <a:buNone/>
            </a:pPr>
            <a:endParaRPr lang="en-US" baseline="30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in ATLAS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8344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2650" r="-12650"/>
          <a:stretch>
            <a:fillRect/>
          </a:stretch>
        </p:blipFill>
        <p:spPr>
          <a:xfrm>
            <a:off x="-337323" y="252415"/>
            <a:ext cx="10467440" cy="6187232"/>
          </a:xfrm>
        </p:spPr>
      </p:pic>
      <p:pic>
        <p:nvPicPr>
          <p:cNvPr id="8" name="Imagen 8" descr="198609-56-3565522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3434" r="8152" b="354"/>
          <a:stretch/>
        </p:blipFill>
        <p:spPr>
          <a:xfrm>
            <a:off x="0" y="0"/>
            <a:ext cx="9144000" cy="686665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3769" y="6936"/>
            <a:ext cx="3201465" cy="671884"/>
          </a:xfrm>
        </p:spPr>
        <p:txBody>
          <a:bodyPr>
            <a:normAutofit fontScale="90000"/>
          </a:bodyPr>
          <a:lstStyle/>
          <a:p>
            <a:r>
              <a:rPr lang="en-US" noProof="0" dirty="0">
                <a:solidFill>
                  <a:srgbClr val="FFFF00"/>
                </a:solidFill>
              </a:rPr>
              <a:t>P</a:t>
            </a:r>
            <a:r>
              <a:rPr lang="en-US" noProof="0" dirty="0" smtClean="0">
                <a:solidFill>
                  <a:srgbClr val="FFFF00"/>
                </a:solidFill>
              </a:rPr>
              <a:t>ile-Up (PU)</a:t>
            </a:r>
            <a:endParaRPr lang="en-US" noProof="0" dirty="0">
              <a:solidFill>
                <a:srgbClr val="FFFF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072515" y="6936"/>
            <a:ext cx="5026501" cy="2434627"/>
          </a:xfrm>
          <a:prstGeom prst="rect">
            <a:avLst/>
          </a:prstGeom>
        </p:spPr>
        <p:txBody>
          <a:bodyPr vert="horz" lIns="91407" tIns="45704" rIns="91407" bIns="45704">
            <a:noAutofit/>
          </a:bodyPr>
          <a:lstStyle>
            <a:lvl1pPr marL="320040" indent="-338328" algn="l" rtl="0" eaLnBrk="1" latinLnBrk="0" hangingPunct="1">
              <a:spcBef>
                <a:spcPts val="300"/>
              </a:spcBef>
              <a:buClrTx/>
              <a:buSzPct val="95000"/>
              <a:buFont typeface="Wingdings" charset="2"/>
              <a:buChar char="q"/>
              <a:defRPr sz="3000" kern="1200">
                <a:solidFill>
                  <a:schemeClr val="bg1"/>
                </a:solidFill>
                <a:latin typeface="Chalkboard"/>
                <a:ea typeface="+mn-ea"/>
                <a:cs typeface="+mn-cs"/>
              </a:defRPr>
            </a:lvl1pPr>
            <a:lvl2pPr marL="557784" indent="-283464" algn="l" rtl="0" eaLnBrk="1" latinLnBrk="0" hangingPunct="1">
              <a:spcBef>
                <a:spcPts val="300"/>
              </a:spcBef>
              <a:buClrTx/>
              <a:buSzPct val="90000"/>
              <a:buFont typeface="Wingdings" charset="2"/>
              <a:buChar char="v"/>
              <a:defRPr sz="2600" kern="1200">
                <a:solidFill>
                  <a:srgbClr val="800000"/>
                </a:solidFill>
                <a:latin typeface="Chalkboard"/>
                <a:ea typeface="+mn-ea"/>
                <a:cs typeface="+mn-cs"/>
              </a:defRPr>
            </a:lvl2pPr>
            <a:lvl3pPr marL="722376" indent="-228517" algn="l" rtl="0" eaLnBrk="1" latinLnBrk="0" hangingPunct="1">
              <a:spcBef>
                <a:spcPts val="300"/>
              </a:spcBef>
              <a:buClrTx/>
              <a:buFont typeface="Wingdings" charset="2"/>
              <a:buChar char="Ø"/>
              <a:defRPr sz="2400" kern="1200">
                <a:solidFill>
                  <a:srgbClr val="000000"/>
                </a:solidFill>
                <a:latin typeface="Chalkboard"/>
                <a:ea typeface="+mn-ea"/>
                <a:cs typeface="+mn-cs"/>
              </a:defRPr>
            </a:lvl3pPr>
            <a:lvl4pPr marL="987552" indent="-228517" algn="l" rtl="0" eaLnBrk="1" latinLnBrk="0" hangingPunct="1">
              <a:spcBef>
                <a:spcPts val="300"/>
              </a:spcBef>
              <a:buClrTx/>
              <a:buFont typeface="Wingdings" charset="2"/>
              <a:buChar char="§"/>
              <a:defRPr sz="2200" kern="1200">
                <a:solidFill>
                  <a:srgbClr val="000090"/>
                </a:solidFill>
                <a:latin typeface="Chalkboard"/>
                <a:ea typeface="+mn-ea"/>
                <a:cs typeface="+mn-cs"/>
              </a:defRPr>
            </a:lvl4pPr>
            <a:lvl5pPr marL="1133856" indent="-210236" algn="l" rtl="0" eaLnBrk="1" latinLnBrk="0" hangingPunct="1">
              <a:spcBef>
                <a:spcPts val="300"/>
              </a:spcBef>
              <a:buClrTx/>
              <a:buFont typeface="Wingdings 2"/>
              <a:buChar char=""/>
              <a:defRPr sz="2000" kern="1200">
                <a:solidFill>
                  <a:schemeClr val="bg1"/>
                </a:solidFill>
                <a:latin typeface="Chalkboard"/>
                <a:ea typeface="+mn-ea"/>
                <a:cs typeface="+mn-cs"/>
              </a:defRPr>
            </a:lvl5pPr>
            <a:lvl6pPr marL="1709316" indent="-210236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272" indent="-18281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226" indent="-18281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5181" indent="-182814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At high luminosity, there are multiple interactions per beam-crossing.</a:t>
            </a:r>
          </a:p>
          <a:p>
            <a:pPr marL="0" indent="0">
              <a:buFont typeface="Wingdings" charset="2"/>
              <a:buNone/>
            </a:pPr>
            <a:endParaRPr lang="en-US" sz="1400" dirty="0" smtClean="0">
              <a:solidFill>
                <a:srgbClr val="FFFF00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Experiments need to cope with high PU.</a:t>
            </a:r>
          </a:p>
          <a:p>
            <a:pPr marL="0" indent="0">
              <a:buFont typeface="Wingdings" charset="2"/>
              <a:buNone/>
            </a:pPr>
            <a:endParaRPr lang="en-US" sz="1400" dirty="0" smtClean="0">
              <a:solidFill>
                <a:srgbClr val="FFFF00"/>
              </a:solidFill>
            </a:endParaRPr>
          </a:p>
          <a:p>
            <a:pPr marL="0" indent="0">
              <a:buFont typeface="Wingdings" charset="2"/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Reconstruction and analyses need to cope with PU.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32681" y="6467750"/>
            <a:ext cx="1066335" cy="365125"/>
          </a:xfrm>
        </p:spPr>
        <p:txBody>
          <a:bodyPr/>
          <a:lstStyle/>
          <a:p>
            <a:fld id="{DF1B3186-9AFC-B249-9F6F-3BB900B1A911}" type="slidenum">
              <a:rPr lang="es-ES_tradnl" smtClean="0"/>
              <a:pPr/>
              <a:t>6</a:t>
            </a:fld>
            <a:endParaRPr lang="es-ES_tradnl"/>
          </a:p>
        </p:txBody>
      </p:sp>
      <p:sp>
        <p:nvSpPr>
          <p:cNvPr id="12" name="CuadroTexto 10"/>
          <p:cNvSpPr txBox="1"/>
          <p:nvPr/>
        </p:nvSpPr>
        <p:spPr>
          <a:xfrm>
            <a:off x="93769" y="6385271"/>
            <a:ext cx="25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78 </a:t>
            </a:r>
            <a:r>
              <a:rPr lang="es-ES" dirty="0" err="1">
                <a:solidFill>
                  <a:srgbClr val="FFFF00"/>
                </a:solidFill>
              </a:rPr>
              <a:t>reconstructed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vertices</a:t>
            </a:r>
            <a:endParaRPr lang="es-ES" dirty="0">
              <a:solidFill>
                <a:srgbClr val="FFFF00"/>
              </a:solidFill>
            </a:endParaRPr>
          </a:p>
        </p:txBody>
      </p:sp>
      <p:grpSp>
        <p:nvGrpSpPr>
          <p:cNvPr id="13" name="Agrupar 5"/>
          <p:cNvGrpSpPr>
            <a:grpSpLocks noChangeAspect="1"/>
          </p:cNvGrpSpPr>
          <p:nvPr/>
        </p:nvGrpSpPr>
        <p:grpSpPr>
          <a:xfrm>
            <a:off x="5362219" y="4039306"/>
            <a:ext cx="3694133" cy="2770599"/>
            <a:chOff x="4766875" y="3890572"/>
            <a:chExt cx="3898082" cy="2923561"/>
          </a:xfrm>
        </p:grpSpPr>
        <p:pic>
          <p:nvPicPr>
            <p:cNvPr id="14" name="Imagen 9" descr="pileup_pp_201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6875" y="3890572"/>
              <a:ext cx="3898082" cy="2923561"/>
            </a:xfrm>
            <a:prstGeom prst="rect">
              <a:avLst/>
            </a:prstGeom>
          </p:spPr>
        </p:pic>
        <p:sp>
          <p:nvSpPr>
            <p:cNvPr id="15" name="Rectángulo 3"/>
            <p:cNvSpPr/>
            <p:nvPr/>
          </p:nvSpPr>
          <p:spPr>
            <a:xfrm>
              <a:off x="7533677" y="4212640"/>
              <a:ext cx="807179" cy="258285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09973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Physics: Single Top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10" y="940795"/>
            <a:ext cx="7874426" cy="31089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108" y="4446902"/>
            <a:ext cx="99893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80000"/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</a:rPr>
              <a:t>Cross section measurements </a:t>
            </a:r>
            <a:r>
              <a:rPr lang="en-US" dirty="0" smtClean="0">
                <a:solidFill>
                  <a:srgbClr val="000000"/>
                </a:solidFill>
              </a:rPr>
              <a:t>probe </a:t>
            </a:r>
            <a:r>
              <a:rPr lang="en-US" dirty="0">
                <a:solidFill>
                  <a:srgbClr val="000000"/>
                </a:solidFill>
              </a:rPr>
              <a:t>Standard Model predictions </a:t>
            </a:r>
          </a:p>
          <a:p>
            <a:pPr marL="342900" indent="-342900">
              <a:buSzPct val="80000"/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Direct </a:t>
            </a:r>
            <a:r>
              <a:rPr lang="en-US" dirty="0">
                <a:solidFill>
                  <a:srgbClr val="000000"/>
                </a:solidFill>
              </a:rPr>
              <a:t>constraint </a:t>
            </a:r>
            <a:r>
              <a:rPr lang="en-US" dirty="0" smtClean="0">
                <a:solidFill>
                  <a:srgbClr val="000000"/>
                </a:solidFill>
              </a:rPr>
              <a:t>on </a:t>
            </a:r>
            <a:r>
              <a:rPr lang="en-US" dirty="0">
                <a:solidFill>
                  <a:srgbClr val="000000"/>
                </a:solidFill>
              </a:rPr>
              <a:t>CKM matrix element |</a:t>
            </a:r>
            <a:r>
              <a:rPr lang="en-US" dirty="0" err="1">
                <a:solidFill>
                  <a:srgbClr val="000000"/>
                </a:solidFill>
              </a:rPr>
              <a:t>Vtb</a:t>
            </a:r>
            <a:r>
              <a:rPr lang="en-US" dirty="0">
                <a:solidFill>
                  <a:srgbClr val="000000"/>
                </a:solidFill>
              </a:rPr>
              <a:t>| </a:t>
            </a:r>
          </a:p>
          <a:p>
            <a:pPr marL="342900" indent="-342900">
              <a:buSzPct val="80000"/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Charge </a:t>
            </a:r>
            <a:r>
              <a:rPr lang="en-US" dirty="0">
                <a:solidFill>
                  <a:srgbClr val="000000"/>
                </a:solidFill>
              </a:rPr>
              <a:t>asymmetry sensitive to proton PDF (u, d) </a:t>
            </a:r>
          </a:p>
          <a:p>
            <a:pPr marL="342900" indent="-342900">
              <a:buSzPct val="80000"/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Search </a:t>
            </a:r>
            <a:r>
              <a:rPr lang="en-US" dirty="0">
                <a:solidFill>
                  <a:srgbClr val="000000"/>
                </a:solidFill>
              </a:rPr>
              <a:t>for new physics </a:t>
            </a:r>
          </a:p>
        </p:txBody>
      </p:sp>
    </p:spTree>
    <p:extLst>
      <p:ext uri="{BB962C8B-B14F-4D97-AF65-F5344CB8AC3E}">
        <p14:creationId xmlns="" xmlns:p14="http://schemas.microsoft.com/office/powerpoint/2010/main" val="167734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19095" b="-19095"/>
          <a:stretch>
            <a:fillRect/>
          </a:stretch>
        </p:blipFill>
        <p:spPr>
          <a:xfrm>
            <a:off x="2963569" y="3563442"/>
            <a:ext cx="3010608" cy="329455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ATLAS: Single Top</a:t>
            </a: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/>
          <a:srcRect l="-21461" r="-21461"/>
          <a:stretch>
            <a:fillRect/>
          </a:stretch>
        </p:blipFill>
        <p:spPr>
          <a:xfrm>
            <a:off x="5409251" y="1019193"/>
            <a:ext cx="4662598" cy="2756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885" y="3870770"/>
            <a:ext cx="3313307" cy="2799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9756"/>
            <a:ext cx="2968478" cy="23521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9656" y="752635"/>
            <a:ext cx="2973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-channel 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2301" y="6270896"/>
            <a:ext cx="2972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ATLAS-CONF-2012-132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993900" cy="1536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6802" y="1364153"/>
            <a:ext cx="663274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5000"/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One high </a:t>
            </a:r>
            <a:r>
              <a:rPr lang="en-US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lepton, 2 or 3 jets </a:t>
            </a:r>
          </a:p>
          <a:p>
            <a:pPr marL="342900" indent="-342900">
              <a:buSzPct val="75000"/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-tagged central jet, </a:t>
            </a:r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baseline="30000" dirty="0" err="1" smtClean="0">
                <a:solidFill>
                  <a:srgbClr val="000000"/>
                </a:solidFill>
              </a:rPr>
              <a:t>miss</a:t>
            </a:r>
            <a:r>
              <a:rPr lang="en-US" dirty="0" smtClean="0">
                <a:solidFill>
                  <a:srgbClr val="000000"/>
                </a:solidFill>
              </a:rPr>
              <a:t>&gt; 25 GeV</a:t>
            </a:r>
          </a:p>
          <a:p>
            <a:pPr marL="342900" indent="-342900">
              <a:buSzPct val="75000"/>
              <a:buFont typeface="Wingdings" charset="2"/>
              <a:buChar char="q"/>
            </a:pPr>
            <a:r>
              <a:rPr lang="en-US" dirty="0" smtClean="0">
                <a:solidFill>
                  <a:srgbClr val="000000"/>
                </a:solidFill>
              </a:rPr>
              <a:t>NN-based discriminant using </a:t>
            </a:r>
            <a:r>
              <a:rPr lang="en-US" dirty="0" err="1" smtClean="0">
                <a:solidFill>
                  <a:srgbClr val="000000"/>
                </a:solidFill>
              </a:rPr>
              <a:t>NeuroBayes</a:t>
            </a:r>
            <a:endParaRPr lang="en-US" dirty="0" smtClean="0">
              <a:solidFill>
                <a:srgbClr val="000000"/>
              </a:solidFill>
            </a:endParaRPr>
          </a:p>
          <a:p>
            <a:pPr lvl="1" indent="0">
              <a:buSzPct val="75000"/>
            </a:pPr>
            <a:r>
              <a:rPr lang="en-US" sz="2000" dirty="0" smtClean="0">
                <a:solidFill>
                  <a:srgbClr val="000000"/>
                </a:solidFill>
              </a:rPr>
              <a:t>12 kinematic variables</a:t>
            </a:r>
          </a:p>
          <a:p>
            <a:pPr lvl="1" indent="0">
              <a:buSzPct val="75000"/>
            </a:pPr>
            <a:r>
              <a:rPr lang="en-US" sz="2000" dirty="0" smtClean="0">
                <a:solidFill>
                  <a:srgbClr val="000000"/>
                </a:solidFill>
              </a:rPr>
              <a:t> m(</a:t>
            </a:r>
            <a:r>
              <a:rPr lang="en-US" sz="2000" dirty="0" err="1" smtClean="0">
                <a:solidFill>
                  <a:srgbClr val="000000"/>
                </a:solidFill>
              </a:rPr>
              <a:t>lνb</a:t>
            </a:r>
            <a:r>
              <a:rPr lang="en-US" sz="2000" dirty="0" smtClean="0">
                <a:solidFill>
                  <a:srgbClr val="000000"/>
                </a:solidFill>
              </a:rPr>
              <a:t>): most powerful </a:t>
            </a:r>
          </a:p>
          <a:p>
            <a:pPr lvl="1" indent="0">
              <a:buSzPct val="75000"/>
            </a:pPr>
            <a:endParaRPr lang="en-US" dirty="0" smtClean="0">
              <a:solidFill>
                <a:srgbClr val="000000"/>
              </a:solidFill>
            </a:endParaRPr>
          </a:p>
          <a:p>
            <a:pPr lvl="1" indent="0">
              <a:buSzPct val="75000"/>
            </a:pPr>
            <a:endParaRPr lang="en-US" dirty="0" smtClean="0">
              <a:solidFill>
                <a:srgbClr val="000000"/>
              </a:solidFill>
            </a:endParaRPr>
          </a:p>
          <a:p>
            <a:pPr marL="1255713" lvl="2" indent="-342900">
              <a:buSzPct val="75000"/>
              <a:buFont typeface="Wingdings" charset="2"/>
              <a:buChar char="q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SzPct val="75000"/>
              <a:buFont typeface="Wingdings" charset="2"/>
              <a:buChar char="q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SzPct val="75000"/>
              <a:buFont typeface="Wingdings" charset="2"/>
              <a:buChar char="q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284" y="3057582"/>
            <a:ext cx="4518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NeuroBayes</a:t>
            </a:r>
            <a:r>
              <a:rPr lang="en-US" sz="2000" dirty="0" smtClean="0">
                <a:solidFill>
                  <a:srgbClr val="FF0000"/>
                </a:solidFill>
              </a:rPr>
              <a:t>: Bayesian regularization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training to damp statistical fluctuations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In the training sample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35" y="4822668"/>
            <a:ext cx="6197600" cy="1320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96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Screen Shot 2013-05-14 at 12.10.4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7368" r="-17368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top: </a:t>
            </a:r>
            <a:r>
              <a:rPr lang="en-US" dirty="0" err="1" smtClean="0"/>
              <a:t>Wt</a:t>
            </a:r>
            <a:r>
              <a:rPr lang="en-US" dirty="0" smtClean="0"/>
              <a:t> production</a:t>
            </a:r>
            <a:endParaRPr lang="en-US" dirty="0"/>
          </a:p>
        </p:txBody>
      </p:sp>
      <p:pic>
        <p:nvPicPr>
          <p:cNvPr id="12" name="Content Placeholder 11" descr="Screen Shot 2013-05-14 at 12.14.37 PM.png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3762" r="-13762"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9400"/>
            <a:ext cx="9906000" cy="62915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3974" y="3324141"/>
            <a:ext cx="2357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</a:rPr>
              <a:t>Jan </a:t>
            </a:r>
            <a:r>
              <a:rPr lang="en-US" sz="1800" dirty="0" err="1" smtClean="0">
                <a:solidFill>
                  <a:srgbClr val="3366FF"/>
                </a:solidFill>
              </a:rPr>
              <a:t>Stillings</a:t>
            </a:r>
            <a:r>
              <a:rPr lang="en-US" sz="1800" dirty="0" smtClean="0">
                <a:solidFill>
                  <a:srgbClr val="3366FF"/>
                </a:solidFill>
              </a:rPr>
              <a:t> for</a:t>
            </a:r>
          </a:p>
          <a:p>
            <a:r>
              <a:rPr lang="en-US" sz="1800" dirty="0" smtClean="0">
                <a:solidFill>
                  <a:srgbClr val="3366FF"/>
                </a:solidFill>
              </a:rPr>
              <a:t>ATLAS,   LHCP 2013</a:t>
            </a:r>
            <a:endParaRPr lang="en-US" sz="1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10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Screen Shot 2013-05-14 at 12.10.4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7368" r="-17368"/>
          <a:stretch>
            <a:fillRect/>
          </a:stretch>
        </p:blipFill>
        <p:spPr/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top: </a:t>
            </a:r>
            <a:r>
              <a:rPr lang="en-US" dirty="0" err="1" smtClean="0"/>
              <a:t>Wt</a:t>
            </a:r>
            <a:r>
              <a:rPr lang="en-US" dirty="0" smtClean="0"/>
              <a:t> production</a:t>
            </a:r>
            <a:endParaRPr lang="en-US" dirty="0"/>
          </a:p>
        </p:txBody>
      </p:sp>
      <p:pic>
        <p:nvPicPr>
          <p:cNvPr id="12" name="Content Placeholder 11" descr="Screen Shot 2013-05-14 at 12.14.37 PM.png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3762" r="-13762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3727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 MVA methods used gainfully at the LHC to extract significant physics results in many areas</a:t>
            </a:r>
          </a:p>
          <a:p>
            <a:pPr lvl="1"/>
            <a:r>
              <a:rPr lang="en-US" sz="2800" dirty="0" smtClean="0"/>
              <a:t>Higgs boson observation being the best example</a:t>
            </a:r>
          </a:p>
          <a:p>
            <a:r>
              <a:rPr lang="en-US" sz="3200" dirty="0" smtClean="0"/>
              <a:t> MVA used in all aspects of the analyses from object ID to final results</a:t>
            </a:r>
          </a:p>
          <a:p>
            <a:r>
              <a:rPr lang="en-US" sz="3200" dirty="0" smtClean="0"/>
              <a:t> BDT more popular than NN</a:t>
            </a:r>
          </a:p>
          <a:p>
            <a:r>
              <a:rPr lang="en-US" sz="3200" dirty="0" smtClean="0"/>
              <a:t> Sophisticated use such as calculating errors</a:t>
            </a:r>
          </a:p>
          <a:p>
            <a:r>
              <a:rPr lang="en-US" sz="3200" dirty="0" smtClean="0"/>
              <a:t> Some concerns:</a:t>
            </a:r>
          </a:p>
          <a:p>
            <a:pPr lvl="2"/>
            <a:r>
              <a:rPr lang="en-US" dirty="0" smtClean="0"/>
              <a:t>Generally too many variables used</a:t>
            </a:r>
          </a:p>
          <a:p>
            <a:pPr lvl="2"/>
            <a:r>
              <a:rPr lang="en-US" dirty="0" smtClean="0"/>
              <a:t>Multivariate modeling not always validated satisfactorily</a:t>
            </a:r>
          </a:p>
          <a:p>
            <a:r>
              <a:rPr lang="en-US" dirty="0" smtClean="0"/>
              <a:t>We don</a:t>
            </a:r>
            <a:r>
              <a:rPr lang="fr-FR" dirty="0" smtClean="0"/>
              <a:t>’</a:t>
            </a:r>
            <a:r>
              <a:rPr lang="en-US" dirty="0" smtClean="0"/>
              <a:t>t need to make the case for use of MVA methods anymore, but rather for use with diligence and proper validation, as with any powerful tool!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0" y="0"/>
            <a:ext cx="10819375" cy="9144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Summary and 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44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https://twiki.cern.ch/twiki/bin/view/CMSPublic/</a:t>
            </a:r>
            <a:r>
              <a:rPr lang="nl-NL" dirty="0" smtClean="0">
                <a:hlinkClick r:id="rId2"/>
              </a:rPr>
              <a:t>PhysicsResults</a:t>
            </a:r>
            <a:endParaRPr lang="nl-NL" dirty="0" smtClean="0"/>
          </a:p>
          <a:p>
            <a:r>
              <a:rPr lang="nl-NL" dirty="0">
                <a:hlinkClick r:id="rId3"/>
              </a:rPr>
              <a:t>https://twiki.cern.ch/twiki/bin/view/AtlasPublic</a:t>
            </a:r>
            <a:r>
              <a:rPr lang="nl-NL" dirty="0" smtClean="0">
                <a:hlinkClick r:id="rId3"/>
              </a:rPr>
              <a:t>/</a:t>
            </a:r>
            <a:endParaRPr lang="nl-NL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Results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332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44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Design Specifications</a:t>
            </a:r>
            <a:endParaRPr lang="en-US" dirty="0"/>
          </a:p>
        </p:txBody>
      </p:sp>
      <p:pic>
        <p:nvPicPr>
          <p:cNvPr id="23" name="Content Placeholder 22" descr="panoramic02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 l="33760" t="9471" r="7385" b="11050"/>
          <a:stretch>
            <a:fillRect/>
          </a:stretch>
        </p:blipFill>
        <p:spPr bwMode="auto">
          <a:xfrm>
            <a:off x="244078" y="1333500"/>
            <a:ext cx="586105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3"/>
          <p:cNvGrpSpPr/>
          <p:nvPr/>
        </p:nvGrpSpPr>
        <p:grpSpPr>
          <a:xfrm>
            <a:off x="6356350" y="2057400"/>
            <a:ext cx="3549650" cy="3128962"/>
            <a:chOff x="6172200" y="3500438"/>
            <a:chExt cx="3276600" cy="3128962"/>
          </a:xfrm>
        </p:grpSpPr>
        <p:sp>
          <p:nvSpPr>
            <p:cNvPr id="392207" name="Text Box 15"/>
            <p:cNvSpPr txBox="1">
              <a:spLocks noChangeArrowheads="1"/>
            </p:cNvSpPr>
            <p:nvPr/>
          </p:nvSpPr>
          <p:spPr bwMode="auto">
            <a:xfrm>
              <a:off x="6245225" y="3500438"/>
              <a:ext cx="26638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61938" indent="-261938" defTabSz="91440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sz="1600" b="1" i="1" dirty="0">
                  <a:solidFill>
                    <a:srgbClr val="CCECFF"/>
                  </a:solidFill>
                  <a:latin typeface="Helvetica" pitchFamily="34" charset="0"/>
                  <a:ea typeface="+mn-ea"/>
                  <a:cs typeface="+mn-cs"/>
                </a:rPr>
                <a:t>|</a:t>
              </a:r>
              <a:r>
                <a:rPr lang="el-GR" sz="1600" b="1" i="1" dirty="0">
                  <a:solidFill>
                    <a:srgbClr val="CCECFF"/>
                  </a:solidFill>
                  <a:latin typeface="Helvetica" pitchFamily="34" charset="0"/>
                  <a:ea typeface="+mn-ea"/>
                  <a:cs typeface="+mn-cs"/>
                </a:rPr>
                <a:t>η</a:t>
              </a:r>
              <a:r>
                <a:rPr lang="en-US" sz="1600" b="1" i="1" dirty="0">
                  <a:solidFill>
                    <a:srgbClr val="CCECFF"/>
                  </a:solidFill>
                  <a:latin typeface="Helvetica" pitchFamily="34" charset="0"/>
                  <a:ea typeface="+mn-ea"/>
                  <a:cs typeface="+mn-cs"/>
                </a:rPr>
                <a:t>|&lt;</a:t>
              </a:r>
              <a:r>
                <a:rPr lang="en-US" sz="1600" b="1" i="1" dirty="0" smtClean="0">
                  <a:solidFill>
                    <a:srgbClr val="CCECFF"/>
                  </a:solidFill>
                  <a:latin typeface="Helvetica" pitchFamily="34" charset="0"/>
                  <a:ea typeface="+mn-ea"/>
                  <a:cs typeface="+mn-cs"/>
                </a:rPr>
                <a:t>2.5 : Tracker</a:t>
              </a:r>
              <a:endParaRPr lang="en-US" sz="1600" b="1" i="1" dirty="0">
                <a:solidFill>
                  <a:srgbClr val="CCECFF"/>
                </a:solidFill>
                <a:latin typeface="Helvetica" pitchFamily="34" charset="0"/>
                <a:ea typeface="+mn-ea"/>
                <a:cs typeface="+mn-cs"/>
              </a:endParaRPr>
            </a:p>
          </p:txBody>
        </p:sp>
        <p:grpSp>
          <p:nvGrpSpPr>
            <p:cNvPr id="5" name="Group 42"/>
            <p:cNvGrpSpPr/>
            <p:nvPr/>
          </p:nvGrpSpPr>
          <p:grpSpPr>
            <a:xfrm>
              <a:off x="6172200" y="3810001"/>
              <a:ext cx="3276600" cy="2819399"/>
              <a:chOff x="6172200" y="3810001"/>
              <a:chExt cx="3276600" cy="2819399"/>
            </a:xfrm>
          </p:grpSpPr>
          <p:sp>
            <p:nvSpPr>
              <p:cNvPr id="45" name="Rectangle 44"/>
              <p:cNvSpPr/>
              <p:nvPr/>
            </p:nvSpPr>
            <p:spPr bwMode="auto">
              <a:xfrm>
                <a:off x="6172200" y="3838538"/>
                <a:ext cx="2971800" cy="304800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1200" smtClean="0">
                  <a:solidFill>
                    <a:prstClr val="white"/>
                  </a:solidFill>
                  <a:latin typeface="Book Antiqua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6172200" y="4600538"/>
                <a:ext cx="2971800" cy="304800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1200" smtClean="0">
                  <a:solidFill>
                    <a:prstClr val="white"/>
                  </a:solidFill>
                  <a:latin typeface="Book Antiqua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6172200" y="5476523"/>
                <a:ext cx="2971800" cy="304800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1200" smtClean="0">
                  <a:solidFill>
                    <a:prstClr val="white"/>
                  </a:solidFill>
                  <a:latin typeface="Book Antiqua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6172200" y="6324600"/>
                <a:ext cx="2971800" cy="304800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1200" smtClean="0">
                  <a:solidFill>
                    <a:prstClr val="white"/>
                  </a:solidFill>
                  <a:latin typeface="Book Antiqua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2208" name="Text Box 16"/>
              <p:cNvSpPr txBox="1">
                <a:spLocks noChangeArrowheads="1"/>
              </p:cNvSpPr>
              <p:nvPr/>
            </p:nvSpPr>
            <p:spPr bwMode="auto">
              <a:xfrm>
                <a:off x="6245225" y="4267200"/>
                <a:ext cx="320357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261938" indent="-261938" defTabSz="914400" fontAlgn="auto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sz="1600" b="1" i="1" dirty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|</a:t>
                </a:r>
                <a:r>
                  <a:rPr lang="el-GR" sz="1600" b="1" i="1" dirty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η</a:t>
                </a:r>
                <a:r>
                  <a:rPr lang="en-US" sz="1600" b="1" i="1" dirty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|&lt;4.9 </a:t>
                </a:r>
                <a:r>
                  <a:rPr lang="en-US" sz="1600" b="1" i="1" dirty="0" smtClean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: EM Calorimeter</a:t>
                </a:r>
                <a:endParaRPr lang="en-US" sz="1600" b="1" i="1" dirty="0">
                  <a:solidFill>
                    <a:srgbClr val="CCECFF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209" name="Text Box 17"/>
              <p:cNvSpPr txBox="1">
                <a:spLocks noChangeArrowheads="1"/>
              </p:cNvSpPr>
              <p:nvPr/>
            </p:nvSpPr>
            <p:spPr bwMode="auto">
              <a:xfrm>
                <a:off x="6245225" y="5108575"/>
                <a:ext cx="266382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261938" indent="-261938" defTabSz="914400" fontAlgn="auto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sz="1600" b="1" i="1" dirty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|</a:t>
                </a:r>
                <a:r>
                  <a:rPr lang="el-GR" sz="1600" b="1" i="1" dirty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η</a:t>
                </a:r>
                <a:r>
                  <a:rPr lang="en-US" sz="1600" b="1" i="1" dirty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|&lt;4.9 </a:t>
                </a:r>
                <a:r>
                  <a:rPr lang="en-US" sz="1600" b="1" i="1" dirty="0" smtClean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: Had Calorimeter</a:t>
                </a:r>
                <a:endParaRPr lang="en-US" sz="1600" b="1" i="1" dirty="0">
                  <a:solidFill>
                    <a:srgbClr val="CCECFF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210" name="Text Box 18"/>
              <p:cNvSpPr txBox="1">
                <a:spLocks noChangeArrowheads="1"/>
              </p:cNvSpPr>
              <p:nvPr/>
            </p:nvSpPr>
            <p:spPr bwMode="auto">
              <a:xfrm>
                <a:off x="6245225" y="5949950"/>
                <a:ext cx="2898775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261938" indent="-261938" defTabSz="914400" fontAlgn="auto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sz="1600" b="1" i="1" dirty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|</a:t>
                </a:r>
                <a:r>
                  <a:rPr lang="el-GR" sz="1600" b="1" i="1" dirty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η</a:t>
                </a:r>
                <a:r>
                  <a:rPr lang="en-US" sz="1600" b="1" i="1" dirty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|&lt;2.6 </a:t>
                </a:r>
                <a:r>
                  <a:rPr lang="en-US" sz="1600" b="1" i="1" dirty="0" smtClean="0">
                    <a:solidFill>
                      <a:srgbClr val="CCECFF"/>
                    </a:solidFill>
                    <a:latin typeface="Helvetica" pitchFamily="34" charset="0"/>
                    <a:ea typeface="+mn-ea"/>
                    <a:cs typeface="+mn-cs"/>
                  </a:rPr>
                  <a:t>: Muon spectrometer</a:t>
                </a:r>
                <a:endParaRPr lang="en-US" sz="1600" b="1" i="1" dirty="0">
                  <a:solidFill>
                    <a:srgbClr val="CCECFF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  <p:graphicFrame>
            <p:nvGraphicFramePr>
              <p:cNvPr id="392211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="" xmlns:p14="http://schemas.microsoft.com/office/powerpoint/2010/main" val="4076536858"/>
                  </p:ext>
                </p:extLst>
              </p:nvPr>
            </p:nvGraphicFramePr>
            <p:xfrm>
              <a:off x="6336323" y="3810001"/>
              <a:ext cx="2227385" cy="328612"/>
            </p:xfrm>
            <a:graphic>
              <a:graphicData uri="http://schemas.openxmlformats.org/presentationml/2006/ole">
                <p:oleObj spid="_x0000_s2800" name="Equation" r:id="rId4" imgW="1462680" imgH="219240" progId="Equation.3">
                  <p:embed/>
                </p:oleObj>
              </a:graphicData>
            </a:graphic>
          </p:graphicFrame>
          <p:graphicFrame>
            <p:nvGraphicFramePr>
              <p:cNvPr id="392215" name="Object 23"/>
              <p:cNvGraphicFramePr>
                <a:graphicFrameLocks noChangeAspect="1"/>
              </p:cNvGraphicFramePr>
              <p:nvPr/>
            </p:nvGraphicFramePr>
            <p:xfrm>
              <a:off x="6248400" y="4556126"/>
              <a:ext cx="2322512" cy="309562"/>
            </p:xfrm>
            <a:graphic>
              <a:graphicData uri="http://schemas.openxmlformats.org/presentationml/2006/ole">
                <p:oleObj spid="_x0000_s2801" name="Equation" r:id="rId5" imgW="1536126" imgH="216061" progId="Equation.3">
                  <p:embed/>
                </p:oleObj>
              </a:graphicData>
            </a:graphic>
          </p:graphicFrame>
          <p:graphicFrame>
            <p:nvGraphicFramePr>
              <p:cNvPr id="392218" name="Object 26"/>
              <p:cNvGraphicFramePr>
                <a:graphicFrameLocks noChangeAspect="1"/>
              </p:cNvGraphicFramePr>
              <p:nvPr/>
            </p:nvGraphicFramePr>
            <p:xfrm>
              <a:off x="6327775" y="6319838"/>
              <a:ext cx="1212850" cy="309562"/>
            </p:xfrm>
            <a:graphic>
              <a:graphicData uri="http://schemas.openxmlformats.org/presentationml/2006/ole">
                <p:oleObj spid="_x0000_s2802" name="Formel" r:id="rId6" imgW="888510" imgH="215931" progId="Equation.3">
                  <p:embed/>
                </p:oleObj>
              </a:graphicData>
            </a:graphic>
          </p:graphicFrame>
          <p:sp>
            <p:nvSpPr>
              <p:cNvPr id="34" name="Text Box 27"/>
              <p:cNvSpPr txBox="1">
                <a:spLocks noChangeArrowheads="1"/>
              </p:cNvSpPr>
              <p:nvPr/>
            </p:nvSpPr>
            <p:spPr bwMode="auto">
              <a:xfrm>
                <a:off x="7467600" y="6278628"/>
                <a:ext cx="164306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261938" indent="-261938" defTabSz="914400" fontAlgn="auto">
                  <a:spcBef>
                    <a:spcPct val="50000"/>
                  </a:spcBef>
                  <a:spcAft>
                    <a:spcPts val="0"/>
                  </a:spcAft>
                </a:pPr>
                <a:r>
                  <a:rPr lang="en-US" sz="1600" i="1" dirty="0" smtClean="0">
                    <a:solidFill>
                      <a:prstClr val="black"/>
                    </a:solidFill>
                    <a:latin typeface="Helvetica" pitchFamily="34" charset="0"/>
                    <a:ea typeface="+mn-ea"/>
                    <a:cs typeface="+mn-cs"/>
                  </a:rPr>
                  <a:t>(1TeV muons)</a:t>
                </a:r>
                <a:endParaRPr lang="en-US" sz="1600" i="1" dirty="0">
                  <a:solidFill>
                    <a:prstClr val="black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6573044" y="4029082"/>
          <a:ext cx="2246048" cy="309563"/>
        </p:xfrm>
        <a:graphic>
          <a:graphicData uri="http://schemas.openxmlformats.org/presentationml/2006/ole">
            <p:oleObj spid="_x0000_s2803" name="Equation" r:id="rId7" imgW="1371324" imgH="216061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993709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Standard Model Physics</a:t>
            </a:r>
            <a:endParaRPr lang="en-US" dirty="0"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Content Placeholder 4" descr="EWK_Summary_plot.pdf"/>
          <p:cNvPicPr>
            <a:picLocks noChangeAspect="1"/>
          </p:cNvPicPr>
          <p:nvPr/>
        </p:nvPicPr>
        <p:blipFill>
          <a:blip r:embed="rId2"/>
          <a:srcRect l="2525" r="4649"/>
          <a:stretch>
            <a:fillRect/>
          </a:stretch>
        </p:blipFill>
        <p:spPr>
          <a:xfrm>
            <a:off x="1352600" y="1124744"/>
            <a:ext cx="7344816" cy="5400598"/>
          </a:xfrm>
          <a:prstGeom prst="rect">
            <a:avLst/>
          </a:prstGeom>
          <a:effectLst>
            <a:outerShdw blurRad="508000" dist="63500" dir="2700000" algn="br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2121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rtex_efficiencyVsPt22Ju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3645024"/>
            <a:ext cx="3454061" cy="3212976"/>
          </a:xfrm>
          <a:prstGeom prst="rect">
            <a:avLst/>
          </a:prstGeom>
        </p:spPr>
      </p:pic>
      <p:pic>
        <p:nvPicPr>
          <p:cNvPr id="3" name="Picture 2" descr="vtxProbP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3573016"/>
            <a:ext cx="3096344" cy="3205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The</a:t>
            </a:r>
            <a:r>
              <a:rPr lang="en-US" sz="4400" baseline="0" dirty="0" smtClean="0"/>
              <a:t> </a:t>
            </a:r>
            <a:r>
              <a:rPr lang="en-US" sz="4400" baseline="0" dirty="0" err="1" smtClean="0">
                <a:latin typeface="Symbol" charset="2"/>
                <a:cs typeface="Symbol" charset="2"/>
              </a:rPr>
              <a:t>gg</a:t>
            </a:r>
            <a:r>
              <a:rPr lang="en-US" sz="4400" baseline="0" dirty="0" smtClean="0"/>
              <a:t> Vertex </a:t>
            </a:r>
            <a:r>
              <a:rPr lang="en-US" sz="4400" dirty="0"/>
              <a:t>C</a:t>
            </a:r>
            <a:r>
              <a:rPr lang="en-US" sz="4400" baseline="0" dirty="0" smtClean="0"/>
              <a:t>hoice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272480" y="980734"/>
            <a:ext cx="9324404" cy="25542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Mass </a:t>
            </a:r>
            <a:r>
              <a:rPr lang="en-US" dirty="0" smtClean="0"/>
              <a:t>reconstruction</a:t>
            </a:r>
            <a:endParaRPr lang="en-US" dirty="0"/>
          </a:p>
          <a:p>
            <a:pPr lvl="1"/>
            <a:r>
              <a:rPr lang="en-US" dirty="0" smtClean="0"/>
              <a:t>Depends on </a:t>
            </a:r>
            <a:r>
              <a:rPr lang="en-US" dirty="0"/>
              <a:t>the correct position of the primary vertex</a:t>
            </a:r>
          </a:p>
          <a:p>
            <a:r>
              <a:rPr lang="en-US" dirty="0" smtClean="0"/>
              <a:t>Interaction vertex is identified using tracks from recoiling jets and underlying event plus conversions</a:t>
            </a:r>
          </a:p>
          <a:p>
            <a:pPr lvl="1"/>
            <a:r>
              <a:rPr lang="en-US" dirty="0" smtClean="0"/>
              <a:t>correct in ~83% of cases for pileup in 2011 sample.</a:t>
            </a:r>
          </a:p>
          <a:p>
            <a:pPr lvl="1"/>
            <a:r>
              <a:rPr lang="en-US" dirty="0" smtClean="0"/>
              <a:t>correct in ~80% of cases for pileup in 2012 sample.</a:t>
            </a:r>
          </a:p>
          <a:p>
            <a:r>
              <a:rPr lang="en-US" dirty="0" smtClean="0"/>
              <a:t>Vertex identification with a BDT</a:t>
            </a:r>
          </a:p>
          <a:p>
            <a:pPr lvl="1"/>
            <a:r>
              <a:rPr lang="en-US" dirty="0" smtClean="0"/>
              <a:t>Input variables: Σp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err="1"/>
              <a:t>Σp</a:t>
            </a:r>
            <a:r>
              <a:rPr lang="en-US" baseline="-25000" dirty="0" err="1"/>
              <a:t>t</a:t>
            </a:r>
            <a:r>
              <a:rPr lang="en-US" dirty="0" smtClean="0"/>
              <a:t> projected onto the </a:t>
            </a:r>
            <a:r>
              <a:rPr lang="en-US" dirty="0" err="1" smtClean="0"/>
              <a:t>γγ</a:t>
            </a:r>
            <a:r>
              <a:rPr lang="en-US" dirty="0" smtClean="0"/>
              <a:t> transverse direction,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 smtClean="0"/>
              <a:t> asymmetry and conversions</a:t>
            </a:r>
          </a:p>
          <a:p>
            <a:r>
              <a:rPr lang="en-US" dirty="0" smtClean="0"/>
              <a:t>Correct vertex finding probability also estimated </a:t>
            </a:r>
            <a:r>
              <a:rPr lang="en-US" dirty="0"/>
              <a:t>u</a:t>
            </a:r>
            <a:r>
              <a:rPr lang="en-US" dirty="0" smtClean="0"/>
              <a:t>sing a BDT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9795" y="5167523"/>
            <a:ext cx="1447800" cy="121325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1800" dirty="0" smtClean="0"/>
              <a:t>Efficiency to identify correct vertex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8455154" y="4015389"/>
            <a:ext cx="1447800" cy="175430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1800" dirty="0" smtClean="0"/>
              <a:t>Data-MC efficiency for Z-&gt;</a:t>
            </a:r>
            <a:r>
              <a:rPr lang="en-US" sz="1800" dirty="0" err="1" smtClean="0"/>
              <a:t>μμ</a:t>
            </a:r>
            <a:endParaRPr lang="en-US" sz="1800" dirty="0" smtClean="0"/>
          </a:p>
          <a:p>
            <a:pPr algn="ctr"/>
            <a:r>
              <a:rPr lang="en-US" sz="1800" dirty="0" smtClean="0"/>
              <a:t>After removing the μ tracks</a:t>
            </a:r>
          </a:p>
        </p:txBody>
      </p:sp>
    </p:spTree>
    <p:extLst>
      <p:ext uri="{BB962C8B-B14F-4D97-AF65-F5344CB8AC3E}">
        <p14:creationId xmlns="" xmlns:p14="http://schemas.microsoft.com/office/powerpoint/2010/main" val="30457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i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301212"/>
            <a:ext cx="4520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</a:rPr>
              <a:t>Raw </a:t>
            </a:r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US" sz="2000" i="1" baseline="-25000" dirty="0" smtClean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</a:rPr>
              <a:t>~2 TeV</a:t>
            </a:r>
          </a:p>
          <a:p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</a:rPr>
              <a:t>14 jets with E</a:t>
            </a:r>
            <a:r>
              <a:rPr lang="en-US" sz="2000" i="1" baseline="-25000" dirty="0" smtClean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</a:rPr>
              <a:t>&gt;40</a:t>
            </a:r>
          </a:p>
          <a:p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</a:rPr>
              <a:t>Estimated  PU~50</a:t>
            </a:r>
            <a:endParaRPr lang="en-US" sz="2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>
          <a:xfrm>
            <a:off x="781372" y="2803802"/>
            <a:ext cx="8420100" cy="3937566"/>
          </a:xfrm>
        </p:spPr>
        <p:txBody>
          <a:bodyPr/>
          <a:lstStyle/>
          <a:p>
            <a:r>
              <a:rPr lang="en-US" sz="6600" dirty="0" smtClean="0">
                <a:solidFill>
                  <a:srgbClr val="FFFFFF"/>
                </a:solidFill>
              </a:rPr>
              <a:t/>
            </a:r>
            <a:br>
              <a:rPr lang="en-US" sz="6600" dirty="0" smtClean="0">
                <a:solidFill>
                  <a:srgbClr val="FFFFFF"/>
                </a:solidFill>
              </a:rPr>
            </a:br>
            <a:r>
              <a:rPr lang="en-US" sz="6600" dirty="0" smtClean="0">
                <a:solidFill>
                  <a:srgbClr val="FFFFFF"/>
                </a:solidFill>
              </a:rPr>
              <a:t/>
            </a:r>
            <a:br>
              <a:rPr lang="en-US" sz="6600" dirty="0" smtClean="0">
                <a:solidFill>
                  <a:srgbClr val="FFFFFF"/>
                </a:solidFill>
              </a:rPr>
            </a:br>
            <a:r>
              <a:rPr lang="en-US" sz="6600" dirty="0" smtClean="0">
                <a:solidFill>
                  <a:srgbClr val="FFFFFF"/>
                </a:solidFill>
              </a:rPr>
              <a:t/>
            </a:r>
            <a:br>
              <a:rPr lang="en-US" sz="6600" dirty="0" smtClean="0">
                <a:solidFill>
                  <a:srgbClr val="FFFFFF"/>
                </a:solidFill>
              </a:rPr>
            </a:br>
            <a:r>
              <a:rPr lang="en-US" sz="6600" dirty="0" smtClean="0">
                <a:solidFill>
                  <a:srgbClr val="FFFFFF"/>
                </a:solidFill>
              </a:rPr>
              <a:t/>
            </a:r>
            <a:br>
              <a:rPr lang="en-US" sz="6600" dirty="0" smtClean="0">
                <a:solidFill>
                  <a:srgbClr val="FFFFFF"/>
                </a:solidFill>
              </a:rPr>
            </a:br>
            <a:r>
              <a:rPr lang="en-US" sz="5400" dirty="0" smtClean="0">
                <a:solidFill>
                  <a:srgbClr val="FFFFFF"/>
                </a:solidFill>
              </a:rPr>
              <a:t>The so-called Pile-up!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4800" dirty="0" smtClean="0">
                <a:solidFill>
                  <a:srgbClr val="FFFFFF"/>
                </a:solidFill>
              </a:rPr>
              <a:t>Many interactions per crossing</a:t>
            </a:r>
            <a:br>
              <a:rPr lang="en-US" sz="4800" dirty="0" smtClean="0">
                <a:solidFill>
                  <a:srgbClr val="FFFFFF"/>
                </a:solidFill>
              </a:rPr>
            </a:br>
            <a:r>
              <a:rPr lang="en-US" sz="4800" dirty="0" smtClean="0">
                <a:solidFill>
                  <a:srgbClr val="FFFFFF"/>
                </a:solidFill>
              </a:rPr>
              <a:t/>
            </a:r>
            <a:br>
              <a:rPr lang="en-US" sz="4800" dirty="0" smtClean="0">
                <a:solidFill>
                  <a:srgbClr val="FFFFFF"/>
                </a:solidFill>
              </a:rPr>
            </a:br>
            <a:r>
              <a:rPr lang="en-US" sz="4800" dirty="0" smtClean="0">
                <a:solidFill>
                  <a:srgbClr val="FFFFFF"/>
                </a:solidFill>
              </a:rPr>
              <a:t>A huge Challenge for reconstruction, object ID and measurements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97409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50" y="2924944"/>
            <a:ext cx="5413402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Oval 2"/>
          <p:cNvSpPr>
            <a:spLocks noChangeArrowheads="1"/>
          </p:cNvSpPr>
          <p:nvPr/>
        </p:nvSpPr>
        <p:spPr bwMode="auto">
          <a:xfrm rot="1200000">
            <a:off x="1277640" y="2158797"/>
            <a:ext cx="1797120" cy="580380"/>
          </a:xfrm>
          <a:prstGeom prst="ellipse">
            <a:avLst/>
          </a:prstGeom>
          <a:solidFill>
            <a:srgbClr val="C0C0C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22"/>
            <a:ext cx="9906000" cy="969206"/>
          </a:xfrm>
          <a:ln/>
        </p:spPr>
        <p:txBody>
          <a:bodyPr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4200" dirty="0" smtClean="0"/>
              <a:t>Final State Radiation </a:t>
            </a:r>
            <a:r>
              <a:rPr lang="en-US" sz="4200" dirty="0"/>
              <a:t>recovery </a:t>
            </a:r>
            <a:r>
              <a:rPr lang="en-US" sz="4200" dirty="0" smtClean="0"/>
              <a:t> </a:t>
            </a:r>
            <a:endParaRPr lang="en-US" sz="4200" dirty="0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 flipV="1">
            <a:off x="483600" y="1983103"/>
            <a:ext cx="901680" cy="287310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1391520" y="1905336"/>
            <a:ext cx="979680" cy="29508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1329120" y="4782757"/>
            <a:ext cx="113880" cy="105131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1399320" y="2016226"/>
            <a:ext cx="1708200" cy="2801095"/>
          </a:xfrm>
          <a:prstGeom prst="line">
            <a:avLst/>
          </a:prstGeom>
          <a:noFill/>
          <a:ln w="36720">
            <a:solidFill>
              <a:srgbClr val="8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88504" y="1736825"/>
            <a:ext cx="636480" cy="4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1621" rIns="81639" bIns="40820"/>
          <a:lstStyle/>
          <a:p>
            <a:r>
              <a:rPr lang="en-US" sz="2400" dirty="0" err="1">
                <a:solidFill>
                  <a:srgbClr val="000000"/>
                </a:solidFill>
              </a:rPr>
              <a:t>μ,e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372304" y="1700808"/>
            <a:ext cx="636480" cy="4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1621" rIns="81639" bIns="40820"/>
          <a:lstStyle/>
          <a:p>
            <a:r>
              <a:rPr lang="en-US" sz="2400" dirty="0" err="1">
                <a:solidFill>
                  <a:srgbClr val="000000"/>
                </a:solidFill>
              </a:rPr>
              <a:t>μ,e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057600" y="1719550"/>
            <a:ext cx="365040" cy="49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6421" rIns="81639" bIns="40820"/>
          <a:lstStyle/>
          <a:p>
            <a:r>
              <a:rPr lang="en-US" sz="2900" b="1">
                <a:solidFill>
                  <a:srgbClr val="800000"/>
                </a:solidFill>
                <a:latin typeface="Times New Roman" charset="0"/>
              </a:rPr>
              <a:t>γ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488504" y="1124744"/>
            <a:ext cx="4736160" cy="613504"/>
          </a:xfrm>
          <a:prstGeom prst="rect">
            <a:avLst/>
          </a:prstGeom>
          <a:ln/>
        </p:spPr>
        <p:txBody>
          <a:bodyPr lIns="82945" tIns="20802" rIns="82945" bIns="41473">
            <a:noAutofit/>
          </a:bodyPr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000" b="1" dirty="0"/>
              <a:t>Applied on each Z for photons near the leptons 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body" idx="4294967295"/>
          </p:nvPr>
        </p:nvSpPr>
        <p:spPr>
          <a:xfrm>
            <a:off x="4736976" y="980728"/>
            <a:ext cx="5169024" cy="2850060"/>
          </a:xfrm>
          <a:prstGeom prst="rect">
            <a:avLst/>
          </a:prstGeom>
          <a:ln/>
        </p:spPr>
        <p:txBody>
          <a:bodyPr lIns="82945" tIns="22401" rIns="82945" bIns="41473">
            <a:normAutofit/>
          </a:bodyPr>
          <a:lstStyle/>
          <a:p>
            <a:pPr marL="261938" indent="0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800" dirty="0" smtClean="0"/>
              <a:t>Expected </a:t>
            </a:r>
            <a:r>
              <a:rPr lang="en-US" sz="2800" dirty="0"/>
              <a:t>Performance for </a:t>
            </a:r>
            <a:r>
              <a:rPr lang="en-US" sz="2800" dirty="0" smtClean="0"/>
              <a:t>    M</a:t>
            </a:r>
            <a:r>
              <a:rPr lang="en-US" sz="2800" baseline="-33000" dirty="0" smtClean="0"/>
              <a:t>H</a:t>
            </a:r>
            <a:r>
              <a:rPr lang="en-US" sz="2800" dirty="0"/>
              <a:t>=126 GeV </a:t>
            </a:r>
            <a:endParaRPr lang="en-US" sz="2800" dirty="0" smtClean="0"/>
          </a:p>
          <a:p>
            <a:pPr marL="832508" lvl="1" indent="-342900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6</a:t>
            </a:r>
            <a:r>
              <a:rPr lang="en-US" sz="2000" dirty="0">
                <a:solidFill>
                  <a:srgbClr val="0000FF"/>
                </a:solidFill>
              </a:rPr>
              <a:t>% of  events </a:t>
            </a:r>
            <a:r>
              <a:rPr lang="en-US" sz="2000" dirty="0" smtClean="0">
                <a:solidFill>
                  <a:srgbClr val="0000FF"/>
                </a:solidFill>
              </a:rPr>
              <a:t>affected</a:t>
            </a:r>
          </a:p>
          <a:p>
            <a:pPr marL="832508" lvl="1" indent="-342900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000" dirty="0" smtClean="0">
                <a:solidFill>
                  <a:srgbClr val="0000FF"/>
                </a:solidFill>
              </a:rPr>
              <a:t>Average </a:t>
            </a:r>
            <a:r>
              <a:rPr lang="en-US" sz="2000" dirty="0">
                <a:solidFill>
                  <a:srgbClr val="0000FF"/>
                </a:solidFill>
              </a:rPr>
              <a:t>purity of 80% </a:t>
            </a:r>
          </a:p>
          <a:p>
            <a:pPr marL="832508" lvl="1" indent="-342900"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000" dirty="0">
                <a:solidFill>
                  <a:srgbClr val="0000FF"/>
                </a:solidFill>
              </a:rPr>
              <a:t>2% added in analysis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360856" y="5088058"/>
            <a:ext cx="5528248" cy="20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 marL="8636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spcAft>
                <a:spcPts val="0"/>
              </a:spcAft>
              <a:buSzPct val="45000"/>
              <a:buFont typeface="Wingdings" charset="0"/>
              <a:buChar char=""/>
            </a:pPr>
            <a:r>
              <a:rPr lang="en-US" sz="2000" dirty="0">
                <a:latin typeface="+mn-lt"/>
              </a:rPr>
              <a:t>Associates  photon with Z if:</a:t>
            </a:r>
          </a:p>
          <a:p>
            <a:pPr lvl="1">
              <a:spcAft>
                <a:spcPts val="0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0080"/>
                </a:solidFill>
                <a:latin typeface="+mn-lt"/>
              </a:rPr>
              <a:t>M</a:t>
            </a:r>
            <a:r>
              <a:rPr lang="en-US" dirty="0" smtClean="0">
                <a:solidFill>
                  <a:srgbClr val="000080"/>
                </a:solidFill>
                <a:latin typeface="+mn-lt"/>
              </a:rPr>
              <a:t>(</a:t>
            </a:r>
            <a:r>
              <a:rPr lang="en-US" i="1" dirty="0" err="1" smtClean="0">
                <a:solidFill>
                  <a:srgbClr val="000090"/>
                </a:solidFill>
                <a:latin typeface="+mn-lt"/>
                <a:cs typeface="Brush Script MT Italic"/>
              </a:rPr>
              <a:t>ll</a:t>
            </a:r>
            <a:r>
              <a:rPr lang="en-US" i="1" dirty="0" err="1" smtClean="0">
                <a:solidFill>
                  <a:srgbClr val="000090"/>
                </a:solidFill>
                <a:latin typeface="+mn-lt"/>
                <a:cs typeface="Helvetica"/>
              </a:rPr>
              <a:t>+</a:t>
            </a:r>
            <a:r>
              <a:rPr lang="en-US" dirty="0" err="1">
                <a:solidFill>
                  <a:srgbClr val="000090"/>
                </a:solidFill>
                <a:latin typeface="+mn-lt"/>
              </a:rPr>
              <a:t>γ</a:t>
            </a:r>
            <a:r>
              <a:rPr lang="en-US" dirty="0" smtClean="0">
                <a:solidFill>
                  <a:srgbClr val="000080"/>
                </a:solidFill>
                <a:latin typeface="+mn-lt"/>
              </a:rPr>
              <a:t>)</a:t>
            </a:r>
            <a:r>
              <a:rPr lang="en-US" dirty="0">
                <a:solidFill>
                  <a:srgbClr val="000080"/>
                </a:solidFill>
                <a:latin typeface="+mn-lt"/>
              </a:rPr>
              <a:t>&lt; 100 GeV</a:t>
            </a:r>
          </a:p>
          <a:p>
            <a:pPr lvl="1">
              <a:spcAft>
                <a:spcPts val="0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0080"/>
                </a:solidFill>
                <a:latin typeface="+mn-lt"/>
              </a:rPr>
              <a:t>|M</a:t>
            </a:r>
            <a:r>
              <a:rPr lang="en-US" dirty="0" smtClean="0">
                <a:solidFill>
                  <a:srgbClr val="000080"/>
                </a:solidFill>
                <a:latin typeface="+mn-lt"/>
              </a:rPr>
              <a:t>(</a:t>
            </a:r>
            <a:r>
              <a:rPr lang="en-US" i="1" dirty="0" err="1">
                <a:solidFill>
                  <a:srgbClr val="000090"/>
                </a:solidFill>
                <a:latin typeface="+mn-lt"/>
                <a:cs typeface="Brush Script MT Italic"/>
              </a:rPr>
              <a:t>ll</a:t>
            </a:r>
            <a:r>
              <a:rPr lang="en-US" i="1" dirty="0" err="1">
                <a:solidFill>
                  <a:srgbClr val="000090"/>
                </a:solidFill>
                <a:latin typeface="+mn-lt"/>
                <a:cs typeface="Helvetica"/>
              </a:rPr>
              <a:t>+</a:t>
            </a:r>
            <a:r>
              <a:rPr lang="en-US" dirty="0" err="1">
                <a:solidFill>
                  <a:srgbClr val="000090"/>
                </a:solidFill>
                <a:latin typeface="+mn-lt"/>
              </a:rPr>
              <a:t>γ</a:t>
            </a:r>
            <a:r>
              <a:rPr lang="en-US" dirty="0" smtClean="0">
                <a:solidFill>
                  <a:srgbClr val="000080"/>
                </a:solidFill>
                <a:latin typeface="+mn-lt"/>
              </a:rPr>
              <a:t>)</a:t>
            </a:r>
            <a:r>
              <a:rPr lang="en-US" dirty="0">
                <a:solidFill>
                  <a:srgbClr val="000080"/>
                </a:solidFill>
                <a:latin typeface="+mn-lt"/>
              </a:rPr>
              <a:t>-Μ</a:t>
            </a:r>
            <a:r>
              <a:rPr lang="en-US" baseline="-33000" dirty="0">
                <a:solidFill>
                  <a:srgbClr val="000080"/>
                </a:solidFill>
                <a:latin typeface="+mn-lt"/>
              </a:rPr>
              <a:t>Z</a:t>
            </a:r>
            <a:r>
              <a:rPr lang="en-US" dirty="0">
                <a:solidFill>
                  <a:srgbClr val="000080"/>
                </a:solidFill>
                <a:latin typeface="+mn-lt"/>
              </a:rPr>
              <a:t>|&lt;|M</a:t>
            </a:r>
            <a:r>
              <a:rPr lang="en-US" dirty="0" smtClean="0">
                <a:solidFill>
                  <a:srgbClr val="000080"/>
                </a:solidFill>
                <a:latin typeface="+mn-lt"/>
              </a:rPr>
              <a:t>(</a:t>
            </a:r>
            <a:r>
              <a:rPr lang="en-US" i="1" dirty="0" err="1">
                <a:solidFill>
                  <a:srgbClr val="000090"/>
                </a:solidFill>
                <a:latin typeface="Corbel"/>
                <a:ea typeface="ＭＳ Ｐゴシック" pitchFamily="84" charset="-128"/>
                <a:cs typeface="Brush Script MT Italic"/>
              </a:rPr>
              <a:t>ll</a:t>
            </a:r>
            <a:r>
              <a:rPr lang="en-US" dirty="0" smtClean="0">
                <a:solidFill>
                  <a:srgbClr val="000080"/>
                </a:solidFill>
                <a:latin typeface="+mn-lt"/>
              </a:rPr>
              <a:t>)</a:t>
            </a:r>
            <a:r>
              <a:rPr lang="en-US" dirty="0">
                <a:solidFill>
                  <a:srgbClr val="000080"/>
                </a:solidFill>
                <a:latin typeface="+mn-lt"/>
              </a:rPr>
              <a:t>-M</a:t>
            </a:r>
            <a:r>
              <a:rPr lang="en-US" baseline="-33000" dirty="0">
                <a:solidFill>
                  <a:srgbClr val="000080"/>
                </a:solidFill>
                <a:latin typeface="+mn-lt"/>
              </a:rPr>
              <a:t>Z</a:t>
            </a:r>
            <a:r>
              <a:rPr lang="en-US" dirty="0">
                <a:solidFill>
                  <a:srgbClr val="000080"/>
                </a:solidFill>
                <a:latin typeface="+mn-lt"/>
              </a:rPr>
              <a:t>|</a:t>
            </a:r>
          </a:p>
          <a:p>
            <a:pPr>
              <a:spcAft>
                <a:spcPts val="0"/>
              </a:spcAft>
              <a:buSzPct val="45000"/>
              <a:buFont typeface="Wingdings" charset="0"/>
              <a:buChar char=""/>
            </a:pPr>
            <a:r>
              <a:rPr lang="en-US" sz="2000" dirty="0">
                <a:latin typeface="+mn-lt"/>
              </a:rPr>
              <a:t>Removes associated photons from lepton isolation calculation   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859560" y="4607059"/>
            <a:ext cx="36036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/>
          <a:p>
            <a:r>
              <a:rPr lang="en-US" sz="2200">
                <a:solidFill>
                  <a:srgbClr val="000000"/>
                </a:solidFill>
              </a:rPr>
              <a:t>Z</a:t>
            </a:r>
          </a:p>
        </p:txBody>
      </p:sp>
      <p:cxnSp>
        <p:nvCxnSpPr>
          <p:cNvPr id="4111" name="AutoShape 15"/>
          <p:cNvCxnSpPr>
            <a:cxnSpLocks noChangeShapeType="1"/>
            <a:stCxn id="4098" idx="2"/>
            <a:endCxn id="4102" idx="4"/>
          </p:cNvCxnSpPr>
          <p:nvPr/>
        </p:nvCxnSpPr>
        <p:spPr bwMode="auto">
          <a:xfrm>
            <a:off x="1330680" y="2165997"/>
            <a:ext cx="54600" cy="2721886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12" name="AutoShape 16"/>
          <p:cNvCxnSpPr>
            <a:cxnSpLocks noChangeShapeType="1"/>
            <a:stCxn id="4098" idx="6"/>
          </p:cNvCxnSpPr>
          <p:nvPr/>
        </p:nvCxnSpPr>
        <p:spPr bwMode="auto">
          <a:xfrm flipH="1">
            <a:off x="1385281" y="2733417"/>
            <a:ext cx="1633320" cy="2154466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2772120" y="2880317"/>
            <a:ext cx="1814280" cy="42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84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 sz="2000" dirty="0"/>
              <a:t>ΔR</a:t>
            </a:r>
            <a:r>
              <a:rPr lang="en-US" sz="2000" dirty="0" smtClean="0"/>
              <a:t>(</a:t>
            </a:r>
            <a:r>
              <a:rPr lang="en-US" sz="2000" i="1" dirty="0" smtClean="0">
                <a:latin typeface="Brush Script MT Italic"/>
                <a:cs typeface="Brush Script MT Italic"/>
              </a:rPr>
              <a:t>l</a:t>
            </a:r>
            <a:r>
              <a:rPr lang="en-US" sz="2000" i="1" dirty="0" smtClean="0">
                <a:latin typeface="Helvetica"/>
                <a:cs typeface="Helvetica"/>
              </a:rPr>
              <a:t>,</a:t>
            </a:r>
            <a:r>
              <a:rPr lang="en-US" sz="2000" dirty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charset="0"/>
              </a:rPr>
              <a:t>γ</a:t>
            </a:r>
            <a:r>
              <a:rPr lang="en-US" sz="2000" dirty="0" smtClean="0"/>
              <a:t>)</a:t>
            </a:r>
            <a:r>
              <a:rPr lang="en-US" sz="2000" baseline="-33000" dirty="0"/>
              <a:t>min</a:t>
            </a:r>
            <a:r>
              <a:rPr lang="en-US" sz="2000" dirty="0"/>
              <a:t>&lt;0.5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90576" y="3512538"/>
            <a:ext cx="2246400" cy="142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84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n-US" sz="2000" b="1" dirty="0">
                <a:solidFill>
                  <a:srgbClr val="800000"/>
                </a:solidFill>
                <a:latin typeface="+mn-lt"/>
              </a:rPr>
              <a:t>Particle Flow ID</a:t>
            </a:r>
          </a:p>
          <a:p>
            <a:r>
              <a:rPr lang="en-US" sz="2000" b="1" dirty="0">
                <a:solidFill>
                  <a:srgbClr val="800000"/>
                </a:solidFill>
                <a:latin typeface="+mn-lt"/>
              </a:rPr>
              <a:t>E</a:t>
            </a:r>
            <a:r>
              <a:rPr lang="en-US" sz="2000" b="1" baseline="-33000" dirty="0">
                <a:solidFill>
                  <a:srgbClr val="800000"/>
                </a:solidFill>
                <a:latin typeface="+mn-lt"/>
              </a:rPr>
              <a:t>T</a:t>
            </a:r>
            <a:r>
              <a:rPr lang="en-US" sz="2000" b="1" dirty="0">
                <a:solidFill>
                  <a:srgbClr val="800000"/>
                </a:solidFill>
                <a:latin typeface="+mn-lt"/>
              </a:rPr>
              <a:t>&gt; 2 GeV</a:t>
            </a:r>
          </a:p>
          <a:p>
            <a:r>
              <a:rPr lang="en-US" sz="2000" b="1" dirty="0">
                <a:solidFill>
                  <a:srgbClr val="800000"/>
                </a:solidFill>
                <a:latin typeface="+mn-lt"/>
              </a:rPr>
              <a:t>|</a:t>
            </a:r>
            <a:r>
              <a:rPr lang="en-US" sz="2000" b="1" dirty="0" err="1">
                <a:solidFill>
                  <a:srgbClr val="800000"/>
                </a:solidFill>
                <a:latin typeface="+mn-lt"/>
              </a:rPr>
              <a:t>η</a:t>
            </a:r>
            <a:r>
              <a:rPr lang="en-US" sz="2000" b="1" dirty="0">
                <a:solidFill>
                  <a:srgbClr val="800000"/>
                </a:solidFill>
                <a:latin typeface="+mn-lt"/>
              </a:rPr>
              <a:t>|&lt;2.4</a:t>
            </a:r>
          </a:p>
          <a:p>
            <a:r>
              <a:rPr lang="en-US" sz="2000" b="1" dirty="0">
                <a:solidFill>
                  <a:srgbClr val="800000"/>
                </a:solidFill>
                <a:latin typeface="+mn-lt"/>
              </a:rPr>
              <a:t>Isolation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537191" y="6505603"/>
            <a:ext cx="384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2AC53DF-4216-466D-99A7-94400E6C2A25}" type="slidenum">
              <a:rPr lang="en-US" sz="1400">
                <a:solidFill>
                  <a:schemeClr val="accent2"/>
                </a:solidFill>
              </a:rPr>
              <a:pPr/>
              <a:t>70</a:t>
            </a:fld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6579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4muPlusGamma-3DTower_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"/>
            <a:ext cx="6028176" cy="4641073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299427" y="2"/>
            <a:ext cx="5805283" cy="841891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s-ES" sz="6000" dirty="0"/>
              <a:t>H ➛ ZZ ➛ </a:t>
            </a:r>
            <a:r>
              <a:rPr lang="es-ES" sz="6000" dirty="0" smtClean="0"/>
              <a:t>4ℓ</a:t>
            </a:r>
            <a:endParaRPr lang="en-US" sz="6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B3186-9AFC-B249-9F6F-3BB900B1A911}" type="slidenum">
              <a:rPr lang="es-ES_tradnl" smtClean="0"/>
              <a:pPr/>
              <a:t>71</a:t>
            </a:fld>
            <a:endParaRPr lang="es-ES_tradnl"/>
          </a:p>
        </p:txBody>
      </p:sp>
      <p:sp>
        <p:nvSpPr>
          <p:cNvPr id="16" name="CuadroTexto 15"/>
          <p:cNvSpPr txBox="1"/>
          <p:nvPr/>
        </p:nvSpPr>
        <p:spPr>
          <a:xfrm>
            <a:off x="3495" y="4260451"/>
            <a:ext cx="6925685" cy="26181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  Four </a:t>
            </a:r>
            <a:r>
              <a:rPr lang="en-US" sz="2000" dirty="0"/>
              <a:t>high-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isolated leptons from the primary vertex.</a:t>
            </a: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800000"/>
                </a:solidFill>
              </a:rPr>
              <a:t>  </a:t>
            </a:r>
            <a:r>
              <a:rPr lang="en-US" sz="2000" dirty="0" smtClean="0">
                <a:solidFill>
                  <a:srgbClr val="FFFF00"/>
                </a:solidFill>
              </a:rPr>
              <a:t>Narrow </a:t>
            </a:r>
            <a:r>
              <a:rPr lang="en-US" sz="2000" dirty="0">
                <a:solidFill>
                  <a:srgbClr val="FFFF00"/>
                </a:solidFill>
              </a:rPr>
              <a:t>4-lepton mass distribution, keep resolution </a:t>
            </a:r>
            <a:r>
              <a:rPr lang="en-US" sz="2000" dirty="0" smtClean="0">
                <a:solidFill>
                  <a:srgbClr val="FFFF00"/>
                </a:solidFill>
              </a:rPr>
              <a:t>and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  momentum </a:t>
            </a:r>
            <a:r>
              <a:rPr lang="en-US" sz="2000" dirty="0">
                <a:solidFill>
                  <a:srgbClr val="FFFF00"/>
                </a:solidFill>
              </a:rPr>
              <a:t>scale under control.</a:t>
            </a:r>
          </a:p>
          <a:p>
            <a:pPr>
              <a:lnSpc>
                <a:spcPct val="90000"/>
              </a:lnSpc>
            </a:pPr>
            <a:endParaRPr lang="en-US" sz="1400" dirty="0">
              <a:solidFill>
                <a:srgbClr val="8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 smtClean="0"/>
              <a:t>  Clean 4e, 4𝜇 and 2e2𝜇 events, but low branching ratio.</a:t>
            </a:r>
          </a:p>
          <a:p>
            <a:pPr>
              <a:lnSpc>
                <a:spcPct val="90000"/>
              </a:lnSpc>
            </a:pPr>
            <a:endParaRPr lang="en-US" sz="1400" dirty="0" smtClean="0"/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  Important to keep efficiency as high as possible.</a:t>
            </a:r>
          </a:p>
          <a:p>
            <a:pPr>
              <a:lnSpc>
                <a:spcPct val="90000"/>
              </a:lnSpc>
            </a:pPr>
            <a:endParaRPr lang="en-US" sz="1400" dirty="0">
              <a:solidFill>
                <a:srgbClr val="8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 smtClean="0"/>
              <a:t>  Two jet categories: untagged (0/1) and </a:t>
            </a:r>
            <a:r>
              <a:rPr lang="en-US" sz="2000" dirty="0" err="1" smtClean="0"/>
              <a:t>dijet</a:t>
            </a:r>
            <a:r>
              <a:rPr lang="en-US" sz="2000" dirty="0" smtClean="0"/>
              <a:t> tagged (≥ 2).</a:t>
            </a:r>
          </a:p>
        </p:txBody>
      </p:sp>
      <p:grpSp>
        <p:nvGrpSpPr>
          <p:cNvPr id="8" name="Agrupar 7"/>
          <p:cNvGrpSpPr>
            <a:grpSpLocks noChangeAspect="1"/>
          </p:cNvGrpSpPr>
          <p:nvPr/>
        </p:nvGrpSpPr>
        <p:grpSpPr>
          <a:xfrm>
            <a:off x="6801994" y="784239"/>
            <a:ext cx="3221996" cy="5747787"/>
            <a:chOff x="116270" y="912006"/>
            <a:chExt cx="3016097" cy="5828854"/>
          </a:xfrm>
        </p:grpSpPr>
        <p:grpSp>
          <p:nvGrpSpPr>
            <p:cNvPr id="9" name="Agrupar 8"/>
            <p:cNvGrpSpPr/>
            <p:nvPr/>
          </p:nvGrpSpPr>
          <p:grpSpPr>
            <a:xfrm>
              <a:off x="116270" y="3884075"/>
              <a:ext cx="3000717" cy="2856785"/>
              <a:chOff x="116270" y="3862731"/>
              <a:chExt cx="3000717" cy="2856785"/>
            </a:xfrm>
          </p:grpSpPr>
          <p:grpSp>
            <p:nvGrpSpPr>
              <p:cNvPr id="18" name="Agrupar 17"/>
              <p:cNvGrpSpPr/>
              <p:nvPr/>
            </p:nvGrpSpPr>
            <p:grpSpPr>
              <a:xfrm>
                <a:off x="116270" y="3862731"/>
                <a:ext cx="3000717" cy="2856785"/>
                <a:chOff x="3869842" y="1049812"/>
                <a:chExt cx="3000717" cy="2856785"/>
              </a:xfrm>
            </p:grpSpPr>
            <p:pic>
              <p:nvPicPr>
                <p:cNvPr id="20" name="Imagen 19" descr="fitM126_channel0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=""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9842" y="1049812"/>
                  <a:ext cx="2700000" cy="2700000"/>
                </a:xfrm>
                <a:prstGeom prst="rect">
                  <a:avLst/>
                </a:prstGeom>
              </p:spPr>
            </p:pic>
            <p:sp>
              <p:nvSpPr>
                <p:cNvPr id="21" name="Rectángulo 20"/>
                <p:cNvSpPr/>
                <p:nvPr/>
              </p:nvSpPr>
              <p:spPr>
                <a:xfrm>
                  <a:off x="5398344" y="3594479"/>
                  <a:ext cx="1472215" cy="31211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50000"/>
                    </a:lnSpc>
                  </a:pPr>
                  <a:r>
                    <a:rPr lang="en-US" i="1" dirty="0" smtClean="0"/>
                    <a:t>m</a:t>
                  </a:r>
                  <a:r>
                    <a:rPr lang="en-US" baseline="-25000" dirty="0" smtClean="0"/>
                    <a:t>4𝜇 </a:t>
                  </a:r>
                  <a:r>
                    <a:rPr lang="en-US" dirty="0" smtClean="0"/>
                    <a:t>(</a:t>
                  </a:r>
                  <a:r>
                    <a:rPr lang="en-US" dirty="0" err="1" smtClean="0"/>
                    <a:t>GeV</a:t>
                  </a:r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</p:grpSp>
          <p:sp>
            <p:nvSpPr>
              <p:cNvPr id="19" name="CuadroTexto 18"/>
              <p:cNvSpPr txBox="1"/>
              <p:nvPr/>
            </p:nvSpPr>
            <p:spPr>
              <a:xfrm>
                <a:off x="1832377" y="4443746"/>
                <a:ext cx="828331" cy="34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𝜎 ≈ 1 %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0" name="Agrupar 9"/>
            <p:cNvGrpSpPr/>
            <p:nvPr/>
          </p:nvGrpSpPr>
          <p:grpSpPr>
            <a:xfrm>
              <a:off x="116270" y="1182048"/>
              <a:ext cx="3016097" cy="2856785"/>
              <a:chOff x="116270" y="1118016"/>
              <a:chExt cx="3016097" cy="2856785"/>
            </a:xfrm>
          </p:grpSpPr>
          <p:grpSp>
            <p:nvGrpSpPr>
              <p:cNvPr id="12" name="Agrupar 11"/>
              <p:cNvGrpSpPr/>
              <p:nvPr/>
            </p:nvGrpSpPr>
            <p:grpSpPr>
              <a:xfrm>
                <a:off x="116270" y="1118016"/>
                <a:ext cx="3016097" cy="2856785"/>
                <a:chOff x="6427518" y="1049812"/>
                <a:chExt cx="3016097" cy="2856785"/>
              </a:xfrm>
            </p:grpSpPr>
            <p:pic>
              <p:nvPicPr>
                <p:cNvPr id="14" name="Imagen 13" descr="fitM126_channel1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=""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7518" y="1049812"/>
                  <a:ext cx="2700000" cy="2700000"/>
                </a:xfrm>
                <a:prstGeom prst="rect">
                  <a:avLst/>
                </a:prstGeom>
              </p:spPr>
            </p:pic>
            <p:sp>
              <p:nvSpPr>
                <p:cNvPr id="17" name="Rectángulo 16"/>
                <p:cNvSpPr/>
                <p:nvPr/>
              </p:nvSpPr>
              <p:spPr>
                <a:xfrm>
                  <a:off x="7969900" y="3594479"/>
                  <a:ext cx="1473715" cy="31211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50000"/>
                    </a:lnSpc>
                  </a:pPr>
                  <a:r>
                    <a:rPr lang="en-US" i="1" dirty="0" smtClean="0"/>
                    <a:t>m</a:t>
                  </a:r>
                  <a:r>
                    <a:rPr lang="en-US" baseline="-25000" dirty="0"/>
                    <a:t>4</a:t>
                  </a:r>
                  <a:r>
                    <a:rPr lang="en-US" baseline="-25000" dirty="0" smtClean="0"/>
                    <a:t>e </a:t>
                  </a:r>
                  <a:r>
                    <a:rPr lang="en-US" dirty="0" smtClean="0"/>
                    <a:t>(</a:t>
                  </a:r>
                  <a:r>
                    <a:rPr lang="en-US" dirty="0" err="1" smtClean="0"/>
                    <a:t>GeV</a:t>
                  </a:r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</p:grpSp>
          <p:sp>
            <p:nvSpPr>
              <p:cNvPr id="13" name="CuadroTexto 12"/>
              <p:cNvSpPr txBox="1"/>
              <p:nvPr/>
            </p:nvSpPr>
            <p:spPr>
              <a:xfrm>
                <a:off x="1757036" y="1853198"/>
                <a:ext cx="988515" cy="34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𝜎 ≈ 1.6</a:t>
                </a:r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%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" name="CuadroTexto 10"/>
            <p:cNvSpPr txBox="1"/>
            <p:nvPr/>
          </p:nvSpPr>
          <p:spPr>
            <a:xfrm>
              <a:off x="781866" y="912006"/>
              <a:ext cx="1790380" cy="468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signal model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0018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876689" y="297918"/>
            <a:ext cx="82550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charset="0"/>
              </a:rPr>
              <a:t>Multivariate Methods:</a:t>
            </a:r>
            <a:br>
              <a:rPr lang="en-US" dirty="0" smtClean="0">
                <a:latin typeface="Comic Sans MS" charset="0"/>
              </a:rPr>
            </a:br>
            <a:r>
              <a:rPr lang="en-US" sz="3600" dirty="0" smtClean="0">
                <a:solidFill>
                  <a:srgbClr val="FF0000"/>
                </a:solidFill>
                <a:latin typeface="Comic Sans MS" charset="0"/>
              </a:rPr>
              <a:t>Why </a:t>
            </a:r>
            <a:r>
              <a:rPr lang="en-US" sz="3600" dirty="0">
                <a:solidFill>
                  <a:srgbClr val="FF0000"/>
                </a:solidFill>
                <a:latin typeface="Comic Sans MS" charset="0"/>
              </a:rPr>
              <a:t>and Where?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227086" y="1524000"/>
            <a:ext cx="9451829" cy="4648200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Comic Sans MS" charset="0"/>
              </a:rPr>
              <a:t>Why: To extract best possible physics!</a:t>
            </a:r>
          </a:p>
          <a:p>
            <a:pPr lvl="1"/>
            <a:r>
              <a:rPr lang="en-US" dirty="0">
                <a:latin typeface="Comic Sans MS" charset="0"/>
              </a:rPr>
              <a:t>to meet the challenges of finding extremely small signals and making very precise measurements </a:t>
            </a:r>
          </a:p>
          <a:p>
            <a:pPr lvl="2"/>
            <a:r>
              <a:rPr lang="en-US" dirty="0">
                <a:latin typeface="Comic Sans MS" charset="0"/>
              </a:rPr>
              <a:t>Maximize sensitivity to searches of new particles &amp; processes</a:t>
            </a:r>
          </a:p>
          <a:p>
            <a:pPr lvl="2"/>
            <a:r>
              <a:rPr lang="en-US" dirty="0">
                <a:latin typeface="Comic Sans MS" charset="0"/>
              </a:rPr>
              <a:t>Extract signals, known and new, with high efficiency</a:t>
            </a:r>
          </a:p>
          <a:p>
            <a:pPr lvl="2"/>
            <a:r>
              <a:rPr lang="en-US" dirty="0">
                <a:latin typeface="Comic Sans MS" charset="0"/>
              </a:rPr>
              <a:t>Improve precision of measurements</a:t>
            </a:r>
          </a:p>
          <a:p>
            <a:r>
              <a:rPr lang="en-US" dirty="0">
                <a:latin typeface="Comic Sans MS" charset="0"/>
              </a:rPr>
              <a:t>Where: Almost everywhere since HEP events are multivariate</a:t>
            </a:r>
          </a:p>
          <a:p>
            <a:pPr lvl="1"/>
            <a:r>
              <a:rPr lang="en-US" dirty="0">
                <a:latin typeface="Comic Sans MS" charset="0"/>
              </a:rPr>
              <a:t>Event selection, particle ID, signal/background discrimination, function fitting (jet energy corrections, tag rates), parameter estimation, data exploration</a:t>
            </a:r>
          </a:p>
          <a:p>
            <a:pPr>
              <a:buFontTx/>
              <a:buNone/>
            </a:pPr>
            <a:endParaRPr lang="en-US" dirty="0">
              <a:latin typeface="Comic Sans MS" charset="0"/>
            </a:endParaRPr>
          </a:p>
          <a:p>
            <a:pPr lvl="1"/>
            <a:endParaRPr lang="en-US" dirty="0">
              <a:latin typeface="Comic Sans MS" charset="0"/>
            </a:endParaRPr>
          </a:p>
          <a:p>
            <a:pPr lvl="1">
              <a:buFontTx/>
              <a:buNone/>
            </a:pPr>
            <a:endParaRPr lang="en-US" dirty="0">
              <a:latin typeface="Comic Sans MS" charset="0"/>
            </a:endParaRPr>
          </a:p>
          <a:p>
            <a:pPr lvl="1">
              <a:buFontTx/>
              <a:buNone/>
            </a:pPr>
            <a:endParaRPr lang="en-US" dirty="0">
              <a:latin typeface="Comic Sans MS" charset="0"/>
            </a:endParaRPr>
          </a:p>
          <a:p>
            <a:pPr lvl="1"/>
            <a:endParaRPr lang="en-US" dirty="0">
              <a:latin typeface="Comic Sans MS" charset="0"/>
            </a:endParaRPr>
          </a:p>
        </p:txBody>
      </p:sp>
      <p:sp>
        <p:nvSpPr>
          <p:cNvPr id="24580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28674" y="6400800"/>
            <a:ext cx="9677327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5050"/>
                </a:solidFill>
                <a:latin typeface="Times" charset="0"/>
              </a:rPr>
              <a:t>Pushpa Bhat                       </a:t>
            </a:r>
          </a:p>
        </p:txBody>
      </p:sp>
      <p:sp>
        <p:nvSpPr>
          <p:cNvPr id="24581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99988" y="6356351"/>
            <a:ext cx="231055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A2CD404-D946-5E4C-9E1E-8CCDB4726584}" type="slidenum">
              <a:rPr lang="en-US" sz="1200">
                <a:solidFill>
                  <a:srgbClr val="C00000"/>
                </a:solidFill>
              </a:rPr>
              <a:pPr/>
              <a:t>8</a:t>
            </a:fld>
            <a:endParaRPr lang="en-US" sz="1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03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908050" y="284480"/>
            <a:ext cx="82550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mic Sans MS" charset="0"/>
              </a:rPr>
              <a:t>Broad Categories of </a:t>
            </a:r>
            <a:br>
              <a:rPr lang="en-US" dirty="0">
                <a:latin typeface="Comic Sans MS" charset="0"/>
              </a:rPr>
            </a:br>
            <a:r>
              <a:rPr lang="en-US" dirty="0">
                <a:latin typeface="Comic Sans MS" charset="0"/>
              </a:rPr>
              <a:t>Analysis Tasks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mic Sans MS" charset="0"/>
              </a:rPr>
              <a:t>Classification </a:t>
            </a:r>
          </a:p>
          <a:p>
            <a:pPr lvl="1"/>
            <a:r>
              <a:rPr lang="en-US">
                <a:latin typeface="Comic Sans MS" charset="0"/>
              </a:rPr>
              <a:t>Object ID with high efficiency and low fake rates</a:t>
            </a:r>
          </a:p>
          <a:p>
            <a:pPr lvl="2"/>
            <a:r>
              <a:rPr lang="en-US">
                <a:latin typeface="Comic Sans MS" charset="0"/>
              </a:rPr>
              <a:t>Identification of electrons, photons, taus, b-quark jets, ..</a:t>
            </a:r>
          </a:p>
          <a:p>
            <a:pPr lvl="1"/>
            <a:r>
              <a:rPr lang="en-US">
                <a:latin typeface="Comic Sans MS" charset="0"/>
              </a:rPr>
              <a:t> signal/background discrimination</a:t>
            </a:r>
          </a:p>
          <a:p>
            <a:r>
              <a:rPr lang="en-US">
                <a:latin typeface="Comic Sans MS" charset="0"/>
              </a:rPr>
              <a:t>Parameter Estimation</a:t>
            </a:r>
          </a:p>
          <a:p>
            <a:pPr lvl="1"/>
            <a:r>
              <a:rPr lang="en-US">
                <a:latin typeface="Comic Sans MS" charset="0"/>
              </a:rPr>
              <a:t>Measurement of quantities; observables </a:t>
            </a:r>
            <a:r>
              <a:rPr lang="en-US">
                <a:latin typeface="Comic Sans MS" charset="0"/>
                <a:sym typeface="Wingdings" charset="0"/>
              </a:rPr>
              <a:t> parameters</a:t>
            </a:r>
            <a:endParaRPr lang="en-US">
              <a:latin typeface="Comic Sans MS" charset="0"/>
            </a:endParaRPr>
          </a:p>
          <a:p>
            <a:r>
              <a:rPr lang="en-US">
                <a:latin typeface="Comic Sans MS" charset="0"/>
              </a:rPr>
              <a:t>Function fitting</a:t>
            </a:r>
          </a:p>
          <a:p>
            <a:pPr lvl="1"/>
            <a:r>
              <a:rPr lang="en-US">
                <a:latin typeface="Comic Sans MS" charset="0"/>
              </a:rPr>
              <a:t>Energy correction functions, tag-rate functions, …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sym typeface="Wingdings" charset="0"/>
              </a:rPr>
              <a:t>	Mathematically, all of these are Functional Approximation problems.  </a:t>
            </a:r>
            <a:endParaRPr lang="en-US">
              <a:latin typeface="Comic Sans MS" charset="0"/>
            </a:endParaRPr>
          </a:p>
          <a:p>
            <a:endParaRPr lang="en-US">
              <a:latin typeface="Comic Sans MS" charset="0"/>
            </a:endParaRPr>
          </a:p>
        </p:txBody>
      </p:sp>
      <p:sp>
        <p:nvSpPr>
          <p:cNvPr id="25604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28674" y="6400800"/>
            <a:ext cx="9677327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5050"/>
                </a:solidFill>
                <a:latin typeface="Times" charset="0"/>
              </a:rPr>
              <a:t>Pushpa Bhat                       </a:t>
            </a:r>
          </a:p>
        </p:txBody>
      </p:sp>
      <p:sp>
        <p:nvSpPr>
          <p:cNvPr id="2560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99988" y="6356351"/>
            <a:ext cx="231055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C0430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46B1EB2-4152-2648-ABF5-4B802CDAE4D9}" type="slidenum">
              <a:rPr lang="en-US" sz="1200">
                <a:solidFill>
                  <a:srgbClr val="C00000"/>
                </a:solidFill>
              </a:rPr>
              <a:pPr/>
              <a:t>9</a:t>
            </a:fld>
            <a:endParaRPr lang="en-US" sz="1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06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IntroducingPowerPoint2007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26707</TotalTime>
  <Words>3591</Words>
  <Application>Microsoft Office PowerPoint</Application>
  <PresentationFormat>A4 Paper (210x297 mm)</PresentationFormat>
  <Paragraphs>677</Paragraphs>
  <Slides>71</Slides>
  <Notes>15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3_IntroducingPowerPoint2007</vt:lpstr>
      <vt:lpstr>Equation</vt:lpstr>
      <vt:lpstr>Formel</vt:lpstr>
      <vt:lpstr>Role of Multivariate Analysis Methods in LHC Physics</vt:lpstr>
      <vt:lpstr>Outline</vt:lpstr>
      <vt:lpstr>The Large Hadron Collider</vt:lpstr>
      <vt:lpstr>CMS</vt:lpstr>
      <vt:lpstr>The ATLAS Detector</vt:lpstr>
      <vt:lpstr>Pile-Up (PU)</vt:lpstr>
      <vt:lpstr>    The so-called Pile-up! Many interactions per crossing  A huge Challenge for reconstruction, object ID and measurements </vt:lpstr>
      <vt:lpstr>Multivariate Methods: Why and Where?</vt:lpstr>
      <vt:lpstr>Broad Categories of  Analysis Tasks</vt:lpstr>
      <vt:lpstr>Optimizing Cuts</vt:lpstr>
      <vt:lpstr>Optimizing Cuts</vt:lpstr>
      <vt:lpstr>Stepping onto Flatland</vt:lpstr>
      <vt:lpstr>Leaping into Extra Dimensions</vt:lpstr>
      <vt:lpstr>Multivariate Analysis Methods</vt:lpstr>
      <vt:lpstr>Multivariate Methods &amp; Tools</vt:lpstr>
      <vt:lpstr>Which Method is best?</vt:lpstr>
      <vt:lpstr>MVA Applications in LHC Physics</vt:lpstr>
      <vt:lpstr>Higgs Physics</vt:lpstr>
      <vt:lpstr>Physics Processes: Rates</vt:lpstr>
      <vt:lpstr>Higgs Boson production</vt:lpstr>
      <vt:lpstr>Higgs Boson decays</vt:lpstr>
      <vt:lpstr>Electron/Photon reconstruction</vt:lpstr>
      <vt:lpstr>Slide 23</vt:lpstr>
      <vt:lpstr>H → gg Overview</vt:lpstr>
      <vt:lpstr>Photon Energy</vt:lpstr>
      <vt:lpstr>Photon Energy Scale and Resolution</vt:lpstr>
      <vt:lpstr>Photon ID/selection</vt:lpstr>
      <vt:lpstr>Slide 28</vt:lpstr>
      <vt:lpstr>The di-photon Invariant Mass Spectrum</vt:lpstr>
      <vt:lpstr>Diphoton MVA</vt:lpstr>
      <vt:lpstr>Di-jet Tagging</vt:lpstr>
      <vt:lpstr>7 TeV Mass Distribution in Categories</vt:lpstr>
      <vt:lpstr>8 TeV Mass Distribution in Categories</vt:lpstr>
      <vt:lpstr>S/B Weighted Mass Distribution</vt:lpstr>
      <vt:lpstr>95% CL Exclusion for SM Higgs </vt:lpstr>
      <vt:lpstr>P-Values and signal strength</vt:lpstr>
      <vt:lpstr>Latest Update</vt:lpstr>
      <vt:lpstr>Latest Update</vt:lpstr>
      <vt:lpstr>H ZZ*4l</vt:lpstr>
      <vt:lpstr>H →ZZ(*) →4l  (l = e,μ): the golden channel</vt:lpstr>
      <vt:lpstr>2012 analysis + improvements</vt:lpstr>
      <vt:lpstr>Background models</vt:lpstr>
      <vt:lpstr>MELA</vt:lpstr>
      <vt:lpstr>MELA</vt:lpstr>
      <vt:lpstr>Slide 45</vt:lpstr>
      <vt:lpstr>Slide 46</vt:lpstr>
      <vt:lpstr>       Results: m(4l) spectrum</vt:lpstr>
      <vt:lpstr>Results: MELA 2D plots</vt:lpstr>
      <vt:lpstr>Limits and p-values</vt:lpstr>
      <vt:lpstr>Characterization of excess</vt:lpstr>
      <vt:lpstr>HZZ4l Update</vt:lpstr>
      <vt:lpstr>The Z masses</vt:lpstr>
      <vt:lpstr>Kinematic Discriminant</vt:lpstr>
      <vt:lpstr>H ZZ  4l</vt:lpstr>
      <vt:lpstr>Significance of the Excess</vt:lpstr>
      <vt:lpstr> Mass Measurement </vt:lpstr>
      <vt:lpstr>Higgs Results: ATLAS</vt:lpstr>
      <vt:lpstr>ATLAS Physics with MVA </vt:lpstr>
      <vt:lpstr>Applications in ATLAS </vt:lpstr>
      <vt:lpstr>Top Physics: Single Top</vt:lpstr>
      <vt:lpstr>ATLAS: Single Top</vt:lpstr>
      <vt:lpstr>Single top: Wt production</vt:lpstr>
      <vt:lpstr>Single top: Wt production</vt:lpstr>
      <vt:lpstr>Summary and Conclusions</vt:lpstr>
      <vt:lpstr>Public Results</vt:lpstr>
      <vt:lpstr>Back-up</vt:lpstr>
      <vt:lpstr>CMS Design Specifications</vt:lpstr>
      <vt:lpstr>Standard Model Physics</vt:lpstr>
      <vt:lpstr>The gg Vertex Choice</vt:lpstr>
      <vt:lpstr>Final State Radiation recovery  </vt:lpstr>
      <vt:lpstr>H ➛ ZZ ➛ 4ℓ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 New Physics  At the LHC</dc:title>
  <dc:creator>JRI</dc:creator>
  <cp:lastModifiedBy>yangf</cp:lastModifiedBy>
  <cp:revision>1072</cp:revision>
  <cp:lastPrinted>2012-06-12T21:14:00Z</cp:lastPrinted>
  <dcterms:created xsi:type="dcterms:W3CDTF">2012-05-09T10:57:34Z</dcterms:created>
  <dcterms:modified xsi:type="dcterms:W3CDTF">2013-05-18T01:00:12Z</dcterms:modified>
</cp:coreProperties>
</file>