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374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4129-4ABC-48EF-95FC-325B85FA64B7}" type="datetimeFigureOut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5A103-3380-4FE7-9272-A58AAB64E4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64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D5A103-3380-4FE7-9272-A58AAB64E4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32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8FE50-B3BB-0AFF-0F12-48C7460CA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0A2FA4E-95E3-1374-211B-C016145A7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D59F44-AFDF-BDE8-E55E-B8845C44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767F-1B53-4EFC-88B6-70B3217CB33C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7E9400-0A90-16CE-A9C7-580CAB41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2306A3-84F1-FDA6-B3AB-AC192933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96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6FEF8-A599-A21C-EF0D-B979A29C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6A6B65-EBA0-07E4-F01F-7144071CA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E65F5D-82D5-288A-2151-CB65381A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7598-C53C-40D4-9D13-9FE5D7A2F06E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77408-7872-C98C-BD3D-87959C63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AD26D7-C71F-4E9B-D274-1D0BFBC2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DA5301-2F46-D51F-D2D7-E8163463E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9659DE-D361-603F-5383-0FAE1BE10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CBF92-6412-185E-6A36-5347FB5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A2883-E82C-482E-A742-5A282A6C9EE7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CA9421-B6C8-7F56-8F21-CB5BC215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785BE-EF4F-41A0-F2C4-8BA9B864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0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5B5567-5A98-A246-2F73-AC4CD053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9E812A-122D-0324-339A-94D003425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3AD68C-F14E-1D9A-63DE-72112A77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BEF2-659B-4835-9603-5AE90C8C0ACE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8F66D-2345-A5BB-52A6-06A45007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ED0F6B-8E57-26D7-C09B-A26675C7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42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B503E1-B55E-0786-94F7-EC073727E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34EFDA-5D0F-878B-F14D-7249301CA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F22807-3746-6A8D-4365-E37151E2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6CCB4-2A9B-4268-8073-0CE13780B208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669894-F4EA-55EC-DC58-0A680E79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016F51-2463-E830-D4C7-DB3C27E6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5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397C9-12A6-525E-B050-4959B89C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DA77C6-DC0A-1287-86B5-BE88EA2DB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92C254-85E6-8879-6A6A-A0A95976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F1BC6F-784A-8623-4CD3-1E99410F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1F6F-512B-43DB-AA73-CF9B5C021C22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DB7ED5-6111-02E0-4C82-ED6FE5F0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B897E3-17A2-B33C-0D63-2615282F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21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4216BD-3852-99D7-84DE-9F4EE57F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BED170-268B-4DD7-23B7-F6F82FA98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CF0D52B-2E5B-5DB1-A6F7-B65729EB3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6824D2-FE3A-B422-DEE4-7595E1A20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9128364-E03D-6A01-363D-B41AB3A6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FE467B-DDB6-EAD2-63ED-366453D2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58CA-0CCA-49FE-AE9F-A4AB304718CE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A9CE092-AE2D-6119-32E6-6E19E3A3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0CDA41-859B-435D-C276-2090D3D5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3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72D-1D6F-6D39-62AC-6EEAFE67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95E2A8A-C63D-A7C7-ACD0-56A5DC38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098D-98CB-462E-9C10-8C03912E6E2F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55D409-2EB7-42FE-1A34-5C2B69306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C1837D-1E09-EF81-FB51-8E60A19F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932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DF35744-0DD9-F855-3E1C-A64C8331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FFF0-58D0-481E-B1AB-9831EA38A262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345BFFF9-D89C-A014-61FB-3ABA7C7B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DAD892F-D24C-23E5-2A63-99B62752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10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D1E9C7-8117-6DDB-0E57-DF181891E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3AF24C-EB3C-7D11-B616-8B54CC30D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ADFAF2-D6C5-04B4-D8B8-C1118CC17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1C28E3-1547-15BA-9060-CE23014E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D19F-201D-4342-85B9-9E6A691BDF9B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C3430B-767E-FA4B-C449-0C120C88A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434E70-8874-6F90-81BD-807D71AC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94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43039-90E9-FDB2-0661-E543CB36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5F21FE-D12B-034E-66E0-94AEF72F4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4BFCE8-0B1F-CA52-960C-91431F08E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619110-1B6B-D5DA-88D1-924DF66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4C0E-1FE5-41EA-86C1-03497A80E86E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06FC98-2205-608B-B0E3-F0777F48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55CF18A-8BB8-9208-BE96-3900DA10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19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4F43B18-4233-A7AE-83DB-95F36CEA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0D01D5-FB70-89D8-3CC4-C9EADAA3E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A26EE1-987C-9358-020B-1570B7D47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982E-5E5C-4BFF-AC60-731DD96F25AB}" type="datetime1">
              <a:rPr lang="zh-CN" altLang="en-US" smtClean="0"/>
              <a:t>2025/11/1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B783EB-6479-2A9F-96D2-2CE1F2ECF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1F469-AE8E-9F65-7ECC-B9F344261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C865-B6CA-4198-B727-FEFCC80C8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0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0.png"/><Relationship Id="rId9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ndico.ihep.ac.cn/event/25521/contributions/202294/attachments/96054/126704/Spin_polarization.pdf" TargetMode="Externa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7E33CB2A-0750-5E6C-53AF-AA1024F8991D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087967"/>
                <a:ext cx="9144000" cy="2244196"/>
              </a:xfrm>
            </p:spPr>
            <p:txBody>
              <a:bodyPr/>
              <a:lstStyle/>
              <a:p>
                <a:r>
                  <a:rPr lang="el-GR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dirty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acc>
                      <m:accPr>
                        <m:chr m:val="̅"/>
                        <m:ctrlPr>
                          <a:rPr lang="el-GR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dirty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acc>
                  </m:oMath>
                </a14:m>
                <a:r>
                  <a:rPr lang="el-GR" altLang="zh-CN" dirty="0"/>
                  <a:t> </a:t>
                </a:r>
                <a:r>
                  <a:rPr lang="en-US" altLang="zh-CN" dirty="0"/>
                  <a:t>hyperons polarization and spin correlations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7E33CB2A-0750-5E6C-53AF-AA1024F89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087967"/>
                <a:ext cx="9144000" cy="2244196"/>
              </a:xfrm>
              <a:blipFill>
                <a:blip r:embed="rId2"/>
                <a:stretch>
                  <a:fillRect r="-4333" b="-181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副标题 9">
            <a:extLst>
              <a:ext uri="{FF2B5EF4-FFF2-40B4-BE49-F238E27FC236}">
                <a16:creationId xmlns:a16="http://schemas.microsoft.com/office/drawing/2014/main" id="{9A758339-1B4D-CCF3-D9F0-225926EE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700" y="3729038"/>
            <a:ext cx="103886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1800" i="1" dirty="0"/>
              <a:t>Global quark spin correlations in relativistic heavy ion collisions, Ji-peng </a:t>
            </a:r>
            <a:r>
              <a:rPr lang="en-US" altLang="zh-CN" sz="1800" i="1" dirty="0" err="1"/>
              <a:t>Lv</a:t>
            </a:r>
            <a:r>
              <a:rPr lang="en-US" altLang="zh-CN" sz="1800" i="1" dirty="0"/>
              <a:t>, Xin-Nian Wang</a:t>
            </a:r>
          </a:p>
          <a:p>
            <a:endParaRPr lang="en-US" altLang="zh-CN" sz="1800" i="1" dirty="0"/>
          </a:p>
          <a:p>
            <a:r>
              <a:rPr lang="en-US" altLang="zh-CN" sz="1800" i="1" dirty="0"/>
              <a:t>Measurement of Bell-type inequalities and quantum entanglement from-hyperon spin correlations at high energy colliders, Wenjie Gong, Raju Venugopalan</a:t>
            </a:r>
          </a:p>
          <a:p>
            <a:endParaRPr lang="en-US" altLang="zh-CN" sz="1800" i="1" dirty="0"/>
          </a:p>
          <a:p>
            <a:r>
              <a:rPr lang="en-US" altLang="zh-CN" sz="1800" i="1" dirty="0"/>
              <a:t>Probing QCD Confinement with Spin Entanglement, The STAR Collaboration</a:t>
            </a:r>
          </a:p>
          <a:p>
            <a:endParaRPr lang="zh-CN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0421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E035298-B869-FF3E-1ABF-D6BF5620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FEFE4B4-08B1-E420-14B5-2B64D0A5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59" y="1034771"/>
            <a:ext cx="4681227" cy="39423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F4CDFBC-13B1-AE10-D0D7-088DAFA4A6DD}"/>
              </a:ext>
            </a:extLst>
          </p:cNvPr>
          <p:cNvSpPr txBox="1"/>
          <p:nvPr/>
        </p:nvSpPr>
        <p:spPr>
          <a:xfrm>
            <a:off x="0" y="5504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Measurement of Bell-type inequalities and quantum entanglement from-hyperon spin correlations at high energy colliders, Wenjie Gong, Raju Venugopalan, 2107.13007v3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FA22AE-FBC5-F3D1-58B7-166D338B1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92" y="2134079"/>
            <a:ext cx="4153831" cy="421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132106-80E7-7611-6D87-C32D09F82936}"/>
                  </a:ext>
                </a:extLst>
              </p:cNvPr>
              <p:cNvSpPr txBox="1"/>
              <p:nvPr/>
            </p:nvSpPr>
            <p:spPr>
              <a:xfrm>
                <a:off x="1145992" y="1430046"/>
                <a:ext cx="2933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possibility of a pair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A132106-80E7-7611-6D87-C32D09F82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92" y="1430046"/>
                <a:ext cx="2933816" cy="369332"/>
              </a:xfrm>
              <a:prstGeom prst="rect">
                <a:avLst/>
              </a:prstGeom>
              <a:blipFill>
                <a:blip r:embed="rId4"/>
                <a:stretch>
                  <a:fillRect l="-1871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CD1D32-FB69-F4B9-F702-EED728995FE6}"/>
                  </a:ext>
                </a:extLst>
              </p:cNvPr>
              <p:cNvSpPr txBox="1"/>
              <p:nvPr/>
            </p:nvSpPr>
            <p:spPr>
              <a:xfrm>
                <a:off x="394798" y="4616617"/>
                <a:ext cx="5445914" cy="572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In experimental definition,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9CD1D32-FB69-F4B9-F702-EED728995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8" y="4616617"/>
                <a:ext cx="5445914" cy="572144"/>
              </a:xfrm>
              <a:prstGeom prst="rect">
                <a:avLst/>
              </a:prstGeom>
              <a:blipFill>
                <a:blip r:embed="rId5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7B9D59F-896F-C892-1DD6-E3502BC1A1F2}"/>
              </a:ext>
            </a:extLst>
          </p:cNvPr>
          <p:cNvSpPr txBox="1"/>
          <p:nvPr/>
        </p:nvSpPr>
        <p:spPr>
          <a:xfrm>
            <a:off x="394798" y="3331621"/>
            <a:ext cx="61264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 n is a free parameter that can be determined by the measurement and is expected to be less than unity due to a convolution between the intrinsic </a:t>
            </a:r>
            <a:r>
              <a:rPr lang="en-US" altLang="zh-CN" b="1" dirty="0"/>
              <a:t>CHSH</a:t>
            </a:r>
            <a:r>
              <a:rPr lang="en-US" altLang="zh-CN" dirty="0"/>
              <a:t> cosine modulation and the decay kinematics.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C5170FC-AC02-5C7F-0ECE-88ED69E18A88}"/>
                  </a:ext>
                </a:extLst>
              </p:cNvPr>
              <p:cNvSpPr txBox="1"/>
              <p:nvPr/>
            </p:nvSpPr>
            <p:spPr>
              <a:xfrm>
                <a:off x="394798" y="2865439"/>
                <a:ext cx="6127750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the spin correlations </a:t>
                </a:r>
                <a:endParaRPr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C5170FC-AC02-5C7F-0ECE-88ED69E18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8" y="2865439"/>
                <a:ext cx="6127750" cy="381515"/>
              </a:xfrm>
              <a:prstGeom prst="rect">
                <a:avLst/>
              </a:prstGeom>
              <a:blipFill>
                <a:blip r:embed="rId6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6F3321-D710-44BB-83B8-7E68D260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A5077C3-9C2C-B22B-41EB-9E04D8ECD68E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Probing QCD Confinement with Spin Entanglement, The STAR Collaboration, 2506.05499v1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73A26ED-77BD-C08B-47FE-D2C23F12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9" y="1481007"/>
            <a:ext cx="11446628" cy="41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2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26046E6-614C-971F-4244-958E9EC6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275D6E4-A2BC-2DB6-10AD-597C2BA7D6A2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Probing QCD Confinement with Spin Entanglement, The STAR Collaboration, 2506.05499v1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090D462-165B-C0FA-2A46-10924DE0D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6" y="1489949"/>
            <a:ext cx="3950065" cy="8572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9083C3-1231-EF6B-E699-89A64A77744C}"/>
                  </a:ext>
                </a:extLst>
              </p:cNvPr>
              <p:cNvSpPr txBox="1"/>
              <p:nvPr/>
            </p:nvSpPr>
            <p:spPr>
              <a:xfrm>
                <a:off x="493626" y="1201937"/>
                <a:ext cx="3527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The distribution of the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79083C3-1231-EF6B-E699-89A64A777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6" y="1201937"/>
                <a:ext cx="3527098" cy="369332"/>
              </a:xfrm>
              <a:prstGeom prst="rect">
                <a:avLst/>
              </a:prstGeom>
              <a:blipFill>
                <a:blip r:embed="rId3"/>
                <a:stretch>
                  <a:fillRect l="-1554" t="-8197" r="-259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2AED3DB-3ED5-68C6-0899-20E874ABEA7A}"/>
                  </a:ext>
                </a:extLst>
              </p:cNvPr>
              <p:cNvSpPr txBox="1"/>
              <p:nvPr/>
            </p:nvSpPr>
            <p:spPr>
              <a:xfrm>
                <a:off x="493627" y="2553900"/>
                <a:ext cx="5693814" cy="835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arccos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̂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proton1 and proton2’s moment in the respective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rest frame.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2AED3DB-3ED5-68C6-0899-20E874ABE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27" y="2553900"/>
                <a:ext cx="5693814" cy="835678"/>
              </a:xfrm>
              <a:prstGeom prst="rect">
                <a:avLst/>
              </a:prstGeom>
              <a:blipFill>
                <a:blip r:embed="rId4"/>
                <a:stretch>
                  <a:fillRect l="-964" r="-1392" b="-10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EEE88D2-F3CA-555F-DD0C-B1022D74D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6012" y="492806"/>
            <a:ext cx="3712375" cy="587238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13FE482-9588-D246-FCC0-11231BFB3462}"/>
              </a:ext>
            </a:extLst>
          </p:cNvPr>
          <p:cNvSpPr txBox="1"/>
          <p:nvPr/>
        </p:nvSpPr>
        <p:spPr>
          <a:xfrm>
            <a:off x="493626" y="544592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 </a:t>
            </a:r>
            <a:r>
              <a:rPr lang="en-US" altLang="zh-CN" dirty="0" err="1"/>
              <a:t>p+p</a:t>
            </a:r>
            <a:r>
              <a:rPr lang="en-US" altLang="zh-CN" dirty="0"/>
              <a:t> collisions at 200GeV,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EAF23D-1134-3CF5-D151-1E70EDA52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13" y="3965651"/>
            <a:ext cx="2788196" cy="28303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7DB72B-1725-0E64-5DDB-30E510CDB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26" y="4874114"/>
            <a:ext cx="4050089" cy="2690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8E1331-9D0D-C30A-BAC9-9C5CBB7D1E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340" y="3990328"/>
            <a:ext cx="1415180" cy="28303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75EA792-22B9-F60A-B196-E2E7B12B81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599" y="4431338"/>
            <a:ext cx="4065921" cy="3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2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35CE38-95B8-BFE8-DE4E-79855060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680889-ADA6-A432-7024-A89D618E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380" y="2321034"/>
            <a:ext cx="8543239" cy="408289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CFE23A4-8266-C50F-8D9B-A2AA7E67CD62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Probing QCD Confinement with Spin Entanglement, The STAR Collaboration, 2506.05499v1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01F044-EFEF-5EE0-C072-7D3E272B5DFA}"/>
                  </a:ext>
                </a:extLst>
              </p:cNvPr>
              <p:cNvSpPr txBox="1"/>
              <p:nvPr/>
            </p:nvSpPr>
            <p:spPr>
              <a:xfrm>
                <a:off x="2710542" y="1059320"/>
                <a:ext cx="6250578" cy="6585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Λ hyperon spin correlations, expressed in terms of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, for short range (left) and long-range (right) pairs.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001F044-EFEF-5EE0-C072-7D3E272B5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542" y="1059320"/>
                <a:ext cx="6250578" cy="658514"/>
              </a:xfrm>
              <a:prstGeom prst="rect">
                <a:avLst/>
              </a:prstGeom>
              <a:blipFill>
                <a:blip r:embed="rId3"/>
                <a:stretch>
                  <a:fillRect l="-878" t="-5556" b="-129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092834-744A-157D-D39B-5B298535E228}"/>
                  </a:ext>
                </a:extLst>
              </p:cNvPr>
              <p:cNvSpPr txBox="1"/>
              <p:nvPr/>
            </p:nvSpPr>
            <p:spPr>
              <a:xfrm>
                <a:off x="3402875" y="1816720"/>
                <a:ext cx="612648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short range: similar moment angles of two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Long range: different moment angles of two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C092834-744A-157D-D39B-5B298535E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875" y="1816720"/>
                <a:ext cx="6126480" cy="646331"/>
              </a:xfrm>
              <a:prstGeom prst="rect">
                <a:avLst/>
              </a:prstGeom>
              <a:blipFill>
                <a:blip r:embed="rId4"/>
                <a:stretch>
                  <a:fillRect l="-79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80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B46D2E-3274-82CB-59DF-7D588351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C22F07-B465-A893-393B-21A10832B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0" y="570085"/>
            <a:ext cx="7408370" cy="45475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279E7A-2893-5903-E741-578FC0805E96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Probing QCD Confinement with Spin Entanglement, The STAR Collaboration, 2506.05499v1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748C5E-1F7D-0B41-7F2F-607A151ADBF5}"/>
              </a:ext>
            </a:extLst>
          </p:cNvPr>
          <p:cNvSpPr txBox="1"/>
          <p:nvPr/>
        </p:nvSpPr>
        <p:spPr>
          <a:xfrm>
            <a:off x="1569508" y="5413826"/>
            <a:ext cx="9784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Spin correlation vanishes when the hyperon pairs are widely separated in angle, consistent with the decoherence of the quantum system.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FA514F6-A455-D0B3-384B-488BBF7A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533" y="724798"/>
            <a:ext cx="4523133" cy="26561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1C73797-EB9F-DD58-0920-6CCCB0141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685" y="3771458"/>
            <a:ext cx="3826429" cy="62594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EC616F1-AB09-3D51-7CA9-C58CF9E0BAE9}"/>
              </a:ext>
            </a:extLst>
          </p:cNvPr>
          <p:cNvSpPr txBox="1"/>
          <p:nvPr/>
        </p:nvSpPr>
        <p:spPr>
          <a:xfrm>
            <a:off x="8021108" y="4431986"/>
            <a:ext cx="33326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where Ri are the relative feed-down contributions of the Λ¯ Λ pairs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8377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BBE350-9087-D9FB-AA3C-EB9B56F5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164ADED-22A4-E6DA-B7F3-BD7DD71D11EF}"/>
              </a:ext>
            </a:extLst>
          </p:cNvPr>
          <p:cNvSpPr txBox="1"/>
          <p:nvPr/>
        </p:nvSpPr>
        <p:spPr>
          <a:xfrm>
            <a:off x="1628503" y="2756264"/>
            <a:ext cx="9113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Appendix: hyperons polarization in </a:t>
            </a:r>
            <a:r>
              <a:rPr lang="en-US" altLang="zh-CN" sz="2800" dirty="0" err="1"/>
              <a:t>p+p</a:t>
            </a:r>
            <a:r>
              <a:rPr lang="en-US" altLang="zh-CN" sz="2800" dirty="0"/>
              <a:t> and </a:t>
            </a:r>
            <a:r>
              <a:rPr lang="en-US" altLang="zh-CN" sz="2800" dirty="0" err="1"/>
              <a:t>e+e</a:t>
            </a:r>
            <a:r>
              <a:rPr lang="en-US" altLang="zh-CN" sz="2800" dirty="0"/>
              <a:t> collision 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0091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FCE4D7-7CA9-54F6-119F-DBDEBBBC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9A32B7-A0FA-A2EA-AA43-B537929A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86" y="2348465"/>
            <a:ext cx="5401738" cy="234543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5F97B21-C20F-F0AE-8FB3-9979232CB7A3}"/>
              </a:ext>
            </a:extLst>
          </p:cNvPr>
          <p:cNvSpPr txBox="1"/>
          <p:nvPr/>
        </p:nvSpPr>
        <p:spPr>
          <a:xfrm>
            <a:off x="590005" y="1215085"/>
            <a:ext cx="8181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Polarizing Fragmentation Function (PFF) </a:t>
            </a:r>
            <a:r>
              <a:rPr lang="en-US" altLang="zh-CN" dirty="0"/>
              <a:t></a:t>
            </a:r>
          </a:p>
          <a:p>
            <a:r>
              <a:rPr lang="en-US" altLang="zh-CN" dirty="0"/>
              <a:t>Describing fragmentation of unpolarized quarks into polarized hadrons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ED78AA7-2740-F7A0-96BB-ADB5282E1109}"/>
              </a:ext>
            </a:extLst>
          </p:cNvPr>
          <p:cNvSpPr txBox="1"/>
          <p:nvPr/>
        </p:nvSpPr>
        <p:spPr>
          <a:xfrm>
            <a:off x="0" y="5504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Measurement of transverse polarization of Λ( Λ) within jet in </a:t>
            </a:r>
            <a:r>
              <a:rPr lang="zh-CN" altLang="en-US" sz="2000" b="1" i="1" dirty="0"/>
              <a:t>𝑝𝑝 </a:t>
            </a:r>
            <a:r>
              <a:rPr lang="en-US" altLang="zh-CN" sz="2000" b="1" i="1" dirty="0"/>
              <a:t>collisions at 200 and 510 GeV, </a:t>
            </a:r>
            <a:r>
              <a:rPr lang="en-US" altLang="zh-CN" sz="2000" b="1" i="1" dirty="0" err="1"/>
              <a:t>Taoya</a:t>
            </a:r>
            <a:r>
              <a:rPr lang="en-US" altLang="zh-CN" sz="2000" b="1" i="1" dirty="0"/>
              <a:t> Gao(</a:t>
            </a:r>
            <a:r>
              <a:rPr lang="zh-CN" altLang="en-US" sz="2000" b="1" i="1" dirty="0"/>
              <a:t>高涛亚</a:t>
            </a:r>
            <a:r>
              <a:rPr lang="en-US" altLang="zh-CN" sz="2000" b="1" i="1" dirty="0"/>
              <a:t>),SDU,QPT2025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FC2D6BA-20CC-A029-53FC-B6EF0E5D78AA}"/>
              </a:ext>
            </a:extLst>
          </p:cNvPr>
          <p:cNvSpPr txBox="1"/>
          <p:nvPr/>
        </p:nvSpPr>
        <p:spPr>
          <a:xfrm>
            <a:off x="7532915" y="5728719"/>
            <a:ext cx="4471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Belle Collaboration,</a:t>
            </a:r>
            <a:r>
              <a:rPr lang="zh-CN" altLang="en-US" dirty="0"/>
              <a:t>PhysRevLett.122.042001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F1AACDD-9422-D49F-6C72-E03FE265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881" y="985754"/>
            <a:ext cx="4619264" cy="450266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093D40B-5501-AE43-2BB6-E2D39B540D90}"/>
              </a:ext>
            </a:extLst>
          </p:cNvPr>
          <p:cNvSpPr txBox="1"/>
          <p:nvPr/>
        </p:nvSpPr>
        <p:spPr>
          <a:xfrm>
            <a:off x="244855" y="5342863"/>
            <a:ext cx="6755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More theory details are in QPT2025 talk:</a:t>
            </a:r>
          </a:p>
          <a:p>
            <a:r>
              <a:rPr lang="en-US" altLang="zh-CN" i="1" dirty="0"/>
              <a:t>Spin Polarization as a Novel Probe of Jet Quenching,</a:t>
            </a:r>
            <a:r>
              <a:rPr lang="en-US" altLang="zh-CN" dirty="0"/>
              <a:t> Shu-</a:t>
            </a:r>
            <a:r>
              <a:rPr lang="en-US" altLang="zh-CN" dirty="0" err="1"/>
              <a:t>yi</a:t>
            </a:r>
            <a:r>
              <a:rPr lang="en-US" altLang="zh-CN" dirty="0"/>
              <a:t> Wei</a:t>
            </a:r>
          </a:p>
          <a:p>
            <a:r>
              <a:rPr lang="en-US" altLang="zh-CN" dirty="0" err="1">
                <a:hlinkClick r:id="rId5"/>
              </a:rPr>
              <a:t>Spin_polarization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6315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E8CB18-9F6E-8C5F-608B-4A520413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1131F25-DE20-883F-9247-1EF87FC56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29" y="1372250"/>
            <a:ext cx="10232571" cy="54857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665A42-35A5-60D9-7E43-59782786DAFF}"/>
              </a:ext>
            </a:extLst>
          </p:cNvPr>
          <p:cNvSpPr txBox="1"/>
          <p:nvPr/>
        </p:nvSpPr>
        <p:spPr>
          <a:xfrm>
            <a:off x="0" y="5504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Measurement of transverse polarization of Λ( Λ) within jet in </a:t>
            </a:r>
            <a:r>
              <a:rPr lang="zh-CN" altLang="en-US" sz="2000" b="1" i="1" dirty="0"/>
              <a:t>𝑝𝑝 </a:t>
            </a:r>
            <a:r>
              <a:rPr lang="en-US" altLang="zh-CN" sz="2000" b="1" i="1" dirty="0"/>
              <a:t>collisions at 200 and 510 GeV, </a:t>
            </a:r>
            <a:r>
              <a:rPr lang="en-US" altLang="zh-CN" sz="2000" b="1" i="1" dirty="0" err="1"/>
              <a:t>Taoya</a:t>
            </a:r>
            <a:r>
              <a:rPr lang="en-US" altLang="zh-CN" sz="2000" b="1" i="1" dirty="0"/>
              <a:t> Gao(</a:t>
            </a:r>
            <a:r>
              <a:rPr lang="zh-CN" altLang="en-US" sz="2000" b="1" i="1" dirty="0"/>
              <a:t>高涛亚</a:t>
            </a:r>
            <a:r>
              <a:rPr lang="en-US" altLang="zh-CN" sz="2000" b="1" i="1" dirty="0"/>
              <a:t>),SDU,QPT2025</a:t>
            </a:r>
          </a:p>
        </p:txBody>
      </p:sp>
    </p:spTree>
    <p:extLst>
      <p:ext uri="{BB962C8B-B14F-4D97-AF65-F5344CB8AC3E}">
        <p14:creationId xmlns:p14="http://schemas.microsoft.com/office/powerpoint/2010/main" val="179797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12CB98C-BD64-B274-3DE8-0470533C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A53D9FA-D61E-97AD-E52E-F0CCD3B22817}"/>
              </a:ext>
            </a:extLst>
          </p:cNvPr>
          <p:cNvGrpSpPr/>
          <p:nvPr/>
        </p:nvGrpSpPr>
        <p:grpSpPr>
          <a:xfrm>
            <a:off x="2636670" y="1580238"/>
            <a:ext cx="6977925" cy="3147224"/>
            <a:chOff x="1032237" y="1559072"/>
            <a:chExt cx="6977925" cy="314722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BFF833D-0B5C-29A2-C9EB-3711DFA1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237" y="1821506"/>
              <a:ext cx="6977925" cy="288479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01DA6AB3-18DB-6C05-629B-99E9197DA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074" y="1559072"/>
              <a:ext cx="6504384" cy="370124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5FB6D644-BE06-E458-8B72-C1AC336F752B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Probing QCD Confinement with Spin Entanglement, The STAR Collaboration, 2506.05499v1</a:t>
            </a:r>
          </a:p>
        </p:txBody>
      </p:sp>
    </p:spTree>
    <p:extLst>
      <p:ext uri="{BB962C8B-B14F-4D97-AF65-F5344CB8AC3E}">
        <p14:creationId xmlns:p14="http://schemas.microsoft.com/office/powerpoint/2010/main" val="190759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F4A7B69-314F-C166-83A8-3467BD91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526508-0687-86A5-A307-EB6139638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284" y="1509137"/>
            <a:ext cx="6923495" cy="346719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0D9D0C0-81F3-FF6F-BCA2-A7C0EC826B41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Probing QCD Confinement with Spin Entanglement, The STAR Collaboration, 2506.05499v1</a:t>
            </a:r>
          </a:p>
        </p:txBody>
      </p:sp>
    </p:spTree>
    <p:extLst>
      <p:ext uri="{BB962C8B-B14F-4D97-AF65-F5344CB8AC3E}">
        <p14:creationId xmlns:p14="http://schemas.microsoft.com/office/powerpoint/2010/main" val="96195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27E5DB1-9F07-D659-712A-471F3FD8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06ABF7-61FE-D1D2-2089-3D1B9FAB1652}"/>
              </a:ext>
            </a:extLst>
          </p:cNvPr>
          <p:cNvSpPr txBox="1"/>
          <p:nvPr/>
        </p:nvSpPr>
        <p:spPr>
          <a:xfrm>
            <a:off x="476250" y="966169"/>
            <a:ext cx="4802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Spin 1/2 particle’s spin density matrix: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3A60C8-D9CB-E62B-8BB1-3D27447A4346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CBFEDD-230A-C41A-545F-38692FA4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88" y="1427327"/>
            <a:ext cx="1895041" cy="641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3B0497-078B-C4AC-890E-381D2D6CC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4" y="2096111"/>
            <a:ext cx="3320230" cy="52252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40DFBE9-F159-00CE-D19C-BC4074A62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20" y="2645652"/>
            <a:ext cx="1741760" cy="27215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7961D65-505B-05C8-A5FE-C8FF72A627A8}"/>
              </a:ext>
            </a:extLst>
          </p:cNvPr>
          <p:cNvSpPr txBox="1"/>
          <p:nvPr/>
        </p:nvSpPr>
        <p:spPr>
          <a:xfrm>
            <a:off x="5706532" y="9661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For two spin 1/2 particles system, the spin density matrix 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DAE231F6-DA30-817C-666B-28DBCA781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218" y="1449717"/>
            <a:ext cx="3826429" cy="74024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FC73C8-C721-3827-E685-BD46A2236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218" y="2330065"/>
            <a:ext cx="5045661" cy="3973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29F3D8B-98CE-43F3-A4FF-73C2C3FC9D11}"/>
                  </a:ext>
                </a:extLst>
              </p:cNvPr>
              <p:cNvSpPr txBox="1"/>
              <p:nvPr/>
            </p:nvSpPr>
            <p:spPr>
              <a:xfrm>
                <a:off x="5676679" y="2917802"/>
                <a:ext cx="6096000" cy="75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(12)</m:t>
                        </m:r>
                      </m:sup>
                    </m:sSubSup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 if there is no spin correlation between two particles.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A29F3D8B-98CE-43F3-A4FF-73C2C3FC9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679" y="2917802"/>
                <a:ext cx="6096000" cy="753220"/>
              </a:xfrm>
              <a:prstGeom prst="rect">
                <a:avLst/>
              </a:prstGeom>
              <a:blipFill>
                <a:blip r:embed="rId7"/>
                <a:stretch>
                  <a:fillRect l="-800" b="-12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927A93C5-E175-B5E0-13EC-41DBD9EDDB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7218" y="3966225"/>
            <a:ext cx="2683399" cy="7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1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953ED9A-5E64-8BCB-C230-58302E7B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E47D3C-C856-B2F2-BB0A-58E811D87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99" y="438428"/>
            <a:ext cx="6026585" cy="2825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6C3D7F-F616-BAAD-E052-A7DE0B484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4" y="3502455"/>
            <a:ext cx="5895880" cy="254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693362A-BD53-2610-B77F-3B420F05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81D6F5A-504F-1B28-C9FA-CE4BB1A202E7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F7A930-04AA-0710-DEAE-A6175E95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10" y="1119952"/>
            <a:ext cx="8360447" cy="11484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94F5589-3FEC-5D5E-1328-1302FEAA60F0}"/>
              </a:ext>
            </a:extLst>
          </p:cNvPr>
          <p:cNvSpPr txBox="1"/>
          <p:nvPr/>
        </p:nvSpPr>
        <p:spPr>
          <a:xfrm>
            <a:off x="1162243" y="646935"/>
            <a:ext cx="916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same way, we expand the spin density matrix for a system of three particles as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C76D4D4-F9A5-E568-DA9A-2222BF765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510" y="2438824"/>
            <a:ext cx="7092228" cy="4245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43080-5B0C-F55B-5E20-7CEE9A66D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510" y="3458223"/>
            <a:ext cx="8752343" cy="76202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B6337B38-8FA7-A008-5B8B-17621A019748}"/>
              </a:ext>
            </a:extLst>
          </p:cNvPr>
          <p:cNvSpPr txBox="1"/>
          <p:nvPr/>
        </p:nvSpPr>
        <p:spPr>
          <a:xfrm>
            <a:off x="1162243" y="3059668"/>
            <a:ext cx="612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matrix element of spin density matrix for the hyperon is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2D4F7C7-95F9-F291-C69E-00BEDC1BF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416" y="4220243"/>
            <a:ext cx="5067433" cy="6477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1A2489D-9B0E-882F-8519-42EEC8BB1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130" y="5084393"/>
            <a:ext cx="1441472" cy="32564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47C1644-1DE6-7E41-0805-387AC1F94D24}"/>
              </a:ext>
            </a:extLst>
          </p:cNvPr>
          <p:cNvSpPr txBox="1"/>
          <p:nvPr/>
        </p:nvSpPr>
        <p:spPr>
          <a:xfrm>
            <a:off x="1162243" y="4797597"/>
            <a:ext cx="8925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By inserting the</a:t>
            </a:r>
            <a:r>
              <a:rPr lang="zh-CN" altLang="en-US" dirty="0"/>
              <a:t> </a:t>
            </a:r>
            <a:r>
              <a:rPr lang="en-US" altLang="zh-CN" dirty="0"/>
              <a:t>first equation into last equation, we get element of spin density matrix and  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EF0011D-5F45-3740-19BF-1EA7CCB03F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0" y="5132255"/>
            <a:ext cx="8350824" cy="3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8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6152F0C-ACED-32FD-E10D-271B24A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C50F38A-976A-9C6A-0263-9BBBB199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1328971"/>
            <a:ext cx="3891745" cy="15294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F37FA5-5562-50D7-D059-1A4BBAEF6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455" y="2093712"/>
            <a:ext cx="6000557" cy="8242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F2F878-0489-0797-1BE5-7273BB33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792" y="1343399"/>
            <a:ext cx="5666163" cy="713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DE21536-C727-E77A-02C5-3DD550D034CA}"/>
                  </a:ext>
                </a:extLst>
              </p:cNvPr>
              <p:cNvSpPr txBox="1"/>
              <p:nvPr/>
            </p:nvSpPr>
            <p:spPr>
              <a:xfrm rot="10800000">
                <a:off x="5224137" y="1967444"/>
                <a:ext cx="5963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DE21536-C727-E77A-02C5-3DD550D03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224137" y="1967444"/>
                <a:ext cx="59631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D9F698C7-18AE-9AFA-086E-4DE97D8F3B77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E71265E-8379-5221-C14A-0239DA273D05}"/>
              </a:ext>
            </a:extLst>
          </p:cNvPr>
          <p:cNvSpPr txBox="1"/>
          <p:nvPr/>
        </p:nvSpPr>
        <p:spPr>
          <a:xfrm>
            <a:off x="595840" y="621085"/>
            <a:ext cx="62198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Hyperon polarization for </a:t>
            </a:r>
            <a:r>
              <a:rPr lang="el-GR" altLang="zh-CN" sz="2000" dirty="0"/>
              <a:t>Λ</a:t>
            </a:r>
            <a:r>
              <a:rPr lang="en-US" altLang="zh-CN" sz="2000" dirty="0"/>
              <a:t> </a:t>
            </a:r>
          </a:p>
          <a:p>
            <a:r>
              <a:rPr lang="en-US" altLang="zh-CN" sz="2000" dirty="0"/>
              <a:t>with only spin degrees of freedom: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40DA80E-9E0B-9393-DFFC-A54A502E96F6}"/>
                  </a:ext>
                </a:extLst>
              </p:cNvPr>
              <p:cNvSpPr txBox="1"/>
              <p:nvPr/>
            </p:nvSpPr>
            <p:spPr>
              <a:xfrm>
                <a:off x="676273" y="3496927"/>
                <a:ext cx="6219826" cy="735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/>
                  <a:t>Hyperon polarization for </a:t>
                </a:r>
                <a:r>
                  <a:rPr lang="el-GR" altLang="zh-CN" sz="2000" dirty="0"/>
                  <a:t>Λ</a:t>
                </a:r>
                <a:r>
                  <a:rPr lang="en-US" altLang="zh-CN" sz="2000" dirty="0"/>
                  <a:t> </a:t>
                </a:r>
              </a:p>
              <a:p>
                <a:r>
                  <a:rPr lang="en-US" altLang="zh-CN" sz="2000" dirty="0"/>
                  <a:t>with other degrees of freedom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: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40DA80E-9E0B-9393-DFFC-A54A502E9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73" y="3496927"/>
                <a:ext cx="6219826" cy="735394"/>
              </a:xfrm>
              <a:prstGeom prst="rect">
                <a:avLst/>
              </a:prstGeom>
              <a:blipFill>
                <a:blip r:embed="rId6"/>
                <a:stretch>
                  <a:fillRect l="-1078" t="-5000" b="-10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EF10C0F6-2D4D-9F81-56B0-7801F7011C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556" y="4307708"/>
            <a:ext cx="4751739" cy="8926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A698242-EA77-FE2F-988E-671868982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98" y="5741906"/>
            <a:ext cx="2808588" cy="38645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6FAD6C3-5723-EB17-5F5B-D2E2D7B252C7}"/>
              </a:ext>
            </a:extLst>
          </p:cNvPr>
          <p:cNvSpPr txBox="1"/>
          <p:nvPr/>
        </p:nvSpPr>
        <p:spPr>
          <a:xfrm>
            <a:off x="722311" y="5329935"/>
            <a:ext cx="612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If all quark spin correlations are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240A8F9-6FA8-9C0A-AB12-5200B69B2F4B}"/>
                  </a:ext>
                </a:extLst>
              </p:cNvPr>
              <p:cNvSpPr txBox="1"/>
              <p:nvPr/>
            </p:nvSpPr>
            <p:spPr>
              <a:xfrm>
                <a:off x="5719437" y="4954138"/>
                <a:ext cx="5963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200" i="1" smtClean="0">
                          <a:latin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7240A8F9-6FA8-9C0A-AB12-5200B69B2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437" y="4954138"/>
                <a:ext cx="59631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34125B2E-9D0F-4C1D-D576-22DB05702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6099" y="4816627"/>
            <a:ext cx="3581494" cy="76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A5460F1-E4CC-38AC-FE88-5D8FEB86CF11}"/>
                  </a:ext>
                </a:extLst>
              </p:cNvPr>
              <p:cNvSpPr txBox="1"/>
              <p:nvPr/>
            </p:nvSpPr>
            <p:spPr>
              <a:xfrm>
                <a:off x="687916" y="3059668"/>
                <a:ext cx="61277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When quark spin correlations are zero,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Λz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𝑠𝑧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A5460F1-E4CC-38AC-FE88-5D8FEB86C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16" y="3059668"/>
                <a:ext cx="6127750" cy="369332"/>
              </a:xfrm>
              <a:prstGeom prst="rect">
                <a:avLst/>
              </a:prstGeom>
              <a:blipFill>
                <a:blip r:embed="rId11"/>
                <a:stretch>
                  <a:fillRect l="-896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41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1B3BC8C-912B-A27F-AF03-624600DC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B87419-DA03-8A23-47FD-FEACFAF0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97" y="3233899"/>
            <a:ext cx="9573539" cy="14605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599502-EA51-ECBD-48E0-A6925562517C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B43289-68B8-9C35-1262-6DF47C7D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764" y="1043022"/>
            <a:ext cx="8306017" cy="244935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8E82AB43-CAFA-0423-6A1D-9B039DB2CA98}"/>
              </a:ext>
            </a:extLst>
          </p:cNvPr>
          <p:cNvGrpSpPr/>
          <p:nvPr/>
        </p:nvGrpSpPr>
        <p:grpSpPr>
          <a:xfrm>
            <a:off x="3731957" y="2170597"/>
            <a:ext cx="4651886" cy="952525"/>
            <a:chOff x="4270782" y="1611797"/>
            <a:chExt cx="4651886" cy="95252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B79E40F-C9E3-1DAB-A2B3-B979F2B02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0782" y="1611797"/>
              <a:ext cx="3548836" cy="95252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43EF0BE-D7A0-B97C-7F47-02259791A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5332" y="1902997"/>
              <a:ext cx="827336" cy="370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F6E6045-54DE-FE3F-1730-5E636D20EE4D}"/>
                    </a:ext>
                  </a:extLst>
                </p:cNvPr>
                <p:cNvSpPr txBox="1"/>
                <p:nvPr/>
              </p:nvSpPr>
              <p:spPr>
                <a:xfrm>
                  <a:off x="7819618" y="1949559"/>
                  <a:ext cx="23564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FF6E6045-54DE-FE3F-1730-5E636D20E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618" y="1949559"/>
                  <a:ext cx="235641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692" r="-769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6C00C2DC-4F3C-AA34-FA50-514FA48728DD}"/>
              </a:ext>
            </a:extLst>
          </p:cNvPr>
          <p:cNvSpPr txBox="1"/>
          <p:nvPr/>
        </p:nvSpPr>
        <p:spPr>
          <a:xfrm>
            <a:off x="1253067" y="1635090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An observable: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15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80A1954-CC76-5F8B-E373-C93A16B1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954EB50-CCD3-A478-33D1-8291C5A09C77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F1EC48-E1E8-B8E0-47AC-D58E9D6E709C}"/>
              </a:ext>
            </a:extLst>
          </p:cNvPr>
          <p:cNvSpPr txBox="1"/>
          <p:nvPr/>
        </p:nvSpPr>
        <p:spPr>
          <a:xfrm>
            <a:off x="1192741" y="621001"/>
            <a:ext cx="85904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As for two spin-1/2 hyperons with only spin degrees of freedom,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311AA6-88BB-B969-4C24-06BA5991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13" y="984801"/>
            <a:ext cx="4958573" cy="10178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A1F4F2E-BC42-13CD-46CB-4CEBBC350519}"/>
              </a:ext>
            </a:extLst>
          </p:cNvPr>
          <p:cNvSpPr txBox="1"/>
          <p:nvPr/>
        </p:nvSpPr>
        <p:spPr>
          <a:xfrm>
            <a:off x="1192742" y="2616778"/>
            <a:ext cx="6616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two hyperons system is the six quarks system </a:t>
            </a:r>
          </a:p>
          <a:p>
            <a:r>
              <a:rPr lang="en-US" altLang="zh-CN" dirty="0"/>
              <a:t>and only consider two-particle spin correlations, we obtain 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AD0B86B-059F-D37C-4016-9353E5C05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42" y="1984809"/>
            <a:ext cx="9438161" cy="47354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37967F3-A773-6328-26C3-35913775C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16" y="3288911"/>
            <a:ext cx="6325318" cy="12014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A3978C4-2BAA-9344-B075-2F6AC9AC9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85" y="4565635"/>
            <a:ext cx="5834264" cy="5855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63553B0-8D58-EDDF-7779-F8AF4675A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292" y="6162664"/>
            <a:ext cx="9568793" cy="33202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52FC7C9-9825-7F7F-D6DA-02A84A934D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884" y="5285123"/>
            <a:ext cx="7892349" cy="84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6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F0F677D-86C4-1657-5B3A-CC47B62B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6AD9C7-FD69-A9F8-2B4F-99152A8068E8}"/>
              </a:ext>
            </a:extLst>
          </p:cNvPr>
          <p:cNvSpPr txBox="1"/>
          <p:nvPr/>
        </p:nvSpPr>
        <p:spPr>
          <a:xfrm>
            <a:off x="2142050" y="92446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With other degrees of freedom,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A821F8-FE17-3E94-C35C-0DB1C39068BB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CCE7B47-D91E-0496-491E-2B9D36B35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059" y="1812652"/>
            <a:ext cx="7141215" cy="5715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3585BD0-017E-A605-FED9-BD0037BE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059" y="2384167"/>
            <a:ext cx="5921983" cy="5497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E167D9-37D7-2C06-A37B-354A52C76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755" y="3048959"/>
            <a:ext cx="4702752" cy="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3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13B283-9A2E-1AEA-877E-3CD77461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E447832-8871-7D13-893E-C9F425F3C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410" y="566829"/>
            <a:ext cx="4226870" cy="5600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3ED5263-7F38-49B0-A97F-92D4C6F39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529" y="508456"/>
            <a:ext cx="3064409" cy="18342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FFEFE1-6F2F-3A3C-B922-F946E9FD4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108" y="3523601"/>
            <a:ext cx="2073783" cy="5769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369DCCF-A81F-82AD-1BC6-50C49BC3646F}"/>
              </a:ext>
            </a:extLst>
          </p:cNvPr>
          <p:cNvSpPr txBox="1"/>
          <p:nvPr/>
        </p:nvSpPr>
        <p:spPr>
          <a:xfrm>
            <a:off x="4514463" y="2618059"/>
            <a:ext cx="34025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taking the following forms  as functions of collision energy,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49FC70-4FDD-4882-A897-F4E21899C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381" y="4445244"/>
            <a:ext cx="2454793" cy="816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C718C30-230C-2A07-6D6E-64FF6E938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55" y="3700546"/>
            <a:ext cx="4226870" cy="30566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BA1E612-233E-5996-3870-E148F850E7D6}"/>
              </a:ext>
            </a:extLst>
          </p:cNvPr>
          <p:cNvSpPr txBox="1"/>
          <p:nvPr/>
        </p:nvSpPr>
        <p:spPr>
          <a:xfrm>
            <a:off x="0" y="5504"/>
            <a:ext cx="12192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Global quark spin correlations in relativistic heavy ion collisions, Ji-peng </a:t>
            </a:r>
            <a:r>
              <a:rPr lang="en-US" altLang="zh-CN" sz="2000" b="1" i="1" dirty="0" err="1"/>
              <a:t>Lv</a:t>
            </a:r>
            <a:r>
              <a:rPr lang="en-US" altLang="zh-CN" sz="2000" b="1" i="1" dirty="0"/>
              <a:t>, Xin-Nian Wang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347EEA-279A-4901-8C17-66A176A09CD0}"/>
              </a:ext>
            </a:extLst>
          </p:cNvPr>
          <p:cNvSpPr txBox="1"/>
          <p:nvPr/>
        </p:nvSpPr>
        <p:spPr>
          <a:xfrm>
            <a:off x="646642" y="590280"/>
            <a:ext cx="612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NUMERICAL ESTIMATES</a:t>
            </a:r>
            <a:endParaRPr lang="zh-CN" altLang="en-US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3B5F833-E259-E5E1-65D7-F8B94EEDD5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99" y="959612"/>
            <a:ext cx="4077962" cy="309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5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063592-294B-2568-2446-8DDB1514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C865-B6CA-4198-B727-FEFCC80C826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3AC705C-8A8B-B5A5-5E27-B158F5755325}"/>
              </a:ext>
            </a:extLst>
          </p:cNvPr>
          <p:cNvSpPr txBox="1"/>
          <p:nvPr/>
        </p:nvSpPr>
        <p:spPr>
          <a:xfrm>
            <a:off x="0" y="5504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000" b="1" i="1" dirty="0"/>
              <a:t>Measurement of Bell-type inequalities and quantum entanglement from-hyperon spin correlations at high energy colliders, Wenjie Gong, Raju Venugopalan, 2107.13007v3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09016-BD30-DC80-2B37-D225BE9AD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734066"/>
            <a:ext cx="2324161" cy="80556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4363CDF-C3B9-2772-9477-C5B95FBD928F}"/>
              </a:ext>
            </a:extLst>
          </p:cNvPr>
          <p:cNvSpPr txBox="1"/>
          <p:nvPr/>
        </p:nvSpPr>
        <p:spPr>
          <a:xfrm>
            <a:off x="604309" y="1197265"/>
            <a:ext cx="612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two-particle correlation function is defined as,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BE1BA20-96F3-D17D-3F5B-08D20B8A8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09" y="2637503"/>
            <a:ext cx="5045661" cy="12736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9492B6E-96BE-49E2-3709-F53049204C04}"/>
              </a:ext>
            </a:extLst>
          </p:cNvPr>
          <p:cNvSpPr txBox="1"/>
          <p:nvPr/>
        </p:nvSpPr>
        <p:spPr>
          <a:xfrm>
            <a:off x="6096000" y="1239796"/>
            <a:ext cx="6127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spin state of the two spin 1/2 hyperons in Bell basis,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791B5DB-CFF5-D2C2-0D3D-E1E3C5D50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804" y="2333987"/>
            <a:ext cx="3712126" cy="1186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2935E0B-2E59-4BD5-7BAE-EA220D6435A3}"/>
                  </a:ext>
                </a:extLst>
              </p:cNvPr>
              <p:cNvSpPr txBox="1"/>
              <p:nvPr/>
            </p:nvSpPr>
            <p:spPr>
              <a:xfrm>
                <a:off x="2577629" y="4316530"/>
                <a:ext cx="6144682" cy="960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Assuming both probabilities only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 (rotational invariance, which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altLang="zh-CN" dirty="0"/>
                  <a:t>),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(which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,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dirty="0"/>
                  <a:t>), we obtain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2935E0B-2E59-4BD5-7BAE-EA220D643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629" y="4316530"/>
                <a:ext cx="6144682" cy="960456"/>
              </a:xfrm>
              <a:prstGeom prst="rect">
                <a:avLst/>
              </a:prstGeom>
              <a:blipFill>
                <a:blip r:embed="rId5"/>
                <a:stretch>
                  <a:fillRect l="-893" t="-3165" b="-75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7A476486-99CF-A6E6-1B7C-80F0DD596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2606" y="5518128"/>
            <a:ext cx="3989719" cy="83822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613F41A-073D-BC4A-415C-B66282495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82" y="1668166"/>
            <a:ext cx="3972748" cy="4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9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828</Words>
  <Application>Microsoft Office PowerPoint</Application>
  <PresentationFormat>宽屏</PresentationFormat>
  <Paragraphs>87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等线</vt:lpstr>
      <vt:lpstr>等线 Light</vt:lpstr>
      <vt:lpstr>Arial</vt:lpstr>
      <vt:lpstr>Cambria Math</vt:lpstr>
      <vt:lpstr>Office 主题​​</vt:lpstr>
      <vt:lpstr> Λ/Λ ̅ hyperons polarization and spin correlations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梓林 袁</dc:creator>
  <cp:lastModifiedBy>梓林 袁</cp:lastModifiedBy>
  <cp:revision>23</cp:revision>
  <dcterms:created xsi:type="dcterms:W3CDTF">2025-10-31T04:37:57Z</dcterms:created>
  <dcterms:modified xsi:type="dcterms:W3CDTF">2025-11-01T00:51:23Z</dcterms:modified>
</cp:coreProperties>
</file>