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4" r:id="rId3"/>
    <p:sldId id="265" r:id="rId4"/>
    <p:sldId id="280" r:id="rId5"/>
    <p:sldId id="281" r:id="rId6"/>
    <p:sldId id="256" r:id="rId7"/>
    <p:sldId id="274" r:id="rId8"/>
    <p:sldId id="268" r:id="rId9"/>
    <p:sldId id="270" r:id="rId10"/>
    <p:sldId id="269" r:id="rId11"/>
    <p:sldId id="271" r:id="rId12"/>
    <p:sldId id="275" r:id="rId13"/>
    <p:sldId id="276" r:id="rId14"/>
    <p:sldId id="278" r:id="rId15"/>
    <p:sldId id="277" r:id="rId16"/>
    <p:sldId id="279" r:id="rId17"/>
    <p:sldId id="284" r:id="rId18"/>
    <p:sldId id="28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4"/>
    <p:restoredTop sz="94694"/>
  </p:normalViewPr>
  <p:slideViewPr>
    <p:cSldViewPr snapToGrid="0">
      <p:cViewPr varScale="1">
        <p:scale>
          <a:sx n="108" d="100"/>
          <a:sy n="108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92177-8757-013E-3922-BCD584921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8691B5A-0E14-29F3-951E-E02FE4682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3ED3FC-C971-E669-A766-AB0B25D9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FE0D65-9EBE-D8D2-F3B7-83FF86C3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883274-063D-6198-4266-C378515D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121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BD24FF-ABAA-873D-A10E-2502B7FB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F086C4-DCC1-6567-EA9D-CE4E3EA2B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D204F2-3DE7-19B3-3B30-3812F117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30AF5A-5E9C-7F4E-3D6C-67F54E00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C9823C-AE9A-AD6B-FE7F-5F694819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055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D94BA1-5626-DBA7-FE82-57569D674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9AC814-1910-589E-4C15-84043E229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7212F7-FC89-7367-76B7-BA39DA5C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7E506-7419-AD8C-7085-CBB1E636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B358BC-95BD-C352-D793-7A87183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988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A452FD-83A8-EF04-7910-EB5F1421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B9321F-1E95-6C26-B3E8-7371A1616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FD08EC-0CF4-E6C9-F603-59849D29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DCECD5-A211-83E4-F767-020F0326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8396A1-0D0D-7BE0-0F79-86C2B973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61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C3AF27-92B2-E5D0-F96A-C90A4650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C6BC01-2B80-3A7B-9B6A-DC80FCF3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440E2D-10B8-EB65-7C31-21A46629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965A77-561F-9D4E-9AC2-0417D5CA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890B21-8651-B946-13C4-3B5E4C66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803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23EAE-2A85-A01A-5C08-2A7DE66F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F2D6D6-9DCD-5B69-42BF-1A6291BA6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77C567-1279-8931-3890-250C76968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101E64-7FE9-E004-4E03-FE420D94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51CE96-A8A0-BEA3-8BDB-80DBF405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C2EAD7-1DC5-E126-0CC3-6B2B4CB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16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15974-2BA8-C316-18E2-30BC4102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604A6C-16F1-B1AC-2B10-0D2BB50A8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27BD0F-2787-C9E0-7424-7E0B8AF4C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C268AC-65CE-5135-07CC-C1A0C19C6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71005E-2934-488E-C07D-E5A248B35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2E8E77-6A4C-C973-21B9-B5B2C503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4D83605-709D-042B-FCFB-204AFC87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4D8210-4DAA-374F-8521-E32C1E1E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828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628540-EC8F-028F-4202-9C880940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48E492-5C59-598E-3E8B-940141CE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E92ACC-C9F1-AAB0-FD10-B0E5FBD6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897D46-9750-B3A2-E66A-E10B5A09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479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23D2E4-E781-6E64-C702-1189A3FE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B0B1EE-78FD-74BF-4492-AD6C69DC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996A39-3E51-0094-0953-F59AFB3B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029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04B80-B921-3796-0087-DA75FD7D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A8A11-3865-5BAD-D063-0A4AE883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81C149-C248-49DD-7120-5F16B7DF4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871BA6-02E7-729B-D913-D2ABBE77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BDCB79-5F4D-B4CA-6716-3D0661F9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16BF9B-9C1D-D90D-E08C-4F27862B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512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2015C-8FDB-E1AC-84E9-BA05AB25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ADABC9-5126-1FF0-8E86-C548C68AE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983A8D-90FA-32C6-7C37-B8C4E627D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1C9DE1-6B69-6996-0989-EFD43705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8C7BD0-6285-0998-087E-695E6050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61DE91-6A45-AF4D-FE02-36298D35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522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CD32B4-7C3D-EC3D-E56B-2EE12173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E50182-7095-21A4-5A1F-BA13C640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7D98EB-858C-6596-A629-1454054FD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1F82F-3094-D94B-9A1D-C749995BCD5A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C0B0C1-B800-2EC7-2F01-2C404C35B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191044-F267-96FD-0DC8-197EFDA59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408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D160F09-413E-E134-8692-0316CF0372CA}"/>
                  </a:ext>
                </a:extLst>
              </p:cNvPr>
              <p:cNvSpPr/>
              <p:nvPr/>
            </p:nvSpPr>
            <p:spPr>
              <a:xfrm>
                <a:off x="2862613" y="203955"/>
                <a:ext cx="6466773" cy="111710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→(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𝜸𝜸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</m:oMath>
                  </m:oMathPara>
                </a14:m>
                <a:endParaRPr lang="en-US" altLang="zh-CN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200" b="1" i="1" cap="none" spc="50" dirty="0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3200" b="1" i="1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altLang="zh-CN" sz="3200" b="1" cap="none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/</a:t>
                </a:r>
                <a:r>
                  <a:rPr lang="en-US" altLang="zh-CN" sz="32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32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zh-CN" alt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D160F09-413E-E134-8692-0316CF037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613" y="203955"/>
                <a:ext cx="6466773" cy="1117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196B25-4927-2DE4-3BCF-32CFD9656FEC}"/>
                  </a:ext>
                </a:extLst>
              </p:cNvPr>
              <p:cNvSpPr txBox="1"/>
              <p:nvPr/>
            </p:nvSpPr>
            <p:spPr>
              <a:xfrm>
                <a:off x="211247" y="1321056"/>
                <a:ext cx="7847400" cy="4990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Selections for candidates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dr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&lt;1.0 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dz</m:t>
                        </m:r>
                      </m:e>
                    </m:d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&lt;3.0 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&gt;0.1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−0.8660&lt;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cosθ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&lt;0.9563</m:t>
                    </m:r>
                  </m:oMath>
                </a14:m>
                <a:r>
                  <a:rPr kumimoji="1" lang="en-US" altLang="zh-CN" sz="1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nGoodTracks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clusterNHits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&gt;1.5, |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clusterTiming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|&lt;200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ns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−0.8660&lt; </m:t>
                      </m:r>
                      <m:r>
                        <m:rPr>
                          <m:sty m:val="p"/>
                        </m:rPr>
                        <a:rPr kumimoji="1" lang="en-US" altLang="zh-CN" sz="1400" b="0" i="0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kumimoji="1" lang="en-US" altLang="zh-CN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&lt;0.9563, </m:t>
                      </m:r>
                      <m:r>
                        <a:rPr kumimoji="1" lang="en-US" altLang="zh-CN" sz="1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beamBackgroundSuppression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 0.9,  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fakePhotonSuppression</m:t>
                      </m:r>
                      <m:r>
                        <a:rPr kumimoji="1" lang="en-US" altLang="zh-CN" sz="14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 0.80</m:t>
                      </m:r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kaonIDNN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0.90,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&lt;0.1</a:t>
                </a:r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&lt;0.1</a:t>
                </a:r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400" b="0" i="0" strike="sngStrik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pionIDNN</m:t>
                      </m:r>
                      <m:r>
                        <a:rPr kumimoji="1" lang="en-US" altLang="zh-CN" sz="1400" b="0" i="0" strike="sngStrik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&gt;0.1</m:t>
                      </m:r>
                    </m:oMath>
                  </m:oMathPara>
                </a14:m>
                <a:endParaRPr kumimoji="1" lang="en-US" altLang="zh-CN" sz="1400" strike="sngStrike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0" i="1" strike="sngStrik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0.90&lt;</m:t>
                      </m:r>
                      <m:r>
                        <a:rPr kumimoji="1" lang="en-US" altLang="zh-CN" sz="1400" b="0" i="1" strike="sngStrik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zh-CN" sz="1400" b="0" i="1" strike="sngStrik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400" b="0" i="1" strike="sngStrik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kumimoji="1" lang="en-US" altLang="zh-CN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400" b="0" i="1" strike="sngStrik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&lt;0.10 </m:t>
                      </m:r>
                      <m:r>
                        <m:rPr>
                          <m:sty m:val="p"/>
                        </m:rPr>
                        <a:rPr kumimoji="1" lang="en-US" altLang="zh-CN" sz="1400" b="0" i="0" strike="sngStrik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kumimoji="1" lang="en-US" altLang="zh-CN" sz="1400" b="0" i="1" strike="sngStrik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sz="1400" b="0" i="1" strike="sngStrik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trike="sngStrik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sz="1400" b="0" i="1" strike="sngStrik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400" strike="sngStrik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1" lang="en-US" altLang="zh-CN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14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14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sub>
                      </m:sSub>
                      <m:r>
                        <a:rPr kumimoji="1" lang="en-US" altLang="zh-CN" sz="1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&lt;0.04 </m:t>
                      </m:r>
                      <m:r>
                        <m:rPr>
                          <m:sty m:val="p"/>
                        </m:rPr>
                        <a:rPr kumimoji="1" lang="en-US" altLang="zh-CN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photons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𝑓𝑜𝑟𝑤𝑎𝑟𝑑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&gt;150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1" lang="en-US" altLang="zh-CN" sz="1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𝐵𝑎𝑟𝑟𝑒𝑙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&gt;150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zh-CN" sz="1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𝑏𝑎𝑟𝑘𝑤𝑎𝑟𝑑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&gt;180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kumimoji="1" lang="en-US" altLang="zh-CN" sz="1400" b="0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photons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𝑓𝑜𝑟𝑤𝑎𝑟𝑑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&gt;160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zh-CN" sz="1400" dirty="0"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𝐵𝑎𝑟𝑟𝑒𝑙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m:rPr>
                        <m:nor/>
                      </m:rPr>
                      <a:rPr kumimoji="1"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zh-CN" sz="1400" dirty="0"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𝑏𝑎𝑟𝑘𝑤𝑎𝑟𝑑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&gt;140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196B25-4927-2DE4-3BCF-32CFD9656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7" y="1321056"/>
                <a:ext cx="7847400" cy="4990212"/>
              </a:xfrm>
              <a:prstGeom prst="rect">
                <a:avLst/>
              </a:prstGeom>
              <a:blipFill>
                <a:blip r:embed="rId3"/>
                <a:stretch>
                  <a:fillRect l="-323" t="-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75E6475-0D66-885D-56EF-AC71B5D9AD05}"/>
                  </a:ext>
                </a:extLst>
              </p:cNvPr>
              <p:cNvSpPr txBox="1"/>
              <p:nvPr/>
            </p:nvSpPr>
            <p:spPr>
              <a:xfrm>
                <a:off x="7350491" y="1417650"/>
                <a:ext cx="4651281" cy="779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  <m:sup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sup>
                        </m:sSubSup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𝑡𝑎𝑔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sup>
                        </m:sSubSup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any pair of track or cluster in one event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75E6475-0D66-885D-56EF-AC71B5D9A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491" y="1417650"/>
                <a:ext cx="4651281" cy="779509"/>
              </a:xfrm>
              <a:prstGeom prst="rect">
                <a:avLst/>
              </a:prstGeom>
              <a:blipFill>
                <a:blip r:embed="rId4"/>
                <a:stretch>
                  <a:fillRect l="-272" t="-1613" b="-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74F54DE-1B13-9DE9-B7A1-5AF36C205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1" y="923751"/>
            <a:ext cx="6240000" cy="468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14CC39A-0928-6C4D-6BC3-611CBE1427C5}"/>
              </a:ext>
            </a:extLst>
          </p:cNvPr>
          <p:cNvSpPr txBox="1"/>
          <p:nvPr/>
        </p:nvSpPr>
        <p:spPr>
          <a:xfrm>
            <a:off x="7662904" y="1463751"/>
            <a:ext cx="215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FCN=-174.151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54812E8-E6D4-4511-7AEF-99C8F066510E}"/>
              </a:ext>
            </a:extLst>
          </p:cNvPr>
          <p:cNvSpPr txBox="1"/>
          <p:nvPr/>
        </p:nvSpPr>
        <p:spPr>
          <a:xfrm>
            <a:off x="7662904" y="1982243"/>
            <a:ext cx="1899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FCN=-171.866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843F81C-97BF-6B91-E60F-9C21464A0743}"/>
              </a:ext>
            </a:extLst>
          </p:cNvPr>
          <p:cNvSpPr txBox="1"/>
          <p:nvPr/>
        </p:nvSpPr>
        <p:spPr>
          <a:xfrm>
            <a:off x="7430893" y="4883397"/>
            <a:ext cx="4266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significance= 2.13776 * sigma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id="{42BF83DE-B6BF-9750-D720-A7D42BD8D4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2173388"/>
                  </p:ext>
                </p:extLst>
              </p:nvPr>
            </p:nvGraphicFramePr>
            <p:xfrm>
              <a:off x="7480481" y="3263751"/>
              <a:ext cx="3932196" cy="111252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1310732">
                      <a:extLst>
                        <a:ext uri="{9D8B030D-6E8A-4147-A177-3AD203B41FA5}">
                          <a16:colId xmlns:a16="http://schemas.microsoft.com/office/drawing/2014/main" val="83575736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315527591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2197481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sig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bkg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3645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input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785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output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.9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3.4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33.1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±6.3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982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id="{42BF83DE-B6BF-9750-D720-A7D42BD8D4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2173388"/>
                  </p:ext>
                </p:extLst>
              </p:nvPr>
            </p:nvGraphicFramePr>
            <p:xfrm>
              <a:off x="7480481" y="3263751"/>
              <a:ext cx="3932196" cy="111252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1310732">
                      <a:extLst>
                        <a:ext uri="{9D8B030D-6E8A-4147-A177-3AD203B41FA5}">
                          <a16:colId xmlns:a16="http://schemas.microsoft.com/office/drawing/2014/main" val="83575736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315527591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2197481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sig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bkg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3645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input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10345" r="-100962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1942" t="-110345" r="-1942" b="-1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785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output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3333" r="-10096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1942" t="-203333" r="-194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79828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5097AABA-736C-D648-BCE9-3A10A8EAF53C}"/>
              </a:ext>
            </a:extLst>
          </p:cNvPr>
          <p:cNvSpPr txBox="1"/>
          <p:nvPr/>
        </p:nvSpPr>
        <p:spPr>
          <a:xfrm>
            <a:off x="0" y="0"/>
            <a:ext cx="401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Fit to both e/mu mode:</a:t>
            </a:r>
          </a:p>
        </p:txBody>
      </p:sp>
    </p:spTree>
    <p:extLst>
      <p:ext uri="{BB962C8B-B14F-4D97-AF65-F5344CB8AC3E}">
        <p14:creationId xmlns:p14="http://schemas.microsoft.com/office/powerpoint/2010/main" val="412074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159AA38-F8C1-B32D-518B-C8707721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0" y="923751"/>
            <a:ext cx="6240000" cy="46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202EB802-440C-8A5C-37C3-5C7DA4BED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2480201"/>
                  </p:ext>
                </p:extLst>
              </p:nvPr>
            </p:nvGraphicFramePr>
            <p:xfrm>
              <a:off x="7480481" y="3263751"/>
              <a:ext cx="3932196" cy="111252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1310732">
                      <a:extLst>
                        <a:ext uri="{9D8B030D-6E8A-4147-A177-3AD203B41FA5}">
                          <a16:colId xmlns:a16="http://schemas.microsoft.com/office/drawing/2014/main" val="83575736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315527591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2197481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sig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bkg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3645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input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785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output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1.4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±2.1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10.6±3.8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982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202EB802-440C-8A5C-37C3-5C7DA4BED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2480201"/>
                  </p:ext>
                </p:extLst>
              </p:nvPr>
            </p:nvGraphicFramePr>
            <p:xfrm>
              <a:off x="7480481" y="3263751"/>
              <a:ext cx="3932196" cy="111252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1310732">
                      <a:extLst>
                        <a:ext uri="{9D8B030D-6E8A-4147-A177-3AD203B41FA5}">
                          <a16:colId xmlns:a16="http://schemas.microsoft.com/office/drawing/2014/main" val="83575736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315527591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2197481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sig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bkg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3645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input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10345" r="-100962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1942" t="-110345" r="-1942" b="-1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785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output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3333" r="-10096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1942" t="-203333" r="-194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79828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AF2E996-3489-9F0E-0893-5C0D07B1208D}"/>
              </a:ext>
            </a:extLst>
          </p:cNvPr>
          <p:cNvSpPr txBox="1"/>
          <p:nvPr/>
        </p:nvSpPr>
        <p:spPr>
          <a:xfrm>
            <a:off x="7662904" y="1420605"/>
            <a:ext cx="2079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FCN=-37.3228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A3BA91C-D8CC-46D3-42CE-527DCCD3267D}"/>
              </a:ext>
            </a:extLst>
          </p:cNvPr>
          <p:cNvSpPr txBox="1"/>
          <p:nvPr/>
        </p:nvSpPr>
        <p:spPr>
          <a:xfrm>
            <a:off x="7662904" y="1972846"/>
            <a:ext cx="2029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FCN=-37.0955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4EACFB6-F8C1-6384-8773-3A5ED58467C9}"/>
              </a:ext>
            </a:extLst>
          </p:cNvPr>
          <p:cNvSpPr txBox="1"/>
          <p:nvPr/>
        </p:nvSpPr>
        <p:spPr>
          <a:xfrm>
            <a:off x="7225613" y="5068063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significance= 0.67424 * sigma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EB76CB-26C3-8BEF-5ED9-7D19A75E9EE6}"/>
              </a:ext>
            </a:extLst>
          </p:cNvPr>
          <p:cNvSpPr txBox="1"/>
          <p:nvPr/>
        </p:nvSpPr>
        <p:spPr>
          <a:xfrm>
            <a:off x="0" y="0"/>
            <a:ext cx="401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Fit to only e mode:</a:t>
            </a:r>
          </a:p>
        </p:txBody>
      </p:sp>
    </p:spTree>
    <p:extLst>
      <p:ext uri="{BB962C8B-B14F-4D97-AF65-F5344CB8AC3E}">
        <p14:creationId xmlns:p14="http://schemas.microsoft.com/office/powerpoint/2010/main" val="54876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A9F8941-EB8B-E78E-E7C0-87F06093BE2E}"/>
                  </a:ext>
                </a:extLst>
              </p:cNvPr>
              <p:cNvSpPr txBox="1"/>
              <p:nvPr/>
            </p:nvSpPr>
            <p:spPr>
              <a:xfrm>
                <a:off x="584886" y="1006122"/>
                <a:ext cx="11022227" cy="3800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𝛾𝛾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𝜏𝜏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=17.39%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kumimoji="1" lang="en-US" altLang="zh-CN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=17.82%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42.5±0.5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39.36±0.18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&lt;2.4×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𝜏𝜏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=0.919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=428 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(run1 all data)</a:t>
                </a:r>
              </a:p>
              <a:p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=7.2%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2.4×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𝑠𝑖𝑔𝑛𝑎𝑙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1.98+2.03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(include both ee mode and </a:t>
                </a:r>
                <a:r>
                  <a:rPr kumimoji="1" lang="en-US" altLang="zh-CN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mumu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mode)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A9F8941-EB8B-E78E-E7C0-87F06093B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6" y="1006122"/>
                <a:ext cx="11022227" cy="3800271"/>
              </a:xfrm>
              <a:prstGeom prst="rect">
                <a:avLst/>
              </a:prstGeom>
              <a:blipFill>
                <a:blip r:embed="rId2"/>
                <a:stretch>
                  <a:fillRect l="-461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D3E5767-2403-E865-4D24-A7D67EE79125}"/>
                  </a:ext>
                </a:extLst>
              </p:cNvPr>
              <p:cNvSpPr txBox="1"/>
              <p:nvPr/>
            </p:nvSpPr>
            <p:spPr>
              <a:xfrm>
                <a:off x="0" y="0"/>
                <a:ext cx="806896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E</a:t>
                </a:r>
                <a:r>
                  <a:rPr lang="en-US" altLang="zh-CN" sz="2800" b="1" cap="none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valuation of signal yield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D3E5767-2403-E865-4D24-A7D67EE79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068961" cy="523220"/>
              </a:xfrm>
              <a:prstGeom prst="rect">
                <a:avLst/>
              </a:prstGeom>
              <a:blipFill>
                <a:blip r:embed="rId3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1378D6-716E-F82E-8B8A-DFEF2B585026}"/>
                  </a:ext>
                </a:extLst>
              </p:cNvPr>
              <p:cNvSpPr txBox="1"/>
              <p:nvPr/>
            </p:nvSpPr>
            <p:spPr>
              <a:xfrm>
                <a:off x="584886" y="4998237"/>
                <a:ext cx="8262390" cy="495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FOM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FOM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=0.01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±0.001</m:t>
                    </m:r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=0.072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±0.001⟹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9.0±1.8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1378D6-716E-F82E-8B8A-DFEF2B585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6" y="4998237"/>
                <a:ext cx="8262390" cy="495585"/>
              </a:xfrm>
              <a:prstGeom prst="rect">
                <a:avLst/>
              </a:prstGeom>
              <a:blipFill>
                <a:blip r:embed="rId4"/>
                <a:stretch>
                  <a:fillRect l="-1536" t="-5000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83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12D6B1E-4884-1384-3E08-CB4D7AAB0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764" y="3333637"/>
            <a:ext cx="4624615" cy="32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92C141-FB75-97AA-9B0E-6E6BA07AE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23" y="3333637"/>
            <a:ext cx="4572077" cy="324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E5C780A-333F-AAB7-1A44-6D06F1D89B26}"/>
              </a:ext>
            </a:extLst>
          </p:cNvPr>
          <p:cNvSpPr txBox="1"/>
          <p:nvPr/>
        </p:nvSpPr>
        <p:spPr>
          <a:xfrm>
            <a:off x="729048" y="284363"/>
            <a:ext cx="101572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BB        entries=       1 scaled=     0.294 prob=0.0025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eemumu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entries=       0 scaled=     0.000 prob=0.0000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llXX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  entries=       0 scaled=     0.000 prob=0.0000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continuum entries=     220 scaled=    64.614 prob=0.5514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eeee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  entries=       0 scaled=     0.000 prob=0.0000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hhISR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 entries=       0 scaled=     0.000 prob=0.0000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mumu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  entries=       0 scaled=     0.000 prob=0.0000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ee        entries=       0 scaled=     0.000 prob=0.0000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taupair</a:t>
            </a:r>
            <a:r>
              <a:rPr lang="en" altLang="zh-CN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   entries=     178 scaled=    52.279 prob=0.4461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79EBB1-81E7-9095-3AA4-DDFA2B542935}"/>
              </a:ext>
            </a:extLst>
          </p:cNvPr>
          <p:cNvSpPr txBox="1"/>
          <p:nvPr/>
        </p:nvSpPr>
        <p:spPr>
          <a:xfrm>
            <a:off x="4585892" y="3829268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e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BEBA54-CC18-480A-36B0-C7F9D19CDABD}"/>
              </a:ext>
            </a:extLst>
          </p:cNvPr>
          <p:cNvSpPr txBox="1"/>
          <p:nvPr/>
        </p:nvSpPr>
        <p:spPr>
          <a:xfrm>
            <a:off x="8213085" y="3829268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mu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F018B96-6871-9DE9-C5CA-307BF33862DC}"/>
              </a:ext>
            </a:extLst>
          </p:cNvPr>
          <p:cNvSpPr txBox="1"/>
          <p:nvPr/>
        </p:nvSpPr>
        <p:spPr>
          <a:xfrm>
            <a:off x="0" y="4721505"/>
            <a:ext cx="348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Main </a:t>
            </a:r>
            <a:r>
              <a:rPr kumimoji="1" lang="en-US" altLang="zh-CN" sz="2000" b="1" dirty="0" err="1"/>
              <a:t>bkg</a:t>
            </a:r>
            <a:r>
              <a:rPr kumimoji="1" lang="en-US" altLang="zh-CN" sz="2000" b="1" dirty="0"/>
              <a:t>:</a:t>
            </a:r>
          </a:p>
          <a:p>
            <a:r>
              <a:rPr kumimoji="1" lang="en-US" altLang="zh-CN" sz="2000" b="1" dirty="0"/>
              <a:t>Continuum background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1136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D7F7E-8C85-8E3E-346B-A5B3B9DBC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889C91B-8180-82E0-8386-4782A0924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91" y="3258000"/>
            <a:ext cx="4800000" cy="36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E1F9A92-FC1B-292D-3777-F4590C7D2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001" y="3249000"/>
            <a:ext cx="4800000" cy="36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A12128E-8E0F-7D06-B9F4-EE666CA44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001" y="9000"/>
            <a:ext cx="5009790" cy="360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7F3BE7B-A19B-607A-E671-A91C86305E9B}"/>
              </a:ext>
            </a:extLst>
          </p:cNvPr>
          <p:cNvSpPr txBox="1"/>
          <p:nvPr/>
        </p:nvSpPr>
        <p:spPr>
          <a:xfrm>
            <a:off x="124672" y="1608945"/>
            <a:ext cx="326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Fit to total bkg.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6A97B1-2DD2-B744-F80D-2C49CF489405}"/>
              </a:ext>
            </a:extLst>
          </p:cNvPr>
          <p:cNvSpPr txBox="1"/>
          <p:nvPr/>
        </p:nvSpPr>
        <p:spPr>
          <a:xfrm>
            <a:off x="3386856" y="541511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e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6D2B3FA-6AC8-7447-30C5-BBD541FE8B20}"/>
              </a:ext>
            </a:extLst>
          </p:cNvPr>
          <p:cNvSpPr txBox="1"/>
          <p:nvPr/>
        </p:nvSpPr>
        <p:spPr>
          <a:xfrm>
            <a:off x="124672" y="4657890"/>
            <a:ext cx="165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Fit to signal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4B9407-D495-926E-9EDB-0BED3BEE67F9}"/>
              </a:ext>
            </a:extLst>
          </p:cNvPr>
          <p:cNvSpPr txBox="1"/>
          <p:nvPr/>
        </p:nvSpPr>
        <p:spPr>
          <a:xfrm>
            <a:off x="3576520" y="4141511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e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9912556-3212-947D-C0F7-72B63AC96745}"/>
              </a:ext>
            </a:extLst>
          </p:cNvPr>
          <p:cNvSpPr txBox="1"/>
          <p:nvPr/>
        </p:nvSpPr>
        <p:spPr>
          <a:xfrm>
            <a:off x="8099123" y="4141511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mu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B7C49D3-748E-9360-6259-B609A53AE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1" y="9000"/>
            <a:ext cx="5009790" cy="360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7D28555-771A-0ECA-C059-3EAF6E3B74FE}"/>
              </a:ext>
            </a:extLst>
          </p:cNvPr>
          <p:cNvSpPr txBox="1"/>
          <p:nvPr/>
        </p:nvSpPr>
        <p:spPr>
          <a:xfrm>
            <a:off x="8012020" y="541511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mu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7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0FBD331F-BC35-D84B-70A4-D82031C3C4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4680747"/>
                  </p:ext>
                </p:extLst>
              </p:nvPr>
            </p:nvGraphicFramePr>
            <p:xfrm>
              <a:off x="7480481" y="3263751"/>
              <a:ext cx="3932196" cy="111252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1310732">
                      <a:extLst>
                        <a:ext uri="{9D8B030D-6E8A-4147-A177-3AD203B41FA5}">
                          <a16:colId xmlns:a16="http://schemas.microsoft.com/office/drawing/2014/main" val="83575736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315527591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2197481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sig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bkg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3645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input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785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output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3.9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9.1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±3.5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982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0FBD331F-BC35-D84B-70A4-D82031C3C4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4680747"/>
                  </p:ext>
                </p:extLst>
              </p:nvPr>
            </p:nvGraphicFramePr>
            <p:xfrm>
              <a:off x="7480481" y="3263751"/>
              <a:ext cx="3932196" cy="111252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1310732">
                      <a:extLst>
                        <a:ext uri="{9D8B030D-6E8A-4147-A177-3AD203B41FA5}">
                          <a16:colId xmlns:a16="http://schemas.microsoft.com/office/drawing/2014/main" val="83575736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315527591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2197481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sig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bkg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3645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input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10345" r="-100962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1942" t="-110345" r="-1942" b="-1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785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output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3333" r="-10096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1942" t="-203333" r="-194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79828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987747C0-1F17-3B94-41F4-0DCF10A3661D}"/>
              </a:ext>
            </a:extLst>
          </p:cNvPr>
          <p:cNvSpPr txBox="1"/>
          <p:nvPr/>
        </p:nvSpPr>
        <p:spPr>
          <a:xfrm>
            <a:off x="0" y="0"/>
            <a:ext cx="401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Fit to both e/mu mode: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FC8168-13FE-B9DF-7632-9C0F22B401D3}"/>
              </a:ext>
            </a:extLst>
          </p:cNvPr>
          <p:cNvSpPr txBox="1"/>
          <p:nvPr/>
        </p:nvSpPr>
        <p:spPr>
          <a:xfrm>
            <a:off x="7331858" y="1275119"/>
            <a:ext cx="614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FCN=-41.8916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7D7C11-9D5F-EE95-4EAB-CBBCC2596A8F}"/>
              </a:ext>
            </a:extLst>
          </p:cNvPr>
          <p:cNvSpPr txBox="1"/>
          <p:nvPr/>
        </p:nvSpPr>
        <p:spPr>
          <a:xfrm>
            <a:off x="7480481" y="2061107"/>
            <a:ext cx="3034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FCN=-39.6903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EA5F90F-CFAB-C67C-FF6A-FA64F200E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3666"/>
            <a:ext cx="6720000" cy="5040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A1C1BC7-B995-A7F2-FC45-B6A67EB785D1}"/>
              </a:ext>
            </a:extLst>
          </p:cNvPr>
          <p:cNvSpPr txBox="1"/>
          <p:nvPr/>
        </p:nvSpPr>
        <p:spPr>
          <a:xfrm>
            <a:off x="7020700" y="5209583"/>
            <a:ext cx="4391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significance= 2.09824 * sigma</a:t>
            </a:r>
          </a:p>
        </p:txBody>
      </p:sp>
    </p:spTree>
    <p:extLst>
      <p:ext uri="{BB962C8B-B14F-4D97-AF65-F5344CB8AC3E}">
        <p14:creationId xmlns:p14="http://schemas.microsoft.com/office/powerpoint/2010/main" val="175939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B4A56E97-FD05-4ECD-CCBB-38FB5133E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687654"/>
                  </p:ext>
                </p:extLst>
              </p:nvPr>
            </p:nvGraphicFramePr>
            <p:xfrm>
              <a:off x="7443410" y="3183748"/>
              <a:ext cx="3932196" cy="111252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1310732">
                      <a:extLst>
                        <a:ext uri="{9D8B030D-6E8A-4147-A177-3AD203B41FA5}">
                          <a16:colId xmlns:a16="http://schemas.microsoft.com/office/drawing/2014/main" val="83575736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315527591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2197481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sig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bkg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3645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input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785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output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2.3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±1.7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2.7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±1.9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982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B4A56E97-FD05-4ECD-CCBB-38FB5133E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687654"/>
                  </p:ext>
                </p:extLst>
              </p:nvPr>
            </p:nvGraphicFramePr>
            <p:xfrm>
              <a:off x="7443410" y="3183748"/>
              <a:ext cx="3932196" cy="111252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1310732">
                      <a:extLst>
                        <a:ext uri="{9D8B030D-6E8A-4147-A177-3AD203B41FA5}">
                          <a16:colId xmlns:a16="http://schemas.microsoft.com/office/drawing/2014/main" val="83575736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3155275918"/>
                        </a:ext>
                      </a:extLst>
                    </a:gridCol>
                    <a:gridCol w="1310732">
                      <a:extLst>
                        <a:ext uri="{9D8B030D-6E8A-4147-A177-3AD203B41FA5}">
                          <a16:colId xmlns:a16="http://schemas.microsoft.com/office/drawing/2014/main" val="2197481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sig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bkg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3645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input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10345" r="-100962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1942" t="-110345" r="-1942" b="-1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785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output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3333" r="-10096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1942" t="-203333" r="-194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79828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04AAE7B3-EFDB-5CF6-9851-9B55CE3BC2A0}"/>
              </a:ext>
            </a:extLst>
          </p:cNvPr>
          <p:cNvSpPr txBox="1"/>
          <p:nvPr/>
        </p:nvSpPr>
        <p:spPr>
          <a:xfrm>
            <a:off x="0" y="0"/>
            <a:ext cx="401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Fit to only e mode: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178825-1A9D-77B2-8EB8-4B9FB977E561}"/>
              </a:ext>
            </a:extLst>
          </p:cNvPr>
          <p:cNvSpPr txBox="1"/>
          <p:nvPr/>
        </p:nvSpPr>
        <p:spPr>
          <a:xfrm>
            <a:off x="7687617" y="1281054"/>
            <a:ext cx="1948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FCN=-12.2727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6ED9A3-784A-EA6C-0D04-40AFD31E11CC}"/>
              </a:ext>
            </a:extLst>
          </p:cNvPr>
          <p:cNvSpPr txBox="1"/>
          <p:nvPr/>
        </p:nvSpPr>
        <p:spPr>
          <a:xfrm>
            <a:off x="7687617" y="1863069"/>
            <a:ext cx="2028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FCN=-10.7231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FE8919D-3388-1201-47F1-E3A578646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5" y="909000"/>
            <a:ext cx="6720000" cy="504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570C223-C886-72BC-7862-8571DC45CEB2}"/>
              </a:ext>
            </a:extLst>
          </p:cNvPr>
          <p:cNvSpPr txBox="1"/>
          <p:nvPr/>
        </p:nvSpPr>
        <p:spPr>
          <a:xfrm>
            <a:off x="6970615" y="5207614"/>
            <a:ext cx="4334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significance= 1.76045 * sigma</a:t>
            </a:r>
          </a:p>
        </p:txBody>
      </p:sp>
    </p:spTree>
    <p:extLst>
      <p:ext uri="{BB962C8B-B14F-4D97-AF65-F5344CB8AC3E}">
        <p14:creationId xmlns:p14="http://schemas.microsoft.com/office/powerpoint/2010/main" val="3213638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E14188B-AADB-173F-3B35-7D612DCABB3B}"/>
                  </a:ext>
                </a:extLst>
              </p:cNvPr>
              <p:cNvSpPr txBox="1"/>
              <p:nvPr/>
            </p:nvSpPr>
            <p:spPr>
              <a:xfrm>
                <a:off x="308758" y="213755"/>
                <a:ext cx="4453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 dirty="0"/>
                  <a:t>Perform a mass constrain on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endParaRPr kumimoji="1" lang="zh-CN" altLang="en-US" sz="2400" b="1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E14188B-AADB-173F-3B35-7D612DCA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58" y="213755"/>
                <a:ext cx="4453248" cy="461665"/>
              </a:xfrm>
              <a:prstGeom prst="rect">
                <a:avLst/>
              </a:prstGeom>
              <a:blipFill>
                <a:blip r:embed="rId2"/>
                <a:stretch>
                  <a:fillRect l="-2279" t="-10526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C2A44736-F6B1-A3D9-B81F-1678F9A5E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48" y="1681843"/>
            <a:ext cx="5280000" cy="39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A516CC5-3673-21E7-F031-9F8808E04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4" y="1681843"/>
            <a:ext cx="5280000" cy="3960000"/>
          </a:xfrm>
          <a:prstGeom prst="rect">
            <a:avLst/>
          </a:prstGeom>
        </p:spPr>
      </p:pic>
      <p:sp>
        <p:nvSpPr>
          <p:cNvPr id="5" name="右箭头 4">
            <a:extLst>
              <a:ext uri="{FF2B5EF4-FFF2-40B4-BE49-F238E27FC236}">
                <a16:creationId xmlns:a16="http://schemas.microsoft.com/office/drawing/2014/main" id="{60AEA9EC-CB68-3D2B-2C16-E86977C63385}"/>
              </a:ext>
            </a:extLst>
          </p:cNvPr>
          <p:cNvSpPr/>
          <p:nvPr/>
        </p:nvSpPr>
        <p:spPr>
          <a:xfrm>
            <a:off x="5628904" y="3277590"/>
            <a:ext cx="914400" cy="384253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389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C1480-973F-FA47-8830-D42D78DC2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185A573-5BFA-93AC-D303-9401AC183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319" y="3306756"/>
            <a:ext cx="4567984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1C867BA-8B50-C025-37D8-BBC7F6B46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456" y="3306756"/>
            <a:ext cx="4510863" cy="324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54489F6-8D51-02E7-ECA4-DB9DA62C0C87}"/>
              </a:ext>
            </a:extLst>
          </p:cNvPr>
          <p:cNvSpPr txBox="1"/>
          <p:nvPr/>
        </p:nvSpPr>
        <p:spPr>
          <a:xfrm>
            <a:off x="0" y="4721505"/>
            <a:ext cx="348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Main </a:t>
            </a:r>
            <a:r>
              <a:rPr kumimoji="1" lang="en-US" altLang="zh-CN" sz="2000" b="1" dirty="0" err="1"/>
              <a:t>bkg</a:t>
            </a:r>
            <a:r>
              <a:rPr kumimoji="1" lang="en-US" altLang="zh-CN" sz="2000" b="1" dirty="0"/>
              <a:t>:</a:t>
            </a:r>
          </a:p>
          <a:p>
            <a:r>
              <a:rPr kumimoji="1" lang="en-US" altLang="zh-CN" sz="2000" b="1" dirty="0"/>
              <a:t>Continuum background</a:t>
            </a:r>
            <a:endParaRPr kumimoji="1"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34CCFE-8DCF-E0F3-27EB-43F489E9C286}"/>
              </a:ext>
            </a:extLst>
          </p:cNvPr>
          <p:cNvSpPr txBox="1"/>
          <p:nvPr/>
        </p:nvSpPr>
        <p:spPr>
          <a:xfrm>
            <a:off x="3546012" y="5037752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e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A967731-4342-B9BE-772D-8DF90A6EA6EF}"/>
              </a:ext>
            </a:extLst>
          </p:cNvPr>
          <p:cNvSpPr txBox="1"/>
          <p:nvPr/>
        </p:nvSpPr>
        <p:spPr>
          <a:xfrm>
            <a:off x="7995468" y="5037752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mu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770EC0-72E9-5E70-19D9-AFBDE063DCCE}"/>
              </a:ext>
            </a:extLst>
          </p:cNvPr>
          <p:cNvSpPr txBox="1"/>
          <p:nvPr/>
        </p:nvSpPr>
        <p:spPr>
          <a:xfrm>
            <a:off x="1261513" y="129374"/>
            <a:ext cx="89182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BB        entries=      94 scaled=    27.608 prob=0.044277</a:t>
            </a:r>
          </a:p>
          <a:p>
            <a:pPr>
              <a:buNone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eemumu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entries=       0 scaled=     0.000 prob=0.000000</a:t>
            </a:r>
          </a:p>
          <a:p>
            <a:pPr>
              <a:buNone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llXX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  entries=       1 scaled=     0.294 prob=0.000471</a:t>
            </a:r>
          </a:p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continuum entries=    1770 scaled=   519.849 prob=0.833726</a:t>
            </a:r>
          </a:p>
          <a:p>
            <a:pPr>
              <a:buNone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eeee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  entries=       0 scaled=     0.000 prob=0.000000</a:t>
            </a:r>
          </a:p>
          <a:p>
            <a:pPr>
              <a:buNone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hhISR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 entries=       0 scaled=     0.000 prob=0.000000</a:t>
            </a:r>
          </a:p>
          <a:p>
            <a:pPr>
              <a:buNone/>
            </a:pP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mumu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  entries=       0 scaled=     0.000 prob=0.000000</a:t>
            </a:r>
          </a:p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ee        entries=       0 scaled=     0.000 prob=0.000000</a:t>
            </a:r>
          </a:p>
          <a:p>
            <a:pPr>
              <a:buNone/>
            </a:pPr>
            <a:r>
              <a:rPr lang="en" altLang="zh-CN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taupair</a:t>
            </a:r>
            <a:r>
              <a:rPr lang="en" altLang="zh-CN" dirty="0">
                <a:solidFill>
                  <a:srgbClr val="000000"/>
                </a:solidFill>
                <a:highlight>
                  <a:srgbClr val="FFFF00"/>
                </a:highlight>
                <a:latin typeface="Menlo" panose="020B0609030804020204" pitchFamily="49" charset="0"/>
              </a:rPr>
              <a:t> </a:t>
            </a:r>
            <a:r>
              <a:rPr lang="en" altLang="zh-CN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  entries=     258 scaled=    75.775 prob=0.121526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8C414DE-D77D-0FC2-7EF9-28D9695AAF8B}"/>
              </a:ext>
            </a:extLst>
          </p:cNvPr>
          <p:cNvGrpSpPr/>
          <p:nvPr/>
        </p:nvGrpSpPr>
        <p:grpSpPr>
          <a:xfrm>
            <a:off x="8816720" y="3670227"/>
            <a:ext cx="1363021" cy="1188720"/>
            <a:chOff x="8446770" y="1414695"/>
            <a:chExt cx="1363021" cy="1188720"/>
          </a:xfrm>
        </p:grpSpPr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5977B327-B974-1D75-6785-5EFEFA56A1E8}"/>
                </a:ext>
              </a:extLst>
            </p:cNvPr>
            <p:cNvCxnSpPr/>
            <p:nvPr/>
          </p:nvCxnSpPr>
          <p:spPr>
            <a:xfrm>
              <a:off x="8446770" y="1414695"/>
              <a:ext cx="0" cy="118872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BBBF7BD7-79CD-334A-241E-0A85DAB666EC}"/>
                </a:ext>
              </a:extLst>
            </p:cNvPr>
            <p:cNvCxnSpPr/>
            <p:nvPr/>
          </p:nvCxnSpPr>
          <p:spPr>
            <a:xfrm>
              <a:off x="9802171" y="1414695"/>
              <a:ext cx="0" cy="118872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D0F2F4C7-9997-0743-654A-3861CEEBF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6770" y="1414695"/>
              <a:ext cx="1355401" cy="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9DD855FF-3408-92E7-BE6E-6FAB5325A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4390" y="2603415"/>
              <a:ext cx="1355401" cy="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019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837EA7-B9A1-4B96-EA5E-D324A9C8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238"/>
            <a:ext cx="5953924" cy="42784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D588E06-5E5B-710C-B336-57A3C2FF857E}"/>
              </a:ext>
            </a:extLst>
          </p:cNvPr>
          <p:cNvSpPr txBox="1"/>
          <p:nvPr/>
        </p:nvSpPr>
        <p:spPr>
          <a:xfrm>
            <a:off x="135924" y="160852"/>
            <a:ext cx="733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Comparison our selections with previous BARBAR’s</a:t>
            </a:r>
            <a:endParaRPr kumimoji="1" lang="zh-CN" altLang="en-US" sz="20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648673-63FF-40EC-DC82-99DBB78CF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828" y="911459"/>
            <a:ext cx="5222789" cy="755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6E7A92-9FF1-C6E6-9CE1-49922FD0B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807" y="1871461"/>
            <a:ext cx="5867697" cy="36643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721EAFE-806E-8B8D-8994-634F332DE2C3}"/>
              </a:ext>
            </a:extLst>
          </p:cNvPr>
          <p:cNvSpPr txBox="1"/>
          <p:nvPr/>
        </p:nvSpPr>
        <p:spPr>
          <a:xfrm>
            <a:off x="6576828" y="545159"/>
            <a:ext cx="420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previous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BarBar’s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9ECDAD-49D5-90AD-6FBC-BE4A9CE44FE1}"/>
              </a:ext>
            </a:extLst>
          </p:cNvPr>
          <p:cNvSpPr txBox="1"/>
          <p:nvPr/>
        </p:nvSpPr>
        <p:spPr>
          <a:xfrm>
            <a:off x="2081341" y="5942047"/>
            <a:ext cx="3449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FOM=0.0113 +/- 0.0004  </a:t>
            </a:r>
          </a:p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eff=0.0848 +/- 0.000</a:t>
            </a:r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4EA4B0-5FE7-AE90-1697-9FAFC89C6042}"/>
              </a:ext>
            </a:extLst>
          </p:cNvPr>
          <p:cNvSpPr txBox="1"/>
          <p:nvPr/>
        </p:nvSpPr>
        <p:spPr>
          <a:xfrm>
            <a:off x="7143182" y="5942047"/>
            <a:ext cx="3449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FOM=0.016 +/- 0.001  </a:t>
            </a:r>
          </a:p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eff=0.072 +/- 0.001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1D15D4F-AE79-8935-B4F9-ED2C9F2438E3}"/>
                  </a:ext>
                </a:extLst>
              </p:cNvPr>
              <p:cNvSpPr txBox="1"/>
              <p:nvPr/>
            </p:nvSpPr>
            <p:spPr>
              <a:xfrm>
                <a:off x="5586062" y="6080546"/>
                <a:ext cx="735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1D15D4F-AE79-8935-B4F9-ED2C9F24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062" y="6080546"/>
                <a:ext cx="7357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21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1CFB77-3A60-CDB4-A79D-B063801FD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691" y="536962"/>
            <a:ext cx="6079525" cy="10919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AF44173-6E8D-B822-14B3-4EFE8FFF0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801" y="1952367"/>
            <a:ext cx="6353792" cy="49056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5BF0686-3793-BBFC-BC1F-90CCBFD6F2F7}"/>
              </a:ext>
            </a:extLst>
          </p:cNvPr>
          <p:cNvSpPr txBox="1"/>
          <p:nvPr/>
        </p:nvSpPr>
        <p:spPr>
          <a:xfrm>
            <a:off x="0" y="0"/>
            <a:ext cx="733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Comparison our selections with previous BARBAR’s</a:t>
            </a:r>
            <a:endParaRPr kumimoji="1" lang="zh-CN" altLang="en-US" sz="2000" b="1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5C4BAD48-1163-8DD0-183F-75D38D76C071}"/>
              </a:ext>
            </a:extLst>
          </p:cNvPr>
          <p:cNvCxnSpPr/>
          <p:nvPr/>
        </p:nvCxnSpPr>
        <p:spPr>
          <a:xfrm>
            <a:off x="-1200" y="1736703"/>
            <a:ext cx="12193200" cy="0"/>
          </a:xfrm>
          <a:prstGeom prst="line">
            <a:avLst/>
          </a:prstGeom>
          <a:ln w="2857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9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2E3EDD3-ADDA-1E0D-F72A-9256B7713754}"/>
              </a:ext>
            </a:extLst>
          </p:cNvPr>
          <p:cNvSpPr txBox="1"/>
          <p:nvPr/>
        </p:nvSpPr>
        <p:spPr>
          <a:xfrm>
            <a:off x="194619" y="130431"/>
            <a:ext cx="2449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b="1" dirty="0"/>
              <a:t>Some </a:t>
            </a:r>
            <a:r>
              <a:rPr kumimoji="1" lang="en-US" altLang="zh-CN" sz="2000" b="1" dirty="0"/>
              <a:t>distributions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C060D4-DBEC-4BD3-BB3A-0E13DA0DF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084" y="499763"/>
            <a:ext cx="4007832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63E4CE-B33F-9955-44C5-2373091A8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84" y="3618000"/>
            <a:ext cx="4007832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1B7781-7BE7-5931-6766-840E84F0C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168" y="499763"/>
            <a:ext cx="4007832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0A512B-EF96-F3E5-1742-C0197D9B0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168" y="3618000"/>
            <a:ext cx="4007832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E2881A-21EB-9E1F-D0FD-080A69BFE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9763"/>
            <a:ext cx="4007832" cy="28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03015BF-E39B-0F60-E894-0C5425583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18000"/>
            <a:ext cx="4007832" cy="288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D9A62DB-D697-814D-A571-A1D206D61CA9}"/>
              </a:ext>
            </a:extLst>
          </p:cNvPr>
          <p:cNvSpPr txBox="1"/>
          <p:nvPr/>
        </p:nvSpPr>
        <p:spPr>
          <a:xfrm>
            <a:off x="914399" y="753762"/>
            <a:ext cx="9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both</a:t>
            </a:r>
            <a:endParaRPr kumimoji="1"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FEEE29-CCF8-D730-A52A-B161256ABD90}"/>
              </a:ext>
            </a:extLst>
          </p:cNvPr>
          <p:cNvSpPr txBox="1"/>
          <p:nvPr/>
        </p:nvSpPr>
        <p:spPr>
          <a:xfrm>
            <a:off x="5020962" y="753762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</a:t>
            </a:r>
            <a:endParaRPr kumimoji="1"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E3B97E-221E-5646-85D3-96F592EFD00B}"/>
              </a:ext>
            </a:extLst>
          </p:cNvPr>
          <p:cNvSpPr txBox="1"/>
          <p:nvPr/>
        </p:nvSpPr>
        <p:spPr>
          <a:xfrm>
            <a:off x="9028794" y="753762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mu</a:t>
            </a:r>
            <a:endParaRPr kumimoji="1"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984E87-7760-9DA0-DCD3-3B0B2BD6894C}"/>
              </a:ext>
            </a:extLst>
          </p:cNvPr>
          <p:cNvSpPr txBox="1"/>
          <p:nvPr/>
        </p:nvSpPr>
        <p:spPr>
          <a:xfrm>
            <a:off x="914399" y="3954099"/>
            <a:ext cx="9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both</a:t>
            </a:r>
            <a:endParaRPr kumimoji="1"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B97A05D-273E-D50C-2F8B-8F800A48A39D}"/>
              </a:ext>
            </a:extLst>
          </p:cNvPr>
          <p:cNvSpPr txBox="1"/>
          <p:nvPr/>
        </p:nvSpPr>
        <p:spPr>
          <a:xfrm>
            <a:off x="5020962" y="3954099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</a:t>
            </a:r>
            <a:endParaRPr kumimoji="1"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EA10AA3-79F5-5B1D-7A56-A1CA8B36FB6B}"/>
              </a:ext>
            </a:extLst>
          </p:cNvPr>
          <p:cNvSpPr txBox="1"/>
          <p:nvPr/>
        </p:nvSpPr>
        <p:spPr>
          <a:xfrm>
            <a:off x="9028794" y="3954099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mu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4384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918FBB5-3038-3A05-A32D-E5217E272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68" y="499763"/>
            <a:ext cx="4007832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E8E2CE8-EFD7-0D6A-20E2-950BB228B972}"/>
              </a:ext>
            </a:extLst>
          </p:cNvPr>
          <p:cNvSpPr txBox="1"/>
          <p:nvPr/>
        </p:nvSpPr>
        <p:spPr>
          <a:xfrm>
            <a:off x="194619" y="130431"/>
            <a:ext cx="2449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b="1" dirty="0"/>
              <a:t>Some distributions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243E5C-D6BE-E0DA-67A4-F0B96CAC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84" y="499763"/>
            <a:ext cx="4007832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34C380-81D3-B574-9802-BBDA52577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084" y="3749095"/>
            <a:ext cx="4007832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9424DE3-CAA5-5CFE-2952-C4E3295E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168" y="3749095"/>
            <a:ext cx="4007832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D4E7CF-95E7-C65E-9D65-52B0A6577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2" y="3749095"/>
            <a:ext cx="4007832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EFB7895-2E9D-4C04-E223-1EABCED715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99763"/>
            <a:ext cx="4007832" cy="28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7B1420-BB72-9DF3-B215-7AB4D60321DF}"/>
              </a:ext>
            </a:extLst>
          </p:cNvPr>
          <p:cNvSpPr txBox="1"/>
          <p:nvPr/>
        </p:nvSpPr>
        <p:spPr>
          <a:xfrm>
            <a:off x="914399" y="753762"/>
            <a:ext cx="9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both</a:t>
            </a:r>
            <a:endParaRPr kumimoji="1"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5DF6DF-E98C-793F-0F26-CE82FA1A5A47}"/>
              </a:ext>
            </a:extLst>
          </p:cNvPr>
          <p:cNvSpPr txBox="1"/>
          <p:nvPr/>
        </p:nvSpPr>
        <p:spPr>
          <a:xfrm>
            <a:off x="5020962" y="753762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</a:t>
            </a:r>
            <a:endParaRPr kumimoji="1"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2A23FA3-292F-6C6E-F9E7-E7768B05D74F}"/>
              </a:ext>
            </a:extLst>
          </p:cNvPr>
          <p:cNvSpPr txBox="1"/>
          <p:nvPr/>
        </p:nvSpPr>
        <p:spPr>
          <a:xfrm>
            <a:off x="9028794" y="753762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mu</a:t>
            </a:r>
            <a:endParaRPr kumimoji="1"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34E5B6-F4FE-D6DA-93A0-DDCF1E24F7A9}"/>
              </a:ext>
            </a:extLst>
          </p:cNvPr>
          <p:cNvSpPr txBox="1"/>
          <p:nvPr/>
        </p:nvSpPr>
        <p:spPr>
          <a:xfrm>
            <a:off x="914399" y="4044778"/>
            <a:ext cx="9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both</a:t>
            </a:r>
            <a:endParaRPr kumimoji="1"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7E892CC-B65A-B338-2316-E78A20BF7736}"/>
              </a:ext>
            </a:extLst>
          </p:cNvPr>
          <p:cNvSpPr txBox="1"/>
          <p:nvPr/>
        </p:nvSpPr>
        <p:spPr>
          <a:xfrm>
            <a:off x="5020962" y="4044778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</a:t>
            </a:r>
            <a:endParaRPr kumimoji="1"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31A156-6AE7-4A25-FD59-371398B132BE}"/>
              </a:ext>
            </a:extLst>
          </p:cNvPr>
          <p:cNvSpPr txBox="1"/>
          <p:nvPr/>
        </p:nvSpPr>
        <p:spPr>
          <a:xfrm>
            <a:off x="9028794" y="4044778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mu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8053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66F9B0-5376-98DA-7DA8-2F12BF411852}"/>
              </a:ext>
            </a:extLst>
          </p:cNvPr>
          <p:cNvSpPr txBox="1"/>
          <p:nvPr/>
        </p:nvSpPr>
        <p:spPr>
          <a:xfrm>
            <a:off x="3650782" y="2967335"/>
            <a:ext cx="817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dirty="0"/>
              <a:t>1202</a:t>
            </a:r>
            <a:r>
              <a:rPr kumimoji="1" lang="zh-CN" altLang="en-US" dirty="0"/>
              <a:t>优化所用的条件，根据上限拟合预估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en-US" altLang="zh-CN" dirty="0"/>
              <a:t>FBDT</a:t>
            </a:r>
            <a:r>
              <a:rPr kumimoji="1" lang="zh-CN" altLang="en-US" dirty="0"/>
              <a:t>优化所用的条件，根据上限拟合预估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加上</a:t>
            </a:r>
            <a:r>
              <a:rPr kumimoji="1" lang="en-US" altLang="zh-CN" dirty="0"/>
              <a:t>trust</a:t>
            </a:r>
            <a:r>
              <a:rPr kumimoji="1" lang="zh-CN" altLang="en-US" dirty="0"/>
              <a:t>所用的条件，根据上限拟合预估</a:t>
            </a:r>
          </a:p>
        </p:txBody>
      </p:sp>
    </p:spTree>
    <p:extLst>
      <p:ext uri="{BB962C8B-B14F-4D97-AF65-F5344CB8AC3E}">
        <p14:creationId xmlns:p14="http://schemas.microsoft.com/office/powerpoint/2010/main" val="78944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A9F8941-EB8B-E78E-E7C0-87F06093BE2E}"/>
                  </a:ext>
                </a:extLst>
              </p:cNvPr>
              <p:cNvSpPr txBox="1"/>
              <p:nvPr/>
            </p:nvSpPr>
            <p:spPr>
              <a:xfrm>
                <a:off x="425099" y="792366"/>
                <a:ext cx="11022227" cy="3800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𝛾𝛾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𝜏𝜏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=17.39%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kumimoji="1" lang="en-US" altLang="zh-CN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=17.82%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42.5±0.5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39.36±0.18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&lt;2.4×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𝜏𝜏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=0.919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=428 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(run1 all data)</a:t>
                </a:r>
              </a:p>
              <a:p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=8.5%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2.4×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𝑠𝑖𝑔𝑛𝑎𝑙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2.33±2.39</m:t>
                    </m:r>
                  </m:oMath>
                </a14:m>
                <a:r>
                  <a:rPr kumimoji="1" lang="en-US" altLang="zh-CN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(include both ee mode and </a:t>
                </a:r>
                <a:r>
                  <a:rPr kumimoji="1" lang="en-US" altLang="zh-CN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mumu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mode)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A9F8941-EB8B-E78E-E7C0-87F06093B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9" y="792366"/>
                <a:ext cx="11022227" cy="3800271"/>
              </a:xfrm>
              <a:prstGeom prst="rect">
                <a:avLst/>
              </a:prstGeom>
              <a:blipFill>
                <a:blip r:embed="rId2"/>
                <a:stretch>
                  <a:fillRect l="-460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D3E5767-2403-E865-4D24-A7D67EE79125}"/>
                  </a:ext>
                </a:extLst>
              </p:cNvPr>
              <p:cNvSpPr txBox="1"/>
              <p:nvPr/>
            </p:nvSpPr>
            <p:spPr>
              <a:xfrm>
                <a:off x="0" y="0"/>
                <a:ext cx="806896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E</a:t>
                </a:r>
                <a:r>
                  <a:rPr lang="en-US" altLang="zh-CN" sz="2800" b="1" cap="none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valuation of signal yield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D3E5767-2403-E865-4D24-A7D67EE79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068961" cy="523220"/>
              </a:xfrm>
              <a:prstGeom prst="rect">
                <a:avLst/>
              </a:prstGeom>
              <a:blipFill>
                <a:blip r:embed="rId3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1378D6-716E-F82E-8B8A-DFEF2B585026}"/>
                  </a:ext>
                </a:extLst>
              </p:cNvPr>
              <p:cNvSpPr txBox="1"/>
              <p:nvPr/>
            </p:nvSpPr>
            <p:spPr>
              <a:xfrm>
                <a:off x="425099" y="4784481"/>
                <a:ext cx="9160072" cy="495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FOM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FOM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=0.0113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±0.0004</m:t>
                    </m:r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=0.0848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±0.0007⟹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36.05±3.28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1378D6-716E-F82E-8B8A-DFEF2B585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9" y="4784481"/>
                <a:ext cx="9160072" cy="495585"/>
              </a:xfrm>
              <a:prstGeom prst="rect">
                <a:avLst/>
              </a:prstGeom>
              <a:blipFill>
                <a:blip r:embed="rId4"/>
                <a:stretch>
                  <a:fillRect l="-1385" t="-500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81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F958CC8-8796-3D3B-969C-3F6F0000B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211" y="3336283"/>
            <a:ext cx="4505076" cy="324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22006E4-27F6-22C4-6367-31F2BF212C85}"/>
              </a:ext>
            </a:extLst>
          </p:cNvPr>
          <p:cNvSpPr txBox="1"/>
          <p:nvPr/>
        </p:nvSpPr>
        <p:spPr>
          <a:xfrm>
            <a:off x="0" y="4721505"/>
            <a:ext cx="348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Main </a:t>
            </a:r>
            <a:r>
              <a:rPr kumimoji="1" lang="en-US" altLang="zh-CN" sz="2000" b="1" dirty="0" err="1"/>
              <a:t>bkg</a:t>
            </a:r>
            <a:r>
              <a:rPr kumimoji="1" lang="en-US" altLang="zh-CN" sz="2000" b="1" dirty="0"/>
              <a:t>:</a:t>
            </a:r>
          </a:p>
          <a:p>
            <a:r>
              <a:rPr kumimoji="1" lang="en-US" altLang="zh-CN" sz="2000" b="1" dirty="0"/>
              <a:t>Continuum background</a:t>
            </a:r>
            <a:endParaRPr kumimoji="1"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A0A5AD-C4DC-9BEB-5F33-79D7732523FE}"/>
              </a:ext>
            </a:extLst>
          </p:cNvPr>
          <p:cNvSpPr txBox="1"/>
          <p:nvPr/>
        </p:nvSpPr>
        <p:spPr>
          <a:xfrm>
            <a:off x="4027751" y="3861589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e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36CC84-5919-1F37-DFEA-2232DB5E9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287" y="3336283"/>
            <a:ext cx="4523377" cy="324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EF9F8CD-0F95-A769-D257-F5284B103A43}"/>
              </a:ext>
            </a:extLst>
          </p:cNvPr>
          <p:cNvSpPr txBox="1"/>
          <p:nvPr/>
        </p:nvSpPr>
        <p:spPr>
          <a:xfrm>
            <a:off x="8568146" y="3861589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mu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EC700C-A421-DE9E-081D-4BFA0F79150A}"/>
              </a:ext>
            </a:extLst>
          </p:cNvPr>
          <p:cNvSpPr txBox="1"/>
          <p:nvPr/>
        </p:nvSpPr>
        <p:spPr>
          <a:xfrm>
            <a:off x="640491" y="211308"/>
            <a:ext cx="109110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BB        entries=      88 scale= 0.2937 </a:t>
            </a:r>
            <a:r>
              <a:rPr lang="en" altLang="zh-CN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scaled_count</a:t>
            </a:r>
            <a:r>
              <a:rPr lang="en" altLang="zh-CN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=      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eemumu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entries=       0 scale= 1.1749 </a:t>
            </a:r>
            <a:r>
              <a:rPr lang="en" altLang="zh-CN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scaled_count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     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llXX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entries=       1 scale= 0.2937 </a:t>
            </a:r>
            <a:r>
              <a:rPr lang="en" altLang="zh-CN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scaled_count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     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continuum entries=    1916 scale= 0.2937 </a:t>
            </a:r>
            <a:r>
              <a:rPr lang="en" altLang="zh-CN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scaled_count</a:t>
            </a:r>
            <a:r>
              <a:rPr lang="en" altLang="zh-CN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=     563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eeee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entries=       0 scale= 1.1749 </a:t>
            </a:r>
            <a:r>
              <a:rPr lang="en" altLang="zh-CN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scaled_count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     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hhISR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entries=       0 scale= 1.1749 </a:t>
            </a:r>
            <a:r>
              <a:rPr lang="en" altLang="zh-CN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scaled_count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     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mumu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entries=       0 scale= 0.2937 </a:t>
            </a:r>
            <a:r>
              <a:rPr lang="en" altLang="zh-CN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scaled_count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     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ee        entries=       0 scale=11.7489 </a:t>
            </a:r>
            <a:r>
              <a:rPr lang="en" altLang="zh-CN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scaled_count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     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taupair</a:t>
            </a:r>
            <a:r>
              <a:rPr lang="en" altLang="zh-CN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   entries=     262 scale= 0.2937 </a:t>
            </a:r>
            <a:r>
              <a:rPr lang="en" altLang="zh-CN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scaled_count</a:t>
            </a:r>
            <a:r>
              <a:rPr lang="en" altLang="zh-CN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=      77</a:t>
            </a:r>
          </a:p>
        </p:txBody>
      </p:sp>
    </p:spTree>
    <p:extLst>
      <p:ext uri="{BB962C8B-B14F-4D97-AF65-F5344CB8AC3E}">
        <p14:creationId xmlns:p14="http://schemas.microsoft.com/office/powerpoint/2010/main" val="400954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E932280-E4BB-C6B9-0193-4771614E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36" y="3258000"/>
            <a:ext cx="4800000" cy="36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B8F18D-8F0B-FCB1-5024-37DE01A1A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000" y="3258000"/>
            <a:ext cx="4800000" cy="360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BE4C6A4-0B1F-E713-1237-BE0BFD98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209" y="10843"/>
            <a:ext cx="5009791" cy="360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6BE3A4-C12D-2B29-4712-2643B682C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209" y="-5646"/>
            <a:ext cx="5009791" cy="360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58F5C85-E954-6AF9-7374-2D3203D9BEE3}"/>
              </a:ext>
            </a:extLst>
          </p:cNvPr>
          <p:cNvSpPr txBox="1"/>
          <p:nvPr/>
        </p:nvSpPr>
        <p:spPr>
          <a:xfrm>
            <a:off x="124672" y="1608945"/>
            <a:ext cx="326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Fit to total bkg.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F57093-A3D2-E29D-A262-EC691F997CE1}"/>
              </a:ext>
            </a:extLst>
          </p:cNvPr>
          <p:cNvSpPr txBox="1"/>
          <p:nvPr/>
        </p:nvSpPr>
        <p:spPr>
          <a:xfrm>
            <a:off x="3576520" y="541511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e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717890-AA23-8BE5-DBF9-8B4FF770D309}"/>
              </a:ext>
            </a:extLst>
          </p:cNvPr>
          <p:cNvSpPr txBox="1"/>
          <p:nvPr/>
        </p:nvSpPr>
        <p:spPr>
          <a:xfrm>
            <a:off x="8116915" y="541511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mu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EBE7DE-A306-5A58-68C1-7F1EF5E6AF67}"/>
              </a:ext>
            </a:extLst>
          </p:cNvPr>
          <p:cNvSpPr txBox="1"/>
          <p:nvPr/>
        </p:nvSpPr>
        <p:spPr>
          <a:xfrm>
            <a:off x="124672" y="4657890"/>
            <a:ext cx="165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Fit to signal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36AB612-3437-D517-E658-F686A44B1275}"/>
              </a:ext>
            </a:extLst>
          </p:cNvPr>
          <p:cNvSpPr txBox="1"/>
          <p:nvPr/>
        </p:nvSpPr>
        <p:spPr>
          <a:xfrm>
            <a:off x="3423373" y="4141511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e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FB7AF0-0187-4D18-9A92-FA0558733666}"/>
              </a:ext>
            </a:extLst>
          </p:cNvPr>
          <p:cNvSpPr txBox="1"/>
          <p:nvPr/>
        </p:nvSpPr>
        <p:spPr>
          <a:xfrm>
            <a:off x="7963768" y="4141511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</a:rPr>
              <a:t>mu mode</a:t>
            </a:r>
            <a:endParaRPr kumimoji="1" lang="zh-CN" altLang="en-US" b="1" dirty="0">
              <a:solidFill>
                <a:schemeClr val="accent2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DE55B33-38BF-6627-20D1-728017AEDCF0}"/>
              </a:ext>
            </a:extLst>
          </p:cNvPr>
          <p:cNvGrpSpPr/>
          <p:nvPr/>
        </p:nvGrpSpPr>
        <p:grpSpPr>
          <a:xfrm>
            <a:off x="8402387" y="1214640"/>
            <a:ext cx="1363021" cy="1188720"/>
            <a:chOff x="8446770" y="1414695"/>
            <a:chExt cx="1363021" cy="1188720"/>
          </a:xfrm>
        </p:grpSpPr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C026314F-0D6A-2B0E-A7C2-62E971094C0E}"/>
                </a:ext>
              </a:extLst>
            </p:cNvPr>
            <p:cNvCxnSpPr/>
            <p:nvPr/>
          </p:nvCxnSpPr>
          <p:spPr>
            <a:xfrm>
              <a:off x="8446770" y="1414695"/>
              <a:ext cx="0" cy="118872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07D21CA3-790D-7A46-973A-2C85DE4BFF2D}"/>
                </a:ext>
              </a:extLst>
            </p:cNvPr>
            <p:cNvCxnSpPr/>
            <p:nvPr/>
          </p:nvCxnSpPr>
          <p:spPr>
            <a:xfrm>
              <a:off x="9802171" y="1414695"/>
              <a:ext cx="0" cy="118872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4F573F0B-FF9A-53F6-98FD-6F9C5D112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6770" y="1414695"/>
              <a:ext cx="1355401" cy="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E1AB0CFE-2BA6-FABE-0B78-7B1140DA63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4390" y="2603415"/>
              <a:ext cx="1355401" cy="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433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984</Words>
  <Application>Microsoft Macintosh PowerPoint</Application>
  <PresentationFormat>宽屏</PresentationFormat>
  <Paragraphs>178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Arial</vt:lpstr>
      <vt:lpstr>Cambria Math</vt:lpstr>
      <vt:lpstr>Menlo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wyzhuang23@m.fudan.edu.cn</dc:creator>
  <cp:lastModifiedBy>wyzhuang23@m.fudan.edu.cn</cp:lastModifiedBy>
  <cp:revision>5</cp:revision>
  <dcterms:created xsi:type="dcterms:W3CDTF">2025-12-10T04:01:56Z</dcterms:created>
  <dcterms:modified xsi:type="dcterms:W3CDTF">2025-12-12T07:03:28Z</dcterms:modified>
</cp:coreProperties>
</file>