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  <p:sldMasterId id="2147483660" r:id="rId3"/>
    <p:sldMasterId id="2147483676" r:id="rId4"/>
  </p:sldMasterIdLst>
  <p:notesMasterIdLst>
    <p:notesMasterId r:id="rId30"/>
  </p:notesMasterIdLst>
  <p:sldIdLst>
    <p:sldId id="257" r:id="rId5"/>
    <p:sldId id="258" r:id="rId6"/>
    <p:sldId id="943" r:id="rId7"/>
    <p:sldId id="264" r:id="rId8"/>
    <p:sldId id="1318" r:id="rId9"/>
    <p:sldId id="2045" r:id="rId10"/>
    <p:sldId id="2055" r:id="rId11"/>
    <p:sldId id="2054" r:id="rId12"/>
    <p:sldId id="341" r:id="rId13"/>
    <p:sldId id="877" r:id="rId14"/>
    <p:sldId id="692" r:id="rId15"/>
    <p:sldId id="895" r:id="rId16"/>
    <p:sldId id="1293" r:id="rId17"/>
    <p:sldId id="2053" r:id="rId18"/>
    <p:sldId id="2058" r:id="rId19"/>
    <p:sldId id="2057" r:id="rId20"/>
    <p:sldId id="2016" r:id="rId21"/>
    <p:sldId id="453" r:id="rId22"/>
    <p:sldId id="2017" r:id="rId23"/>
    <p:sldId id="1317" r:id="rId24"/>
    <p:sldId id="2056" r:id="rId25"/>
    <p:sldId id="2052" r:id="rId26"/>
    <p:sldId id="1298" r:id="rId27"/>
    <p:sldId id="2050" r:id="rId28"/>
    <p:sldId id="2059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182" y="3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56897-B39F-4DB7-A37B-64C10537BE0F}" type="datetimeFigureOut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281FC-253C-49DD-8A36-F4BAFA42C9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77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85383A-F130-46D0-99ED-8E4A98A2C0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09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E6773-ADE2-E558-3691-8DCF68A7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C58E9D6-F8B5-5B1D-D9A6-4DFF87E4F9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1A7571-A369-A2C7-BCB9-0BDDBC87C7E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525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3D574-A321-E372-945A-3A843A592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A6FB94B-8948-B2AB-B57D-6603110988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37FCEF-CE67-30DB-E065-79912CA522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7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31FC9-8FFB-9CBE-BD89-4B59AA7B8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C98661-3C50-1FAA-91A3-381F76CFE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97AEAE-361B-F94E-3E53-4656BD826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C9C22-3AE1-4AFF-B0DE-93661115DC63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5BC59B-3879-6931-1041-D79A8E09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C24D0B-C9CE-586C-C034-1BA307E7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66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9CA18-688B-332A-5A2E-1D9606CF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B60882-5D66-2B8E-F748-312D321C3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602F6-7989-05AF-2E90-15E909F4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6A04-E9DC-469B-92EA-CEE475897581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1FD1D-6054-4F4C-5B68-CD37474A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764AA-EA1F-B7D1-FB70-44F37EC2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36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500A59-8D81-9897-5700-DF0AD9D1E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8DEE58-A38F-50EB-DA0A-9751F0A83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F50C81-052E-0A3C-6D39-31A0BA25E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C0E4C-25E8-4FA9-9755-6BCD73B57103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390E8-2642-5EA9-6EFB-1DDF2AEA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83E3C3-7F46-EAF2-7A08-42BFD6BA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21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31FC9-8FFB-9CBE-BD89-4B59AA7B8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C98661-3C50-1FAA-91A3-381F76CFE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97AEAE-361B-F94E-3E53-4656BD826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B0110-6A69-4CF9-A57D-6FEA34BE8FAF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5BC59B-3879-6931-1041-D79A8E09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C24D0B-C9CE-586C-C034-1BA307E7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07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BBE1D9-5C94-B060-B46A-F47ACFB2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59C745-EB58-BC68-6079-EAF0ABD53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9087F3-BC6E-03E0-5E38-2B980C5D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E10432-7544-454D-B8AA-C3408D7C3E9C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9CC18-1B2B-0E77-84B8-AD2FB194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49C7E2-C371-654F-60ED-961750CAA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946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6ED64A-A062-C346-285D-270C30D0E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EDAED-96C4-74C0-B179-BCB9A85B7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52699E-C916-531B-83F3-58339BC91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04A98-CDAE-4C76-9082-054785ADD0D8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997ED9-9A2C-E96D-706B-806B566C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975059-3269-C86E-CE0E-2B8893D9E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99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FB35D-6A8D-C240-7F0C-A61F045E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7FD6D-FDAC-2594-C06E-57D6FB60E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E3B2A2-97EE-E76A-E7C5-93DF4B9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18BCF6-80F4-1692-4E38-3AB51B0B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747F6F-D5A0-4981-82B3-BDF0385312A9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DC48FB-E8C0-EC1D-BA4D-C33DA2934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B43201-1D82-D295-4D46-5778A471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904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FA9890-6E96-7347-C25E-61CF9C84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C39861-DD9B-0F8E-D710-791A7B81E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3ED4D9-7BE7-AC8D-6615-2A8B6EDB0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B43C6-2964-2152-1B71-3FB3F0750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31B1D0A-B5A5-C96B-2BB4-D7C94E361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41DE0ED-0975-84B9-E03B-043F883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CAF55-CB24-4615-9AAC-AF9E5AD01DFF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26776D6-EA20-CE19-A114-ED86DAC1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898C2B-EF04-E819-4775-B45BF49C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349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2356C-1741-0DAC-AA40-98BBEAB8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CBD3E2-DE6E-1DC6-0492-55973E64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80631-3486-4E70-901D-EB4553A52D72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45C718-0575-374C-DA02-6E37698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CF5E2C-8568-B0C9-7FE6-B79FB287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141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751A0E-021C-A59F-F15E-9FA7F84B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282305-FB9A-4475-9865-26073BCE03D5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570E32-8EC7-A1B7-0157-83C16A2C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CE51AB-A067-3F33-AE03-B5084460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57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C7380-4DCC-780E-F522-E98746DC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A8C04-D6EC-CFD2-76F7-274A1DEC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54B9CA-B147-9E4F-BD3B-756AFF34F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C8E1C1-13D2-1297-89E7-04BCA7F7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399F20-A5A8-403F-A6CC-AA92F688E82B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ADA9E6-7FBB-5A80-9666-4C34D7AB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E2E38B-3380-43DE-C2DF-074CF166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16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BBE1D9-5C94-B060-B46A-F47ACFB2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59C745-EB58-BC68-6079-EAF0ABD53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9087F3-BC6E-03E0-5E38-2B980C5D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6CE962-4A42-4AEA-85A8-13B7E05E7E28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9CC18-1B2B-0E77-84B8-AD2FB1947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49C7E2-C371-654F-60ED-961750CAA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51E94E-FCE0-401B-925F-70A66897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8EDDFA-57E7-F54E-B5A6-1655D27DA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DC0D16-DF2E-FA4E-699C-F72DAF080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BEAF6F-8DC2-8A39-9951-3347DF55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E7D3CB-A14C-461F-9566-80F48E170352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E476D2-53FE-A35A-4598-F04BB1D9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61554E-B24E-22B5-FC2E-E026CCCC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86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9CA18-688B-332A-5A2E-1D9606CF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B60882-5D66-2B8E-F748-312D321C3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602F6-7989-05AF-2E90-15E909F4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71A9B-D9D0-415E-B514-81827EFD212C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1FD1D-6054-4F4C-5B68-CD37474A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764AA-EA1F-B7D1-FB70-44F37EC2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423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500A59-8D81-9897-5700-DF0AD9D1E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8DEE58-A38F-50EB-DA0A-9751F0A83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F50C81-052E-0A3C-6D39-31A0BA25E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89655-9217-45FA-B44D-FB276F024E0A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390E8-2642-5EA9-6EFB-1DDF2AEA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83E3C3-7F46-EAF2-7A08-42BFD6BA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614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紫台-台标-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30" y="2130519"/>
            <a:ext cx="10363495" cy="14700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52" y="3886366"/>
            <a:ext cx="8534643" cy="17526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7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6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9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7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10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7C8F8-D6F4-45BD-BEE5-1E1879AE53CB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0EF14D9F-0879-4A7B-ADD3-6447E80FE939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246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紫台-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5990" y="258889"/>
            <a:ext cx="7053941" cy="490067"/>
          </a:xfrm>
        </p:spPr>
        <p:txBody>
          <a:bodyPr/>
          <a:lstStyle>
            <a:lvl1pPr algn="l"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190" y="980730"/>
            <a:ext cx="10971212" cy="5145435"/>
          </a:xfrm>
        </p:spPr>
        <p:txBody>
          <a:bodyPr/>
          <a:lstStyle>
            <a:lvl1pPr>
              <a:defRPr sz="20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20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8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FDB4-EB6D-440D-8BA7-3B2835F7BA11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53E5B9BA-C77F-4255-A7A3-D6738906901F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5384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14" y="4407089"/>
            <a:ext cx="10363495" cy="1362132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14" y="2906836"/>
            <a:ext cx="10363495" cy="150025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3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277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15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5605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192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831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476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108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2968B-6D16-4985-B067-B6A51A4C0AE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A27BAB89-F6E7-4757-94A0-CE12689954CA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8586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紫台-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2745" y="196261"/>
            <a:ext cx="7415212" cy="490067"/>
          </a:xfrm>
        </p:spPr>
        <p:txBody>
          <a:bodyPr/>
          <a:lstStyle>
            <a:lvl1pPr algn="l"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7" y="1124745"/>
            <a:ext cx="5384955" cy="5001677"/>
          </a:xfrm>
        </p:spPr>
        <p:txBody>
          <a:bodyPr/>
          <a:lstStyle>
            <a:lvl1pPr>
              <a:defRPr sz="22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6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777" y="1124745"/>
            <a:ext cx="5384955" cy="5001677"/>
          </a:xfrm>
        </p:spPr>
        <p:txBody>
          <a:bodyPr/>
          <a:lstStyle>
            <a:lvl1pPr>
              <a:defRPr sz="22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6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ED53-92DB-44DF-9B78-67076567E45D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F9A00FB7-C94F-4BA9-9B1F-32A4D41D0186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3157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紫台-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5440" y="139339"/>
            <a:ext cx="6834525" cy="553359"/>
          </a:xfrm>
        </p:spPr>
        <p:txBody>
          <a:bodyPr/>
          <a:lstStyle>
            <a:lvl1pPr algn="l"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22" y="917004"/>
            <a:ext cx="5387071" cy="639789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002060"/>
                </a:solidFill>
                <a:latin typeface="+mj-ea"/>
                <a:ea typeface="+mj-ea"/>
              </a:defRPr>
            </a:lvl1pPr>
            <a:lvl2pPr marL="363855" indent="0">
              <a:buNone/>
              <a:defRPr sz="1600" b="1"/>
            </a:lvl2pPr>
            <a:lvl3pPr marL="727710" indent="0">
              <a:buNone/>
              <a:defRPr sz="1400" b="1"/>
            </a:lvl3pPr>
            <a:lvl4pPr marL="1091565" indent="0">
              <a:buNone/>
              <a:defRPr sz="1300" b="1"/>
            </a:lvl4pPr>
            <a:lvl5pPr marL="1456055" indent="0">
              <a:buNone/>
              <a:defRPr sz="1300" b="1"/>
            </a:lvl5pPr>
            <a:lvl6pPr marL="1819275" indent="0">
              <a:buNone/>
              <a:defRPr sz="1300" b="1"/>
            </a:lvl6pPr>
            <a:lvl7pPr marL="2183130" indent="0">
              <a:buNone/>
              <a:defRPr sz="1300" b="1"/>
            </a:lvl7pPr>
            <a:lvl8pPr marL="2547620" indent="0">
              <a:buNone/>
              <a:defRPr sz="1300" b="1"/>
            </a:lvl8pPr>
            <a:lvl9pPr marL="2910840" indent="0">
              <a:buNone/>
              <a:defRPr sz="13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22" y="1628801"/>
            <a:ext cx="5387071" cy="4497621"/>
          </a:xfrm>
        </p:spPr>
        <p:txBody>
          <a:bodyPr/>
          <a:lstStyle>
            <a:lvl1pPr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16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3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300" b="1">
                <a:solidFill>
                  <a:srgbClr val="002060"/>
                </a:solidFill>
                <a:latin typeface="+mj-ea"/>
                <a:ea typeface="+mj-ea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45" y="917004"/>
            <a:ext cx="5389187" cy="639789"/>
          </a:xfrm>
        </p:spPr>
        <p:txBody>
          <a:bodyPr anchor="b"/>
          <a:lstStyle>
            <a:lvl1pPr marL="0" indent="0">
              <a:buNone/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1pPr>
            <a:lvl2pPr marL="363855" indent="0">
              <a:buNone/>
              <a:defRPr sz="1600" b="1"/>
            </a:lvl2pPr>
            <a:lvl3pPr marL="727710" indent="0">
              <a:buNone/>
              <a:defRPr sz="1400" b="1"/>
            </a:lvl3pPr>
            <a:lvl4pPr marL="1091565" indent="0">
              <a:buNone/>
              <a:defRPr sz="1300" b="1"/>
            </a:lvl4pPr>
            <a:lvl5pPr marL="1456055" indent="0">
              <a:buNone/>
              <a:defRPr sz="1300" b="1"/>
            </a:lvl5pPr>
            <a:lvl6pPr marL="1819275" indent="0">
              <a:buNone/>
              <a:defRPr sz="1300" b="1"/>
            </a:lvl6pPr>
            <a:lvl7pPr marL="2183130" indent="0">
              <a:buNone/>
              <a:defRPr sz="1300" b="1"/>
            </a:lvl7pPr>
            <a:lvl8pPr marL="2547620" indent="0">
              <a:buNone/>
              <a:defRPr sz="1300" b="1"/>
            </a:lvl8pPr>
            <a:lvl9pPr marL="2910840" indent="0">
              <a:buNone/>
              <a:defRPr sz="13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45" y="1628801"/>
            <a:ext cx="5389187" cy="4497621"/>
          </a:xfrm>
        </p:spPr>
        <p:txBody>
          <a:bodyPr/>
          <a:lstStyle>
            <a:lvl1pPr>
              <a:defRPr sz="1900" b="1">
                <a:solidFill>
                  <a:srgbClr val="002060"/>
                </a:solidFill>
                <a:latin typeface="+mj-ea"/>
                <a:ea typeface="+mj-ea"/>
              </a:defRPr>
            </a:lvl1pPr>
            <a:lvl2pPr>
              <a:defRPr sz="1600" b="1">
                <a:solidFill>
                  <a:srgbClr val="002060"/>
                </a:solidFill>
                <a:latin typeface="+mj-ea"/>
                <a:ea typeface="+mj-ea"/>
              </a:defRPr>
            </a:lvl2pPr>
            <a:lvl3pPr>
              <a:defRPr sz="1400" b="1">
                <a:solidFill>
                  <a:srgbClr val="002060"/>
                </a:solidFill>
                <a:latin typeface="+mj-ea"/>
                <a:ea typeface="+mj-ea"/>
              </a:defRPr>
            </a:lvl3pPr>
            <a:lvl4pPr>
              <a:defRPr sz="1300" b="1">
                <a:solidFill>
                  <a:srgbClr val="002060"/>
                </a:solidFill>
                <a:latin typeface="+mj-ea"/>
                <a:ea typeface="+mj-ea"/>
              </a:defRPr>
            </a:lvl4pPr>
            <a:lvl5pPr>
              <a:defRPr sz="1300" b="1">
                <a:solidFill>
                  <a:srgbClr val="002060"/>
                </a:solidFill>
                <a:latin typeface="+mj-ea"/>
                <a:ea typeface="+mj-ea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3077B-D7A1-4228-95E7-94CDEAC3AB7B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6A37C611-C2E9-472A-9ECF-4D4FDEE69FD9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18560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紫台-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165463"/>
            <a:ext cx="6995309" cy="513244"/>
          </a:xfrm>
        </p:spPr>
        <p:txBody>
          <a:bodyPr/>
          <a:lstStyle>
            <a:lvl1pPr algn="l">
              <a:defRPr sz="32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7214-DCAC-4886-BE32-4C7F81526314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310B0534-16C6-440E-AC05-A8D1C0ABD8DD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08870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AA7CD-EFB7-42D8-8A4F-A9F6A164FE03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EAD6C1AD-0336-414A-BA26-D9E9E7ADB8F2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69759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6ED64A-A062-C346-285D-270C30D0E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EDAED-96C4-74C0-B179-BCB9A85B7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52699E-C916-531B-83F3-58339BC91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20D161-8BF9-47A1-B64B-5E9A0BEAF7B2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997ED9-9A2C-E96D-706B-806B566C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975059-3269-C86E-CE0E-2B8893D9E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913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2" y="273062"/>
            <a:ext cx="4011199" cy="1162099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70" y="273064"/>
            <a:ext cx="6815861" cy="585335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2" y="1435162"/>
            <a:ext cx="4011199" cy="4691260"/>
          </a:xfrm>
        </p:spPr>
        <p:txBody>
          <a:bodyPr/>
          <a:lstStyle>
            <a:lvl1pPr marL="0" indent="0">
              <a:buNone/>
              <a:defRPr sz="1100"/>
            </a:lvl1pPr>
            <a:lvl2pPr marL="363855" indent="0">
              <a:buNone/>
              <a:defRPr sz="1000"/>
            </a:lvl2pPr>
            <a:lvl3pPr marL="727710" indent="0">
              <a:buNone/>
              <a:defRPr sz="800"/>
            </a:lvl3pPr>
            <a:lvl4pPr marL="1091565" indent="0">
              <a:buNone/>
              <a:defRPr sz="800"/>
            </a:lvl4pPr>
            <a:lvl5pPr marL="1456055" indent="0">
              <a:buNone/>
              <a:defRPr sz="800"/>
            </a:lvl5pPr>
            <a:lvl6pPr marL="1819275" indent="0">
              <a:buNone/>
              <a:defRPr sz="800"/>
            </a:lvl6pPr>
            <a:lvl7pPr marL="2183130" indent="0">
              <a:buNone/>
              <a:defRPr sz="800"/>
            </a:lvl7pPr>
            <a:lvl8pPr marL="2547620" indent="0">
              <a:buNone/>
              <a:defRPr sz="800"/>
            </a:lvl8pPr>
            <a:lvl9pPr marL="291084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18F74-8AA3-4D92-9BCC-80053F99AB3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1DB30A98-20EC-4963-80A6-E9296DD88EA7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7985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89" y="4800805"/>
            <a:ext cx="7315409" cy="56676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89" y="612803"/>
            <a:ext cx="7315409" cy="4114973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63855" indent="0">
              <a:buNone/>
              <a:defRPr sz="2200"/>
            </a:lvl2pPr>
            <a:lvl3pPr marL="727710" indent="0">
              <a:buNone/>
              <a:defRPr sz="1900"/>
            </a:lvl3pPr>
            <a:lvl4pPr marL="1091565" indent="0">
              <a:buNone/>
              <a:defRPr sz="1600"/>
            </a:lvl4pPr>
            <a:lvl5pPr marL="1456055" indent="0">
              <a:buNone/>
              <a:defRPr sz="1600"/>
            </a:lvl5pPr>
            <a:lvl6pPr marL="1819275" indent="0">
              <a:buNone/>
              <a:defRPr sz="1600"/>
            </a:lvl6pPr>
            <a:lvl7pPr marL="2183130" indent="0">
              <a:buNone/>
              <a:defRPr sz="1600"/>
            </a:lvl7pPr>
            <a:lvl8pPr marL="2547620" indent="0">
              <a:buNone/>
              <a:defRPr sz="1600"/>
            </a:lvl8pPr>
            <a:lvl9pPr marL="2910840" indent="0">
              <a:buNone/>
              <a:defRPr sz="16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89" y="5367564"/>
            <a:ext cx="7315409" cy="804896"/>
          </a:xfrm>
        </p:spPr>
        <p:txBody>
          <a:bodyPr/>
          <a:lstStyle>
            <a:lvl1pPr marL="0" indent="0">
              <a:buNone/>
              <a:defRPr sz="1100"/>
            </a:lvl1pPr>
            <a:lvl2pPr marL="363855" indent="0">
              <a:buNone/>
              <a:defRPr sz="1000"/>
            </a:lvl2pPr>
            <a:lvl3pPr marL="727710" indent="0">
              <a:buNone/>
              <a:defRPr sz="800"/>
            </a:lvl3pPr>
            <a:lvl4pPr marL="1091565" indent="0">
              <a:buNone/>
              <a:defRPr sz="800"/>
            </a:lvl4pPr>
            <a:lvl5pPr marL="1456055" indent="0">
              <a:buNone/>
              <a:defRPr sz="800"/>
            </a:lvl5pPr>
            <a:lvl6pPr marL="1819275" indent="0">
              <a:buNone/>
              <a:defRPr sz="800"/>
            </a:lvl6pPr>
            <a:lvl7pPr marL="2183130" indent="0">
              <a:buNone/>
              <a:defRPr sz="800"/>
            </a:lvl7pPr>
            <a:lvl8pPr marL="2547620" indent="0">
              <a:buNone/>
              <a:defRPr sz="800"/>
            </a:lvl8pPr>
            <a:lvl9pPr marL="291084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37814-46E7-4F58-8512-7520A5C4FA2C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00DB6324-91B4-4199-92E5-E33066B572B2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38096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021" y="139466"/>
            <a:ext cx="6366523" cy="592055"/>
          </a:xfrm>
        </p:spPr>
        <p:txBody>
          <a:bodyPr/>
          <a:lstStyle>
            <a:lvl1pPr>
              <a:defRPr sz="21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DA09-F3C1-43A2-9D47-697BC9A70154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691BB689-DBF6-4EC2-B167-A9018203A652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70768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454" y="274652"/>
            <a:ext cx="2743279" cy="58517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19" y="274652"/>
            <a:ext cx="8026629" cy="58517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6D60F-29D9-47B1-9E4B-27977C19972F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01370">
              <a:defRPr/>
            </a:pPr>
            <a:fld id="{89AACFCD-A945-4B47-968A-EEBE5D49B4F3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16470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B2671-C3CF-07F0-58D6-2FB5289F8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76533-0B30-33DB-9BC6-BF38C1DB9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4285AA-FAD7-1076-5E96-97108F3A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EAAC-8B7E-4F80-92D6-3F60BDEA2241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18B1BC-CA11-3A05-DDB8-2E1F44D5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4BFBF2-20F6-72D9-B63B-1050970A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453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7F07F1-393C-881A-BF9D-D90AFEB9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69FF5C-534A-7561-50B9-E2F539110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7411A9-D6C3-125A-765F-D042B90A8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DA22-7E31-4D02-90CE-029E5CE639FF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DE83C-3D14-9BA4-8AE7-501FA1E0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46A2F5-9D84-0168-54DB-3D148D98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1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490BF4-E4FB-6639-64E8-52D7D123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E0EB12-1F3E-1D9F-8311-57D658CAE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C6BD55-5BC2-B1B5-50B7-D6F26629A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BA3C-E492-44D0-8139-CA53FD934336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7773F1-ED57-9124-491C-49316133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D6BAB1-654D-784A-F535-7E229D3D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48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0A38B0-629D-28C4-D882-7890331E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92E039-6E6F-50E6-ED1B-F8539BC96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8BB680E-ABBA-D18D-2DBE-76E8F6EE8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3D3E03-3B4D-4497-5ADF-78B58955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6CFA-44BA-4E38-9E04-081798FB288E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EADFA8-579C-6312-6BFF-8346AAC2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C486B6-4E8B-C785-73A7-69F144D2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000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FDD38C-A409-021B-20E4-FB2C1E2D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2E562E-D063-B29B-9DD0-F3CF4E48C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77827D-FAFF-2057-EB3D-9E6F79B79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814B1FB-5457-E975-313C-F767C236F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3483A8-33D3-A26D-4125-120BDCB04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89D7D08-C276-369E-D5D4-6A93281A9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3E2B-3A1C-4B69-BB02-9647855643AA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29E74B5-D3AC-FA40-69C8-32A83295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5ECCCD-A0B0-2262-D59A-A1439BE4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222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B8862-E397-F2F1-6F77-5A89BDEF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22CE5DA-6D99-CB0D-BBCF-0B48965D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DFEDF-F218-4E8C-8463-6742CF1F3D31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AE99369-6EA6-68DC-39B1-5AC3140F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F4D5231-8DA9-9989-AE3C-24562132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14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FB35D-6A8D-C240-7F0C-A61F045E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7FD6D-FDAC-2594-C06E-57D6FB60E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E3B2A2-97EE-E76A-E7C5-93DF4B9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18BCF6-80F4-1692-4E38-3AB51B0B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BE2599-C3DE-4036-B6E8-09A5E8CC1CD6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DC48FB-E8C0-EC1D-BA4D-C33DA2934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B43201-1D82-D295-4D46-5778A471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35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C019E2-DFB5-0AC9-3233-0ADA891A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CCE6-9E59-47A6-A032-191C855915FD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4EB6EFD-CC75-09C1-ACF2-9BE75AFD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F7EC3-F238-C34F-FAD0-1EA536B4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73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2ED662-D8AF-0058-D6F3-F9CAA39A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D4B281-456C-D446-C1E7-A48CD720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8124A1-ED0B-FFDA-F687-4B3CC5564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72456B-C2BA-D944-7B6D-36151AD30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BD8F6-F330-482E-9802-627DA7C7F130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A0D380-8594-44C3-35CE-82574D76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F3C2FD-EEAE-5AAB-1E62-983C283AE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71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4721F8-39A3-1DBC-A950-007F135EF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5979F4-6FF0-C904-C880-5ED5F65E4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8DBA02-2622-06F4-B54D-16DB3ABDD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39960-A398-B35C-6D59-E695E4A2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103D-5E9A-424A-B910-F998598A7B56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B59C23-C3B2-14F2-31E5-E0966EAE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5AE487-F9DA-E33A-5FF1-70A54D02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180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F8A124-166A-EF6A-324F-95A33BABE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B7F870-0DD7-998C-63CD-A995CE2C4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69CB63-0A4C-06EE-23A2-170B5FB41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897B-BACF-46DF-BF9A-088C1A42A8A8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FF7FDF-4779-55B4-9C9E-6B5C590F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1638C4-C478-1442-BF75-28AC441F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23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E72770-E334-440E-5685-323274155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9696A3-2A31-A902-B3CB-0BC202167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2D5C10-214E-9ACB-2242-FE42DF16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9040-FCF7-4B54-9C63-F205EE7E7152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DC08CA-98C7-4D88-CF5F-BB90115C2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115BB6-FCAC-EAE5-0C73-EA079428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59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FA9890-6E96-7347-C25E-61CF9C84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C39861-DD9B-0F8E-D710-791A7B81E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3ED4D9-7BE7-AC8D-6615-2A8B6EDB0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B43C6-2964-2152-1B71-3FB3F0750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31B1D0A-B5A5-C96B-2BB4-D7C94E361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41DE0ED-0975-84B9-E03B-043F883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760399-A277-4668-BC39-0F6DE7E5A252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26776D6-EA20-CE19-A114-ED86DAC1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898C2B-EF04-E819-4775-B45BF49C0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2356C-1741-0DAC-AA40-98BBEAB8D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CBD3E2-DE6E-1DC6-0492-55973E64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11E2E1-A8B7-4B9F-AB2D-3654E6515DAA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45C718-0575-374C-DA02-6E37698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CF5E2C-8568-B0C9-7FE6-B79FB287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2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751A0E-021C-A59F-F15E-9FA7F84B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46503-3B6E-4F79-8F34-649BBBE36EF0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570E32-8EC7-A1B7-0157-83C16A2C3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CE51AB-A067-3F33-AE03-B5084460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9958" y="6343215"/>
            <a:ext cx="834025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02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C7380-4DCC-780E-F522-E98746DC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A8C04-D6EC-CFD2-76F7-274A1DECC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54B9CA-B147-9E4F-BD3B-756AFF34F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C8E1C1-13D2-1297-89E7-04BCA7F7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CEB89E-E9E2-47D7-859D-C43DF2C5252E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ADA9E6-7FBB-5A80-9666-4C34D7AB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E2E38B-3380-43DE-C2DF-074CF166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92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51E94E-FCE0-401B-925F-70A66897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8EDDFA-57E7-F54E-B5A6-1655D27DA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DC0D16-DF2E-FA4E-699C-F72DAF080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BEAF6F-8DC2-8A39-9951-3347DF55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73067A-EA7D-4243-9F0D-D5F2242F128C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E476D2-53FE-A35A-4598-F04BB1D9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61554E-B24E-22B5-FC2E-E026CCCC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60C18-DC03-45E4-87DF-3BD228B3CB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10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BBC2B6B-1360-1B52-5285-16D5C1AE96A6}"/>
              </a:ext>
            </a:extLst>
          </p:cNvPr>
          <p:cNvSpPr/>
          <p:nvPr userDrawn="1"/>
        </p:nvSpPr>
        <p:spPr>
          <a:xfrm>
            <a:off x="0" y="1"/>
            <a:ext cx="12192000" cy="571500"/>
          </a:xfrm>
          <a:prstGeom prst="rect">
            <a:avLst/>
          </a:prstGeom>
          <a:solidFill>
            <a:srgbClr val="004992"/>
          </a:soli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24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274653-D462-DB57-BA12-8245665EB483}"/>
              </a:ext>
            </a:extLst>
          </p:cNvPr>
          <p:cNvSpPr/>
          <p:nvPr userDrawn="1"/>
        </p:nvSpPr>
        <p:spPr>
          <a:xfrm>
            <a:off x="0" y="531285"/>
            <a:ext cx="12192000" cy="105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24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1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BBC2B6B-1360-1B52-5285-16D5C1AE96A6}"/>
              </a:ext>
            </a:extLst>
          </p:cNvPr>
          <p:cNvSpPr/>
          <p:nvPr userDrawn="1"/>
        </p:nvSpPr>
        <p:spPr>
          <a:xfrm>
            <a:off x="0" y="1"/>
            <a:ext cx="12192000" cy="571500"/>
          </a:xfrm>
          <a:prstGeom prst="rect">
            <a:avLst/>
          </a:prstGeom>
          <a:solidFill>
            <a:srgbClr val="004992"/>
          </a:soli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24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274653-D462-DB57-BA12-8245665EB483}"/>
              </a:ext>
            </a:extLst>
          </p:cNvPr>
          <p:cNvSpPr/>
          <p:nvPr userDrawn="1"/>
        </p:nvSpPr>
        <p:spPr>
          <a:xfrm>
            <a:off x="0" y="531285"/>
            <a:ext cx="12192000" cy="105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24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2" name="图片 1" descr="文本&#10;&#10;AI 生成的内容可能不正确。">
            <a:extLst>
              <a:ext uri="{FF2B5EF4-FFF2-40B4-BE49-F238E27FC236}">
                <a16:creationId xmlns:a16="http://schemas.microsoft.com/office/drawing/2014/main" id="{A529AFBF-299C-02B5-1802-45C8BFCC4B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09" y="31069"/>
            <a:ext cx="2435791" cy="4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1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11190" y="274637"/>
            <a:ext cx="109712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239" tIns="40119" rIns="80239" bIns="40119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11190" y="1600202"/>
            <a:ext cx="109712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239" tIns="40119" rIns="80239" bIns="40119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11190" y="6357941"/>
            <a:ext cx="2843212" cy="363537"/>
          </a:xfrm>
          <a:prstGeom prst="rect">
            <a:avLst/>
          </a:prstGeom>
        </p:spPr>
        <p:txBody>
          <a:bodyPr vert="horz" lIns="80239" tIns="40119" rIns="80239" bIns="40119" rtlCol="0" anchor="ctr"/>
          <a:lstStyle>
            <a:lvl1pPr algn="l" defTabSz="802005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5675181-4F18-4742-A16C-BB87F3FEE727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itchFamily="2" charset="-122"/>
              </a:rPr>
              <a:t>2026/3/27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7941"/>
            <a:ext cx="3860800" cy="363537"/>
          </a:xfrm>
          <a:prstGeom prst="rect">
            <a:avLst/>
          </a:prstGeom>
        </p:spPr>
        <p:txBody>
          <a:bodyPr vert="horz" lIns="80239" tIns="40119" rIns="80239" bIns="40119" rtlCol="0" anchor="ctr"/>
          <a:lstStyle>
            <a:lvl1pPr algn="ctr" defTabSz="802005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7941"/>
            <a:ext cx="2844800" cy="363537"/>
          </a:xfrm>
          <a:prstGeom prst="rect">
            <a:avLst/>
          </a:prstGeom>
        </p:spPr>
        <p:txBody>
          <a:bodyPr vert="horz" wrap="square" lIns="80239" tIns="40119" rIns="80239" bIns="40119" numCol="1" anchor="ctr" anchorCtr="0" compatLnSpc="1"/>
          <a:lstStyle>
            <a:lvl1pPr algn="r" eaLnBrk="1" hangingPunct="1">
              <a:defRPr sz="11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801370">
              <a:defRPr/>
            </a:pPr>
            <a:fld id="{BB9F11ED-B2DD-47AE-94F8-48514D467CA2}" type="slidenum">
              <a:rPr lang="zh-CN" altLang="en-US" smtClean="0"/>
              <a:pPr defTabSz="801370">
                <a:defRPr/>
              </a:pPr>
              <a:t>‹#›</a:t>
            </a:fld>
            <a:endParaRPr lang="zh-CN" altLang="en-US"/>
          </a:p>
        </p:txBody>
      </p:sp>
      <p:pic>
        <p:nvPicPr>
          <p:cNvPr id="1031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1"/>
            <a:ext cx="122443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连接符 8"/>
          <p:cNvCxnSpPr>
            <a:cxnSpLocks/>
          </p:cNvCxnSpPr>
          <p:nvPr userDrawn="1"/>
        </p:nvCxnSpPr>
        <p:spPr>
          <a:xfrm>
            <a:off x="0" y="822522"/>
            <a:ext cx="122428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23B6E1C-FF6D-A2E1-4501-DFE3180BC461}"/>
              </a:ext>
            </a:extLst>
          </p:cNvPr>
          <p:cNvSpPr txBox="1"/>
          <p:nvPr userDrawn="1"/>
        </p:nvSpPr>
        <p:spPr>
          <a:xfrm>
            <a:off x="8702979" y="88692"/>
            <a:ext cx="3594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i="0" dirty="0">
                <a:solidFill>
                  <a:srgbClr val="174994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中国科学院紫金山天文台</a:t>
            </a:r>
            <a:endParaRPr lang="en-US" altLang="zh-CN" sz="2000" b="1" i="0" dirty="0">
              <a:solidFill>
                <a:srgbClr val="174994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/>
            <a:r>
              <a:rPr lang="en-US" altLang="zh-CN" sz="1200" b="1" dirty="0">
                <a:solidFill>
                  <a:srgbClr val="174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Purple Mountain Observatory, CAS</a:t>
            </a:r>
            <a:endParaRPr lang="zh-CN" altLang="en-US" sz="1200" b="1" dirty="0">
              <a:solidFill>
                <a:srgbClr val="1749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5FF6A9-0911-559D-08AD-4458EEA780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5570" t="19209" b="17668"/>
          <a:stretch>
            <a:fillRect/>
          </a:stretch>
        </p:blipFill>
        <p:spPr>
          <a:xfrm>
            <a:off x="8219650" y="192240"/>
            <a:ext cx="806941" cy="5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8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ctr" defTabSz="726440" rtl="0" eaLnBrk="0" fontAlgn="base" hangingPunct="0"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72644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2pPr>
      <a:lvl3pPr algn="ctr" defTabSz="72644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3pPr>
      <a:lvl4pPr algn="ctr" defTabSz="72644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4pPr>
      <a:lvl5pPr algn="ctr" defTabSz="726440" rtl="0" eaLnBrk="0" fontAlgn="base" hangingPunct="0"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5pPr>
      <a:lvl6pPr marL="342900" algn="ctr" defTabSz="80137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6pPr>
      <a:lvl7pPr marL="685800" algn="ctr" defTabSz="80137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7pPr>
      <a:lvl8pPr marL="1028700" algn="ctr" defTabSz="80137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8pPr>
      <a:lvl9pPr marL="1371600" algn="ctr" defTabSz="80137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9pPr>
    </p:titleStyle>
    <p:bodyStyle>
      <a:lvl1pPr marL="271780" indent="-271780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90550" indent="-226060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08685" indent="-180975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540" indent="-180975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030" indent="-180975" algn="l" defTabSz="726440" rtl="0" eaLnBrk="0" fontAlgn="base" hangingPunct="0">
        <a:spcBef>
          <a:spcPct val="18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520" indent="-182245" algn="l" defTabSz="727075" rtl="0" eaLnBrk="1" latinLnBrk="0" hangingPunct="1">
        <a:spcBef>
          <a:spcPct val="18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375" indent="-182245" algn="l" defTabSz="727075" rtl="0" eaLnBrk="1" latinLnBrk="0" hangingPunct="1">
        <a:spcBef>
          <a:spcPct val="18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230" indent="-182245" algn="l" defTabSz="727075" rtl="0" eaLnBrk="1" latinLnBrk="0" hangingPunct="1">
        <a:spcBef>
          <a:spcPct val="18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93085" indent="-182245" algn="l" defTabSz="727075" rtl="0" eaLnBrk="1" latinLnBrk="0" hangingPunct="1">
        <a:spcBef>
          <a:spcPct val="18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85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71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56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275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13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62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840" algn="l" defTabSz="7270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BF2A360-1D79-42F7-4677-97C3EBAC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5781C6-4395-0DC0-479D-CD0A81898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8FD41C-4E26-177F-8ACB-83D6F0443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A0B0F1-FA61-479E-875E-72FABF9FD18B}" type="datetime1">
              <a:rPr lang="zh-CN" altLang="en-US" smtClean="0"/>
              <a:t>2026/3/27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747A39-6484-B076-1688-3385DE714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955E01-5BF4-6AC3-09AD-A2206646A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4CCB76-CCB7-4A9A-A35E-B961EDA63B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0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w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61.png"/><Relationship Id="rId5" Type="http://schemas.openxmlformats.org/officeDocument/2006/relationships/image" Target="../media/image6.jpeg"/><Relationship Id="rId10" Type="http://schemas.openxmlformats.org/officeDocument/2006/relationships/image" Target="../media/image76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0B8B87-19E0-0843-DA7A-FD190D32DBF7}"/>
              </a:ext>
            </a:extLst>
          </p:cNvPr>
          <p:cNvSpPr/>
          <p:nvPr/>
        </p:nvSpPr>
        <p:spPr>
          <a:xfrm>
            <a:off x="0" y="6822018"/>
            <a:ext cx="12192000" cy="465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24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E54875-AD8C-23C4-6AE7-66667476D3E5}"/>
              </a:ext>
            </a:extLst>
          </p:cNvPr>
          <p:cNvSpPr/>
          <p:nvPr/>
        </p:nvSpPr>
        <p:spPr>
          <a:xfrm>
            <a:off x="-2933" y="6198714"/>
            <a:ext cx="12192000" cy="598969"/>
          </a:xfrm>
          <a:prstGeom prst="rect">
            <a:avLst/>
          </a:prstGeom>
          <a:solidFill>
            <a:srgbClr val="00499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24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2E5EFCF-D46A-7F3E-572B-AFDA6FEC5CBB}"/>
              </a:ext>
            </a:extLst>
          </p:cNvPr>
          <p:cNvSpPr/>
          <p:nvPr/>
        </p:nvSpPr>
        <p:spPr>
          <a:xfrm>
            <a:off x="45720" y="6206253"/>
            <a:ext cx="12192000" cy="232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zh-CN" altLang="en-US" sz="24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EA57543-1AAE-E4E5-7805-57178C4414E4}"/>
              </a:ext>
            </a:extLst>
          </p:cNvPr>
          <p:cNvSpPr txBox="1"/>
          <p:nvPr/>
        </p:nvSpPr>
        <p:spPr>
          <a:xfrm>
            <a:off x="45721" y="1340817"/>
            <a:ext cx="12146279" cy="91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超高能宇宙粒子的射电探测</a:t>
            </a:r>
            <a:endParaRPr lang="zh-CN" altLang="zh-CN" sz="4000" b="1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AB9A6D9-F258-62B7-01B3-B5E279E422A5}"/>
              </a:ext>
            </a:extLst>
          </p:cNvPr>
          <p:cNvSpPr txBox="1"/>
          <p:nvPr/>
        </p:nvSpPr>
        <p:spPr>
          <a:xfrm>
            <a:off x="-2933" y="2702883"/>
            <a:ext cx="12146279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174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张毅</a:t>
            </a:r>
            <a:endParaRPr lang="en-US" altLang="zh-CN" sz="2800" b="1" dirty="0">
              <a:solidFill>
                <a:srgbClr val="1749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1749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中国科学院紫金山天文台</a:t>
            </a:r>
            <a:endParaRPr lang="en-US" altLang="zh-CN" sz="2800" b="1" dirty="0">
              <a:solidFill>
                <a:srgbClr val="17499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0A01DE1F-1821-BDA5-B195-7D298D342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8" y="40588"/>
            <a:ext cx="2435791" cy="47534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256BF56-8FF4-0B71-8A09-BF5A19BA8D2A}"/>
              </a:ext>
            </a:extLst>
          </p:cNvPr>
          <p:cNvSpPr txBox="1"/>
          <p:nvPr/>
        </p:nvSpPr>
        <p:spPr>
          <a:xfrm>
            <a:off x="1615837" y="6392277"/>
            <a:ext cx="9423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Roboto Light" panose="020F0502020204030204" pitchFamily="2" charset="0"/>
              </a:rPr>
              <a:t>第二届非加速器实验粒子探测和电子学技术研讨会</a:t>
            </a:r>
            <a:r>
              <a:rPr lang="en-US" altLang="zh-CN" b="1" dirty="0">
                <a:solidFill>
                  <a:schemeClr val="bg1"/>
                </a:solidFill>
                <a:latin typeface="Roboto Light" panose="020F0502020204030204" pitchFamily="2" charset="0"/>
              </a:rPr>
              <a:t>	</a:t>
            </a:r>
            <a:r>
              <a:rPr lang="zh-CN" altLang="en-US" b="1" dirty="0">
                <a:solidFill>
                  <a:schemeClr val="bg1"/>
                </a:solidFill>
                <a:latin typeface="Roboto Light" panose="020F0502020204030204" pitchFamily="2" charset="0"/>
              </a:rPr>
              <a:t>山东高等技术研究院</a:t>
            </a:r>
            <a:r>
              <a:rPr lang="en-US" altLang="zh-CN" b="1" dirty="0">
                <a:solidFill>
                  <a:schemeClr val="bg1"/>
                </a:solidFill>
                <a:latin typeface="Roboto Light" panose="020F0502020204030204" pitchFamily="2" charset="0"/>
              </a:rPr>
              <a:t>	2026-3-28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7" name="Picture 28">
            <a:extLst>
              <a:ext uri="{FF2B5EF4-FFF2-40B4-BE49-F238E27FC236}">
                <a16:creationId xmlns:a16="http://schemas.microsoft.com/office/drawing/2014/main" id="{3C8CA1CD-6936-08CE-EDFD-B1279BBF5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8" y="4687888"/>
            <a:ext cx="1824247" cy="1336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6464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 composite image blending real SKA-Low prototype antennas on the left with an artist's impression of the array on the right">
            <a:extLst>
              <a:ext uri="{FF2B5EF4-FFF2-40B4-BE49-F238E27FC236}">
                <a16:creationId xmlns:a16="http://schemas.microsoft.com/office/drawing/2014/main" id="{5117588F-81BB-4078-DB0F-7E95D3F9B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85" y="4670529"/>
            <a:ext cx="1926043" cy="1380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5E9BB418-A5C8-5BE8-D6DC-F71598D4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898" y="4663675"/>
            <a:ext cx="1872365" cy="14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C94730A-E356-230B-27AD-32DDC0532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633" y="4687888"/>
            <a:ext cx="2173114" cy="136174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909A596-9A1F-E17D-BDEE-1891373D5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6233" y="4663675"/>
            <a:ext cx="1444978" cy="141031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974BBF2-55D4-DE64-6AC0-A32010710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6717" y="4670529"/>
            <a:ext cx="2161198" cy="1396466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A04B0FE-79DB-E99F-94B4-AE2FE689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0C18-DC03-45E4-87DF-3BD228B3CBC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11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2E6F183-A114-074D-00D4-37A75980A0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437" y="58995"/>
            <a:ext cx="10515600" cy="666750"/>
          </a:xfrm>
        </p:spPr>
        <p:txBody>
          <a:bodyPr/>
          <a:lstStyle/>
          <a:p>
            <a:r>
              <a:rPr lang="zh-CN" altLang="en-US" sz="2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de-DE" altLang="de-DE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Radiation energy</a:t>
            </a:r>
            <a:r>
              <a:rPr lang="zh-CN" altLang="en-US" sz="28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de-DE" altLang="de-DE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energy estimator</a:t>
            </a:r>
          </a:p>
        </p:txBody>
      </p:sp>
      <p:sp>
        <p:nvSpPr>
          <p:cNvPr id="29699" name="Inhaltsplatzhalter 2">
            <a:extLst>
              <a:ext uri="{FF2B5EF4-FFF2-40B4-BE49-F238E27FC236}">
                <a16:creationId xmlns:a16="http://schemas.microsoft.com/office/drawing/2014/main" id="{F0042A46-EB61-ED98-2732-C14D8B80A2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23922" y="2519069"/>
            <a:ext cx="6097771" cy="2674936"/>
          </a:xfrm>
        </p:spPr>
        <p:txBody>
          <a:bodyPr/>
          <a:lstStyle/>
          <a:p>
            <a:r>
              <a:rPr lang="de-DE" altLang="de-DE" b="1" dirty="0">
                <a:solidFill>
                  <a:srgbClr val="FF0000"/>
                </a:solidFill>
              </a:rPr>
              <a:t>energy resolution ~17%</a:t>
            </a:r>
          </a:p>
          <a:p>
            <a:r>
              <a:rPr lang="de-DE" altLang="de-DE" dirty="0"/>
              <a:t>of 10</a:t>
            </a:r>
            <a:r>
              <a:rPr lang="de-DE" altLang="de-DE" baseline="30000" dirty="0"/>
              <a:t>18</a:t>
            </a:r>
            <a:r>
              <a:rPr lang="de-DE" altLang="de-DE" dirty="0"/>
              <a:t> eV, only 10</a:t>
            </a:r>
            <a:r>
              <a:rPr lang="de-DE" altLang="de-DE" baseline="30000" dirty="0"/>
              <a:t>7</a:t>
            </a:r>
            <a:r>
              <a:rPr lang="de-DE" altLang="de-DE" dirty="0"/>
              <a:t> eV go into radio signals</a:t>
            </a:r>
          </a:p>
          <a:p>
            <a:r>
              <a:rPr lang="de-DE" altLang="de-DE" dirty="0"/>
              <a:t>radiation energy gives a calorimetric measurement of the energy in the electromagnetic cascade</a:t>
            </a:r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B6508237-2857-5A4F-4D84-5A92B385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6" y="755281"/>
            <a:ext cx="5440066" cy="538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3">
            <a:extLst>
              <a:ext uri="{FF2B5EF4-FFF2-40B4-BE49-F238E27FC236}">
                <a16:creationId xmlns:a16="http://schemas.microsoft.com/office/drawing/2014/main" id="{0AD04EC7-A65F-226A-448B-254200DD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22" y="926215"/>
            <a:ext cx="5753617" cy="1152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Textfeld 6">
            <a:extLst>
              <a:ext uri="{FF2B5EF4-FFF2-40B4-BE49-F238E27FC236}">
                <a16:creationId xmlns:a16="http://schemas.microsoft.com/office/drawing/2014/main" id="{582E9449-309D-77AB-37C5-BA477B450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97" y="6173527"/>
            <a:ext cx="4948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99"/>
                </a:solidFill>
              </a:rPr>
              <a:t>Piere Auger Coll.</a:t>
            </a:r>
            <a:r>
              <a:rPr lang="en-US" altLang="de-DE" sz="1400">
                <a:solidFill>
                  <a:srgbClr val="000099"/>
                </a:solidFill>
              </a:rPr>
              <a:t>, Phys Rev. Lett. (2016), arXiv:1605.02564.</a:t>
            </a:r>
            <a:endParaRPr lang="de-DE" altLang="de-DE" sz="1400">
              <a:solidFill>
                <a:srgbClr val="000099"/>
              </a:solidFill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F1EF7D2-BB44-4176-5068-8F58297ED13A}"/>
              </a:ext>
            </a:extLst>
          </p:cNvPr>
          <p:cNvSpPr txBox="1">
            <a:spLocks noChangeArrowheads="1"/>
          </p:cNvSpPr>
          <p:nvPr/>
        </p:nvSpPr>
        <p:spPr>
          <a:xfrm>
            <a:off x="6209230" y="5648712"/>
            <a:ext cx="4566869" cy="566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比现有技术更好的能量分辨</a:t>
            </a:r>
            <a:endParaRPr lang="de-DE" altLang="de-DE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8D9D75-058A-04F5-88E2-5303E8CB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772" y="6393564"/>
            <a:ext cx="827567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>
            <a:extLst>
              <a:ext uri="{FF2B5EF4-FFF2-40B4-BE49-F238E27FC236}">
                <a16:creationId xmlns:a16="http://schemas.microsoft.com/office/drawing/2014/main" id="{51B7F07A-860E-968A-111F-582E0F7A3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6060" y="33597"/>
            <a:ext cx="7061791" cy="497940"/>
          </a:xfrm>
        </p:spPr>
        <p:txBody>
          <a:bodyPr/>
          <a:lstStyle/>
          <a:p>
            <a:r>
              <a:rPr lang="de-DE" altLang="de-DE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Lateral distribution as probe for composition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5748C1D5-0EBC-1E79-EC02-A185E9E3C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028" y="795337"/>
            <a:ext cx="10515600" cy="4351338"/>
          </a:xfrm>
        </p:spPr>
        <p:txBody>
          <a:bodyPr/>
          <a:lstStyle/>
          <a:p>
            <a:r>
              <a:rPr lang="en-US" altLang="zh-CN" dirty="0"/>
              <a:t>R</a:t>
            </a:r>
            <a:r>
              <a:rPr lang="de-DE" altLang="de-DE" dirty="0"/>
              <a:t>elativistic forward beaming of emission: geometrical distance from source to observer influences emission pattern</a:t>
            </a:r>
          </a:p>
        </p:txBody>
      </p:sp>
      <p:pic>
        <p:nvPicPr>
          <p:cNvPr id="33797" name="Picture 4" descr="proton_LOPES_hidden">
            <a:extLst>
              <a:ext uri="{FF2B5EF4-FFF2-40B4-BE49-F238E27FC236}">
                <a16:creationId xmlns:a16="http://schemas.microsoft.com/office/drawing/2014/main" id="{317CD992-1191-5B71-E71F-C26FD8A30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0" y="1821029"/>
            <a:ext cx="5335772" cy="400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iron_LOPES_hidden">
            <a:extLst>
              <a:ext uri="{FF2B5EF4-FFF2-40B4-BE49-F238E27FC236}">
                <a16:creationId xmlns:a16="http://schemas.microsoft.com/office/drawing/2014/main" id="{4159DEB9-0D57-DBD9-6AB9-C87D695DC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06172"/>
            <a:ext cx="5727405" cy="429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 Box 6">
            <a:extLst>
              <a:ext uri="{FF2B5EF4-FFF2-40B4-BE49-F238E27FC236}">
                <a16:creationId xmlns:a16="http://schemas.microsoft.com/office/drawing/2014/main" id="{2B196FE2-69FA-6648-D824-730F7BCE4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51" y="6044447"/>
            <a:ext cx="47421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ertical </a:t>
            </a:r>
            <a:r>
              <a:rPr lang="de-DE" altLang="de-DE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proton</a:t>
            </a:r>
            <a: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shower</a:t>
            </a:r>
            <a:b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simulated with CoREAS</a:t>
            </a:r>
          </a:p>
        </p:txBody>
      </p:sp>
      <p:sp>
        <p:nvSpPr>
          <p:cNvPr id="33800" name="Text Box 7">
            <a:extLst>
              <a:ext uri="{FF2B5EF4-FFF2-40B4-BE49-F238E27FC236}">
                <a16:creationId xmlns:a16="http://schemas.microsoft.com/office/drawing/2014/main" id="{FCFE1CCF-2B41-93F0-BAC0-29894D1DD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8540" y="6044446"/>
            <a:ext cx="42210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ertical </a:t>
            </a:r>
            <a:r>
              <a:rPr lang="de-DE" altLang="de-DE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iron</a:t>
            </a:r>
            <a: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shower</a:t>
            </a:r>
            <a:b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simulated with CoREAS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2B893FD-01E2-FD06-58C9-AAB0A9A5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102" y="6329769"/>
            <a:ext cx="749596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11</a:t>
            </a:fld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>
            <a:extLst>
              <a:ext uri="{FF2B5EF4-FFF2-40B4-BE49-F238E27FC236}">
                <a16:creationId xmlns:a16="http://schemas.microsoft.com/office/drawing/2014/main" id="{A92A0FAA-02E9-038A-82A4-416B90C01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9344" y="0"/>
            <a:ext cx="10515600" cy="774702"/>
          </a:xfrm>
        </p:spPr>
        <p:txBody>
          <a:bodyPr/>
          <a:lstStyle/>
          <a:p>
            <a:r>
              <a:rPr lang="de-DE" altLang="de-DE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 of LOFAR particle and radio data</a:t>
            </a:r>
          </a:p>
        </p:txBody>
      </p:sp>
      <p:sp>
        <p:nvSpPr>
          <p:cNvPr id="786435" name="Rectangle 3">
            <a:extLst>
              <a:ext uri="{FF2B5EF4-FFF2-40B4-BE49-F238E27FC236}">
                <a16:creationId xmlns:a16="http://schemas.microsoft.com/office/drawing/2014/main" id="{36F4153E-E0C0-7D3E-486A-B27F2BBE5D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7158" y="5891213"/>
            <a:ext cx="9407561" cy="374650"/>
          </a:xfrm>
        </p:spPr>
        <p:txBody>
          <a:bodyPr/>
          <a:lstStyle/>
          <a:p>
            <a:pPr marL="0" indent="0">
              <a:buNone/>
            </a:pPr>
            <a:r>
              <a:rPr lang="de-DE" altLang="de-DE" dirty="0"/>
              <a:t>Data fit to CoREAS simulations gives Xmax to ~17 g/cm</a:t>
            </a:r>
            <a:r>
              <a:rPr lang="de-DE" altLang="de-DE" baseline="30000" dirty="0"/>
              <a:t>2</a:t>
            </a:r>
          </a:p>
        </p:txBody>
      </p:sp>
      <p:pic>
        <p:nvPicPr>
          <p:cNvPr id="34822" name="Picture 5">
            <a:extLst>
              <a:ext uri="{FF2B5EF4-FFF2-40B4-BE49-F238E27FC236}">
                <a16:creationId xmlns:a16="http://schemas.microsoft.com/office/drawing/2014/main" id="{C65C1B5B-13D0-C082-C995-52FE7275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78" y="1105622"/>
            <a:ext cx="4109484" cy="413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3" name="Text Box 6">
            <a:extLst>
              <a:ext uri="{FF2B5EF4-FFF2-40B4-BE49-F238E27FC236}">
                <a16:creationId xmlns:a16="http://schemas.microsoft.com/office/drawing/2014/main" id="{5EC09CB1-3D2D-DC98-E596-15ED1BEED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225" y="6419850"/>
            <a:ext cx="72088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000099"/>
                </a:solidFill>
              </a:rPr>
              <a:t>S. Buitink et al., Phys. Rev. D 90 (2014) 082003, S. Buitink et al. Nature 435 (2016) 70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37BF4D3-0BB8-5CEF-B5D4-2B94AA5DAA72}"/>
              </a:ext>
            </a:extLst>
          </p:cNvPr>
          <p:cNvGrpSpPr>
            <a:grpSpLocks/>
          </p:cNvGrpSpPr>
          <p:nvPr/>
        </p:nvGrpSpPr>
        <p:grpSpPr bwMode="auto">
          <a:xfrm>
            <a:off x="8242005" y="1059602"/>
            <a:ext cx="3949995" cy="4391651"/>
            <a:chOff x="1660525" y="949325"/>
            <a:chExt cx="6067425" cy="4735513"/>
          </a:xfrm>
        </p:grpSpPr>
        <p:pic>
          <p:nvPicPr>
            <p:cNvPr id="34825" name="Picture 6">
              <a:extLst>
                <a:ext uri="{FF2B5EF4-FFF2-40B4-BE49-F238E27FC236}">
                  <a16:creationId xmlns:a16="http://schemas.microsoft.com/office/drawing/2014/main" id="{C618CAC0-BF5F-DBC3-FC3F-3981A4240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0525" y="949325"/>
              <a:ext cx="6067425" cy="4735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8E7ACC90-3F52-7424-22FF-9A2F9D36418E}"/>
                </a:ext>
              </a:extLst>
            </p:cNvPr>
            <p:cNvSpPr/>
            <p:nvPr/>
          </p:nvSpPr>
          <p:spPr>
            <a:xfrm>
              <a:off x="2243138" y="1195388"/>
              <a:ext cx="1339850" cy="736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de-DE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9E2C180-58CC-BA35-BFBF-7E7AE5708AFA}"/>
                </a:ext>
              </a:extLst>
            </p:cNvPr>
            <p:cNvSpPr/>
            <p:nvPr/>
          </p:nvSpPr>
          <p:spPr>
            <a:xfrm>
              <a:off x="5938838" y="4448175"/>
              <a:ext cx="1503362" cy="736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de-DE" altLang="zh-CN">
                <a:solidFill>
                  <a:srgbClr val="FFFFFF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EC6883-6774-B8BB-C9A3-E94686E6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5622"/>
            <a:ext cx="4173278" cy="452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DFED98-8F7B-D8A1-CB3B-BE0D98E9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6205" y="6324452"/>
            <a:ext cx="694660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3">
            <a:extLst>
              <a:ext uri="{FF2B5EF4-FFF2-40B4-BE49-F238E27FC236}">
                <a16:creationId xmlns:a16="http://schemas.microsoft.com/office/drawing/2014/main" id="{0B96121D-DB72-E6DB-4A52-20AC9CF1E31F}"/>
              </a:ext>
            </a:extLst>
          </p:cNvPr>
          <p:cNvSpPr txBox="1"/>
          <p:nvPr/>
        </p:nvSpPr>
        <p:spPr>
          <a:xfrm>
            <a:off x="2845480" y="0"/>
            <a:ext cx="4896544" cy="377460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defTabSz="685800"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Milestones observation</a:t>
            </a:r>
            <a:endParaRPr lang="en-US" sz="2800" b="1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6678458-299C-B224-1B3F-4EF27DDFB5AF}"/>
              </a:ext>
            </a:extLst>
          </p:cNvPr>
          <p:cNvSpPr txBox="1"/>
          <p:nvPr/>
        </p:nvSpPr>
        <p:spPr>
          <a:xfrm>
            <a:off x="968689" y="5483342"/>
            <a:ext cx="3895813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altLang="zh-CN" sz="1600" i="1" dirty="0">
                <a:solidFill>
                  <a:srgbClr val="333333"/>
                </a:solidFill>
                <a:latin typeface="Helvetica Neue"/>
              </a:rPr>
              <a:t>LOPES </a:t>
            </a:r>
            <a:r>
              <a:rPr lang="en-US" altLang="zh-CN" sz="1600" b="1" i="1" dirty="0">
                <a:solidFill>
                  <a:srgbClr val="333333"/>
                </a:solidFill>
                <a:latin typeface="Helvetica Neue"/>
              </a:rPr>
              <a:t>2005</a:t>
            </a:r>
            <a:r>
              <a:rPr lang="en-US" altLang="zh-CN" sz="1600" b="1" dirty="0">
                <a:solidFill>
                  <a:srgbClr val="333333"/>
                </a:solidFill>
                <a:latin typeface="Helvetica Neue"/>
              </a:rPr>
              <a:t>, Nature </a:t>
            </a:r>
            <a:r>
              <a:rPr lang="en-US" altLang="zh-CN" sz="1600" dirty="0">
                <a:solidFill>
                  <a:srgbClr val="333333"/>
                </a:solidFill>
                <a:latin typeface="Helvetica Neue"/>
              </a:rPr>
              <a:t>435, pp. 313-316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srgbClr val="002060"/>
                </a:solidFill>
                <a:latin typeface="微软雅黑"/>
                <a:ea typeface="微软雅黑"/>
              </a:rPr>
              <a:t>Image of an air shower using Radio signals</a:t>
            </a:r>
            <a:endParaRPr lang="zh-CN" altLang="en-US" sz="1600" dirty="0">
              <a:solidFill>
                <a:srgbClr val="002060"/>
              </a:solidFill>
              <a:latin typeface="微软雅黑"/>
              <a:ea typeface="微软雅黑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3DAA642-A7C4-B856-D540-FE05366CE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8" y="830105"/>
            <a:ext cx="4896544" cy="465323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2DC7135-DF93-7936-CEE0-3C94BA5BA75A}"/>
              </a:ext>
            </a:extLst>
          </p:cNvPr>
          <p:cNvSpPr txBox="1"/>
          <p:nvPr/>
        </p:nvSpPr>
        <p:spPr>
          <a:xfrm>
            <a:off x="6616122" y="5308465"/>
            <a:ext cx="48392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zh-CN" i="1" dirty="0">
                <a:solidFill>
                  <a:srgbClr val="333333"/>
                </a:solidFill>
                <a:latin typeface="Helvetica Neue"/>
              </a:rPr>
              <a:t>LOFAR </a:t>
            </a:r>
            <a:r>
              <a:rPr lang="en-US" altLang="zh-CN" b="1" i="1" dirty="0">
                <a:solidFill>
                  <a:srgbClr val="333333"/>
                </a:solidFill>
                <a:latin typeface="Helvetica Neue"/>
              </a:rPr>
              <a:t>2016, </a:t>
            </a:r>
            <a:r>
              <a:rPr lang="en-US" altLang="zh-CN" b="1" dirty="0">
                <a:solidFill>
                  <a:srgbClr val="333333"/>
                </a:solidFill>
                <a:latin typeface="Helvetica Neue"/>
              </a:rPr>
              <a:t>Nature </a:t>
            </a:r>
            <a:r>
              <a:rPr lang="en-US" altLang="zh-CN" dirty="0">
                <a:solidFill>
                  <a:srgbClr val="333333"/>
                </a:solidFill>
                <a:latin typeface="Helvetica Neue"/>
              </a:rPr>
              <a:t>531, 70-73</a:t>
            </a:r>
          </a:p>
          <a:p>
            <a:pPr defTabSz="685800">
              <a:defRPr/>
            </a:pPr>
            <a:r>
              <a:rPr lang="en-US" altLang="zh-CN" dirty="0">
                <a:solidFill>
                  <a:srgbClr val="002060"/>
                </a:solidFill>
                <a:latin typeface="微软雅黑"/>
                <a:ea typeface="微软雅黑"/>
              </a:rPr>
              <a:t>Measure </a:t>
            </a:r>
            <a:r>
              <a:rPr lang="en-US" altLang="zh-CN" dirty="0" err="1">
                <a:solidFill>
                  <a:srgbClr val="002060"/>
                </a:solidFill>
                <a:latin typeface="微软雅黑"/>
                <a:ea typeface="微软雅黑"/>
              </a:rPr>
              <a:t>Xmax</a:t>
            </a:r>
            <a:r>
              <a:rPr lang="en-US" altLang="zh-CN" dirty="0">
                <a:solidFill>
                  <a:srgbClr val="002060"/>
                </a:solidFill>
                <a:latin typeface="微软雅黑"/>
                <a:ea typeface="微软雅黑"/>
              </a:rPr>
              <a:t> with high precision, 16g/cm</a:t>
            </a:r>
            <a:r>
              <a:rPr lang="en-US" altLang="zh-CN" baseline="30000" dirty="0">
                <a:solidFill>
                  <a:srgbClr val="002060"/>
                </a:solidFill>
                <a:latin typeface="微软雅黑"/>
                <a:ea typeface="微软雅黑"/>
              </a:rPr>
              <a:t>2</a:t>
            </a:r>
            <a:endParaRPr lang="zh-CN" altLang="en-US" baseline="30000" dirty="0">
              <a:solidFill>
                <a:srgbClr val="002060"/>
              </a:solidFill>
              <a:latin typeface="微软雅黑"/>
              <a:ea typeface="微软雅黑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8E00F6A-924B-29A5-6FB7-077E27910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62" y="1045267"/>
            <a:ext cx="5494638" cy="400359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2FEA314-C7EF-F461-5E5C-8FD6C2397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6971" y="6308840"/>
            <a:ext cx="747823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57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11A468-4065-E866-99A4-F8BECDC8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" y="930350"/>
            <a:ext cx="5271353" cy="286015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C7014C0-C69C-D1AE-A8AE-3F01BCA33E93}"/>
              </a:ext>
            </a:extLst>
          </p:cNvPr>
          <p:cNvSpPr txBox="1"/>
          <p:nvPr/>
        </p:nvSpPr>
        <p:spPr>
          <a:xfrm>
            <a:off x="53163" y="0"/>
            <a:ext cx="9723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Auger Radio Detectors (3000 km</a:t>
            </a:r>
            <a:r>
              <a:rPr lang="en-US" altLang="zh-CN" sz="2800" b="1" kern="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zh-CN" altLang="en-US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FF8C12-4F83-1F46-2DBA-F9F46138E9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0" t="13986" r="23648"/>
          <a:stretch>
            <a:fillRect/>
          </a:stretch>
        </p:blipFill>
        <p:spPr>
          <a:xfrm>
            <a:off x="5461087" y="1299831"/>
            <a:ext cx="6677750" cy="42583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4DABE87-9573-6D9A-E26E-8CA56391E8F8}"/>
              </a:ext>
            </a:extLst>
          </p:cNvPr>
          <p:cNvSpPr txBox="1"/>
          <p:nvPr/>
        </p:nvSpPr>
        <p:spPr>
          <a:xfrm>
            <a:off x="5954233" y="846544"/>
            <a:ext cx="61846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Radio signals of typical ~10</a:t>
            </a:r>
            <a:r>
              <a:rPr lang="zh-CN" altLang="en-US" sz="2000" b="1" baseline="30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eV air showers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CD0B72-CD39-0525-5430-829164AA4659}"/>
              </a:ext>
            </a:extLst>
          </p:cNvPr>
          <p:cNvSpPr txBox="1"/>
          <p:nvPr/>
        </p:nvSpPr>
        <p:spPr>
          <a:xfrm>
            <a:off x="7483958" y="5826790"/>
            <a:ext cx="4060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~1660 antennas deployed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692F31E-D3E8-4986-3154-635A791368E3}"/>
              </a:ext>
            </a:extLst>
          </p:cNvPr>
          <p:cNvSpPr txBox="1"/>
          <p:nvPr/>
        </p:nvSpPr>
        <p:spPr>
          <a:xfrm>
            <a:off x="206166" y="3873980"/>
            <a:ext cx="50504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alibration measurement with a reference radio source mounted on a drone.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8B76CEE-00DD-051E-A2A2-917232FBC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17" y="4889643"/>
            <a:ext cx="5367046" cy="175074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898EE83-42F8-6D8A-C3C9-28575D4E0DB3}"/>
              </a:ext>
            </a:extLst>
          </p:cNvPr>
          <p:cNvSpPr txBox="1"/>
          <p:nvPr/>
        </p:nvSpPr>
        <p:spPr>
          <a:xfrm>
            <a:off x="6037432" y="6264688"/>
            <a:ext cx="5650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改进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测量的能量分辨，成分鉴别。</a:t>
            </a:r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E9913C45-5F76-A3EB-8270-776D7AA5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4265" y="6429123"/>
            <a:ext cx="535063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51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omposite image blending real SKA-Low prototype antennas on the left with an artist's impression of the array on the right">
            <a:extLst>
              <a:ext uri="{FF2B5EF4-FFF2-40B4-BE49-F238E27FC236}">
                <a16:creationId xmlns:a16="http://schemas.microsoft.com/office/drawing/2014/main" id="{F60CFE6F-3D85-AFE5-DAAA-A78B2995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1" y="3844786"/>
            <a:ext cx="7690301" cy="262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B08A18-A4A2-0707-4A0B-0D29C6419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99" b="9419"/>
          <a:stretch>
            <a:fillRect/>
          </a:stretch>
        </p:blipFill>
        <p:spPr>
          <a:xfrm>
            <a:off x="53163" y="775728"/>
            <a:ext cx="7966276" cy="276446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D7A860B-18B8-1394-02A9-1F3B9B61EF02}"/>
              </a:ext>
            </a:extLst>
          </p:cNvPr>
          <p:cNvSpPr txBox="1"/>
          <p:nvPr/>
        </p:nvSpPr>
        <p:spPr>
          <a:xfrm>
            <a:off x="53163" y="0"/>
            <a:ext cx="9723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energy particle detection by SKA </a:t>
            </a:r>
            <a:endParaRPr lang="zh-CN" altLang="en-US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710977-9D75-EF5A-46A5-D988863349C7}"/>
              </a:ext>
            </a:extLst>
          </p:cNvPr>
          <p:cNvSpPr txBox="1"/>
          <p:nvPr/>
        </p:nvSpPr>
        <p:spPr>
          <a:xfrm>
            <a:off x="6154838" y="4789137"/>
            <a:ext cx="1796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粒子探测器触发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9451180-28BA-D0DC-C0A2-7773D9D7D7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050" t="14060" b="23516"/>
          <a:stretch>
            <a:fillRect/>
          </a:stretch>
        </p:blipFill>
        <p:spPr>
          <a:xfrm>
            <a:off x="7951807" y="864017"/>
            <a:ext cx="4085863" cy="35900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08F5EFF-725B-62C6-17E6-191E9824D742}"/>
              </a:ext>
            </a:extLst>
          </p:cNvPr>
          <p:cNvSpPr txBox="1"/>
          <p:nvPr/>
        </p:nvSpPr>
        <p:spPr>
          <a:xfrm>
            <a:off x="8106138" y="4893838"/>
            <a:ext cx="4085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利用密集天线阵列测量大气簇射前锋面精细结构。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18B3FA-3537-9669-6CF8-0D8C1EEC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7061" y="6329769"/>
            <a:ext cx="710609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973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73129E-0CF9-B03A-6089-C7A1F071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89" y="892705"/>
            <a:ext cx="3719804" cy="49739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3181E17-BB3D-2156-0715-85612A96CD5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071046" y="1924634"/>
            <a:ext cx="8208912" cy="3013772"/>
          </a:xfrm>
          <a:prstGeom prst="rect">
            <a:avLst/>
          </a:prstGeom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A2BB737-0E84-7D0A-CAE7-D4C978A82D06}"/>
              </a:ext>
            </a:extLst>
          </p:cNvPr>
          <p:cNvSpPr txBox="1"/>
          <p:nvPr/>
        </p:nvSpPr>
        <p:spPr>
          <a:xfrm>
            <a:off x="53163" y="0"/>
            <a:ext cx="9723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 Neutrino Observatory with ICE</a:t>
            </a:r>
            <a:endParaRPr lang="zh-CN" altLang="en-US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C6BBCB-0676-47DD-C3F6-3F90AA9E4F11}"/>
              </a:ext>
            </a:extLst>
          </p:cNvPr>
          <p:cNvSpPr txBox="1"/>
          <p:nvPr/>
        </p:nvSpPr>
        <p:spPr>
          <a:xfrm>
            <a:off x="1031358" y="6119037"/>
            <a:ext cx="22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格陵兰岛 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RNO-G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25C0CD-F8F7-351E-FE9E-B1ECF359F100}"/>
              </a:ext>
            </a:extLst>
          </p:cNvPr>
          <p:cNvSpPr txBox="1"/>
          <p:nvPr/>
        </p:nvSpPr>
        <p:spPr>
          <a:xfrm>
            <a:off x="6689874" y="5611206"/>
            <a:ext cx="4655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ICEcube-Gen2 Radio Array 500km</a:t>
            </a:r>
            <a:r>
              <a:rPr lang="en-US" altLang="zh-CN" sz="2000" b="1" baseline="30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</a:t>
            </a:r>
            <a:r>
              <a:rPr lang="en-US" altLang="zh-CN" sz="2000" b="1" dirty="0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icecube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更高能段的中微子灵敏度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C81BC17-8440-4DE9-EA83-58638AAB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0642" y="6356350"/>
            <a:ext cx="864780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15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1AC0718-6B87-416C-7910-1B3EDD3BF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"/>
          <a:stretch/>
        </p:blipFill>
        <p:spPr>
          <a:xfrm>
            <a:off x="712381" y="2200941"/>
            <a:ext cx="10382693" cy="408921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E40BFD9-A8D5-47B5-BB7E-9D8211EC1B2C}"/>
              </a:ext>
            </a:extLst>
          </p:cNvPr>
          <p:cNvSpPr txBox="1"/>
          <p:nvPr/>
        </p:nvSpPr>
        <p:spPr>
          <a:xfrm>
            <a:off x="2567609" y="54671"/>
            <a:ext cx="5769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 Concept</a:t>
            </a:r>
            <a:endParaRPr lang="zh-CN" altLang="en-US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3F7A52C-8A57-4D15-A35B-B5D4EDD7D97F}"/>
              </a:ext>
            </a:extLst>
          </p:cNvPr>
          <p:cNvSpPr txBox="1"/>
          <p:nvPr/>
        </p:nvSpPr>
        <p:spPr>
          <a:xfrm>
            <a:off x="866553" y="6292713"/>
            <a:ext cx="9962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1A1A1A"/>
                </a:solidFill>
                <a:latin typeface="HKGrotesk-Regular"/>
              </a:rPr>
              <a:t> Advantages of Radio antennas: </a:t>
            </a:r>
            <a:r>
              <a:rPr lang="en-US" altLang="zh-CN" sz="2000" b="1" dirty="0">
                <a:solidFill>
                  <a:srgbClr val="1A1A1A"/>
                </a:solidFill>
                <a:latin typeface="HKGrotesk-Regular"/>
              </a:rPr>
              <a:t>scalable, cheap</a:t>
            </a:r>
            <a:r>
              <a:rPr lang="en-US" altLang="zh-CN" sz="2000" dirty="0">
                <a:solidFill>
                  <a:srgbClr val="1A1A1A"/>
                </a:solidFill>
                <a:latin typeface="HKGrotesk-Regular"/>
              </a:rPr>
              <a:t>, robust, ideal for giant arrays</a:t>
            </a:r>
            <a:endParaRPr lang="zh-CN" altLang="en-US" sz="20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7221718-035D-4896-88E9-3A081A60332A}"/>
              </a:ext>
            </a:extLst>
          </p:cNvPr>
          <p:cNvSpPr txBox="1"/>
          <p:nvPr/>
        </p:nvSpPr>
        <p:spPr>
          <a:xfrm>
            <a:off x="2157066" y="1462314"/>
            <a:ext cx="3996615" cy="52322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  <a:t>CRs hit the atmosphere</a:t>
            </a:r>
            <a:b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altLang="zh-CN" sz="1400" dirty="0" err="1">
                <a:solidFill>
                  <a:srgbClr val="000000"/>
                </a:solidFill>
                <a:latin typeface="Tahoma" panose="020B0604030504040204" pitchFamily="34" charset="0"/>
              </a:rPr>
              <a:t>Vτ</a:t>
            </a:r>
            <a: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  <a:t> interact with mountains-&gt;τ decay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1C8B387-D560-1945-DE3F-5BBAF384C179}"/>
              </a:ext>
            </a:extLst>
          </p:cNvPr>
          <p:cNvSpPr txBox="1"/>
          <p:nvPr/>
        </p:nvSpPr>
        <p:spPr>
          <a:xfrm>
            <a:off x="656853" y="662371"/>
            <a:ext cx="54968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200k radio antennas array over several sub-arrays at favorable sites worldwide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62B082-1872-6BCF-725B-637934416E8D}"/>
              </a:ext>
            </a:extLst>
          </p:cNvPr>
          <p:cNvSpPr txBox="1"/>
          <p:nvPr/>
        </p:nvSpPr>
        <p:spPr>
          <a:xfrm>
            <a:off x="7467750" y="659814"/>
            <a:ext cx="3168352" cy="646331"/>
          </a:xfrm>
          <a:prstGeom prst="rect">
            <a:avLst/>
          </a:prstGeom>
          <a:solidFill>
            <a:srgbClr val="76E3FF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I</a:t>
            </a:r>
            <a:r>
              <a:rPr lang="zh-CN" altLang="en-US" dirty="0"/>
              <a:t>nvestigate the origin of </a:t>
            </a:r>
            <a:r>
              <a:rPr lang="en-US" altLang="zh-CN" dirty="0"/>
              <a:t>UHE CRs and </a:t>
            </a:r>
            <a:r>
              <a:rPr lang="zh-CN" altLang="en-US" dirty="0"/>
              <a:t>Tau neutrinos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5E74EB7-EBD8-9F92-255A-E0F961A0B82F}"/>
              </a:ext>
            </a:extLst>
          </p:cNvPr>
          <p:cNvSpPr txBox="1"/>
          <p:nvPr/>
        </p:nvSpPr>
        <p:spPr>
          <a:xfrm>
            <a:off x="5326446" y="2253606"/>
            <a:ext cx="537372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  <a:t>Radio emission:</a:t>
            </a:r>
            <a:b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altLang="zh-CN" sz="1400" dirty="0">
                <a:solidFill>
                  <a:srgbClr val="000000"/>
                </a:solidFill>
                <a:latin typeface="Wingdings-Regular"/>
              </a:rPr>
              <a:t>▪ </a:t>
            </a:r>
            <a: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  <a:t>undergoes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  <a:t>ittle attenuation in the atmosphere;</a:t>
            </a:r>
            <a:b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en-US" altLang="zh-CN" sz="1400" dirty="0">
                <a:solidFill>
                  <a:srgbClr val="000000"/>
                </a:solidFill>
                <a:latin typeface="Wingdings-Regular"/>
              </a:rPr>
              <a:t>▪ </a:t>
            </a:r>
            <a: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  <a:t>Can be detected far from the shower.</a:t>
            </a:r>
            <a:r>
              <a:rPr lang="en-US" altLang="zh-CN" sz="1400" dirty="0"/>
              <a:t> 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AB0AB9B-5EB4-E9C3-BA7B-DF19A4249A90}"/>
              </a:ext>
            </a:extLst>
          </p:cNvPr>
          <p:cNvSpPr txBox="1"/>
          <p:nvPr/>
        </p:nvSpPr>
        <p:spPr>
          <a:xfrm>
            <a:off x="7467750" y="1462314"/>
            <a:ext cx="3190637" cy="52322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  <a:t>Air showers ( radio emission due to </a:t>
            </a:r>
          </a:p>
          <a:p>
            <a:r>
              <a:rPr lang="en-US" altLang="zh-CN" sz="1400" dirty="0">
                <a:solidFill>
                  <a:srgbClr val="000000"/>
                </a:solidFill>
                <a:latin typeface="Tahoma" panose="020B0604030504040204" pitchFamily="34" charset="0"/>
              </a:rPr>
              <a:t>Geomagnetic filed)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90E20B4-E4EC-25C3-DF06-234AD986D56A}"/>
              </a:ext>
            </a:extLst>
          </p:cNvPr>
          <p:cNvCxnSpPr>
            <a:cxnSpLocks/>
          </p:cNvCxnSpPr>
          <p:nvPr/>
        </p:nvCxnSpPr>
        <p:spPr>
          <a:xfrm>
            <a:off x="6904037" y="1668451"/>
            <a:ext cx="491924" cy="0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0DF2835-B6FC-B70B-3AD4-3F506A80F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5447" y="6327698"/>
            <a:ext cx="717698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523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C23E40-AF57-DADD-1A68-69A0EEDC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4306" y="6314390"/>
            <a:ext cx="779721" cy="365125"/>
          </a:xfrm>
        </p:spPr>
        <p:txBody>
          <a:bodyPr/>
          <a:lstStyle/>
          <a:p>
            <a:pPr>
              <a:defRPr/>
            </a:pPr>
            <a:fld id="{74D92C60-815F-4EC8-91CE-E36EAB975E75}" type="slidenum">
              <a:rPr lang="zh-CN" altLang="en-US" smtClean="0"/>
              <a:pPr>
                <a:defRPr/>
              </a:pPr>
              <a:t>18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4F85B0A-A6A3-897F-FAB5-36BFFF93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3" y="657444"/>
            <a:ext cx="6362009" cy="46849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6BEC28-BC03-ADBF-B387-02207B221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8"/>
          <a:stretch/>
        </p:blipFill>
        <p:spPr>
          <a:xfrm>
            <a:off x="6240328" y="1079530"/>
            <a:ext cx="5778007" cy="372105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92FC49C-CC5F-FEC8-DAD1-CA4EBDEF01A2}"/>
              </a:ext>
            </a:extLst>
          </p:cNvPr>
          <p:cNvSpPr txBox="1"/>
          <p:nvPr/>
        </p:nvSpPr>
        <p:spPr>
          <a:xfrm>
            <a:off x="7401139" y="4517513"/>
            <a:ext cx="3456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65</a:t>
            </a:r>
            <a:r>
              <a:rPr lang="zh-CN" altLang="zh-CN" dirty="0">
                <a:ea typeface="微软雅黑" panose="020B0503020204020204" pitchFamily="34" charset="-122"/>
                <a:cs typeface="微软雅黑" panose="020B0503020204020204" pitchFamily="34" charset="-122"/>
              </a:rPr>
              <a:t>◦</a:t>
            </a:r>
            <a:r>
              <a:rPr lang="zh-CN" altLang="zh-CN" dirty="0"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dirty="0">
                <a:ea typeface="等线" panose="02010600030101010101" pitchFamily="2" charset="-122"/>
                <a:cs typeface="等线" panose="02010600030101010101" pitchFamily="2" charset="-122"/>
              </a:rPr>
              <a:t>≤</a:t>
            </a:r>
            <a:r>
              <a:rPr lang="zh-CN" altLang="zh-CN" dirty="0"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dirty="0">
                <a:ea typeface="等线" panose="02010600030101010101" pitchFamily="2" charset="-122"/>
                <a:cs typeface="等线" panose="02010600030101010101" pitchFamily="2" charset="-122"/>
              </a:rPr>
              <a:t>θ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z </a:t>
            </a:r>
            <a:r>
              <a:rPr lang="zh-CN" altLang="zh-CN" dirty="0">
                <a:ea typeface="等线" panose="02010600030101010101" pitchFamily="2" charset="-122"/>
                <a:cs typeface="等线" panose="02010600030101010101" pitchFamily="2" charset="-122"/>
              </a:rPr>
              <a:t>≤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 85</a:t>
            </a:r>
            <a:r>
              <a:rPr lang="zh-CN" altLang="zh-CN" dirty="0">
                <a:ea typeface="微软雅黑" panose="020B0503020204020204" pitchFamily="34" charset="-122"/>
                <a:cs typeface="微软雅黑" panose="020B0503020204020204" pitchFamily="34" charset="-122"/>
              </a:rPr>
              <a:t>◦</a:t>
            </a:r>
            <a:r>
              <a:rPr lang="en-US" altLang="zh-CN" dirty="0">
                <a:ea typeface="微软雅黑" panose="020B0503020204020204" pitchFamily="34" charset="-122"/>
                <a:cs typeface="微软雅黑" panose="020B0503020204020204" pitchFamily="34" charset="-122"/>
              </a:rPr>
              <a:t> for UHE CRs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547886-DE88-161A-54A6-69C96BABE511}"/>
              </a:ext>
            </a:extLst>
          </p:cNvPr>
          <p:cNvSpPr txBox="1"/>
          <p:nvPr/>
        </p:nvSpPr>
        <p:spPr>
          <a:xfrm>
            <a:off x="0" y="0"/>
            <a:ext cx="9867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 performances for UHE Cosmic Rays</a:t>
            </a:r>
            <a:endParaRPr lang="zh-CN" altLang="en-US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710484E-9096-96F7-18EF-AE4B5141BCB1}"/>
              </a:ext>
            </a:extLst>
          </p:cNvPr>
          <p:cNvSpPr/>
          <p:nvPr/>
        </p:nvSpPr>
        <p:spPr>
          <a:xfrm>
            <a:off x="741791" y="5991224"/>
            <a:ext cx="7549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One year, 6400 events above 10 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10 . 5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Helvetica"/>
              </a:rPr>
              <a:t>GeV Vs </a:t>
            </a:r>
            <a:r>
              <a:rPr lang="en-US" altLang="zh-CN" sz="1800" b="1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combined </a:t>
            </a:r>
            <a:r>
              <a:rPr lang="en-US" altLang="zh-CN" sz="1800" b="1" kern="1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等线" panose="02010600030101010101" pitchFamily="2" charset="-122"/>
                <a:cs typeface="Cambria Math" panose="02040503050406030204" pitchFamily="18" charset="0"/>
              </a:rPr>
              <a:t>∼</a:t>
            </a:r>
            <a:r>
              <a:rPr lang="en-US" altLang="zh-CN" sz="1800" b="1" kern="100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750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800" b="1" dirty="0">
                <a:solidFill>
                  <a:srgbClr val="000000"/>
                </a:solidFill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collected events of Auger and TA to date.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18231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D7A68C2-9E80-3C9D-2F94-7A6142D2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96" y="3827562"/>
            <a:ext cx="5035213" cy="23087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D1D1626-3424-A3E9-E061-681ED24DDA07}"/>
              </a:ext>
            </a:extLst>
          </p:cNvPr>
          <p:cNvSpPr txBox="1"/>
          <p:nvPr/>
        </p:nvSpPr>
        <p:spPr>
          <a:xfrm>
            <a:off x="-41734" y="-10305"/>
            <a:ext cx="9823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 performances for Neutrinos</a:t>
            </a:r>
            <a:endParaRPr lang="zh-CN" altLang="en-US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D15EEBA-D6A7-5962-83A9-170E10C8B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14" y="602438"/>
            <a:ext cx="5222430" cy="468871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1B18C50-F2E6-29E5-0BEB-53506695FAE5}"/>
              </a:ext>
            </a:extLst>
          </p:cNvPr>
          <p:cNvSpPr/>
          <p:nvPr/>
        </p:nvSpPr>
        <p:spPr>
          <a:xfrm>
            <a:off x="547589" y="5332825"/>
            <a:ext cx="5247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000000"/>
                </a:solidFill>
                <a:latin typeface="NimbusRomNo9L-Regu"/>
                <a:ea typeface="等线" panose="02010600030101010101" pitchFamily="2" charset="-122"/>
                <a:cs typeface="Times New Roman" panose="02020603050405020304" pitchFamily="18" charset="0"/>
              </a:rPr>
              <a:t>GRAND could potentially detect a large number of cosmogenic neutrinos. The  event rate in the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10</a:t>
            </a:r>
            <a:r>
              <a:rPr lang="en-US" altLang="zh-CN" baseline="30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8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-10</a:t>
            </a:r>
            <a:r>
              <a:rPr lang="en-US" altLang="zh-CN" baseline="30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11</a:t>
            </a:r>
            <a:r>
              <a:rPr lang="en-US" altLang="zh-CN" dirty="0">
                <a:solidFill>
                  <a:srgbClr val="FF0000"/>
                </a:solidFill>
                <a:latin typeface="NimbusRomNo9L-Regu"/>
                <a:ea typeface="等线" panose="02010600030101010101" pitchFamily="2" charset="-122"/>
                <a:cs typeface="Times New Roman" panose="02020603050405020304" pitchFamily="18" charset="0"/>
              </a:rPr>
              <a:t> GeV energy range </a:t>
            </a:r>
            <a:r>
              <a:rPr lang="en-US" altLang="zh-CN" dirty="0">
                <a:solidFill>
                  <a:srgbClr val="000000"/>
                </a:solidFill>
                <a:latin typeface="NimbusRomNo9L-Regu"/>
                <a:ea typeface="等线" panose="02010600030101010101" pitchFamily="2" charset="-122"/>
                <a:cs typeface="Times New Roman" panose="02020603050405020304" pitchFamily="18" charset="0"/>
              </a:rPr>
              <a:t>is about </a:t>
            </a:r>
            <a:r>
              <a:rPr lang="en-US" altLang="zh-CN" dirty="0">
                <a:solidFill>
                  <a:srgbClr val="FF0000"/>
                </a:solidFill>
                <a:latin typeface="NimbusRomNo9L-Regu"/>
                <a:ea typeface="等线" panose="02010600030101010101" pitchFamily="2" charset="-122"/>
                <a:cs typeface="Times New Roman" panose="02020603050405020304" pitchFamily="18" charset="0"/>
              </a:rPr>
              <a:t>1-18 events per year </a:t>
            </a:r>
            <a:r>
              <a:rPr lang="en-US" altLang="zh-CN" dirty="0">
                <a:solidFill>
                  <a:srgbClr val="000000"/>
                </a:solidFill>
                <a:latin typeface="NimbusRomNo9L-Regu"/>
                <a:ea typeface="等线" panose="02010600030101010101" pitchFamily="2" charset="-122"/>
                <a:cs typeface="Times New Roman" panose="02020603050405020304" pitchFamily="18" charset="0"/>
              </a:rPr>
              <a:t>for the  standard  model.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BE4D58C-B2B2-D40A-F850-0010C32E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079" y="588676"/>
            <a:ext cx="5222430" cy="338597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B32CC4-DDF6-1E94-678A-858B3BFAD1C5}"/>
              </a:ext>
            </a:extLst>
          </p:cNvPr>
          <p:cNvSpPr/>
          <p:nvPr/>
        </p:nvSpPr>
        <p:spPr>
          <a:xfrm>
            <a:off x="6314800" y="4888113"/>
            <a:ext cx="2329870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619916-DAEA-21C4-BA96-B6329873816C}"/>
              </a:ext>
            </a:extLst>
          </p:cNvPr>
          <p:cNvSpPr txBox="1"/>
          <p:nvPr/>
        </p:nvSpPr>
        <p:spPr>
          <a:xfrm>
            <a:off x="6417652" y="6097001"/>
            <a:ext cx="4692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NimbusRomNo9L-Regu"/>
                <a:ea typeface="等线" panose="02010600030101010101" pitchFamily="2" charset="-122"/>
                <a:cs typeface="Times New Roman" panose="02020603050405020304" pitchFamily="18" charset="0"/>
              </a:rPr>
              <a:t>Grand will potentially observe the UHE neutrino sources at 5 σ in 3 years.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0935F6-9405-E793-0344-9F526F27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535" y="6420166"/>
            <a:ext cx="1146544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904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8400403-2F55-89D1-8242-0C46DE585A6B}"/>
              </a:ext>
            </a:extLst>
          </p:cNvPr>
          <p:cNvSpPr txBox="1"/>
          <p:nvPr/>
        </p:nvSpPr>
        <p:spPr>
          <a:xfrm>
            <a:off x="-32084" y="31069"/>
            <a:ext cx="9833810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zh-CN" altLang="en-US" sz="24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宇宙粒子探测</a:t>
            </a:r>
            <a:r>
              <a:rPr lang="zh-CN" altLang="en-US" sz="24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面向的科学问题</a:t>
            </a:r>
            <a:endParaRPr lang="zh-CN" altLang="zh-CN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图片 1" descr="文本&#10;&#10;AI 生成的内容可能不正确。">
            <a:extLst>
              <a:ext uri="{FF2B5EF4-FFF2-40B4-BE49-F238E27FC236}">
                <a16:creationId xmlns:a16="http://schemas.microsoft.com/office/drawing/2014/main" id="{71505DBE-6D60-B756-B304-E30536D95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09" y="31069"/>
            <a:ext cx="2435791" cy="475348"/>
          </a:xfrm>
          <a:prstGeom prst="rect">
            <a:avLst/>
          </a:prstGeom>
        </p:spPr>
      </p:pic>
      <p:pic>
        <p:nvPicPr>
          <p:cNvPr id="4" name="Grafik 5">
            <a:extLst>
              <a:ext uri="{FF2B5EF4-FFF2-40B4-BE49-F238E27FC236}">
                <a16:creationId xmlns:a16="http://schemas.microsoft.com/office/drawing/2014/main" id="{A01119A9-A8B4-C403-A1F9-FAD99252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6" y="652173"/>
            <a:ext cx="8594558" cy="60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53773D-0195-02CF-EDD3-0B0A7FB01801}"/>
              </a:ext>
            </a:extLst>
          </p:cNvPr>
          <p:cNvGrpSpPr/>
          <p:nvPr/>
        </p:nvGrpSpPr>
        <p:grpSpPr>
          <a:xfrm>
            <a:off x="8948885" y="666692"/>
            <a:ext cx="3147866" cy="6046762"/>
            <a:chOff x="1000022" y="674713"/>
            <a:chExt cx="3147866" cy="604676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CF80A704-B2A0-0970-6ED5-F89FDEFE5E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022" y="3462422"/>
              <a:ext cx="3142048" cy="3259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5F5AE834-5F43-9D93-CA67-F4E0D2A0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488" y="4805694"/>
              <a:ext cx="3127582" cy="32333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F17CDECB-514A-78E8-415B-DBED87AF174C}"/>
                </a:ext>
              </a:extLst>
            </p:cNvPr>
            <p:cNvSpPr txBox="1"/>
            <p:nvPr/>
          </p:nvSpPr>
          <p:spPr>
            <a:xfrm>
              <a:off x="1740074" y="5172147"/>
              <a:ext cx="2401996" cy="364812"/>
            </a:xfrm>
            <a:prstGeom prst="rect">
              <a:avLst/>
            </a:prstGeom>
            <a:solidFill>
              <a:srgbClr val="EFEFBC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宇宙加速器的原理</a:t>
              </a:r>
              <a:endPara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4A86BE30-A7D3-4CFF-4F0E-EE24DB350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840" y="6263676"/>
              <a:ext cx="3081616" cy="323339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C49AB43D-568B-3E95-1E9E-113975FF7A30}"/>
                </a:ext>
              </a:extLst>
            </p:cNvPr>
            <p:cNvSpPr txBox="1"/>
            <p:nvPr/>
          </p:nvSpPr>
          <p:spPr>
            <a:xfrm>
              <a:off x="1491486" y="5759885"/>
              <a:ext cx="2595970" cy="369332"/>
            </a:xfrm>
            <a:prstGeom prst="rect">
              <a:avLst/>
            </a:prstGeom>
            <a:solidFill>
              <a:srgbClr val="EFEFBC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最高能量物理规律检验</a:t>
              </a:r>
              <a:endPara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0572AEF-E9D0-684B-C8AF-0109DE088A06}"/>
                </a:ext>
              </a:extLst>
            </p:cNvPr>
            <p:cNvSpPr txBox="1"/>
            <p:nvPr/>
          </p:nvSpPr>
          <p:spPr>
            <a:xfrm>
              <a:off x="1014488" y="674713"/>
              <a:ext cx="3133399" cy="307777"/>
            </a:xfrm>
            <a:prstGeom prst="rect">
              <a:avLst/>
            </a:prstGeom>
            <a:solidFill>
              <a:srgbClr val="EFEFBC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世纪宇宙物理学</a:t>
              </a:r>
              <a:r>
                <a:rPr lang="en-US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个重大前沿问题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700BD34-4441-A5AC-E482-BEC16E0FF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41" t="9788" r="55224" b="1962"/>
            <a:stretch>
              <a:fillRect/>
            </a:stretch>
          </p:blipFill>
          <p:spPr bwMode="auto">
            <a:xfrm>
              <a:off x="1005840" y="978723"/>
              <a:ext cx="3142048" cy="2500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EE242740-8BBA-E3B0-89E6-730485EDC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0C18-DC03-45E4-87DF-3BD228B3CBC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009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845DB-F5FE-6663-A5CC-193EBB849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2">
            <a:extLst>
              <a:ext uri="{FF2B5EF4-FFF2-40B4-BE49-F238E27FC236}">
                <a16:creationId xmlns:a16="http://schemas.microsoft.com/office/drawing/2014/main" id="{13E42545-FB07-5906-336E-F6B1149E838C}"/>
              </a:ext>
            </a:extLst>
          </p:cNvPr>
          <p:cNvSpPr txBox="1">
            <a:spLocks/>
          </p:cNvSpPr>
          <p:nvPr/>
        </p:nvSpPr>
        <p:spPr>
          <a:xfrm>
            <a:off x="0" y="17541"/>
            <a:ext cx="12192000" cy="591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rgbClr val="FEF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GrandProto300</a:t>
            </a:r>
            <a:endParaRPr lang="zh-CN" altLang="en-US" sz="2800" b="1" dirty="0">
              <a:solidFill>
                <a:srgbClr val="FEF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3">
            <a:extLst>
              <a:ext uri="{FF2B5EF4-FFF2-40B4-BE49-F238E27FC236}">
                <a16:creationId xmlns:a16="http://schemas.microsoft.com/office/drawing/2014/main" id="{0223E58D-A36F-F396-8C97-4C4DE4D83BF2}"/>
              </a:ext>
            </a:extLst>
          </p:cNvPr>
          <p:cNvSpPr txBox="1"/>
          <p:nvPr/>
        </p:nvSpPr>
        <p:spPr>
          <a:xfrm>
            <a:off x="776851" y="6789860"/>
            <a:ext cx="10990527" cy="44287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hangingPunct="0">
              <a:lnSpc>
                <a:spcPct val="150000"/>
              </a:lnSpc>
              <a:defRPr/>
            </a:pPr>
            <a:endParaRPr kern="0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FF8BDFD-A74F-228C-4466-F4E058C1D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076" y="712501"/>
            <a:ext cx="3696414" cy="2631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27621BF-2848-521C-5AEB-C85E65341364}"/>
              </a:ext>
            </a:extLst>
          </p:cNvPr>
          <p:cNvSpPr txBox="1"/>
          <p:nvPr/>
        </p:nvSpPr>
        <p:spPr>
          <a:xfrm>
            <a:off x="300436" y="5832711"/>
            <a:ext cx="10059847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 latinLnBrk="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000" b="0" i="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锁定无线电宁静的优越站址</a:t>
            </a:r>
            <a:r>
              <a:rPr lang="en-US" altLang="zh-CN" sz="2000" b="0" i="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en-US" sz="2000" b="0" i="0" dirty="0">
              <a:solidFill>
                <a:srgbClr val="00206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 fontAlgn="base" latinLnBrk="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2000" b="0" i="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获授约</a:t>
            </a:r>
            <a:r>
              <a:rPr lang="en-US" altLang="zh-CN" sz="2000" b="0" i="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000" b="0" i="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平方公里范围内</a:t>
            </a:r>
            <a:r>
              <a:rPr lang="en-US" altLang="zh-CN" sz="2000" b="0" i="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000" b="0" i="0" dirty="0">
                <a:solidFill>
                  <a:srgbClr val="00206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个单元的点位用地许可。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AE1CF99-D759-E194-6F15-ED25EF5A0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8" y="712500"/>
            <a:ext cx="3351718" cy="211044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929DCB-614E-FF9E-3887-4448EA1FA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8" y="2994533"/>
            <a:ext cx="3440440" cy="219206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8B04DD0-B67D-250C-4824-C44FB1D12D1C}"/>
              </a:ext>
            </a:extLst>
          </p:cNvPr>
          <p:cNvSpPr txBox="1"/>
          <p:nvPr/>
        </p:nvSpPr>
        <p:spPr>
          <a:xfrm>
            <a:off x="1133890" y="45318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其他候选点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3E4EE40-A511-8973-9851-C203EE876537}"/>
              </a:ext>
            </a:extLst>
          </p:cNvPr>
          <p:cNvSpPr txBox="1"/>
          <p:nvPr/>
        </p:nvSpPr>
        <p:spPr>
          <a:xfrm>
            <a:off x="1304617" y="203847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选定站点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A9C0F28-58C9-88A1-3F74-C16B9C7586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07" t="21661" r="11868" b="26810"/>
          <a:stretch/>
        </p:blipFill>
        <p:spPr>
          <a:xfrm>
            <a:off x="8786363" y="3447098"/>
            <a:ext cx="3253279" cy="24273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0785AE-1A2A-6F84-909D-75F9387F99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11" y="776337"/>
            <a:ext cx="4726306" cy="447782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0AEC580-6093-5933-C479-635D274AA109}"/>
              </a:ext>
            </a:extLst>
          </p:cNvPr>
          <p:cNvSpPr/>
          <p:nvPr/>
        </p:nvSpPr>
        <p:spPr>
          <a:xfrm>
            <a:off x="4137001" y="933794"/>
            <a:ext cx="841801" cy="532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7BA30A-90C9-D394-FB2F-8921EFBDAEBC}"/>
              </a:ext>
            </a:extLst>
          </p:cNvPr>
          <p:cNvSpPr txBox="1"/>
          <p:nvPr/>
        </p:nvSpPr>
        <p:spPr>
          <a:xfrm>
            <a:off x="6480152" y="4944703"/>
            <a:ext cx="10118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DunHuang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2867FE-29FD-5914-B718-822C04813522}"/>
              </a:ext>
            </a:extLst>
          </p:cNvPr>
          <p:cNvSpPr txBox="1"/>
          <p:nvPr/>
        </p:nvSpPr>
        <p:spPr>
          <a:xfrm>
            <a:off x="3955830" y="678495"/>
            <a:ext cx="1175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Xiao </a:t>
            </a:r>
            <a:r>
              <a:rPr kumimoji="0" lang="en-US" altLang="zh-CN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Dushan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E26917F-9F04-F989-9230-8D25BE3CC852}"/>
              </a:ext>
            </a:extLst>
          </p:cNvPr>
          <p:cNvSpPr txBox="1"/>
          <p:nvPr/>
        </p:nvSpPr>
        <p:spPr>
          <a:xfrm>
            <a:off x="6093026" y="1118699"/>
            <a:ext cx="13789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North Mountain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85441FD-EECA-CF96-6C34-FE3BBE00DBA7}"/>
              </a:ext>
            </a:extLst>
          </p:cNvPr>
          <p:cNvCxnSpPr>
            <a:stCxn id="10" idx="1"/>
          </p:cNvCxnSpPr>
          <p:nvPr/>
        </p:nvCxnSpPr>
        <p:spPr>
          <a:xfrm flipH="1">
            <a:off x="5492009" y="1268740"/>
            <a:ext cx="601017" cy="699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54D410FF-CDEE-0BF9-FA08-530DD3AA1370}"/>
              </a:ext>
            </a:extLst>
          </p:cNvPr>
          <p:cNvCxnSpPr>
            <a:cxnSpLocks/>
          </p:cNvCxnSpPr>
          <p:nvPr/>
        </p:nvCxnSpPr>
        <p:spPr>
          <a:xfrm flipH="1" flipV="1">
            <a:off x="4738409" y="1200212"/>
            <a:ext cx="2020184" cy="35919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670F87F-CF0D-DDBA-D8C5-BE83133AFCB4}"/>
              </a:ext>
            </a:extLst>
          </p:cNvPr>
          <p:cNvSpPr txBox="1"/>
          <p:nvPr/>
        </p:nvSpPr>
        <p:spPr>
          <a:xfrm>
            <a:off x="4820562" y="2564930"/>
            <a:ext cx="1579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~120km, ~ 3hours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75DBCD45-63BB-87E3-597C-58EEBC43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876" y="6321153"/>
            <a:ext cx="471376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90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92"/>
    </mc:Choice>
    <mc:Fallback xmlns="">
      <p:transition spd="slow" advTm="299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3C0DB-EA9C-0BBA-DA08-7815581E0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2">
            <a:extLst>
              <a:ext uri="{FF2B5EF4-FFF2-40B4-BE49-F238E27FC236}">
                <a16:creationId xmlns:a16="http://schemas.microsoft.com/office/drawing/2014/main" id="{D4029B55-C619-15BB-CB43-58ADDF43A587}"/>
              </a:ext>
            </a:extLst>
          </p:cNvPr>
          <p:cNvSpPr txBox="1">
            <a:spLocks/>
          </p:cNvSpPr>
          <p:nvPr/>
        </p:nvSpPr>
        <p:spPr>
          <a:xfrm>
            <a:off x="0" y="17541"/>
            <a:ext cx="12192000" cy="591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rgbClr val="FEF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GrandProto300</a:t>
            </a:r>
            <a:endParaRPr lang="zh-CN" altLang="en-US" sz="2800" b="1" dirty="0">
              <a:solidFill>
                <a:srgbClr val="FEF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3">
            <a:extLst>
              <a:ext uri="{FF2B5EF4-FFF2-40B4-BE49-F238E27FC236}">
                <a16:creationId xmlns:a16="http://schemas.microsoft.com/office/drawing/2014/main" id="{E7377A18-5F31-03FC-191D-AB31513C8B28}"/>
              </a:ext>
            </a:extLst>
          </p:cNvPr>
          <p:cNvSpPr txBox="1"/>
          <p:nvPr/>
        </p:nvSpPr>
        <p:spPr>
          <a:xfrm>
            <a:off x="776851" y="6789860"/>
            <a:ext cx="10990527" cy="44287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hangingPunct="0">
              <a:lnSpc>
                <a:spcPct val="150000"/>
              </a:lnSpc>
              <a:defRPr/>
            </a:pPr>
            <a:endParaRPr kern="0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  <p:sp>
        <p:nvSpPr>
          <p:cNvPr id="3" name="圆角矩形 9">
            <a:extLst>
              <a:ext uri="{FF2B5EF4-FFF2-40B4-BE49-F238E27FC236}">
                <a16:creationId xmlns:a16="http://schemas.microsoft.com/office/drawing/2014/main" id="{AF001C4C-ED1D-D0ED-685C-9318A36ABEF7}"/>
              </a:ext>
            </a:extLst>
          </p:cNvPr>
          <p:cNvSpPr/>
          <p:nvPr/>
        </p:nvSpPr>
        <p:spPr>
          <a:xfrm>
            <a:off x="2853295" y="4698829"/>
            <a:ext cx="2542436" cy="133671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0735348D-9D7F-848D-283C-3FC159720823}"/>
              </a:ext>
            </a:extLst>
          </p:cNvPr>
          <p:cNvSpPr/>
          <p:nvPr/>
        </p:nvSpPr>
        <p:spPr>
          <a:xfrm>
            <a:off x="229508" y="4698829"/>
            <a:ext cx="2483424" cy="1336720"/>
          </a:xfrm>
          <a:prstGeom prst="wedgeRoundRectCallout">
            <a:avLst>
              <a:gd name="adj1" fmla="val -11592"/>
              <a:gd name="adj2" fmla="val -5724"/>
              <a:gd name="adj3" fmla="val 16667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97BAD05-CAC2-36F1-D5F7-AF6C1143D3E4}"/>
              </a:ext>
            </a:extLst>
          </p:cNvPr>
          <p:cNvSpPr txBox="1"/>
          <p:nvPr/>
        </p:nvSpPr>
        <p:spPr>
          <a:xfrm>
            <a:off x="1039520" y="6235563"/>
            <a:ext cx="966006" cy="45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>
              <a:lnSpc>
                <a:spcPct val="130000"/>
              </a:lnSpc>
            </a:pPr>
            <a:r>
              <a:rPr lang="zh-CN" altLang="en-US" sz="20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中心站</a:t>
            </a:r>
            <a:endParaRPr lang="zh-CN" altLang="en-US" sz="20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6F44CF5-2679-A2CA-4228-9BB7BF2F062E}"/>
              </a:ext>
            </a:extLst>
          </p:cNvPr>
          <p:cNvSpPr txBox="1"/>
          <p:nvPr/>
        </p:nvSpPr>
        <p:spPr>
          <a:xfrm>
            <a:off x="3591995" y="6243368"/>
            <a:ext cx="1289000" cy="45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>
              <a:lnSpc>
                <a:spcPct val="130000"/>
              </a:lnSpc>
            </a:pPr>
            <a:r>
              <a:rPr lang="zh-CN" altLang="en-US" sz="20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天线单元</a:t>
            </a:r>
            <a:endParaRPr lang="zh-CN" altLang="en-US" sz="20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 descr="图表, 折线图&#10;&#10;AI 生成的内容可能不正确。">
            <a:extLst>
              <a:ext uri="{FF2B5EF4-FFF2-40B4-BE49-F238E27FC236}">
                <a16:creationId xmlns:a16="http://schemas.microsoft.com/office/drawing/2014/main" id="{B8C3D486-2BC6-4726-CA88-6239CC10E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637" y="3592593"/>
            <a:ext cx="4011434" cy="3011198"/>
          </a:xfrm>
          <a:prstGeom prst="rect">
            <a:avLst/>
          </a:prstGeom>
        </p:spPr>
      </p:pic>
      <p:pic>
        <p:nvPicPr>
          <p:cNvPr id="20" name="图片 19" descr="图片包含 图表&#10;&#10;AI 生成的内容可能不正确。">
            <a:extLst>
              <a:ext uri="{FF2B5EF4-FFF2-40B4-BE49-F238E27FC236}">
                <a16:creationId xmlns:a16="http://schemas.microsoft.com/office/drawing/2014/main" id="{67252A35-9EDB-F0AE-A808-19C505409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08" y="628823"/>
            <a:ext cx="4312934" cy="307150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A1F3728-9BAE-4F77-F1EB-C59EC1E3F9D9}"/>
              </a:ext>
            </a:extLst>
          </p:cNvPr>
          <p:cNvSpPr txBox="1"/>
          <p:nvPr/>
        </p:nvSpPr>
        <p:spPr>
          <a:xfrm>
            <a:off x="7504833" y="5743160"/>
            <a:ext cx="2015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spc="-90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Helvetica Neue"/>
              </a:rPr>
              <a:t>候选事例的横向分布与预期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57C2316C-6A32-9DCC-580A-64DA3D36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0120" y="6457224"/>
            <a:ext cx="735879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F62B659-5EDA-8E60-AEC4-15891790A3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65" t="9122" r="5854"/>
          <a:stretch>
            <a:fillRect/>
          </a:stretch>
        </p:blipFill>
        <p:spPr>
          <a:xfrm>
            <a:off x="170176" y="628823"/>
            <a:ext cx="5925824" cy="338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02"/>
    </mc:Choice>
    <mc:Fallback xmlns="">
      <p:transition spd="slow" advTm="3480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103FD2A-924B-4BE4-CBA8-78A6D3D95B7A}"/>
              </a:ext>
            </a:extLst>
          </p:cNvPr>
          <p:cNvSpPr txBox="1"/>
          <p:nvPr/>
        </p:nvSpPr>
        <p:spPr>
          <a:xfrm>
            <a:off x="-1" y="54565"/>
            <a:ext cx="9819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zh-CN" altLang="en-US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D128307-D014-8C7A-D53A-54DFF5F67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76" y="724454"/>
            <a:ext cx="10441172" cy="581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origin of the highest-energy cosmic rays remains an open question, in which multi-messenger astrophysics plays a key role.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Over the past two decades, radio detection of cosmic-ray air showers has evolved from pioneering prototypes into a precision measurement technique.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field is now undergoing a revival, offering significant advantages over traditional particle detectors—such as all-weather operation, high energy resolution, and strong particle identification capabilities.  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physics underlying radio emission from air showers is well understood.  Furthermore, neutrino detection via extensive air showers represents a highly promising direction. This is exemplified by projects like GRAND, which aims to instrument an area of up to 200,000 km². Prototype deployments in China are already making substantial progress.</a:t>
            </a:r>
            <a:endParaRPr kumimoji="0" lang="zh-CN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5D542E52-4E5B-8823-1813-439B76D0F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185" y="6404197"/>
            <a:ext cx="933893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2861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折线图&#10;&#10;AI 生成的内容可能不正确。">
            <a:extLst>
              <a:ext uri="{FF2B5EF4-FFF2-40B4-BE49-F238E27FC236}">
                <a16:creationId xmlns:a16="http://schemas.microsoft.com/office/drawing/2014/main" id="{87B09D05-3863-D963-9845-87A6D7F238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3" y="1427685"/>
            <a:ext cx="5852172" cy="438912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1BFCFEF-CAB6-CA02-EB07-26BD4B7F74A1}"/>
              </a:ext>
            </a:extLst>
          </p:cNvPr>
          <p:cNvSpPr/>
          <p:nvPr/>
        </p:nvSpPr>
        <p:spPr>
          <a:xfrm>
            <a:off x="688141" y="945894"/>
            <a:ext cx="440704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样机阵列的预期有效曝光</a:t>
            </a:r>
            <a:endParaRPr lang="en-US" altLang="zh-CN" sz="2400" b="1" dirty="0">
              <a:solidFill>
                <a:srgbClr val="3333CC"/>
              </a:solidFill>
              <a:latin typeface="SimSun"/>
              <a:ea typeface="SimSun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5BF23BA-5207-A49D-7D86-CFEB25173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195C3-F2DC-4DE1-93D8-14688CC3ECDB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1A9F7E-F2DB-9057-5A8A-6C02CB0E9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998" y="722044"/>
            <a:ext cx="4928462" cy="28462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563593-4E88-6FC5-630D-2CABFE869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124" y="3491724"/>
            <a:ext cx="4928462" cy="2644232"/>
          </a:xfrm>
          <a:prstGeom prst="rect">
            <a:avLst/>
          </a:prstGeom>
        </p:spPr>
      </p:pic>
      <p:sp>
        <p:nvSpPr>
          <p:cNvPr id="9" name="Shape 162">
            <a:extLst>
              <a:ext uri="{FF2B5EF4-FFF2-40B4-BE49-F238E27FC236}">
                <a16:creationId xmlns:a16="http://schemas.microsoft.com/office/drawing/2014/main" id="{8E59A3D7-6327-711D-7F17-17029FB5A441}"/>
              </a:ext>
            </a:extLst>
          </p:cNvPr>
          <p:cNvSpPr txBox="1">
            <a:spLocks/>
          </p:cNvSpPr>
          <p:nvPr/>
        </p:nvSpPr>
        <p:spPr>
          <a:xfrm>
            <a:off x="0" y="17541"/>
            <a:ext cx="12192000" cy="591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dirty="0">
                <a:solidFill>
                  <a:srgbClr val="FEF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预期曝光</a:t>
            </a:r>
          </a:p>
        </p:txBody>
      </p:sp>
    </p:spTree>
    <p:extLst>
      <p:ext uri="{BB962C8B-B14F-4D97-AF65-F5344CB8AC3E}">
        <p14:creationId xmlns:p14="http://schemas.microsoft.com/office/powerpoint/2010/main" val="1406580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390A77CA-1B48-40D5-B10F-AC6598572848}"/>
              </a:ext>
            </a:extLst>
          </p:cNvPr>
          <p:cNvSpPr/>
          <p:nvPr/>
        </p:nvSpPr>
        <p:spPr>
          <a:xfrm>
            <a:off x="15875" y="7938"/>
            <a:ext cx="12172950" cy="831850"/>
          </a:xfrm>
          <a:prstGeom prst="rect">
            <a:avLst/>
          </a:prstGeom>
          <a:solidFill>
            <a:srgbClr val="003E81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</a:p>
        </p:txBody>
      </p:sp>
      <p:pic>
        <p:nvPicPr>
          <p:cNvPr id="35846" name="图片 21">
            <a:extLst>
              <a:ext uri="{FF2B5EF4-FFF2-40B4-BE49-F238E27FC236}">
                <a16:creationId xmlns:a16="http://schemas.microsoft.com/office/drawing/2014/main" id="{3CD06098-7BE4-4410-AB6D-3A869880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02" y="3523088"/>
            <a:ext cx="221297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图片 22">
            <a:extLst>
              <a:ext uri="{FF2B5EF4-FFF2-40B4-BE49-F238E27FC236}">
                <a16:creationId xmlns:a16="http://schemas.microsoft.com/office/drawing/2014/main" id="{DE4D0F90-6BC2-476F-8E11-9B55E976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73" y="839789"/>
            <a:ext cx="1660069" cy="221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图片 24">
            <a:extLst>
              <a:ext uri="{FF2B5EF4-FFF2-40B4-BE49-F238E27FC236}">
                <a16:creationId xmlns:a16="http://schemas.microsoft.com/office/drawing/2014/main" id="{A8D42A56-9FA8-46BE-A40C-AF747AF3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96" y="4889500"/>
            <a:ext cx="23383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图片 25">
            <a:extLst>
              <a:ext uri="{FF2B5EF4-FFF2-40B4-BE49-F238E27FC236}">
                <a16:creationId xmlns:a16="http://schemas.microsoft.com/office/drawing/2014/main" id="{CBCAEF96-CB3C-473D-BDE6-700CD95F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013"/>
            <a:ext cx="3886200" cy="223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图片 26">
            <a:extLst>
              <a:ext uri="{FF2B5EF4-FFF2-40B4-BE49-F238E27FC236}">
                <a16:creationId xmlns:a16="http://schemas.microsoft.com/office/drawing/2014/main" id="{93A3015B-0B32-46CB-A44B-F94A7D31D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23" y="3084158"/>
            <a:ext cx="2338388" cy="180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图片 29">
            <a:extLst>
              <a:ext uri="{FF2B5EF4-FFF2-40B4-BE49-F238E27FC236}">
                <a16:creationId xmlns:a16="http://schemas.microsoft.com/office/drawing/2014/main" id="{EF95D036-7DC7-4D36-A407-846E54E13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46" y="850475"/>
            <a:ext cx="186277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文本框 30">
            <a:extLst>
              <a:ext uri="{FF2B5EF4-FFF2-40B4-BE49-F238E27FC236}">
                <a16:creationId xmlns:a16="http://schemas.microsoft.com/office/drawing/2014/main" id="{E40266E5-8A1E-4882-94CA-C2E59306F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4403" y="2565234"/>
            <a:ext cx="441500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50" b="1" dirty="0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Lech </a:t>
            </a:r>
            <a:r>
              <a:rPr lang="en-US" altLang="zh-CN" sz="1050" b="1" dirty="0" err="1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Piotrowski,Pengfei</a:t>
            </a:r>
            <a:r>
              <a:rPr lang="en-US" altLang="zh-CN" sz="1050" b="1" dirty="0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 Zhang, Frédéric </a:t>
            </a:r>
            <a:r>
              <a:rPr lang="en-US" altLang="zh-CN" sz="1050" b="1" dirty="0" err="1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Magnard</a:t>
            </a:r>
            <a:r>
              <a:rPr lang="en-US" altLang="zh-CN" sz="1050" b="1" dirty="0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, Olivier Martineau, Yi Zhang,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050" b="1" dirty="0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 </a:t>
            </a:r>
            <a:r>
              <a:rPr lang="en-US" altLang="zh-CN" sz="1050" b="1" dirty="0" err="1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Pengxiong</a:t>
            </a:r>
            <a:r>
              <a:rPr lang="en-US" altLang="zh-CN" sz="1050" b="1" dirty="0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 Ma, Shen Wang, Xing Xu, Bohao </a:t>
            </a:r>
            <a:r>
              <a:rPr lang="en-US" altLang="zh-CN" sz="1050" b="1" dirty="0" err="1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Duan,Yu</a:t>
            </a:r>
            <a:r>
              <a:rPr lang="en-US" altLang="zh-CN" sz="1050" b="1" dirty="0">
                <a:solidFill>
                  <a:srgbClr val="000000"/>
                </a:solidFill>
                <a:latin typeface="Blackadder ITC" panose="04020505051007020D02" pitchFamily="82" charset="0"/>
                <a:ea typeface="宋体" panose="02010600030101010101" pitchFamily="2" charset="-122"/>
              </a:rPr>
              <a:t> tang </a:t>
            </a:r>
            <a:endParaRPr lang="zh-CN" altLang="en-US" sz="1050" b="1" dirty="0">
              <a:solidFill>
                <a:srgbClr val="000000"/>
              </a:solidFill>
              <a:latin typeface="Blackadder ITC" panose="04020505051007020D02" pitchFamily="82" charset="0"/>
              <a:ea typeface="宋体" panose="02010600030101010101" pitchFamily="2" charset="-122"/>
            </a:endParaRPr>
          </a:p>
        </p:txBody>
      </p:sp>
      <p:pic>
        <p:nvPicPr>
          <p:cNvPr id="35853" name="图片 1">
            <a:extLst>
              <a:ext uri="{FF2B5EF4-FFF2-40B4-BE49-F238E27FC236}">
                <a16:creationId xmlns:a16="http://schemas.microsoft.com/office/drawing/2014/main" id="{D6F0F05A-A7AE-46EA-8D19-136665E5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 b="30278"/>
          <a:stretch>
            <a:fillRect/>
          </a:stretch>
        </p:blipFill>
        <p:spPr bwMode="auto">
          <a:xfrm>
            <a:off x="-24574" y="4902993"/>
            <a:ext cx="241693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图片 17">
            <a:extLst>
              <a:ext uri="{FF2B5EF4-FFF2-40B4-BE49-F238E27FC236}">
                <a16:creationId xmlns:a16="http://schemas.microsoft.com/office/drawing/2014/main" id="{7D727F0A-0B43-4C73-B5E5-B510E75D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4158"/>
            <a:ext cx="239236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1F2F916-53D1-1684-DA73-6C0F61B85D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23" y="1096424"/>
            <a:ext cx="4726307" cy="447782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7637828-AA2D-DAF8-9C5E-FB360FBAC03F}"/>
              </a:ext>
            </a:extLst>
          </p:cNvPr>
          <p:cNvSpPr/>
          <p:nvPr/>
        </p:nvSpPr>
        <p:spPr>
          <a:xfrm>
            <a:off x="7876760" y="1299799"/>
            <a:ext cx="1126672" cy="532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1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01FB04-3443-AAA7-2F59-BDEF30604FD0}"/>
              </a:ext>
            </a:extLst>
          </p:cNvPr>
          <p:cNvSpPr txBox="1"/>
          <p:nvPr/>
        </p:nvSpPr>
        <p:spPr>
          <a:xfrm>
            <a:off x="10219922" y="5310703"/>
            <a:ext cx="1011815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1" dirty="0" err="1">
                <a:solidFill>
                  <a:srgbClr val="FF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DunHuang</a:t>
            </a:r>
            <a:endParaRPr lang="zh-CN" altLang="en-US" sz="1351" dirty="0">
              <a:solidFill>
                <a:srgbClr val="FF0000"/>
              </a:solidFill>
              <a:highlight>
                <a:srgbClr val="FFFF00"/>
              </a:highlight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FA8CCF0-D5B0-9D77-3CC4-CCEEF032B012}"/>
              </a:ext>
            </a:extLst>
          </p:cNvPr>
          <p:cNvSpPr txBox="1"/>
          <p:nvPr/>
        </p:nvSpPr>
        <p:spPr>
          <a:xfrm>
            <a:off x="7641940" y="1832629"/>
            <a:ext cx="1175322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1" dirty="0">
                <a:solidFill>
                  <a:srgbClr val="FF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Xiao </a:t>
            </a:r>
            <a:r>
              <a:rPr lang="en-US" altLang="zh-CN" sz="1351" dirty="0" err="1">
                <a:solidFill>
                  <a:srgbClr val="FF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Dushan</a:t>
            </a:r>
            <a:endParaRPr lang="zh-CN" altLang="en-US" sz="1351" dirty="0">
              <a:solidFill>
                <a:srgbClr val="FF0000"/>
              </a:solidFill>
              <a:highlight>
                <a:srgbClr val="FFFF00"/>
              </a:highlight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DA0400-2918-63B1-F630-38F2DB6CB4C1}"/>
              </a:ext>
            </a:extLst>
          </p:cNvPr>
          <p:cNvSpPr txBox="1"/>
          <p:nvPr/>
        </p:nvSpPr>
        <p:spPr>
          <a:xfrm>
            <a:off x="9832785" y="1484699"/>
            <a:ext cx="1367682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1" dirty="0">
                <a:solidFill>
                  <a:srgbClr val="FF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North Mountain</a:t>
            </a:r>
            <a:endParaRPr lang="zh-CN" altLang="en-US" sz="1351" dirty="0">
              <a:solidFill>
                <a:srgbClr val="FF0000"/>
              </a:solidFill>
              <a:highlight>
                <a:srgbClr val="FFFF00"/>
              </a:highlight>
              <a:ea typeface="微软雅黑" panose="020B0503020204020204" pitchFamily="34" charset="-122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23AC3F85-F5EA-F21F-2B4C-E2A93F4B1522}"/>
              </a:ext>
            </a:extLst>
          </p:cNvPr>
          <p:cNvCxnSpPr>
            <a:stCxn id="7" idx="1"/>
          </p:cNvCxnSpPr>
          <p:nvPr/>
        </p:nvCxnSpPr>
        <p:spPr>
          <a:xfrm flipH="1">
            <a:off x="9231769" y="1634810"/>
            <a:ext cx="601016" cy="699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9D81856-625B-76FC-21C2-490447BE390E}"/>
              </a:ext>
            </a:extLst>
          </p:cNvPr>
          <p:cNvSpPr txBox="1"/>
          <p:nvPr/>
        </p:nvSpPr>
        <p:spPr>
          <a:xfrm>
            <a:off x="8112277" y="1275783"/>
            <a:ext cx="530915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51" dirty="0">
                <a:solidFill>
                  <a:srgbClr val="FF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站点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6D544741-48B3-700B-DCC3-10F57F5FB037}"/>
              </a:ext>
            </a:extLst>
          </p:cNvPr>
          <p:cNvCxnSpPr>
            <a:cxnSpLocks/>
          </p:cNvCxnSpPr>
          <p:nvPr/>
        </p:nvCxnSpPr>
        <p:spPr>
          <a:xfrm flipH="1" flipV="1">
            <a:off x="8478168" y="1566221"/>
            <a:ext cx="2020184" cy="35919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7D18D3CA-4FC0-BA64-1A3A-1DA7D6E85006}"/>
              </a:ext>
            </a:extLst>
          </p:cNvPr>
          <p:cNvSpPr txBox="1"/>
          <p:nvPr/>
        </p:nvSpPr>
        <p:spPr>
          <a:xfrm>
            <a:off x="8560324" y="2930930"/>
            <a:ext cx="157927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1" dirty="0">
                <a:solidFill>
                  <a:srgbClr val="FF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~120km, ~ 3hours</a:t>
            </a:r>
            <a:endParaRPr lang="zh-CN" altLang="en-US" sz="1351" dirty="0">
              <a:solidFill>
                <a:srgbClr val="FF0000"/>
              </a:solidFill>
              <a:highlight>
                <a:srgbClr val="FFFF00"/>
              </a:highlight>
              <a:ea typeface="微软雅黑" panose="020B0503020204020204" pitchFamily="34" charset="-122"/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13CA0A5F-D8EA-4565-0A31-26B3C244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0C18-DC03-45E4-87DF-3BD228B3CBC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表, 直方图&#10;&#10;AI 生成的内容可能不正确。">
            <a:extLst>
              <a:ext uri="{FF2B5EF4-FFF2-40B4-BE49-F238E27FC236}">
                <a16:creationId xmlns:a16="http://schemas.microsoft.com/office/drawing/2014/main" id="{53E90A7A-F74F-0294-7E37-8290B999D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2"/>
          <a:stretch>
            <a:fillRect/>
          </a:stretch>
        </p:blipFill>
        <p:spPr>
          <a:xfrm>
            <a:off x="3043665" y="1286595"/>
            <a:ext cx="3396698" cy="266793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CFC4AE7-DC15-7B7C-7658-1BB0B6587EF8}"/>
              </a:ext>
            </a:extLst>
          </p:cNvPr>
          <p:cNvSpPr txBox="1"/>
          <p:nvPr/>
        </p:nvSpPr>
        <p:spPr>
          <a:xfrm>
            <a:off x="3982165" y="948030"/>
            <a:ext cx="2762320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 spc="-9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sym typeface="Helvetica Neue"/>
              </a:rPr>
              <a:t>测得的银河射电本底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7A00BF-6CD2-147E-EF69-C508A641FD4A}"/>
              </a:ext>
            </a:extLst>
          </p:cNvPr>
          <p:cNvSpPr txBox="1"/>
          <p:nvPr/>
        </p:nvSpPr>
        <p:spPr>
          <a:xfrm>
            <a:off x="4683218" y="3152274"/>
            <a:ext cx="1805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spc="-90" dirty="0">
                <a:solidFill>
                  <a:srgbClr val="0070C0"/>
                </a:solidFill>
                <a:latin typeface="+mn-lt"/>
                <a:ea typeface="微软雅黑" panose="020B0503020204020204" pitchFamily="34" charset="-122"/>
                <a:sym typeface="Helvetica Neue"/>
              </a:rPr>
              <a:t>预期银河射电本底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9F67772-CCF4-35B6-8082-DBFBF77B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0C18-DC03-45E4-87DF-3BD228B3CBC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04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">
            <a:extLst>
              <a:ext uri="{FF2B5EF4-FFF2-40B4-BE49-F238E27FC236}">
                <a16:creationId xmlns:a16="http://schemas.microsoft.com/office/drawing/2014/main" id="{59145CD1-1AD5-A22A-8250-E9B176CEE517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6833296" y="616482"/>
            <a:ext cx="3635950" cy="5422176"/>
            <a:chOff x="0" y="-1"/>
            <a:chExt cx="4905335" cy="6572529"/>
          </a:xfrm>
        </p:grpSpPr>
        <p:pic>
          <p:nvPicPr>
            <p:cNvPr id="9225" name="Screenshot 2019-04-05 at 22.07.07.png" descr="Screenshot 2019-04-05 at 22.07.07.png">
              <a:extLst>
                <a:ext uri="{FF2B5EF4-FFF2-40B4-BE49-F238E27FC236}">
                  <a16:creationId xmlns:a16="http://schemas.microsoft.com/office/drawing/2014/main" id="{D4306B26-49A7-4F7B-59FD-91FFADF13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" r="7596"/>
            <a:stretch>
              <a:fillRect/>
            </a:stretch>
          </p:blipFill>
          <p:spPr bwMode="auto">
            <a:xfrm rot="5400000">
              <a:off x="-833597" y="833596"/>
              <a:ext cx="6572529" cy="490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12AC88BE-0203-631A-1AB3-E711BC7900C7}"/>
                </a:ext>
              </a:extLst>
            </p:cNvPr>
            <p:cNvSpPr/>
            <p:nvPr/>
          </p:nvSpPr>
          <p:spPr>
            <a:xfrm>
              <a:off x="3680921" y="4690638"/>
              <a:ext cx="730038" cy="15592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227" name="Proton…">
              <a:extLst>
                <a:ext uri="{FF2B5EF4-FFF2-40B4-BE49-F238E27FC236}">
                  <a16:creationId xmlns:a16="http://schemas.microsoft.com/office/drawing/2014/main" id="{7C1F88BF-90F3-3390-E90A-8B98B32641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7965" y="5011241"/>
              <a:ext cx="1763269" cy="135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defTabSz="584200"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90575" indent="228600" defTabSz="584200">
                <a:spcBef>
                  <a:spcPct val="20000"/>
                </a:spcBef>
                <a:buBlip>
                  <a:blip r:embed="rId4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09675" indent="457200" defTabSz="584200">
                <a:spcBef>
                  <a:spcPct val="20000"/>
                </a:spcBef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57350" indent="685800" defTabSz="584200">
                <a:spcBef>
                  <a:spcPct val="20000"/>
                </a:spcBef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95500" indent="914400" defTabSz="584200">
                <a:spcBef>
                  <a:spcPct val="20000"/>
                </a:spcBef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52700" indent="914400" defTabSz="5842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09900" indent="914400" defTabSz="5842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67100" indent="914400" defTabSz="5842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924300" indent="914400" defTabSz="5842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Proton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rgbClr val="0433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Iron</a:t>
              </a: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53F50C-87D2-FE6F-4729-3CDD6286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0120" y="6365875"/>
            <a:ext cx="428847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9219" name="Titel 1">
            <a:extLst>
              <a:ext uri="{FF2B5EF4-FFF2-40B4-BE49-F238E27FC236}">
                <a16:creationId xmlns:a16="http://schemas.microsoft.com/office/drawing/2014/main" id="{AFE77DBA-46EA-C28C-3CCA-FFD01F43BFA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875"/>
            <a:ext cx="12157075" cy="55721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altLang="de-DE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Extensive Air Showers</a:t>
            </a:r>
          </a:p>
        </p:txBody>
      </p:sp>
      <p:sp>
        <p:nvSpPr>
          <p:cNvPr id="9220" name="Inhaltsplatzhalter 2">
            <a:extLst>
              <a:ext uri="{FF2B5EF4-FFF2-40B4-BE49-F238E27FC236}">
                <a16:creationId xmlns:a16="http://schemas.microsoft.com/office/drawing/2014/main" id="{253B79F2-8FB0-24D7-30B9-46BACD0C140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5075238"/>
            <a:ext cx="10180638" cy="1655762"/>
          </a:xfrm>
          <a:prstGeom prst="rect">
            <a:avLst/>
          </a:prstGeom>
        </p:spPr>
        <p:txBody>
          <a:bodyPr/>
          <a:lstStyle/>
          <a:p>
            <a:r>
              <a:rPr lang="de-DE" altLang="de-DE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Cascade of secondary particles, reaching billions of particles at maximum</a:t>
            </a:r>
          </a:p>
          <a:p>
            <a:r>
              <a:rPr lang="de-DE" altLang="de-DE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Simulated with Monte Carlo codes such as CORSIKA or Aires</a:t>
            </a:r>
          </a:p>
          <a:p>
            <a:pPr lvl="1"/>
            <a:r>
              <a:rPr lang="de-DE" altLang="de-DE" sz="1600" dirty="0"/>
              <a:t>Signal/particle arrival times: arrival direction</a:t>
            </a:r>
          </a:p>
          <a:p>
            <a:pPr lvl="1"/>
            <a:r>
              <a:rPr lang="de-DE" altLang="de-DE" sz="1600" dirty="0"/>
              <a:t>Total energy deposit in the atmosphere: primary particle energy</a:t>
            </a:r>
          </a:p>
          <a:p>
            <a:pPr lvl="1"/>
            <a:r>
              <a:rPr lang="de-DE" altLang="de-DE" sz="1600" dirty="0"/>
              <a:t>Depth of shower maximum, fluctuations: primary particle mass</a:t>
            </a:r>
          </a:p>
        </p:txBody>
      </p:sp>
      <p:pic>
        <p:nvPicPr>
          <p:cNvPr id="9222" name="air shower.png" descr="air shower.png">
            <a:extLst>
              <a:ext uri="{FF2B5EF4-FFF2-40B4-BE49-F238E27FC236}">
                <a16:creationId xmlns:a16="http://schemas.microsoft.com/office/drawing/2014/main" id="{5004409F-8E19-99C1-AF19-BF2BA965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6769">
            <a:off x="1417666" y="443343"/>
            <a:ext cx="2786063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D9DB898-D813-B4F6-51B6-0357C766D642}"/>
              </a:ext>
            </a:extLst>
          </p:cNvPr>
          <p:cNvCxnSpPr>
            <a:cxnSpLocks/>
          </p:cNvCxnSpPr>
          <p:nvPr/>
        </p:nvCxnSpPr>
        <p:spPr>
          <a:xfrm flipV="1">
            <a:off x="8551678" y="1414761"/>
            <a:ext cx="0" cy="7318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feld 11">
            <a:extLst>
              <a:ext uri="{FF2B5EF4-FFF2-40B4-BE49-F238E27FC236}">
                <a16:creationId xmlns:a16="http://schemas.microsoft.com/office/drawing/2014/main" id="{07672453-DAB6-2976-B0A1-7EE29D4CE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286" y="556488"/>
            <a:ext cx="36056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Shower maximum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de-DE" altLang="de-DE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Xmax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85133443-1C31-3786-4068-EA068D9B05EB}"/>
              </a:ext>
            </a:extLst>
          </p:cNvPr>
          <p:cNvCxnSpPr>
            <a:cxnSpLocks/>
          </p:cNvCxnSpPr>
          <p:nvPr/>
        </p:nvCxnSpPr>
        <p:spPr>
          <a:xfrm>
            <a:off x="5884008" y="799555"/>
            <a:ext cx="0" cy="427568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DF082F-B58E-36CC-8D29-2B7BB067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767" y="6374155"/>
            <a:ext cx="715281" cy="363537"/>
          </a:xfrm>
        </p:spPr>
        <p:txBody>
          <a:bodyPr/>
          <a:lstStyle/>
          <a:p>
            <a:pPr defTabSz="801370">
              <a:defRPr/>
            </a:pPr>
            <a:fld id="{691BB689-DBF6-4EC2-B167-A9018203A652}" type="slidenum">
              <a:rPr lang="zh-CN" altLang="en-US" smtClean="0"/>
              <a:pPr defTabSz="801370">
                <a:defRPr/>
              </a:pPr>
              <a:t>4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4522231-CBEA-9E76-FFCD-23D195730AC5}"/>
              </a:ext>
            </a:extLst>
          </p:cNvPr>
          <p:cNvSpPr txBox="1"/>
          <p:nvPr/>
        </p:nvSpPr>
        <p:spPr>
          <a:xfrm>
            <a:off x="904539" y="608068"/>
            <a:ext cx="4589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Auger and TA Experiments</a:t>
            </a:r>
            <a:endParaRPr lang="zh-CN" altLang="en-US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69D01FF9-D72A-B2DC-BDA0-949CDB76C77C}"/>
              </a:ext>
            </a:extLst>
          </p:cNvPr>
          <p:cNvGrpSpPr/>
          <p:nvPr/>
        </p:nvGrpSpPr>
        <p:grpSpPr>
          <a:xfrm>
            <a:off x="140368" y="1144974"/>
            <a:ext cx="5831306" cy="5008801"/>
            <a:chOff x="0" y="45899"/>
            <a:chExt cx="7949776" cy="8144492"/>
          </a:xfrm>
        </p:grpSpPr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6E8E37E3-1E6B-F45E-8956-655D3749902A}"/>
                </a:ext>
              </a:extLst>
            </p:cNvPr>
            <p:cNvGrpSpPr/>
            <p:nvPr/>
          </p:nvGrpSpPr>
          <p:grpSpPr>
            <a:xfrm>
              <a:off x="0" y="45899"/>
              <a:ext cx="7949776" cy="8144492"/>
              <a:chOff x="0" y="45899"/>
              <a:chExt cx="7949775" cy="8144491"/>
            </a:xfrm>
          </p:grpSpPr>
          <p:pic>
            <p:nvPicPr>
              <p:cNvPr id="9" name="Image" descr="Image">
                <a:extLst>
                  <a:ext uri="{FF2B5EF4-FFF2-40B4-BE49-F238E27FC236}">
                    <a16:creationId xmlns:a16="http://schemas.microsoft.com/office/drawing/2014/main" id="{5BC02B9A-E2C1-40F6-2B97-85CC0AF64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32970" y="45899"/>
                <a:ext cx="5516805" cy="3869555"/>
              </a:xfrm>
              <a:prstGeom prst="rect">
                <a:avLst/>
              </a:prstGeom>
              <a:ln w="63500" cap="flat">
                <a:solidFill>
                  <a:schemeClr val="accent4">
                    <a:lumOff val="-11132"/>
                  </a:schemeClr>
                </a:solidFill>
                <a:prstDash val="solid"/>
                <a:miter lim="400000"/>
                <a:headEnd/>
                <a:tailEnd/>
              </a:ln>
              <a:effectLst/>
            </p:spPr>
          </p:pic>
          <p:pic>
            <p:nvPicPr>
              <p:cNvPr id="10" name="Image" descr="Image">
                <a:extLst>
                  <a:ext uri="{FF2B5EF4-FFF2-40B4-BE49-F238E27FC236}">
                    <a16:creationId xmlns:a16="http://schemas.microsoft.com/office/drawing/2014/main" id="{265524A2-74EA-24E7-B458-CBE57B9AB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5899"/>
                <a:ext cx="2395193" cy="3861116"/>
              </a:xfrm>
              <a:prstGeom prst="rect">
                <a:avLst/>
              </a:prstGeom>
              <a:ln w="63500" cap="flat">
                <a:solidFill>
                  <a:schemeClr val="accent4">
                    <a:lumOff val="-11132"/>
                  </a:schemeClr>
                </a:solidFill>
                <a:prstDash val="solid"/>
                <a:miter lim="400000"/>
                <a:headEnd/>
                <a:tailEnd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A">
                    <a:extLst>
                      <a:ext uri="{FF2B5EF4-FFF2-40B4-BE49-F238E27FC236}">
                        <a16:creationId xmlns:a16="http://schemas.microsoft.com/office/drawing/2014/main" id="{742F6F15-46C2-2283-273C-1A46E5E7C6E4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50341"/>
                    <a:ext cx="2142859" cy="70337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600" spc="26">
                        <a:solidFill>
                          <a:srgbClr val="000000"/>
                        </a:solidFill>
                      </a:defRPr>
                    </a:pPr>
                    <a:r>
                      <a:rPr sz="1600" b="0" dirty="0"/>
                      <a:t>TA</a:t>
                    </a:r>
                    <a:r>
                      <a:rPr sz="1600" dirty="0"/>
                      <a:t> </a:t>
                    </a:r>
                    <a14:m>
                      <m:oMath xmlns:m="http://schemas.openxmlformats.org/officeDocument/2006/math"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700</m:t>
                        </m:r>
                        <m:sSup>
                          <m:sSupPr>
                            <m:ctrlPr>
                              <a:rPr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km</m:t>
                            </m:r>
                          </m:e>
                          <m:sup>
                            <m:r>
                              <a:rPr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endParaRPr sz="1600" dirty="0"/>
                  </a:p>
                </p:txBody>
              </p:sp>
            </mc:Choice>
            <mc:Fallback xmlns="">
              <p:sp>
                <p:nvSpPr>
                  <p:cNvPr id="18" name="TA">
                    <a:extLst>
                      <a:ext uri="{FF2B5EF4-FFF2-40B4-BE49-F238E27FC236}">
                        <a16:creationId xmlns:a16="http://schemas.microsoft.com/office/drawing/2014/main" id="{9B54BE24-076B-8A1B-61B9-B79EC88F07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50341"/>
                    <a:ext cx="2142859" cy="7033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486" t="-27692" b="-169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2" name="pasted-movie.png" descr="pasted-movie.png">
                <a:extLst>
                  <a:ext uri="{FF2B5EF4-FFF2-40B4-BE49-F238E27FC236}">
                    <a16:creationId xmlns:a16="http://schemas.microsoft.com/office/drawing/2014/main" id="{298D9CCC-71CF-5B84-A46C-56C5B566C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777" y="3916382"/>
                <a:ext cx="7863081" cy="4274008"/>
              </a:xfrm>
              <a:prstGeom prst="rect">
                <a:avLst/>
              </a:prstGeom>
              <a:ln w="63500" cap="flat">
                <a:solidFill>
                  <a:schemeClr val="accent4">
                    <a:lumOff val="-11132"/>
                  </a:schemeClr>
                </a:solidFill>
                <a:prstDash val="solid"/>
                <a:miter lim="400000"/>
                <a:headEnd/>
                <a:tailEnd/>
              </a:ln>
              <a:effectLst/>
            </p:spPr>
          </p:pic>
        </p:grpSp>
        <p:sp>
          <p:nvSpPr>
            <p:cNvPr id="8" name="TAX4">
              <a:extLst>
                <a:ext uri="{FF2B5EF4-FFF2-40B4-BE49-F238E27FC236}">
                  <a16:creationId xmlns:a16="http://schemas.microsoft.com/office/drawing/2014/main" id="{FD4D123F-1C9B-7E7A-9837-B0062E296740}"/>
                </a:ext>
              </a:extLst>
            </p:cNvPr>
            <p:cNvSpPr txBox="1"/>
            <p:nvPr/>
          </p:nvSpPr>
          <p:spPr>
            <a:xfrm>
              <a:off x="0" y="2701791"/>
              <a:ext cx="1927883" cy="656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 b="0" spc="26">
                  <a:solidFill>
                    <a:srgbClr val="000000"/>
                  </a:solidFill>
                </a:defRPr>
              </a:lvl1pPr>
            </a:lstStyle>
            <a:p>
              <a:pPr>
                <a:defRPr b="1"/>
              </a:pPr>
              <a:r>
                <a:rPr sz="1600" b="0" dirty="0"/>
                <a:t>TAX4</a:t>
              </a:r>
            </a:p>
          </p:txBody>
        </p:sp>
      </p:grpSp>
      <p:sp>
        <p:nvSpPr>
          <p:cNvPr id="13" name="Spectra">
            <a:extLst>
              <a:ext uri="{FF2B5EF4-FFF2-40B4-BE49-F238E27FC236}">
                <a16:creationId xmlns:a16="http://schemas.microsoft.com/office/drawing/2014/main" id="{D5E4FAE9-06C0-AC68-2835-9D7F5F4087CB}"/>
              </a:ext>
            </a:extLst>
          </p:cNvPr>
          <p:cNvSpPr txBox="1"/>
          <p:nvPr/>
        </p:nvSpPr>
        <p:spPr>
          <a:xfrm>
            <a:off x="7502260" y="561902"/>
            <a:ext cx="1267976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Spectra</a:t>
            </a:r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9EEBC40C-BB85-5560-A725-E89CEB956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958" y="1057091"/>
            <a:ext cx="4708358" cy="221618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" name="pasted-movie.png" descr="pasted-movie.png">
            <a:extLst>
              <a:ext uri="{FF2B5EF4-FFF2-40B4-BE49-F238E27FC236}">
                <a16:creationId xmlns:a16="http://schemas.microsoft.com/office/drawing/2014/main" id="{9B18A83B-C8D7-E1A4-0EC0-81507F389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384" y="3281538"/>
            <a:ext cx="5776556" cy="317463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" name="SNOWMASS review 2022, arXiv:2205.05845">
            <a:extLst>
              <a:ext uri="{FF2B5EF4-FFF2-40B4-BE49-F238E27FC236}">
                <a16:creationId xmlns:a16="http://schemas.microsoft.com/office/drawing/2014/main" id="{F00E43B1-D847-B303-B6AA-87B4CAA8779E}"/>
              </a:ext>
            </a:extLst>
          </p:cNvPr>
          <p:cNvSpPr txBox="1"/>
          <p:nvPr/>
        </p:nvSpPr>
        <p:spPr>
          <a:xfrm>
            <a:off x="7731564" y="6508046"/>
            <a:ext cx="3032690" cy="2718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200" b="0" spc="22"/>
            </a:lvl1pPr>
          </a:lstStyle>
          <a:p>
            <a:r>
              <a:rPr sz="1100" dirty="0"/>
              <a:t>SNOWMASS review 2022, arXiv:2205.05845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36A4FE0-B338-5089-7BCC-95BBE0682773}"/>
              </a:ext>
            </a:extLst>
          </p:cNvPr>
          <p:cNvSpPr txBox="1"/>
          <p:nvPr/>
        </p:nvSpPr>
        <p:spPr>
          <a:xfrm>
            <a:off x="8147453" y="2332252"/>
            <a:ext cx="27407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050" b="1" dirty="0"/>
              <a:t>Confirming </a:t>
            </a:r>
            <a:r>
              <a:rPr lang="zh-CN" altLang="en-US" sz="1050" b="1" dirty="0"/>
              <a:t>ankle and cutoff features at </a:t>
            </a:r>
            <a:r>
              <a:rPr lang="en-US" altLang="zh-CN" sz="1050" b="1" dirty="0"/>
              <a:t>~</a:t>
            </a:r>
            <a:r>
              <a:rPr lang="zh-CN" altLang="en-US" sz="1050" b="1" dirty="0"/>
              <a:t> 5 EeV and 50 EeV </a:t>
            </a:r>
            <a:endParaRPr lang="en-US" altLang="zh-CN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050" b="1" dirty="0"/>
              <a:t>A</a:t>
            </a:r>
            <a:r>
              <a:rPr lang="zh-CN" altLang="en-US" sz="1050" b="1" dirty="0"/>
              <a:t> new instep feature </a:t>
            </a:r>
            <a:r>
              <a:rPr lang="en-US" altLang="zh-CN" sz="1050" b="1" dirty="0"/>
              <a:t>13EeV</a:t>
            </a:r>
            <a:endParaRPr lang="zh-CN" altLang="en-US" sz="105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030FBA-B06F-611D-2024-47C297021160}"/>
              </a:ext>
            </a:extLst>
          </p:cNvPr>
          <p:cNvSpPr txBox="1"/>
          <p:nvPr/>
        </p:nvSpPr>
        <p:spPr>
          <a:xfrm>
            <a:off x="54684" y="6347899"/>
            <a:ext cx="61295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Small statistics and composition discriminator being the main limiting factors</a:t>
            </a:r>
            <a:endParaRPr lang="zh-CN" altLang="en-US" sz="1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127CD61-EEB3-6421-8708-0A4888AD1ACA}"/>
              </a:ext>
            </a:extLst>
          </p:cNvPr>
          <p:cNvSpPr txBox="1"/>
          <p:nvPr/>
        </p:nvSpPr>
        <p:spPr>
          <a:xfrm>
            <a:off x="54686" y="2962"/>
            <a:ext cx="9743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Knowledge on UHECRs</a:t>
            </a:r>
            <a:endParaRPr lang="zh-CN" altLang="zh-CN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2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D63502-5830-A73D-352E-639955CC6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62" y="3615510"/>
            <a:ext cx="4763522" cy="32002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3D26F1D-ADBA-15F7-3E20-F55F9E6E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54" y="733174"/>
            <a:ext cx="3067344" cy="295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C2DB4C8-C4B9-5D1B-162D-3F7B2E526E15}"/>
              </a:ext>
            </a:extLst>
          </p:cNvPr>
          <p:cNvSpPr txBox="1"/>
          <p:nvPr/>
        </p:nvSpPr>
        <p:spPr>
          <a:xfrm>
            <a:off x="2321105" y="42286"/>
            <a:ext cx="547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Astrophysical neutrinos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61476C1-4120-3B54-F68E-865F169E7C25}"/>
              </a:ext>
            </a:extLst>
          </p:cNvPr>
          <p:cNvCxnSpPr>
            <a:cxnSpLocks/>
          </p:cNvCxnSpPr>
          <p:nvPr/>
        </p:nvCxnSpPr>
        <p:spPr>
          <a:xfrm>
            <a:off x="1438751" y="3862218"/>
            <a:ext cx="2088232" cy="23762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164AAA4-86FE-9ACB-2C78-20AC7EBB0022}"/>
              </a:ext>
            </a:extLst>
          </p:cNvPr>
          <p:cNvCxnSpPr>
            <a:cxnSpLocks/>
          </p:cNvCxnSpPr>
          <p:nvPr/>
        </p:nvCxnSpPr>
        <p:spPr>
          <a:xfrm>
            <a:off x="1582767" y="4438282"/>
            <a:ext cx="3312368" cy="1296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">
            <a:extLst>
              <a:ext uri="{FF2B5EF4-FFF2-40B4-BE49-F238E27FC236}">
                <a16:creationId xmlns:a16="http://schemas.microsoft.com/office/drawing/2014/main" id="{ADAF7285-85BA-AAD7-4791-4524CAE69CC7}"/>
              </a:ext>
            </a:extLst>
          </p:cNvPr>
          <p:cNvSpPr txBox="1"/>
          <p:nvPr/>
        </p:nvSpPr>
        <p:spPr>
          <a:xfrm>
            <a:off x="1019241" y="515872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212529"/>
                </a:solidFill>
                <a:latin typeface="Arimo"/>
              </a:rPr>
              <a:t>atmospheric neutrino background 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BADAD838-69E1-3194-DB07-DD03AD896178}"/>
              </a:ext>
            </a:extLst>
          </p:cNvPr>
          <p:cNvSpPr txBox="1"/>
          <p:nvPr/>
        </p:nvSpPr>
        <p:spPr>
          <a:xfrm>
            <a:off x="3022927" y="435872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Astrophysical neutrino </a:t>
            </a:r>
            <a:endParaRPr lang="en-US" altLang="zh-CN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7A3B18-3E4B-D897-2B7F-7F47E1216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488" y="733174"/>
            <a:ext cx="4338162" cy="28163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C58C18D-2A3D-1AF2-D4B9-912144DBC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733" y="3971240"/>
            <a:ext cx="5851359" cy="23749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D54595C-56B0-C78D-3100-2487CFB50F16}"/>
              </a:ext>
            </a:extLst>
          </p:cNvPr>
          <p:cNvSpPr txBox="1"/>
          <p:nvPr/>
        </p:nvSpPr>
        <p:spPr>
          <a:xfrm>
            <a:off x="6800789" y="6550223"/>
            <a:ext cx="4189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Aiello,.et</a:t>
            </a:r>
            <a:r>
              <a:rPr lang="en-US" altLang="zh-CN" sz="1400" dirty="0"/>
              <a:t> al Nature 638, 376–382 (2025)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5D2A29C-7A38-3DA8-7F18-C121757563BF}"/>
              </a:ext>
            </a:extLst>
          </p:cNvPr>
          <p:cNvSpPr txBox="1"/>
          <p:nvPr/>
        </p:nvSpPr>
        <p:spPr>
          <a:xfrm>
            <a:off x="6986431" y="798645"/>
            <a:ext cx="3376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KM3NeT</a:t>
            </a:r>
            <a:endParaRPr lang="zh-CN" alt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C9DEC0-2B3B-0DAF-2543-34409388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803" y="6265973"/>
            <a:ext cx="849764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5</a:t>
            </a:fld>
            <a:endParaRPr lang="zh-CN" altLang="en-US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74FDF46F-9690-DBBC-95D0-6DDD4266F054}"/>
              </a:ext>
            </a:extLst>
          </p:cNvPr>
          <p:cNvCxnSpPr>
            <a:cxnSpLocks/>
          </p:cNvCxnSpPr>
          <p:nvPr/>
        </p:nvCxnSpPr>
        <p:spPr>
          <a:xfrm>
            <a:off x="5660723" y="1662313"/>
            <a:ext cx="0" cy="427568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787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86BC5D42-FD81-25C3-5A7C-6C44284F60E2}"/>
              </a:ext>
            </a:extLst>
          </p:cNvPr>
          <p:cNvSpPr txBox="1"/>
          <p:nvPr/>
        </p:nvSpPr>
        <p:spPr>
          <a:xfrm>
            <a:off x="0" y="0"/>
            <a:ext cx="9784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 signals from an air shower</a:t>
            </a:r>
            <a:endParaRPr lang="zh-CN" altLang="en-US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449879-A23C-2E72-E489-8BA2D1164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" t="4412" r="54054" b="44868"/>
          <a:stretch/>
        </p:blipFill>
        <p:spPr>
          <a:xfrm>
            <a:off x="7177736" y="3698241"/>
            <a:ext cx="4049064" cy="30952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D8DE835-D206-7581-6321-1B481781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4" t="18229" r="27756" b="17915"/>
          <a:stretch/>
        </p:blipFill>
        <p:spPr>
          <a:xfrm>
            <a:off x="144752" y="639406"/>
            <a:ext cx="6007128" cy="60369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C71CA19-A58B-9ED4-933D-829244DE2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82" t="3883" r="1432" b="47240"/>
          <a:stretch/>
        </p:blipFill>
        <p:spPr>
          <a:xfrm>
            <a:off x="6936179" y="630310"/>
            <a:ext cx="4093804" cy="302759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76FA4E9-57C3-1EAE-9CA1-011949A7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60C18-DC03-45E4-87DF-3BD228B3CBC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4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ron_LOPES_hidden">
            <a:extLst>
              <a:ext uri="{FF2B5EF4-FFF2-40B4-BE49-F238E27FC236}">
                <a16:creationId xmlns:a16="http://schemas.microsoft.com/office/drawing/2014/main" id="{417BC835-53D8-5BE9-64AD-36D3D5FD0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64" y="591026"/>
            <a:ext cx="714375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5266BACA-C049-3915-A79C-AE159634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172" y="6027845"/>
            <a:ext cx="69611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V</a:t>
            </a:r>
            <a:r>
              <a:rPr lang="de-DE" altLang="de-DE" sz="1600" dirty="0"/>
              <a:t>ertical iron shower at LOPES frequencies simulated with CoREAS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CF3B9D3-3E45-32A4-7408-A11E3D5D4CBA}"/>
              </a:ext>
            </a:extLst>
          </p:cNvPr>
          <p:cNvSpPr txBox="1"/>
          <p:nvPr/>
        </p:nvSpPr>
        <p:spPr>
          <a:xfrm>
            <a:off x="2225040" y="35064"/>
            <a:ext cx="613664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de-DE" altLang="de-DE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Complexity of radio LDF</a:t>
            </a:r>
            <a:r>
              <a:rPr lang="zh-CN" altLang="en-US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（横向分布）</a:t>
            </a:r>
            <a:endParaRPr lang="zh-CN" altLang="en-US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F7FCA5D-E9CD-86A3-85C2-F2B575E3D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5" y="1198759"/>
            <a:ext cx="4658757" cy="366563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5974F25-6A3E-5AF8-A8B8-EF37BA02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213" y="6353263"/>
            <a:ext cx="630865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37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63A4DB7-1617-BE85-D5F6-769C57758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49" y="994731"/>
            <a:ext cx="5694054" cy="43008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37E361-6BED-CA7A-93ED-EDABCAD83B5C}"/>
              </a:ext>
            </a:extLst>
          </p:cNvPr>
          <p:cNvSpPr txBox="1">
            <a:spLocks/>
          </p:cNvSpPr>
          <p:nvPr/>
        </p:nvSpPr>
        <p:spPr>
          <a:xfrm>
            <a:off x="0" y="48981"/>
            <a:ext cx="9875520" cy="4267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Characteristics of Radio signals 1</a:t>
            </a:r>
            <a:endParaRPr lang="fr-FR" altLang="zh-CN" sz="2800" b="1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BA748C-045C-E69E-BCB9-347AEE64E1C6}"/>
              </a:ext>
            </a:extLst>
          </p:cNvPr>
          <p:cNvSpPr txBox="1"/>
          <p:nvPr/>
        </p:nvSpPr>
        <p:spPr>
          <a:xfrm>
            <a:off x="4754563" y="5632436"/>
            <a:ext cx="2341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类切伦科夫环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19" descr="iron_ANITA">
            <a:extLst>
              <a:ext uri="{FF2B5EF4-FFF2-40B4-BE49-F238E27FC236}">
                <a16:creationId xmlns:a16="http://schemas.microsoft.com/office/drawing/2014/main" id="{C82E0BDF-64D2-B864-5052-07365F7B41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03" y="1088073"/>
            <a:ext cx="5657977" cy="424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76015F-23AE-4A9E-1653-14A787DA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6204" y="6361667"/>
            <a:ext cx="758456" cy="365125"/>
          </a:xfrm>
        </p:spPr>
        <p:txBody>
          <a:bodyPr/>
          <a:lstStyle/>
          <a:p>
            <a:fld id="{74760C18-DC03-45E4-87DF-3BD228B3CBCB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832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48981"/>
            <a:ext cx="9875520" cy="426719"/>
          </a:xfrm>
        </p:spPr>
        <p:txBody>
          <a:bodyPr/>
          <a:lstStyle/>
          <a:p>
            <a:pPr algn="ctr" eaLnBrk="1" hangingPunct="1"/>
            <a:r>
              <a:rPr lang="en-US" altLang="zh-CN" sz="2800" b="1" kern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Characteristics of Radio signals 2</a:t>
            </a:r>
            <a:endParaRPr lang="fr-FR" altLang="zh-CN" sz="2800" b="1" kern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1459672" y="5387886"/>
            <a:ext cx="8229600" cy="106466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Nano seconds Pulse </a:t>
            </a:r>
          </a:p>
          <a:p>
            <a:pPr marL="0" indent="0">
              <a:buNone/>
            </a:pPr>
            <a:r>
              <a:rPr lang="fr-FR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~ µV/m electric field @ 1017eV</a:t>
            </a:r>
          </a:p>
          <a:p>
            <a:pPr marL="0" indent="0">
              <a:buNone/>
            </a:pPr>
            <a:r>
              <a:rPr lang="fr-FR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50MHz –200MHz</a:t>
            </a:r>
          </a:p>
        </p:txBody>
      </p:sp>
      <p:sp>
        <p:nvSpPr>
          <p:cNvPr id="34822" name="灯片编号占位符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B60E5B5A-C20B-472A-8E81-EB1B87B5AE60}" type="slidenum">
              <a:rPr lang="zh-CN" altLang="en-US" sz="1200">
                <a:solidFill>
                  <a:srgbClr val="89898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9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6" y="1381759"/>
            <a:ext cx="3629174" cy="32663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497" y="1215489"/>
            <a:ext cx="4260685" cy="36319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5596D9-2855-3E63-1504-A65DE3D9D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2"/>
          <a:stretch/>
        </p:blipFill>
        <p:spPr>
          <a:xfrm>
            <a:off x="8103919" y="1377334"/>
            <a:ext cx="4128721" cy="330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77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n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937</Words>
  <Application>Microsoft Office PowerPoint</Application>
  <PresentationFormat>宽屏</PresentationFormat>
  <Paragraphs>142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Arimo</vt:lpstr>
      <vt:lpstr>Helvetica Neue</vt:lpstr>
      <vt:lpstr>HKGrotesk-Regular</vt:lpstr>
      <vt:lpstr>NimbusRomNo9L-Regu</vt:lpstr>
      <vt:lpstr>Wingdings-Regular</vt:lpstr>
      <vt:lpstr>等线</vt:lpstr>
      <vt:lpstr>等线 Light</vt:lpstr>
      <vt:lpstr>华文行楷</vt:lpstr>
      <vt:lpstr>宋体</vt:lpstr>
      <vt:lpstr>宋体</vt:lpstr>
      <vt:lpstr>微软雅黑</vt:lpstr>
      <vt:lpstr>Arial</vt:lpstr>
      <vt:lpstr>Blackadder ITC</vt:lpstr>
      <vt:lpstr>Calibri</vt:lpstr>
      <vt:lpstr>Cambria Math</vt:lpstr>
      <vt:lpstr>Roboto Light</vt:lpstr>
      <vt:lpstr>Tahoma</vt:lpstr>
      <vt:lpstr>Times New Roman</vt:lpstr>
      <vt:lpstr>Wingdings</vt:lpstr>
      <vt:lpstr>Office 主题​​</vt:lpstr>
      <vt:lpstr>1_Office 主题​​</vt:lpstr>
      <vt:lpstr>4_Office 主题</vt:lpstr>
      <vt:lpstr>自定义设计方案</vt:lpstr>
      <vt:lpstr>PowerPoint 演示文稿</vt:lpstr>
      <vt:lpstr>PowerPoint 演示文稿</vt:lpstr>
      <vt:lpstr>Extensive Air Showers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Characteristics of Radio signals 2</vt:lpstr>
      <vt:lpstr>“Radiation energy” as energy estimator</vt:lpstr>
      <vt:lpstr>Lateral distribution as probe for composition</vt:lpstr>
      <vt:lpstr>Fit of LOFAR particle and radio data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Yi Zhang</dc:creator>
  <cp:lastModifiedBy>Yi Zhang</cp:lastModifiedBy>
  <cp:revision>89</cp:revision>
  <dcterms:created xsi:type="dcterms:W3CDTF">2025-12-02T07:33:59Z</dcterms:created>
  <dcterms:modified xsi:type="dcterms:W3CDTF">2026-03-27T09:00:32Z</dcterms:modified>
</cp:coreProperties>
</file>