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6"/>
  </p:notesMasterIdLst>
  <p:sldIdLst>
    <p:sldId id="1907" r:id="rId2"/>
    <p:sldId id="1917" r:id="rId3"/>
    <p:sldId id="1918" r:id="rId4"/>
    <p:sldId id="1889" r:id="rId5"/>
    <p:sldId id="1931" r:id="rId6"/>
    <p:sldId id="1943" r:id="rId7"/>
    <p:sldId id="1924" r:id="rId8"/>
    <p:sldId id="1944" r:id="rId9"/>
    <p:sldId id="1945" r:id="rId10"/>
    <p:sldId id="1946" r:id="rId11"/>
    <p:sldId id="1930" r:id="rId12"/>
    <p:sldId id="1909" r:id="rId13"/>
    <p:sldId id="1937" r:id="rId14"/>
    <p:sldId id="1898" r:id="rId15"/>
    <p:sldId id="1899" r:id="rId16"/>
    <p:sldId id="1938" r:id="rId17"/>
    <p:sldId id="1935" r:id="rId18"/>
    <p:sldId id="1936" r:id="rId19"/>
    <p:sldId id="1939" r:id="rId20"/>
    <p:sldId id="1934" r:id="rId21"/>
    <p:sldId id="1940" r:id="rId22"/>
    <p:sldId id="1933" r:id="rId23"/>
    <p:sldId id="1942" r:id="rId24"/>
    <p:sldId id="179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0432FF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188" autoAdjust="0"/>
    <p:restoredTop sz="94660"/>
  </p:normalViewPr>
  <p:slideViewPr>
    <p:cSldViewPr snapToGrid="0">
      <p:cViewPr varScale="1">
        <p:scale>
          <a:sx n="80" d="100"/>
          <a:sy n="80" d="100"/>
        </p:scale>
        <p:origin x="51" y="6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9596E-EEDA-40CB-AA67-C0FE58CDA69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27BFD-6265-4589-8716-F4BECE45B5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99F045-EEFA-704C-A2F5-B174C00A93A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9744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7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60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687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11552309" y="6301803"/>
            <a:ext cx="487977" cy="2870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8" rIns="91419" bIns="45708" rtlCol="0" anchor="ctr"/>
          <a:lstStyle/>
          <a:p>
            <a:pPr algn="ctr"/>
            <a:endParaRPr lang="en-US" sz="1350" dirty="0"/>
          </a:p>
        </p:txBody>
      </p:sp>
      <p:sp>
        <p:nvSpPr>
          <p:cNvPr id="6" name="Isosceles Triangle 10"/>
          <p:cNvSpPr/>
          <p:nvPr userDrawn="1"/>
        </p:nvSpPr>
        <p:spPr>
          <a:xfrm rot="10610802">
            <a:off x="11558142" y="6400925"/>
            <a:ext cx="488775" cy="2618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9" tIns="45708" rIns="91419" bIns="45708" rtlCol="0" anchor="ctr"/>
          <a:lstStyle/>
          <a:p>
            <a:pPr algn="ctr"/>
            <a:endParaRPr lang="en-US" sz="1350"/>
          </a:p>
        </p:txBody>
      </p:sp>
      <p:sp>
        <p:nvSpPr>
          <p:cNvPr id="7" name="Slide Number Placeholder 5"/>
          <p:cNvSpPr txBox="1"/>
          <p:nvPr userDrawn="1"/>
        </p:nvSpPr>
        <p:spPr>
          <a:xfrm>
            <a:off x="11577806" y="6252496"/>
            <a:ext cx="449441" cy="467448"/>
          </a:xfrm>
          <a:prstGeom prst="rect">
            <a:avLst/>
          </a:prstGeom>
        </p:spPr>
        <p:txBody>
          <a:bodyPr vert="horz" lIns="0" tIns="0" rIns="0" bIns="4570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000" smtClean="0"/>
              <a:t>‹#›</a:t>
            </a:fld>
            <a:endParaRPr lang="en-US" sz="1000" dirty="0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579535" y="437262"/>
            <a:ext cx="4509809" cy="505675"/>
          </a:xfrm>
          <a:prstGeom prst="roundRect">
            <a:avLst/>
          </a:prstGeom>
          <a:noFill/>
          <a:ln w="9525">
            <a:solidFill>
              <a:schemeClr val="bg1">
                <a:lumMod val="75000"/>
              </a:schemeClr>
            </a:solidFill>
            <a:bevel/>
          </a:ln>
        </p:spPr>
        <p:txBody>
          <a:bodyPr wrap="none" lIns="68582" tIns="34292" rIns="68582" bIns="34292">
            <a:spAutoFit/>
          </a:bodyPr>
          <a:lstStyle>
            <a:lvl1pPr algn="l">
              <a:defRPr lang="zh-CN" altLang="en-US" sz="2800" b="1">
                <a:solidFill>
                  <a:srgbClr val="009900"/>
                </a:solidFill>
                <a:latin typeface="微软雅黑" panose="020B0503020204020204" pitchFamily="34" charset="-122"/>
                <a:cs typeface="+mn-cs"/>
              </a:defRPr>
            </a:lvl1pPr>
          </a:lstStyle>
          <a:p>
            <a:pPr lvl="0" algn="l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0" hasCustomPrompt="1"/>
          </p:nvPr>
        </p:nvSpPr>
        <p:spPr>
          <a:xfrm>
            <a:off x="822839" y="1526846"/>
            <a:ext cx="10754967" cy="4638458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28" name="Picture 4" descr="å³äºå°åãé«è½æâæ è¯ââæ åå­âçä½¿ç¨è§å®ãçéç¥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360" y="341930"/>
            <a:ext cx="3756296" cy="7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243" y="254080"/>
            <a:ext cx="797013" cy="7986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2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07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96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34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43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63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35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74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1AFE2-6CDB-4E9A-A1E7-EFCB751243C1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4E964-EC7A-4965-9558-A338D5A63B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98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0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5748190-618F-4F62-A6B0-5EABEDDB1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050" y="4816295"/>
            <a:ext cx="2260206" cy="20532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88EBB9F-4F21-4BA8-9FF6-B89144BAD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44137" y="3639248"/>
            <a:ext cx="1992573" cy="44296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EF338F-2928-4AE6-B26C-61582AC8C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5888" y="7986"/>
            <a:ext cx="6274728" cy="48673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61ACA9-EB5B-4301-A8FE-40B8D455A8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7"/>
          <a:stretch/>
        </p:blipFill>
        <p:spPr>
          <a:xfrm>
            <a:off x="0" y="0"/>
            <a:ext cx="5925413" cy="488328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0319" y="1157851"/>
            <a:ext cx="11371362" cy="1992572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大规模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TES</a:t>
            </a:r>
            <a:r>
              <a:rPr lang="zh-CN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阵列低温复用电子学研制进展</a:t>
            </a:r>
            <a:b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  --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微波复用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SQUID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386" name="文本框 3"/>
          <p:cNvSpPr txBox="1">
            <a:spLocks noChangeArrowheads="1"/>
          </p:cNvSpPr>
          <p:nvPr/>
        </p:nvSpPr>
        <p:spPr bwMode="auto">
          <a:xfrm>
            <a:off x="4294197" y="3442817"/>
            <a:ext cx="3262432" cy="1422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STKaiti"/>
              </a:rPr>
              <a:t>李正伟</a:t>
            </a:r>
            <a:endParaRPr kumimoji="1"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STKaiti"/>
            </a:endParaRPr>
          </a:p>
          <a:p>
            <a:pPr algn="ctr" eaLnBrk="0" hangingPunct="0">
              <a:lnSpc>
                <a:spcPct val="150000"/>
              </a:lnSpc>
            </a:pP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STKaiti"/>
              </a:rPr>
              <a:t>中国科学院高能物理研究所</a:t>
            </a:r>
            <a:endParaRPr kumimoji="1"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eaLnBrk="0" hangingPunct="0">
              <a:lnSpc>
                <a:spcPct val="150000"/>
              </a:lnSpc>
            </a:pPr>
            <a:r>
              <a:rPr kumimoji="1"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2026.03.28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STKaiti"/>
              </a:rPr>
              <a:t>@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STKaiti"/>
              </a:rPr>
              <a:t>济南</a:t>
            </a:r>
            <a:endParaRPr kumimoji="1"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STKaiti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55A9B6B-4F63-47DF-80B5-BB0487138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8460" y="4884824"/>
            <a:ext cx="2677065" cy="196720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BDC2DBF-81FA-44BC-AC5A-3BF78D59C036}"/>
              </a:ext>
            </a:extLst>
          </p:cNvPr>
          <p:cNvSpPr txBox="1"/>
          <p:nvPr/>
        </p:nvSpPr>
        <p:spPr>
          <a:xfrm>
            <a:off x="257174" y="466725"/>
            <a:ext cx="8737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第二届非加速器实验粒子探测和电子学技术研讨会</a:t>
            </a:r>
          </a:p>
        </p:txBody>
      </p:sp>
      <p:pic>
        <p:nvPicPr>
          <p:cNvPr id="6" name="图片 5" descr="图片包含 游戏机, 电脑&#10;&#10;AI 生成的内容可能不正确。">
            <a:extLst>
              <a:ext uri="{FF2B5EF4-FFF2-40B4-BE49-F238E27FC236}">
                <a16:creationId xmlns:a16="http://schemas.microsoft.com/office/drawing/2014/main" id="{2E20992E-C3E9-421E-7731-F3F53456CD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4886427"/>
            <a:ext cx="4168675" cy="1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636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D095E-B545-DEC6-86D6-2A0BC0AB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7E53097-C5BF-1613-5CDD-A257C383C25A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58E7BF9-1C8A-C6AC-956D-063A26083117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6459ECB-0F1E-918C-AE17-EFABC0C0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0CD5381-0DEE-E795-9A53-E6EA1A500D8F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内容占位符 1">
            <a:extLst>
              <a:ext uri="{FF2B5EF4-FFF2-40B4-BE49-F238E27FC236}">
                <a16:creationId xmlns:a16="http://schemas.microsoft.com/office/drawing/2014/main" id="{3E738720-FC38-2007-3F06-21F161F7C91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90550" y="1189355"/>
            <a:ext cx="11491595" cy="49307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zh-CN" altLang="en-US" sz="2400" b="1" dirty="0"/>
              <a:t>年衡月昆老师课题组提出利用</a:t>
            </a:r>
            <a:r>
              <a:rPr lang="en-US" altLang="zh-CN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159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  <a:r>
              <a:rPr lang="zh-CN" altLang="en-US" sz="2400" b="1" dirty="0"/>
              <a:t>独特的极低能电子俘获衰变过程，结合极低能量分辨率的超导探测器直接测量中微子质量的实验构想。</a:t>
            </a:r>
            <a:endParaRPr lang="zh-CN" altLang="en-US" sz="2400" dirty="0"/>
          </a:p>
          <a:p>
            <a:pPr lvl="1"/>
            <a:endParaRPr lang="zh-CN" altLang="en-US" dirty="0"/>
          </a:p>
          <a:p>
            <a:pPr lvl="1"/>
            <a:endParaRPr lang="zh-CN" altLang="en-US" dirty="0"/>
          </a:p>
          <a:p>
            <a:pPr lvl="1"/>
            <a:endParaRPr lang="zh-CN" altLang="en-US" dirty="0"/>
          </a:p>
          <a:p>
            <a:pPr lvl="1"/>
            <a:endParaRPr lang="zh-CN" altLang="en-US" dirty="0"/>
          </a:p>
          <a:p>
            <a:pPr lvl="1"/>
            <a:endParaRPr lang="zh-CN" altLang="en-US" dirty="0"/>
          </a:p>
          <a:p>
            <a:pPr lvl="1"/>
            <a:endParaRPr lang="zh-CN" altLang="en-US" dirty="0">
              <a:sym typeface="+mn-ea"/>
            </a:endParaRPr>
          </a:p>
          <a:p>
            <a:pPr lvl="1"/>
            <a:endParaRPr lang="zh-CN" altLang="en-US" dirty="0">
              <a:sym typeface="+mn-ea"/>
            </a:endParaRPr>
          </a:p>
          <a:p>
            <a:pPr lvl="1"/>
            <a:endParaRPr lang="zh-CN" altLang="en-US" dirty="0">
              <a:sym typeface="+mn-ea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zh-CN" altLang="en-US" dirty="0">
              <a:sym typeface="+mn-ea"/>
            </a:endParaRPr>
          </a:p>
          <a:p>
            <a:pPr lvl="1"/>
            <a:endParaRPr lang="zh-CN" altLang="en-US" dirty="0">
              <a:sym typeface="+mn-ea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CF999F0F-B66E-83DB-59FE-4337FDB5A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36" y="1967286"/>
            <a:ext cx="6753646" cy="4705985"/>
          </a:xfrm>
          <a:prstGeom prst="rect">
            <a:avLst/>
          </a:prstGeom>
          <a:noFill/>
          <a:ln w="19050">
            <a:solidFill>
              <a:srgbClr val="002060"/>
            </a:solidFill>
            <a:prstDash val="sysDash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E10442-9BD6-EAF5-12F1-90DBD3C08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196" y="3107766"/>
            <a:ext cx="4172422" cy="1584793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5DD08E1-2701-D56D-953E-B805D43E01F7}"/>
              </a:ext>
            </a:extLst>
          </p:cNvPr>
          <p:cNvCxnSpPr>
            <a:cxnSpLocks/>
          </p:cNvCxnSpPr>
          <p:nvPr/>
        </p:nvCxnSpPr>
        <p:spPr>
          <a:xfrm>
            <a:off x="9292763" y="4492690"/>
            <a:ext cx="20610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E0A9618-E5A0-25D0-C4D3-947A999EE8C7}"/>
              </a:ext>
            </a:extLst>
          </p:cNvPr>
          <p:cNvCxnSpPr>
            <a:cxnSpLocks/>
          </p:cNvCxnSpPr>
          <p:nvPr/>
        </p:nvCxnSpPr>
        <p:spPr>
          <a:xfrm>
            <a:off x="7344196" y="4668213"/>
            <a:ext cx="8329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296097E-D8B0-57AB-B52C-D41858891396}"/>
              </a:ext>
            </a:extLst>
          </p:cNvPr>
          <p:cNvSpPr txBox="1"/>
          <p:nvPr/>
        </p:nvSpPr>
        <p:spPr>
          <a:xfrm>
            <a:off x="7329721" y="5221678"/>
            <a:ext cx="4437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百万读出像素挑战：微波复用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SQUID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</a:t>
            </a:r>
          </a:p>
        </p:txBody>
      </p:sp>
    </p:spTree>
    <p:extLst>
      <p:ext uri="{BB962C8B-B14F-4D97-AF65-F5344CB8AC3E}">
        <p14:creationId xmlns:p14="http://schemas.microsoft.com/office/powerpoint/2010/main" val="210670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F344F4-F185-9C5F-F5C1-80599630A696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337039-0829-FD3A-6D7F-D9FF6ECABA0F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C5AB125-4149-90EA-BA2C-E7DEF271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11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903971-99FB-4E87-BCDE-42BAB6403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221647"/>
            <a:ext cx="9144000" cy="489663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174090-6AFF-4386-9C1C-3A0B9F5FF682}"/>
              </a:ext>
            </a:extLst>
          </p:cNvPr>
          <p:cNvSpPr txBox="1"/>
          <p:nvPr/>
        </p:nvSpPr>
        <p:spPr>
          <a:xfrm>
            <a:off x="2080077" y="604617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时分复用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SQUID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TDM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FE0C20-D073-4C8D-9944-2067FD7BF0CF}"/>
              </a:ext>
            </a:extLst>
          </p:cNvPr>
          <p:cNvSpPr txBox="1"/>
          <p:nvPr/>
        </p:nvSpPr>
        <p:spPr>
          <a:xfrm>
            <a:off x="4823277" y="6096155"/>
            <a:ext cx="30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码分复用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SQUID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CDM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4D0AE04-0698-4A8D-BE5F-A21AE06FF0C3}"/>
              </a:ext>
            </a:extLst>
          </p:cNvPr>
          <p:cNvSpPr txBox="1"/>
          <p:nvPr/>
        </p:nvSpPr>
        <p:spPr>
          <a:xfrm>
            <a:off x="7797138" y="6070593"/>
            <a:ext cx="3724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频分复用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SQUID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FDM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1)fMux;2)</a:t>
            </a:r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uMux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097373E-BEFE-40D1-93A8-DEEDEF6E271D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8700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08819BB-6113-40E7-B585-18870FA7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73" y="3241572"/>
            <a:ext cx="4461996" cy="325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6F344F4-F185-9C5F-F5C1-80599630A696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337039-0829-FD3A-6D7F-D9FF6ECABA0F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35958F-14D0-E5C2-49B0-D4029E3D4AB0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C5AB125-4149-90EA-BA2C-E7DEF271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1E52175-51C2-4429-B073-8F231E71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94" y="1167129"/>
            <a:ext cx="10807133" cy="20435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149553-29A2-4590-B08D-489BF9A09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930" y="3883047"/>
            <a:ext cx="2437204" cy="6723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2522D4E-1636-4EFE-904E-4FC7E1FC3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425" y="4944458"/>
            <a:ext cx="3054215" cy="11261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0E17EB-51ED-4C86-B158-8AF475A0F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595" y="3241573"/>
            <a:ext cx="2475205" cy="16168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6020B6-B007-43A1-A3AC-168DFD50F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595" y="4944458"/>
            <a:ext cx="2606932" cy="175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75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D19F5-2E4E-8936-F7C6-E6318DF8E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4C4EB7B-C43E-03E6-2B14-76597DF97790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D4C8AFA-7699-1C39-2EEB-FC460475EE5D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A5673A-6738-82E5-07AE-FB07D33E6D58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FDAC6D-FAEF-4B2F-5C2C-B7172B1A5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" y="1180668"/>
            <a:ext cx="11955780" cy="18903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BCCC7FC-ED65-4DA2-22B4-A86F54D2F458}"/>
                  </a:ext>
                </a:extLst>
              </p:cNvPr>
              <p:cNvSpPr txBox="1"/>
              <p:nvPr/>
            </p:nvSpPr>
            <p:spPr>
              <a:xfrm>
                <a:off x="4605020" y="3078683"/>
                <a:ext cx="2289175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32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通道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charset="-122"/>
                        <a:cs typeface="Cambria Math" panose="02040503050406030204" charset="0"/>
                        <a:sym typeface="+mn-ea"/>
                      </a:rPr>
                      <m:t>μ</m:t>
                    </m:r>
                  </m:oMath>
                </a14:m>
                <a:r>
                  <a:rPr lang="en-US" altLang="zh-CN" dirty="0" err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Mux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设计图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BCCC7FC-ED65-4DA2-22B4-A86F54D2F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020" y="3078683"/>
                <a:ext cx="2289175" cy="368300"/>
              </a:xfrm>
              <a:prstGeom prst="rect">
                <a:avLst/>
              </a:prstGeom>
              <a:blipFill>
                <a:blip r:embed="rId3"/>
                <a:stretch>
                  <a:fillRect l="-798" t="-8333" r="-532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6046097D-875F-0B66-9003-49A6216FF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405" y="3437816"/>
            <a:ext cx="2707640" cy="343181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49FB06-6599-304C-6277-36F9785F8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796" y="3102813"/>
            <a:ext cx="1699896" cy="170634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884B1DD-4680-8E03-E066-5BFB474C2409}"/>
              </a:ext>
            </a:extLst>
          </p:cNvPr>
          <p:cNvSpPr txBox="1"/>
          <p:nvPr/>
        </p:nvSpPr>
        <p:spPr>
          <a:xfrm>
            <a:off x="10683259" y="3676478"/>
            <a:ext cx="1282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RF-SQUID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D2FC2B5-DAF9-EAE9-271E-BE0D855AF98F}"/>
              </a:ext>
            </a:extLst>
          </p:cNvPr>
          <p:cNvSpPr/>
          <p:nvPr/>
        </p:nvSpPr>
        <p:spPr>
          <a:xfrm>
            <a:off x="6481146" y="5474417"/>
            <a:ext cx="547370" cy="551180"/>
          </a:xfrm>
          <a:prstGeom prst="rect">
            <a:avLst/>
          </a:prstGeom>
          <a:ln w="28575" cmpd="sng">
            <a:solidFill>
              <a:srgbClr val="00B05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872D9624-98AE-5662-D89B-5CAD9A8E44E1}"/>
              </a:ext>
            </a:extLst>
          </p:cNvPr>
          <p:cNvCxnSpPr>
            <a:cxnSpLocks/>
            <a:stCxn id="16" idx="3"/>
            <a:endCxn id="14" idx="1"/>
          </p:cNvCxnSpPr>
          <p:nvPr/>
        </p:nvCxnSpPr>
        <p:spPr>
          <a:xfrm flipV="1">
            <a:off x="7028516" y="3955986"/>
            <a:ext cx="1872280" cy="1794021"/>
          </a:xfrm>
          <a:prstGeom prst="straightConnector1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61AC3F7E-74A0-85D0-0B62-6A2A8BF14849}"/>
              </a:ext>
            </a:extLst>
          </p:cNvPr>
          <p:cNvSpPr/>
          <p:nvPr/>
        </p:nvSpPr>
        <p:spPr>
          <a:xfrm>
            <a:off x="7148830" y="1407998"/>
            <a:ext cx="1033145" cy="1306830"/>
          </a:xfrm>
          <a:prstGeom prst="rect">
            <a:avLst/>
          </a:prstGeom>
          <a:ln w="28575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B24D5D0-E753-EE59-0017-6071066AA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463" y="4852996"/>
            <a:ext cx="1699895" cy="189611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8B89F8B-35FF-CCC3-8C9B-EDF5C58BF06F}"/>
              </a:ext>
            </a:extLst>
          </p:cNvPr>
          <p:cNvSpPr/>
          <p:nvPr/>
        </p:nvSpPr>
        <p:spPr>
          <a:xfrm>
            <a:off x="6628160" y="6105171"/>
            <a:ext cx="485140" cy="531495"/>
          </a:xfrm>
          <a:prstGeom prst="rect">
            <a:avLst/>
          </a:prstGeom>
          <a:ln w="28575" cmpd="sng">
            <a:solidFill>
              <a:srgbClr val="00B05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9ACC17D-07AD-0A00-346B-715A1DE296E7}"/>
              </a:ext>
            </a:extLst>
          </p:cNvPr>
          <p:cNvCxnSpPr>
            <a:stCxn id="21" idx="3"/>
            <a:endCxn id="20" idx="1"/>
          </p:cNvCxnSpPr>
          <p:nvPr/>
        </p:nvCxnSpPr>
        <p:spPr>
          <a:xfrm flipV="1">
            <a:off x="7113300" y="5801051"/>
            <a:ext cx="1795163" cy="569868"/>
          </a:xfrm>
          <a:prstGeom prst="straightConnector1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860A89CC-1F7E-1526-56B7-AE627E90B9EC}"/>
              </a:ext>
            </a:extLst>
          </p:cNvPr>
          <p:cNvSpPr txBox="1"/>
          <p:nvPr/>
        </p:nvSpPr>
        <p:spPr>
          <a:xfrm>
            <a:off x="10624416" y="5194284"/>
            <a:ext cx="139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Input coil LR filter</a:t>
            </a:r>
            <a:endParaRPr lang="en-US" altLang="zh-CN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EDA4DCC-BFBA-867C-FF71-6DD9167C5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535" y="3214573"/>
            <a:ext cx="1898650" cy="71247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14A497FA-4455-5551-9187-D7810791C7F0}"/>
              </a:ext>
            </a:extLst>
          </p:cNvPr>
          <p:cNvSpPr/>
          <p:nvPr/>
        </p:nvSpPr>
        <p:spPr>
          <a:xfrm>
            <a:off x="5391150" y="3523818"/>
            <a:ext cx="457835" cy="151130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F7BCF492-6929-C957-D4D4-7213AAB26579}"/>
              </a:ext>
            </a:extLst>
          </p:cNvPr>
          <p:cNvCxnSpPr>
            <a:stCxn id="25" idx="1"/>
            <a:endCxn id="24" idx="3"/>
          </p:cNvCxnSpPr>
          <p:nvPr/>
        </p:nvCxnSpPr>
        <p:spPr>
          <a:xfrm flipH="1" flipV="1">
            <a:off x="3131185" y="3570808"/>
            <a:ext cx="2259965" cy="28575"/>
          </a:xfrm>
          <a:prstGeom prst="straightConnector1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11B7A1EA-DDA8-122C-400D-5CED173D716B}"/>
              </a:ext>
            </a:extLst>
          </p:cNvPr>
          <p:cNvSpPr txBox="1"/>
          <p:nvPr/>
        </p:nvSpPr>
        <p:spPr>
          <a:xfrm>
            <a:off x="1435100" y="4201363"/>
            <a:ext cx="1518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CPW</a:t>
            </a:r>
            <a:r>
              <a:rPr lang="zh-CN" altLang="en-US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谐振器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26E2A9B-8F9A-6A27-B01B-2A7F8A68E766}"/>
              </a:ext>
            </a:extLst>
          </p:cNvPr>
          <p:cNvSpPr txBox="1"/>
          <p:nvPr/>
        </p:nvSpPr>
        <p:spPr>
          <a:xfrm>
            <a:off x="147320" y="3386658"/>
            <a:ext cx="1101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肘形耦合</a:t>
            </a: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C2D870BD-223B-39C1-F413-5AF00E9715AA}"/>
              </a:ext>
            </a:extLst>
          </p:cNvPr>
          <p:cNvCxnSpPr>
            <a:endCxn id="27" idx="3"/>
          </p:cNvCxnSpPr>
          <p:nvPr/>
        </p:nvCxnSpPr>
        <p:spPr>
          <a:xfrm flipH="1" flipV="1">
            <a:off x="2954020" y="4385513"/>
            <a:ext cx="1651000" cy="224155"/>
          </a:xfrm>
          <a:prstGeom prst="straightConnector1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0" name="图片 29">
            <a:extLst>
              <a:ext uri="{FF2B5EF4-FFF2-40B4-BE49-F238E27FC236}">
                <a16:creationId xmlns:a16="http://schemas.microsoft.com/office/drawing/2014/main" id="{B593E747-45EA-7796-C008-1C266EE72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2290" y="4858588"/>
            <a:ext cx="1142365" cy="1964055"/>
          </a:xfrm>
          <a:prstGeom prst="rect">
            <a:avLst/>
          </a:prstGeom>
        </p:spPr>
      </p:pic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53D27D36-519E-2370-1BCB-78C99F4D01FD}"/>
              </a:ext>
            </a:extLst>
          </p:cNvPr>
          <p:cNvCxnSpPr>
            <a:cxnSpLocks/>
            <a:endCxn id="30" idx="3"/>
          </p:cNvCxnSpPr>
          <p:nvPr/>
        </p:nvCxnSpPr>
        <p:spPr>
          <a:xfrm flipH="1" flipV="1">
            <a:off x="2954655" y="5840616"/>
            <a:ext cx="1428750" cy="497522"/>
          </a:xfrm>
          <a:prstGeom prst="straightConnector1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220F0AB8-F2F0-6008-D104-22263BD2AE86}"/>
              </a:ext>
            </a:extLst>
          </p:cNvPr>
          <p:cNvSpPr txBox="1"/>
          <p:nvPr/>
        </p:nvSpPr>
        <p:spPr>
          <a:xfrm>
            <a:off x="99060" y="5433898"/>
            <a:ext cx="1663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Flux ramp input LR filter</a:t>
            </a:r>
          </a:p>
        </p:txBody>
      </p:sp>
    </p:spTree>
    <p:extLst>
      <p:ext uri="{BB962C8B-B14F-4D97-AF65-F5344CB8AC3E}">
        <p14:creationId xmlns:p14="http://schemas.microsoft.com/office/powerpoint/2010/main" val="2935617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F344F4-F185-9C5F-F5C1-80599630A696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337039-0829-FD3A-6D7F-D9FF6ECABA0F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35958F-14D0-E5C2-49B0-D4029E3D4AB0}"/>
              </a:ext>
            </a:extLst>
          </p:cNvPr>
          <p:cNvSpPr txBox="1"/>
          <p:nvPr/>
        </p:nvSpPr>
        <p:spPr>
          <a:xfrm>
            <a:off x="557679" y="94410"/>
            <a:ext cx="5109091" cy="743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低温读出电子学：加工平台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C5AB125-4149-90EA-BA2C-E7DEF271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AB07558-2977-46E2-BE4B-E1F6D4310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775" y="2851617"/>
            <a:ext cx="4625041" cy="34381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B2936C4-37DA-4BA5-AB92-416606123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9" y="1515870"/>
            <a:ext cx="2824230" cy="224590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E4BE2E-DC81-4A5D-B730-4D962BEFB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0" y="4020853"/>
            <a:ext cx="2824230" cy="24228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C2A3F58-9F33-4545-9369-4214C557D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716" y="4136624"/>
            <a:ext cx="2968970" cy="2369434"/>
          </a:xfrm>
          <a:prstGeom prst="rect">
            <a:avLst/>
          </a:prstGeom>
        </p:spPr>
      </p:pic>
      <p:sp>
        <p:nvSpPr>
          <p:cNvPr id="28" name="矩形 1">
            <a:extLst>
              <a:ext uri="{FF2B5EF4-FFF2-40B4-BE49-F238E27FC236}">
                <a16:creationId xmlns:a16="http://schemas.microsoft.com/office/drawing/2014/main" id="{BA013586-6BA3-4E62-9062-D7E847751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073" y="6289795"/>
            <a:ext cx="2561854" cy="49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千级镀膜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刻蚀区</a:t>
            </a: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56DF6E20-FBBB-490C-B765-C9160A04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037" y="3682217"/>
            <a:ext cx="205740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百级黄光区光刻设备</a:t>
            </a:r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751FCD3F-C7D8-4E38-8EC3-A1C5935FC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399" y="6413715"/>
            <a:ext cx="2057400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TES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专用镀膜设备</a:t>
            </a: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DC4BB1D3-EF52-412E-99D6-5A1A1577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176" y="6403183"/>
            <a:ext cx="2191121" cy="41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千级表征区表征设备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A736D17F-CC96-4B99-8ECB-051EEE471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715" y="1374253"/>
            <a:ext cx="2951495" cy="2379835"/>
          </a:xfrm>
          <a:prstGeom prst="rect">
            <a:avLst/>
          </a:prstGeom>
        </p:spPr>
      </p:pic>
      <p:sp>
        <p:nvSpPr>
          <p:cNvPr id="33" name="矩形 1">
            <a:extLst>
              <a:ext uri="{FF2B5EF4-FFF2-40B4-BE49-F238E27FC236}">
                <a16:creationId xmlns:a16="http://schemas.microsoft.com/office/drawing/2014/main" id="{9149E390-73A3-4D5E-9D5A-E0F2640D4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0677" y="3673583"/>
            <a:ext cx="2154286" cy="4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SQUID</a:t>
            </a:r>
            <a:r>
              <a:rPr lang="zh-CN" altLang="en-US" sz="16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专用镀膜设备</a:t>
            </a:r>
          </a:p>
        </p:txBody>
      </p:sp>
      <p:sp>
        <p:nvSpPr>
          <p:cNvPr id="34" name="矩形 1">
            <a:extLst>
              <a:ext uri="{FF2B5EF4-FFF2-40B4-BE49-F238E27FC236}">
                <a16:creationId xmlns:a16="http://schemas.microsoft.com/office/drawing/2014/main" id="{23579C9C-D53C-4AB2-ACD6-7A4684CC8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6286" y="1136245"/>
            <a:ext cx="5042357" cy="168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建立超导专用微纳加工平台</a:t>
            </a:r>
            <a:endParaRPr lang="en-US" altLang="zh-CN" sz="24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探测器研发：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TES/KID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读出电子学：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SQUID/</a:t>
            </a:r>
            <a:r>
              <a:rPr lang="zh-CN" altLang="en-US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Mux</a:t>
            </a:r>
            <a:endParaRPr lang="zh-CN" altLang="en-US" sz="24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37305FD-51FF-4C65-9E2F-D356A7543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491" y="2886409"/>
            <a:ext cx="1798325" cy="123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36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F344F4-F185-9C5F-F5C1-80599630A696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337039-0829-FD3A-6D7F-D9FF6ECABA0F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C5AB125-4149-90EA-BA2C-E7DEF271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FEA0FF9-B701-4D87-8F0D-BA417EE40B94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DE4D214-EAF1-5D2F-941A-E5E1A072F166}"/>
              </a:ext>
            </a:extLst>
          </p:cNvPr>
          <p:cNvSpPr txBox="1"/>
          <p:nvPr/>
        </p:nvSpPr>
        <p:spPr>
          <a:xfrm>
            <a:off x="439871" y="1223580"/>
            <a:ext cx="1053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微波复用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SQUID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制备工艺开发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55C54DF-8CFA-3FC0-4CAD-7870A7328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02" y="1708131"/>
            <a:ext cx="5049584" cy="50161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51BD644-4993-AAE7-4896-C1E30B4DA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027" y="3179519"/>
            <a:ext cx="6070114" cy="11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9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341C7-C5FF-5866-3F9C-42C45F609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06E4F11-04FC-AD8B-43B0-86E598BFF3BB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5EA7CE9-28C0-C56F-E007-35527051C1A5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98745C3-7586-61B2-873A-D80A51CA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878424C-BABD-E932-CDA1-9ADF40F6A952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9A44E39-32FC-9B7D-CD5F-BF645F21AD47}"/>
              </a:ext>
            </a:extLst>
          </p:cNvPr>
          <p:cNvSpPr txBox="1"/>
          <p:nvPr/>
        </p:nvSpPr>
        <p:spPr>
          <a:xfrm>
            <a:off x="643718" y="1388016"/>
            <a:ext cx="1053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微波复用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SQUID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低临界电流密度约瑟夫森结制备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1A3564-3A55-27FE-AF31-C2309983DE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5285" y="2250717"/>
            <a:ext cx="2620010" cy="576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E6B3347-B746-4C7A-C3F4-71D2AD98C7C4}"/>
                  </a:ext>
                </a:extLst>
              </p:cNvPr>
              <p:cNvSpPr txBox="1"/>
              <p:nvPr/>
            </p:nvSpPr>
            <p:spPr>
              <a:xfrm>
                <a:off x="3695686" y="2241065"/>
                <a:ext cx="6096000" cy="533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CN" i="1">
                        <a:highlight>
                          <a:srgbClr val="FFFF00"/>
                        </a:highlight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i="1">
                            <a:highlight>
                              <a:srgbClr val="FFFF00"/>
                            </a:highlight>
                            <a:latin typeface="Cambria Math" panose="02040503050406030204" charset="0"/>
                            <a:cs typeface="Cambria Math" panose="02040503050406030204" charset="0"/>
                          </a:rPr>
                          <m:t>𝛷</m:t>
                        </m:r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CN" i="1">
                        <a:highlight>
                          <a:srgbClr val="FFFF00"/>
                        </a:highlight>
                        <a:latin typeface="Cambria Math" panose="02040503050406030204" charset="0"/>
                        <a:cs typeface="Cambria Math" panose="02040503050406030204" charset="0"/>
                      </a:rPr>
                      <m:t>−</m:t>
                    </m:r>
                    <m:f>
                      <m:fPr>
                        <m:ctrlPr>
                          <a:rPr lang="en-US" altLang="zh-CN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i="1">
                            <a:highlight>
                              <a:srgbClr val="FFFF00"/>
                            </a:highlight>
                            <a:latin typeface="Cambria Math" panose="02040503050406030204" charset="0"/>
                            <a:cs typeface="Cambria Math" panose="02040503050406030204" charset="0"/>
                          </a:rPr>
                          <m:t>𝜆</m:t>
                        </m:r>
                      </m:num>
                      <m:den>
                        <m:r>
                          <a:rPr lang="en-US" altLang="zh-CN" i="1">
                            <a:highlight>
                              <a:srgbClr val="FFFF00"/>
                            </a:highlight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highlight>
                              <a:srgbClr val="FFFF00"/>
                            </a:highlight>
                            <a:latin typeface="Cambria Math" panose="02040503050406030204" charset="0"/>
                            <a:cs typeface="Cambria Math" panose="02040503050406030204" charset="0"/>
                          </a:rPr>
                          <m:t>𝜋</m:t>
                        </m:r>
                      </m:den>
                    </m:f>
                    <m:r>
                      <a:rPr lang="en-US" altLang="zh-CN" i="1">
                        <a:highlight>
                          <a:srgbClr val="FFFF00"/>
                        </a:highlight>
                        <a:latin typeface="Cambria Math" panose="02040503050406030204" charset="0"/>
                        <a:cs typeface="Cambria Math" panose="02040503050406030204" charset="0"/>
                      </a:rPr>
                      <m:t>𝑠𝑖𝑛</m:t>
                    </m:r>
                    <m:r>
                      <a:rPr lang="en-US" altLang="zh-CN" i="1">
                        <a:highlight>
                          <a:srgbClr val="FFFF00"/>
                        </a:highlight>
                        <a:latin typeface="Cambria Math" panose="02040503050406030204" charset="0"/>
                        <a:cs typeface="Cambria Math" panose="02040503050406030204" charset="0"/>
                      </a:rPr>
                      <m:t>(2</m:t>
                    </m:r>
                    <m:r>
                      <a:rPr lang="en-US" altLang="zh-CN" i="1">
                        <a:highlight>
                          <a:srgbClr val="FFFF00"/>
                        </a:highlight>
                        <a:latin typeface="Cambria Math" panose="02040503050406030204" charset="0"/>
                        <a:cs typeface="Cambria Math" panose="02040503050406030204" charset="0"/>
                      </a:rPr>
                      <m:t>𝜋</m:t>
                    </m:r>
                    <m:f>
                      <m:fPr>
                        <m:ctrlPr>
                          <a:rPr lang="en-US" altLang="zh-CN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i="1">
                            <a:highlight>
                              <a:srgbClr val="FFFF00"/>
                            </a:highlight>
                            <a:latin typeface="Cambria Math" panose="02040503050406030204" charset="0"/>
                            <a:cs typeface="Cambria Math" panose="02040503050406030204" charset="0"/>
                          </a:rPr>
                          <m:t>𝛷</m:t>
                        </m:r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altLang="zh-CN" i="1">
                                <a:highlight>
                                  <a:srgbClr val="FFFF00"/>
                                </a:highlight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CN" i="1">
                        <a:highlight>
                          <a:srgbClr val="FFFF00"/>
                        </a:highlight>
                        <a:latin typeface="Cambria Math" panose="02040503050406030204" charset="0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E6B3347-B746-4C7A-C3F4-71D2AD98C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686" y="2241065"/>
                <a:ext cx="6096000" cy="5336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2349D0FB-A234-39CD-9F08-5E7D4635D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31" y="3299429"/>
            <a:ext cx="2866591" cy="22076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40BAB4-F4F2-65DF-E9AC-0E824B8C5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822" y="3299429"/>
            <a:ext cx="2935939" cy="22647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A1B28F-05C5-5AAA-EA5E-BEEA7F433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849" y="3299430"/>
            <a:ext cx="2974412" cy="22647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6591E8F-DA03-D72D-D75A-F829794215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2350" y="3329441"/>
            <a:ext cx="3099650" cy="236187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1DCC959-7F5B-0B4D-D824-310731563FCF}"/>
              </a:ext>
            </a:extLst>
          </p:cNvPr>
          <p:cNvSpPr txBox="1"/>
          <p:nvPr/>
        </p:nvSpPr>
        <p:spPr>
          <a:xfrm>
            <a:off x="6305919" y="22770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λ≡L</a:t>
            </a:r>
            <a:r>
              <a:rPr lang="en-US" altLang="zh-CN" sz="24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</a:t>
            </a:r>
            <a:r>
              <a:rPr lang="en-US" altLang="zh-C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US" altLang="zh-C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05A53D7-E5D7-0A8C-FF3D-E9C461356331}"/>
                  </a:ext>
                </a:extLst>
              </p:cNvPr>
              <p:cNvSpPr txBox="1"/>
              <p:nvPr/>
            </p:nvSpPr>
            <p:spPr>
              <a:xfrm>
                <a:off x="7745771" y="2261828"/>
                <a:ext cx="2508980" cy="5311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charset="0"/>
                    <a:ea typeface="宋体" panose="02010600030101010101" pitchFamily="2" charset="-122"/>
                    <a:sym typeface="+mn-ea"/>
                  </a:rPr>
                  <a:t>L</a:t>
                </a:r>
                <a:r>
                  <a:rPr lang="en-US" altLang="zh-CN" baseline="-25000" dirty="0">
                    <a:latin typeface="Times New Roman" panose="02020603050405020304" charset="0"/>
                    <a:ea typeface="宋体" panose="02010600030101010101" pitchFamily="2" charset="-122"/>
                    <a:sym typeface="+mn-ea"/>
                  </a:rPr>
                  <a:t>J</a:t>
                </a:r>
                <a:r>
                  <a:rPr lang="en-US" altLang="zh-CN" dirty="0">
                    <a:latin typeface="Times New Roman" panose="02020603050405020304" charset="0"/>
                    <a:ea typeface="宋体" panose="02010600030101010101" pitchFamily="2" charset="-122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≡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ℏ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𝑒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𝐶</m:t>
                            </m:r>
                          </m:sub>
                        </m:sSub>
                      </m:den>
                    </m:f>
                    <m:r>
                      <a:rPr lang="en-US" altLang="zh-CN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𝛷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  <m:t>𝐶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05A53D7-E5D7-0A8C-FF3D-E9C461356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771" y="2261828"/>
                <a:ext cx="2508980" cy="531171"/>
              </a:xfrm>
              <a:prstGeom prst="rect">
                <a:avLst/>
              </a:prstGeom>
              <a:blipFill>
                <a:blip r:embed="rId9"/>
                <a:stretch>
                  <a:fillRect l="-2190" b="-1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A62FEF7-05F5-28CC-77F0-32101C2CB516}"/>
                  </a:ext>
                </a:extLst>
              </p:cNvPr>
              <p:cNvSpPr txBox="1"/>
              <p:nvPr/>
            </p:nvSpPr>
            <p:spPr>
              <a:xfrm>
                <a:off x="557679" y="5765619"/>
                <a:ext cx="112092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目标</a:t>
                </a:r>
                <a14:m>
                  <m:oMath xmlns:m="http://schemas.openxmlformats.org/officeDocument/2006/math">
                    <m:r>
                      <a:rPr lang="zh-CN" altLang="en-US" sz="2400" i="1"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：</m:t>
                    </m:r>
                    <m:r>
                      <a:rPr lang="en-US" altLang="en-US" sz="2400" i="1" smtClean="0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𝜆</m:t>
                    </m:r>
                  </m:oMath>
                </a14:m>
                <a:r>
                  <a:rPr lang="en-US" altLang="en-US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&lt;0.6, 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按照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3</a:t>
                </a:r>
                <a:r>
                  <a:rPr lang="el-GR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μ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m× 3</a:t>
                </a:r>
                <a:r>
                  <a:rPr lang="el-GR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μ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m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结尺寸大小，则对应的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Ic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=4.5</a:t>
                </a:r>
                <a:r>
                  <a:rPr lang="el-GR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μ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A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，临界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Jc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&lt;0.5</a:t>
                </a:r>
                <a:r>
                  <a:rPr lang="el-GR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μ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A/</a:t>
                </a:r>
                <a:r>
                  <a:rPr lang="el-GR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μ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m</a:t>
                </a:r>
                <a:r>
                  <a:rPr lang="en-US" altLang="zh-CN" sz="2400" baseline="300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2</a:t>
                </a:r>
                <a:endParaRPr lang="zh-CN" altLang="en-US" sz="2400" baseline="30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A62FEF7-05F5-28CC-77F0-32101C2CB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79" y="5765619"/>
                <a:ext cx="11209202" cy="461665"/>
              </a:xfrm>
              <a:prstGeom prst="rect">
                <a:avLst/>
              </a:prstGeom>
              <a:blipFill>
                <a:blip r:embed="rId10"/>
                <a:stretch>
                  <a:fillRect l="-816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927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45DE5-50A3-907E-7496-BACCE8839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68B49EF-2035-8C68-2B20-1C1F8A964F1F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FBBB696-A75D-6C80-119F-40127C6B679B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55A9036-1685-3E7A-5464-5C77C8FA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D0660F-2828-3FD2-8FC6-AA2193514016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97A6A69-5003-8CF1-98CE-A7FF7A859B20}"/>
              </a:ext>
            </a:extLst>
          </p:cNvPr>
          <p:cNvSpPr txBox="1"/>
          <p:nvPr/>
        </p:nvSpPr>
        <p:spPr>
          <a:xfrm>
            <a:off x="643718" y="1388016"/>
            <a:ext cx="1053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微波复用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SQUID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低临界电流密度约瑟夫森结制备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84D93CD-3555-A2B3-518B-D1D7CD17DC91}"/>
              </a:ext>
            </a:extLst>
          </p:cNvPr>
          <p:cNvSpPr txBox="1"/>
          <p:nvPr/>
        </p:nvSpPr>
        <p:spPr>
          <a:xfrm>
            <a:off x="2630240" y="5858916"/>
            <a:ext cx="4096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Jc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=1.01</a:t>
            </a:r>
            <a:r>
              <a:rPr lang="el-GR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μ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A/</a:t>
            </a:r>
            <a:r>
              <a:rPr lang="el-GR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μ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baseline="30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FD6B2A5-E63B-998A-8077-0207B1F36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80" y="2101451"/>
            <a:ext cx="4397795" cy="384708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F5910F5-258A-C82B-646A-B60EA04369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73758" y="2059750"/>
            <a:ext cx="4850718" cy="372311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2D64341-43AE-26E3-E2E4-4B04588D093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255365" y="3732975"/>
            <a:ext cx="17075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R</a:t>
            </a:r>
            <a:r>
              <a:rPr lang="en-US" altLang="zh-CN" sz="1600" baseline="-25000" dirty="0"/>
              <a:t>n</a:t>
            </a:r>
            <a:r>
              <a:rPr lang="en-US" altLang="zh-CN" sz="1600" dirty="0"/>
              <a:t> =1431.02Ω</a:t>
            </a:r>
          </a:p>
          <a:p>
            <a:r>
              <a:rPr lang="en-US" altLang="zh-CN" sz="1600" dirty="0" err="1"/>
              <a:t>R</a:t>
            </a:r>
            <a:r>
              <a:rPr lang="en-US" altLang="zh-CN" sz="1600" baseline="-25000" dirty="0" err="1"/>
              <a:t>sg</a:t>
            </a:r>
            <a:r>
              <a:rPr lang="en-US" altLang="zh-CN" sz="1600" dirty="0"/>
              <a:t> =8163.27Ω</a:t>
            </a:r>
          </a:p>
          <a:p>
            <a:r>
              <a:rPr lang="en-US" altLang="zh-CN" sz="1600" dirty="0" err="1">
                <a:solidFill>
                  <a:schemeClr val="tx1"/>
                </a:solidFill>
              </a:rPr>
              <a:t>R</a:t>
            </a:r>
            <a:r>
              <a:rPr lang="en-US" altLang="zh-CN" sz="1600" baseline="-25000" dirty="0" err="1">
                <a:solidFill>
                  <a:schemeClr val="tx1"/>
                </a:solidFill>
              </a:rPr>
              <a:t>sg</a:t>
            </a:r>
            <a:r>
              <a:rPr lang="en-US" altLang="zh-CN" sz="1600" dirty="0">
                <a:solidFill>
                  <a:schemeClr val="tx1"/>
                </a:solidFill>
              </a:rPr>
              <a:t>/R</a:t>
            </a:r>
            <a:r>
              <a:rPr lang="en-US" altLang="zh-CN" sz="1600" baseline="-25000" dirty="0">
                <a:solidFill>
                  <a:schemeClr val="tx1"/>
                </a:solidFill>
              </a:rPr>
              <a:t>n</a:t>
            </a:r>
            <a:r>
              <a:rPr lang="en-US" altLang="zh-CN" sz="1600" dirty="0">
                <a:solidFill>
                  <a:schemeClr val="tx1"/>
                </a:solidFill>
              </a:rPr>
              <a:t> =5.70  </a:t>
            </a:r>
          </a:p>
          <a:p>
            <a:r>
              <a:rPr lang="en-US" altLang="zh-CN" sz="1600" dirty="0" err="1"/>
              <a:t>I</a:t>
            </a:r>
            <a:r>
              <a:rPr lang="en-US" altLang="zh-CN" sz="1600" baseline="-25000" dirty="0" err="1"/>
              <a:t>c</a:t>
            </a:r>
            <a:r>
              <a:rPr lang="en-US" altLang="zh-CN" sz="1600" baseline="-25000" dirty="0"/>
              <a:t> </a:t>
            </a:r>
            <a:r>
              <a:rPr lang="en-US" altLang="zh-CN" sz="1600" dirty="0"/>
              <a:t>= ~1.492uA</a:t>
            </a:r>
          </a:p>
          <a:p>
            <a:r>
              <a:rPr lang="en-US" altLang="zh-CN" sz="1600" dirty="0" err="1"/>
              <a:t>I</a:t>
            </a:r>
            <a:r>
              <a:rPr lang="en-US" altLang="zh-CN" sz="1600" baseline="-25000" dirty="0" err="1"/>
              <a:t>c</a:t>
            </a:r>
            <a:r>
              <a:rPr lang="en-US" altLang="zh-CN" sz="1600" dirty="0" err="1"/>
              <a:t>R</a:t>
            </a:r>
            <a:r>
              <a:rPr lang="en-US" altLang="zh-CN" sz="1600" baseline="-25000" dirty="0" err="1"/>
              <a:t>n</a:t>
            </a:r>
            <a:r>
              <a:rPr lang="en-US" altLang="zh-CN" sz="1600" dirty="0"/>
              <a:t> =2.14mV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4AF76A7-58B5-F463-B9B4-28EBA45099F5}"/>
              </a:ext>
            </a:extLst>
          </p:cNvPr>
          <p:cNvSpPr txBox="1"/>
          <p:nvPr/>
        </p:nvSpPr>
        <p:spPr>
          <a:xfrm>
            <a:off x="8123525" y="5892715"/>
            <a:ext cx="23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Jc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=0.166</a:t>
            </a:r>
            <a:r>
              <a:rPr lang="el-GR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μ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A/</a:t>
            </a:r>
            <a:r>
              <a:rPr lang="el-GR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μ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r>
              <a:rPr lang="en-US" altLang="zh-CN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baseline="30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20B3C50-FE02-3AA1-6030-1E78B0878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356" y="2825416"/>
            <a:ext cx="1489851" cy="84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96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107EE-A9C8-4832-8B19-CC1B269D1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60C2930-8306-D2DC-67A9-5517609975B6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620766-AC9F-6400-2832-8CA8CF23A637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7483A52-7A6C-D282-1C46-D9DFA081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820A623-2E69-5A81-EBBB-790C2588D8DD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5F7986-447B-EB59-A84C-700E177F7DCF}"/>
              </a:ext>
            </a:extLst>
          </p:cNvPr>
          <p:cNvSpPr txBox="1"/>
          <p:nvPr/>
        </p:nvSpPr>
        <p:spPr>
          <a:xfrm>
            <a:off x="643718" y="1388016"/>
            <a:ext cx="1053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微波复用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SQUID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高本征品质因子谐振器制备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E2C3682D-573E-0BE2-9C6B-64DD6C157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11376"/>
            <a:ext cx="6824534" cy="42243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93E55BA-5E1A-BFEE-31E9-DE31A243F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829" y="1896633"/>
            <a:ext cx="2798980" cy="216706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BF298C0-50D1-6AE6-0D85-29DE0DDBDD9A}"/>
              </a:ext>
            </a:extLst>
          </p:cNvPr>
          <p:cNvSpPr txBox="1"/>
          <p:nvPr/>
        </p:nvSpPr>
        <p:spPr>
          <a:xfrm>
            <a:off x="9736765" y="2333834"/>
            <a:ext cx="2559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实际测得的谐振频率比设计值少了一个，剔除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之间的频率间隔</a:t>
            </a:r>
          </a:p>
          <a:p>
            <a:pPr algn="l"/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频率间隔在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3.22-14.00MHz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FCD53E2-778F-EDC6-8789-522BB5826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113" y="4310421"/>
            <a:ext cx="2952411" cy="233545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FF9C2EB-F38B-6E9C-0670-2AC0F09B93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514759" y="5042805"/>
            <a:ext cx="2895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latin typeface="Times New Roman" panose="02020603050405020304" charset="0"/>
                <a:ea typeface="微软雅黑" panose="020B0503020204020204" pitchFamily="18" charset="-122"/>
                <a:cs typeface="Times New Roman" panose="02020603050405020304" charset="0"/>
              </a:rPr>
              <a:t>Qr</a:t>
            </a:r>
            <a:r>
              <a:rPr lang="zh-CN" altLang="en-US" b="1" dirty="0">
                <a:latin typeface="Times New Roman" panose="02020603050405020304" charset="0"/>
                <a:ea typeface="微软雅黑" panose="020B0503020204020204" pitchFamily="18" charset="-122"/>
                <a:cs typeface="Times New Roman" panose="02020603050405020304" charset="0"/>
              </a:rPr>
              <a:t>在</a:t>
            </a:r>
            <a:r>
              <a:rPr lang="en-US" altLang="zh-CN" b="1" dirty="0">
                <a:latin typeface="Times New Roman" panose="02020603050405020304" charset="0"/>
                <a:ea typeface="微软雅黑" panose="020B0503020204020204" pitchFamily="18" charset="-122"/>
                <a:cs typeface="Times New Roman" panose="02020603050405020304" charset="0"/>
              </a:rPr>
              <a:t>8572-101946.0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181ADBE-4FC9-54C2-72F9-732BB0318E20}"/>
              </a:ext>
            </a:extLst>
          </p:cNvPr>
          <p:cNvCxnSpPr/>
          <p:nvPr/>
        </p:nvCxnSpPr>
        <p:spPr>
          <a:xfrm>
            <a:off x="7126915" y="3215046"/>
            <a:ext cx="2387844" cy="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2A6332E-9740-B3BE-FE4B-CF2BA4E0CED3}"/>
              </a:ext>
            </a:extLst>
          </p:cNvPr>
          <p:cNvCxnSpPr/>
          <p:nvPr/>
        </p:nvCxnSpPr>
        <p:spPr>
          <a:xfrm>
            <a:off x="7126915" y="2606429"/>
            <a:ext cx="2387844" cy="0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5F27B566-29C5-E96B-CD5D-ABDA576E9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252" y="4361814"/>
            <a:ext cx="1251491" cy="17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67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C43E5-BEB1-3555-9ED3-8FE089437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954982F-AA28-7CE6-18DF-378A4136995D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A3ABD8-C291-800F-B7EE-94CEEE121AD1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446BCA5-05E7-0ED9-F1C1-37A7F82B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C3FFEB5-8322-52B7-A3AF-81AE90F42221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A469373-7886-585A-E547-CC3E904438C6}"/>
              </a:ext>
            </a:extLst>
          </p:cNvPr>
          <p:cNvSpPr txBox="1"/>
          <p:nvPr/>
        </p:nvSpPr>
        <p:spPr>
          <a:xfrm>
            <a:off x="397041" y="1139701"/>
            <a:ext cx="1053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微波复用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SQUID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高本征品质因子谐振器制备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6C8B17E-0229-2FD3-0BFD-E968E046D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506" y="4071082"/>
            <a:ext cx="3954869" cy="26765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860B09C-3F37-EF35-B7FE-99B21B875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627" y="1517543"/>
            <a:ext cx="2952808" cy="239712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BCE34EA-3032-CAE5-D980-4D0ED990524E}"/>
              </a:ext>
            </a:extLst>
          </p:cNvPr>
          <p:cNvSpPr txBox="1"/>
          <p:nvPr/>
        </p:nvSpPr>
        <p:spPr>
          <a:xfrm>
            <a:off x="1460706" y="7412936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Qi在10723.1-585716.6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B84C009-BDDB-62CF-CEAA-F9CCE4374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361" y="1582923"/>
            <a:ext cx="2895600" cy="221591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24D8629-1236-7667-58F9-26E8F203A62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48475" y="3857880"/>
            <a:ext cx="2895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latin typeface="Times New Roman" panose="02020603050405020304" charset="0"/>
                <a:ea typeface="微软雅黑" panose="020B0503020204020204" pitchFamily="18" charset="-122"/>
                <a:cs typeface="Times New Roman" panose="02020603050405020304" charset="0"/>
              </a:rPr>
              <a:t>Qc</a:t>
            </a:r>
            <a:r>
              <a:rPr lang="zh-CN" altLang="en-US" b="1" dirty="0">
                <a:latin typeface="Times New Roman" panose="02020603050405020304" charset="0"/>
                <a:ea typeface="微软雅黑" panose="020B0503020204020204" pitchFamily="18" charset="-122"/>
                <a:cs typeface="Times New Roman" panose="02020603050405020304" charset="0"/>
              </a:rPr>
              <a:t>在</a:t>
            </a:r>
            <a:r>
              <a:rPr lang="en-US" altLang="zh-CN" b="1" dirty="0">
                <a:latin typeface="Times New Roman" panose="02020603050405020304" charset="0"/>
                <a:ea typeface="微软雅黑" panose="020B0503020204020204" pitchFamily="18" charset="-122"/>
                <a:cs typeface="Times New Roman" panose="02020603050405020304" charset="0"/>
              </a:rPr>
              <a:t>68167.5-186757.9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7877EC3-5BDB-912F-1BE3-8DFC26450C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7155" y="4102841"/>
            <a:ext cx="4151215" cy="275515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1A68CBD-4D39-C5DB-DB5B-14DCEC6329F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58683" y="5018118"/>
            <a:ext cx="221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latin typeface="Times New Roman" panose="02020603050405020304" charset="0"/>
                <a:ea typeface="微软雅黑" panose="020B0503020204020204" pitchFamily="18" charset="-122"/>
                <a:cs typeface="Times New Roman" panose="02020603050405020304" charset="0"/>
              </a:rPr>
              <a:t>AliCPT</a:t>
            </a:r>
            <a:r>
              <a:rPr lang="zh-CN" altLang="en-US" b="1" dirty="0">
                <a:latin typeface="Times New Roman" panose="02020603050405020304" charset="0"/>
                <a:ea typeface="微软雅黑" panose="020B0503020204020204" pitchFamily="18" charset="-122"/>
                <a:cs typeface="Times New Roman" panose="02020603050405020304" charset="0"/>
              </a:rPr>
              <a:t>的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μMux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的测试结果</a:t>
            </a:r>
            <a:endParaRPr lang="en-US" altLang="zh-CN" b="1" dirty="0">
              <a:latin typeface="Times New Roman" panose="02020603050405020304" charset="0"/>
              <a:ea typeface="微软雅黑" panose="020B0503020204020204" pitchFamily="18" charset="-122"/>
              <a:cs typeface="Times New Roman" panose="0202060305040502030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F8CBB29-6B89-DA56-8C69-502F9F037992}"/>
              </a:ext>
            </a:extLst>
          </p:cNvPr>
          <p:cNvSpPr txBox="1"/>
          <p:nvPr/>
        </p:nvSpPr>
        <p:spPr>
          <a:xfrm>
            <a:off x="7407219" y="38578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Qi在10723.1-585716.6</a:t>
            </a:r>
          </a:p>
        </p:txBody>
      </p:sp>
    </p:spTree>
    <p:extLst>
      <p:ext uri="{BB962C8B-B14F-4D97-AF65-F5344CB8AC3E}">
        <p14:creationId xmlns:p14="http://schemas.microsoft.com/office/powerpoint/2010/main" val="326701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F344F4-F185-9C5F-F5C1-80599630A696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337039-0829-FD3A-6D7F-D9FF6ECABA0F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35958F-14D0-E5C2-49B0-D4029E3D4AB0}"/>
              </a:ext>
            </a:extLst>
          </p:cNvPr>
          <p:cNvSpPr txBox="1"/>
          <p:nvPr/>
        </p:nvSpPr>
        <p:spPr>
          <a:xfrm>
            <a:off x="557679" y="151560"/>
            <a:ext cx="6607899" cy="662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超导转变边沿探测器（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TES</a:t>
            </a: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）与读出简介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C5AB125-4149-90EA-BA2C-E7DEF271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2</a:t>
            </a:fld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A2DF144-87E7-43E9-9404-BC07AE9C0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58" y="1397520"/>
            <a:ext cx="4957363" cy="456530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2540A4-370E-4346-B399-A6EBA9FC7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22" y="1277401"/>
            <a:ext cx="1301490" cy="138250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B5C739-3C4E-4CCE-A0F3-170263097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157" y="1279164"/>
            <a:ext cx="3884842" cy="1320482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4097DBED-33F6-40E9-8911-AD2B52642F86}"/>
              </a:ext>
            </a:extLst>
          </p:cNvPr>
          <p:cNvSpPr/>
          <p:nvPr/>
        </p:nvSpPr>
        <p:spPr>
          <a:xfrm>
            <a:off x="5001146" y="1676266"/>
            <a:ext cx="1805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X-ray/Gamma ray detector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BB90CDE-7228-4DBD-9091-0D69808B6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753" y="2844284"/>
            <a:ext cx="4006198" cy="1956605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C9C9B99D-600E-4161-A8A7-471480C0CC10}"/>
              </a:ext>
            </a:extLst>
          </p:cNvPr>
          <p:cNvSpPr/>
          <p:nvPr/>
        </p:nvSpPr>
        <p:spPr>
          <a:xfrm>
            <a:off x="5001146" y="3584606"/>
            <a:ext cx="2272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Millimeter/sub millimeter detector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B6D0832B-9204-474B-B5B0-20ED61330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6497" y="5000887"/>
            <a:ext cx="2112875" cy="147069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98C03DD-3699-41A5-95E1-4EDA7A44E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1668" y="4931496"/>
            <a:ext cx="2112875" cy="1558016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0875CAF9-84B7-4105-87AB-089A871FA75F}"/>
              </a:ext>
            </a:extLst>
          </p:cNvPr>
          <p:cNvSpPr/>
          <p:nvPr/>
        </p:nvSpPr>
        <p:spPr>
          <a:xfrm>
            <a:off x="4989778" y="5406215"/>
            <a:ext cx="2272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Single photon detector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6F156E0-C90E-4072-AB42-18605D1A0DCF}"/>
              </a:ext>
            </a:extLst>
          </p:cNvPr>
          <p:cNvSpPr/>
          <p:nvPr/>
        </p:nvSpPr>
        <p:spPr>
          <a:xfrm>
            <a:off x="8182726" y="6430299"/>
            <a:ext cx="3031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Xiaolong</a:t>
            </a: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xu et al. 2022</a:t>
            </a:r>
          </a:p>
        </p:txBody>
      </p:sp>
    </p:spTree>
    <p:extLst>
      <p:ext uri="{BB962C8B-B14F-4D97-AF65-F5344CB8AC3E}">
        <p14:creationId xmlns:p14="http://schemas.microsoft.com/office/powerpoint/2010/main" val="3404848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DFBB-FE2A-DB3A-F555-17C1B3F55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2C74A11-2415-9FA9-A0D9-6E16F837A9F1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6E8856B-23F2-9D99-4149-D1C406452734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BBC3A7E-65EC-9662-F598-EE155F83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B0CF673-D1D2-3E99-D0FE-500D96EB5A96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886A0A-7037-7FC4-BD42-384E45687375}"/>
              </a:ext>
            </a:extLst>
          </p:cNvPr>
          <p:cNvSpPr txBox="1"/>
          <p:nvPr/>
        </p:nvSpPr>
        <p:spPr>
          <a:xfrm>
            <a:off x="643718" y="1388016"/>
            <a:ext cx="10531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微波复用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SQUID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32:1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复用比芯片的初步工艺开发，制备原理样机并实现磁通调制测试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卡通人物&#10;&#10;AI 生成的内容可能不正确。">
            <a:extLst>
              <a:ext uri="{FF2B5EF4-FFF2-40B4-BE49-F238E27FC236}">
                <a16:creationId xmlns:a16="http://schemas.microsoft.com/office/drawing/2014/main" id="{FBD8B0B3-2C0D-CE50-EA4B-5806D4BFA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31" y="2211377"/>
            <a:ext cx="9541148" cy="383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64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1FDA6-0A4E-E5D3-F16A-E1BD776FE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0A6F284-8759-07D6-ACAD-84C71661C48A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9C7A4D1-8EF3-EB85-247E-21B0D13FDFD6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3A5B8F2-79F9-6C1C-C002-EC10ABEB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595F41E-3D4A-83DA-869A-AFA607D457EE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AC0A63C-9958-8914-BA25-902B0AA49796}"/>
              </a:ext>
            </a:extLst>
          </p:cNvPr>
          <p:cNvSpPr txBox="1"/>
          <p:nvPr/>
        </p:nvSpPr>
        <p:spPr>
          <a:xfrm>
            <a:off x="643718" y="1388016"/>
            <a:ext cx="10531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微波复用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SQUID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32:1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复用比芯片的初步工艺开发，制备原理样机并实现磁通调制测试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EC445B-7341-BB70-20A6-E7C7D88C5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14357"/>
            <a:ext cx="4322097" cy="4121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E24931-8D27-6FFF-576F-B26CD9380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635" y="2498449"/>
            <a:ext cx="6409628" cy="371875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220A743-26BC-96B0-F680-1D8512D749FD}"/>
              </a:ext>
            </a:extLst>
          </p:cNvPr>
          <p:cNvSpPr txBox="1"/>
          <p:nvPr/>
        </p:nvSpPr>
        <p:spPr>
          <a:xfrm>
            <a:off x="7799308" y="6394258"/>
            <a:ext cx="396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山大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散裂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中科大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粒子天体中心</a:t>
            </a:r>
          </a:p>
        </p:txBody>
      </p:sp>
    </p:spTree>
    <p:extLst>
      <p:ext uri="{BB962C8B-B14F-4D97-AF65-F5344CB8AC3E}">
        <p14:creationId xmlns:p14="http://schemas.microsoft.com/office/powerpoint/2010/main" val="859479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4DEF-B8AC-3CFA-D225-8B32742CF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1DA30E7-C788-900C-F7AE-0C9FC7B7BA82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599ABC-2BF7-956D-5DD4-55CE2F627EB8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D5B0803-C34C-90B4-C8EA-5A0F7CBA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0DB7D16-40A5-B8A1-10B3-79E42A980AFD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5A910F-5AA0-B0E7-8B44-47FF1D394531}"/>
              </a:ext>
            </a:extLst>
          </p:cNvPr>
          <p:cNvSpPr txBox="1"/>
          <p:nvPr/>
        </p:nvSpPr>
        <p:spPr>
          <a:xfrm>
            <a:off x="8099611" y="6114312"/>
            <a:ext cx="396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山大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散裂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中科大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粒子天体中心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F8347F-CCF0-E253-11D1-FF6E463A0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160" y="1406398"/>
            <a:ext cx="4495205" cy="31658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D616C2-C1B5-8333-3DF5-D7D6D60EE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8" y="1450523"/>
            <a:ext cx="6604895" cy="32171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767A5B-931B-276B-F27E-E006340FE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480" y="5125537"/>
            <a:ext cx="3625836" cy="7251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0283D4C-4A43-3B59-B146-5AC9867149FA}"/>
              </a:ext>
            </a:extLst>
          </p:cNvPr>
          <p:cNvSpPr txBox="1"/>
          <p:nvPr/>
        </p:nvSpPr>
        <p:spPr>
          <a:xfrm>
            <a:off x="397041" y="5222811"/>
            <a:ext cx="124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拟合公式：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CE79891-D089-092A-A453-A8621C585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227" y="5134645"/>
            <a:ext cx="3625836" cy="4241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90521F1-ADBE-0612-AA5D-135C65B57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60" y="5966948"/>
            <a:ext cx="3580230" cy="35076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0C26B55-B4CB-11A3-4F28-0FB0885B5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278" y="5966948"/>
            <a:ext cx="2301897" cy="35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63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7934-4070-3E36-B5E4-1A249EBFC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607AC54-BD07-B87B-2E0F-DE64CF01D7F2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BFF99F-3D67-AC5A-150E-B9D29405F770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B62093C-EDF4-AC41-C2FB-53848160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658977-52F9-1CB1-ADDE-413A6CEBCBBC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AD8A422-4CCB-9E14-04B9-52E1A117E7CE}"/>
              </a:ext>
            </a:extLst>
          </p:cNvPr>
          <p:cNvSpPr txBox="1"/>
          <p:nvPr/>
        </p:nvSpPr>
        <p:spPr>
          <a:xfrm>
            <a:off x="8099611" y="6114312"/>
            <a:ext cx="396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山大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散裂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中科大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粒子天体中心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EBFB1C-FDE2-EFC3-EE29-1D2500D02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1" y="4100576"/>
            <a:ext cx="5218249" cy="26630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3BB4AC6-B8BB-E404-713C-A1E44BF2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30" y="1243069"/>
            <a:ext cx="4922071" cy="27561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A71C37-989D-2DC5-CE01-4499C51E1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340" y="2775407"/>
            <a:ext cx="5584846" cy="2835237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35AFF1A-55D3-A579-444B-0B97873946EA}"/>
              </a:ext>
            </a:extLst>
          </p:cNvPr>
          <p:cNvCxnSpPr>
            <a:cxnSpLocks/>
          </p:cNvCxnSpPr>
          <p:nvPr/>
        </p:nvCxnSpPr>
        <p:spPr>
          <a:xfrm>
            <a:off x="5581601" y="4642790"/>
            <a:ext cx="78601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9D629CD-8987-A81F-21F6-2C37AF525705}"/>
              </a:ext>
            </a:extLst>
          </p:cNvPr>
          <p:cNvSpPr txBox="1"/>
          <p:nvPr/>
        </p:nvSpPr>
        <p:spPr>
          <a:xfrm>
            <a:off x="5471563" y="4222794"/>
            <a:ext cx="138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9uA/Phi0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9734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id="{B47480CF-70C7-7140-A887-6ACCDF31A6BD}"/>
              </a:ext>
            </a:extLst>
          </p:cNvPr>
          <p:cNvSpPr txBox="1">
            <a:spLocks/>
          </p:cNvSpPr>
          <p:nvPr/>
        </p:nvSpPr>
        <p:spPr>
          <a:xfrm>
            <a:off x="696035" y="84849"/>
            <a:ext cx="8947900" cy="717679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4000" b="1" dirty="0">
                <a:solidFill>
                  <a:srgbClr val="C00000"/>
                </a:solidFill>
                <a:latin typeface="Century Gothic" panose="020B0502020202020204" pitchFamily="34" charset="0"/>
                <a:ea typeface="Microsoft YaHei" panose="020B0503020204020204" pitchFamily="34" charset="-122"/>
              </a:rPr>
              <a:t>总结与展望  </a:t>
            </a:r>
            <a:endParaRPr kumimoji="1" lang="zh-CN" altLang="en-US" sz="2800" b="1" dirty="0">
              <a:solidFill>
                <a:srgbClr val="C00000"/>
              </a:solidFill>
              <a:latin typeface="Century Gothic" panose="020B0502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019A40E-3961-9841-BBEC-440E24CD6053}"/>
              </a:ext>
            </a:extLst>
          </p:cNvPr>
          <p:cNvSpPr/>
          <p:nvPr/>
        </p:nvSpPr>
        <p:spPr>
          <a:xfrm>
            <a:off x="0" y="0"/>
            <a:ext cx="307776" cy="8661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B121C73-3ECD-AB40-AC51-91ADDE5FCE36}"/>
              </a:ext>
            </a:extLst>
          </p:cNvPr>
          <p:cNvSpPr/>
          <p:nvPr/>
        </p:nvSpPr>
        <p:spPr>
          <a:xfrm>
            <a:off x="0" y="869429"/>
            <a:ext cx="11884224" cy="4649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7AAF7F1-7646-9A75-C116-E4151F09D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24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A52D5B6-1EA0-40CB-9A6B-2798FD2C5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423" y="3023474"/>
            <a:ext cx="3277488" cy="29774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DC9F5FA-E08C-42D1-8926-CB789ADAE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570" y="3023474"/>
            <a:ext cx="4051830" cy="297743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1870C78-0095-4539-AE6C-E66A04B429FA}"/>
              </a:ext>
            </a:extLst>
          </p:cNvPr>
          <p:cNvSpPr txBox="1"/>
          <p:nvPr/>
        </p:nvSpPr>
        <p:spPr>
          <a:xfrm>
            <a:off x="531472" y="1354837"/>
            <a:ext cx="9497046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初步完成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通道的</a:t>
            </a:r>
            <a:r>
              <a:rPr lang="en-US" altLang="zh-CN" sz="2400" b="1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μMux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的制备工艺开发，实现了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复用比验证；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最终目标：复用比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&gt;1000:1</a:t>
            </a:r>
          </a:p>
        </p:txBody>
      </p:sp>
    </p:spTree>
    <p:extLst>
      <p:ext uri="{BB962C8B-B14F-4D97-AF65-F5344CB8AC3E}">
        <p14:creationId xmlns:p14="http://schemas.microsoft.com/office/powerpoint/2010/main" val="746482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F344F4-F185-9C5F-F5C1-80599630A696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337039-0829-FD3A-6D7F-D9FF6ECABA0F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35958F-14D0-E5C2-49B0-D4029E3D4AB0}"/>
              </a:ext>
            </a:extLst>
          </p:cNvPr>
          <p:cNvSpPr txBox="1"/>
          <p:nvPr/>
        </p:nvSpPr>
        <p:spPr>
          <a:xfrm>
            <a:off x="557679" y="151560"/>
            <a:ext cx="6607899" cy="662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超导转变边沿探测器（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TES</a:t>
            </a: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）与读出简介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C5AB125-4149-90EA-BA2C-E7DEF271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3</a:t>
            </a:fld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12129A1-12BA-458B-9720-67402B314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94" y="1324173"/>
            <a:ext cx="2016571" cy="19951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C7687EF-E1A6-4A61-A3D6-83479A36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204" y="1356308"/>
            <a:ext cx="1878237" cy="1995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CAB5E5E-8821-4C0F-825E-A8C6ED7B8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83" y="3383599"/>
            <a:ext cx="4882946" cy="346531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3639D80-3E43-4FE5-9ADE-F14932A32F1B}"/>
              </a:ext>
            </a:extLst>
          </p:cNvPr>
          <p:cNvSpPr txBox="1"/>
          <p:nvPr/>
        </p:nvSpPr>
        <p:spPr>
          <a:xfrm>
            <a:off x="1539301" y="2920220"/>
            <a:ext cx="108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300um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B9C9F5C-9F6A-41CA-A5D3-5601CDBE2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492" y="2000123"/>
            <a:ext cx="7206076" cy="332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09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F344F4-F185-9C5F-F5C1-80599630A696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337039-0829-FD3A-6D7F-D9FF6ECABA0F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C5AB125-4149-90EA-BA2C-E7DEF271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4</a:t>
            </a:fld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42122AE-44B8-4214-B88D-BB9694E2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105" y="1261794"/>
            <a:ext cx="6789652" cy="536174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413BE90-F900-4C25-885E-0DAB76A12AC3}"/>
              </a:ext>
            </a:extLst>
          </p:cNvPr>
          <p:cNvSpPr txBox="1"/>
          <p:nvPr/>
        </p:nvSpPr>
        <p:spPr>
          <a:xfrm>
            <a:off x="557679" y="1488879"/>
            <a:ext cx="1207626" cy="40011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噪声水平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6739946-4A0C-416F-B110-F0FBD233F98F}"/>
              </a:ext>
            </a:extLst>
          </p:cNvPr>
          <p:cNvSpPr/>
          <p:nvPr/>
        </p:nvSpPr>
        <p:spPr>
          <a:xfrm>
            <a:off x="7624104" y="4217291"/>
            <a:ext cx="1340370" cy="365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A4303B8-7065-493B-A896-1F9AE763A4EE}"/>
              </a:ext>
            </a:extLst>
          </p:cNvPr>
          <p:cNvSpPr/>
          <p:nvPr/>
        </p:nvSpPr>
        <p:spPr>
          <a:xfrm>
            <a:off x="6377355" y="5264422"/>
            <a:ext cx="2233246" cy="365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4F6C8BA-F1D8-4519-849C-30FB359A57A0}"/>
              </a:ext>
            </a:extLst>
          </p:cNvPr>
          <p:cNvSpPr txBox="1"/>
          <p:nvPr/>
        </p:nvSpPr>
        <p:spPr>
          <a:xfrm>
            <a:off x="557679" y="151560"/>
            <a:ext cx="6607899" cy="662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超导转变边沿探测器（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TES</a:t>
            </a: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）与读出简介</a:t>
            </a:r>
          </a:p>
        </p:txBody>
      </p:sp>
    </p:spTree>
    <p:extLst>
      <p:ext uri="{BB962C8B-B14F-4D97-AF65-F5344CB8AC3E}">
        <p14:creationId xmlns:p14="http://schemas.microsoft.com/office/powerpoint/2010/main" val="402790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F344F4-F185-9C5F-F5C1-80599630A696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337039-0829-FD3A-6D7F-D9FF6ECABA0F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C5AB125-4149-90EA-BA2C-E7DEF271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3C7668D-B4B0-4A8E-8006-478298205EDE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42E540F-F41B-239D-AC40-9B632A70E3E1}"/>
              </a:ext>
            </a:extLst>
          </p:cNvPr>
          <p:cNvSpPr/>
          <p:nvPr/>
        </p:nvSpPr>
        <p:spPr>
          <a:xfrm>
            <a:off x="198520" y="1708176"/>
            <a:ext cx="4838616" cy="2346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宇宙微波背景辐射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模式偏振信号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在目前典型的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CMB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望远镜一个探测器上造成的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功率约为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0.1aW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~0.01aW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（等效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CMB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天图温度涨落约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几十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nK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天光背景信号强度：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pW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832A4F-EB6B-22E7-AEC2-40B6D30075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2" r="4860"/>
          <a:stretch/>
        </p:blipFill>
        <p:spPr>
          <a:xfrm>
            <a:off x="5186513" y="1454413"/>
            <a:ext cx="6696744" cy="43970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051EA27-D263-4D97-029A-0056A52C3C27}"/>
              </a:ext>
            </a:extLst>
          </p:cNvPr>
          <p:cNvSpPr txBox="1"/>
          <p:nvPr/>
        </p:nvSpPr>
        <p:spPr>
          <a:xfrm>
            <a:off x="7719702" y="6070593"/>
            <a:ext cx="3307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CMB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辐射温度：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2.73K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269B2AE-2D6C-8ECC-449D-6986E25EAC4A}"/>
              </a:ext>
            </a:extLst>
          </p:cNvPr>
          <p:cNvSpPr txBox="1"/>
          <p:nvPr/>
        </p:nvSpPr>
        <p:spPr>
          <a:xfrm>
            <a:off x="497689" y="1191378"/>
            <a:ext cx="3307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原初引力波探测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9DDCD8B-67A7-8892-5C25-ACE06B03B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74" b="1575"/>
          <a:stretch/>
        </p:blipFill>
        <p:spPr>
          <a:xfrm>
            <a:off x="722848" y="4037965"/>
            <a:ext cx="4262672" cy="2397753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034D6228-DE55-4F1C-CF20-74AB0283AC45}"/>
              </a:ext>
            </a:extLst>
          </p:cNvPr>
          <p:cNvCxnSpPr/>
          <p:nvPr/>
        </p:nvCxnSpPr>
        <p:spPr>
          <a:xfrm>
            <a:off x="7622902" y="2351545"/>
            <a:ext cx="0" cy="163137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ED846285-5542-A2F3-9A10-2D5606EE99A5}"/>
              </a:ext>
            </a:extLst>
          </p:cNvPr>
          <p:cNvSpPr txBox="1"/>
          <p:nvPr/>
        </p:nvSpPr>
        <p:spPr>
          <a:xfrm>
            <a:off x="8668191" y="3900057"/>
            <a:ext cx="81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50nK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E6A1146-900B-9495-B361-7AF99480D8FF}"/>
              </a:ext>
            </a:extLst>
          </p:cNvPr>
          <p:cNvSpPr txBox="1"/>
          <p:nvPr/>
        </p:nvSpPr>
        <p:spPr>
          <a:xfrm>
            <a:off x="8762622" y="4585147"/>
            <a:ext cx="81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8nK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715298B-FF83-13EA-7FF0-254CF70AA3AD}"/>
              </a:ext>
            </a:extLst>
          </p:cNvPr>
          <p:cNvSpPr txBox="1"/>
          <p:nvPr/>
        </p:nvSpPr>
        <p:spPr>
          <a:xfrm>
            <a:off x="8166952" y="1895461"/>
            <a:ext cx="88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30μK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26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9940-97DD-9434-0833-DCC9760E4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EE26078-823B-1636-2A39-56EB235A8B38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EAC0C9-FD74-C766-C9AC-9D661C75B96C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55700B1-E540-AEE5-F1C5-B6313A4D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1EDD228-0854-435C-BF66-7B992D0D5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11" y="1269224"/>
            <a:ext cx="9031294" cy="54147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01AC768-DA98-2758-E3E5-2E5DC698E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083" y="4725574"/>
            <a:ext cx="5269992" cy="198002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19F8C8C-512F-F4F8-FBC1-8C222D61F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325" y="1416361"/>
            <a:ext cx="2210016" cy="225080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F7A8302D-80A6-DC8D-AEE4-80EC7DBFF768}"/>
              </a:ext>
            </a:extLst>
          </p:cNvPr>
          <p:cNvSpPr txBox="1"/>
          <p:nvPr/>
        </p:nvSpPr>
        <p:spPr>
          <a:xfrm>
            <a:off x="6211448" y="1105688"/>
            <a:ext cx="3682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核心技术挑战一：接收机核心是工作在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260mk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探测器模块，单个模块探测器数量（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寸硅片）达到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1700</a:t>
            </a:r>
            <a:r>
              <a:rPr lang="zh-CN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，总探测器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~30000</a:t>
            </a:r>
            <a:endParaRPr lang="zh-CN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832E421-216C-06B5-6320-606E80E1933B}"/>
              </a:ext>
            </a:extLst>
          </p:cNvPr>
          <p:cNvSpPr txBox="1"/>
          <p:nvPr/>
        </p:nvSpPr>
        <p:spPr>
          <a:xfrm>
            <a:off x="9411170" y="3734705"/>
            <a:ext cx="2661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核心技术挑战二：低温读出电子学，微波复用比达到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896:1</a:t>
            </a:r>
            <a:endParaRPr lang="zh-CN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C80C7C4-F6C0-8956-8E80-282C36D00753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7117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6F344F4-F185-9C5F-F5C1-80599630A696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337039-0829-FD3A-6D7F-D9FF6ECABA0F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C5AB125-4149-90EA-BA2C-E7DEF271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A8D7EC8-F926-4707-88FC-2EF7EC913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55" y="1136245"/>
            <a:ext cx="4566991" cy="34611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E800BAA-8992-484A-9E6F-9B395A103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369" y="1314920"/>
            <a:ext cx="5244513" cy="357821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42B1AB9-D640-484E-80C5-340332B6A2FF}"/>
              </a:ext>
            </a:extLst>
          </p:cNvPr>
          <p:cNvSpPr txBox="1"/>
          <p:nvPr/>
        </p:nvSpPr>
        <p:spPr>
          <a:xfrm>
            <a:off x="557679" y="5306256"/>
            <a:ext cx="2995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现有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TDM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基本达到了读出像素的极限；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9BD57F4-83A2-4DC7-AFFA-2BF9A824F9F5}"/>
              </a:ext>
            </a:extLst>
          </p:cNvPr>
          <p:cNvSpPr/>
          <p:nvPr/>
        </p:nvSpPr>
        <p:spPr>
          <a:xfrm>
            <a:off x="389027" y="2010947"/>
            <a:ext cx="4606195" cy="114073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0BDC546-B089-472C-A048-8A2DB0AC870D}"/>
              </a:ext>
            </a:extLst>
          </p:cNvPr>
          <p:cNvSpPr/>
          <p:nvPr/>
        </p:nvSpPr>
        <p:spPr>
          <a:xfrm>
            <a:off x="9235095" y="3034763"/>
            <a:ext cx="985901" cy="53901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094DBAC-CE1B-434E-9788-AC51F8336E9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11" y="4876255"/>
            <a:ext cx="4085220" cy="1906804"/>
          </a:xfrm>
          <a:prstGeom prst="rect">
            <a:avLst/>
          </a:prstGeom>
          <a:noFill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053D6056-199C-44C4-8700-EC68FE4FAD93}"/>
              </a:ext>
            </a:extLst>
          </p:cNvPr>
          <p:cNvSpPr/>
          <p:nvPr/>
        </p:nvSpPr>
        <p:spPr>
          <a:xfrm>
            <a:off x="9449235" y="1640781"/>
            <a:ext cx="1254484" cy="789416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8519EB6-1AFA-4E76-A885-1EA56848CF33}"/>
              </a:ext>
            </a:extLst>
          </p:cNvPr>
          <p:cNvSpPr txBox="1"/>
          <p:nvPr/>
        </p:nvSpPr>
        <p:spPr>
          <a:xfrm>
            <a:off x="7737232" y="5213922"/>
            <a:ext cx="402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将原初引力波探测器灵敏度提升一个数量级要求探测器像素提升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10~50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倍，需要新的探测技术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uMux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9631579-47B2-472D-A477-76A13BA3EA5C}"/>
              </a:ext>
            </a:extLst>
          </p:cNvPr>
          <p:cNvSpPr/>
          <p:nvPr/>
        </p:nvSpPr>
        <p:spPr>
          <a:xfrm>
            <a:off x="125957" y="3074639"/>
            <a:ext cx="4855398" cy="1212783"/>
          </a:xfrm>
          <a:prstGeom prst="rect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2E8B20A-CCE5-44AA-A109-9BC16DAE240A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8210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8" grpId="0" animBg="1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B446-54D8-CEFD-FC46-F2BC53D03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7D9093-0BCC-20E1-E5BA-4164DE741461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20373BE-4204-9B23-3745-6DE167F711E7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52E04F0-906C-9A26-750B-E84980BB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343550F-74D3-ABDC-67A9-91025CEA5D57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3" name="内容占位符 1">
            <a:extLst>
              <a:ext uri="{FF2B5EF4-FFF2-40B4-BE49-F238E27FC236}">
                <a16:creationId xmlns:a16="http://schemas.microsoft.com/office/drawing/2014/main" id="{2E8A727C-0B06-3E1E-C277-88FD3C574A3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94690" y="1158608"/>
            <a:ext cx="10800715" cy="4930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ym typeface="+mn-ea"/>
              </a:rPr>
              <a:t>中微子振荡表明中微子具有微小质量，精确测量它的质量对探索超越标准模型的新物理，揭示暗物质本质及宇宙正反物质不对称性起源具有重要意义</a:t>
            </a:r>
          </a:p>
          <a:p>
            <a:r>
              <a:rPr lang="zh-CN" altLang="en-US" sz="2400" b="1" dirty="0">
                <a:sym typeface="+mn-ea"/>
              </a:rPr>
              <a:t>实验上测量中微子质量的方法有三种：</a:t>
            </a:r>
          </a:p>
          <a:p>
            <a:endParaRPr lang="zh-CN" altLang="en-US" b="1" dirty="0"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14B16E-BDCA-9BE0-05EA-5E28C3000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8213"/>
            <a:ext cx="1064387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69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F975C-AA6A-950B-008B-708A2FDFE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056B13B-177C-7B0F-9571-4E13CC078EB5}"/>
              </a:ext>
            </a:extLst>
          </p:cNvPr>
          <p:cNvSpPr/>
          <p:nvPr/>
        </p:nvSpPr>
        <p:spPr>
          <a:xfrm flipV="1">
            <a:off x="397041" y="1075132"/>
            <a:ext cx="11369841" cy="61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561CEA4-B766-59DD-0698-A12ABCA5B825}"/>
              </a:ext>
            </a:extLst>
          </p:cNvPr>
          <p:cNvSpPr/>
          <p:nvPr/>
        </p:nvSpPr>
        <p:spPr>
          <a:xfrm>
            <a:off x="0" y="0"/>
            <a:ext cx="397041" cy="1092570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AA92823-A0CE-4091-1724-27E6EFCD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593"/>
            <a:ext cx="2743200" cy="365125"/>
          </a:xfrm>
        </p:spPr>
        <p:txBody>
          <a:bodyPr/>
          <a:lstStyle/>
          <a:p>
            <a:fld id="{191C67E7-3395-4E90-873E-ACA0DB09116B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D79A64-B2D4-E46C-9EC2-C03857C8553D}"/>
              </a:ext>
            </a:extLst>
          </p:cNvPr>
          <p:cNvSpPr txBox="1"/>
          <p:nvPr/>
        </p:nvSpPr>
        <p:spPr>
          <a:xfrm>
            <a:off x="557679" y="94410"/>
            <a:ext cx="8735084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低温读出电子学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微波复用超导量子干涉仪（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μMux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5AA9295-763B-C598-3F28-32EBF925440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4308716"/>
              </p:ext>
            </p:extLst>
          </p:nvPr>
        </p:nvGraphicFramePr>
        <p:xfrm>
          <a:off x="499351" y="1230590"/>
          <a:ext cx="11097260" cy="2255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25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1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0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Tritium-based experiments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Latest upper limit results of m</a:t>
                      </a:r>
                      <a:r>
                        <a:rPr lang="en-US" altLang="zh-CN" sz="1600" baseline="-25000" dirty="0">
                          <a:latin typeface="Symbol" panose="05050102010706020507" charset="0"/>
                          <a:cs typeface="Symbol" panose="05050102010706020507" charset="0"/>
                          <a:sym typeface="+mn-ea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KATRIN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 </a:t>
                      </a:r>
                      <a:r>
                        <a:rPr lang="en-US" altLang="zh-CN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90% C.L.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Magnetic-Adiabatic-Collimation-Electrostatic (MAC-E)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Project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</a:t>
                      </a:r>
                      <a:r>
                        <a:rPr lang="en-US" altLang="zh-CN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at 90% C.L.</a:t>
                      </a:r>
                      <a:endParaRPr lang="en-US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Cyclotron Radiation Emission Spectroscopy (CRES)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b="1" baseline="30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163</a:t>
                      </a:r>
                      <a:r>
                        <a:rPr lang="en-US" altLang="zh-CN" sz="1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Ho-based experiments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ECHo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eV at 95% C.L.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microcalorimeters (MMC)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HOLMES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eV </a:t>
                      </a:r>
                      <a:r>
                        <a:rPr lang="en-US" altLang="zh-CN" sz="16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at 90% C.L.</a:t>
                      </a:r>
                      <a:endParaRPr lang="en-US" altLang="zh-CN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Transition Edge Sensors (TES)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354B5988-A465-8BD7-4A27-77AB4D3F2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90" y="3679785"/>
            <a:ext cx="11398250" cy="29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063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  <p:tag name="PA" val="v5.2.11"/>
  <p:tag name="KSO_WM_UNIT_TEXT_LAYER_COUN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15*153"/>
  <p:tag name="TABLE_ENDDRAG_RECT" val="24*108*915*1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  <p:tag name="PA" val="v5.2.11"/>
  <p:tag name="KSO_WM_UNIT_TEXT_LAYER_COUNT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55,&quot;left&quot;:6,&quot;top&quot;:118.85,&quot;width&quot;:882.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4.55,&quot;left&quot;:6,&quot;top&quot;:118.85,&quot;width&quot;:882.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2,&quot;left&quot;:12.6,&quot;top&quot;:156.55,&quot;width&quot;:935.9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2,&quot;left&quot;:12.6,&quot;top&quot;:156.55,&quot;width&quot;:935.9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0.2,&quot;left&quot;:12.6,&quot;top&quot;:156.55,&quot;width&quot;:935.95}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43465</TotalTime>
  <Words>1026</Words>
  <Application>Microsoft Office PowerPoint</Application>
  <PresentationFormat>宽屏</PresentationFormat>
  <Paragraphs>146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宋体</vt:lpstr>
      <vt:lpstr>微软雅黑</vt:lpstr>
      <vt:lpstr>微软雅黑</vt:lpstr>
      <vt:lpstr>Arial</vt:lpstr>
      <vt:lpstr>Calibri</vt:lpstr>
      <vt:lpstr>Calibri Light</vt:lpstr>
      <vt:lpstr>Cambria Math</vt:lpstr>
      <vt:lpstr>Century Gothic</vt:lpstr>
      <vt:lpstr>Symbol</vt:lpstr>
      <vt:lpstr>Times New Roman</vt:lpstr>
      <vt:lpstr>Wingdings</vt:lpstr>
      <vt:lpstr>Office 主题</vt:lpstr>
      <vt:lpstr>大规模TES阵列低温复用电子学研制进展                                     --微波复用SQUID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阿里原初引力波探测计划进展</dc:title>
  <dc:creator>李 思宇</dc:creator>
  <cp:lastModifiedBy>李 正伟</cp:lastModifiedBy>
  <cp:revision>879</cp:revision>
  <cp:lastPrinted>2019-09-03T11:06:19Z</cp:lastPrinted>
  <dcterms:created xsi:type="dcterms:W3CDTF">2019-07-04T08:17:24Z</dcterms:created>
  <dcterms:modified xsi:type="dcterms:W3CDTF">2026-03-28T03:53:07Z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1033-10.1.0.6757</vt:lpwstr>
  </property>
</Properties>
</file>