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heme/theme2.xml" ContentType="application/vnd.openxmlformats-officedocument.theme+xml"/>
  <Override PartName="/ppt/tags/tag28.xml" ContentType="application/vnd.openxmlformats-officedocument.presentationml.tags+xml"/>
  <Override PartName="/ppt/notesSlides/notesSlide1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tags/tag53.xml" ContentType="application/vnd.openxmlformats-officedocument.presentationml.tags+xml"/>
  <Override PartName="/ppt/tags/tag620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58"/>
  </p:notesMasterIdLst>
  <p:sldIdLst>
    <p:sldId id="359" r:id="rId2"/>
    <p:sldId id="394" r:id="rId3"/>
    <p:sldId id="327" r:id="rId4"/>
    <p:sldId id="330" r:id="rId5"/>
    <p:sldId id="328" r:id="rId6"/>
    <p:sldId id="406" r:id="rId7"/>
    <p:sldId id="395" r:id="rId8"/>
    <p:sldId id="401" r:id="rId9"/>
    <p:sldId id="381" r:id="rId10"/>
    <p:sldId id="397" r:id="rId11"/>
    <p:sldId id="398" r:id="rId12"/>
    <p:sldId id="399" r:id="rId13"/>
    <p:sldId id="376" r:id="rId14"/>
    <p:sldId id="313" r:id="rId15"/>
    <p:sldId id="334" r:id="rId16"/>
    <p:sldId id="400" r:id="rId17"/>
    <p:sldId id="404" r:id="rId18"/>
    <p:sldId id="264" r:id="rId19"/>
    <p:sldId id="336" r:id="rId20"/>
    <p:sldId id="402" r:id="rId21"/>
    <p:sldId id="403" r:id="rId22"/>
    <p:sldId id="266" r:id="rId23"/>
    <p:sldId id="385" r:id="rId24"/>
    <p:sldId id="345" r:id="rId25"/>
    <p:sldId id="346" r:id="rId26"/>
    <p:sldId id="316" r:id="rId27"/>
    <p:sldId id="274" r:id="rId28"/>
    <p:sldId id="276" r:id="rId29"/>
    <p:sldId id="278" r:id="rId30"/>
    <p:sldId id="279" r:id="rId31"/>
    <p:sldId id="294" r:id="rId32"/>
    <p:sldId id="322" r:id="rId33"/>
    <p:sldId id="343" r:id="rId34"/>
    <p:sldId id="342" r:id="rId35"/>
    <p:sldId id="282" r:id="rId36"/>
    <p:sldId id="283" r:id="rId37"/>
    <p:sldId id="337" r:id="rId38"/>
    <p:sldId id="287" r:id="rId39"/>
    <p:sldId id="348" r:id="rId40"/>
    <p:sldId id="387" r:id="rId41"/>
    <p:sldId id="386" r:id="rId42"/>
    <p:sldId id="389" r:id="rId43"/>
    <p:sldId id="390" r:id="rId44"/>
    <p:sldId id="405" r:id="rId45"/>
    <p:sldId id="357" r:id="rId46"/>
    <p:sldId id="329" r:id="rId47"/>
    <p:sldId id="319" r:id="rId48"/>
    <p:sldId id="354" r:id="rId49"/>
    <p:sldId id="355" r:id="rId50"/>
    <p:sldId id="288" r:id="rId51"/>
    <p:sldId id="341" r:id="rId52"/>
    <p:sldId id="291" r:id="rId53"/>
    <p:sldId id="290" r:id="rId54"/>
    <p:sldId id="352" r:id="rId55"/>
    <p:sldId id="353" r:id="rId56"/>
    <p:sldId id="347" r:id="rId5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A2F46ED-418A-33AD-62FB-7A128D4C37FC}" name="Difan Yi" initials="DY" userId="ad15596e131a534a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DBDF"/>
    <a:srgbClr val="4874CB"/>
    <a:srgbClr val="F2F2F2"/>
    <a:srgbClr val="D9D9D9"/>
    <a:srgbClr val="000000"/>
    <a:srgbClr val="EE0000"/>
    <a:srgbClr val="FAFAFA"/>
    <a:srgbClr val="00B0F0"/>
    <a:srgbClr val="006C84"/>
    <a:srgbClr val="B8FC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27" autoAdjust="0"/>
    <p:restoredTop sz="95003" autoAdjust="0"/>
  </p:normalViewPr>
  <p:slideViewPr>
    <p:cSldViewPr snapToGrid="0" showGuides="1">
      <p:cViewPr varScale="1">
        <p:scale>
          <a:sx n="102" d="100"/>
          <a:sy n="102" d="100"/>
        </p:scale>
        <p:origin x="321" y="51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microsoft.com/office/2018/10/relationships/authors" Target="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2026/2/6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822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8398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3622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环境光子流强：139.99 cts/s/cm</a:t>
            </a:r>
            <a:r>
              <a:rPr lang="zh-CN" altLang="en-US" baseline="30000" dirty="0"/>
              <a:t>2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606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这一页简单介绍电子动量</a:t>
            </a:r>
            <a:r>
              <a:rPr lang="en-US" altLang="zh-CN" dirty="0"/>
              <a:t>/</a:t>
            </a:r>
            <a:r>
              <a:rPr lang="zh-CN" altLang="en-US" dirty="0"/>
              <a:t>能量转移的物理模型。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568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这一页主要简单介绍何计算电子跃迁概率。在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DHF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近似中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用平均场代替电子与电子间的相互作用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，多电子原子状态被近似为一个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Slater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行列式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这里的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Φ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满足所有的量子数正交关系。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4702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4.xml"/><Relationship Id="rId4" Type="http://schemas.openxmlformats.org/officeDocument/2006/relationships/tags" Target="../tags/tag1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9.xml"/><Relationship Id="rId4" Type="http://schemas.openxmlformats.org/officeDocument/2006/relationships/tags" Target="../tags/tag18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1.xml"/><Relationship Id="rId1" Type="http://schemas.openxmlformats.org/officeDocument/2006/relationships/tags" Target="../tags/tag20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 userDrawn="1"/>
        </p:nvSpPr>
        <p:spPr>
          <a:xfrm>
            <a:off x="0" y="1508125"/>
            <a:ext cx="12216765" cy="3494670"/>
          </a:xfrm>
          <a:prstGeom prst="rect">
            <a:avLst/>
          </a:prstGeom>
          <a:solidFill>
            <a:srgbClr val="006C8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4" name="任意多边形 3"/>
          <p:cNvSpPr/>
          <p:nvPr userDrawn="1"/>
        </p:nvSpPr>
        <p:spPr>
          <a:xfrm>
            <a:off x="-16286" y="6554232"/>
            <a:ext cx="12208285" cy="326625"/>
          </a:xfrm>
          <a:custGeom>
            <a:avLst/>
            <a:gdLst>
              <a:gd name="connsiteX0" fmla="*/ 0 w 2626"/>
              <a:gd name="connsiteY0" fmla="*/ 0 h 227"/>
              <a:gd name="connsiteX1" fmla="*/ 2458 w 2626"/>
              <a:gd name="connsiteY1" fmla="*/ 3 h 227"/>
              <a:gd name="connsiteX2" fmla="*/ 2626 w 2626"/>
              <a:gd name="connsiteY2" fmla="*/ 227 h 227"/>
              <a:gd name="connsiteX3" fmla="*/ 0 w 2626"/>
              <a:gd name="connsiteY3" fmla="*/ 227 h 227"/>
              <a:gd name="connsiteX4" fmla="*/ 0 w 2626"/>
              <a:gd name="connsiteY4" fmla="*/ 0 h 227"/>
              <a:gd name="csX0" fmla="*/ 761 w 10000"/>
              <a:gd name="csY0" fmla="*/ 0 h 10000"/>
              <a:gd name="csX1" fmla="*/ 2261 w 10000"/>
              <a:gd name="csY1" fmla="*/ 107 h 10000"/>
              <a:gd name="csX2" fmla="*/ 2300 w 10000"/>
              <a:gd name="csY2" fmla="*/ 2060 h 10000"/>
              <a:gd name="csX3" fmla="*/ 10000 w 10000"/>
              <a:gd name="csY3" fmla="*/ 2060 h 10000"/>
              <a:gd name="csX4" fmla="*/ 10000 w 10000"/>
              <a:gd name="csY4" fmla="*/ 10000 h 10000"/>
              <a:gd name="csX5" fmla="*/ 0 w 10000"/>
              <a:gd name="csY5" fmla="*/ 10000 h 10000"/>
              <a:gd name="csX6" fmla="*/ 0 w 10000"/>
              <a:gd name="csY6" fmla="*/ 2060 h 10000"/>
              <a:gd name="csX7" fmla="*/ 1 w 10000"/>
              <a:gd name="csY7" fmla="*/ 2060 h 10000"/>
              <a:gd name="csX8" fmla="*/ 761 w 10000"/>
              <a:gd name="csY8" fmla="*/ 0 h 10000"/>
              <a:gd name="csX0" fmla="*/ 761 w 10000"/>
              <a:gd name="csY0" fmla="*/ 0 h 10000"/>
              <a:gd name="csX1" fmla="*/ 2261 w 10000"/>
              <a:gd name="csY1" fmla="*/ 107 h 10000"/>
              <a:gd name="csX2" fmla="*/ 2300 w 10000"/>
              <a:gd name="csY2" fmla="*/ 2060 h 10000"/>
              <a:gd name="csX3" fmla="*/ 10000 w 10000"/>
              <a:gd name="csY3" fmla="*/ 2060 h 10000"/>
              <a:gd name="csX4" fmla="*/ 10000 w 10000"/>
              <a:gd name="csY4" fmla="*/ 10000 h 10000"/>
              <a:gd name="csX5" fmla="*/ 0 w 10000"/>
              <a:gd name="csY5" fmla="*/ 10000 h 10000"/>
              <a:gd name="csX6" fmla="*/ 0 w 10000"/>
              <a:gd name="csY6" fmla="*/ 2060 h 10000"/>
              <a:gd name="csX7" fmla="*/ 761 w 10000"/>
              <a:gd name="csY7" fmla="*/ 0 h 10000"/>
              <a:gd name="csX0" fmla="*/ 761 w 10000"/>
              <a:gd name="csY0" fmla="*/ 0 h 10736"/>
              <a:gd name="csX1" fmla="*/ 2261 w 10000"/>
              <a:gd name="csY1" fmla="*/ 107 h 10736"/>
              <a:gd name="csX2" fmla="*/ 2300 w 10000"/>
              <a:gd name="csY2" fmla="*/ 2060 h 10736"/>
              <a:gd name="csX3" fmla="*/ 10000 w 10000"/>
              <a:gd name="csY3" fmla="*/ 2060 h 10736"/>
              <a:gd name="csX4" fmla="*/ 10000 w 10000"/>
              <a:gd name="csY4" fmla="*/ 10000 h 10736"/>
              <a:gd name="csX5" fmla="*/ 743 w 10000"/>
              <a:gd name="csY5" fmla="*/ 10736 h 10736"/>
              <a:gd name="csX6" fmla="*/ 0 w 10000"/>
              <a:gd name="csY6" fmla="*/ 2060 h 10736"/>
              <a:gd name="csX7" fmla="*/ 761 w 10000"/>
              <a:gd name="csY7" fmla="*/ 0 h 10736"/>
              <a:gd name="csX0" fmla="*/ 757 w 9996"/>
              <a:gd name="csY0" fmla="*/ 0 h 10736"/>
              <a:gd name="csX1" fmla="*/ 2257 w 9996"/>
              <a:gd name="csY1" fmla="*/ 107 h 10736"/>
              <a:gd name="csX2" fmla="*/ 2296 w 9996"/>
              <a:gd name="csY2" fmla="*/ 2060 h 10736"/>
              <a:gd name="csX3" fmla="*/ 9996 w 9996"/>
              <a:gd name="csY3" fmla="*/ 2060 h 10736"/>
              <a:gd name="csX4" fmla="*/ 9996 w 9996"/>
              <a:gd name="csY4" fmla="*/ 10000 h 10736"/>
              <a:gd name="csX5" fmla="*/ 739 w 9996"/>
              <a:gd name="csY5" fmla="*/ 10736 h 10736"/>
              <a:gd name="csX6" fmla="*/ 757 w 9996"/>
              <a:gd name="csY6" fmla="*/ 0 h 10736"/>
              <a:gd name="csX0" fmla="*/ 757 w 10000"/>
              <a:gd name="csY0" fmla="*/ 0 h 10820"/>
              <a:gd name="csX1" fmla="*/ 2258 w 10000"/>
              <a:gd name="csY1" fmla="*/ 100 h 10820"/>
              <a:gd name="csX2" fmla="*/ 2297 w 10000"/>
              <a:gd name="csY2" fmla="*/ 1919 h 10820"/>
              <a:gd name="csX3" fmla="*/ 10000 w 10000"/>
              <a:gd name="csY3" fmla="*/ 1919 h 10820"/>
              <a:gd name="csX4" fmla="*/ 10000 w 10000"/>
              <a:gd name="csY4" fmla="*/ 9314 h 10820"/>
              <a:gd name="csX5" fmla="*/ 739 w 10000"/>
              <a:gd name="csY5" fmla="*/ 10000 h 10820"/>
              <a:gd name="csX6" fmla="*/ 757 w 10000"/>
              <a:gd name="csY6" fmla="*/ 0 h 10820"/>
              <a:gd name="csX0" fmla="*/ 116 w 9359"/>
              <a:gd name="csY0" fmla="*/ 0 h 11099"/>
              <a:gd name="csX1" fmla="*/ 1617 w 9359"/>
              <a:gd name="csY1" fmla="*/ 100 h 11099"/>
              <a:gd name="csX2" fmla="*/ 1656 w 9359"/>
              <a:gd name="csY2" fmla="*/ 1919 h 11099"/>
              <a:gd name="csX3" fmla="*/ 9359 w 9359"/>
              <a:gd name="csY3" fmla="*/ 1919 h 11099"/>
              <a:gd name="csX4" fmla="*/ 9359 w 9359"/>
              <a:gd name="csY4" fmla="*/ 9314 h 11099"/>
              <a:gd name="csX5" fmla="*/ 98 w 9359"/>
              <a:gd name="csY5" fmla="*/ 10000 h 11099"/>
              <a:gd name="csX6" fmla="*/ 116 w 9359"/>
              <a:gd name="csY6" fmla="*/ 0 h 11099"/>
              <a:gd name="csX0" fmla="*/ 673 w 10549"/>
              <a:gd name="csY0" fmla="*/ 1 h 10001"/>
              <a:gd name="csX1" fmla="*/ 2277 w 10549"/>
              <a:gd name="csY1" fmla="*/ 91 h 10001"/>
              <a:gd name="csX2" fmla="*/ 2318 w 10549"/>
              <a:gd name="csY2" fmla="*/ 1730 h 10001"/>
              <a:gd name="csX3" fmla="*/ 10549 w 10549"/>
              <a:gd name="csY3" fmla="*/ 1730 h 10001"/>
              <a:gd name="csX4" fmla="*/ 10549 w 10549"/>
              <a:gd name="csY4" fmla="*/ 8393 h 10001"/>
              <a:gd name="csX5" fmla="*/ 654 w 10549"/>
              <a:gd name="csY5" fmla="*/ 9011 h 10001"/>
              <a:gd name="csX6" fmla="*/ 673 w 10549"/>
              <a:gd name="csY6" fmla="*/ 1 h 10001"/>
              <a:gd name="csX0" fmla="*/ 20 w 9896"/>
              <a:gd name="csY0" fmla="*/ 222 h 10222"/>
              <a:gd name="csX1" fmla="*/ 1624 w 9896"/>
              <a:gd name="csY1" fmla="*/ 312 h 10222"/>
              <a:gd name="csX2" fmla="*/ 1665 w 9896"/>
              <a:gd name="csY2" fmla="*/ 1951 h 10222"/>
              <a:gd name="csX3" fmla="*/ 9896 w 9896"/>
              <a:gd name="csY3" fmla="*/ 1951 h 10222"/>
              <a:gd name="csX4" fmla="*/ 9896 w 9896"/>
              <a:gd name="csY4" fmla="*/ 8614 h 10222"/>
              <a:gd name="csX5" fmla="*/ 1 w 9896"/>
              <a:gd name="csY5" fmla="*/ 9232 h 10222"/>
              <a:gd name="csX6" fmla="*/ 20 w 9896"/>
              <a:gd name="csY6" fmla="*/ 222 h 10222"/>
              <a:gd name="csX0" fmla="*/ 20 w 10000"/>
              <a:gd name="csY0" fmla="*/ 217 h 10000"/>
              <a:gd name="csX1" fmla="*/ 1641 w 10000"/>
              <a:gd name="csY1" fmla="*/ 305 h 10000"/>
              <a:gd name="csX2" fmla="*/ 1682 w 10000"/>
              <a:gd name="csY2" fmla="*/ 1909 h 10000"/>
              <a:gd name="csX3" fmla="*/ 10000 w 10000"/>
              <a:gd name="csY3" fmla="*/ 1909 h 10000"/>
              <a:gd name="csX4" fmla="*/ 10000 w 10000"/>
              <a:gd name="csY4" fmla="*/ 8427 h 10000"/>
              <a:gd name="csX5" fmla="*/ 1 w 10000"/>
              <a:gd name="csY5" fmla="*/ 9032 h 10000"/>
              <a:gd name="csX6" fmla="*/ 20 w 10000"/>
              <a:gd name="csY6" fmla="*/ 217 h 10000"/>
              <a:gd name="csX0" fmla="*/ 20 w 10000"/>
              <a:gd name="csY0" fmla="*/ 217 h 10000"/>
              <a:gd name="csX1" fmla="*/ 1641 w 10000"/>
              <a:gd name="csY1" fmla="*/ 305 h 10000"/>
              <a:gd name="csX2" fmla="*/ 1682 w 10000"/>
              <a:gd name="csY2" fmla="*/ 1909 h 10000"/>
              <a:gd name="csX3" fmla="*/ 10000 w 10000"/>
              <a:gd name="csY3" fmla="*/ 1909 h 10000"/>
              <a:gd name="csX4" fmla="*/ 10000 w 10000"/>
              <a:gd name="csY4" fmla="*/ 8427 h 10000"/>
              <a:gd name="csX5" fmla="*/ 1 w 10000"/>
              <a:gd name="csY5" fmla="*/ 9032 h 10000"/>
              <a:gd name="csX6" fmla="*/ 20 w 10000"/>
              <a:gd name="csY6" fmla="*/ 217 h 10000"/>
              <a:gd name="csX0" fmla="*/ 746 w 10736"/>
              <a:gd name="csY0" fmla="*/ 217 h 9754"/>
              <a:gd name="csX1" fmla="*/ 2377 w 10736"/>
              <a:gd name="csY1" fmla="*/ 305 h 9754"/>
              <a:gd name="csX2" fmla="*/ 2418 w 10736"/>
              <a:gd name="csY2" fmla="*/ 1909 h 9754"/>
              <a:gd name="csX3" fmla="*/ 10736 w 10736"/>
              <a:gd name="csY3" fmla="*/ 1909 h 9754"/>
              <a:gd name="csX4" fmla="*/ 10736 w 10736"/>
              <a:gd name="csY4" fmla="*/ 8427 h 9754"/>
              <a:gd name="csX5" fmla="*/ 737 w 10736"/>
              <a:gd name="csY5" fmla="*/ 9032 h 9754"/>
              <a:gd name="csX6" fmla="*/ 746 w 10736"/>
              <a:gd name="csY6" fmla="*/ 217 h 9754"/>
              <a:gd name="csX0" fmla="*/ 78 w 9383"/>
              <a:gd name="csY0" fmla="*/ 222 h 10303"/>
              <a:gd name="csX1" fmla="*/ 1597 w 9383"/>
              <a:gd name="csY1" fmla="*/ 313 h 10303"/>
              <a:gd name="csX2" fmla="*/ 1635 w 9383"/>
              <a:gd name="csY2" fmla="*/ 1957 h 10303"/>
              <a:gd name="csX3" fmla="*/ 9383 w 9383"/>
              <a:gd name="csY3" fmla="*/ 1957 h 10303"/>
              <a:gd name="csX4" fmla="*/ 9383 w 9383"/>
              <a:gd name="csY4" fmla="*/ 8640 h 10303"/>
              <a:gd name="csX5" fmla="*/ 69 w 9383"/>
              <a:gd name="csY5" fmla="*/ 9260 h 10303"/>
              <a:gd name="csX6" fmla="*/ 78 w 9383"/>
              <a:gd name="csY6" fmla="*/ 222 h 10303"/>
              <a:gd name="csX0" fmla="*/ 83 w 10000"/>
              <a:gd name="csY0" fmla="*/ 216 h 9024"/>
              <a:gd name="csX1" fmla="*/ 1702 w 10000"/>
              <a:gd name="csY1" fmla="*/ 305 h 9024"/>
              <a:gd name="csX2" fmla="*/ 1743 w 10000"/>
              <a:gd name="csY2" fmla="*/ 1900 h 9024"/>
              <a:gd name="csX3" fmla="*/ 10000 w 10000"/>
              <a:gd name="csY3" fmla="*/ 1900 h 9024"/>
              <a:gd name="csX4" fmla="*/ 10000 w 10000"/>
              <a:gd name="csY4" fmla="*/ 8387 h 9024"/>
              <a:gd name="csX5" fmla="*/ 74 w 10000"/>
              <a:gd name="csY5" fmla="*/ 8989 h 9024"/>
              <a:gd name="csX6" fmla="*/ 83 w 10000"/>
              <a:gd name="csY6" fmla="*/ 216 h 9024"/>
              <a:gd name="csX0" fmla="*/ 11 w 9928"/>
              <a:gd name="csY0" fmla="*/ 239 h 10000"/>
              <a:gd name="csX1" fmla="*/ 1630 w 9928"/>
              <a:gd name="csY1" fmla="*/ 338 h 10000"/>
              <a:gd name="csX2" fmla="*/ 1671 w 9928"/>
              <a:gd name="csY2" fmla="*/ 2105 h 10000"/>
              <a:gd name="csX3" fmla="*/ 9928 w 9928"/>
              <a:gd name="csY3" fmla="*/ 2105 h 10000"/>
              <a:gd name="csX4" fmla="*/ 9928 w 9928"/>
              <a:gd name="csY4" fmla="*/ 9294 h 10000"/>
              <a:gd name="csX5" fmla="*/ 2 w 9928"/>
              <a:gd name="csY5" fmla="*/ 9961 h 10000"/>
              <a:gd name="csX6" fmla="*/ 11 w 9928"/>
              <a:gd name="csY6" fmla="*/ 239 h 10000"/>
              <a:gd name="csX0" fmla="*/ 11 w 10000"/>
              <a:gd name="csY0" fmla="*/ 239 h 10000"/>
              <a:gd name="csX1" fmla="*/ 1642 w 10000"/>
              <a:gd name="csY1" fmla="*/ 338 h 10000"/>
              <a:gd name="csX2" fmla="*/ 1683 w 10000"/>
              <a:gd name="csY2" fmla="*/ 2105 h 10000"/>
              <a:gd name="csX3" fmla="*/ 10000 w 10000"/>
              <a:gd name="csY3" fmla="*/ 2105 h 10000"/>
              <a:gd name="csX4" fmla="*/ 10000 w 10000"/>
              <a:gd name="csY4" fmla="*/ 9294 h 10000"/>
              <a:gd name="csX5" fmla="*/ 2 w 10000"/>
              <a:gd name="csY5" fmla="*/ 9961 h 10000"/>
              <a:gd name="csX6" fmla="*/ 11 w 10000"/>
              <a:gd name="csY6" fmla="*/ 239 h 10000"/>
              <a:gd name="csX0" fmla="*/ 13 w 10002"/>
              <a:gd name="csY0" fmla="*/ 239 h 10000"/>
              <a:gd name="csX1" fmla="*/ 1644 w 10002"/>
              <a:gd name="csY1" fmla="*/ 338 h 10000"/>
              <a:gd name="csX2" fmla="*/ 1685 w 10002"/>
              <a:gd name="csY2" fmla="*/ 2105 h 10000"/>
              <a:gd name="csX3" fmla="*/ 10002 w 10002"/>
              <a:gd name="csY3" fmla="*/ 2105 h 10000"/>
              <a:gd name="csX4" fmla="*/ 10002 w 10002"/>
              <a:gd name="csY4" fmla="*/ 9294 h 10000"/>
              <a:gd name="csX5" fmla="*/ 4 w 10002"/>
              <a:gd name="csY5" fmla="*/ 9961 h 10000"/>
              <a:gd name="csX6" fmla="*/ 13 w 10002"/>
              <a:gd name="csY6" fmla="*/ 239 h 10000"/>
              <a:gd name="csX0" fmla="*/ 10 w 9999"/>
              <a:gd name="csY0" fmla="*/ 239 h 10000"/>
              <a:gd name="csX1" fmla="*/ 1641 w 9999"/>
              <a:gd name="csY1" fmla="*/ 338 h 10000"/>
              <a:gd name="csX2" fmla="*/ 1682 w 9999"/>
              <a:gd name="csY2" fmla="*/ 2105 h 10000"/>
              <a:gd name="csX3" fmla="*/ 9999 w 9999"/>
              <a:gd name="csY3" fmla="*/ 2105 h 10000"/>
              <a:gd name="csX4" fmla="*/ 9999 w 9999"/>
              <a:gd name="csY4" fmla="*/ 9294 h 10000"/>
              <a:gd name="csX5" fmla="*/ 1 w 9999"/>
              <a:gd name="csY5" fmla="*/ 9961 h 10000"/>
              <a:gd name="csX6" fmla="*/ 10 w 9999"/>
              <a:gd name="csY6" fmla="*/ 239 h 10000"/>
              <a:gd name="csX0" fmla="*/ 3 w 9993"/>
              <a:gd name="csY0" fmla="*/ 239 h 10000"/>
              <a:gd name="csX1" fmla="*/ 1634 w 9993"/>
              <a:gd name="csY1" fmla="*/ 338 h 10000"/>
              <a:gd name="csX2" fmla="*/ 1675 w 9993"/>
              <a:gd name="csY2" fmla="*/ 2105 h 10000"/>
              <a:gd name="csX3" fmla="*/ 9993 w 9993"/>
              <a:gd name="csY3" fmla="*/ 2105 h 10000"/>
              <a:gd name="csX4" fmla="*/ 9993 w 9993"/>
              <a:gd name="csY4" fmla="*/ 9294 h 10000"/>
              <a:gd name="csX5" fmla="*/ 2 w 9993"/>
              <a:gd name="csY5" fmla="*/ 9961 h 10000"/>
              <a:gd name="csX6" fmla="*/ 3 w 9993"/>
              <a:gd name="csY6" fmla="*/ 239 h 10000"/>
              <a:gd name="csX0" fmla="*/ 1 w 9998"/>
              <a:gd name="csY0" fmla="*/ 239 h 10000"/>
              <a:gd name="csX1" fmla="*/ 1633 w 9998"/>
              <a:gd name="csY1" fmla="*/ 338 h 10000"/>
              <a:gd name="csX2" fmla="*/ 1674 w 9998"/>
              <a:gd name="csY2" fmla="*/ 2105 h 10000"/>
              <a:gd name="csX3" fmla="*/ 9998 w 9998"/>
              <a:gd name="csY3" fmla="*/ 2105 h 10000"/>
              <a:gd name="csX4" fmla="*/ 9998 w 9998"/>
              <a:gd name="csY4" fmla="*/ 9294 h 10000"/>
              <a:gd name="csX5" fmla="*/ 0 w 9998"/>
              <a:gd name="csY5" fmla="*/ 9961 h 10000"/>
              <a:gd name="csX6" fmla="*/ 1 w 9998"/>
              <a:gd name="csY6" fmla="*/ 239 h 10000"/>
              <a:gd name="csX0" fmla="*/ 1 w 10000"/>
              <a:gd name="csY0" fmla="*/ 239 h 10000"/>
              <a:gd name="csX1" fmla="*/ 1633 w 10000"/>
              <a:gd name="csY1" fmla="*/ 338 h 10000"/>
              <a:gd name="csX2" fmla="*/ 1674 w 10000"/>
              <a:gd name="csY2" fmla="*/ 2105 h 10000"/>
              <a:gd name="csX3" fmla="*/ 10000 w 10000"/>
              <a:gd name="csY3" fmla="*/ 2105 h 10000"/>
              <a:gd name="csX4" fmla="*/ 10000 w 10000"/>
              <a:gd name="csY4" fmla="*/ 9294 h 10000"/>
              <a:gd name="csX5" fmla="*/ 0 w 10000"/>
              <a:gd name="csY5" fmla="*/ 9961 h 10000"/>
              <a:gd name="csX6" fmla="*/ 1 w 10000"/>
              <a:gd name="csY6" fmla="*/ 239 h 10000"/>
              <a:gd name="csX0" fmla="*/ 3 w 10002"/>
              <a:gd name="csY0" fmla="*/ 239 h 10000"/>
              <a:gd name="csX1" fmla="*/ 1635 w 10002"/>
              <a:gd name="csY1" fmla="*/ 338 h 10000"/>
              <a:gd name="csX2" fmla="*/ 1676 w 10002"/>
              <a:gd name="csY2" fmla="*/ 2105 h 10000"/>
              <a:gd name="csX3" fmla="*/ 10002 w 10002"/>
              <a:gd name="csY3" fmla="*/ 2105 h 10000"/>
              <a:gd name="csX4" fmla="*/ 10002 w 10002"/>
              <a:gd name="csY4" fmla="*/ 9294 h 10000"/>
              <a:gd name="csX5" fmla="*/ 2 w 10002"/>
              <a:gd name="csY5" fmla="*/ 9961 h 10000"/>
              <a:gd name="csX6" fmla="*/ 3 w 10002"/>
              <a:gd name="csY6" fmla="*/ 239 h 10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10002" h="10000">
                <a:moveTo>
                  <a:pt x="3" y="239"/>
                </a:moveTo>
                <a:cubicBezTo>
                  <a:pt x="3" y="-338"/>
                  <a:pt x="1094" y="306"/>
                  <a:pt x="1635" y="338"/>
                </a:cubicBezTo>
                <a:cubicBezTo>
                  <a:pt x="1649" y="926"/>
                  <a:pt x="1663" y="1517"/>
                  <a:pt x="1676" y="2105"/>
                </a:cubicBezTo>
                <a:lnTo>
                  <a:pt x="10002" y="2105"/>
                </a:lnTo>
                <a:lnTo>
                  <a:pt x="10002" y="9294"/>
                </a:lnTo>
                <a:cubicBezTo>
                  <a:pt x="8335" y="10602"/>
                  <a:pt x="5007" y="9628"/>
                  <a:pt x="2" y="9961"/>
                </a:cubicBezTo>
                <a:cubicBezTo>
                  <a:pt x="-6" y="5025"/>
                  <a:pt x="6" y="7002"/>
                  <a:pt x="3" y="239"/>
                </a:cubicBezTo>
                <a:close/>
              </a:path>
            </a:pathLst>
          </a:custGeom>
          <a:gradFill flip="none" rotWithShape="1">
            <a:gsLst>
              <a:gs pos="100000">
                <a:srgbClr val="006C84">
                  <a:alpha val="70000"/>
                </a:srgbClr>
              </a:gs>
              <a:gs pos="25000">
                <a:srgbClr val="006C84"/>
              </a:gs>
              <a:gs pos="0">
                <a:srgbClr val="006C8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 dirty="0"/>
          </a:p>
        </p:txBody>
      </p:sp>
      <p:sp>
        <p:nvSpPr>
          <p:cNvPr id="2" name="任意多边形 7">
            <a:extLst>
              <a:ext uri="{FF2B5EF4-FFF2-40B4-BE49-F238E27FC236}">
                <a16:creationId xmlns:a16="http://schemas.microsoft.com/office/drawing/2014/main" id="{FE90CC7C-DFC8-2ABB-9302-C9E8E940A07A}"/>
              </a:ext>
            </a:extLst>
          </p:cNvPr>
          <p:cNvSpPr/>
          <p:nvPr userDrawn="1"/>
        </p:nvSpPr>
        <p:spPr>
          <a:xfrm>
            <a:off x="8725146" y="0"/>
            <a:ext cx="3479236" cy="7302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39" h="1150">
                <a:moveTo>
                  <a:pt x="0" y="0"/>
                </a:moveTo>
                <a:lnTo>
                  <a:pt x="19239" y="0"/>
                </a:lnTo>
                <a:lnTo>
                  <a:pt x="19239" y="1006"/>
                </a:lnTo>
                <a:lnTo>
                  <a:pt x="19239" y="1060"/>
                </a:lnTo>
                <a:lnTo>
                  <a:pt x="19239" y="1150"/>
                </a:lnTo>
                <a:lnTo>
                  <a:pt x="14895" y="1148"/>
                </a:lnTo>
                <a:lnTo>
                  <a:pt x="14711" y="1060"/>
                </a:lnTo>
                <a:lnTo>
                  <a:pt x="0" y="106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6C84">
                  <a:alpha val="70000"/>
                </a:srgbClr>
              </a:gs>
              <a:gs pos="44000">
                <a:srgbClr val="006C84"/>
              </a:gs>
              <a:gs pos="100000">
                <a:srgbClr val="006C8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160808" y="66261"/>
            <a:ext cx="818474" cy="557710"/>
            <a:chOff x="9594860" y="1251867"/>
            <a:chExt cx="1625169" cy="1107395"/>
          </a:xfrm>
        </p:grpSpPr>
        <p:grpSp>
          <p:nvGrpSpPr>
            <p:cNvPr id="8" name="组合 7"/>
            <p:cNvGrpSpPr/>
            <p:nvPr userDrawn="1"/>
          </p:nvGrpSpPr>
          <p:grpSpPr>
            <a:xfrm>
              <a:off x="9594860" y="1612045"/>
              <a:ext cx="1625169" cy="446560"/>
              <a:chOff x="11148920" y="340620"/>
              <a:chExt cx="806313" cy="221558"/>
            </a:xfrm>
            <a:solidFill>
              <a:schemeClr val="bg1"/>
            </a:solidFill>
          </p:grpSpPr>
          <p:sp>
            <p:nvSpPr>
              <p:cNvPr id="14" name="文本框 13"/>
              <p:cNvSpPr txBox="1"/>
              <p:nvPr userDrawn="1"/>
            </p:nvSpPr>
            <p:spPr>
              <a:xfrm>
                <a:off x="11148920" y="342308"/>
                <a:ext cx="173431" cy="218182"/>
              </a:xfrm>
              <a:custGeom>
                <a:avLst/>
                <a:gdLst/>
                <a:ahLst/>
                <a:cxnLst/>
                <a:rect l="l" t="t" r="r" b="b"/>
                <a:pathLst>
                  <a:path w="210741" h="218182">
                    <a:moveTo>
                      <a:pt x="0" y="0"/>
                    </a:moveTo>
                    <a:lnTo>
                      <a:pt x="65931" y="0"/>
                    </a:lnTo>
                    <a:lnTo>
                      <a:pt x="105519" y="148828"/>
                    </a:lnTo>
                    <a:lnTo>
                      <a:pt x="144661" y="0"/>
                    </a:lnTo>
                    <a:lnTo>
                      <a:pt x="210741" y="0"/>
                    </a:lnTo>
                    <a:lnTo>
                      <a:pt x="210741" y="218182"/>
                    </a:lnTo>
                    <a:lnTo>
                      <a:pt x="169813" y="218182"/>
                    </a:lnTo>
                    <a:lnTo>
                      <a:pt x="169813" y="46434"/>
                    </a:lnTo>
                    <a:lnTo>
                      <a:pt x="126504" y="218182"/>
                    </a:lnTo>
                    <a:lnTo>
                      <a:pt x="84088" y="218182"/>
                    </a:lnTo>
                    <a:lnTo>
                      <a:pt x="40928" y="46434"/>
                    </a:lnTo>
                    <a:lnTo>
                      <a:pt x="40928" y="218182"/>
                    </a:lnTo>
                    <a:lnTo>
                      <a:pt x="0" y="218182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zh-CN" altLang="en-US" sz="2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文本框 14"/>
              <p:cNvSpPr txBox="1"/>
              <p:nvPr userDrawn="1"/>
            </p:nvSpPr>
            <p:spPr>
              <a:xfrm>
                <a:off x="11315239" y="342308"/>
                <a:ext cx="173431" cy="218182"/>
              </a:xfrm>
              <a:custGeom>
                <a:avLst/>
                <a:gdLst/>
                <a:ahLst/>
                <a:cxnLst/>
                <a:rect l="l" t="t" r="r" b="b"/>
                <a:pathLst>
                  <a:path w="218926" h="218182">
                    <a:moveTo>
                      <a:pt x="107752" y="50899"/>
                    </a:moveTo>
                    <a:lnTo>
                      <a:pt x="78284" y="131862"/>
                    </a:lnTo>
                    <a:lnTo>
                      <a:pt x="137815" y="131862"/>
                    </a:lnTo>
                    <a:close/>
                    <a:moveTo>
                      <a:pt x="84981" y="0"/>
                    </a:moveTo>
                    <a:lnTo>
                      <a:pt x="131564" y="0"/>
                    </a:lnTo>
                    <a:lnTo>
                      <a:pt x="218926" y="218182"/>
                    </a:lnTo>
                    <a:lnTo>
                      <a:pt x="171004" y="218182"/>
                    </a:lnTo>
                    <a:lnTo>
                      <a:pt x="151954" y="168622"/>
                    </a:lnTo>
                    <a:lnTo>
                      <a:pt x="64740" y="168622"/>
                    </a:lnTo>
                    <a:lnTo>
                      <a:pt x="46732" y="218182"/>
                    </a:lnTo>
                    <a:lnTo>
                      <a:pt x="0" y="218182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zh-CN" altLang="en-US" sz="2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文本框 18"/>
              <p:cNvSpPr txBox="1"/>
              <p:nvPr userDrawn="1"/>
            </p:nvSpPr>
            <p:spPr>
              <a:xfrm>
                <a:off x="11483932" y="342308"/>
                <a:ext cx="144856" cy="218182"/>
              </a:xfrm>
              <a:custGeom>
                <a:avLst/>
                <a:gdLst/>
                <a:ahLst/>
                <a:cxnLst/>
                <a:rect l="l" t="t" r="r" b="b"/>
                <a:pathLst>
                  <a:path w="196156" h="218182">
                    <a:moveTo>
                      <a:pt x="44053" y="36909"/>
                    </a:moveTo>
                    <a:lnTo>
                      <a:pt x="44053" y="92273"/>
                    </a:lnTo>
                    <a:lnTo>
                      <a:pt x="76647" y="92273"/>
                    </a:lnTo>
                    <a:cubicBezTo>
                      <a:pt x="97780" y="92273"/>
                      <a:pt x="110976" y="91380"/>
                      <a:pt x="116235" y="89595"/>
                    </a:cubicBezTo>
                    <a:cubicBezTo>
                      <a:pt x="121494" y="87809"/>
                      <a:pt x="125611" y="84733"/>
                      <a:pt x="128588" y="80367"/>
                    </a:cubicBezTo>
                    <a:cubicBezTo>
                      <a:pt x="131564" y="76002"/>
                      <a:pt x="133053" y="70545"/>
                      <a:pt x="133053" y="63996"/>
                    </a:cubicBezTo>
                    <a:cubicBezTo>
                      <a:pt x="133053" y="56654"/>
                      <a:pt x="131093" y="50726"/>
                      <a:pt x="127174" y="46211"/>
                    </a:cubicBezTo>
                    <a:cubicBezTo>
                      <a:pt x="123255" y="41697"/>
                      <a:pt x="117723" y="38844"/>
                      <a:pt x="110580" y="37654"/>
                    </a:cubicBezTo>
                    <a:cubicBezTo>
                      <a:pt x="107008" y="37157"/>
                      <a:pt x="96292" y="36909"/>
                      <a:pt x="78433" y="36909"/>
                    </a:cubicBezTo>
                    <a:close/>
                    <a:moveTo>
                      <a:pt x="0" y="0"/>
                    </a:moveTo>
                    <a:lnTo>
                      <a:pt x="92720" y="0"/>
                    </a:lnTo>
                    <a:cubicBezTo>
                      <a:pt x="116037" y="0"/>
                      <a:pt x="132978" y="1960"/>
                      <a:pt x="143545" y="5879"/>
                    </a:cubicBezTo>
                    <a:cubicBezTo>
                      <a:pt x="154112" y="9798"/>
                      <a:pt x="162570" y="16768"/>
                      <a:pt x="168920" y="26789"/>
                    </a:cubicBezTo>
                    <a:cubicBezTo>
                      <a:pt x="175270" y="36810"/>
                      <a:pt x="178445" y="48270"/>
                      <a:pt x="178445" y="61168"/>
                    </a:cubicBezTo>
                    <a:cubicBezTo>
                      <a:pt x="178445" y="77539"/>
                      <a:pt x="173633" y="91058"/>
                      <a:pt x="164009" y="101724"/>
                    </a:cubicBezTo>
                    <a:cubicBezTo>
                      <a:pt x="154385" y="112390"/>
                      <a:pt x="139998" y="119112"/>
                      <a:pt x="120849" y="121890"/>
                    </a:cubicBezTo>
                    <a:cubicBezTo>
                      <a:pt x="130374" y="127446"/>
                      <a:pt x="138237" y="133548"/>
                      <a:pt x="144438" y="140196"/>
                    </a:cubicBezTo>
                    <a:cubicBezTo>
                      <a:pt x="150639" y="146844"/>
                      <a:pt x="158998" y="158651"/>
                      <a:pt x="169515" y="175617"/>
                    </a:cubicBezTo>
                    <a:lnTo>
                      <a:pt x="196156" y="218182"/>
                    </a:lnTo>
                    <a:lnTo>
                      <a:pt x="143471" y="218182"/>
                    </a:lnTo>
                    <a:lnTo>
                      <a:pt x="111621" y="170706"/>
                    </a:lnTo>
                    <a:cubicBezTo>
                      <a:pt x="100310" y="153739"/>
                      <a:pt x="92571" y="143049"/>
                      <a:pt x="88404" y="138633"/>
                    </a:cubicBezTo>
                    <a:cubicBezTo>
                      <a:pt x="84237" y="134218"/>
                      <a:pt x="79822" y="131192"/>
                      <a:pt x="75158" y="129555"/>
                    </a:cubicBezTo>
                    <a:cubicBezTo>
                      <a:pt x="70495" y="127918"/>
                      <a:pt x="63103" y="127099"/>
                      <a:pt x="52983" y="127099"/>
                    </a:cubicBezTo>
                    <a:lnTo>
                      <a:pt x="44053" y="127099"/>
                    </a:lnTo>
                    <a:lnTo>
                      <a:pt x="44053" y="218182"/>
                    </a:lnTo>
                    <a:lnTo>
                      <a:pt x="0" y="218182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zh-CN" altLang="en-US" sz="2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文本框 19"/>
              <p:cNvSpPr txBox="1"/>
              <p:nvPr userDrawn="1"/>
            </p:nvSpPr>
            <p:spPr>
              <a:xfrm>
                <a:off x="11740600" y="342308"/>
                <a:ext cx="95127" cy="219870"/>
              </a:xfrm>
              <a:custGeom>
                <a:avLst/>
                <a:gdLst>
                  <a:gd name="connsiteX0" fmla="*/ 0 w 116348"/>
                  <a:gd name="connsiteY0" fmla="*/ 0 h 218182"/>
                  <a:gd name="connsiteX1" fmla="*/ 116348 w 116348"/>
                  <a:gd name="connsiteY1" fmla="*/ 0 h 218182"/>
                  <a:gd name="connsiteX2" fmla="*/ 116348 w 116348"/>
                  <a:gd name="connsiteY2" fmla="*/ 36909 h 218182"/>
                  <a:gd name="connsiteX3" fmla="*/ 38704 w 116348"/>
                  <a:gd name="connsiteY3" fmla="*/ 36909 h 218182"/>
                  <a:gd name="connsiteX4" fmla="*/ 38704 w 116348"/>
                  <a:gd name="connsiteY4" fmla="*/ 85279 h 218182"/>
                  <a:gd name="connsiteX5" fmla="*/ 116348 w 116348"/>
                  <a:gd name="connsiteY5" fmla="*/ 85279 h 218182"/>
                  <a:gd name="connsiteX6" fmla="*/ 116348 w 116348"/>
                  <a:gd name="connsiteY6" fmla="*/ 122039 h 218182"/>
                  <a:gd name="connsiteX7" fmla="*/ 38704 w 116348"/>
                  <a:gd name="connsiteY7" fmla="*/ 122039 h 218182"/>
                  <a:gd name="connsiteX8" fmla="*/ 38704 w 116348"/>
                  <a:gd name="connsiteY8" fmla="*/ 181421 h 218182"/>
                  <a:gd name="connsiteX9" fmla="*/ 116348 w 116348"/>
                  <a:gd name="connsiteY9" fmla="*/ 181421 h 218182"/>
                  <a:gd name="connsiteX10" fmla="*/ 116348 w 116348"/>
                  <a:gd name="connsiteY10" fmla="*/ 218182 h 218182"/>
                  <a:gd name="connsiteX11" fmla="*/ 0 w 116348"/>
                  <a:gd name="connsiteY11" fmla="*/ 218182 h 218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6348" h="218182">
                    <a:moveTo>
                      <a:pt x="0" y="0"/>
                    </a:moveTo>
                    <a:lnTo>
                      <a:pt x="116348" y="0"/>
                    </a:lnTo>
                    <a:lnTo>
                      <a:pt x="116348" y="36909"/>
                    </a:lnTo>
                    <a:lnTo>
                      <a:pt x="38704" y="36909"/>
                    </a:lnTo>
                    <a:lnTo>
                      <a:pt x="38704" y="85279"/>
                    </a:lnTo>
                    <a:lnTo>
                      <a:pt x="116348" y="85279"/>
                    </a:lnTo>
                    <a:lnTo>
                      <a:pt x="116348" y="122039"/>
                    </a:lnTo>
                    <a:lnTo>
                      <a:pt x="38704" y="122039"/>
                    </a:lnTo>
                    <a:lnTo>
                      <a:pt x="38704" y="181421"/>
                    </a:lnTo>
                    <a:lnTo>
                      <a:pt x="116348" y="181421"/>
                    </a:lnTo>
                    <a:lnTo>
                      <a:pt x="116348" y="218182"/>
                    </a:lnTo>
                    <a:lnTo>
                      <a:pt x="0" y="218182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zh-CN" altLang="en-US" sz="2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文本框 20"/>
              <p:cNvSpPr txBox="1"/>
              <p:nvPr userDrawn="1"/>
            </p:nvSpPr>
            <p:spPr>
              <a:xfrm>
                <a:off x="11850304" y="340620"/>
                <a:ext cx="104929" cy="219870"/>
              </a:xfrm>
              <a:custGeom>
                <a:avLst/>
                <a:gdLst>
                  <a:gd name="connsiteX0" fmla="*/ 0 w 104929"/>
                  <a:gd name="connsiteY0" fmla="*/ 0 h 216396"/>
                  <a:gd name="connsiteX1" fmla="*/ 38704 w 104929"/>
                  <a:gd name="connsiteY1" fmla="*/ 0 h 216396"/>
                  <a:gd name="connsiteX2" fmla="*/ 38704 w 104929"/>
                  <a:gd name="connsiteY2" fmla="*/ 179635 h 216396"/>
                  <a:gd name="connsiteX3" fmla="*/ 104929 w 104929"/>
                  <a:gd name="connsiteY3" fmla="*/ 179635 h 216396"/>
                  <a:gd name="connsiteX4" fmla="*/ 104929 w 104929"/>
                  <a:gd name="connsiteY4" fmla="*/ 216396 h 216396"/>
                  <a:gd name="connsiteX5" fmla="*/ 0 w 104929"/>
                  <a:gd name="connsiteY5" fmla="*/ 216396 h 216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4929" h="216396">
                    <a:moveTo>
                      <a:pt x="0" y="0"/>
                    </a:moveTo>
                    <a:lnTo>
                      <a:pt x="38704" y="0"/>
                    </a:lnTo>
                    <a:lnTo>
                      <a:pt x="38704" y="179635"/>
                    </a:lnTo>
                    <a:lnTo>
                      <a:pt x="104929" y="179635"/>
                    </a:lnTo>
                    <a:lnTo>
                      <a:pt x="104929" y="216396"/>
                    </a:lnTo>
                    <a:lnTo>
                      <a:pt x="0" y="216396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zh-CN" altLang="en-US" sz="2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文本框 21"/>
              <p:cNvSpPr txBox="1"/>
              <p:nvPr userDrawn="1"/>
            </p:nvSpPr>
            <p:spPr>
              <a:xfrm>
                <a:off x="11601847" y="342308"/>
                <a:ext cx="144857" cy="218182"/>
              </a:xfrm>
              <a:custGeom>
                <a:avLst/>
                <a:gdLst/>
                <a:ahLst/>
                <a:cxnLst/>
                <a:rect l="l" t="t" r="r" b="b"/>
                <a:pathLst>
                  <a:path w="203151" h="218182">
                    <a:moveTo>
                      <a:pt x="0" y="0"/>
                    </a:moveTo>
                    <a:lnTo>
                      <a:pt x="47774" y="0"/>
                    </a:lnTo>
                    <a:lnTo>
                      <a:pt x="102989" y="161479"/>
                    </a:lnTo>
                    <a:lnTo>
                      <a:pt x="156419" y="0"/>
                    </a:lnTo>
                    <a:lnTo>
                      <a:pt x="203151" y="0"/>
                    </a:lnTo>
                    <a:lnTo>
                      <a:pt x="125016" y="218182"/>
                    </a:lnTo>
                    <a:lnTo>
                      <a:pt x="77986" y="218182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zh-CN" altLang="en-US" sz="2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9" name="组合 8"/>
            <p:cNvGrpSpPr/>
            <p:nvPr userDrawn="1"/>
          </p:nvGrpSpPr>
          <p:grpSpPr>
            <a:xfrm>
              <a:off x="10731280" y="2105518"/>
              <a:ext cx="287234" cy="92306"/>
              <a:chOff x="10902744" y="2095993"/>
              <a:chExt cx="287234" cy="92306"/>
            </a:xfrm>
          </p:grpSpPr>
          <p:cxnSp>
            <p:nvCxnSpPr>
              <p:cNvPr id="12" name="直接箭头连接符 11"/>
              <p:cNvCxnSpPr/>
              <p:nvPr userDrawn="1"/>
            </p:nvCxnSpPr>
            <p:spPr>
              <a:xfrm rot="900000">
                <a:off x="11014772" y="2188299"/>
                <a:ext cx="175206" cy="0"/>
              </a:xfrm>
              <a:prstGeom prst="straightConnector1">
                <a:avLst/>
              </a:prstGeom>
              <a:ln w="9525">
                <a:solidFill>
                  <a:schemeClr val="bg1"/>
                </a:solidFill>
                <a:headEnd type="none"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椭圆 12"/>
              <p:cNvSpPr/>
              <p:nvPr userDrawn="1"/>
            </p:nvSpPr>
            <p:spPr>
              <a:xfrm>
                <a:off x="10902744" y="2095993"/>
                <a:ext cx="92149" cy="9214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0" name="弧形 9"/>
            <p:cNvSpPr/>
            <p:nvPr userDrawn="1"/>
          </p:nvSpPr>
          <p:spPr>
            <a:xfrm>
              <a:off x="9793822" y="1251868"/>
              <a:ext cx="1107397" cy="1107394"/>
            </a:xfrm>
            <a:prstGeom prst="arc">
              <a:avLst>
                <a:gd name="adj1" fmla="val 2837729"/>
                <a:gd name="adj2" fmla="val 8941361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弧形 10"/>
            <p:cNvSpPr/>
            <p:nvPr userDrawn="1"/>
          </p:nvSpPr>
          <p:spPr>
            <a:xfrm>
              <a:off x="9793822" y="1251867"/>
              <a:ext cx="1107397" cy="1107394"/>
            </a:xfrm>
            <a:prstGeom prst="arc">
              <a:avLst>
                <a:gd name="adj1" fmla="val 12259596"/>
                <a:gd name="adj2" fmla="val 2000856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417D8095-5084-E7FB-B87F-2F915B1441E8}"/>
              </a:ext>
            </a:extLst>
          </p:cNvPr>
          <p:cNvGrpSpPr/>
          <p:nvPr userDrawn="1"/>
        </p:nvGrpSpPr>
        <p:grpSpPr>
          <a:xfrm>
            <a:off x="2824035" y="1257545"/>
            <a:ext cx="6021126" cy="3820487"/>
            <a:chOff x="1429806" y="1218890"/>
            <a:chExt cx="3748619" cy="2378550"/>
          </a:xfrm>
        </p:grpSpPr>
        <p:sp>
          <p:nvSpPr>
            <p:cNvPr id="4" name="弧形 3">
              <a:extLst>
                <a:ext uri="{FF2B5EF4-FFF2-40B4-BE49-F238E27FC236}">
                  <a16:creationId xmlns:a16="http://schemas.microsoft.com/office/drawing/2014/main" id="{D2C40C3B-2195-3A79-7514-D4ED7C239276}"/>
                </a:ext>
              </a:extLst>
            </p:cNvPr>
            <p:cNvSpPr/>
            <p:nvPr userDrawn="1"/>
          </p:nvSpPr>
          <p:spPr>
            <a:xfrm>
              <a:off x="2130180" y="1218890"/>
              <a:ext cx="2378556" cy="2378550"/>
            </a:xfrm>
            <a:prstGeom prst="arc">
              <a:avLst>
                <a:gd name="adj1" fmla="val 20903210"/>
                <a:gd name="adj2" fmla="val 20864698"/>
              </a:avLst>
            </a:prstGeom>
            <a:ln w="88900" cap="flat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021587E9-B034-8D17-12CE-B0ED9C5E3D2F}"/>
                </a:ext>
              </a:extLst>
            </p:cNvPr>
            <p:cNvSpPr/>
            <p:nvPr/>
          </p:nvSpPr>
          <p:spPr>
            <a:xfrm>
              <a:off x="1429806" y="1852005"/>
              <a:ext cx="3748619" cy="1305960"/>
            </a:xfrm>
            <a:prstGeom prst="rect">
              <a:avLst/>
            </a:prstGeom>
            <a:solidFill>
              <a:srgbClr val="006C8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2574013F-3056-E0F7-2A89-9959F11B29B7}"/>
                </a:ext>
              </a:extLst>
            </p:cNvPr>
            <p:cNvSpPr txBox="1"/>
            <p:nvPr userDrawn="1"/>
          </p:nvSpPr>
          <p:spPr>
            <a:xfrm>
              <a:off x="3704492" y="1999821"/>
              <a:ext cx="627110" cy="944545"/>
            </a:xfrm>
            <a:custGeom>
              <a:avLst/>
              <a:gdLst/>
              <a:ahLst/>
              <a:cxnLst/>
              <a:rect l="l" t="t" r="r" b="b"/>
              <a:pathLst>
                <a:path w="203151" h="218182">
                  <a:moveTo>
                    <a:pt x="0" y="0"/>
                  </a:moveTo>
                  <a:lnTo>
                    <a:pt x="47774" y="0"/>
                  </a:lnTo>
                  <a:lnTo>
                    <a:pt x="102989" y="161479"/>
                  </a:lnTo>
                  <a:lnTo>
                    <a:pt x="156419" y="0"/>
                  </a:lnTo>
                  <a:lnTo>
                    <a:pt x="203151" y="0"/>
                  </a:lnTo>
                  <a:lnTo>
                    <a:pt x="125016" y="218182"/>
                  </a:lnTo>
                  <a:lnTo>
                    <a:pt x="77986" y="21818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5554B01C-B6D8-1CD6-41F9-2D5124A0A51C}"/>
                </a:ext>
              </a:extLst>
            </p:cNvPr>
            <p:cNvSpPr/>
            <p:nvPr userDrawn="1"/>
          </p:nvSpPr>
          <p:spPr>
            <a:xfrm>
              <a:off x="3060258" y="2031529"/>
              <a:ext cx="840077" cy="840078"/>
            </a:xfrm>
            <a:prstGeom prst="ellipse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C1DE6AC0-7879-8570-4D32-D83F5D99A4A0}"/>
                </a:ext>
              </a:extLst>
            </p:cNvPr>
            <p:cNvGrpSpPr/>
            <p:nvPr/>
          </p:nvGrpSpPr>
          <p:grpSpPr>
            <a:xfrm>
              <a:off x="3046458" y="2013652"/>
              <a:ext cx="785196" cy="785196"/>
              <a:chOff x="2909310" y="2052260"/>
              <a:chExt cx="1366380" cy="1366380"/>
            </a:xfrm>
          </p:grpSpPr>
          <p:sp>
            <p:nvSpPr>
              <p:cNvPr id="40" name="椭圆 39">
                <a:extLst>
                  <a:ext uri="{FF2B5EF4-FFF2-40B4-BE49-F238E27FC236}">
                    <a16:creationId xmlns:a16="http://schemas.microsoft.com/office/drawing/2014/main" id="{59F4B219-A47C-B33B-9274-B6565347A6B1}"/>
                  </a:ext>
                </a:extLst>
              </p:cNvPr>
              <p:cNvSpPr/>
              <p:nvPr/>
            </p:nvSpPr>
            <p:spPr>
              <a:xfrm>
                <a:off x="2909310" y="2052260"/>
                <a:ext cx="1366380" cy="1366380"/>
              </a:xfrm>
              <a:prstGeom prst="ellipse">
                <a:avLst/>
              </a:prstGeom>
              <a:solidFill>
                <a:srgbClr val="FC39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椭圆 40">
                <a:extLst>
                  <a:ext uri="{FF2B5EF4-FFF2-40B4-BE49-F238E27FC236}">
                    <a16:creationId xmlns:a16="http://schemas.microsoft.com/office/drawing/2014/main" id="{B05586CC-9B3E-875A-51F5-A600738F9912}"/>
                  </a:ext>
                </a:extLst>
              </p:cNvPr>
              <p:cNvSpPr/>
              <p:nvPr/>
            </p:nvSpPr>
            <p:spPr>
              <a:xfrm>
                <a:off x="2915177" y="2089956"/>
                <a:ext cx="1173359" cy="1244600"/>
              </a:xfrm>
              <a:prstGeom prst="ellipse">
                <a:avLst/>
              </a:prstGeom>
              <a:solidFill>
                <a:srgbClr val="FD8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BEBF93D7-21C0-62E6-EEA5-36427DF7E616}"/>
                </a:ext>
              </a:extLst>
            </p:cNvPr>
            <p:cNvSpPr txBox="1"/>
            <p:nvPr userDrawn="1"/>
          </p:nvSpPr>
          <p:spPr>
            <a:xfrm>
              <a:off x="1702784" y="1999821"/>
              <a:ext cx="750812" cy="944545"/>
            </a:xfrm>
            <a:custGeom>
              <a:avLst/>
              <a:gdLst/>
              <a:ahLst/>
              <a:cxnLst/>
              <a:rect l="l" t="t" r="r" b="b"/>
              <a:pathLst>
                <a:path w="210741" h="218182">
                  <a:moveTo>
                    <a:pt x="0" y="0"/>
                  </a:moveTo>
                  <a:lnTo>
                    <a:pt x="65931" y="0"/>
                  </a:lnTo>
                  <a:lnTo>
                    <a:pt x="105519" y="148828"/>
                  </a:lnTo>
                  <a:lnTo>
                    <a:pt x="144661" y="0"/>
                  </a:lnTo>
                  <a:lnTo>
                    <a:pt x="210741" y="0"/>
                  </a:lnTo>
                  <a:lnTo>
                    <a:pt x="210741" y="218182"/>
                  </a:lnTo>
                  <a:lnTo>
                    <a:pt x="169813" y="218182"/>
                  </a:lnTo>
                  <a:lnTo>
                    <a:pt x="169813" y="46434"/>
                  </a:lnTo>
                  <a:lnTo>
                    <a:pt x="126504" y="218182"/>
                  </a:lnTo>
                  <a:lnTo>
                    <a:pt x="84088" y="218182"/>
                  </a:lnTo>
                  <a:lnTo>
                    <a:pt x="40928" y="46434"/>
                  </a:lnTo>
                  <a:lnTo>
                    <a:pt x="40928" y="218182"/>
                  </a:lnTo>
                  <a:lnTo>
                    <a:pt x="0" y="21818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565B7A47-6456-FF2E-C799-469CA3B4BA5D}"/>
                </a:ext>
              </a:extLst>
            </p:cNvPr>
            <p:cNvSpPr txBox="1"/>
            <p:nvPr userDrawn="1"/>
          </p:nvSpPr>
          <p:spPr>
            <a:xfrm>
              <a:off x="2422807" y="1999821"/>
              <a:ext cx="750812" cy="944545"/>
            </a:xfrm>
            <a:custGeom>
              <a:avLst/>
              <a:gdLst/>
              <a:ahLst/>
              <a:cxnLst/>
              <a:rect l="l" t="t" r="r" b="b"/>
              <a:pathLst>
                <a:path w="218926" h="218182">
                  <a:moveTo>
                    <a:pt x="107752" y="50899"/>
                  </a:moveTo>
                  <a:lnTo>
                    <a:pt x="78284" y="131862"/>
                  </a:lnTo>
                  <a:lnTo>
                    <a:pt x="137815" y="131862"/>
                  </a:lnTo>
                  <a:close/>
                  <a:moveTo>
                    <a:pt x="84981" y="0"/>
                  </a:moveTo>
                  <a:lnTo>
                    <a:pt x="131564" y="0"/>
                  </a:lnTo>
                  <a:lnTo>
                    <a:pt x="218926" y="218182"/>
                  </a:lnTo>
                  <a:lnTo>
                    <a:pt x="171004" y="218182"/>
                  </a:lnTo>
                  <a:lnTo>
                    <a:pt x="151954" y="168622"/>
                  </a:lnTo>
                  <a:lnTo>
                    <a:pt x="64740" y="168622"/>
                  </a:lnTo>
                  <a:lnTo>
                    <a:pt x="46732" y="218182"/>
                  </a:lnTo>
                  <a:lnTo>
                    <a:pt x="0" y="21818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EDD3BF3E-032E-E591-7887-087919AFFFCF}"/>
                </a:ext>
              </a:extLst>
            </p:cNvPr>
            <p:cNvSpPr txBox="1"/>
            <p:nvPr userDrawn="1"/>
          </p:nvSpPr>
          <p:spPr>
            <a:xfrm>
              <a:off x="3166744" y="1999821"/>
              <a:ext cx="627106" cy="944545"/>
            </a:xfrm>
            <a:custGeom>
              <a:avLst/>
              <a:gdLst/>
              <a:ahLst/>
              <a:cxnLst/>
              <a:rect l="l" t="t" r="r" b="b"/>
              <a:pathLst>
                <a:path w="196156" h="218182">
                  <a:moveTo>
                    <a:pt x="44053" y="36909"/>
                  </a:moveTo>
                  <a:lnTo>
                    <a:pt x="44053" y="92273"/>
                  </a:lnTo>
                  <a:lnTo>
                    <a:pt x="76647" y="92273"/>
                  </a:lnTo>
                  <a:cubicBezTo>
                    <a:pt x="97780" y="92273"/>
                    <a:pt x="110976" y="91380"/>
                    <a:pt x="116235" y="89595"/>
                  </a:cubicBezTo>
                  <a:cubicBezTo>
                    <a:pt x="121494" y="87809"/>
                    <a:pt x="125611" y="84733"/>
                    <a:pt x="128588" y="80367"/>
                  </a:cubicBezTo>
                  <a:cubicBezTo>
                    <a:pt x="131564" y="76002"/>
                    <a:pt x="133053" y="70545"/>
                    <a:pt x="133053" y="63996"/>
                  </a:cubicBezTo>
                  <a:cubicBezTo>
                    <a:pt x="133053" y="56654"/>
                    <a:pt x="131093" y="50726"/>
                    <a:pt x="127174" y="46211"/>
                  </a:cubicBezTo>
                  <a:cubicBezTo>
                    <a:pt x="123255" y="41697"/>
                    <a:pt x="117723" y="38844"/>
                    <a:pt x="110580" y="37654"/>
                  </a:cubicBezTo>
                  <a:cubicBezTo>
                    <a:pt x="107008" y="37157"/>
                    <a:pt x="96292" y="36909"/>
                    <a:pt x="78433" y="36909"/>
                  </a:cubicBezTo>
                  <a:close/>
                  <a:moveTo>
                    <a:pt x="0" y="0"/>
                  </a:moveTo>
                  <a:lnTo>
                    <a:pt x="92720" y="0"/>
                  </a:lnTo>
                  <a:cubicBezTo>
                    <a:pt x="116037" y="0"/>
                    <a:pt x="132978" y="1960"/>
                    <a:pt x="143545" y="5879"/>
                  </a:cubicBezTo>
                  <a:cubicBezTo>
                    <a:pt x="154112" y="9798"/>
                    <a:pt x="162570" y="16768"/>
                    <a:pt x="168920" y="26789"/>
                  </a:cubicBezTo>
                  <a:cubicBezTo>
                    <a:pt x="175270" y="36810"/>
                    <a:pt x="178445" y="48270"/>
                    <a:pt x="178445" y="61168"/>
                  </a:cubicBezTo>
                  <a:cubicBezTo>
                    <a:pt x="178445" y="77539"/>
                    <a:pt x="173633" y="91058"/>
                    <a:pt x="164009" y="101724"/>
                  </a:cubicBezTo>
                  <a:cubicBezTo>
                    <a:pt x="154385" y="112390"/>
                    <a:pt x="139998" y="119112"/>
                    <a:pt x="120849" y="121890"/>
                  </a:cubicBezTo>
                  <a:cubicBezTo>
                    <a:pt x="130374" y="127446"/>
                    <a:pt x="138237" y="133548"/>
                    <a:pt x="144438" y="140196"/>
                  </a:cubicBezTo>
                  <a:cubicBezTo>
                    <a:pt x="150639" y="146844"/>
                    <a:pt x="158998" y="158651"/>
                    <a:pt x="169515" y="175617"/>
                  </a:cubicBezTo>
                  <a:lnTo>
                    <a:pt x="196156" y="218182"/>
                  </a:lnTo>
                  <a:lnTo>
                    <a:pt x="143471" y="218182"/>
                  </a:lnTo>
                  <a:lnTo>
                    <a:pt x="111621" y="170706"/>
                  </a:lnTo>
                  <a:cubicBezTo>
                    <a:pt x="100310" y="153739"/>
                    <a:pt x="92571" y="143049"/>
                    <a:pt x="88404" y="138633"/>
                  </a:cubicBezTo>
                  <a:cubicBezTo>
                    <a:pt x="84237" y="134218"/>
                    <a:pt x="79822" y="131192"/>
                    <a:pt x="75158" y="129555"/>
                  </a:cubicBezTo>
                  <a:cubicBezTo>
                    <a:pt x="70495" y="127918"/>
                    <a:pt x="63103" y="127099"/>
                    <a:pt x="52983" y="127099"/>
                  </a:cubicBezTo>
                  <a:lnTo>
                    <a:pt x="44053" y="127099"/>
                  </a:lnTo>
                  <a:lnTo>
                    <a:pt x="44053" y="218182"/>
                  </a:lnTo>
                  <a:lnTo>
                    <a:pt x="0" y="21818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32E6D832-4D88-5187-72D0-6119E8A89822}"/>
                </a:ext>
              </a:extLst>
            </p:cNvPr>
            <p:cNvSpPr txBox="1"/>
            <p:nvPr userDrawn="1"/>
          </p:nvSpPr>
          <p:spPr>
            <a:xfrm>
              <a:off x="4601618" y="1997814"/>
              <a:ext cx="454255" cy="936814"/>
            </a:xfrm>
            <a:custGeom>
              <a:avLst/>
              <a:gdLst>
                <a:gd name="connsiteX0" fmla="*/ 0 w 104929"/>
                <a:gd name="connsiteY0" fmla="*/ 0 h 216396"/>
                <a:gd name="connsiteX1" fmla="*/ 38704 w 104929"/>
                <a:gd name="connsiteY1" fmla="*/ 0 h 216396"/>
                <a:gd name="connsiteX2" fmla="*/ 38704 w 104929"/>
                <a:gd name="connsiteY2" fmla="*/ 179635 h 216396"/>
                <a:gd name="connsiteX3" fmla="*/ 104929 w 104929"/>
                <a:gd name="connsiteY3" fmla="*/ 179635 h 216396"/>
                <a:gd name="connsiteX4" fmla="*/ 104929 w 104929"/>
                <a:gd name="connsiteY4" fmla="*/ 216396 h 216396"/>
                <a:gd name="connsiteX5" fmla="*/ 0 w 104929"/>
                <a:gd name="connsiteY5" fmla="*/ 216396 h 216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929" h="216396">
                  <a:moveTo>
                    <a:pt x="0" y="0"/>
                  </a:moveTo>
                  <a:lnTo>
                    <a:pt x="38704" y="0"/>
                  </a:lnTo>
                  <a:lnTo>
                    <a:pt x="38704" y="179635"/>
                  </a:lnTo>
                  <a:lnTo>
                    <a:pt x="104929" y="179635"/>
                  </a:lnTo>
                  <a:lnTo>
                    <a:pt x="104929" y="216396"/>
                  </a:lnTo>
                  <a:lnTo>
                    <a:pt x="0" y="21639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38B55752-F196-C81C-4B1F-C4DFB3EEE91C}"/>
                </a:ext>
              </a:extLst>
            </p:cNvPr>
            <p:cNvGrpSpPr/>
            <p:nvPr userDrawn="1"/>
          </p:nvGrpSpPr>
          <p:grpSpPr>
            <a:xfrm>
              <a:off x="4508538" y="2960039"/>
              <a:ext cx="604225" cy="197925"/>
              <a:chOff x="10909646" y="2094021"/>
              <a:chExt cx="281313" cy="92149"/>
            </a:xfrm>
          </p:grpSpPr>
          <p:cxnSp>
            <p:nvCxnSpPr>
              <p:cNvPr id="38" name="直接箭头连接符 37">
                <a:extLst>
                  <a:ext uri="{FF2B5EF4-FFF2-40B4-BE49-F238E27FC236}">
                    <a16:creationId xmlns:a16="http://schemas.microsoft.com/office/drawing/2014/main" id="{7031E581-F4CC-441F-8B8D-9867B0B3827C}"/>
                  </a:ext>
                </a:extLst>
              </p:cNvPr>
              <p:cNvCxnSpPr/>
              <p:nvPr userDrawn="1"/>
            </p:nvCxnSpPr>
            <p:spPr>
              <a:xfrm rot="900000">
                <a:off x="11015753" y="2181399"/>
                <a:ext cx="175206" cy="0"/>
              </a:xfrm>
              <a:prstGeom prst="straightConnector1">
                <a:avLst/>
              </a:prstGeom>
              <a:ln w="31750">
                <a:solidFill>
                  <a:schemeClr val="bg1"/>
                </a:solidFill>
                <a:headEnd type="none"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19E4CA34-632B-B479-6D2F-5D5E9B1EBC6E}"/>
                  </a:ext>
                </a:extLst>
              </p:cNvPr>
              <p:cNvSpPr/>
              <p:nvPr userDrawn="1"/>
            </p:nvSpPr>
            <p:spPr>
              <a:xfrm>
                <a:off x="10909646" y="2094021"/>
                <a:ext cx="92149" cy="9214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E7C2145A-78E0-EA00-5717-F75A7842410B}"/>
                </a:ext>
              </a:extLst>
            </p:cNvPr>
            <p:cNvGrpSpPr/>
            <p:nvPr/>
          </p:nvGrpSpPr>
          <p:grpSpPr>
            <a:xfrm rot="287564">
              <a:off x="3700074" y="1860011"/>
              <a:ext cx="431795" cy="267399"/>
              <a:chOff x="3694068" y="1838033"/>
              <a:chExt cx="431795" cy="267399"/>
            </a:xfrm>
          </p:grpSpPr>
          <p:cxnSp>
            <p:nvCxnSpPr>
              <p:cNvPr id="36" name="直接箭头连接符 35">
                <a:extLst>
                  <a:ext uri="{FF2B5EF4-FFF2-40B4-BE49-F238E27FC236}">
                    <a16:creationId xmlns:a16="http://schemas.microsoft.com/office/drawing/2014/main" id="{142275F7-63AE-A5A4-36AB-48C53881146D}"/>
                  </a:ext>
                </a:extLst>
              </p:cNvPr>
              <p:cNvCxnSpPr/>
              <p:nvPr/>
            </p:nvCxnSpPr>
            <p:spPr>
              <a:xfrm flipV="1">
                <a:off x="3710314" y="1838033"/>
                <a:ext cx="415549" cy="257801"/>
              </a:xfrm>
              <a:prstGeom prst="straightConnector1">
                <a:avLst/>
              </a:prstGeom>
              <a:ln w="82550">
                <a:solidFill>
                  <a:srgbClr val="006C84"/>
                </a:solidFill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箭头连接符 36">
                <a:extLst>
                  <a:ext uri="{FF2B5EF4-FFF2-40B4-BE49-F238E27FC236}">
                    <a16:creationId xmlns:a16="http://schemas.microsoft.com/office/drawing/2014/main" id="{A2D210C9-01A7-6AFF-2E6A-B238A629427F}"/>
                  </a:ext>
                </a:extLst>
              </p:cNvPr>
              <p:cNvCxnSpPr/>
              <p:nvPr/>
            </p:nvCxnSpPr>
            <p:spPr>
              <a:xfrm flipV="1">
                <a:off x="3694068" y="1847631"/>
                <a:ext cx="415549" cy="257801"/>
              </a:xfrm>
              <a:prstGeom prst="straightConnector1">
                <a:avLst/>
              </a:prstGeom>
              <a:ln w="31750">
                <a:solidFill>
                  <a:schemeClr val="bg1"/>
                </a:solidFill>
                <a:headEnd type="none"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55CA6FD3-5B70-1F9B-B070-C23A7C48286F}"/>
                </a:ext>
              </a:extLst>
            </p:cNvPr>
            <p:cNvSpPr txBox="1"/>
            <p:nvPr userDrawn="1"/>
          </p:nvSpPr>
          <p:spPr>
            <a:xfrm rot="863849">
              <a:off x="4206195" y="2438863"/>
              <a:ext cx="298596" cy="559943"/>
            </a:xfrm>
            <a:custGeom>
              <a:avLst/>
              <a:gdLst>
                <a:gd name="connsiteX0" fmla="*/ 0 w 116348"/>
                <a:gd name="connsiteY0" fmla="*/ 0 h 218182"/>
                <a:gd name="connsiteX1" fmla="*/ 116348 w 116348"/>
                <a:gd name="connsiteY1" fmla="*/ 0 h 218182"/>
                <a:gd name="connsiteX2" fmla="*/ 116348 w 116348"/>
                <a:gd name="connsiteY2" fmla="*/ 36909 h 218182"/>
                <a:gd name="connsiteX3" fmla="*/ 38704 w 116348"/>
                <a:gd name="connsiteY3" fmla="*/ 36909 h 218182"/>
                <a:gd name="connsiteX4" fmla="*/ 38704 w 116348"/>
                <a:gd name="connsiteY4" fmla="*/ 85279 h 218182"/>
                <a:gd name="connsiteX5" fmla="*/ 116348 w 116348"/>
                <a:gd name="connsiteY5" fmla="*/ 85279 h 218182"/>
                <a:gd name="connsiteX6" fmla="*/ 116348 w 116348"/>
                <a:gd name="connsiteY6" fmla="*/ 122039 h 218182"/>
                <a:gd name="connsiteX7" fmla="*/ 38704 w 116348"/>
                <a:gd name="connsiteY7" fmla="*/ 122039 h 218182"/>
                <a:gd name="connsiteX8" fmla="*/ 38704 w 116348"/>
                <a:gd name="connsiteY8" fmla="*/ 181421 h 218182"/>
                <a:gd name="connsiteX9" fmla="*/ 116348 w 116348"/>
                <a:gd name="connsiteY9" fmla="*/ 181421 h 218182"/>
                <a:gd name="connsiteX10" fmla="*/ 116348 w 116348"/>
                <a:gd name="connsiteY10" fmla="*/ 218182 h 218182"/>
                <a:gd name="connsiteX11" fmla="*/ 0 w 116348"/>
                <a:gd name="connsiteY11" fmla="*/ 218182 h 218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6348" h="218182">
                  <a:moveTo>
                    <a:pt x="0" y="0"/>
                  </a:moveTo>
                  <a:lnTo>
                    <a:pt x="116348" y="0"/>
                  </a:lnTo>
                  <a:lnTo>
                    <a:pt x="116348" y="36909"/>
                  </a:lnTo>
                  <a:lnTo>
                    <a:pt x="38704" y="36909"/>
                  </a:lnTo>
                  <a:lnTo>
                    <a:pt x="38704" y="85279"/>
                  </a:lnTo>
                  <a:lnTo>
                    <a:pt x="116348" y="85279"/>
                  </a:lnTo>
                  <a:lnTo>
                    <a:pt x="116348" y="122039"/>
                  </a:lnTo>
                  <a:lnTo>
                    <a:pt x="38704" y="122039"/>
                  </a:lnTo>
                  <a:lnTo>
                    <a:pt x="38704" y="181421"/>
                  </a:lnTo>
                  <a:lnTo>
                    <a:pt x="116348" y="181421"/>
                  </a:lnTo>
                  <a:lnTo>
                    <a:pt x="116348" y="218182"/>
                  </a:lnTo>
                  <a:lnTo>
                    <a:pt x="0" y="218182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3" name="矩形 42">
            <a:extLst>
              <a:ext uri="{FF2B5EF4-FFF2-40B4-BE49-F238E27FC236}">
                <a16:creationId xmlns:a16="http://schemas.microsoft.com/office/drawing/2014/main" id="{680B0BA8-0827-1024-BF07-6387B3BD1F16}"/>
              </a:ext>
            </a:extLst>
          </p:cNvPr>
          <p:cNvSpPr/>
          <p:nvPr userDrawn="1"/>
        </p:nvSpPr>
        <p:spPr>
          <a:xfrm>
            <a:off x="-635" y="1508125"/>
            <a:ext cx="12216765" cy="3494670"/>
          </a:xfrm>
          <a:prstGeom prst="rect">
            <a:avLst/>
          </a:prstGeom>
          <a:solidFill>
            <a:srgbClr val="006C84">
              <a:alpha val="89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 userDrawn="1"/>
        </p:nvSpPr>
        <p:spPr>
          <a:xfrm>
            <a:off x="0" y="1508125"/>
            <a:ext cx="12216765" cy="2941955"/>
          </a:xfrm>
          <a:prstGeom prst="rect">
            <a:avLst/>
          </a:prstGeom>
          <a:solidFill>
            <a:srgbClr val="0E327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C6C47558-6996-4A15-8D5F-C477BD2DAC80}" type="datetime1">
              <a:rPr lang="zh-CN" altLang="en-US" smtClean="0"/>
              <a:t>2026/2/6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6" name="任意多边形 7"/>
          <p:cNvSpPr/>
          <p:nvPr userDrawn="1"/>
        </p:nvSpPr>
        <p:spPr>
          <a:xfrm>
            <a:off x="0" y="0"/>
            <a:ext cx="12192000" cy="7302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39" h="1150">
                <a:moveTo>
                  <a:pt x="0" y="0"/>
                </a:moveTo>
                <a:lnTo>
                  <a:pt x="19239" y="0"/>
                </a:lnTo>
                <a:lnTo>
                  <a:pt x="19239" y="1006"/>
                </a:lnTo>
                <a:lnTo>
                  <a:pt x="19239" y="1060"/>
                </a:lnTo>
                <a:lnTo>
                  <a:pt x="19239" y="1150"/>
                </a:lnTo>
                <a:lnTo>
                  <a:pt x="14895" y="1148"/>
                </a:lnTo>
                <a:lnTo>
                  <a:pt x="14711" y="1060"/>
                </a:lnTo>
                <a:lnTo>
                  <a:pt x="0" y="1060"/>
                </a:lnTo>
                <a:lnTo>
                  <a:pt x="0" y="0"/>
                </a:lnTo>
                <a:close/>
              </a:path>
            </a:pathLst>
          </a:custGeom>
          <a:solidFill>
            <a:srgbClr val="0E327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24" name="任意多边形 3"/>
          <p:cNvSpPr/>
          <p:nvPr userDrawn="1"/>
        </p:nvSpPr>
        <p:spPr>
          <a:xfrm>
            <a:off x="-635" y="6581775"/>
            <a:ext cx="12200890" cy="295910"/>
          </a:xfrm>
          <a:custGeom>
            <a:avLst/>
            <a:gdLst>
              <a:gd name="connsiteX0" fmla="*/ 0 w 2626"/>
              <a:gd name="connsiteY0" fmla="*/ 0 h 227"/>
              <a:gd name="connsiteX1" fmla="*/ 2458 w 2626"/>
              <a:gd name="connsiteY1" fmla="*/ 3 h 227"/>
              <a:gd name="connsiteX2" fmla="*/ 2626 w 2626"/>
              <a:gd name="connsiteY2" fmla="*/ 227 h 227"/>
              <a:gd name="connsiteX3" fmla="*/ 0 w 2626"/>
              <a:gd name="connsiteY3" fmla="*/ 227 h 227"/>
              <a:gd name="connsiteX4" fmla="*/ 0 w 2626"/>
              <a:gd name="connsiteY4" fmla="*/ 0 h 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14" h="466">
                <a:moveTo>
                  <a:pt x="1" y="0"/>
                </a:moveTo>
                <a:lnTo>
                  <a:pt x="4345" y="5"/>
                </a:lnTo>
                <a:lnTo>
                  <a:pt x="4419" y="96"/>
                </a:lnTo>
                <a:lnTo>
                  <a:pt x="19214" y="96"/>
                </a:lnTo>
                <a:lnTo>
                  <a:pt x="19214" y="466"/>
                </a:lnTo>
                <a:lnTo>
                  <a:pt x="0" y="466"/>
                </a:lnTo>
                <a:lnTo>
                  <a:pt x="0" y="96"/>
                </a:lnTo>
                <a:lnTo>
                  <a:pt x="1" y="96"/>
                </a:lnTo>
                <a:lnTo>
                  <a:pt x="1" y="0"/>
                </a:lnTo>
                <a:close/>
              </a:path>
            </a:pathLst>
          </a:custGeom>
          <a:solidFill>
            <a:srgbClr val="0E327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5">
            <a:alphaModFix amt="1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</a:extLst>
          </a:blip>
          <a:srcRect l="-158" t="29665" r="158" b="21601"/>
          <a:stretch>
            <a:fillRect/>
          </a:stretch>
        </p:blipFill>
        <p:spPr>
          <a:xfrm>
            <a:off x="1997364" y="1508125"/>
            <a:ext cx="8584275" cy="2941955"/>
          </a:xfrm>
          <a:prstGeom prst="rect">
            <a:avLst/>
          </a:prstGeom>
        </p:spPr>
      </p:pic>
      <p:grpSp>
        <p:nvGrpSpPr>
          <p:cNvPr id="2" name="组合 1"/>
          <p:cNvGrpSpPr/>
          <p:nvPr userDrawn="1"/>
        </p:nvGrpSpPr>
        <p:grpSpPr>
          <a:xfrm>
            <a:off x="80943" y="66588"/>
            <a:ext cx="860932" cy="546273"/>
            <a:chOff x="1429806" y="1218890"/>
            <a:chExt cx="3748619" cy="2378550"/>
          </a:xfrm>
        </p:grpSpPr>
        <p:sp>
          <p:nvSpPr>
            <p:cNvPr id="3" name="弧形 2"/>
            <p:cNvSpPr/>
            <p:nvPr userDrawn="1"/>
          </p:nvSpPr>
          <p:spPr>
            <a:xfrm>
              <a:off x="2130180" y="1218890"/>
              <a:ext cx="2378556" cy="2378550"/>
            </a:xfrm>
            <a:prstGeom prst="arc">
              <a:avLst>
                <a:gd name="adj1" fmla="val 20903210"/>
                <a:gd name="adj2" fmla="val 20864698"/>
              </a:avLst>
            </a:prstGeom>
            <a:ln w="38100" cap="flat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1429806" y="1852005"/>
              <a:ext cx="3748619" cy="1305960"/>
            </a:xfrm>
            <a:prstGeom prst="rect">
              <a:avLst/>
            </a:prstGeom>
            <a:solidFill>
              <a:srgbClr val="0E327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 userDrawn="1"/>
          </p:nvSpPr>
          <p:spPr>
            <a:xfrm>
              <a:off x="3704492" y="1999821"/>
              <a:ext cx="627110" cy="944545"/>
            </a:xfrm>
            <a:custGeom>
              <a:avLst/>
              <a:gdLst/>
              <a:ahLst/>
              <a:cxnLst/>
              <a:rect l="l" t="t" r="r" b="b"/>
              <a:pathLst>
                <a:path w="203151" h="218182">
                  <a:moveTo>
                    <a:pt x="0" y="0"/>
                  </a:moveTo>
                  <a:lnTo>
                    <a:pt x="47774" y="0"/>
                  </a:lnTo>
                  <a:lnTo>
                    <a:pt x="102989" y="161479"/>
                  </a:lnTo>
                  <a:lnTo>
                    <a:pt x="156419" y="0"/>
                  </a:lnTo>
                  <a:lnTo>
                    <a:pt x="203151" y="0"/>
                  </a:lnTo>
                  <a:lnTo>
                    <a:pt x="125016" y="218182"/>
                  </a:lnTo>
                  <a:lnTo>
                    <a:pt x="77986" y="21818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3060258" y="2031529"/>
              <a:ext cx="840077" cy="840078"/>
            </a:xfrm>
            <a:prstGeom prst="ellipse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3046458" y="2013652"/>
              <a:ext cx="785196" cy="785196"/>
              <a:chOff x="2909310" y="2052260"/>
              <a:chExt cx="1366380" cy="1366380"/>
            </a:xfrm>
          </p:grpSpPr>
          <p:sp>
            <p:nvSpPr>
              <p:cNvPr id="39" name="椭圆 38"/>
              <p:cNvSpPr/>
              <p:nvPr/>
            </p:nvSpPr>
            <p:spPr>
              <a:xfrm>
                <a:off x="2909310" y="2052260"/>
                <a:ext cx="1366380" cy="1366380"/>
              </a:xfrm>
              <a:prstGeom prst="ellipse">
                <a:avLst/>
              </a:prstGeom>
              <a:solidFill>
                <a:srgbClr val="FC39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2915177" y="2089956"/>
                <a:ext cx="1173359" cy="1244600"/>
              </a:xfrm>
              <a:prstGeom prst="ellipse">
                <a:avLst/>
              </a:prstGeom>
              <a:solidFill>
                <a:srgbClr val="FD8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8" name="文本框 27"/>
            <p:cNvSpPr txBox="1"/>
            <p:nvPr userDrawn="1"/>
          </p:nvSpPr>
          <p:spPr>
            <a:xfrm>
              <a:off x="1702784" y="1999821"/>
              <a:ext cx="750812" cy="944545"/>
            </a:xfrm>
            <a:custGeom>
              <a:avLst/>
              <a:gdLst/>
              <a:ahLst/>
              <a:cxnLst/>
              <a:rect l="l" t="t" r="r" b="b"/>
              <a:pathLst>
                <a:path w="210741" h="218182">
                  <a:moveTo>
                    <a:pt x="0" y="0"/>
                  </a:moveTo>
                  <a:lnTo>
                    <a:pt x="65931" y="0"/>
                  </a:lnTo>
                  <a:lnTo>
                    <a:pt x="105519" y="148828"/>
                  </a:lnTo>
                  <a:lnTo>
                    <a:pt x="144661" y="0"/>
                  </a:lnTo>
                  <a:lnTo>
                    <a:pt x="210741" y="0"/>
                  </a:lnTo>
                  <a:lnTo>
                    <a:pt x="210741" y="218182"/>
                  </a:lnTo>
                  <a:lnTo>
                    <a:pt x="169813" y="218182"/>
                  </a:lnTo>
                  <a:lnTo>
                    <a:pt x="169813" y="46434"/>
                  </a:lnTo>
                  <a:lnTo>
                    <a:pt x="126504" y="218182"/>
                  </a:lnTo>
                  <a:lnTo>
                    <a:pt x="84088" y="218182"/>
                  </a:lnTo>
                  <a:lnTo>
                    <a:pt x="40928" y="46434"/>
                  </a:lnTo>
                  <a:lnTo>
                    <a:pt x="40928" y="218182"/>
                  </a:lnTo>
                  <a:lnTo>
                    <a:pt x="0" y="21818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文本框 28"/>
            <p:cNvSpPr txBox="1"/>
            <p:nvPr userDrawn="1"/>
          </p:nvSpPr>
          <p:spPr>
            <a:xfrm>
              <a:off x="2422807" y="1999821"/>
              <a:ext cx="750812" cy="944545"/>
            </a:xfrm>
            <a:custGeom>
              <a:avLst/>
              <a:gdLst/>
              <a:ahLst/>
              <a:cxnLst/>
              <a:rect l="l" t="t" r="r" b="b"/>
              <a:pathLst>
                <a:path w="218926" h="218182">
                  <a:moveTo>
                    <a:pt x="107752" y="50899"/>
                  </a:moveTo>
                  <a:lnTo>
                    <a:pt x="78284" y="131862"/>
                  </a:lnTo>
                  <a:lnTo>
                    <a:pt x="137815" y="131862"/>
                  </a:lnTo>
                  <a:close/>
                  <a:moveTo>
                    <a:pt x="84981" y="0"/>
                  </a:moveTo>
                  <a:lnTo>
                    <a:pt x="131564" y="0"/>
                  </a:lnTo>
                  <a:lnTo>
                    <a:pt x="218926" y="218182"/>
                  </a:lnTo>
                  <a:lnTo>
                    <a:pt x="171004" y="218182"/>
                  </a:lnTo>
                  <a:lnTo>
                    <a:pt x="151954" y="168622"/>
                  </a:lnTo>
                  <a:lnTo>
                    <a:pt x="64740" y="168622"/>
                  </a:lnTo>
                  <a:lnTo>
                    <a:pt x="46732" y="218182"/>
                  </a:lnTo>
                  <a:lnTo>
                    <a:pt x="0" y="21818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30" name="文本框 29"/>
            <p:cNvSpPr txBox="1"/>
            <p:nvPr userDrawn="1"/>
          </p:nvSpPr>
          <p:spPr>
            <a:xfrm>
              <a:off x="3166744" y="1999821"/>
              <a:ext cx="627106" cy="944545"/>
            </a:xfrm>
            <a:custGeom>
              <a:avLst/>
              <a:gdLst/>
              <a:ahLst/>
              <a:cxnLst/>
              <a:rect l="l" t="t" r="r" b="b"/>
              <a:pathLst>
                <a:path w="196156" h="218182">
                  <a:moveTo>
                    <a:pt x="44053" y="36909"/>
                  </a:moveTo>
                  <a:lnTo>
                    <a:pt x="44053" y="92273"/>
                  </a:lnTo>
                  <a:lnTo>
                    <a:pt x="76647" y="92273"/>
                  </a:lnTo>
                  <a:cubicBezTo>
                    <a:pt x="97780" y="92273"/>
                    <a:pt x="110976" y="91380"/>
                    <a:pt x="116235" y="89595"/>
                  </a:cubicBezTo>
                  <a:cubicBezTo>
                    <a:pt x="121494" y="87809"/>
                    <a:pt x="125611" y="84733"/>
                    <a:pt x="128588" y="80367"/>
                  </a:cubicBezTo>
                  <a:cubicBezTo>
                    <a:pt x="131564" y="76002"/>
                    <a:pt x="133053" y="70545"/>
                    <a:pt x="133053" y="63996"/>
                  </a:cubicBezTo>
                  <a:cubicBezTo>
                    <a:pt x="133053" y="56654"/>
                    <a:pt x="131093" y="50726"/>
                    <a:pt x="127174" y="46211"/>
                  </a:cubicBezTo>
                  <a:cubicBezTo>
                    <a:pt x="123255" y="41697"/>
                    <a:pt x="117723" y="38844"/>
                    <a:pt x="110580" y="37654"/>
                  </a:cubicBezTo>
                  <a:cubicBezTo>
                    <a:pt x="107008" y="37157"/>
                    <a:pt x="96292" y="36909"/>
                    <a:pt x="78433" y="36909"/>
                  </a:cubicBezTo>
                  <a:close/>
                  <a:moveTo>
                    <a:pt x="0" y="0"/>
                  </a:moveTo>
                  <a:lnTo>
                    <a:pt x="92720" y="0"/>
                  </a:lnTo>
                  <a:cubicBezTo>
                    <a:pt x="116037" y="0"/>
                    <a:pt x="132978" y="1960"/>
                    <a:pt x="143545" y="5879"/>
                  </a:cubicBezTo>
                  <a:cubicBezTo>
                    <a:pt x="154112" y="9798"/>
                    <a:pt x="162570" y="16768"/>
                    <a:pt x="168920" y="26789"/>
                  </a:cubicBezTo>
                  <a:cubicBezTo>
                    <a:pt x="175270" y="36810"/>
                    <a:pt x="178445" y="48270"/>
                    <a:pt x="178445" y="61168"/>
                  </a:cubicBezTo>
                  <a:cubicBezTo>
                    <a:pt x="178445" y="77539"/>
                    <a:pt x="173633" y="91058"/>
                    <a:pt x="164009" y="101724"/>
                  </a:cubicBezTo>
                  <a:cubicBezTo>
                    <a:pt x="154385" y="112390"/>
                    <a:pt x="139998" y="119112"/>
                    <a:pt x="120849" y="121890"/>
                  </a:cubicBezTo>
                  <a:cubicBezTo>
                    <a:pt x="130374" y="127446"/>
                    <a:pt x="138237" y="133548"/>
                    <a:pt x="144438" y="140196"/>
                  </a:cubicBezTo>
                  <a:cubicBezTo>
                    <a:pt x="150639" y="146844"/>
                    <a:pt x="158998" y="158651"/>
                    <a:pt x="169515" y="175617"/>
                  </a:cubicBezTo>
                  <a:lnTo>
                    <a:pt x="196156" y="218182"/>
                  </a:lnTo>
                  <a:lnTo>
                    <a:pt x="143471" y="218182"/>
                  </a:lnTo>
                  <a:lnTo>
                    <a:pt x="111621" y="170706"/>
                  </a:lnTo>
                  <a:cubicBezTo>
                    <a:pt x="100310" y="153739"/>
                    <a:pt x="92571" y="143049"/>
                    <a:pt x="88404" y="138633"/>
                  </a:cubicBezTo>
                  <a:cubicBezTo>
                    <a:pt x="84237" y="134218"/>
                    <a:pt x="79822" y="131192"/>
                    <a:pt x="75158" y="129555"/>
                  </a:cubicBezTo>
                  <a:cubicBezTo>
                    <a:pt x="70495" y="127918"/>
                    <a:pt x="63103" y="127099"/>
                    <a:pt x="52983" y="127099"/>
                  </a:cubicBezTo>
                  <a:lnTo>
                    <a:pt x="44053" y="127099"/>
                  </a:lnTo>
                  <a:lnTo>
                    <a:pt x="44053" y="218182"/>
                  </a:lnTo>
                  <a:lnTo>
                    <a:pt x="0" y="21818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文本框 30"/>
            <p:cNvSpPr txBox="1"/>
            <p:nvPr userDrawn="1"/>
          </p:nvSpPr>
          <p:spPr>
            <a:xfrm>
              <a:off x="4601618" y="1997814"/>
              <a:ext cx="454255" cy="936814"/>
            </a:xfrm>
            <a:custGeom>
              <a:avLst/>
              <a:gdLst>
                <a:gd name="connsiteX0" fmla="*/ 0 w 104929"/>
                <a:gd name="connsiteY0" fmla="*/ 0 h 216396"/>
                <a:gd name="connsiteX1" fmla="*/ 38704 w 104929"/>
                <a:gd name="connsiteY1" fmla="*/ 0 h 216396"/>
                <a:gd name="connsiteX2" fmla="*/ 38704 w 104929"/>
                <a:gd name="connsiteY2" fmla="*/ 179635 h 216396"/>
                <a:gd name="connsiteX3" fmla="*/ 104929 w 104929"/>
                <a:gd name="connsiteY3" fmla="*/ 179635 h 216396"/>
                <a:gd name="connsiteX4" fmla="*/ 104929 w 104929"/>
                <a:gd name="connsiteY4" fmla="*/ 216396 h 216396"/>
                <a:gd name="connsiteX5" fmla="*/ 0 w 104929"/>
                <a:gd name="connsiteY5" fmla="*/ 216396 h 216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929" h="216396">
                  <a:moveTo>
                    <a:pt x="0" y="0"/>
                  </a:moveTo>
                  <a:lnTo>
                    <a:pt x="38704" y="0"/>
                  </a:lnTo>
                  <a:lnTo>
                    <a:pt x="38704" y="179635"/>
                  </a:lnTo>
                  <a:lnTo>
                    <a:pt x="104929" y="179635"/>
                  </a:lnTo>
                  <a:lnTo>
                    <a:pt x="104929" y="216396"/>
                  </a:lnTo>
                  <a:lnTo>
                    <a:pt x="0" y="21639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grpSp>
          <p:nvGrpSpPr>
            <p:cNvPr id="32" name="组合 31"/>
            <p:cNvGrpSpPr/>
            <p:nvPr userDrawn="1"/>
          </p:nvGrpSpPr>
          <p:grpSpPr>
            <a:xfrm>
              <a:off x="4508538" y="2960039"/>
              <a:ext cx="604225" cy="197925"/>
              <a:chOff x="10909646" y="2094021"/>
              <a:chExt cx="281313" cy="92149"/>
            </a:xfrm>
          </p:grpSpPr>
          <p:cxnSp>
            <p:nvCxnSpPr>
              <p:cNvPr id="37" name="直接箭头连接符 36"/>
              <p:cNvCxnSpPr/>
              <p:nvPr userDrawn="1"/>
            </p:nvCxnSpPr>
            <p:spPr>
              <a:xfrm rot="900000">
                <a:off x="11015753" y="2181399"/>
                <a:ext cx="175206" cy="0"/>
              </a:xfrm>
              <a:prstGeom prst="straightConnector1">
                <a:avLst/>
              </a:prstGeom>
              <a:ln w="12700">
                <a:solidFill>
                  <a:schemeClr val="bg1"/>
                </a:solidFill>
                <a:headEnd type="none"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椭圆 37"/>
              <p:cNvSpPr/>
              <p:nvPr userDrawn="1"/>
            </p:nvSpPr>
            <p:spPr>
              <a:xfrm>
                <a:off x="10909646" y="2094021"/>
                <a:ext cx="92149" cy="9214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 rot="287564">
              <a:off x="3713626" y="1881327"/>
              <a:ext cx="418547" cy="259319"/>
              <a:chOff x="3709036" y="1858711"/>
              <a:chExt cx="418547" cy="259319"/>
            </a:xfrm>
          </p:grpSpPr>
          <p:cxnSp>
            <p:nvCxnSpPr>
              <p:cNvPr id="35" name="直接箭头连接符 34"/>
              <p:cNvCxnSpPr/>
              <p:nvPr/>
            </p:nvCxnSpPr>
            <p:spPr>
              <a:xfrm flipV="1">
                <a:off x="3712041" y="1858711"/>
                <a:ext cx="415542" cy="257800"/>
              </a:xfrm>
              <a:prstGeom prst="straightConnector1">
                <a:avLst/>
              </a:prstGeom>
              <a:ln w="19050">
                <a:solidFill>
                  <a:srgbClr val="0E3272"/>
                </a:solidFill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箭头连接符 35"/>
              <p:cNvCxnSpPr/>
              <p:nvPr/>
            </p:nvCxnSpPr>
            <p:spPr>
              <a:xfrm flipV="1">
                <a:off x="3709036" y="1860248"/>
                <a:ext cx="415533" cy="257782"/>
              </a:xfrm>
              <a:prstGeom prst="straightConnector1">
                <a:avLst/>
              </a:prstGeom>
              <a:ln w="12700">
                <a:solidFill>
                  <a:schemeClr val="bg1"/>
                </a:solidFill>
                <a:headEnd type="none"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文本框 33"/>
            <p:cNvSpPr txBox="1"/>
            <p:nvPr userDrawn="1"/>
          </p:nvSpPr>
          <p:spPr>
            <a:xfrm rot="863849">
              <a:off x="4206195" y="2438863"/>
              <a:ext cx="298596" cy="559943"/>
            </a:xfrm>
            <a:custGeom>
              <a:avLst/>
              <a:gdLst>
                <a:gd name="connsiteX0" fmla="*/ 0 w 116348"/>
                <a:gd name="connsiteY0" fmla="*/ 0 h 218182"/>
                <a:gd name="connsiteX1" fmla="*/ 116348 w 116348"/>
                <a:gd name="connsiteY1" fmla="*/ 0 h 218182"/>
                <a:gd name="connsiteX2" fmla="*/ 116348 w 116348"/>
                <a:gd name="connsiteY2" fmla="*/ 36909 h 218182"/>
                <a:gd name="connsiteX3" fmla="*/ 38704 w 116348"/>
                <a:gd name="connsiteY3" fmla="*/ 36909 h 218182"/>
                <a:gd name="connsiteX4" fmla="*/ 38704 w 116348"/>
                <a:gd name="connsiteY4" fmla="*/ 85279 h 218182"/>
                <a:gd name="connsiteX5" fmla="*/ 116348 w 116348"/>
                <a:gd name="connsiteY5" fmla="*/ 85279 h 218182"/>
                <a:gd name="connsiteX6" fmla="*/ 116348 w 116348"/>
                <a:gd name="connsiteY6" fmla="*/ 122039 h 218182"/>
                <a:gd name="connsiteX7" fmla="*/ 38704 w 116348"/>
                <a:gd name="connsiteY7" fmla="*/ 122039 h 218182"/>
                <a:gd name="connsiteX8" fmla="*/ 38704 w 116348"/>
                <a:gd name="connsiteY8" fmla="*/ 181421 h 218182"/>
                <a:gd name="connsiteX9" fmla="*/ 116348 w 116348"/>
                <a:gd name="connsiteY9" fmla="*/ 181421 h 218182"/>
                <a:gd name="connsiteX10" fmla="*/ 116348 w 116348"/>
                <a:gd name="connsiteY10" fmla="*/ 218182 h 218182"/>
                <a:gd name="connsiteX11" fmla="*/ 0 w 116348"/>
                <a:gd name="connsiteY11" fmla="*/ 218182 h 218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6348" h="218182">
                  <a:moveTo>
                    <a:pt x="0" y="0"/>
                  </a:moveTo>
                  <a:lnTo>
                    <a:pt x="116348" y="0"/>
                  </a:lnTo>
                  <a:lnTo>
                    <a:pt x="116348" y="36909"/>
                  </a:lnTo>
                  <a:lnTo>
                    <a:pt x="38704" y="36909"/>
                  </a:lnTo>
                  <a:lnTo>
                    <a:pt x="38704" y="85279"/>
                  </a:lnTo>
                  <a:lnTo>
                    <a:pt x="116348" y="85279"/>
                  </a:lnTo>
                  <a:lnTo>
                    <a:pt x="116348" y="122039"/>
                  </a:lnTo>
                  <a:lnTo>
                    <a:pt x="38704" y="122039"/>
                  </a:lnTo>
                  <a:lnTo>
                    <a:pt x="38704" y="181421"/>
                  </a:lnTo>
                  <a:lnTo>
                    <a:pt x="116348" y="181421"/>
                  </a:lnTo>
                  <a:lnTo>
                    <a:pt x="116348" y="218182"/>
                  </a:lnTo>
                  <a:lnTo>
                    <a:pt x="0" y="218182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66700" y="94249"/>
            <a:ext cx="11353234" cy="546273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66700" y="927099"/>
            <a:ext cx="11705167" cy="5494864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0" y="6541200"/>
            <a:ext cx="2700000" cy="316800"/>
          </a:xfrm>
        </p:spPr>
        <p:txBody>
          <a:bodyPr/>
          <a:lstStyle/>
          <a:p>
            <a:fld id="{B3F93E86-8D96-417D-A0BD-433939A5416E}" type="datetime1">
              <a:rPr lang="zh-CN" altLang="en-US" smtClean="0"/>
              <a:t>2026/2/6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55334" y="6538767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9492000" y="6536334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66700" y="94249"/>
            <a:ext cx="11353234" cy="546273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66700" y="927099"/>
            <a:ext cx="11705167" cy="5494864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0" y="6541200"/>
            <a:ext cx="2700000" cy="316800"/>
          </a:xfrm>
        </p:spPr>
        <p:txBody>
          <a:bodyPr/>
          <a:lstStyle/>
          <a:p>
            <a:fld id="{5FD4821B-1C9A-471C-8B22-78A8EFBFA2EB}" type="datetime1">
              <a:rPr lang="zh-CN" altLang="en-US" smtClean="0"/>
              <a:t>2026/2/6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55334" y="6538767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9492000" y="6536334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711387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8" name="Rectangle 30"/>
          <p:cNvSpPr/>
          <p:nvPr userDrawn="1"/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B0B45415-030E-4F0F-AF6D-198796DEEE59}" type="datetime1">
              <a:rPr lang="zh-CN" altLang="en-US" smtClean="0"/>
              <a:t>2026/2/6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0" y="0"/>
            <a:ext cx="12192000" cy="6883400"/>
          </a:xfrm>
          <a:prstGeom prst="rect">
            <a:avLst/>
          </a:prstGeom>
          <a:solidFill>
            <a:srgbClr val="006C8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1024732" y="2081325"/>
            <a:ext cx="3748619" cy="2378550"/>
            <a:chOff x="1429806" y="1218890"/>
            <a:chExt cx="3748619" cy="2378550"/>
          </a:xfrm>
        </p:grpSpPr>
        <p:sp>
          <p:nvSpPr>
            <p:cNvPr id="7" name="弧形 6"/>
            <p:cNvSpPr/>
            <p:nvPr userDrawn="1"/>
          </p:nvSpPr>
          <p:spPr>
            <a:xfrm>
              <a:off x="2130180" y="1218890"/>
              <a:ext cx="2378556" cy="2378550"/>
            </a:xfrm>
            <a:prstGeom prst="arc">
              <a:avLst>
                <a:gd name="adj1" fmla="val 20903210"/>
                <a:gd name="adj2" fmla="val 20864698"/>
              </a:avLst>
            </a:prstGeom>
            <a:ln w="88900" cap="flat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1429806" y="1852005"/>
              <a:ext cx="3748619" cy="1305960"/>
            </a:xfrm>
            <a:prstGeom prst="rect">
              <a:avLst/>
            </a:prstGeom>
            <a:solidFill>
              <a:srgbClr val="006C8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 userDrawn="1"/>
          </p:nvSpPr>
          <p:spPr>
            <a:xfrm>
              <a:off x="3704492" y="1999821"/>
              <a:ext cx="627110" cy="944545"/>
            </a:xfrm>
            <a:custGeom>
              <a:avLst/>
              <a:gdLst/>
              <a:ahLst/>
              <a:cxnLst/>
              <a:rect l="l" t="t" r="r" b="b"/>
              <a:pathLst>
                <a:path w="203151" h="218182">
                  <a:moveTo>
                    <a:pt x="0" y="0"/>
                  </a:moveTo>
                  <a:lnTo>
                    <a:pt x="47774" y="0"/>
                  </a:lnTo>
                  <a:lnTo>
                    <a:pt x="102989" y="161479"/>
                  </a:lnTo>
                  <a:lnTo>
                    <a:pt x="156419" y="0"/>
                  </a:lnTo>
                  <a:lnTo>
                    <a:pt x="203151" y="0"/>
                  </a:lnTo>
                  <a:lnTo>
                    <a:pt x="125016" y="218182"/>
                  </a:lnTo>
                  <a:lnTo>
                    <a:pt x="77986" y="21818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椭圆 9"/>
            <p:cNvSpPr/>
            <p:nvPr userDrawn="1"/>
          </p:nvSpPr>
          <p:spPr>
            <a:xfrm>
              <a:off x="3060258" y="2031529"/>
              <a:ext cx="840077" cy="840078"/>
            </a:xfrm>
            <a:prstGeom prst="ellipse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3046458" y="2013652"/>
              <a:ext cx="785196" cy="785196"/>
              <a:chOff x="2909310" y="2052260"/>
              <a:chExt cx="1366380" cy="1366380"/>
            </a:xfrm>
          </p:grpSpPr>
          <p:sp>
            <p:nvSpPr>
              <p:cNvPr id="23" name="椭圆 22"/>
              <p:cNvSpPr/>
              <p:nvPr/>
            </p:nvSpPr>
            <p:spPr>
              <a:xfrm>
                <a:off x="2909310" y="2052260"/>
                <a:ext cx="1366380" cy="1366380"/>
              </a:xfrm>
              <a:prstGeom prst="ellipse">
                <a:avLst/>
              </a:prstGeom>
              <a:solidFill>
                <a:srgbClr val="FC39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椭圆 23"/>
              <p:cNvSpPr/>
              <p:nvPr/>
            </p:nvSpPr>
            <p:spPr>
              <a:xfrm>
                <a:off x="2915177" y="2089956"/>
                <a:ext cx="1173359" cy="1244600"/>
              </a:xfrm>
              <a:prstGeom prst="ellipse">
                <a:avLst/>
              </a:prstGeom>
              <a:solidFill>
                <a:srgbClr val="FD8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2" name="文本框 11"/>
            <p:cNvSpPr txBox="1"/>
            <p:nvPr userDrawn="1"/>
          </p:nvSpPr>
          <p:spPr>
            <a:xfrm>
              <a:off x="1702784" y="1999821"/>
              <a:ext cx="750812" cy="944545"/>
            </a:xfrm>
            <a:custGeom>
              <a:avLst/>
              <a:gdLst/>
              <a:ahLst/>
              <a:cxnLst/>
              <a:rect l="l" t="t" r="r" b="b"/>
              <a:pathLst>
                <a:path w="210741" h="218182">
                  <a:moveTo>
                    <a:pt x="0" y="0"/>
                  </a:moveTo>
                  <a:lnTo>
                    <a:pt x="65931" y="0"/>
                  </a:lnTo>
                  <a:lnTo>
                    <a:pt x="105519" y="148828"/>
                  </a:lnTo>
                  <a:lnTo>
                    <a:pt x="144661" y="0"/>
                  </a:lnTo>
                  <a:lnTo>
                    <a:pt x="210741" y="0"/>
                  </a:lnTo>
                  <a:lnTo>
                    <a:pt x="210741" y="218182"/>
                  </a:lnTo>
                  <a:lnTo>
                    <a:pt x="169813" y="218182"/>
                  </a:lnTo>
                  <a:lnTo>
                    <a:pt x="169813" y="46434"/>
                  </a:lnTo>
                  <a:lnTo>
                    <a:pt x="126504" y="218182"/>
                  </a:lnTo>
                  <a:lnTo>
                    <a:pt x="84088" y="218182"/>
                  </a:lnTo>
                  <a:lnTo>
                    <a:pt x="40928" y="46434"/>
                  </a:lnTo>
                  <a:lnTo>
                    <a:pt x="40928" y="218182"/>
                  </a:lnTo>
                  <a:lnTo>
                    <a:pt x="0" y="21818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文本框 12"/>
            <p:cNvSpPr txBox="1"/>
            <p:nvPr userDrawn="1"/>
          </p:nvSpPr>
          <p:spPr>
            <a:xfrm>
              <a:off x="2422807" y="1999821"/>
              <a:ext cx="750812" cy="944545"/>
            </a:xfrm>
            <a:custGeom>
              <a:avLst/>
              <a:gdLst/>
              <a:ahLst/>
              <a:cxnLst/>
              <a:rect l="l" t="t" r="r" b="b"/>
              <a:pathLst>
                <a:path w="218926" h="218182">
                  <a:moveTo>
                    <a:pt x="107752" y="50899"/>
                  </a:moveTo>
                  <a:lnTo>
                    <a:pt x="78284" y="131862"/>
                  </a:lnTo>
                  <a:lnTo>
                    <a:pt x="137815" y="131862"/>
                  </a:lnTo>
                  <a:close/>
                  <a:moveTo>
                    <a:pt x="84981" y="0"/>
                  </a:moveTo>
                  <a:lnTo>
                    <a:pt x="131564" y="0"/>
                  </a:lnTo>
                  <a:lnTo>
                    <a:pt x="218926" y="218182"/>
                  </a:lnTo>
                  <a:lnTo>
                    <a:pt x="171004" y="218182"/>
                  </a:lnTo>
                  <a:lnTo>
                    <a:pt x="151954" y="168622"/>
                  </a:lnTo>
                  <a:lnTo>
                    <a:pt x="64740" y="168622"/>
                  </a:lnTo>
                  <a:lnTo>
                    <a:pt x="46732" y="218182"/>
                  </a:lnTo>
                  <a:lnTo>
                    <a:pt x="0" y="21818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文本框 13"/>
            <p:cNvSpPr txBox="1"/>
            <p:nvPr userDrawn="1"/>
          </p:nvSpPr>
          <p:spPr>
            <a:xfrm>
              <a:off x="3166744" y="1999821"/>
              <a:ext cx="627106" cy="944545"/>
            </a:xfrm>
            <a:custGeom>
              <a:avLst/>
              <a:gdLst/>
              <a:ahLst/>
              <a:cxnLst/>
              <a:rect l="l" t="t" r="r" b="b"/>
              <a:pathLst>
                <a:path w="196156" h="218182">
                  <a:moveTo>
                    <a:pt x="44053" y="36909"/>
                  </a:moveTo>
                  <a:lnTo>
                    <a:pt x="44053" y="92273"/>
                  </a:lnTo>
                  <a:lnTo>
                    <a:pt x="76647" y="92273"/>
                  </a:lnTo>
                  <a:cubicBezTo>
                    <a:pt x="97780" y="92273"/>
                    <a:pt x="110976" y="91380"/>
                    <a:pt x="116235" y="89595"/>
                  </a:cubicBezTo>
                  <a:cubicBezTo>
                    <a:pt x="121494" y="87809"/>
                    <a:pt x="125611" y="84733"/>
                    <a:pt x="128588" y="80367"/>
                  </a:cubicBezTo>
                  <a:cubicBezTo>
                    <a:pt x="131564" y="76002"/>
                    <a:pt x="133053" y="70545"/>
                    <a:pt x="133053" y="63996"/>
                  </a:cubicBezTo>
                  <a:cubicBezTo>
                    <a:pt x="133053" y="56654"/>
                    <a:pt x="131093" y="50726"/>
                    <a:pt x="127174" y="46211"/>
                  </a:cubicBezTo>
                  <a:cubicBezTo>
                    <a:pt x="123255" y="41697"/>
                    <a:pt x="117723" y="38844"/>
                    <a:pt x="110580" y="37654"/>
                  </a:cubicBezTo>
                  <a:cubicBezTo>
                    <a:pt x="107008" y="37157"/>
                    <a:pt x="96292" y="36909"/>
                    <a:pt x="78433" y="36909"/>
                  </a:cubicBezTo>
                  <a:close/>
                  <a:moveTo>
                    <a:pt x="0" y="0"/>
                  </a:moveTo>
                  <a:lnTo>
                    <a:pt x="92720" y="0"/>
                  </a:lnTo>
                  <a:cubicBezTo>
                    <a:pt x="116037" y="0"/>
                    <a:pt x="132978" y="1960"/>
                    <a:pt x="143545" y="5879"/>
                  </a:cubicBezTo>
                  <a:cubicBezTo>
                    <a:pt x="154112" y="9798"/>
                    <a:pt x="162570" y="16768"/>
                    <a:pt x="168920" y="26789"/>
                  </a:cubicBezTo>
                  <a:cubicBezTo>
                    <a:pt x="175270" y="36810"/>
                    <a:pt x="178445" y="48270"/>
                    <a:pt x="178445" y="61168"/>
                  </a:cubicBezTo>
                  <a:cubicBezTo>
                    <a:pt x="178445" y="77539"/>
                    <a:pt x="173633" y="91058"/>
                    <a:pt x="164009" y="101724"/>
                  </a:cubicBezTo>
                  <a:cubicBezTo>
                    <a:pt x="154385" y="112390"/>
                    <a:pt x="139998" y="119112"/>
                    <a:pt x="120849" y="121890"/>
                  </a:cubicBezTo>
                  <a:cubicBezTo>
                    <a:pt x="130374" y="127446"/>
                    <a:pt x="138237" y="133548"/>
                    <a:pt x="144438" y="140196"/>
                  </a:cubicBezTo>
                  <a:cubicBezTo>
                    <a:pt x="150639" y="146844"/>
                    <a:pt x="158998" y="158651"/>
                    <a:pt x="169515" y="175617"/>
                  </a:cubicBezTo>
                  <a:lnTo>
                    <a:pt x="196156" y="218182"/>
                  </a:lnTo>
                  <a:lnTo>
                    <a:pt x="143471" y="218182"/>
                  </a:lnTo>
                  <a:lnTo>
                    <a:pt x="111621" y="170706"/>
                  </a:lnTo>
                  <a:cubicBezTo>
                    <a:pt x="100310" y="153739"/>
                    <a:pt x="92571" y="143049"/>
                    <a:pt x="88404" y="138633"/>
                  </a:cubicBezTo>
                  <a:cubicBezTo>
                    <a:pt x="84237" y="134218"/>
                    <a:pt x="79822" y="131192"/>
                    <a:pt x="75158" y="129555"/>
                  </a:cubicBezTo>
                  <a:cubicBezTo>
                    <a:pt x="70495" y="127918"/>
                    <a:pt x="63103" y="127099"/>
                    <a:pt x="52983" y="127099"/>
                  </a:cubicBezTo>
                  <a:lnTo>
                    <a:pt x="44053" y="127099"/>
                  </a:lnTo>
                  <a:lnTo>
                    <a:pt x="44053" y="218182"/>
                  </a:lnTo>
                  <a:lnTo>
                    <a:pt x="0" y="21818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文本框 14"/>
            <p:cNvSpPr txBox="1"/>
            <p:nvPr userDrawn="1"/>
          </p:nvSpPr>
          <p:spPr>
            <a:xfrm>
              <a:off x="4601618" y="1997814"/>
              <a:ext cx="454255" cy="936814"/>
            </a:xfrm>
            <a:custGeom>
              <a:avLst/>
              <a:gdLst>
                <a:gd name="connsiteX0" fmla="*/ 0 w 104929"/>
                <a:gd name="connsiteY0" fmla="*/ 0 h 216396"/>
                <a:gd name="connsiteX1" fmla="*/ 38704 w 104929"/>
                <a:gd name="connsiteY1" fmla="*/ 0 h 216396"/>
                <a:gd name="connsiteX2" fmla="*/ 38704 w 104929"/>
                <a:gd name="connsiteY2" fmla="*/ 179635 h 216396"/>
                <a:gd name="connsiteX3" fmla="*/ 104929 w 104929"/>
                <a:gd name="connsiteY3" fmla="*/ 179635 h 216396"/>
                <a:gd name="connsiteX4" fmla="*/ 104929 w 104929"/>
                <a:gd name="connsiteY4" fmla="*/ 216396 h 216396"/>
                <a:gd name="connsiteX5" fmla="*/ 0 w 104929"/>
                <a:gd name="connsiteY5" fmla="*/ 216396 h 216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929" h="216396">
                  <a:moveTo>
                    <a:pt x="0" y="0"/>
                  </a:moveTo>
                  <a:lnTo>
                    <a:pt x="38704" y="0"/>
                  </a:lnTo>
                  <a:lnTo>
                    <a:pt x="38704" y="179635"/>
                  </a:lnTo>
                  <a:lnTo>
                    <a:pt x="104929" y="179635"/>
                  </a:lnTo>
                  <a:lnTo>
                    <a:pt x="104929" y="216396"/>
                  </a:lnTo>
                  <a:lnTo>
                    <a:pt x="0" y="21639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grpSp>
          <p:nvGrpSpPr>
            <p:cNvPr id="16" name="组合 15"/>
            <p:cNvGrpSpPr/>
            <p:nvPr userDrawn="1"/>
          </p:nvGrpSpPr>
          <p:grpSpPr>
            <a:xfrm>
              <a:off x="4508539" y="2960030"/>
              <a:ext cx="621582" cy="299081"/>
              <a:chOff x="10909646" y="2094021"/>
              <a:chExt cx="289394" cy="139245"/>
            </a:xfrm>
          </p:grpSpPr>
          <p:cxnSp>
            <p:nvCxnSpPr>
              <p:cNvPr id="21" name="直接箭头连接符 20"/>
              <p:cNvCxnSpPr/>
              <p:nvPr userDrawn="1"/>
            </p:nvCxnSpPr>
            <p:spPr>
              <a:xfrm>
                <a:off x="11018738" y="2167114"/>
                <a:ext cx="180302" cy="66152"/>
              </a:xfrm>
              <a:prstGeom prst="straightConnector1">
                <a:avLst/>
              </a:prstGeom>
              <a:ln w="31750">
                <a:solidFill>
                  <a:schemeClr val="bg1"/>
                </a:solidFill>
                <a:headEnd type="none"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椭圆 21"/>
              <p:cNvSpPr/>
              <p:nvPr userDrawn="1"/>
            </p:nvSpPr>
            <p:spPr>
              <a:xfrm>
                <a:off x="10909646" y="2094021"/>
                <a:ext cx="92149" cy="92149"/>
              </a:xfrm>
              <a:prstGeom prst="ellipse">
                <a:avLst/>
              </a:prstGeom>
              <a:solidFill>
                <a:srgbClr val="FED96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 rot="287564">
              <a:off x="3699974" y="1862394"/>
              <a:ext cx="431994" cy="265020"/>
              <a:chOff x="3694068" y="1840412"/>
              <a:chExt cx="431994" cy="265020"/>
            </a:xfrm>
          </p:grpSpPr>
          <p:cxnSp>
            <p:nvCxnSpPr>
              <p:cNvPr id="19" name="直接箭头连接符 18"/>
              <p:cNvCxnSpPr/>
              <p:nvPr/>
            </p:nvCxnSpPr>
            <p:spPr>
              <a:xfrm flipV="1">
                <a:off x="3710513" y="1840412"/>
                <a:ext cx="415549" cy="257801"/>
              </a:xfrm>
              <a:prstGeom prst="straightConnector1">
                <a:avLst/>
              </a:prstGeom>
              <a:ln w="82550">
                <a:solidFill>
                  <a:srgbClr val="006C84"/>
                </a:solidFill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箭头连接符 19"/>
              <p:cNvCxnSpPr/>
              <p:nvPr/>
            </p:nvCxnSpPr>
            <p:spPr>
              <a:xfrm flipV="1">
                <a:off x="3694068" y="1847631"/>
                <a:ext cx="415549" cy="257801"/>
              </a:xfrm>
              <a:prstGeom prst="straightConnector1">
                <a:avLst/>
              </a:prstGeom>
              <a:ln w="31750">
                <a:solidFill>
                  <a:schemeClr val="bg1"/>
                </a:solidFill>
                <a:headEnd type="none"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7" name="任意多边形: 形状 26"/>
          <p:cNvSpPr/>
          <p:nvPr userDrawn="1"/>
        </p:nvSpPr>
        <p:spPr>
          <a:xfrm rot="1735642">
            <a:off x="3762051" y="3472539"/>
            <a:ext cx="388266" cy="440218"/>
          </a:xfrm>
          <a:custGeom>
            <a:avLst/>
            <a:gdLst/>
            <a:ahLst/>
            <a:cxnLst/>
            <a:rect l="l" t="t" r="r" b="b"/>
            <a:pathLst>
              <a:path w="109277" h="123899">
                <a:moveTo>
                  <a:pt x="55587" y="16519"/>
                </a:moveTo>
                <a:cubicBezTo>
                  <a:pt x="46360" y="16519"/>
                  <a:pt x="38602" y="19608"/>
                  <a:pt x="32314" y="25784"/>
                </a:cubicBezTo>
                <a:cubicBezTo>
                  <a:pt x="26026" y="31960"/>
                  <a:pt x="22547" y="40220"/>
                  <a:pt x="21878" y="50564"/>
                </a:cubicBezTo>
                <a:lnTo>
                  <a:pt x="88069" y="50564"/>
                </a:lnTo>
                <a:cubicBezTo>
                  <a:pt x="87176" y="40592"/>
                  <a:pt x="84646" y="33114"/>
                  <a:pt x="80479" y="28128"/>
                </a:cubicBezTo>
                <a:cubicBezTo>
                  <a:pt x="74079" y="20389"/>
                  <a:pt x="65782" y="16519"/>
                  <a:pt x="55587" y="16519"/>
                </a:cubicBezTo>
                <a:close/>
                <a:moveTo>
                  <a:pt x="55364" y="0"/>
                </a:moveTo>
                <a:cubicBezTo>
                  <a:pt x="71214" y="0"/>
                  <a:pt x="84162" y="5395"/>
                  <a:pt x="94208" y="16185"/>
                </a:cubicBezTo>
                <a:cubicBezTo>
                  <a:pt x="104254" y="26975"/>
                  <a:pt x="109277" y="42155"/>
                  <a:pt x="109277" y="61726"/>
                </a:cubicBezTo>
                <a:cubicBezTo>
                  <a:pt x="109277" y="62917"/>
                  <a:pt x="109240" y="64703"/>
                  <a:pt x="109165" y="67084"/>
                </a:cubicBezTo>
                <a:lnTo>
                  <a:pt x="20761" y="67084"/>
                </a:lnTo>
                <a:cubicBezTo>
                  <a:pt x="21505" y="80106"/>
                  <a:pt x="25189" y="90078"/>
                  <a:pt x="31812" y="96998"/>
                </a:cubicBezTo>
                <a:cubicBezTo>
                  <a:pt x="38435" y="103919"/>
                  <a:pt x="46695" y="107379"/>
                  <a:pt x="56592" y="107379"/>
                </a:cubicBezTo>
                <a:cubicBezTo>
                  <a:pt x="63959" y="107379"/>
                  <a:pt x="70247" y="105444"/>
                  <a:pt x="75456" y="101575"/>
                </a:cubicBezTo>
                <a:cubicBezTo>
                  <a:pt x="80665" y="97705"/>
                  <a:pt x="84795" y="91529"/>
                  <a:pt x="87846" y="83046"/>
                </a:cubicBezTo>
                <a:lnTo>
                  <a:pt x="108607" y="85613"/>
                </a:lnTo>
                <a:cubicBezTo>
                  <a:pt x="105333" y="97742"/>
                  <a:pt x="99268" y="107156"/>
                  <a:pt x="90413" y="113853"/>
                </a:cubicBezTo>
                <a:cubicBezTo>
                  <a:pt x="81558" y="120550"/>
                  <a:pt x="70247" y="123899"/>
                  <a:pt x="56480" y="123899"/>
                </a:cubicBezTo>
                <a:cubicBezTo>
                  <a:pt x="39142" y="123899"/>
                  <a:pt x="25394" y="118560"/>
                  <a:pt x="15236" y="107881"/>
                </a:cubicBezTo>
                <a:cubicBezTo>
                  <a:pt x="5079" y="97203"/>
                  <a:pt x="0" y="82227"/>
                  <a:pt x="0" y="62954"/>
                </a:cubicBezTo>
                <a:cubicBezTo>
                  <a:pt x="0" y="43011"/>
                  <a:pt x="5134" y="27533"/>
                  <a:pt x="15404" y="16519"/>
                </a:cubicBezTo>
                <a:cubicBezTo>
                  <a:pt x="25673" y="5506"/>
                  <a:pt x="38993" y="0"/>
                  <a:pt x="55364" y="0"/>
                </a:cubicBezTo>
                <a:close/>
              </a:path>
            </a:pathLst>
          </a:custGeom>
          <a:solidFill>
            <a:srgbClr val="FED9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b="1" cap="none" spc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0D1D21B5-D4F1-45D7-ADDD-4F8DC8391398}" type="datetime1">
              <a:rPr lang="zh-CN" altLang="en-US" smtClean="0"/>
              <a:t>2026/2/6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0" y="0"/>
            <a:ext cx="12192000" cy="6883400"/>
          </a:xfrm>
          <a:prstGeom prst="rect">
            <a:avLst/>
          </a:prstGeom>
          <a:solidFill>
            <a:srgbClr val="006C8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1024732" y="2081325"/>
            <a:ext cx="3748619" cy="2378550"/>
            <a:chOff x="1429806" y="1218890"/>
            <a:chExt cx="3748619" cy="2378550"/>
          </a:xfrm>
        </p:grpSpPr>
        <p:sp>
          <p:nvSpPr>
            <p:cNvPr id="7" name="弧形 6"/>
            <p:cNvSpPr/>
            <p:nvPr userDrawn="1"/>
          </p:nvSpPr>
          <p:spPr>
            <a:xfrm>
              <a:off x="2130180" y="1218890"/>
              <a:ext cx="2378556" cy="2378550"/>
            </a:xfrm>
            <a:prstGeom prst="arc">
              <a:avLst>
                <a:gd name="adj1" fmla="val 20903210"/>
                <a:gd name="adj2" fmla="val 20864698"/>
              </a:avLst>
            </a:prstGeom>
            <a:ln w="88900" cap="flat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1429806" y="1852005"/>
              <a:ext cx="3748619" cy="1305960"/>
            </a:xfrm>
            <a:prstGeom prst="rect">
              <a:avLst/>
            </a:prstGeom>
            <a:solidFill>
              <a:srgbClr val="006C8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" name="文本框 8"/>
            <p:cNvSpPr txBox="1"/>
            <p:nvPr userDrawn="1"/>
          </p:nvSpPr>
          <p:spPr>
            <a:xfrm>
              <a:off x="3704492" y="1999821"/>
              <a:ext cx="627110" cy="944545"/>
            </a:xfrm>
            <a:custGeom>
              <a:avLst/>
              <a:gdLst/>
              <a:ahLst/>
              <a:cxnLst/>
              <a:rect l="l" t="t" r="r" b="b"/>
              <a:pathLst>
                <a:path w="203151" h="218182">
                  <a:moveTo>
                    <a:pt x="0" y="0"/>
                  </a:moveTo>
                  <a:lnTo>
                    <a:pt x="47774" y="0"/>
                  </a:lnTo>
                  <a:lnTo>
                    <a:pt x="102989" y="161479"/>
                  </a:lnTo>
                  <a:lnTo>
                    <a:pt x="156419" y="0"/>
                  </a:lnTo>
                  <a:lnTo>
                    <a:pt x="203151" y="0"/>
                  </a:lnTo>
                  <a:lnTo>
                    <a:pt x="125016" y="218182"/>
                  </a:lnTo>
                  <a:lnTo>
                    <a:pt x="77986" y="21818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椭圆 9"/>
            <p:cNvSpPr/>
            <p:nvPr userDrawn="1"/>
          </p:nvSpPr>
          <p:spPr>
            <a:xfrm>
              <a:off x="3060258" y="2031529"/>
              <a:ext cx="840077" cy="840078"/>
            </a:xfrm>
            <a:prstGeom prst="ellipse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3046458" y="2013652"/>
              <a:ext cx="785196" cy="785196"/>
              <a:chOff x="2909310" y="2052260"/>
              <a:chExt cx="1366380" cy="1366380"/>
            </a:xfrm>
          </p:grpSpPr>
          <p:sp>
            <p:nvSpPr>
              <p:cNvPr id="23" name="椭圆 22"/>
              <p:cNvSpPr/>
              <p:nvPr/>
            </p:nvSpPr>
            <p:spPr>
              <a:xfrm>
                <a:off x="2909310" y="2052260"/>
                <a:ext cx="1366380" cy="1366380"/>
              </a:xfrm>
              <a:prstGeom prst="ellipse">
                <a:avLst/>
              </a:prstGeom>
              <a:solidFill>
                <a:srgbClr val="FC39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椭圆 23"/>
              <p:cNvSpPr/>
              <p:nvPr/>
            </p:nvSpPr>
            <p:spPr>
              <a:xfrm>
                <a:off x="2915177" y="2089956"/>
                <a:ext cx="1173359" cy="1244600"/>
              </a:xfrm>
              <a:prstGeom prst="ellipse">
                <a:avLst/>
              </a:prstGeom>
              <a:solidFill>
                <a:srgbClr val="FD8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2" name="文本框 11"/>
            <p:cNvSpPr txBox="1"/>
            <p:nvPr userDrawn="1"/>
          </p:nvSpPr>
          <p:spPr>
            <a:xfrm>
              <a:off x="1702784" y="1999821"/>
              <a:ext cx="750812" cy="944545"/>
            </a:xfrm>
            <a:custGeom>
              <a:avLst/>
              <a:gdLst/>
              <a:ahLst/>
              <a:cxnLst/>
              <a:rect l="l" t="t" r="r" b="b"/>
              <a:pathLst>
                <a:path w="210741" h="218182">
                  <a:moveTo>
                    <a:pt x="0" y="0"/>
                  </a:moveTo>
                  <a:lnTo>
                    <a:pt x="65931" y="0"/>
                  </a:lnTo>
                  <a:lnTo>
                    <a:pt x="105519" y="148828"/>
                  </a:lnTo>
                  <a:lnTo>
                    <a:pt x="144661" y="0"/>
                  </a:lnTo>
                  <a:lnTo>
                    <a:pt x="210741" y="0"/>
                  </a:lnTo>
                  <a:lnTo>
                    <a:pt x="210741" y="218182"/>
                  </a:lnTo>
                  <a:lnTo>
                    <a:pt x="169813" y="218182"/>
                  </a:lnTo>
                  <a:lnTo>
                    <a:pt x="169813" y="46434"/>
                  </a:lnTo>
                  <a:lnTo>
                    <a:pt x="126504" y="218182"/>
                  </a:lnTo>
                  <a:lnTo>
                    <a:pt x="84088" y="218182"/>
                  </a:lnTo>
                  <a:lnTo>
                    <a:pt x="40928" y="46434"/>
                  </a:lnTo>
                  <a:lnTo>
                    <a:pt x="40928" y="218182"/>
                  </a:lnTo>
                  <a:lnTo>
                    <a:pt x="0" y="21818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文本框 12"/>
            <p:cNvSpPr txBox="1"/>
            <p:nvPr userDrawn="1"/>
          </p:nvSpPr>
          <p:spPr>
            <a:xfrm>
              <a:off x="2422807" y="1999821"/>
              <a:ext cx="750812" cy="944545"/>
            </a:xfrm>
            <a:custGeom>
              <a:avLst/>
              <a:gdLst/>
              <a:ahLst/>
              <a:cxnLst/>
              <a:rect l="l" t="t" r="r" b="b"/>
              <a:pathLst>
                <a:path w="218926" h="218182">
                  <a:moveTo>
                    <a:pt x="107752" y="50899"/>
                  </a:moveTo>
                  <a:lnTo>
                    <a:pt x="78284" y="131862"/>
                  </a:lnTo>
                  <a:lnTo>
                    <a:pt x="137815" y="131862"/>
                  </a:lnTo>
                  <a:close/>
                  <a:moveTo>
                    <a:pt x="84981" y="0"/>
                  </a:moveTo>
                  <a:lnTo>
                    <a:pt x="131564" y="0"/>
                  </a:lnTo>
                  <a:lnTo>
                    <a:pt x="218926" y="218182"/>
                  </a:lnTo>
                  <a:lnTo>
                    <a:pt x="171004" y="218182"/>
                  </a:lnTo>
                  <a:lnTo>
                    <a:pt x="151954" y="168622"/>
                  </a:lnTo>
                  <a:lnTo>
                    <a:pt x="64740" y="168622"/>
                  </a:lnTo>
                  <a:lnTo>
                    <a:pt x="46732" y="218182"/>
                  </a:lnTo>
                  <a:lnTo>
                    <a:pt x="0" y="21818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文本框 13"/>
            <p:cNvSpPr txBox="1"/>
            <p:nvPr userDrawn="1"/>
          </p:nvSpPr>
          <p:spPr>
            <a:xfrm>
              <a:off x="3166744" y="1999821"/>
              <a:ext cx="627106" cy="944545"/>
            </a:xfrm>
            <a:custGeom>
              <a:avLst/>
              <a:gdLst/>
              <a:ahLst/>
              <a:cxnLst/>
              <a:rect l="l" t="t" r="r" b="b"/>
              <a:pathLst>
                <a:path w="196156" h="218182">
                  <a:moveTo>
                    <a:pt x="44053" y="36909"/>
                  </a:moveTo>
                  <a:lnTo>
                    <a:pt x="44053" y="92273"/>
                  </a:lnTo>
                  <a:lnTo>
                    <a:pt x="76647" y="92273"/>
                  </a:lnTo>
                  <a:cubicBezTo>
                    <a:pt x="97780" y="92273"/>
                    <a:pt x="110976" y="91380"/>
                    <a:pt x="116235" y="89595"/>
                  </a:cubicBezTo>
                  <a:cubicBezTo>
                    <a:pt x="121494" y="87809"/>
                    <a:pt x="125611" y="84733"/>
                    <a:pt x="128588" y="80367"/>
                  </a:cubicBezTo>
                  <a:cubicBezTo>
                    <a:pt x="131564" y="76002"/>
                    <a:pt x="133053" y="70545"/>
                    <a:pt x="133053" y="63996"/>
                  </a:cubicBezTo>
                  <a:cubicBezTo>
                    <a:pt x="133053" y="56654"/>
                    <a:pt x="131093" y="50726"/>
                    <a:pt x="127174" y="46211"/>
                  </a:cubicBezTo>
                  <a:cubicBezTo>
                    <a:pt x="123255" y="41697"/>
                    <a:pt x="117723" y="38844"/>
                    <a:pt x="110580" y="37654"/>
                  </a:cubicBezTo>
                  <a:cubicBezTo>
                    <a:pt x="107008" y="37157"/>
                    <a:pt x="96292" y="36909"/>
                    <a:pt x="78433" y="36909"/>
                  </a:cubicBezTo>
                  <a:close/>
                  <a:moveTo>
                    <a:pt x="0" y="0"/>
                  </a:moveTo>
                  <a:lnTo>
                    <a:pt x="92720" y="0"/>
                  </a:lnTo>
                  <a:cubicBezTo>
                    <a:pt x="116037" y="0"/>
                    <a:pt x="132978" y="1960"/>
                    <a:pt x="143545" y="5879"/>
                  </a:cubicBezTo>
                  <a:cubicBezTo>
                    <a:pt x="154112" y="9798"/>
                    <a:pt x="162570" y="16768"/>
                    <a:pt x="168920" y="26789"/>
                  </a:cubicBezTo>
                  <a:cubicBezTo>
                    <a:pt x="175270" y="36810"/>
                    <a:pt x="178445" y="48270"/>
                    <a:pt x="178445" y="61168"/>
                  </a:cubicBezTo>
                  <a:cubicBezTo>
                    <a:pt x="178445" y="77539"/>
                    <a:pt x="173633" y="91058"/>
                    <a:pt x="164009" y="101724"/>
                  </a:cubicBezTo>
                  <a:cubicBezTo>
                    <a:pt x="154385" y="112390"/>
                    <a:pt x="139998" y="119112"/>
                    <a:pt x="120849" y="121890"/>
                  </a:cubicBezTo>
                  <a:cubicBezTo>
                    <a:pt x="130374" y="127446"/>
                    <a:pt x="138237" y="133548"/>
                    <a:pt x="144438" y="140196"/>
                  </a:cubicBezTo>
                  <a:cubicBezTo>
                    <a:pt x="150639" y="146844"/>
                    <a:pt x="158998" y="158651"/>
                    <a:pt x="169515" y="175617"/>
                  </a:cubicBezTo>
                  <a:lnTo>
                    <a:pt x="196156" y="218182"/>
                  </a:lnTo>
                  <a:lnTo>
                    <a:pt x="143471" y="218182"/>
                  </a:lnTo>
                  <a:lnTo>
                    <a:pt x="111621" y="170706"/>
                  </a:lnTo>
                  <a:cubicBezTo>
                    <a:pt x="100310" y="153739"/>
                    <a:pt x="92571" y="143049"/>
                    <a:pt x="88404" y="138633"/>
                  </a:cubicBezTo>
                  <a:cubicBezTo>
                    <a:pt x="84237" y="134218"/>
                    <a:pt x="79822" y="131192"/>
                    <a:pt x="75158" y="129555"/>
                  </a:cubicBezTo>
                  <a:cubicBezTo>
                    <a:pt x="70495" y="127918"/>
                    <a:pt x="63103" y="127099"/>
                    <a:pt x="52983" y="127099"/>
                  </a:cubicBezTo>
                  <a:lnTo>
                    <a:pt x="44053" y="127099"/>
                  </a:lnTo>
                  <a:lnTo>
                    <a:pt x="44053" y="218182"/>
                  </a:lnTo>
                  <a:lnTo>
                    <a:pt x="0" y="21818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文本框 14"/>
            <p:cNvSpPr txBox="1"/>
            <p:nvPr userDrawn="1"/>
          </p:nvSpPr>
          <p:spPr>
            <a:xfrm>
              <a:off x="4601618" y="1997814"/>
              <a:ext cx="454255" cy="936814"/>
            </a:xfrm>
            <a:custGeom>
              <a:avLst/>
              <a:gdLst>
                <a:gd name="connsiteX0" fmla="*/ 0 w 104929"/>
                <a:gd name="connsiteY0" fmla="*/ 0 h 216396"/>
                <a:gd name="connsiteX1" fmla="*/ 38704 w 104929"/>
                <a:gd name="connsiteY1" fmla="*/ 0 h 216396"/>
                <a:gd name="connsiteX2" fmla="*/ 38704 w 104929"/>
                <a:gd name="connsiteY2" fmla="*/ 179635 h 216396"/>
                <a:gd name="connsiteX3" fmla="*/ 104929 w 104929"/>
                <a:gd name="connsiteY3" fmla="*/ 179635 h 216396"/>
                <a:gd name="connsiteX4" fmla="*/ 104929 w 104929"/>
                <a:gd name="connsiteY4" fmla="*/ 216396 h 216396"/>
                <a:gd name="connsiteX5" fmla="*/ 0 w 104929"/>
                <a:gd name="connsiteY5" fmla="*/ 216396 h 216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929" h="216396">
                  <a:moveTo>
                    <a:pt x="0" y="0"/>
                  </a:moveTo>
                  <a:lnTo>
                    <a:pt x="38704" y="0"/>
                  </a:lnTo>
                  <a:lnTo>
                    <a:pt x="38704" y="179635"/>
                  </a:lnTo>
                  <a:lnTo>
                    <a:pt x="104929" y="179635"/>
                  </a:lnTo>
                  <a:lnTo>
                    <a:pt x="104929" y="216396"/>
                  </a:lnTo>
                  <a:lnTo>
                    <a:pt x="0" y="21639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grpSp>
          <p:nvGrpSpPr>
            <p:cNvPr id="16" name="组合 15"/>
            <p:cNvGrpSpPr/>
            <p:nvPr userDrawn="1"/>
          </p:nvGrpSpPr>
          <p:grpSpPr>
            <a:xfrm>
              <a:off x="4508538" y="2960039"/>
              <a:ext cx="604225" cy="197925"/>
              <a:chOff x="10909646" y="2094021"/>
              <a:chExt cx="281313" cy="92149"/>
            </a:xfrm>
          </p:grpSpPr>
          <p:cxnSp>
            <p:nvCxnSpPr>
              <p:cNvPr id="21" name="直接箭头连接符 20"/>
              <p:cNvCxnSpPr/>
              <p:nvPr userDrawn="1"/>
            </p:nvCxnSpPr>
            <p:spPr>
              <a:xfrm rot="900000">
                <a:off x="11015753" y="2181399"/>
                <a:ext cx="175206" cy="0"/>
              </a:xfrm>
              <a:prstGeom prst="straightConnector1">
                <a:avLst/>
              </a:prstGeom>
              <a:ln w="31750">
                <a:solidFill>
                  <a:schemeClr val="bg1"/>
                </a:solidFill>
                <a:headEnd type="none"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椭圆 21"/>
              <p:cNvSpPr/>
              <p:nvPr userDrawn="1"/>
            </p:nvSpPr>
            <p:spPr>
              <a:xfrm>
                <a:off x="10909646" y="2094021"/>
                <a:ext cx="92149" cy="9214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 rot="287564">
              <a:off x="3700074" y="1860012"/>
              <a:ext cx="431794" cy="267398"/>
              <a:chOff x="3694068" y="1838034"/>
              <a:chExt cx="431794" cy="267398"/>
            </a:xfrm>
          </p:grpSpPr>
          <p:cxnSp>
            <p:nvCxnSpPr>
              <p:cNvPr id="19" name="直接箭头连接符 18"/>
              <p:cNvCxnSpPr/>
              <p:nvPr/>
            </p:nvCxnSpPr>
            <p:spPr>
              <a:xfrm flipV="1">
                <a:off x="3710313" y="1838034"/>
                <a:ext cx="415549" cy="257801"/>
              </a:xfrm>
              <a:prstGeom prst="straightConnector1">
                <a:avLst/>
              </a:prstGeom>
              <a:ln w="82550">
                <a:solidFill>
                  <a:srgbClr val="0E3272"/>
                </a:solidFill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箭头连接符 19"/>
              <p:cNvCxnSpPr/>
              <p:nvPr/>
            </p:nvCxnSpPr>
            <p:spPr>
              <a:xfrm flipV="1">
                <a:off x="3694068" y="1847631"/>
                <a:ext cx="415549" cy="257801"/>
              </a:xfrm>
              <a:prstGeom prst="straightConnector1">
                <a:avLst/>
              </a:prstGeom>
              <a:ln w="31750">
                <a:solidFill>
                  <a:schemeClr val="bg1"/>
                </a:solidFill>
                <a:headEnd type="none"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文本框 17"/>
            <p:cNvSpPr txBox="1"/>
            <p:nvPr userDrawn="1"/>
          </p:nvSpPr>
          <p:spPr>
            <a:xfrm rot="863849">
              <a:off x="4206195" y="2438863"/>
              <a:ext cx="298596" cy="559943"/>
            </a:xfrm>
            <a:custGeom>
              <a:avLst/>
              <a:gdLst>
                <a:gd name="connsiteX0" fmla="*/ 0 w 116348"/>
                <a:gd name="connsiteY0" fmla="*/ 0 h 218182"/>
                <a:gd name="connsiteX1" fmla="*/ 116348 w 116348"/>
                <a:gd name="connsiteY1" fmla="*/ 0 h 218182"/>
                <a:gd name="connsiteX2" fmla="*/ 116348 w 116348"/>
                <a:gd name="connsiteY2" fmla="*/ 36909 h 218182"/>
                <a:gd name="connsiteX3" fmla="*/ 38704 w 116348"/>
                <a:gd name="connsiteY3" fmla="*/ 36909 h 218182"/>
                <a:gd name="connsiteX4" fmla="*/ 38704 w 116348"/>
                <a:gd name="connsiteY4" fmla="*/ 85279 h 218182"/>
                <a:gd name="connsiteX5" fmla="*/ 116348 w 116348"/>
                <a:gd name="connsiteY5" fmla="*/ 85279 h 218182"/>
                <a:gd name="connsiteX6" fmla="*/ 116348 w 116348"/>
                <a:gd name="connsiteY6" fmla="*/ 122039 h 218182"/>
                <a:gd name="connsiteX7" fmla="*/ 38704 w 116348"/>
                <a:gd name="connsiteY7" fmla="*/ 122039 h 218182"/>
                <a:gd name="connsiteX8" fmla="*/ 38704 w 116348"/>
                <a:gd name="connsiteY8" fmla="*/ 181421 h 218182"/>
                <a:gd name="connsiteX9" fmla="*/ 116348 w 116348"/>
                <a:gd name="connsiteY9" fmla="*/ 181421 h 218182"/>
                <a:gd name="connsiteX10" fmla="*/ 116348 w 116348"/>
                <a:gd name="connsiteY10" fmla="*/ 218182 h 218182"/>
                <a:gd name="connsiteX11" fmla="*/ 0 w 116348"/>
                <a:gd name="connsiteY11" fmla="*/ 218182 h 218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6348" h="218182">
                  <a:moveTo>
                    <a:pt x="0" y="0"/>
                  </a:moveTo>
                  <a:lnTo>
                    <a:pt x="116348" y="0"/>
                  </a:lnTo>
                  <a:lnTo>
                    <a:pt x="116348" y="36909"/>
                  </a:lnTo>
                  <a:lnTo>
                    <a:pt x="38704" y="36909"/>
                  </a:lnTo>
                  <a:lnTo>
                    <a:pt x="38704" y="85279"/>
                  </a:lnTo>
                  <a:lnTo>
                    <a:pt x="116348" y="85279"/>
                  </a:lnTo>
                  <a:lnTo>
                    <a:pt x="116348" y="122039"/>
                  </a:lnTo>
                  <a:lnTo>
                    <a:pt x="38704" y="122039"/>
                  </a:lnTo>
                  <a:lnTo>
                    <a:pt x="38704" y="181421"/>
                  </a:lnTo>
                  <a:lnTo>
                    <a:pt x="116348" y="181421"/>
                  </a:lnTo>
                  <a:lnTo>
                    <a:pt x="116348" y="218182"/>
                  </a:lnTo>
                  <a:lnTo>
                    <a:pt x="0" y="218182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7" name="任意多边形: 形状 26"/>
          <p:cNvSpPr/>
          <p:nvPr userDrawn="1"/>
        </p:nvSpPr>
        <p:spPr>
          <a:xfrm>
            <a:off x="6042014" y="3612964"/>
            <a:ext cx="388624" cy="440624"/>
          </a:xfrm>
          <a:custGeom>
            <a:avLst/>
            <a:gdLst/>
            <a:ahLst/>
            <a:cxnLst/>
            <a:rect l="l" t="t" r="r" b="b"/>
            <a:pathLst>
              <a:path w="109277" h="123899">
                <a:moveTo>
                  <a:pt x="55587" y="16519"/>
                </a:moveTo>
                <a:cubicBezTo>
                  <a:pt x="46360" y="16519"/>
                  <a:pt x="38602" y="19608"/>
                  <a:pt x="32314" y="25784"/>
                </a:cubicBezTo>
                <a:cubicBezTo>
                  <a:pt x="26026" y="31960"/>
                  <a:pt x="22547" y="40220"/>
                  <a:pt x="21878" y="50564"/>
                </a:cubicBezTo>
                <a:lnTo>
                  <a:pt x="88069" y="50564"/>
                </a:lnTo>
                <a:cubicBezTo>
                  <a:pt x="87176" y="40592"/>
                  <a:pt x="84646" y="33114"/>
                  <a:pt x="80479" y="28128"/>
                </a:cubicBezTo>
                <a:cubicBezTo>
                  <a:pt x="74079" y="20389"/>
                  <a:pt x="65782" y="16519"/>
                  <a:pt x="55587" y="16519"/>
                </a:cubicBezTo>
                <a:close/>
                <a:moveTo>
                  <a:pt x="55364" y="0"/>
                </a:moveTo>
                <a:cubicBezTo>
                  <a:pt x="71214" y="0"/>
                  <a:pt x="84162" y="5395"/>
                  <a:pt x="94208" y="16185"/>
                </a:cubicBezTo>
                <a:cubicBezTo>
                  <a:pt x="104254" y="26975"/>
                  <a:pt x="109277" y="42155"/>
                  <a:pt x="109277" y="61726"/>
                </a:cubicBezTo>
                <a:cubicBezTo>
                  <a:pt x="109277" y="62917"/>
                  <a:pt x="109240" y="64703"/>
                  <a:pt x="109165" y="67084"/>
                </a:cubicBezTo>
                <a:lnTo>
                  <a:pt x="20761" y="67084"/>
                </a:lnTo>
                <a:cubicBezTo>
                  <a:pt x="21505" y="80106"/>
                  <a:pt x="25189" y="90078"/>
                  <a:pt x="31812" y="96998"/>
                </a:cubicBezTo>
                <a:cubicBezTo>
                  <a:pt x="38435" y="103919"/>
                  <a:pt x="46695" y="107379"/>
                  <a:pt x="56592" y="107379"/>
                </a:cubicBezTo>
                <a:cubicBezTo>
                  <a:pt x="63959" y="107379"/>
                  <a:pt x="70247" y="105444"/>
                  <a:pt x="75456" y="101575"/>
                </a:cubicBezTo>
                <a:cubicBezTo>
                  <a:pt x="80665" y="97705"/>
                  <a:pt x="84795" y="91529"/>
                  <a:pt x="87846" y="83046"/>
                </a:cubicBezTo>
                <a:lnTo>
                  <a:pt x="108607" y="85613"/>
                </a:lnTo>
                <a:cubicBezTo>
                  <a:pt x="105333" y="97742"/>
                  <a:pt x="99268" y="107156"/>
                  <a:pt x="90413" y="113853"/>
                </a:cubicBezTo>
                <a:cubicBezTo>
                  <a:pt x="81558" y="120550"/>
                  <a:pt x="70247" y="123899"/>
                  <a:pt x="56480" y="123899"/>
                </a:cubicBezTo>
                <a:cubicBezTo>
                  <a:pt x="39142" y="123899"/>
                  <a:pt x="25394" y="118560"/>
                  <a:pt x="15236" y="107881"/>
                </a:cubicBezTo>
                <a:cubicBezTo>
                  <a:pt x="5079" y="97203"/>
                  <a:pt x="0" y="82227"/>
                  <a:pt x="0" y="62954"/>
                </a:cubicBezTo>
                <a:cubicBezTo>
                  <a:pt x="0" y="43011"/>
                  <a:pt x="5134" y="27533"/>
                  <a:pt x="15404" y="16519"/>
                </a:cubicBezTo>
                <a:cubicBezTo>
                  <a:pt x="25673" y="5506"/>
                  <a:pt x="38993" y="0"/>
                  <a:pt x="55364" y="0"/>
                </a:cubicBezTo>
                <a:close/>
              </a:path>
            </a:pathLst>
          </a:custGeom>
          <a:solidFill>
            <a:srgbClr val="FED9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b="1" cap="none" spc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3.xml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1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 userDrawn="1"/>
        </p:nvSpPr>
        <p:spPr>
          <a:xfrm>
            <a:off x="0" y="0"/>
            <a:ext cx="12192000" cy="7302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39" h="1150">
                <a:moveTo>
                  <a:pt x="0" y="0"/>
                </a:moveTo>
                <a:lnTo>
                  <a:pt x="19239" y="0"/>
                </a:lnTo>
                <a:lnTo>
                  <a:pt x="19239" y="1006"/>
                </a:lnTo>
                <a:lnTo>
                  <a:pt x="19239" y="1060"/>
                </a:lnTo>
                <a:lnTo>
                  <a:pt x="19239" y="1150"/>
                </a:lnTo>
                <a:lnTo>
                  <a:pt x="14895" y="1148"/>
                </a:lnTo>
                <a:lnTo>
                  <a:pt x="14711" y="1060"/>
                </a:lnTo>
                <a:lnTo>
                  <a:pt x="0" y="106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6C84">
                  <a:alpha val="70000"/>
                </a:srgbClr>
              </a:gs>
              <a:gs pos="44000">
                <a:srgbClr val="006C84"/>
              </a:gs>
              <a:gs pos="100000">
                <a:srgbClr val="006C8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272380" y="20320"/>
            <a:ext cx="10687979" cy="6408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1"/>
            </p:custDataLst>
          </p:nvPr>
        </p:nvSpPr>
        <p:spPr>
          <a:xfrm>
            <a:off x="285750" y="968375"/>
            <a:ext cx="11790019" cy="528122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2"/>
            </p:custDataLst>
          </p:nvPr>
        </p:nvSpPr>
        <p:spPr>
          <a:xfrm>
            <a:off x="285750" y="65412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4B742-93E2-4C77-BB71-211CAB66D67E}" type="datetime1">
              <a:rPr lang="zh-CN" altLang="en-US" smtClean="0"/>
              <a:t>2026/2/6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3"/>
            </p:custDataLst>
          </p:nvPr>
        </p:nvSpPr>
        <p:spPr>
          <a:xfrm>
            <a:off x="4103617" y="65412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4"/>
            </p:custDataLst>
          </p:nvPr>
        </p:nvSpPr>
        <p:spPr>
          <a:xfrm>
            <a:off x="11823700" y="6541200"/>
            <a:ext cx="3683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grpSp>
        <p:nvGrpSpPr>
          <p:cNvPr id="130" name="组合 129"/>
          <p:cNvGrpSpPr/>
          <p:nvPr userDrawn="1"/>
        </p:nvGrpSpPr>
        <p:grpSpPr>
          <a:xfrm>
            <a:off x="11101709" y="20320"/>
            <a:ext cx="974060" cy="663727"/>
            <a:chOff x="9594860" y="1251867"/>
            <a:chExt cx="1625169" cy="1107395"/>
          </a:xfrm>
        </p:grpSpPr>
        <p:grpSp>
          <p:nvGrpSpPr>
            <p:cNvPr id="131" name="组合 130"/>
            <p:cNvGrpSpPr/>
            <p:nvPr userDrawn="1"/>
          </p:nvGrpSpPr>
          <p:grpSpPr>
            <a:xfrm>
              <a:off x="9594860" y="1612045"/>
              <a:ext cx="1625169" cy="446560"/>
              <a:chOff x="11148920" y="340620"/>
              <a:chExt cx="806313" cy="221558"/>
            </a:xfrm>
            <a:solidFill>
              <a:schemeClr val="bg1"/>
            </a:solidFill>
          </p:grpSpPr>
          <p:sp>
            <p:nvSpPr>
              <p:cNvPr id="137" name="文本框 136"/>
              <p:cNvSpPr txBox="1"/>
              <p:nvPr userDrawn="1"/>
            </p:nvSpPr>
            <p:spPr>
              <a:xfrm>
                <a:off x="11148920" y="342308"/>
                <a:ext cx="173431" cy="218182"/>
              </a:xfrm>
              <a:custGeom>
                <a:avLst/>
                <a:gdLst/>
                <a:ahLst/>
                <a:cxnLst/>
                <a:rect l="l" t="t" r="r" b="b"/>
                <a:pathLst>
                  <a:path w="210741" h="218182">
                    <a:moveTo>
                      <a:pt x="0" y="0"/>
                    </a:moveTo>
                    <a:lnTo>
                      <a:pt x="65931" y="0"/>
                    </a:lnTo>
                    <a:lnTo>
                      <a:pt x="105519" y="148828"/>
                    </a:lnTo>
                    <a:lnTo>
                      <a:pt x="144661" y="0"/>
                    </a:lnTo>
                    <a:lnTo>
                      <a:pt x="210741" y="0"/>
                    </a:lnTo>
                    <a:lnTo>
                      <a:pt x="210741" y="218182"/>
                    </a:lnTo>
                    <a:lnTo>
                      <a:pt x="169813" y="218182"/>
                    </a:lnTo>
                    <a:lnTo>
                      <a:pt x="169813" y="46434"/>
                    </a:lnTo>
                    <a:lnTo>
                      <a:pt x="126504" y="218182"/>
                    </a:lnTo>
                    <a:lnTo>
                      <a:pt x="84088" y="218182"/>
                    </a:lnTo>
                    <a:lnTo>
                      <a:pt x="40928" y="46434"/>
                    </a:lnTo>
                    <a:lnTo>
                      <a:pt x="40928" y="218182"/>
                    </a:lnTo>
                    <a:lnTo>
                      <a:pt x="0" y="218182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zh-CN" altLang="en-US" sz="2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8" name="文本框 137"/>
              <p:cNvSpPr txBox="1"/>
              <p:nvPr userDrawn="1"/>
            </p:nvSpPr>
            <p:spPr>
              <a:xfrm>
                <a:off x="11315239" y="342308"/>
                <a:ext cx="173431" cy="218182"/>
              </a:xfrm>
              <a:custGeom>
                <a:avLst/>
                <a:gdLst/>
                <a:ahLst/>
                <a:cxnLst/>
                <a:rect l="l" t="t" r="r" b="b"/>
                <a:pathLst>
                  <a:path w="218926" h="218182">
                    <a:moveTo>
                      <a:pt x="107752" y="50899"/>
                    </a:moveTo>
                    <a:lnTo>
                      <a:pt x="78284" y="131862"/>
                    </a:lnTo>
                    <a:lnTo>
                      <a:pt x="137815" y="131862"/>
                    </a:lnTo>
                    <a:close/>
                    <a:moveTo>
                      <a:pt x="84981" y="0"/>
                    </a:moveTo>
                    <a:lnTo>
                      <a:pt x="131564" y="0"/>
                    </a:lnTo>
                    <a:lnTo>
                      <a:pt x="218926" y="218182"/>
                    </a:lnTo>
                    <a:lnTo>
                      <a:pt x="171004" y="218182"/>
                    </a:lnTo>
                    <a:lnTo>
                      <a:pt x="151954" y="168622"/>
                    </a:lnTo>
                    <a:lnTo>
                      <a:pt x="64740" y="168622"/>
                    </a:lnTo>
                    <a:lnTo>
                      <a:pt x="46732" y="218182"/>
                    </a:lnTo>
                    <a:lnTo>
                      <a:pt x="0" y="218182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zh-CN" altLang="en-US" sz="2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9" name="文本框 138"/>
              <p:cNvSpPr txBox="1"/>
              <p:nvPr userDrawn="1"/>
            </p:nvSpPr>
            <p:spPr>
              <a:xfrm>
                <a:off x="11483932" y="342308"/>
                <a:ext cx="144856" cy="218182"/>
              </a:xfrm>
              <a:custGeom>
                <a:avLst/>
                <a:gdLst/>
                <a:ahLst/>
                <a:cxnLst/>
                <a:rect l="l" t="t" r="r" b="b"/>
                <a:pathLst>
                  <a:path w="196156" h="218182">
                    <a:moveTo>
                      <a:pt x="44053" y="36909"/>
                    </a:moveTo>
                    <a:lnTo>
                      <a:pt x="44053" y="92273"/>
                    </a:lnTo>
                    <a:lnTo>
                      <a:pt x="76647" y="92273"/>
                    </a:lnTo>
                    <a:cubicBezTo>
                      <a:pt x="97780" y="92273"/>
                      <a:pt x="110976" y="91380"/>
                      <a:pt x="116235" y="89595"/>
                    </a:cubicBezTo>
                    <a:cubicBezTo>
                      <a:pt x="121494" y="87809"/>
                      <a:pt x="125611" y="84733"/>
                      <a:pt x="128588" y="80367"/>
                    </a:cubicBezTo>
                    <a:cubicBezTo>
                      <a:pt x="131564" y="76002"/>
                      <a:pt x="133053" y="70545"/>
                      <a:pt x="133053" y="63996"/>
                    </a:cubicBezTo>
                    <a:cubicBezTo>
                      <a:pt x="133053" y="56654"/>
                      <a:pt x="131093" y="50726"/>
                      <a:pt x="127174" y="46211"/>
                    </a:cubicBezTo>
                    <a:cubicBezTo>
                      <a:pt x="123255" y="41697"/>
                      <a:pt x="117723" y="38844"/>
                      <a:pt x="110580" y="37654"/>
                    </a:cubicBezTo>
                    <a:cubicBezTo>
                      <a:pt x="107008" y="37157"/>
                      <a:pt x="96292" y="36909"/>
                      <a:pt x="78433" y="36909"/>
                    </a:cubicBezTo>
                    <a:close/>
                    <a:moveTo>
                      <a:pt x="0" y="0"/>
                    </a:moveTo>
                    <a:lnTo>
                      <a:pt x="92720" y="0"/>
                    </a:lnTo>
                    <a:cubicBezTo>
                      <a:pt x="116037" y="0"/>
                      <a:pt x="132978" y="1960"/>
                      <a:pt x="143545" y="5879"/>
                    </a:cubicBezTo>
                    <a:cubicBezTo>
                      <a:pt x="154112" y="9798"/>
                      <a:pt x="162570" y="16768"/>
                      <a:pt x="168920" y="26789"/>
                    </a:cubicBezTo>
                    <a:cubicBezTo>
                      <a:pt x="175270" y="36810"/>
                      <a:pt x="178445" y="48270"/>
                      <a:pt x="178445" y="61168"/>
                    </a:cubicBezTo>
                    <a:cubicBezTo>
                      <a:pt x="178445" y="77539"/>
                      <a:pt x="173633" y="91058"/>
                      <a:pt x="164009" y="101724"/>
                    </a:cubicBezTo>
                    <a:cubicBezTo>
                      <a:pt x="154385" y="112390"/>
                      <a:pt x="139998" y="119112"/>
                      <a:pt x="120849" y="121890"/>
                    </a:cubicBezTo>
                    <a:cubicBezTo>
                      <a:pt x="130374" y="127446"/>
                      <a:pt x="138237" y="133548"/>
                      <a:pt x="144438" y="140196"/>
                    </a:cubicBezTo>
                    <a:cubicBezTo>
                      <a:pt x="150639" y="146844"/>
                      <a:pt x="158998" y="158651"/>
                      <a:pt x="169515" y="175617"/>
                    </a:cubicBezTo>
                    <a:lnTo>
                      <a:pt x="196156" y="218182"/>
                    </a:lnTo>
                    <a:lnTo>
                      <a:pt x="143471" y="218182"/>
                    </a:lnTo>
                    <a:lnTo>
                      <a:pt x="111621" y="170706"/>
                    </a:lnTo>
                    <a:cubicBezTo>
                      <a:pt x="100310" y="153739"/>
                      <a:pt x="92571" y="143049"/>
                      <a:pt x="88404" y="138633"/>
                    </a:cubicBezTo>
                    <a:cubicBezTo>
                      <a:pt x="84237" y="134218"/>
                      <a:pt x="79822" y="131192"/>
                      <a:pt x="75158" y="129555"/>
                    </a:cubicBezTo>
                    <a:cubicBezTo>
                      <a:pt x="70495" y="127918"/>
                      <a:pt x="63103" y="127099"/>
                      <a:pt x="52983" y="127099"/>
                    </a:cubicBezTo>
                    <a:lnTo>
                      <a:pt x="44053" y="127099"/>
                    </a:lnTo>
                    <a:lnTo>
                      <a:pt x="44053" y="218182"/>
                    </a:lnTo>
                    <a:lnTo>
                      <a:pt x="0" y="218182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zh-CN" altLang="en-US" sz="2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0" name="文本框 139"/>
              <p:cNvSpPr txBox="1"/>
              <p:nvPr userDrawn="1"/>
            </p:nvSpPr>
            <p:spPr>
              <a:xfrm>
                <a:off x="11740600" y="342308"/>
                <a:ext cx="95127" cy="219870"/>
              </a:xfrm>
              <a:custGeom>
                <a:avLst/>
                <a:gdLst>
                  <a:gd name="connsiteX0" fmla="*/ 0 w 116348"/>
                  <a:gd name="connsiteY0" fmla="*/ 0 h 218182"/>
                  <a:gd name="connsiteX1" fmla="*/ 116348 w 116348"/>
                  <a:gd name="connsiteY1" fmla="*/ 0 h 218182"/>
                  <a:gd name="connsiteX2" fmla="*/ 116348 w 116348"/>
                  <a:gd name="connsiteY2" fmla="*/ 36909 h 218182"/>
                  <a:gd name="connsiteX3" fmla="*/ 38704 w 116348"/>
                  <a:gd name="connsiteY3" fmla="*/ 36909 h 218182"/>
                  <a:gd name="connsiteX4" fmla="*/ 38704 w 116348"/>
                  <a:gd name="connsiteY4" fmla="*/ 85279 h 218182"/>
                  <a:gd name="connsiteX5" fmla="*/ 116348 w 116348"/>
                  <a:gd name="connsiteY5" fmla="*/ 85279 h 218182"/>
                  <a:gd name="connsiteX6" fmla="*/ 116348 w 116348"/>
                  <a:gd name="connsiteY6" fmla="*/ 122039 h 218182"/>
                  <a:gd name="connsiteX7" fmla="*/ 38704 w 116348"/>
                  <a:gd name="connsiteY7" fmla="*/ 122039 h 218182"/>
                  <a:gd name="connsiteX8" fmla="*/ 38704 w 116348"/>
                  <a:gd name="connsiteY8" fmla="*/ 181421 h 218182"/>
                  <a:gd name="connsiteX9" fmla="*/ 116348 w 116348"/>
                  <a:gd name="connsiteY9" fmla="*/ 181421 h 218182"/>
                  <a:gd name="connsiteX10" fmla="*/ 116348 w 116348"/>
                  <a:gd name="connsiteY10" fmla="*/ 218182 h 218182"/>
                  <a:gd name="connsiteX11" fmla="*/ 0 w 116348"/>
                  <a:gd name="connsiteY11" fmla="*/ 218182 h 218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6348" h="218182">
                    <a:moveTo>
                      <a:pt x="0" y="0"/>
                    </a:moveTo>
                    <a:lnTo>
                      <a:pt x="116348" y="0"/>
                    </a:lnTo>
                    <a:lnTo>
                      <a:pt x="116348" y="36909"/>
                    </a:lnTo>
                    <a:lnTo>
                      <a:pt x="38704" y="36909"/>
                    </a:lnTo>
                    <a:lnTo>
                      <a:pt x="38704" y="85279"/>
                    </a:lnTo>
                    <a:lnTo>
                      <a:pt x="116348" y="85279"/>
                    </a:lnTo>
                    <a:lnTo>
                      <a:pt x="116348" y="122039"/>
                    </a:lnTo>
                    <a:lnTo>
                      <a:pt x="38704" y="122039"/>
                    </a:lnTo>
                    <a:lnTo>
                      <a:pt x="38704" y="181421"/>
                    </a:lnTo>
                    <a:lnTo>
                      <a:pt x="116348" y="181421"/>
                    </a:lnTo>
                    <a:lnTo>
                      <a:pt x="116348" y="218182"/>
                    </a:lnTo>
                    <a:lnTo>
                      <a:pt x="0" y="218182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zh-CN" altLang="en-US" sz="2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1" name="文本框 140"/>
              <p:cNvSpPr txBox="1"/>
              <p:nvPr userDrawn="1"/>
            </p:nvSpPr>
            <p:spPr>
              <a:xfrm>
                <a:off x="11850304" y="340620"/>
                <a:ext cx="104929" cy="219870"/>
              </a:xfrm>
              <a:custGeom>
                <a:avLst/>
                <a:gdLst>
                  <a:gd name="connsiteX0" fmla="*/ 0 w 104929"/>
                  <a:gd name="connsiteY0" fmla="*/ 0 h 216396"/>
                  <a:gd name="connsiteX1" fmla="*/ 38704 w 104929"/>
                  <a:gd name="connsiteY1" fmla="*/ 0 h 216396"/>
                  <a:gd name="connsiteX2" fmla="*/ 38704 w 104929"/>
                  <a:gd name="connsiteY2" fmla="*/ 179635 h 216396"/>
                  <a:gd name="connsiteX3" fmla="*/ 104929 w 104929"/>
                  <a:gd name="connsiteY3" fmla="*/ 179635 h 216396"/>
                  <a:gd name="connsiteX4" fmla="*/ 104929 w 104929"/>
                  <a:gd name="connsiteY4" fmla="*/ 216396 h 216396"/>
                  <a:gd name="connsiteX5" fmla="*/ 0 w 104929"/>
                  <a:gd name="connsiteY5" fmla="*/ 216396 h 216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4929" h="216396">
                    <a:moveTo>
                      <a:pt x="0" y="0"/>
                    </a:moveTo>
                    <a:lnTo>
                      <a:pt x="38704" y="0"/>
                    </a:lnTo>
                    <a:lnTo>
                      <a:pt x="38704" y="179635"/>
                    </a:lnTo>
                    <a:lnTo>
                      <a:pt x="104929" y="179635"/>
                    </a:lnTo>
                    <a:lnTo>
                      <a:pt x="104929" y="216396"/>
                    </a:lnTo>
                    <a:lnTo>
                      <a:pt x="0" y="216396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zh-CN" altLang="en-US" sz="2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2" name="文本框 141"/>
              <p:cNvSpPr txBox="1"/>
              <p:nvPr userDrawn="1"/>
            </p:nvSpPr>
            <p:spPr>
              <a:xfrm>
                <a:off x="11601847" y="342308"/>
                <a:ext cx="144857" cy="218182"/>
              </a:xfrm>
              <a:custGeom>
                <a:avLst/>
                <a:gdLst/>
                <a:ahLst/>
                <a:cxnLst/>
                <a:rect l="l" t="t" r="r" b="b"/>
                <a:pathLst>
                  <a:path w="203151" h="218182">
                    <a:moveTo>
                      <a:pt x="0" y="0"/>
                    </a:moveTo>
                    <a:lnTo>
                      <a:pt x="47774" y="0"/>
                    </a:lnTo>
                    <a:lnTo>
                      <a:pt x="102989" y="161479"/>
                    </a:lnTo>
                    <a:lnTo>
                      <a:pt x="156419" y="0"/>
                    </a:lnTo>
                    <a:lnTo>
                      <a:pt x="203151" y="0"/>
                    </a:lnTo>
                    <a:lnTo>
                      <a:pt x="125016" y="218182"/>
                    </a:lnTo>
                    <a:lnTo>
                      <a:pt x="77986" y="218182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zh-CN" altLang="en-US" sz="2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32" name="组合 131"/>
            <p:cNvGrpSpPr/>
            <p:nvPr userDrawn="1"/>
          </p:nvGrpSpPr>
          <p:grpSpPr>
            <a:xfrm>
              <a:off x="10752472" y="2097570"/>
              <a:ext cx="287238" cy="97603"/>
              <a:chOff x="10923936" y="2088045"/>
              <a:chExt cx="287238" cy="97603"/>
            </a:xfrm>
          </p:grpSpPr>
          <p:cxnSp>
            <p:nvCxnSpPr>
              <p:cNvPr id="135" name="直接箭头连接符 134"/>
              <p:cNvCxnSpPr/>
              <p:nvPr userDrawn="1"/>
            </p:nvCxnSpPr>
            <p:spPr>
              <a:xfrm rot="900000">
                <a:off x="11035967" y="2185648"/>
                <a:ext cx="175207" cy="0"/>
              </a:xfrm>
              <a:prstGeom prst="straightConnector1">
                <a:avLst/>
              </a:prstGeom>
              <a:ln w="9525">
                <a:solidFill>
                  <a:schemeClr val="bg1"/>
                </a:solidFill>
                <a:headEnd type="none"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6" name="椭圆 135"/>
              <p:cNvSpPr/>
              <p:nvPr userDrawn="1"/>
            </p:nvSpPr>
            <p:spPr>
              <a:xfrm>
                <a:off x="10923936" y="2088045"/>
                <a:ext cx="92150" cy="921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33" name="弧形 132"/>
            <p:cNvSpPr/>
            <p:nvPr userDrawn="1"/>
          </p:nvSpPr>
          <p:spPr>
            <a:xfrm>
              <a:off x="9793822" y="1251868"/>
              <a:ext cx="1107397" cy="1107394"/>
            </a:xfrm>
            <a:prstGeom prst="arc">
              <a:avLst>
                <a:gd name="adj1" fmla="val 2837729"/>
                <a:gd name="adj2" fmla="val 8941361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4" name="弧形 133"/>
            <p:cNvSpPr/>
            <p:nvPr userDrawn="1"/>
          </p:nvSpPr>
          <p:spPr>
            <a:xfrm>
              <a:off x="9793822" y="1251867"/>
              <a:ext cx="1107397" cy="1107394"/>
            </a:xfrm>
            <a:prstGeom prst="arc">
              <a:avLst>
                <a:gd name="adj1" fmla="val 12259596"/>
                <a:gd name="adj2" fmla="val 2000856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hdr="0" ftr="0" dt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200" b="0" u="none" strike="noStrike" kern="1200" cap="none" spc="300" normalizeH="0" baseline="0">
          <a:solidFill>
            <a:schemeClr val="bg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12" Type="http://schemas.openxmlformats.org/officeDocument/2006/relationships/hyperlink" Target="https://www.nature.com/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gif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7.wdp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12" Type="http://schemas.openxmlformats.org/officeDocument/2006/relationships/image" Target="../media/image47.png"/><Relationship Id="rId17" Type="http://schemas.openxmlformats.org/officeDocument/2006/relationships/image" Target="../media/image49.png"/><Relationship Id="rId2" Type="http://schemas.openxmlformats.org/officeDocument/2006/relationships/image" Target="../media/image41.png"/><Relationship Id="rId16" Type="http://schemas.openxmlformats.org/officeDocument/2006/relationships/image" Target="../media/image480.png"/><Relationship Id="rId1" Type="http://schemas.openxmlformats.org/officeDocument/2006/relationships/slideLayout" Target="../slideLayouts/slideLayout3.xml"/><Relationship Id="rId6" Type="http://schemas.microsoft.com/office/2007/relationships/hdphoto" Target="../media/hdphoto5.wdp"/><Relationship Id="rId11" Type="http://schemas.openxmlformats.org/officeDocument/2006/relationships/image" Target="../media/image220.png"/><Relationship Id="rId5" Type="http://schemas.openxmlformats.org/officeDocument/2006/relationships/image" Target="../media/image45.png"/><Relationship Id="rId15" Type="http://schemas.openxmlformats.org/officeDocument/2006/relationships/image" Target="../media/image56.png"/><Relationship Id="rId4" Type="http://schemas.microsoft.com/office/2007/relationships/hdphoto" Target="../media/hdphoto4.wdp"/><Relationship Id="rId1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3.png"/><Relationship Id="rId7" Type="http://schemas.openxmlformats.org/officeDocument/2006/relationships/image" Target="../media/image5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png"/><Relationship Id="rId11" Type="http://schemas.openxmlformats.org/officeDocument/2006/relationships/image" Target="../media/image74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4.png"/><Relationship Id="rId7" Type="http://schemas.openxmlformats.org/officeDocument/2006/relationships/image" Target="../media/image8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0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1.xml"/><Relationship Id="rId6" Type="http://schemas.openxmlformats.org/officeDocument/2006/relationships/image" Target="../media/image92.jpe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9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690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30.png"/><Relationship Id="rId12" Type="http://schemas.openxmlformats.org/officeDocument/2006/relationships/image" Target="../media/image10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2.xml"/><Relationship Id="rId6" Type="http://schemas.openxmlformats.org/officeDocument/2006/relationships/image" Target="../media/image98.png"/><Relationship Id="rId11" Type="http://schemas.openxmlformats.org/officeDocument/2006/relationships/image" Target="../media/image101.png"/><Relationship Id="rId5" Type="http://schemas.openxmlformats.org/officeDocument/2006/relationships/image" Target="../media/image97.png"/><Relationship Id="rId10" Type="http://schemas.openxmlformats.org/officeDocument/2006/relationships/image" Target="../media/image660.png"/><Relationship Id="rId4" Type="http://schemas.openxmlformats.org/officeDocument/2006/relationships/image" Target="../media/image96.png"/><Relationship Id="rId9" Type="http://schemas.openxmlformats.org/officeDocument/2006/relationships/image" Target="../media/image100.png"/><Relationship Id="rId14" Type="http://schemas.openxmlformats.org/officeDocument/2006/relationships/image" Target="../media/image10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7.jpe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6.png"/><Relationship Id="rId18" Type="http://schemas.openxmlformats.org/officeDocument/2006/relationships/image" Target="../media/image131.png"/><Relationship Id="rId26" Type="http://schemas.openxmlformats.org/officeDocument/2006/relationships/image" Target="../media/image139.png"/><Relationship Id="rId3" Type="http://schemas.openxmlformats.org/officeDocument/2006/relationships/image" Target="../media/image116.png"/><Relationship Id="rId21" Type="http://schemas.openxmlformats.org/officeDocument/2006/relationships/image" Target="../media/image134.png"/><Relationship Id="rId34" Type="http://schemas.openxmlformats.org/officeDocument/2006/relationships/image" Target="../media/image147.png"/><Relationship Id="rId7" Type="http://schemas.openxmlformats.org/officeDocument/2006/relationships/image" Target="../media/image120.png"/><Relationship Id="rId12" Type="http://schemas.openxmlformats.org/officeDocument/2006/relationships/image" Target="../media/image125.png"/><Relationship Id="rId17" Type="http://schemas.openxmlformats.org/officeDocument/2006/relationships/image" Target="../media/image130.png"/><Relationship Id="rId25" Type="http://schemas.openxmlformats.org/officeDocument/2006/relationships/image" Target="../media/image138.png"/><Relationship Id="rId33" Type="http://schemas.openxmlformats.org/officeDocument/2006/relationships/image" Target="../media/image146.jpeg"/><Relationship Id="rId2" Type="http://schemas.openxmlformats.org/officeDocument/2006/relationships/image" Target="../media/image115.png"/><Relationship Id="rId16" Type="http://schemas.openxmlformats.org/officeDocument/2006/relationships/image" Target="../media/image129.png"/><Relationship Id="rId20" Type="http://schemas.openxmlformats.org/officeDocument/2006/relationships/image" Target="../media/image133.png"/><Relationship Id="rId29" Type="http://schemas.openxmlformats.org/officeDocument/2006/relationships/image" Target="../media/image1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9.png"/><Relationship Id="rId11" Type="http://schemas.openxmlformats.org/officeDocument/2006/relationships/image" Target="../media/image124.png"/><Relationship Id="rId24" Type="http://schemas.openxmlformats.org/officeDocument/2006/relationships/image" Target="../media/image137.png"/><Relationship Id="rId32" Type="http://schemas.openxmlformats.org/officeDocument/2006/relationships/image" Target="../media/image145.png"/><Relationship Id="rId5" Type="http://schemas.openxmlformats.org/officeDocument/2006/relationships/image" Target="../media/image118.png"/><Relationship Id="rId15" Type="http://schemas.openxmlformats.org/officeDocument/2006/relationships/image" Target="../media/image128.png"/><Relationship Id="rId23" Type="http://schemas.openxmlformats.org/officeDocument/2006/relationships/image" Target="../media/image136.png"/><Relationship Id="rId28" Type="http://schemas.openxmlformats.org/officeDocument/2006/relationships/image" Target="../media/image141.png"/><Relationship Id="rId10" Type="http://schemas.openxmlformats.org/officeDocument/2006/relationships/image" Target="../media/image123.png"/><Relationship Id="rId19" Type="http://schemas.openxmlformats.org/officeDocument/2006/relationships/image" Target="../media/image132.png"/><Relationship Id="rId31" Type="http://schemas.openxmlformats.org/officeDocument/2006/relationships/image" Target="../media/image144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Relationship Id="rId14" Type="http://schemas.openxmlformats.org/officeDocument/2006/relationships/image" Target="../media/image127.png"/><Relationship Id="rId22" Type="http://schemas.openxmlformats.org/officeDocument/2006/relationships/image" Target="../media/image135.png"/><Relationship Id="rId27" Type="http://schemas.openxmlformats.org/officeDocument/2006/relationships/image" Target="../media/image140.png"/><Relationship Id="rId30" Type="http://schemas.openxmlformats.org/officeDocument/2006/relationships/image" Target="../media/image143.png"/><Relationship Id="rId8" Type="http://schemas.openxmlformats.org/officeDocument/2006/relationships/image" Target="../media/image12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148.png"/><Relationship Id="rId7" Type="http://schemas.openxmlformats.org/officeDocument/2006/relationships/image" Target="../media/image15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3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6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16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7.xml"/><Relationship Id="rId4" Type="http://schemas.openxmlformats.org/officeDocument/2006/relationships/image" Target="../media/image16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3" Type="http://schemas.openxmlformats.org/officeDocument/2006/relationships/image" Target="../media/image168.png"/><Relationship Id="rId7" Type="http://schemas.openxmlformats.org/officeDocument/2006/relationships/image" Target="../media/image172.png"/><Relationship Id="rId12" Type="http://schemas.openxmlformats.org/officeDocument/2006/relationships/image" Target="../media/image177.pn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1.png"/><Relationship Id="rId11" Type="http://schemas.openxmlformats.org/officeDocument/2006/relationships/image" Target="../media/image176.png"/><Relationship Id="rId5" Type="http://schemas.openxmlformats.org/officeDocument/2006/relationships/image" Target="../media/image170.png"/><Relationship Id="rId10" Type="http://schemas.openxmlformats.org/officeDocument/2006/relationships/image" Target="../media/image175.png"/><Relationship Id="rId4" Type="http://schemas.openxmlformats.org/officeDocument/2006/relationships/image" Target="../media/image169.png"/><Relationship Id="rId9" Type="http://schemas.openxmlformats.org/officeDocument/2006/relationships/image" Target="../media/image17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70.png"/><Relationship Id="rId4" Type="http://schemas.openxmlformats.org/officeDocument/2006/relationships/image" Target="../media/image1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39.xml"/><Relationship Id="rId1" Type="http://schemas.openxmlformats.org/officeDocument/2006/relationships/tags" Target="../tags/tag3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image" Target="../media/image181.png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tags" Target="../tags/tag44.xml"/><Relationship Id="rId7" Type="http://schemas.openxmlformats.org/officeDocument/2006/relationships/image" Target="../media/image110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46.xml"/><Relationship Id="rId10" Type="http://schemas.openxmlformats.org/officeDocument/2006/relationships/image" Target="../media/image1470.png"/><Relationship Id="rId4" Type="http://schemas.openxmlformats.org/officeDocument/2006/relationships/tags" Target="../tags/tag45.xml"/><Relationship Id="rId9" Type="http://schemas.openxmlformats.org/officeDocument/2006/relationships/tags" Target="../tags/tag5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4" Type="http://schemas.openxmlformats.org/officeDocument/2006/relationships/image" Target="../media/image18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2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00.png"/><Relationship Id="rId4" Type="http://schemas.openxmlformats.org/officeDocument/2006/relationships/image" Target="../media/image15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7.png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image" Target="../media/image186.png"/><Relationship Id="rId5" Type="http://schemas.openxmlformats.org/officeDocument/2006/relationships/image" Target="../media/image185.png"/><Relationship Id="rId4" Type="http://schemas.openxmlformats.org/officeDocument/2006/relationships/image" Target="../media/image18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0.png"/><Relationship Id="rId3" Type="http://schemas.openxmlformats.org/officeDocument/2006/relationships/image" Target="../media/image190.png"/><Relationship Id="rId7" Type="http://schemas.openxmlformats.org/officeDocument/2006/relationships/image" Target="../media/image172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10.png"/><Relationship Id="rId11" Type="http://schemas.openxmlformats.org/officeDocument/2006/relationships/image" Target="../media/image6.png"/><Relationship Id="rId5" Type="http://schemas.openxmlformats.org/officeDocument/2006/relationships/image" Target="../media/image1700.png"/><Relationship Id="rId10" Type="http://schemas.openxmlformats.org/officeDocument/2006/relationships/image" Target="../media/image8.png"/><Relationship Id="rId4" Type="http://schemas.openxmlformats.org/officeDocument/2006/relationships/image" Target="../media/image1690.png"/><Relationship Id="rId9" Type="http://schemas.openxmlformats.org/officeDocument/2006/relationships/image" Target="../media/image174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10.wdp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93.png"/><Relationship Id="rId2" Type="http://schemas.openxmlformats.org/officeDocument/2006/relationships/slideLayout" Target="../slideLayouts/slideLayout3.xml"/><Relationship Id="rId16" Type="http://schemas.microsoft.com/office/2007/relationships/hdphoto" Target="../media/hdphoto11.wdp"/><Relationship Id="rId1" Type="http://schemas.openxmlformats.org/officeDocument/2006/relationships/tags" Target="../tags/tag51.xml"/><Relationship Id="rId6" Type="http://schemas.openxmlformats.org/officeDocument/2006/relationships/image" Target="../media/image6.png"/><Relationship Id="rId11" Type="http://schemas.microsoft.com/office/2007/relationships/hdphoto" Target="../media/hdphoto9.wdp"/><Relationship Id="rId5" Type="http://schemas.openxmlformats.org/officeDocument/2006/relationships/image" Target="../media/image5.png"/><Relationship Id="rId15" Type="http://schemas.openxmlformats.org/officeDocument/2006/relationships/image" Target="../media/image195.png"/><Relationship Id="rId10" Type="http://schemas.openxmlformats.org/officeDocument/2006/relationships/image" Target="../media/image192.png"/><Relationship Id="rId4" Type="http://schemas.openxmlformats.org/officeDocument/2006/relationships/image" Target="../media/image4.png"/><Relationship Id="rId9" Type="http://schemas.openxmlformats.org/officeDocument/2006/relationships/image" Target="../media/image191.png"/><Relationship Id="rId14" Type="http://schemas.openxmlformats.org/officeDocument/2006/relationships/image" Target="../media/image19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0.png"/><Relationship Id="rId4" Type="http://schemas.openxmlformats.org/officeDocument/2006/relationships/image" Target="../media/image197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40.png"/><Relationship Id="rId7" Type="http://schemas.openxmlformats.org/officeDocument/2006/relationships/image" Target="../media/image20.jpe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90.png"/><Relationship Id="rId11" Type="http://schemas.openxmlformats.org/officeDocument/2006/relationships/image" Target="../media/image240.png"/><Relationship Id="rId5" Type="http://schemas.openxmlformats.org/officeDocument/2006/relationships/image" Target="../media/image1810.png"/><Relationship Id="rId10" Type="http://schemas.openxmlformats.org/officeDocument/2006/relationships/image" Target="../media/image230.png"/><Relationship Id="rId4" Type="http://schemas.openxmlformats.org/officeDocument/2006/relationships/image" Target="../media/image1711.png"/><Relationship Id="rId9" Type="http://schemas.openxmlformats.org/officeDocument/2006/relationships/image" Target="../media/image22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image" Target="../media/image24.png"/><Relationship Id="rId7" Type="http://schemas.openxmlformats.org/officeDocument/2006/relationships/image" Target="../media/image27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0.png"/><Relationship Id="rId10" Type="http://schemas.openxmlformats.org/officeDocument/2006/relationships/image" Target="../media/image320.png"/><Relationship Id="rId4" Type="http://schemas.openxmlformats.org/officeDocument/2006/relationships/image" Target="../media/image260.png"/><Relationship Id="rId9" Type="http://schemas.openxmlformats.org/officeDocument/2006/relationships/image" Target="../media/image30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54.xml"/><Relationship Id="rId1" Type="http://schemas.openxmlformats.org/officeDocument/2006/relationships/tags" Target="../tags/tag52.xml"/><Relationship Id="rId6" Type="http://schemas.openxmlformats.org/officeDocument/2006/relationships/image" Target="../media/image204.png"/><Relationship Id="rId5" Type="http://schemas.openxmlformats.org/officeDocument/2006/relationships/image" Target="../media/image203.png"/><Relationship Id="rId4" Type="http://schemas.openxmlformats.org/officeDocument/2006/relationships/image" Target="../media/image20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image" Target="../media/image205.png"/><Relationship Id="rId5" Type="http://schemas.openxmlformats.org/officeDocument/2006/relationships/image" Target="../media/image1760.png"/><Relationship Id="rId4" Type="http://schemas.openxmlformats.org/officeDocument/2006/relationships/tags" Target="../tags/tag62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7.xml"/><Relationship Id="rId5" Type="http://schemas.openxmlformats.org/officeDocument/2006/relationships/image" Target="../media/image208.png"/><Relationship Id="rId4" Type="http://schemas.openxmlformats.org/officeDocument/2006/relationships/image" Target="../media/image20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59.xml"/><Relationship Id="rId1" Type="http://schemas.openxmlformats.org/officeDocument/2006/relationships/tags" Target="../tags/tag5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image" Target="../media/image210.png"/><Relationship Id="rId5" Type="http://schemas.openxmlformats.org/officeDocument/2006/relationships/image" Target="../media/image209.png"/><Relationship Id="rId4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54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3.xml"/><Relationship Id="rId6" Type="http://schemas.openxmlformats.org/officeDocument/2006/relationships/image" Target="../media/image1531.png"/><Relationship Id="rId5" Type="http://schemas.openxmlformats.org/officeDocument/2006/relationships/image" Target="../media/image1490.png"/><Relationship Id="rId4" Type="http://schemas.openxmlformats.org/officeDocument/2006/relationships/image" Target="../media/image21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70.png"/><Relationship Id="rId4" Type="http://schemas.openxmlformats.org/officeDocument/2006/relationships/image" Target="../media/image156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0.png"/><Relationship Id="rId2" Type="http://schemas.openxmlformats.org/officeDocument/2006/relationships/image" Target="../media/image15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5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png"/><Relationship Id="rId3" Type="http://schemas.openxmlformats.org/officeDocument/2006/relationships/image" Target="../media/image21.png"/><Relationship Id="rId7" Type="http://schemas.openxmlformats.org/officeDocument/2006/relationships/image" Target="../media/image20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10.png"/><Relationship Id="rId5" Type="http://schemas.openxmlformats.org/officeDocument/2006/relationships/image" Target="../media/image1811.png"/><Relationship Id="rId4" Type="http://schemas.openxmlformats.org/officeDocument/2006/relationships/image" Target="../media/image1712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openxmlformats.org/officeDocument/2006/relationships/image" Target="../media/image2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10.png"/><Relationship Id="rId5" Type="http://schemas.openxmlformats.org/officeDocument/2006/relationships/image" Target="../media/image15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1.png"/><Relationship Id="rId13" Type="http://schemas.microsoft.com/office/2007/relationships/hdphoto" Target="../media/hdphoto2.wdp"/><Relationship Id="rId3" Type="http://schemas.openxmlformats.org/officeDocument/2006/relationships/image" Target="../media/image32.png"/><Relationship Id="rId7" Type="http://schemas.openxmlformats.org/officeDocument/2006/relationships/image" Target="../media/image250.png"/><Relationship Id="rId12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0.png"/><Relationship Id="rId11" Type="http://schemas.openxmlformats.org/officeDocument/2006/relationships/image" Target="../media/image271.png"/><Relationship Id="rId5" Type="http://schemas.openxmlformats.org/officeDocument/2006/relationships/image" Target="../media/image301.png"/><Relationship Id="rId10" Type="http://schemas.openxmlformats.org/officeDocument/2006/relationships/image" Target="../media/image35.png"/><Relationship Id="rId4" Type="http://schemas.openxmlformats.org/officeDocument/2006/relationships/image" Target="../media/image291.png"/><Relationship Id="rId9" Type="http://schemas.openxmlformats.org/officeDocument/2006/relationships/image" Target="../media/image34.png"/><Relationship Id="rId1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1.png"/><Relationship Id="rId7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1210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>
            <a:extLst>
              <a:ext uri="{FF2B5EF4-FFF2-40B4-BE49-F238E27FC236}">
                <a16:creationId xmlns:a16="http://schemas.microsoft.com/office/drawing/2014/main" id="{D14AEF99-3DBF-2136-ACD1-1DB301086B2E}"/>
              </a:ext>
            </a:extLst>
          </p:cNvPr>
          <p:cNvGrpSpPr/>
          <p:nvPr/>
        </p:nvGrpSpPr>
        <p:grpSpPr>
          <a:xfrm>
            <a:off x="6970238" y="2649663"/>
            <a:ext cx="3427337" cy="2370758"/>
            <a:chOff x="7474673" y="1746339"/>
            <a:chExt cx="3427337" cy="2370758"/>
          </a:xfrm>
        </p:grpSpPr>
        <p:sp>
          <p:nvSpPr>
            <p:cNvPr id="34" name="弧形 33">
              <a:extLst>
                <a:ext uri="{FF2B5EF4-FFF2-40B4-BE49-F238E27FC236}">
                  <a16:creationId xmlns:a16="http://schemas.microsoft.com/office/drawing/2014/main" id="{11D97A83-4EDD-82D9-AD0C-4E15F479AA86}"/>
                </a:ext>
              </a:extLst>
            </p:cNvPr>
            <p:cNvSpPr/>
            <p:nvPr/>
          </p:nvSpPr>
          <p:spPr>
            <a:xfrm rot="18900000">
              <a:off x="7884785" y="1746339"/>
              <a:ext cx="2370758" cy="2370758"/>
            </a:xfrm>
            <a:prstGeom prst="arc">
              <a:avLst>
                <a:gd name="adj1" fmla="val 15237487"/>
                <a:gd name="adj2" fmla="val 971338"/>
              </a:avLst>
            </a:prstGeom>
            <a:ln w="7620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12EF91F4-5734-2DDC-B546-7AD7EE5151A4}"/>
                </a:ext>
              </a:extLst>
            </p:cNvPr>
            <p:cNvSpPr txBox="1"/>
            <p:nvPr/>
          </p:nvSpPr>
          <p:spPr>
            <a:xfrm>
              <a:off x="9476381" y="2499059"/>
              <a:ext cx="627110" cy="944545"/>
            </a:xfrm>
            <a:custGeom>
              <a:avLst/>
              <a:gdLst/>
              <a:ahLst/>
              <a:cxnLst/>
              <a:rect l="l" t="t" r="r" b="b"/>
              <a:pathLst>
                <a:path w="203151" h="218182">
                  <a:moveTo>
                    <a:pt x="0" y="0"/>
                  </a:moveTo>
                  <a:lnTo>
                    <a:pt x="47774" y="0"/>
                  </a:lnTo>
                  <a:lnTo>
                    <a:pt x="102989" y="161479"/>
                  </a:lnTo>
                  <a:lnTo>
                    <a:pt x="156419" y="0"/>
                  </a:lnTo>
                  <a:lnTo>
                    <a:pt x="203151" y="0"/>
                  </a:lnTo>
                  <a:lnTo>
                    <a:pt x="125016" y="218182"/>
                  </a:lnTo>
                  <a:lnTo>
                    <a:pt x="77986" y="21818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B93E6913-69E9-9BFF-F95C-CD4456EF4780}"/>
                </a:ext>
              </a:extLst>
            </p:cNvPr>
            <p:cNvSpPr/>
            <p:nvPr/>
          </p:nvSpPr>
          <p:spPr>
            <a:xfrm>
              <a:off x="8832147" y="2530767"/>
              <a:ext cx="840077" cy="840078"/>
            </a:xfrm>
            <a:prstGeom prst="ellipse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322F2D86-D5DE-5448-5957-9E11E2609CC6}"/>
                </a:ext>
              </a:extLst>
            </p:cNvPr>
            <p:cNvGrpSpPr/>
            <p:nvPr/>
          </p:nvGrpSpPr>
          <p:grpSpPr>
            <a:xfrm>
              <a:off x="8818347" y="2512890"/>
              <a:ext cx="785196" cy="785196"/>
              <a:chOff x="2909310" y="2052260"/>
              <a:chExt cx="1366380" cy="1366380"/>
            </a:xfrm>
          </p:grpSpPr>
          <p:sp>
            <p:nvSpPr>
              <p:cNvPr id="48" name="椭圆 47">
                <a:extLst>
                  <a:ext uri="{FF2B5EF4-FFF2-40B4-BE49-F238E27FC236}">
                    <a16:creationId xmlns:a16="http://schemas.microsoft.com/office/drawing/2014/main" id="{732B0779-50F8-5149-3607-CD57D3319889}"/>
                  </a:ext>
                </a:extLst>
              </p:cNvPr>
              <p:cNvSpPr/>
              <p:nvPr/>
            </p:nvSpPr>
            <p:spPr>
              <a:xfrm>
                <a:off x="2909310" y="2052260"/>
                <a:ext cx="1366380" cy="1366380"/>
              </a:xfrm>
              <a:prstGeom prst="ellipse">
                <a:avLst/>
              </a:prstGeom>
              <a:solidFill>
                <a:srgbClr val="FC39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椭圆 48">
                <a:extLst>
                  <a:ext uri="{FF2B5EF4-FFF2-40B4-BE49-F238E27FC236}">
                    <a16:creationId xmlns:a16="http://schemas.microsoft.com/office/drawing/2014/main" id="{8B672693-2EC9-8585-DA23-7DBA97ADDC27}"/>
                  </a:ext>
                </a:extLst>
              </p:cNvPr>
              <p:cNvSpPr/>
              <p:nvPr/>
            </p:nvSpPr>
            <p:spPr>
              <a:xfrm>
                <a:off x="2915177" y="2089956"/>
                <a:ext cx="1173359" cy="1244600"/>
              </a:xfrm>
              <a:prstGeom prst="ellipse">
                <a:avLst/>
              </a:prstGeom>
              <a:solidFill>
                <a:srgbClr val="FD8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9994C089-8550-20C1-9884-138F3C60907A}"/>
                </a:ext>
              </a:extLst>
            </p:cNvPr>
            <p:cNvSpPr txBox="1"/>
            <p:nvPr/>
          </p:nvSpPr>
          <p:spPr>
            <a:xfrm>
              <a:off x="7474673" y="2499059"/>
              <a:ext cx="750812" cy="944545"/>
            </a:xfrm>
            <a:custGeom>
              <a:avLst/>
              <a:gdLst/>
              <a:ahLst/>
              <a:cxnLst/>
              <a:rect l="l" t="t" r="r" b="b"/>
              <a:pathLst>
                <a:path w="210741" h="218182">
                  <a:moveTo>
                    <a:pt x="0" y="0"/>
                  </a:moveTo>
                  <a:lnTo>
                    <a:pt x="65931" y="0"/>
                  </a:lnTo>
                  <a:lnTo>
                    <a:pt x="105519" y="148828"/>
                  </a:lnTo>
                  <a:lnTo>
                    <a:pt x="144661" y="0"/>
                  </a:lnTo>
                  <a:lnTo>
                    <a:pt x="210741" y="0"/>
                  </a:lnTo>
                  <a:lnTo>
                    <a:pt x="210741" y="218182"/>
                  </a:lnTo>
                  <a:lnTo>
                    <a:pt x="169813" y="218182"/>
                  </a:lnTo>
                  <a:lnTo>
                    <a:pt x="169813" y="46434"/>
                  </a:lnTo>
                  <a:lnTo>
                    <a:pt x="126504" y="218182"/>
                  </a:lnTo>
                  <a:lnTo>
                    <a:pt x="84088" y="218182"/>
                  </a:lnTo>
                  <a:lnTo>
                    <a:pt x="40928" y="46434"/>
                  </a:lnTo>
                  <a:lnTo>
                    <a:pt x="40928" y="218182"/>
                  </a:lnTo>
                  <a:lnTo>
                    <a:pt x="0" y="21818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9C2C483E-40A9-8454-9253-0BB9712A43C5}"/>
                </a:ext>
              </a:extLst>
            </p:cNvPr>
            <p:cNvSpPr txBox="1"/>
            <p:nvPr/>
          </p:nvSpPr>
          <p:spPr>
            <a:xfrm>
              <a:off x="8194696" y="2499059"/>
              <a:ext cx="750812" cy="944545"/>
            </a:xfrm>
            <a:custGeom>
              <a:avLst/>
              <a:gdLst/>
              <a:ahLst/>
              <a:cxnLst/>
              <a:rect l="l" t="t" r="r" b="b"/>
              <a:pathLst>
                <a:path w="218926" h="218182">
                  <a:moveTo>
                    <a:pt x="107752" y="50899"/>
                  </a:moveTo>
                  <a:lnTo>
                    <a:pt x="78284" y="131862"/>
                  </a:lnTo>
                  <a:lnTo>
                    <a:pt x="137815" y="131862"/>
                  </a:lnTo>
                  <a:close/>
                  <a:moveTo>
                    <a:pt x="84981" y="0"/>
                  </a:moveTo>
                  <a:lnTo>
                    <a:pt x="131564" y="0"/>
                  </a:lnTo>
                  <a:lnTo>
                    <a:pt x="218926" y="218182"/>
                  </a:lnTo>
                  <a:lnTo>
                    <a:pt x="171004" y="218182"/>
                  </a:lnTo>
                  <a:lnTo>
                    <a:pt x="151954" y="168622"/>
                  </a:lnTo>
                  <a:lnTo>
                    <a:pt x="64740" y="168622"/>
                  </a:lnTo>
                  <a:lnTo>
                    <a:pt x="46732" y="218182"/>
                  </a:lnTo>
                  <a:lnTo>
                    <a:pt x="0" y="21818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3F85276C-E201-AB3E-7E32-3FA40A138E96}"/>
                </a:ext>
              </a:extLst>
            </p:cNvPr>
            <p:cNvSpPr txBox="1"/>
            <p:nvPr/>
          </p:nvSpPr>
          <p:spPr>
            <a:xfrm>
              <a:off x="8938633" y="2499059"/>
              <a:ext cx="627106" cy="944545"/>
            </a:xfrm>
            <a:custGeom>
              <a:avLst/>
              <a:gdLst/>
              <a:ahLst/>
              <a:cxnLst/>
              <a:rect l="l" t="t" r="r" b="b"/>
              <a:pathLst>
                <a:path w="196156" h="218182">
                  <a:moveTo>
                    <a:pt x="44053" y="36909"/>
                  </a:moveTo>
                  <a:lnTo>
                    <a:pt x="44053" y="92273"/>
                  </a:lnTo>
                  <a:lnTo>
                    <a:pt x="76647" y="92273"/>
                  </a:lnTo>
                  <a:cubicBezTo>
                    <a:pt x="97780" y="92273"/>
                    <a:pt x="110976" y="91380"/>
                    <a:pt x="116235" y="89595"/>
                  </a:cubicBezTo>
                  <a:cubicBezTo>
                    <a:pt x="121494" y="87809"/>
                    <a:pt x="125611" y="84733"/>
                    <a:pt x="128588" y="80367"/>
                  </a:cubicBezTo>
                  <a:cubicBezTo>
                    <a:pt x="131564" y="76002"/>
                    <a:pt x="133053" y="70545"/>
                    <a:pt x="133053" y="63996"/>
                  </a:cubicBezTo>
                  <a:cubicBezTo>
                    <a:pt x="133053" y="56654"/>
                    <a:pt x="131093" y="50726"/>
                    <a:pt x="127174" y="46211"/>
                  </a:cubicBezTo>
                  <a:cubicBezTo>
                    <a:pt x="123255" y="41697"/>
                    <a:pt x="117723" y="38844"/>
                    <a:pt x="110580" y="37654"/>
                  </a:cubicBezTo>
                  <a:cubicBezTo>
                    <a:pt x="107008" y="37157"/>
                    <a:pt x="96292" y="36909"/>
                    <a:pt x="78433" y="36909"/>
                  </a:cubicBezTo>
                  <a:close/>
                  <a:moveTo>
                    <a:pt x="0" y="0"/>
                  </a:moveTo>
                  <a:lnTo>
                    <a:pt x="92720" y="0"/>
                  </a:lnTo>
                  <a:cubicBezTo>
                    <a:pt x="116037" y="0"/>
                    <a:pt x="132978" y="1960"/>
                    <a:pt x="143545" y="5879"/>
                  </a:cubicBezTo>
                  <a:cubicBezTo>
                    <a:pt x="154112" y="9798"/>
                    <a:pt x="162570" y="16768"/>
                    <a:pt x="168920" y="26789"/>
                  </a:cubicBezTo>
                  <a:cubicBezTo>
                    <a:pt x="175270" y="36810"/>
                    <a:pt x="178445" y="48270"/>
                    <a:pt x="178445" y="61168"/>
                  </a:cubicBezTo>
                  <a:cubicBezTo>
                    <a:pt x="178445" y="77539"/>
                    <a:pt x="173633" y="91058"/>
                    <a:pt x="164009" y="101724"/>
                  </a:cubicBezTo>
                  <a:cubicBezTo>
                    <a:pt x="154385" y="112390"/>
                    <a:pt x="139998" y="119112"/>
                    <a:pt x="120849" y="121890"/>
                  </a:cubicBezTo>
                  <a:cubicBezTo>
                    <a:pt x="130374" y="127446"/>
                    <a:pt x="138237" y="133548"/>
                    <a:pt x="144438" y="140196"/>
                  </a:cubicBezTo>
                  <a:cubicBezTo>
                    <a:pt x="150639" y="146844"/>
                    <a:pt x="158998" y="158651"/>
                    <a:pt x="169515" y="175617"/>
                  </a:cubicBezTo>
                  <a:lnTo>
                    <a:pt x="196156" y="218182"/>
                  </a:lnTo>
                  <a:lnTo>
                    <a:pt x="143471" y="218182"/>
                  </a:lnTo>
                  <a:lnTo>
                    <a:pt x="111621" y="170706"/>
                  </a:lnTo>
                  <a:cubicBezTo>
                    <a:pt x="100310" y="153739"/>
                    <a:pt x="92571" y="143049"/>
                    <a:pt x="88404" y="138633"/>
                  </a:cubicBezTo>
                  <a:cubicBezTo>
                    <a:pt x="84237" y="134218"/>
                    <a:pt x="79822" y="131192"/>
                    <a:pt x="75158" y="129555"/>
                  </a:cubicBezTo>
                  <a:cubicBezTo>
                    <a:pt x="70495" y="127918"/>
                    <a:pt x="63103" y="127099"/>
                    <a:pt x="52983" y="127099"/>
                  </a:cubicBezTo>
                  <a:lnTo>
                    <a:pt x="44053" y="127099"/>
                  </a:lnTo>
                  <a:lnTo>
                    <a:pt x="44053" y="218182"/>
                  </a:lnTo>
                  <a:lnTo>
                    <a:pt x="0" y="21818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8266B1D3-85D9-6FB2-569A-75C912DD66AA}"/>
                </a:ext>
              </a:extLst>
            </p:cNvPr>
            <p:cNvSpPr txBox="1"/>
            <p:nvPr/>
          </p:nvSpPr>
          <p:spPr>
            <a:xfrm>
              <a:off x="10373507" y="2497052"/>
              <a:ext cx="454255" cy="936814"/>
            </a:xfrm>
            <a:custGeom>
              <a:avLst/>
              <a:gdLst>
                <a:gd name="connsiteX0" fmla="*/ 0 w 104929"/>
                <a:gd name="connsiteY0" fmla="*/ 0 h 216396"/>
                <a:gd name="connsiteX1" fmla="*/ 38704 w 104929"/>
                <a:gd name="connsiteY1" fmla="*/ 0 h 216396"/>
                <a:gd name="connsiteX2" fmla="*/ 38704 w 104929"/>
                <a:gd name="connsiteY2" fmla="*/ 179635 h 216396"/>
                <a:gd name="connsiteX3" fmla="*/ 104929 w 104929"/>
                <a:gd name="connsiteY3" fmla="*/ 179635 h 216396"/>
                <a:gd name="connsiteX4" fmla="*/ 104929 w 104929"/>
                <a:gd name="connsiteY4" fmla="*/ 216396 h 216396"/>
                <a:gd name="connsiteX5" fmla="*/ 0 w 104929"/>
                <a:gd name="connsiteY5" fmla="*/ 216396 h 216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929" h="216396">
                  <a:moveTo>
                    <a:pt x="0" y="0"/>
                  </a:moveTo>
                  <a:lnTo>
                    <a:pt x="38704" y="0"/>
                  </a:lnTo>
                  <a:lnTo>
                    <a:pt x="38704" y="179635"/>
                  </a:lnTo>
                  <a:lnTo>
                    <a:pt x="104929" y="179635"/>
                  </a:lnTo>
                  <a:lnTo>
                    <a:pt x="104929" y="216396"/>
                  </a:lnTo>
                  <a:lnTo>
                    <a:pt x="0" y="21639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CC47E4FD-62AC-0B00-8064-D5B9B344F11A}"/>
                </a:ext>
              </a:extLst>
            </p:cNvPr>
            <p:cNvGrpSpPr/>
            <p:nvPr/>
          </p:nvGrpSpPr>
          <p:grpSpPr>
            <a:xfrm>
              <a:off x="10280428" y="3459268"/>
              <a:ext cx="621582" cy="299081"/>
              <a:chOff x="10909646" y="2094021"/>
              <a:chExt cx="289394" cy="139245"/>
            </a:xfrm>
          </p:grpSpPr>
          <p:cxnSp>
            <p:nvCxnSpPr>
              <p:cNvPr id="46" name="直接箭头连接符 45">
                <a:extLst>
                  <a:ext uri="{FF2B5EF4-FFF2-40B4-BE49-F238E27FC236}">
                    <a16:creationId xmlns:a16="http://schemas.microsoft.com/office/drawing/2014/main" id="{60BCC981-4F16-6253-8631-7C5EEC0DE513}"/>
                  </a:ext>
                </a:extLst>
              </p:cNvPr>
              <p:cNvCxnSpPr/>
              <p:nvPr userDrawn="1"/>
            </p:nvCxnSpPr>
            <p:spPr>
              <a:xfrm>
                <a:off x="11018738" y="2167114"/>
                <a:ext cx="180302" cy="66152"/>
              </a:xfrm>
              <a:prstGeom prst="straightConnector1">
                <a:avLst/>
              </a:prstGeom>
              <a:ln w="31750">
                <a:solidFill>
                  <a:schemeClr val="bg1"/>
                </a:solidFill>
                <a:headEnd type="none"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椭圆 46">
                <a:extLst>
                  <a:ext uri="{FF2B5EF4-FFF2-40B4-BE49-F238E27FC236}">
                    <a16:creationId xmlns:a16="http://schemas.microsoft.com/office/drawing/2014/main" id="{ED15D6A3-40FE-F403-8A83-41538976E88A}"/>
                  </a:ext>
                </a:extLst>
              </p:cNvPr>
              <p:cNvSpPr/>
              <p:nvPr userDrawn="1"/>
            </p:nvSpPr>
            <p:spPr>
              <a:xfrm>
                <a:off x="10909646" y="2094021"/>
                <a:ext cx="92149" cy="92149"/>
              </a:xfrm>
              <a:prstGeom prst="ellipse">
                <a:avLst/>
              </a:prstGeom>
              <a:solidFill>
                <a:srgbClr val="FED96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cxnSp>
          <p:nvCxnSpPr>
            <p:cNvPr id="43" name="直接箭头连接符 42">
              <a:extLst>
                <a:ext uri="{FF2B5EF4-FFF2-40B4-BE49-F238E27FC236}">
                  <a16:creationId xmlns:a16="http://schemas.microsoft.com/office/drawing/2014/main" id="{D8F09EA3-9EF2-9332-9A3F-0AAAB42A5BD6}"/>
                </a:ext>
              </a:extLst>
            </p:cNvPr>
            <p:cNvCxnSpPr/>
            <p:nvPr/>
          </p:nvCxnSpPr>
          <p:spPr>
            <a:xfrm rot="287564" flipV="1">
              <a:off x="9471590" y="2368151"/>
              <a:ext cx="415549" cy="257801"/>
            </a:xfrm>
            <a:prstGeom prst="straightConnector1">
              <a:avLst/>
            </a:prstGeom>
            <a:ln w="31750">
              <a:solidFill>
                <a:schemeClr val="bg1"/>
              </a:solidFill>
              <a:headEnd type="none" w="sm" len="sm"/>
              <a:tailEnd type="triangle" w="sm" len="sm"/>
            </a:ln>
            <a:effectLst>
              <a:outerShdw blurRad="25400" dist="25400" dir="2160000" algn="tl" rotWithShape="0">
                <a:prstClr val="black">
                  <a:alpha val="94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5105C29C-9534-47F4-4321-490113CB4977}"/>
                </a:ext>
              </a:extLst>
            </p:cNvPr>
            <p:cNvSpPr/>
            <p:nvPr/>
          </p:nvSpPr>
          <p:spPr>
            <a:xfrm rot="1735642">
              <a:off x="9939014" y="3109342"/>
              <a:ext cx="388266" cy="440218"/>
            </a:xfrm>
            <a:custGeom>
              <a:avLst/>
              <a:gdLst/>
              <a:ahLst/>
              <a:cxnLst/>
              <a:rect l="l" t="t" r="r" b="b"/>
              <a:pathLst>
                <a:path w="109277" h="123899">
                  <a:moveTo>
                    <a:pt x="55587" y="16519"/>
                  </a:moveTo>
                  <a:cubicBezTo>
                    <a:pt x="46360" y="16519"/>
                    <a:pt x="38602" y="19608"/>
                    <a:pt x="32314" y="25784"/>
                  </a:cubicBezTo>
                  <a:cubicBezTo>
                    <a:pt x="26026" y="31960"/>
                    <a:pt x="22547" y="40220"/>
                    <a:pt x="21878" y="50564"/>
                  </a:cubicBezTo>
                  <a:lnTo>
                    <a:pt x="88069" y="50564"/>
                  </a:lnTo>
                  <a:cubicBezTo>
                    <a:pt x="87176" y="40592"/>
                    <a:pt x="84646" y="33114"/>
                    <a:pt x="80479" y="28128"/>
                  </a:cubicBezTo>
                  <a:cubicBezTo>
                    <a:pt x="74079" y="20389"/>
                    <a:pt x="65782" y="16519"/>
                    <a:pt x="55587" y="16519"/>
                  </a:cubicBezTo>
                  <a:close/>
                  <a:moveTo>
                    <a:pt x="55364" y="0"/>
                  </a:moveTo>
                  <a:cubicBezTo>
                    <a:pt x="71214" y="0"/>
                    <a:pt x="84162" y="5395"/>
                    <a:pt x="94208" y="16185"/>
                  </a:cubicBezTo>
                  <a:cubicBezTo>
                    <a:pt x="104254" y="26975"/>
                    <a:pt x="109277" y="42155"/>
                    <a:pt x="109277" y="61726"/>
                  </a:cubicBezTo>
                  <a:cubicBezTo>
                    <a:pt x="109277" y="62917"/>
                    <a:pt x="109240" y="64703"/>
                    <a:pt x="109165" y="67084"/>
                  </a:cubicBezTo>
                  <a:lnTo>
                    <a:pt x="20761" y="67084"/>
                  </a:lnTo>
                  <a:cubicBezTo>
                    <a:pt x="21505" y="80106"/>
                    <a:pt x="25189" y="90078"/>
                    <a:pt x="31812" y="96998"/>
                  </a:cubicBezTo>
                  <a:cubicBezTo>
                    <a:pt x="38435" y="103919"/>
                    <a:pt x="46695" y="107379"/>
                    <a:pt x="56592" y="107379"/>
                  </a:cubicBezTo>
                  <a:cubicBezTo>
                    <a:pt x="63959" y="107379"/>
                    <a:pt x="70247" y="105444"/>
                    <a:pt x="75456" y="101575"/>
                  </a:cubicBezTo>
                  <a:cubicBezTo>
                    <a:pt x="80665" y="97705"/>
                    <a:pt x="84795" y="91529"/>
                    <a:pt x="87846" y="83046"/>
                  </a:cubicBezTo>
                  <a:lnTo>
                    <a:pt x="108607" y="85613"/>
                  </a:lnTo>
                  <a:cubicBezTo>
                    <a:pt x="105333" y="97742"/>
                    <a:pt x="99268" y="107156"/>
                    <a:pt x="90413" y="113853"/>
                  </a:cubicBezTo>
                  <a:cubicBezTo>
                    <a:pt x="81558" y="120550"/>
                    <a:pt x="70247" y="123899"/>
                    <a:pt x="56480" y="123899"/>
                  </a:cubicBezTo>
                  <a:cubicBezTo>
                    <a:pt x="39142" y="123899"/>
                    <a:pt x="25394" y="118560"/>
                    <a:pt x="15236" y="107881"/>
                  </a:cubicBezTo>
                  <a:cubicBezTo>
                    <a:pt x="5079" y="97203"/>
                    <a:pt x="0" y="82227"/>
                    <a:pt x="0" y="62954"/>
                  </a:cubicBezTo>
                  <a:cubicBezTo>
                    <a:pt x="0" y="43011"/>
                    <a:pt x="5134" y="27533"/>
                    <a:pt x="15404" y="16519"/>
                  </a:cubicBezTo>
                  <a:cubicBezTo>
                    <a:pt x="25673" y="5506"/>
                    <a:pt x="38993" y="0"/>
                    <a:pt x="55364" y="0"/>
                  </a:cubicBezTo>
                  <a:close/>
                </a:path>
              </a:pathLst>
            </a:custGeom>
            <a:solidFill>
              <a:srgbClr val="FED96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endParaRPr>
            </a:p>
          </p:txBody>
        </p:sp>
        <p:sp>
          <p:nvSpPr>
            <p:cNvPr id="45" name="弧形 44">
              <a:extLst>
                <a:ext uri="{FF2B5EF4-FFF2-40B4-BE49-F238E27FC236}">
                  <a16:creationId xmlns:a16="http://schemas.microsoft.com/office/drawing/2014/main" id="{7C3182F8-949F-FF77-CED1-2772CE71D7F1}"/>
                </a:ext>
              </a:extLst>
            </p:cNvPr>
            <p:cNvSpPr/>
            <p:nvPr/>
          </p:nvSpPr>
          <p:spPr>
            <a:xfrm rot="8100000">
              <a:off x="7884785" y="1746339"/>
              <a:ext cx="2370758" cy="2370758"/>
            </a:xfrm>
            <a:prstGeom prst="arc">
              <a:avLst>
                <a:gd name="adj1" fmla="val 15846305"/>
                <a:gd name="adj2" fmla="val 971338"/>
              </a:avLst>
            </a:prstGeom>
            <a:ln w="7620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18" name="图片 17" descr="背景图案&#10;&#10;AI 生成的内容可能不正确。">
            <a:extLst>
              <a:ext uri="{FF2B5EF4-FFF2-40B4-BE49-F238E27FC236}">
                <a16:creationId xmlns:a16="http://schemas.microsoft.com/office/drawing/2014/main" id="{8C5301C0-E294-F747-6E6A-4C95733480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8" r="11547" b="9261"/>
          <a:stretch>
            <a:fillRect/>
          </a:stretch>
        </p:blipFill>
        <p:spPr>
          <a:xfrm>
            <a:off x="0" y="-9990"/>
            <a:ext cx="12227520" cy="687798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6897B6C-E260-E29F-82D9-3AD1E8EB5850}"/>
              </a:ext>
            </a:extLst>
          </p:cNvPr>
          <p:cNvSpPr txBox="1"/>
          <p:nvPr/>
        </p:nvSpPr>
        <p:spPr>
          <a:xfrm>
            <a:off x="62329" y="172723"/>
            <a:ext cx="11936080" cy="196053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en-US" altLang="zh-CN" sz="2800" dirty="0">
                <a:solidFill>
                  <a:schemeClr val="bg1"/>
                </a:solidFill>
              </a:rPr>
              <a:t>Direct observation of the Migdal effect induced by neutron bombardment</a:t>
            </a:r>
          </a:p>
          <a:p>
            <a:pPr algn="dist">
              <a:lnSpc>
                <a:spcPct val="150000"/>
              </a:lnSpc>
            </a:pPr>
            <a:r>
              <a:rPr lang="zh-CN" altLang="en-US" sz="6000" b="1" dirty="0">
                <a:solidFill>
                  <a:schemeClr val="bg1"/>
                </a:solidFill>
                <a:latin typeface="+mj-ea"/>
                <a:ea typeface="+mj-ea"/>
                <a:cs typeface="+mj-ea"/>
                <a:sym typeface="+mn-ea"/>
              </a:rPr>
              <a:t>米格达尔</a:t>
            </a:r>
            <a:r>
              <a:rPr lang="en-US" altLang="zh-CN" sz="6000" b="1" dirty="0">
                <a:solidFill>
                  <a:schemeClr val="bg1"/>
                </a:solidFill>
                <a:latin typeface="+mj-ea"/>
                <a:ea typeface="+mj-ea"/>
                <a:cs typeface="+mj-ea"/>
                <a:sym typeface="+mn-ea"/>
              </a:rPr>
              <a:t>(Migdal)</a:t>
            </a:r>
            <a:r>
              <a:rPr lang="zh-CN" altLang="en-US" sz="6000" b="1" dirty="0">
                <a:solidFill>
                  <a:schemeClr val="bg1"/>
                </a:solidFill>
                <a:latin typeface="+mj-ea"/>
                <a:ea typeface="+mj-ea"/>
                <a:cs typeface="+mj-ea"/>
                <a:sym typeface="+mn-ea"/>
              </a:rPr>
              <a:t>效应的直接观测</a:t>
            </a:r>
            <a:endParaRPr lang="en-US" altLang="zh-CN" sz="6000" b="1" dirty="0">
              <a:solidFill>
                <a:schemeClr val="bg1"/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1681CA71-0B91-B73F-8008-99622AEB7BFB}"/>
              </a:ext>
            </a:extLst>
          </p:cNvPr>
          <p:cNvGrpSpPr/>
          <p:nvPr/>
        </p:nvGrpSpPr>
        <p:grpSpPr>
          <a:xfrm>
            <a:off x="110453" y="4705191"/>
            <a:ext cx="9227195" cy="1862297"/>
            <a:chOff x="144255" y="4767537"/>
            <a:chExt cx="9227195" cy="2152809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C76FE171-A4B8-899C-0ED5-F2C3023415DF}"/>
                </a:ext>
              </a:extLst>
            </p:cNvPr>
            <p:cNvSpPr/>
            <p:nvPr/>
          </p:nvSpPr>
          <p:spPr>
            <a:xfrm>
              <a:off x="144255" y="4845049"/>
              <a:ext cx="8903593" cy="2002725"/>
            </a:xfrm>
            <a:prstGeom prst="roundRect">
              <a:avLst/>
            </a:prstGeom>
            <a:solidFill>
              <a:srgbClr val="2E54A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C0B8701E-481A-4B1D-4F64-AC0568DD99A5}"/>
                </a:ext>
              </a:extLst>
            </p:cNvPr>
            <p:cNvSpPr txBox="1"/>
            <p:nvPr/>
          </p:nvSpPr>
          <p:spPr>
            <a:xfrm>
              <a:off x="467857" y="4767537"/>
              <a:ext cx="8903593" cy="2152809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3200" dirty="0">
                  <a:solidFill>
                    <a:schemeClr val="bg1"/>
                  </a:solidFill>
                  <a:ea typeface="+mj-ea"/>
                  <a:cs typeface="微软雅黑" panose="020B0503020204020204" charset="-122"/>
                  <a:sym typeface="+mn-ea"/>
                </a:rPr>
                <a:t>刘   倩</a:t>
              </a:r>
              <a:endParaRPr lang="en-US" altLang="zh-CN" sz="3200" dirty="0">
                <a:ea typeface="+mj-ea"/>
                <a:cs typeface="微软雅黑" panose="020B0503020204020204" charset="-122"/>
                <a:sym typeface="+mn-ea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2000" b="1" dirty="0" err="1">
                  <a:solidFill>
                    <a:schemeClr val="bg1"/>
                  </a:solidFill>
                  <a:sym typeface="+mn-ea"/>
                </a:rPr>
                <a:t>M</a:t>
              </a:r>
              <a:r>
                <a:rPr lang="en-US" altLang="zh-CN" sz="2000" b="1" dirty="0" err="1">
                  <a:solidFill>
                    <a:schemeClr val="accent1">
                      <a:lumMod val="60000"/>
                      <a:lumOff val="40000"/>
                    </a:schemeClr>
                  </a:solidFill>
                  <a:sym typeface="+mn-ea"/>
                </a:rPr>
                <a:t>igd</a:t>
              </a:r>
              <a:r>
                <a:rPr lang="en-US" altLang="zh-CN" sz="2000" b="1" dirty="0" err="1">
                  <a:solidFill>
                    <a:schemeClr val="bg1"/>
                  </a:solidFill>
                  <a:sym typeface="+mn-ea"/>
                </a:rPr>
                <a:t>A</a:t>
              </a:r>
              <a:r>
                <a:rPr lang="en-US" altLang="zh-CN" sz="2000" b="1" dirty="0" err="1">
                  <a:solidFill>
                    <a:schemeClr val="accent1">
                      <a:lumMod val="60000"/>
                      <a:lumOff val="40000"/>
                    </a:schemeClr>
                  </a:solidFill>
                  <a:sym typeface="+mn-ea"/>
                </a:rPr>
                <a:t>l</a:t>
              </a:r>
              <a:r>
                <a:rPr lang="en-US" altLang="zh-CN" sz="2000" b="1" dirty="0">
                  <a:solidFill>
                    <a:schemeClr val="accent1">
                      <a:lumMod val="60000"/>
                      <a:lumOff val="40000"/>
                    </a:schemeClr>
                  </a:solidFill>
                  <a:sym typeface="+mn-ea"/>
                </a:rPr>
                <a:t> </a:t>
              </a:r>
              <a:r>
                <a:rPr lang="en-US" altLang="zh-CN" sz="2000" b="1" dirty="0" err="1">
                  <a:solidFill>
                    <a:schemeClr val="accent1">
                      <a:lumMod val="60000"/>
                      <a:lumOff val="40000"/>
                    </a:schemeClr>
                  </a:solidFill>
                  <a:sym typeface="+mn-ea"/>
                </a:rPr>
                <a:t>p</a:t>
              </a:r>
              <a:r>
                <a:rPr lang="en-US" altLang="zh-CN" sz="2000" b="1" dirty="0" err="1">
                  <a:solidFill>
                    <a:schemeClr val="bg1"/>
                  </a:solidFill>
                  <a:sym typeface="+mn-ea"/>
                </a:rPr>
                <a:t>R</a:t>
              </a:r>
              <a:r>
                <a:rPr lang="en-US" altLang="zh-CN" sz="2000" b="1" dirty="0" err="1">
                  <a:solidFill>
                    <a:schemeClr val="accent1">
                      <a:lumMod val="60000"/>
                      <a:lumOff val="40000"/>
                    </a:schemeClr>
                  </a:solidFill>
                  <a:sym typeface="+mn-ea"/>
                </a:rPr>
                <a:t>ocess</a:t>
              </a:r>
              <a:r>
                <a:rPr lang="en-US" altLang="zh-CN" sz="2000" b="1" dirty="0">
                  <a:solidFill>
                    <a:schemeClr val="accent1">
                      <a:lumMod val="60000"/>
                      <a:lumOff val="40000"/>
                    </a:schemeClr>
                  </a:solidFill>
                  <a:sym typeface="+mn-ea"/>
                </a:rPr>
                <a:t> </a:t>
              </a:r>
              <a:r>
                <a:rPr lang="en-US" altLang="zh-CN" sz="2000" b="1" dirty="0">
                  <a:solidFill>
                    <a:schemeClr val="bg1"/>
                  </a:solidFill>
                  <a:sym typeface="+mn-ea"/>
                </a:rPr>
                <a:t>V</a:t>
              </a:r>
              <a:r>
                <a:rPr lang="en-US" altLang="zh-CN" sz="2000" b="1" dirty="0">
                  <a:solidFill>
                    <a:schemeClr val="accent1">
                      <a:lumMod val="60000"/>
                      <a:lumOff val="40000"/>
                    </a:schemeClr>
                  </a:solidFill>
                  <a:sym typeface="+mn-ea"/>
                </a:rPr>
                <a:t>alidation by </a:t>
              </a:r>
              <a:r>
                <a:rPr lang="en-US" altLang="zh-CN" sz="2000" b="1" dirty="0" err="1">
                  <a:solidFill>
                    <a:schemeClr val="accent1">
                      <a:lumMod val="60000"/>
                      <a:lumOff val="40000"/>
                    </a:schemeClr>
                  </a:solidFill>
                  <a:sym typeface="+mn-ea"/>
                </a:rPr>
                <a:t>n</a:t>
              </a:r>
              <a:r>
                <a:rPr lang="en-US" altLang="zh-CN" sz="2000" b="1" dirty="0" err="1">
                  <a:solidFill>
                    <a:schemeClr val="bg1"/>
                  </a:solidFill>
                  <a:sym typeface="+mn-ea"/>
                </a:rPr>
                <a:t>E</a:t>
              </a:r>
              <a:r>
                <a:rPr lang="en-US" altLang="zh-CN" sz="2000" b="1" dirty="0" err="1">
                  <a:solidFill>
                    <a:schemeClr val="accent1">
                      <a:lumMod val="60000"/>
                      <a:lumOff val="40000"/>
                    </a:schemeClr>
                  </a:solidFill>
                  <a:sym typeface="+mn-ea"/>
                </a:rPr>
                <a:t>utrua</a:t>
              </a:r>
              <a:r>
                <a:rPr lang="en-US" altLang="zh-CN" sz="2000" b="1" dirty="0" err="1">
                  <a:solidFill>
                    <a:schemeClr val="bg1"/>
                  </a:solidFill>
                  <a:sym typeface="+mn-ea"/>
                </a:rPr>
                <a:t>L</a:t>
              </a:r>
              <a:r>
                <a:rPr lang="en-US" altLang="zh-CN" sz="2000" b="1" dirty="0">
                  <a:solidFill>
                    <a:schemeClr val="accent1">
                      <a:lumMod val="60000"/>
                      <a:lumOff val="40000"/>
                    </a:schemeClr>
                  </a:solidFill>
                  <a:sym typeface="+mn-ea"/>
                </a:rPr>
                <a:t> scattering </a:t>
              </a:r>
              <a:r>
                <a:rPr lang="en-US" altLang="zh-CN" sz="1200" dirty="0">
                  <a:solidFill>
                    <a:schemeClr val="bg1"/>
                  </a:solidFill>
                  <a:latin typeface="+mn-ea"/>
                  <a:cs typeface="Times New Roman" panose="02020603050405020304" pitchFamily="18" charset="0"/>
                </a:rPr>
                <a:t>(</a:t>
              </a:r>
              <a:r>
                <a:rPr lang="zh-CN" altLang="en-US" sz="1200" dirty="0">
                  <a:solidFill>
                    <a:schemeClr val="bg1"/>
                  </a:solidFill>
                  <a:latin typeface="+mn-ea"/>
                  <a:cs typeface="Times New Roman" panose="02020603050405020304" pitchFamily="18" charset="0"/>
                </a:rPr>
                <a:t>中性散射中的</a:t>
              </a:r>
              <a:r>
                <a:rPr lang="en-US" altLang="zh-CN" sz="1200" dirty="0">
                  <a:solidFill>
                    <a:schemeClr val="bg1"/>
                  </a:solidFill>
                  <a:latin typeface="+mn-ea"/>
                  <a:cs typeface="Times New Roman" panose="02020603050405020304" pitchFamily="18" charset="0"/>
                </a:rPr>
                <a:t>Migdal</a:t>
              </a:r>
              <a:r>
                <a:rPr lang="zh-CN" altLang="en-US" sz="1200" dirty="0">
                  <a:solidFill>
                    <a:schemeClr val="bg1"/>
                  </a:solidFill>
                  <a:latin typeface="+mn-ea"/>
                  <a:cs typeface="Times New Roman" panose="02020603050405020304" pitchFamily="18" charset="0"/>
                </a:rPr>
                <a:t>过程验证</a:t>
              </a:r>
              <a:r>
                <a:rPr lang="en-US" altLang="zh-CN" sz="1200" dirty="0">
                  <a:solidFill>
                    <a:schemeClr val="bg1"/>
                  </a:solidFill>
                  <a:latin typeface="+mn-ea"/>
                  <a:cs typeface="Times New Roman" panose="02020603050405020304" pitchFamily="18" charset="0"/>
                  <a:sym typeface="+mn-ea"/>
                </a:rPr>
                <a:t>)</a:t>
              </a:r>
              <a:endParaRPr lang="en-US" altLang="zh-CN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ea"/>
                <a:sym typeface="+mn-ea"/>
              </a:endParaRPr>
            </a:p>
            <a:p>
              <a:pPr>
                <a:lnSpc>
                  <a:spcPct val="120000"/>
                </a:lnSpc>
                <a:tabLst>
                  <a:tab pos="1885950" algn="l"/>
                </a:tabLst>
              </a:pPr>
              <a:r>
                <a:rPr lang="zh-CN" altLang="en-US" sz="20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中国科学院大学</a:t>
              </a:r>
              <a:endParaRPr lang="en-US" altLang="zh-CN" sz="2400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6698EFAD-FB0C-0FAA-E96C-663578936DB4}"/>
              </a:ext>
            </a:extLst>
          </p:cNvPr>
          <p:cNvGrpSpPr/>
          <p:nvPr/>
        </p:nvGrpSpPr>
        <p:grpSpPr>
          <a:xfrm>
            <a:off x="7785632" y="6186666"/>
            <a:ext cx="4212777" cy="599303"/>
            <a:chOff x="7785632" y="6186666"/>
            <a:chExt cx="4212777" cy="599303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AFC1F01E-1D88-8057-D5FA-5E170E82331D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/>
            <a:srcRect l="11377" t="4310" r="8668" b="3430"/>
            <a:stretch>
              <a:fillRect/>
            </a:stretch>
          </p:blipFill>
          <p:spPr>
            <a:xfrm>
              <a:off x="8509231" y="6186666"/>
              <a:ext cx="606469" cy="598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09ACEC9-3AA1-AC82-886F-C704E291B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7018" t="8843" r="5382" b="2830"/>
            <a:stretch>
              <a:fillRect/>
            </a:stretch>
          </p:blipFill>
          <p:spPr>
            <a:xfrm>
              <a:off x="9241439" y="6187205"/>
              <a:ext cx="607629" cy="598224"/>
            </a:xfrm>
            <a:prstGeom prst="flowChartConnector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763BF2EA-1BD4-4E44-3F6D-F1145D185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1431" r="728" b="1125"/>
            <a:stretch>
              <a:fillRect/>
            </a:stretch>
          </p:blipFill>
          <p:spPr>
            <a:xfrm>
              <a:off x="7785632" y="6186666"/>
              <a:ext cx="597860" cy="598763"/>
            </a:xfrm>
            <a:prstGeom prst="ellipse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18E6E39-64A5-2785-83CF-40B234B57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2110" t="9518" r="1316" b="2634"/>
            <a:stretch>
              <a:fillRect/>
            </a:stretch>
          </p:blipFill>
          <p:spPr>
            <a:xfrm>
              <a:off x="11394128" y="6187206"/>
              <a:ext cx="604281" cy="598763"/>
            </a:xfrm>
            <a:prstGeom prst="ellipse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5EF18C6-46FA-9CF4-3085-D45078A3D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1132" t="945" r="1010" b="1"/>
            <a:stretch>
              <a:fillRect/>
            </a:stretch>
          </p:blipFill>
          <p:spPr>
            <a:xfrm>
              <a:off x="9974807" y="6187205"/>
              <a:ext cx="598509" cy="598763"/>
            </a:xfrm>
            <a:prstGeom prst="ellipse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D370BE05-D2CF-DD81-7B29-D9D4CEB1D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1213" t="1159" r="888" b="1008"/>
            <a:stretch>
              <a:fillRect/>
            </a:stretch>
          </p:blipFill>
          <p:spPr>
            <a:xfrm>
              <a:off x="10699055" y="6187205"/>
              <a:ext cx="569333" cy="598763"/>
            </a:xfrm>
            <a:prstGeom prst="roundRect">
              <a:avLst>
                <a:gd name="adj" fmla="val 29474"/>
              </a:avLst>
            </a:prstGeom>
          </p:spPr>
        </p:pic>
      </p:grpSp>
      <p:pic>
        <p:nvPicPr>
          <p:cNvPr id="50" name="Picture 2">
            <a:extLst>
              <a:ext uri="{FF2B5EF4-FFF2-40B4-BE49-F238E27FC236}">
                <a16:creationId xmlns:a16="http://schemas.microsoft.com/office/drawing/2014/main" id="{4F4EB860-6DBC-996C-4CAE-320C9A7AB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173" y="2568405"/>
            <a:ext cx="2801918" cy="248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椭圆 52">
            <a:extLst>
              <a:ext uri="{FF2B5EF4-FFF2-40B4-BE49-F238E27FC236}">
                <a16:creationId xmlns:a16="http://schemas.microsoft.com/office/drawing/2014/main" id="{0CAF0403-B423-3B66-A02C-A0269F46AABD}"/>
              </a:ext>
            </a:extLst>
          </p:cNvPr>
          <p:cNvSpPr/>
          <p:nvPr/>
        </p:nvSpPr>
        <p:spPr>
          <a:xfrm>
            <a:off x="8579295" y="2347998"/>
            <a:ext cx="206882" cy="20688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5" name="直接箭头连接符 54">
            <a:extLst>
              <a:ext uri="{FF2B5EF4-FFF2-40B4-BE49-F238E27FC236}">
                <a16:creationId xmlns:a16="http://schemas.microsoft.com/office/drawing/2014/main" id="{6153753C-49ED-7053-BD48-E5856C016DF8}"/>
              </a:ext>
            </a:extLst>
          </p:cNvPr>
          <p:cNvCxnSpPr>
            <a:cxnSpLocks/>
          </p:cNvCxnSpPr>
          <p:nvPr/>
        </p:nvCxnSpPr>
        <p:spPr>
          <a:xfrm flipV="1">
            <a:off x="8786177" y="2049176"/>
            <a:ext cx="180560" cy="249055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箭头连接符 55">
            <a:extLst>
              <a:ext uri="{FF2B5EF4-FFF2-40B4-BE49-F238E27FC236}">
                <a16:creationId xmlns:a16="http://schemas.microsoft.com/office/drawing/2014/main" id="{C9F2D533-B0DD-22D2-633A-0E97A352166B}"/>
              </a:ext>
            </a:extLst>
          </p:cNvPr>
          <p:cNvCxnSpPr>
            <a:cxnSpLocks/>
          </p:cNvCxnSpPr>
          <p:nvPr/>
        </p:nvCxnSpPr>
        <p:spPr>
          <a:xfrm>
            <a:off x="8734985" y="3955929"/>
            <a:ext cx="222126" cy="167223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6C4E38EB-6989-3C2E-1612-D87E87D4DF73}"/>
              </a:ext>
            </a:extLst>
          </p:cNvPr>
          <p:cNvSpPr txBox="1"/>
          <p:nvPr/>
        </p:nvSpPr>
        <p:spPr>
          <a:xfrm>
            <a:off x="1781748" y="5049784"/>
            <a:ext cx="34865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>
                <a:solidFill>
                  <a:schemeClr val="accent1">
                    <a:lumMod val="60000"/>
                    <a:lumOff val="40000"/>
                  </a:schemeClr>
                </a:solidFill>
                <a:ea typeface="+mj-ea"/>
                <a:cs typeface="微软雅黑" panose="020B0503020204020204" charset="-122"/>
                <a:sym typeface="+mn-ea"/>
              </a:rPr>
              <a:t>（代表 </a:t>
            </a:r>
            <a:r>
              <a:rPr lang="en-US" altLang="zh-CN" sz="1800" b="1" dirty="0">
                <a:solidFill>
                  <a:schemeClr val="bg1"/>
                </a:solidFill>
                <a:ea typeface="+mj-ea"/>
                <a:cs typeface="微软雅黑" panose="020B0503020204020204" charset="-122"/>
                <a:sym typeface="+mn-ea"/>
              </a:rPr>
              <a:t>MARVEL</a:t>
            </a:r>
            <a:r>
              <a:rPr lang="en-US" altLang="zh-CN" sz="1800" dirty="0">
                <a:solidFill>
                  <a:schemeClr val="accent1">
                    <a:lumMod val="60000"/>
                    <a:lumOff val="40000"/>
                  </a:schemeClr>
                </a:solidFill>
                <a:ea typeface="+mj-ea"/>
                <a:cs typeface="微软雅黑" panose="020B0503020204020204" charset="-122"/>
                <a:sym typeface="+mn-ea"/>
              </a:rPr>
              <a:t> </a:t>
            </a:r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ea typeface="+mj-ea"/>
                <a:cs typeface="微软雅黑" panose="020B0503020204020204" charset="-122"/>
                <a:sym typeface="+mn-ea"/>
              </a:rPr>
              <a:t>合作组团队</a:t>
            </a:r>
            <a:r>
              <a:rPr lang="zh-CN" altLang="en-US" sz="1800" dirty="0">
                <a:solidFill>
                  <a:schemeClr val="accent1">
                    <a:lumMod val="60000"/>
                    <a:lumOff val="40000"/>
                  </a:schemeClr>
                </a:solidFill>
                <a:ea typeface="+mj-ea"/>
                <a:cs typeface="微软雅黑" panose="020B0503020204020204" charset="-122"/>
                <a:sym typeface="+mn-ea"/>
              </a:rPr>
              <a:t>）</a:t>
            </a:r>
            <a:endParaRPr lang="zh-CN" alt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DB2DED5-F1CE-1C54-589B-06C5F9F8A4F1}"/>
              </a:ext>
            </a:extLst>
          </p:cNvPr>
          <p:cNvSpPr txBox="1"/>
          <p:nvPr/>
        </p:nvSpPr>
        <p:spPr>
          <a:xfrm>
            <a:off x="9392748" y="2199064"/>
            <a:ext cx="26646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i="1" dirty="0">
                <a:solidFill>
                  <a:schemeClr val="bg1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Nature</a:t>
            </a:r>
            <a:r>
              <a:rPr lang="fr-FR" altLang="zh-CN" dirty="0">
                <a:solidFill>
                  <a:schemeClr val="bg1"/>
                </a:solidFill>
              </a:rPr>
              <a:t> </a:t>
            </a:r>
            <a:r>
              <a:rPr lang="fr-FR" altLang="zh-CN" b="1" dirty="0">
                <a:solidFill>
                  <a:schemeClr val="bg1"/>
                </a:solidFill>
              </a:rPr>
              <a:t> 649</a:t>
            </a:r>
            <a:r>
              <a:rPr lang="fr-FR" altLang="zh-CN" dirty="0">
                <a:solidFill>
                  <a:schemeClr val="bg1"/>
                </a:solidFill>
              </a:rPr>
              <a:t>, 580 (2026)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062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4EF24D-6F50-15F1-EB20-7338604EC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b="1" dirty="0"/>
              <a:t>直接探测暗物质实验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8B5F8E1-9BF2-CFA2-F168-E5BC9BDBD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10</a:t>
            </a:fld>
            <a:endParaRPr lang="zh-CN" altLang="en-US"/>
          </a:p>
        </p:txBody>
      </p:sp>
      <p:pic>
        <p:nvPicPr>
          <p:cNvPr id="5" name="图片 4" descr="建筑的设计&#10;&#10;AI 生成的内容可能不正确。">
            <a:extLst>
              <a:ext uri="{FF2B5EF4-FFF2-40B4-BE49-F238E27FC236}">
                <a16:creationId xmlns:a16="http://schemas.microsoft.com/office/drawing/2014/main" id="{73A6D0B7-CD7E-4E05-6071-E8B57AC1A5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084" y="761175"/>
            <a:ext cx="4600049" cy="5775159"/>
          </a:xfrm>
          <a:prstGeom prst="rect">
            <a:avLst/>
          </a:prstGeom>
        </p:spPr>
      </p:pic>
      <p:pic>
        <p:nvPicPr>
          <p:cNvPr id="6" name="图片 5" descr="背景图案&#10;&#10;AI 生成的内容可能不正确。">
            <a:extLst>
              <a:ext uri="{FF2B5EF4-FFF2-40B4-BE49-F238E27FC236}">
                <a16:creationId xmlns:a16="http://schemas.microsoft.com/office/drawing/2014/main" id="{5D69686D-DFE5-ABE9-9CC5-349B99CDCE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587733"/>
            <a:ext cx="4435240" cy="249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8652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74D411D-66D6-7862-74D7-6D227E972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0D2CD5-134C-96E3-5F8D-BD7CA389F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b="1" dirty="0"/>
              <a:t>直接探测暗物质实验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64A8BC2-4B5B-0B5E-C617-8F5891923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11</a:t>
            </a:fld>
            <a:endParaRPr lang="zh-CN" altLang="en-US"/>
          </a:p>
        </p:txBody>
      </p:sp>
      <p:pic>
        <p:nvPicPr>
          <p:cNvPr id="5" name="图片 4" descr="建筑的设计&#10;&#10;AI 生成的内容可能不正确。">
            <a:extLst>
              <a:ext uri="{FF2B5EF4-FFF2-40B4-BE49-F238E27FC236}">
                <a16:creationId xmlns:a16="http://schemas.microsoft.com/office/drawing/2014/main" id="{E5DAF1A1-5F3B-80DB-AAB3-479C8C5012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084" y="761175"/>
            <a:ext cx="4600049" cy="5775159"/>
          </a:xfrm>
          <a:prstGeom prst="rect">
            <a:avLst/>
          </a:prstGeom>
        </p:spPr>
      </p:pic>
      <p:pic>
        <p:nvPicPr>
          <p:cNvPr id="6" name="图片 5" descr="背景图案&#10;&#10;AI 生成的内容可能不正确。">
            <a:extLst>
              <a:ext uri="{FF2B5EF4-FFF2-40B4-BE49-F238E27FC236}">
                <a16:creationId xmlns:a16="http://schemas.microsoft.com/office/drawing/2014/main" id="{66473684-13A0-EB08-46C4-3C5D5C8A09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733"/>
            <a:ext cx="4435240" cy="2493769"/>
          </a:xfrm>
          <a:prstGeom prst="rect">
            <a:avLst/>
          </a:prstGeom>
        </p:spPr>
      </p:pic>
      <p:pic>
        <p:nvPicPr>
          <p:cNvPr id="3" name="图片 2" descr="背景图案&#10;&#10;AI 生成的内容可能不正确。">
            <a:extLst>
              <a:ext uri="{FF2B5EF4-FFF2-40B4-BE49-F238E27FC236}">
                <a16:creationId xmlns:a16="http://schemas.microsoft.com/office/drawing/2014/main" id="{7501683B-65F1-EB7A-3E10-BAA2B44923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302" y="1587733"/>
            <a:ext cx="4808698" cy="267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700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图片 55" descr="建筑的设计&#10;&#10;AI 生成的内容可能不正确。">
            <a:extLst>
              <a:ext uri="{FF2B5EF4-FFF2-40B4-BE49-F238E27FC236}">
                <a16:creationId xmlns:a16="http://schemas.microsoft.com/office/drawing/2014/main" id="{3A65874D-CE57-8790-5EB3-29CA4D53E8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897" y="677067"/>
            <a:ext cx="4600049" cy="577515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E43C2A17-AF41-8DC5-A91A-DCE440ABD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b="1" dirty="0"/>
              <a:t>利用</a:t>
            </a:r>
            <a:r>
              <a:rPr lang="en-US" altLang="zh-CN" b="1" dirty="0"/>
              <a:t>Migdal</a:t>
            </a:r>
            <a:r>
              <a:rPr lang="zh-CN" altLang="en-US" b="1" dirty="0"/>
              <a:t>效应直接探测暗物质实验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DF1FF9-4DE4-5EBC-E535-EFBAAB564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12</a:t>
            </a:fld>
            <a:endParaRPr lang="zh-CN" altLang="en-US"/>
          </a:p>
        </p:txBody>
      </p:sp>
      <p:sp>
        <p:nvSpPr>
          <p:cNvPr id="5" name="箭头: 下 4">
            <a:extLst>
              <a:ext uri="{FF2B5EF4-FFF2-40B4-BE49-F238E27FC236}">
                <a16:creationId xmlns:a16="http://schemas.microsoft.com/office/drawing/2014/main" id="{09C1FE9F-BBFD-C712-4F9F-07F020EDC0A6}"/>
              </a:ext>
            </a:extLst>
          </p:cNvPr>
          <p:cNvSpPr/>
          <p:nvPr/>
        </p:nvSpPr>
        <p:spPr>
          <a:xfrm>
            <a:off x="4005089" y="3496951"/>
            <a:ext cx="1023318" cy="2527111"/>
          </a:xfrm>
          <a:prstGeom prst="downArrow">
            <a:avLst/>
          </a:prstGeom>
          <a:solidFill>
            <a:srgbClr val="006C84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6" name="背景框">
            <a:extLst>
              <a:ext uri="{FF2B5EF4-FFF2-40B4-BE49-F238E27FC236}">
                <a16:creationId xmlns:a16="http://schemas.microsoft.com/office/drawing/2014/main" id="{AB8C155D-4D89-6512-2A1F-77ECFF189021}"/>
              </a:ext>
            </a:extLst>
          </p:cNvPr>
          <p:cNvSpPr/>
          <p:nvPr/>
        </p:nvSpPr>
        <p:spPr>
          <a:xfrm>
            <a:off x="1517152" y="1287232"/>
            <a:ext cx="5943600" cy="3651839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7CDC717F-9E07-8ABB-40C8-D5A7FBDB45FD}"/>
              </a:ext>
            </a:extLst>
          </p:cNvPr>
          <p:cNvGrpSpPr/>
          <p:nvPr/>
        </p:nvGrpSpPr>
        <p:grpSpPr>
          <a:xfrm>
            <a:off x="2133110" y="2637568"/>
            <a:ext cx="1141644" cy="2144348"/>
            <a:chOff x="6194611" y="2508542"/>
            <a:chExt cx="1141644" cy="2144348"/>
          </a:xfrm>
        </p:grpSpPr>
        <p:sp>
          <p:nvSpPr>
            <p:cNvPr id="8" name="电离2">
              <a:extLst>
                <a:ext uri="{FF2B5EF4-FFF2-40B4-BE49-F238E27FC236}">
                  <a16:creationId xmlns:a16="http://schemas.microsoft.com/office/drawing/2014/main" id="{D1F6696C-6805-3C95-A4F4-E0ADD1B1E315}"/>
                </a:ext>
              </a:extLst>
            </p:cNvPr>
            <p:cNvSpPr/>
            <p:nvPr/>
          </p:nvSpPr>
          <p:spPr>
            <a:xfrm>
              <a:off x="6280150" y="3596785"/>
              <a:ext cx="1056105" cy="1056105"/>
            </a:xfrm>
            <a:prstGeom prst="ellipse">
              <a:avLst/>
            </a:prstGeom>
            <a:gradFill flip="none" rotWithShape="1">
              <a:gsLst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  <a:gs pos="50000">
                  <a:schemeClr val="accent6">
                    <a:lumMod val="20000"/>
                    <a:lumOff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电离2">
              <a:extLst>
                <a:ext uri="{FF2B5EF4-FFF2-40B4-BE49-F238E27FC236}">
                  <a16:creationId xmlns:a16="http://schemas.microsoft.com/office/drawing/2014/main" id="{4B832AD3-5478-862A-7EDD-A8CE5A7ED51A}"/>
                </a:ext>
              </a:extLst>
            </p:cNvPr>
            <p:cNvSpPr/>
            <p:nvPr/>
          </p:nvSpPr>
          <p:spPr>
            <a:xfrm>
              <a:off x="6194611" y="2508542"/>
              <a:ext cx="1056105" cy="1056105"/>
            </a:xfrm>
            <a:prstGeom prst="ellipse">
              <a:avLst/>
            </a:prstGeom>
            <a:gradFill flip="none" rotWithShape="1">
              <a:gsLst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  <a:gs pos="50000">
                  <a:schemeClr val="accent6">
                    <a:lumMod val="20000"/>
                    <a:lumOff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AF5FCD85-350D-D645-0A00-E1DF2D71767C}"/>
              </a:ext>
            </a:extLst>
          </p:cNvPr>
          <p:cNvGrpSpPr/>
          <p:nvPr/>
        </p:nvGrpSpPr>
        <p:grpSpPr>
          <a:xfrm>
            <a:off x="3088048" y="1280977"/>
            <a:ext cx="4352943" cy="2365141"/>
            <a:chOff x="7149549" y="1151951"/>
            <a:chExt cx="4352943" cy="2365141"/>
          </a:xfrm>
        </p:grpSpPr>
        <p:sp>
          <p:nvSpPr>
            <p:cNvPr id="11" name="电离2">
              <a:extLst>
                <a:ext uri="{FF2B5EF4-FFF2-40B4-BE49-F238E27FC236}">
                  <a16:creationId xmlns:a16="http://schemas.microsoft.com/office/drawing/2014/main" id="{E29851C7-E97D-B644-EA1E-6B1AD2D72EC3}"/>
                </a:ext>
              </a:extLst>
            </p:cNvPr>
            <p:cNvSpPr/>
            <p:nvPr/>
          </p:nvSpPr>
          <p:spPr>
            <a:xfrm>
              <a:off x="9519822" y="2460987"/>
              <a:ext cx="1056105" cy="1056105"/>
            </a:xfrm>
            <a:prstGeom prst="ellipse">
              <a:avLst/>
            </a:prstGeom>
            <a:gradFill flip="none" rotWithShape="1">
              <a:gsLst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  <a:gs pos="50000">
                  <a:srgbClr val="B8FCF8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电离2">
              <a:extLst>
                <a:ext uri="{FF2B5EF4-FFF2-40B4-BE49-F238E27FC236}">
                  <a16:creationId xmlns:a16="http://schemas.microsoft.com/office/drawing/2014/main" id="{5BDC30FC-7C4F-FCE3-406E-BFE056932632}"/>
                </a:ext>
              </a:extLst>
            </p:cNvPr>
            <p:cNvSpPr/>
            <p:nvPr/>
          </p:nvSpPr>
          <p:spPr>
            <a:xfrm>
              <a:off x="9747614" y="1151951"/>
              <a:ext cx="1056105" cy="1020370"/>
            </a:xfrm>
            <a:prstGeom prst="ellipse">
              <a:avLst/>
            </a:prstGeom>
            <a:gradFill flip="none" rotWithShape="1">
              <a:gsLst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  <a:gs pos="50000">
                  <a:srgbClr val="B8FCF8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7E785B8C-4351-2C09-9003-7551402708D6}"/>
                </a:ext>
              </a:extLst>
            </p:cNvPr>
            <p:cNvSpPr/>
            <p:nvPr/>
          </p:nvSpPr>
          <p:spPr>
            <a:xfrm>
              <a:off x="10708377" y="2007293"/>
              <a:ext cx="794115" cy="1056106"/>
            </a:xfrm>
            <a:custGeom>
              <a:avLst/>
              <a:gdLst>
                <a:gd name="csX0" fmla="*/ 528053 w 794115"/>
                <a:gd name="csY0" fmla="*/ 0 h 1056106"/>
                <a:gd name="csX1" fmla="*/ 733595 w 794115"/>
                <a:gd name="csY1" fmla="*/ 41497 h 1056106"/>
                <a:gd name="csX2" fmla="*/ 794115 w 794115"/>
                <a:gd name="csY2" fmla="*/ 74346 h 1056106"/>
                <a:gd name="csX3" fmla="*/ 794115 w 794115"/>
                <a:gd name="csY3" fmla="*/ 981760 h 1056106"/>
                <a:gd name="csX4" fmla="*/ 733595 w 794115"/>
                <a:gd name="csY4" fmla="*/ 1014609 h 1056106"/>
                <a:gd name="csX5" fmla="*/ 528053 w 794115"/>
                <a:gd name="csY5" fmla="*/ 1056106 h 1056106"/>
                <a:gd name="csX6" fmla="*/ 0 w 794115"/>
                <a:gd name="csY6" fmla="*/ 528053 h 1056106"/>
                <a:gd name="csX7" fmla="*/ 528053 w 794115"/>
                <a:gd name="csY7" fmla="*/ 0 h 105610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</a:cxnLst>
              <a:rect l="l" t="t" r="r" b="b"/>
              <a:pathLst>
                <a:path w="794115" h="1056106">
                  <a:moveTo>
                    <a:pt x="528053" y="0"/>
                  </a:moveTo>
                  <a:cubicBezTo>
                    <a:pt x="600962" y="0"/>
                    <a:pt x="670420" y="14776"/>
                    <a:pt x="733595" y="41497"/>
                  </a:cubicBezTo>
                  <a:lnTo>
                    <a:pt x="794115" y="74346"/>
                  </a:lnTo>
                  <a:lnTo>
                    <a:pt x="794115" y="981760"/>
                  </a:lnTo>
                  <a:lnTo>
                    <a:pt x="733595" y="1014609"/>
                  </a:lnTo>
                  <a:cubicBezTo>
                    <a:pt x="670420" y="1041330"/>
                    <a:pt x="600962" y="1056106"/>
                    <a:pt x="528053" y="1056106"/>
                  </a:cubicBezTo>
                  <a:cubicBezTo>
                    <a:pt x="236417" y="1056106"/>
                    <a:pt x="0" y="819689"/>
                    <a:pt x="0" y="528053"/>
                  </a:cubicBezTo>
                  <a:cubicBezTo>
                    <a:pt x="0" y="236417"/>
                    <a:pt x="236417" y="0"/>
                    <a:pt x="528053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  <a:gs pos="50000">
                  <a:srgbClr val="B8FCF8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C9E187DA-3105-DC07-169C-AEE39D2383D1}"/>
                </a:ext>
              </a:extLst>
            </p:cNvPr>
            <p:cNvSpPr/>
            <p:nvPr/>
          </p:nvSpPr>
          <p:spPr>
            <a:xfrm>
              <a:off x="8557228" y="1173406"/>
              <a:ext cx="946900" cy="302613"/>
            </a:xfrm>
            <a:custGeom>
              <a:avLst/>
              <a:gdLst>
                <a:gd name="csX0" fmla="*/ 0 w 946900"/>
                <a:gd name="csY0" fmla="*/ 0 h 302613"/>
                <a:gd name="csX1" fmla="*/ 946900 w 946900"/>
                <a:gd name="csY1" fmla="*/ 0 h 302613"/>
                <a:gd name="csX2" fmla="*/ 911320 w 946900"/>
                <a:gd name="csY2" fmla="*/ 66485 h 302613"/>
                <a:gd name="csX3" fmla="*/ 473450 w 946900"/>
                <a:gd name="csY3" fmla="*/ 302613 h 302613"/>
                <a:gd name="csX4" fmla="*/ 35580 w 946900"/>
                <a:gd name="csY4" fmla="*/ 66485 h 30261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946900" h="302613">
                  <a:moveTo>
                    <a:pt x="0" y="0"/>
                  </a:moveTo>
                  <a:lnTo>
                    <a:pt x="946900" y="0"/>
                  </a:lnTo>
                  <a:lnTo>
                    <a:pt x="911320" y="66485"/>
                  </a:lnTo>
                  <a:cubicBezTo>
                    <a:pt x="816425" y="208948"/>
                    <a:pt x="655722" y="302613"/>
                    <a:pt x="473450" y="302613"/>
                  </a:cubicBezTo>
                  <a:cubicBezTo>
                    <a:pt x="291178" y="302613"/>
                    <a:pt x="130475" y="208948"/>
                    <a:pt x="35580" y="66485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  <a:gs pos="49000">
                  <a:srgbClr val="B8FCF8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电离4">
              <a:extLst>
                <a:ext uri="{FF2B5EF4-FFF2-40B4-BE49-F238E27FC236}">
                  <a16:creationId xmlns:a16="http://schemas.microsoft.com/office/drawing/2014/main" id="{00B8BF32-C8D6-336C-56CB-7119EFD553C8}"/>
                </a:ext>
              </a:extLst>
            </p:cNvPr>
            <p:cNvSpPr/>
            <p:nvPr/>
          </p:nvSpPr>
          <p:spPr>
            <a:xfrm>
              <a:off x="8573542" y="1587876"/>
              <a:ext cx="1056105" cy="1056105"/>
            </a:xfrm>
            <a:prstGeom prst="ellipse">
              <a:avLst/>
            </a:prstGeom>
            <a:gradFill flip="none" rotWithShape="1">
              <a:gsLst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  <a:gs pos="50000">
                  <a:srgbClr val="B8FCF8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电离3">
              <a:extLst>
                <a:ext uri="{FF2B5EF4-FFF2-40B4-BE49-F238E27FC236}">
                  <a16:creationId xmlns:a16="http://schemas.microsoft.com/office/drawing/2014/main" id="{69CB42DD-C292-8E23-3562-984C02492780}"/>
                </a:ext>
              </a:extLst>
            </p:cNvPr>
            <p:cNvSpPr/>
            <p:nvPr/>
          </p:nvSpPr>
          <p:spPr>
            <a:xfrm>
              <a:off x="7149549" y="1184240"/>
              <a:ext cx="1056106" cy="904725"/>
            </a:xfrm>
            <a:custGeom>
              <a:avLst/>
              <a:gdLst>
                <a:gd name="csX0" fmla="*/ 146893 w 1056106"/>
                <a:gd name="csY0" fmla="*/ 0 h 892025"/>
                <a:gd name="csX1" fmla="*/ 909214 w 1056106"/>
                <a:gd name="csY1" fmla="*/ 0 h 892025"/>
                <a:gd name="csX2" fmla="*/ 965923 w 1056106"/>
                <a:gd name="csY2" fmla="*/ 68733 h 892025"/>
                <a:gd name="csX3" fmla="*/ 1056106 w 1056106"/>
                <a:gd name="csY3" fmla="*/ 363972 h 892025"/>
                <a:gd name="csX4" fmla="*/ 528053 w 1056106"/>
                <a:gd name="csY4" fmla="*/ 892025 h 892025"/>
                <a:gd name="csX5" fmla="*/ 0 w 1056106"/>
                <a:gd name="csY5" fmla="*/ 363972 h 892025"/>
                <a:gd name="csX6" fmla="*/ 90183 w 1056106"/>
                <a:gd name="csY6" fmla="*/ 68733 h 89202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1056106" h="892025">
                  <a:moveTo>
                    <a:pt x="146893" y="0"/>
                  </a:moveTo>
                  <a:lnTo>
                    <a:pt x="909214" y="0"/>
                  </a:lnTo>
                  <a:lnTo>
                    <a:pt x="965923" y="68733"/>
                  </a:lnTo>
                  <a:cubicBezTo>
                    <a:pt x="1022860" y="153010"/>
                    <a:pt x="1056106" y="254609"/>
                    <a:pt x="1056106" y="363972"/>
                  </a:cubicBezTo>
                  <a:cubicBezTo>
                    <a:pt x="1056106" y="655608"/>
                    <a:pt x="819689" y="892025"/>
                    <a:pt x="528053" y="892025"/>
                  </a:cubicBezTo>
                  <a:cubicBezTo>
                    <a:pt x="236417" y="892025"/>
                    <a:pt x="0" y="655608"/>
                    <a:pt x="0" y="363972"/>
                  </a:cubicBezTo>
                  <a:cubicBezTo>
                    <a:pt x="0" y="254609"/>
                    <a:pt x="33246" y="153010"/>
                    <a:pt x="90183" y="68733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  <a:gs pos="49000">
                  <a:srgbClr val="B8FCF8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电离2">
              <a:extLst>
                <a:ext uri="{FF2B5EF4-FFF2-40B4-BE49-F238E27FC236}">
                  <a16:creationId xmlns:a16="http://schemas.microsoft.com/office/drawing/2014/main" id="{EBD83932-5AEC-0822-CDDD-1E2A2FAA4F79}"/>
                </a:ext>
              </a:extLst>
            </p:cNvPr>
            <p:cNvSpPr/>
            <p:nvPr/>
          </p:nvSpPr>
          <p:spPr>
            <a:xfrm>
              <a:off x="7355449" y="2311820"/>
              <a:ext cx="1056105" cy="1056105"/>
            </a:xfrm>
            <a:prstGeom prst="ellipse">
              <a:avLst/>
            </a:prstGeom>
            <a:gradFill flip="none" rotWithShape="1">
              <a:gsLst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  <a:gs pos="50000">
                  <a:srgbClr val="B8FCF8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气体">
            <a:extLst>
              <a:ext uri="{FF2B5EF4-FFF2-40B4-BE49-F238E27FC236}">
                <a16:creationId xmlns:a16="http://schemas.microsoft.com/office/drawing/2014/main" id="{888AE97C-FB80-FD81-4467-77E32A0A529D}"/>
              </a:ext>
            </a:extLst>
          </p:cNvPr>
          <p:cNvGrpSpPr/>
          <p:nvPr/>
        </p:nvGrpSpPr>
        <p:grpSpPr>
          <a:xfrm>
            <a:off x="1540702" y="1326522"/>
            <a:ext cx="5910050" cy="3616914"/>
            <a:chOff x="2888831" y="2093595"/>
            <a:chExt cx="5910050" cy="3616914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B95A218D-E298-63E2-66F6-4ED1FEDF49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9697" y="2179869"/>
              <a:ext cx="1096507" cy="1105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78CB9441-BEA9-4E63-A375-C0E37AF6B4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342"/>
            <a:stretch>
              <a:fillRect/>
            </a:stretch>
          </p:blipFill>
          <p:spPr bwMode="auto">
            <a:xfrm>
              <a:off x="4426693" y="2099945"/>
              <a:ext cx="1096507" cy="957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025E9C99-29D9-822A-97F7-0762456ECD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2473" y="2482704"/>
              <a:ext cx="1096507" cy="1105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E53D6A28-AC67-E24A-B5AD-AF5D87B43E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27"/>
            <a:stretch>
              <a:fillRect/>
            </a:stretch>
          </p:blipFill>
          <p:spPr bwMode="auto">
            <a:xfrm>
              <a:off x="7010638" y="2093595"/>
              <a:ext cx="1096507" cy="10123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ED771B61-B666-84BA-1B8D-A0E85197DB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181"/>
            <a:stretch>
              <a:fillRect/>
            </a:stretch>
          </p:blipFill>
          <p:spPr bwMode="auto">
            <a:xfrm>
              <a:off x="7978483" y="2902130"/>
              <a:ext cx="820398" cy="1105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>
              <a:extLst>
                <a:ext uri="{FF2B5EF4-FFF2-40B4-BE49-F238E27FC236}">
                  <a16:creationId xmlns:a16="http://schemas.microsoft.com/office/drawing/2014/main" id="{BDF36947-598C-BF4E-BF83-6AAEB58311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9815" y="4407336"/>
              <a:ext cx="1096507" cy="1105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637922C1-A7C0-F8F2-7C85-52C3822D8E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6201" y="3367893"/>
              <a:ext cx="1096507" cy="1105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6E3AB5F4-DF59-A956-46EC-793235AC85C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990"/>
            <a:stretch>
              <a:fillRect/>
            </a:stretch>
          </p:blipFill>
          <p:spPr bwMode="auto">
            <a:xfrm>
              <a:off x="6489279" y="4848130"/>
              <a:ext cx="1096507" cy="862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49B6D72E-4E6A-2750-CB10-4836205E9A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979"/>
            <a:stretch>
              <a:fillRect/>
            </a:stretch>
          </p:blipFill>
          <p:spPr bwMode="auto">
            <a:xfrm>
              <a:off x="4682509" y="5088039"/>
              <a:ext cx="1096507" cy="619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0A026214-980B-A184-0852-41A25EC436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9612" y="3204324"/>
              <a:ext cx="1096507" cy="1105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BC476354-47E5-92DA-A98C-E2A16B2D04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3606" y="4190576"/>
              <a:ext cx="1096507" cy="1105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05EFCEB8-819A-A48C-5A3B-77E497851B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5614" y="4466941"/>
              <a:ext cx="1096507" cy="1105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D6B29244-FAA3-0A6B-A5F1-E45BED2CBC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592"/>
            <a:stretch>
              <a:fillRect/>
            </a:stretch>
          </p:blipFill>
          <p:spPr bwMode="auto">
            <a:xfrm>
              <a:off x="2888831" y="4144536"/>
              <a:ext cx="388251" cy="1105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id="{AD0D0ED7-BD7C-EE31-AB28-90D13F16A0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974"/>
            <a:stretch>
              <a:fillRect/>
            </a:stretch>
          </p:blipFill>
          <p:spPr bwMode="auto">
            <a:xfrm>
              <a:off x="5773689" y="2096770"/>
              <a:ext cx="1096507" cy="29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36C6194F-61BF-4881-A28B-236E021ACE77}"/>
                </a:ext>
              </a:extLst>
            </p:cNvPr>
            <p:cNvSpPr/>
            <p:nvPr/>
          </p:nvSpPr>
          <p:spPr>
            <a:xfrm>
              <a:off x="3784234" y="3718854"/>
              <a:ext cx="332547" cy="3270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4" name="入射粒子">
            <a:extLst>
              <a:ext uri="{FF2B5EF4-FFF2-40B4-BE49-F238E27FC236}">
                <a16:creationId xmlns:a16="http://schemas.microsoft.com/office/drawing/2014/main" id="{14FE71F0-5591-00BC-BCCE-C85A90A42C2D}"/>
              </a:ext>
            </a:extLst>
          </p:cNvPr>
          <p:cNvGrpSpPr/>
          <p:nvPr/>
        </p:nvGrpSpPr>
        <p:grpSpPr>
          <a:xfrm>
            <a:off x="820128" y="2875887"/>
            <a:ext cx="1167639" cy="433475"/>
            <a:chOff x="2085923" y="3658122"/>
            <a:chExt cx="1167639" cy="433475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77E78E26-6FA5-2CE1-2FAA-CA30D96BE8F4}"/>
                </a:ext>
              </a:extLst>
            </p:cNvPr>
            <p:cNvGrpSpPr/>
            <p:nvPr/>
          </p:nvGrpSpPr>
          <p:grpSpPr>
            <a:xfrm>
              <a:off x="2085923" y="3658122"/>
              <a:ext cx="535723" cy="433475"/>
              <a:chOff x="1315395" y="3687831"/>
              <a:chExt cx="535723" cy="433475"/>
            </a:xfrm>
          </p:grpSpPr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id="{9EA2D766-03A3-4120-EFB4-2C04FAE5E7ED}"/>
                  </a:ext>
                </a:extLst>
              </p:cNvPr>
              <p:cNvSpPr/>
              <p:nvPr/>
            </p:nvSpPr>
            <p:spPr>
              <a:xfrm>
                <a:off x="1356360" y="3687831"/>
                <a:ext cx="433475" cy="433475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文本框 50">
                    <a:extLst>
                      <a:ext uri="{FF2B5EF4-FFF2-40B4-BE49-F238E27FC236}">
                        <a16:creationId xmlns:a16="http://schemas.microsoft.com/office/drawing/2014/main" id="{E06D6DDB-BC91-B32D-954E-243230C3AFEA}"/>
                      </a:ext>
                    </a:extLst>
                  </p:cNvPr>
                  <p:cNvSpPr txBox="1"/>
                  <p:nvPr/>
                </p:nvSpPr>
                <p:spPr>
                  <a:xfrm>
                    <a:off x="1315395" y="3729258"/>
                    <a:ext cx="535723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altLang="zh-CN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altLang="zh-CN" sz="1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𝛘</m:t>
                          </m:r>
                        </m:oMath>
                      </m:oMathPara>
                    </a14:m>
                    <a:endParaRPr lang="zh-CN" altLang="en-US" sz="14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4" name="文本框 50">
                    <a:extLst>
                      <a:ext uri="{FF2B5EF4-FFF2-40B4-BE49-F238E27FC236}">
                        <a16:creationId xmlns:a16="http://schemas.microsoft.com/office/drawing/2014/main" id="{6E12CD83-1545-0AAF-5201-9C40F637E28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15395" y="3729258"/>
                    <a:ext cx="535723" cy="307777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b="-7843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36" name="直接箭头连接符 35">
              <a:extLst>
                <a:ext uri="{FF2B5EF4-FFF2-40B4-BE49-F238E27FC236}">
                  <a16:creationId xmlns:a16="http://schemas.microsoft.com/office/drawing/2014/main" id="{C3D3ADA3-8F8A-A02C-37CB-6478D2895723}"/>
                </a:ext>
              </a:extLst>
            </p:cNvPr>
            <p:cNvCxnSpPr>
              <a:cxnSpLocks/>
            </p:cNvCxnSpPr>
            <p:nvPr/>
          </p:nvCxnSpPr>
          <p:spPr>
            <a:xfrm>
              <a:off x="2592286" y="3893811"/>
              <a:ext cx="661276" cy="0"/>
            </a:xfrm>
            <a:prstGeom prst="straightConnector1">
              <a:avLst/>
            </a:prstGeom>
            <a:ln w="5715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9" name="Picture 2">
            <a:extLst>
              <a:ext uri="{FF2B5EF4-FFF2-40B4-BE49-F238E27FC236}">
                <a16:creationId xmlns:a16="http://schemas.microsoft.com/office/drawing/2014/main" id="{1599AE68-56F5-44BF-8C17-1FBA42871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alphaModFix amt="17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06" y="2447377"/>
            <a:ext cx="1053624" cy="106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椭圆 39">
            <a:extLst>
              <a:ext uri="{FF2B5EF4-FFF2-40B4-BE49-F238E27FC236}">
                <a16:creationId xmlns:a16="http://schemas.microsoft.com/office/drawing/2014/main" id="{A67737A5-3B74-AB8C-ADEB-BE43CCDD59F3}"/>
              </a:ext>
            </a:extLst>
          </p:cNvPr>
          <p:cNvSpPr/>
          <p:nvPr/>
        </p:nvSpPr>
        <p:spPr>
          <a:xfrm>
            <a:off x="2284903" y="2815777"/>
            <a:ext cx="325429" cy="32542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1" name="Picture 2">
            <a:extLst>
              <a:ext uri="{FF2B5EF4-FFF2-40B4-BE49-F238E27FC236}">
                <a16:creationId xmlns:a16="http://schemas.microsoft.com/office/drawing/2014/main" id="{B7D823C1-DE9B-9088-0DBB-0AE40BF9F3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5" t="33594" r="31777" b="33048"/>
          <a:stretch>
            <a:fillRect/>
          </a:stretch>
        </p:blipFill>
        <p:spPr bwMode="auto">
          <a:xfrm>
            <a:off x="2237562" y="2794956"/>
            <a:ext cx="412853" cy="37186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AAF8A337-8633-3537-180E-6B4D2939A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426" y="2637568"/>
            <a:ext cx="1053624" cy="1062229"/>
          </a:xfrm>
          <a:custGeom>
            <a:avLst/>
            <a:gdLst>
              <a:gd name="csX0" fmla="*/ 1596059 w 3157454"/>
              <a:gd name="csY0" fmla="*/ 1066966 h 3183244"/>
              <a:gd name="csX1" fmla="*/ 1106701 w 3157454"/>
              <a:gd name="csY1" fmla="*/ 1556324 h 3183244"/>
              <a:gd name="csX2" fmla="*/ 1596059 w 3157454"/>
              <a:gd name="csY2" fmla="*/ 2045682 h 3183244"/>
              <a:gd name="csX3" fmla="*/ 2085417 w 3157454"/>
              <a:gd name="csY3" fmla="*/ 1556324 h 3183244"/>
              <a:gd name="csX4" fmla="*/ 1596059 w 3157454"/>
              <a:gd name="csY4" fmla="*/ 1066966 h 3183244"/>
              <a:gd name="csX5" fmla="*/ 0 w 3157454"/>
              <a:gd name="csY5" fmla="*/ 0 h 3183244"/>
              <a:gd name="csX6" fmla="*/ 3157454 w 3157454"/>
              <a:gd name="csY6" fmla="*/ 0 h 3183244"/>
              <a:gd name="csX7" fmla="*/ 3157454 w 3157454"/>
              <a:gd name="csY7" fmla="*/ 3183244 h 3183244"/>
              <a:gd name="csX8" fmla="*/ 0 w 3157454"/>
              <a:gd name="csY8" fmla="*/ 3183244 h 318324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3157454" h="3183244">
                <a:moveTo>
                  <a:pt x="1596059" y="1066966"/>
                </a:moveTo>
                <a:cubicBezTo>
                  <a:pt x="1325794" y="1066966"/>
                  <a:pt x="1106701" y="1286059"/>
                  <a:pt x="1106701" y="1556324"/>
                </a:cubicBezTo>
                <a:cubicBezTo>
                  <a:pt x="1106701" y="1826589"/>
                  <a:pt x="1325794" y="2045682"/>
                  <a:pt x="1596059" y="2045682"/>
                </a:cubicBezTo>
                <a:cubicBezTo>
                  <a:pt x="1866324" y="2045682"/>
                  <a:pt x="2085417" y="1826589"/>
                  <a:pt x="2085417" y="1556324"/>
                </a:cubicBezTo>
                <a:cubicBezTo>
                  <a:pt x="2085417" y="1286059"/>
                  <a:pt x="1866324" y="1066966"/>
                  <a:pt x="1596059" y="1066966"/>
                </a:cubicBezTo>
                <a:close/>
                <a:moveTo>
                  <a:pt x="0" y="0"/>
                </a:moveTo>
                <a:lnTo>
                  <a:pt x="3157454" y="0"/>
                </a:lnTo>
                <a:lnTo>
                  <a:pt x="3157454" y="3183244"/>
                </a:lnTo>
                <a:lnTo>
                  <a:pt x="0" y="318324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椭圆 42">
            <a:extLst>
              <a:ext uri="{FF2B5EF4-FFF2-40B4-BE49-F238E27FC236}">
                <a16:creationId xmlns:a16="http://schemas.microsoft.com/office/drawing/2014/main" id="{01063515-3DAA-7121-D5AC-663E8E1E0138}"/>
              </a:ext>
            </a:extLst>
          </p:cNvPr>
          <p:cNvSpPr/>
          <p:nvPr/>
        </p:nvSpPr>
        <p:spPr>
          <a:xfrm>
            <a:off x="2622917" y="2608093"/>
            <a:ext cx="58427" cy="58427"/>
          </a:xfrm>
          <a:prstGeom prst="ellipse">
            <a:avLst/>
          </a:prstGeom>
          <a:solidFill>
            <a:srgbClr val="FFFFFF"/>
          </a:solidFill>
          <a:ln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4" name="Picture 2">
            <a:extLst>
              <a:ext uri="{FF2B5EF4-FFF2-40B4-BE49-F238E27FC236}">
                <a16:creationId xmlns:a16="http://schemas.microsoft.com/office/drawing/2014/main" id="{8B0A721A-723A-0E8D-0F5B-C8BEB009A4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5" t="33594" r="31777" b="33048"/>
          <a:stretch>
            <a:fillRect/>
          </a:stretch>
        </p:blipFill>
        <p:spPr bwMode="auto">
          <a:xfrm>
            <a:off x="2467418" y="3010445"/>
            <a:ext cx="412853" cy="37186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5" name="直接箭头连接符 44">
            <a:extLst>
              <a:ext uri="{FF2B5EF4-FFF2-40B4-BE49-F238E27FC236}">
                <a16:creationId xmlns:a16="http://schemas.microsoft.com/office/drawing/2014/main" id="{B485953D-1638-FD01-574A-2CFC3A7F9B07}"/>
              </a:ext>
            </a:extLst>
          </p:cNvPr>
          <p:cNvCxnSpPr/>
          <p:nvPr/>
        </p:nvCxnSpPr>
        <p:spPr>
          <a:xfrm>
            <a:off x="2494626" y="3043545"/>
            <a:ext cx="115706" cy="118481"/>
          </a:xfrm>
          <a:prstGeom prst="straightConnector1">
            <a:avLst/>
          </a:prstGeom>
          <a:ln w="38100">
            <a:solidFill>
              <a:srgbClr val="006C8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71F16B2D-911D-280A-7D4E-4B40CD6C6378}"/>
              </a:ext>
            </a:extLst>
          </p:cNvPr>
          <p:cNvGrpSpPr/>
          <p:nvPr/>
        </p:nvGrpSpPr>
        <p:grpSpPr>
          <a:xfrm>
            <a:off x="2704852" y="1537956"/>
            <a:ext cx="4374936" cy="1092093"/>
            <a:chOff x="6766353" y="1408930"/>
            <a:chExt cx="4374936" cy="1092093"/>
          </a:xfrm>
        </p:grpSpPr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C0BA52CF-13D7-2DCA-54E4-5C42358CF767}"/>
                </a:ext>
              </a:extLst>
            </p:cNvPr>
            <p:cNvSpPr/>
            <p:nvPr/>
          </p:nvSpPr>
          <p:spPr>
            <a:xfrm>
              <a:off x="11082862" y="1858159"/>
              <a:ext cx="58427" cy="58427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8" name="直接箭头连接符 47">
              <a:extLst>
                <a:ext uri="{FF2B5EF4-FFF2-40B4-BE49-F238E27FC236}">
                  <a16:creationId xmlns:a16="http://schemas.microsoft.com/office/drawing/2014/main" id="{4DB96D72-764B-53A2-5EFD-19B47753F7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66353" y="2375235"/>
              <a:ext cx="809517" cy="125788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箭头连接符 48">
              <a:extLst>
                <a:ext uri="{FF2B5EF4-FFF2-40B4-BE49-F238E27FC236}">
                  <a16:creationId xmlns:a16="http://schemas.microsoft.com/office/drawing/2014/main" id="{9A72FCC6-F87E-DC98-12D5-7EF1921EDD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06816" y="1408930"/>
              <a:ext cx="1407282" cy="872553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箭头连接符 49">
              <a:extLst>
                <a:ext uri="{FF2B5EF4-FFF2-40B4-BE49-F238E27FC236}">
                  <a16:creationId xmlns:a16="http://schemas.microsoft.com/office/drawing/2014/main" id="{7C1EA1DE-6593-2DB8-7B1C-8D0B399A5436}"/>
                </a:ext>
              </a:extLst>
            </p:cNvPr>
            <p:cNvCxnSpPr>
              <a:cxnSpLocks/>
            </p:cNvCxnSpPr>
            <p:nvPr/>
          </p:nvCxnSpPr>
          <p:spPr>
            <a:xfrm>
              <a:off x="9297660" y="1423308"/>
              <a:ext cx="795017" cy="942510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箭头连接符 50">
              <a:extLst>
                <a:ext uri="{FF2B5EF4-FFF2-40B4-BE49-F238E27FC236}">
                  <a16:creationId xmlns:a16="http://schemas.microsoft.com/office/drawing/2014/main" id="{6BD158DC-D57F-BDE0-D924-B0C5422A32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85021" y="1974068"/>
              <a:ext cx="838137" cy="352200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矩形: 圆角 51">
                <a:extLst>
                  <a:ext uri="{FF2B5EF4-FFF2-40B4-BE49-F238E27FC236}">
                    <a16:creationId xmlns:a16="http://schemas.microsoft.com/office/drawing/2014/main" id="{E36CEB3E-F77A-50D3-1C37-BC7F78A3E6AF}"/>
                  </a:ext>
                </a:extLst>
              </p:cNvPr>
              <p:cNvSpPr/>
              <p:nvPr/>
            </p:nvSpPr>
            <p:spPr>
              <a:xfrm>
                <a:off x="2279821" y="5828820"/>
                <a:ext cx="4321771" cy="60984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det</m:t>
                        </m:r>
                      </m:sub>
                    </m:sSub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er</m:t>
                        </m:r>
                        <m:r>
                          <a:rPr lang="en-US" altLang="zh-CN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altLang="zh-CN" sz="2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obs</m:t>
                        </m:r>
                      </m:sub>
                    </m:sSub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nr</m:t>
                        </m:r>
                        <m:r>
                          <a:rPr lang="en-US" altLang="zh-CN" sz="2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altLang="zh-CN" sz="2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obs</m:t>
                        </m:r>
                      </m:sub>
                    </m:sSub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</a:rPr>
                  <a:t>+…</a:t>
                </a:r>
                <a:endParaRPr lang="zh-CN" alt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2" name="矩形: 圆角 51">
                <a:extLst>
                  <a:ext uri="{FF2B5EF4-FFF2-40B4-BE49-F238E27FC236}">
                    <a16:creationId xmlns:a16="http://schemas.microsoft.com/office/drawing/2014/main" id="{E36CEB3E-F77A-50D3-1C37-BC7F78A3E6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9821" y="5828820"/>
                <a:ext cx="4321771" cy="609844"/>
              </a:xfrm>
              <a:prstGeom prst="roundRect">
                <a:avLst/>
              </a:prstGeom>
              <a:blipFill>
                <a:blip r:embed="rId15"/>
                <a:stretch>
                  <a:fillRect b="-9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矩形: 圆角 52">
                <a:extLst>
                  <a:ext uri="{FF2B5EF4-FFF2-40B4-BE49-F238E27FC236}">
                    <a16:creationId xmlns:a16="http://schemas.microsoft.com/office/drawing/2014/main" id="{1F32EF92-DA6E-E2CD-5AF8-257F56B34F1D}"/>
                  </a:ext>
                </a:extLst>
              </p:cNvPr>
              <p:cNvSpPr/>
              <p:nvPr/>
            </p:nvSpPr>
            <p:spPr>
              <a:xfrm>
                <a:off x="2828075" y="697406"/>
                <a:ext cx="3632875" cy="609844"/>
              </a:xfrm>
              <a:prstGeom prst="round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800" b="0" i="0" smtClean="0">
                              <a:latin typeface="Cambria Math" panose="02040503050406030204" pitchFamily="18" charset="0"/>
                            </a:rPr>
                            <m:t>er</m:t>
                          </m:r>
                          <m:r>
                            <a:rPr lang="en-US" altLang="zh-CN" sz="2800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altLang="zh-CN" sz="2800" b="0" i="0" smtClean="0">
                              <a:latin typeface="Cambria Math" panose="02040503050406030204" pitchFamily="18" charset="0"/>
                            </a:rPr>
                            <m:t>obs</m:t>
                          </m:r>
                          <m:r>
                            <a:rPr lang="en-US" altLang="zh-CN" sz="280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800" b="0" i="0" smtClean="0">
                              <a:latin typeface="Cambria Math" panose="02040503050406030204" pitchFamily="18" charset="0"/>
                            </a:rPr>
                            <m:t>er</m:t>
                          </m:r>
                        </m:sub>
                      </m:sSub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800" b="0" i="0" smtClean="0">
                              <a:latin typeface="Cambria Math" panose="02040503050406030204" pitchFamily="18" charset="0"/>
                            </a:rPr>
                            <m:t>bind</m:t>
                          </m:r>
                        </m:sub>
                      </m:sSub>
                    </m:oMath>
                  </m:oMathPara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53" name="矩形: 圆角 52">
                <a:extLst>
                  <a:ext uri="{FF2B5EF4-FFF2-40B4-BE49-F238E27FC236}">
                    <a16:creationId xmlns:a16="http://schemas.microsoft.com/office/drawing/2014/main" id="{1F32EF92-DA6E-E2CD-5AF8-257F56B34F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8075" y="697406"/>
                <a:ext cx="3632875" cy="609844"/>
              </a:xfrm>
              <a:prstGeom prst="round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矩形: 圆角 53">
                <a:extLst>
                  <a:ext uri="{FF2B5EF4-FFF2-40B4-BE49-F238E27FC236}">
                    <a16:creationId xmlns:a16="http://schemas.microsoft.com/office/drawing/2014/main" id="{7B126A5D-3571-7CF6-8C06-52DB302F95E7}"/>
                  </a:ext>
                </a:extLst>
              </p:cNvPr>
              <p:cNvSpPr/>
              <p:nvPr/>
            </p:nvSpPr>
            <p:spPr>
              <a:xfrm>
                <a:off x="3088048" y="4801522"/>
                <a:ext cx="3111041" cy="619295"/>
              </a:xfrm>
              <a:prstGeom prst="round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800" b="0" i="0" smtClean="0">
                              <a:latin typeface="Cambria Math" panose="02040503050406030204" pitchFamily="18" charset="0"/>
                            </a:rPr>
                            <m:t>nr</m:t>
                          </m:r>
                          <m:r>
                            <a:rPr lang="en-US" altLang="zh-CN" sz="2800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altLang="zh-CN" sz="2800" b="0" i="0" smtClean="0">
                              <a:latin typeface="Cambria Math" panose="02040503050406030204" pitchFamily="18" charset="0"/>
                            </a:rPr>
                            <m:t>obs</m:t>
                          </m:r>
                          <m:r>
                            <a:rPr lang="en-US" altLang="zh-CN" sz="280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800" b="0" i="0" smtClean="0">
                              <a:latin typeface="Cambria Math" panose="02040503050406030204" pitchFamily="18" charset="0"/>
                            </a:rPr>
                            <m:t>nr</m:t>
                          </m:r>
                        </m:sub>
                      </m:sSub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800" b="0" i="0" smtClean="0">
                              <a:latin typeface="Cambria Math" panose="02040503050406030204" pitchFamily="18" charset="0"/>
                            </a:rPr>
                            <m:t>QF</m:t>
                          </m:r>
                        </m:sub>
                      </m:sSub>
                    </m:oMath>
                  </m:oMathPara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54" name="矩形: 圆角 53">
                <a:extLst>
                  <a:ext uri="{FF2B5EF4-FFF2-40B4-BE49-F238E27FC236}">
                    <a16:creationId xmlns:a16="http://schemas.microsoft.com/office/drawing/2014/main" id="{7B126A5D-3571-7CF6-8C06-52DB302F95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8048" y="4801522"/>
                <a:ext cx="3111041" cy="619295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文本框 54">
            <a:extLst>
              <a:ext uri="{FF2B5EF4-FFF2-40B4-BE49-F238E27FC236}">
                <a16:creationId xmlns:a16="http://schemas.microsoft.com/office/drawing/2014/main" id="{8EBAD48B-17D8-8B80-145D-6F90A4B43AAF}"/>
              </a:ext>
            </a:extLst>
          </p:cNvPr>
          <p:cNvSpPr txBox="1"/>
          <p:nvPr/>
        </p:nvSpPr>
        <p:spPr>
          <a:xfrm>
            <a:off x="1835920" y="6471832"/>
            <a:ext cx="5535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在低动量转移情况下仍然提供可探测信号！</a:t>
            </a:r>
          </a:p>
        </p:txBody>
      </p:sp>
    </p:spTree>
    <p:extLst>
      <p:ext uri="{BB962C8B-B14F-4D97-AF65-F5344CB8AC3E}">
        <p14:creationId xmlns:p14="http://schemas.microsoft.com/office/powerpoint/2010/main" val="72374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3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2" grpId="0"/>
      <p:bldP spid="53" grpId="0" animBg="1"/>
      <p:bldP spid="54" grpId="0" animBg="1"/>
      <p:bldP spid="5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51AC78-0918-F5F2-9DBF-79C6DDC1B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/>
              <a:t>Migdal</a:t>
            </a:r>
            <a:r>
              <a:rPr lang="zh-CN" altLang="en-US" b="1" dirty="0"/>
              <a:t>效应的特点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D04D2-1FB9-D084-96C9-2A912F067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13</a:t>
            </a:fld>
            <a:endParaRPr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464AE01F-4877-18A1-C7E4-ED41F12D6F82}"/>
              </a:ext>
            </a:extLst>
          </p:cNvPr>
          <p:cNvGrpSpPr/>
          <p:nvPr/>
        </p:nvGrpSpPr>
        <p:grpSpPr>
          <a:xfrm>
            <a:off x="0" y="1217820"/>
            <a:ext cx="5958885" cy="4947368"/>
            <a:chOff x="44825" y="1356054"/>
            <a:chExt cx="6131296" cy="4933762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DC35C7C7-F5E7-C10D-8395-7C1558EEAE62}"/>
                </a:ext>
              </a:extLst>
            </p:cNvPr>
            <p:cNvGrpSpPr/>
            <p:nvPr/>
          </p:nvGrpSpPr>
          <p:grpSpPr>
            <a:xfrm>
              <a:off x="44825" y="1356054"/>
              <a:ext cx="6006353" cy="4933762"/>
              <a:chOff x="44825" y="1188414"/>
              <a:chExt cx="6006353" cy="4933762"/>
            </a:xfrm>
          </p:grpSpPr>
          <p:sp>
            <p:nvSpPr>
              <p:cNvPr id="18" name="矩形: 圆角 17">
                <a:extLst>
                  <a:ext uri="{FF2B5EF4-FFF2-40B4-BE49-F238E27FC236}">
                    <a16:creationId xmlns:a16="http://schemas.microsoft.com/office/drawing/2014/main" id="{D85D89BF-6899-9FCD-BC66-A3CE98F3F267}"/>
                  </a:ext>
                </a:extLst>
              </p:cNvPr>
              <p:cNvSpPr/>
              <p:nvPr/>
            </p:nvSpPr>
            <p:spPr>
              <a:xfrm>
                <a:off x="44825" y="5392449"/>
                <a:ext cx="6006353" cy="729727"/>
              </a:xfrm>
              <a:prstGeom prst="roundRect">
                <a:avLst>
                  <a:gd name="adj" fmla="val 50000"/>
                </a:avLst>
              </a:prstGeom>
              <a:solidFill>
                <a:srgbClr val="FFCF80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/>
              </a:p>
            </p:txBody>
          </p:sp>
          <p:pic>
            <p:nvPicPr>
              <p:cNvPr id="8" name="图片 7" descr="图表, 折线图&#10;&#10;AI 生成的内容可能不正确。">
                <a:extLst>
                  <a:ext uri="{FF2B5EF4-FFF2-40B4-BE49-F238E27FC236}">
                    <a16:creationId xmlns:a16="http://schemas.microsoft.com/office/drawing/2014/main" id="{1794C8B0-C7D8-4FBB-4300-17909F7A53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46380" y="1408797"/>
                <a:ext cx="5575702" cy="3947937"/>
              </a:xfrm>
              <a:prstGeom prst="rect">
                <a:avLst/>
              </a:prstGeom>
            </p:spPr>
          </p:pic>
          <p:sp>
            <p:nvSpPr>
              <p:cNvPr id="14" name="矩形: 圆角 13">
                <a:extLst>
                  <a:ext uri="{FF2B5EF4-FFF2-40B4-BE49-F238E27FC236}">
                    <a16:creationId xmlns:a16="http://schemas.microsoft.com/office/drawing/2014/main" id="{60AF6DDA-9A8F-DFC5-4735-EACD483A379F}"/>
                  </a:ext>
                </a:extLst>
              </p:cNvPr>
              <p:cNvSpPr/>
              <p:nvPr/>
            </p:nvSpPr>
            <p:spPr>
              <a:xfrm>
                <a:off x="44825" y="1188414"/>
                <a:ext cx="6006353" cy="4933761"/>
              </a:xfrm>
              <a:prstGeom prst="roundRect">
                <a:avLst>
                  <a:gd name="adj" fmla="val 7264"/>
                </a:avLst>
              </a:prstGeom>
              <a:solidFill>
                <a:srgbClr val="DAE3F5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 dirty="0"/>
              </a:p>
            </p:txBody>
          </p: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852A9C12-54BF-FDA9-1FD4-251C3C792405}"/>
                  </a:ext>
                </a:extLst>
              </p:cNvPr>
              <p:cNvSpPr txBox="1"/>
              <p:nvPr/>
            </p:nvSpPr>
            <p:spPr>
              <a:xfrm>
                <a:off x="492531" y="5551391"/>
                <a:ext cx="5293732" cy="399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000" dirty="0"/>
                  <a:t>不同轨道均可能产生</a:t>
                </a:r>
                <a:r>
                  <a:rPr lang="en-US" altLang="zh-CN" sz="2000" dirty="0"/>
                  <a:t>Migdal</a:t>
                </a:r>
                <a:r>
                  <a:rPr lang="zh-CN" altLang="en-US" sz="2000" dirty="0"/>
                  <a:t>电子</a:t>
                </a:r>
              </a:p>
            </p:txBody>
          </p:sp>
        </p:grp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1F329329-D7B0-5D87-6761-6D4946B0D6E9}"/>
                </a:ext>
              </a:extLst>
            </p:cNvPr>
            <p:cNvSpPr txBox="1"/>
            <p:nvPr/>
          </p:nvSpPr>
          <p:spPr>
            <a:xfrm>
              <a:off x="2950310" y="1356055"/>
              <a:ext cx="3225811" cy="4192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200" dirty="0"/>
                <a:t>M. Ibe, JHEP03(2018)194</a:t>
              </a:r>
              <a:endParaRPr lang="zh-CN" altLang="en-US" sz="1200" dirty="0"/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E0CA9915-CF84-EB39-7E7F-DB61F08C1245}"/>
              </a:ext>
            </a:extLst>
          </p:cNvPr>
          <p:cNvGrpSpPr/>
          <p:nvPr/>
        </p:nvGrpSpPr>
        <p:grpSpPr>
          <a:xfrm>
            <a:off x="5958885" y="1166404"/>
            <a:ext cx="6108890" cy="4998781"/>
            <a:chOff x="6096000" y="1374939"/>
            <a:chExt cx="6006353" cy="4914877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CA6572C8-6C2F-B149-CDAB-368B6581A624}"/>
                </a:ext>
              </a:extLst>
            </p:cNvPr>
            <p:cNvGrpSpPr/>
            <p:nvPr/>
          </p:nvGrpSpPr>
          <p:grpSpPr>
            <a:xfrm>
              <a:off x="6096000" y="1374939"/>
              <a:ext cx="6006353" cy="4914877"/>
              <a:chOff x="6096000" y="1207299"/>
              <a:chExt cx="6006353" cy="4914877"/>
            </a:xfrm>
          </p:grpSpPr>
          <p:sp>
            <p:nvSpPr>
              <p:cNvPr id="19" name="矩形: 圆角 18">
                <a:extLst>
                  <a:ext uri="{FF2B5EF4-FFF2-40B4-BE49-F238E27FC236}">
                    <a16:creationId xmlns:a16="http://schemas.microsoft.com/office/drawing/2014/main" id="{12E1DED8-117F-0B37-B897-01E2457B9947}"/>
                  </a:ext>
                </a:extLst>
              </p:cNvPr>
              <p:cNvSpPr/>
              <p:nvPr/>
            </p:nvSpPr>
            <p:spPr>
              <a:xfrm>
                <a:off x="6096000" y="5383065"/>
                <a:ext cx="6006353" cy="729727"/>
              </a:xfrm>
              <a:prstGeom prst="roundRect">
                <a:avLst>
                  <a:gd name="adj" fmla="val 50000"/>
                </a:avLst>
              </a:prstGeom>
              <a:solidFill>
                <a:srgbClr val="FFCF80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AF479327-A947-9D32-E079-5A68763A7D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15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424937" y="1408796"/>
                <a:ext cx="5317357" cy="3947937"/>
              </a:xfrm>
              <a:prstGeom prst="rect">
                <a:avLst/>
              </a:prstGeom>
            </p:spPr>
          </p:pic>
          <p:sp>
            <p:nvSpPr>
              <p:cNvPr id="15" name="矩形: 圆角 14">
                <a:extLst>
                  <a:ext uri="{FF2B5EF4-FFF2-40B4-BE49-F238E27FC236}">
                    <a16:creationId xmlns:a16="http://schemas.microsoft.com/office/drawing/2014/main" id="{35BB64DC-CF9A-5C77-8C76-E1AED2D42D89}"/>
                  </a:ext>
                </a:extLst>
              </p:cNvPr>
              <p:cNvSpPr/>
              <p:nvPr/>
            </p:nvSpPr>
            <p:spPr>
              <a:xfrm>
                <a:off x="6096000" y="1207299"/>
                <a:ext cx="6006353" cy="4914877"/>
              </a:xfrm>
              <a:prstGeom prst="roundRect">
                <a:avLst>
                  <a:gd name="adj" fmla="val 7264"/>
                </a:avLst>
              </a:prstGeom>
              <a:solidFill>
                <a:srgbClr val="DAE3F5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81C11E01-67A2-1FF0-EC20-F98DA4572BC9}"/>
                  </a:ext>
                </a:extLst>
              </p:cNvPr>
              <p:cNvSpPr txBox="1"/>
              <p:nvPr/>
            </p:nvSpPr>
            <p:spPr>
              <a:xfrm>
                <a:off x="6306589" y="5551231"/>
                <a:ext cx="5795764" cy="3933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/>
                  <a:t>Migdal</a:t>
                </a:r>
                <a:r>
                  <a:rPr lang="zh-CN" altLang="en-US" sz="2000" dirty="0"/>
                  <a:t>电子沉积能量大于核反冲能量</a:t>
                </a:r>
              </a:p>
            </p:txBody>
          </p:sp>
        </p:grp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D00FF19C-1E16-B580-7FDD-AC176D85C00E}"/>
                </a:ext>
              </a:extLst>
            </p:cNvPr>
            <p:cNvSpPr txBox="1"/>
            <p:nvPr/>
          </p:nvSpPr>
          <p:spPr>
            <a:xfrm>
              <a:off x="8818596" y="1425491"/>
              <a:ext cx="2871769" cy="4339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altLang="zh-CN" sz="1200" dirty="0"/>
                <a:t>CDEX</a:t>
              </a:r>
              <a:endParaRPr lang="zh-CN" altLang="en-US" sz="1200" dirty="0"/>
            </a:p>
          </p:txBody>
        </p:sp>
      </p:grp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F99AFC0D-D8ED-9F20-9183-0DBE3CD913B5}"/>
              </a:ext>
            </a:extLst>
          </p:cNvPr>
          <p:cNvSpPr/>
          <p:nvPr/>
        </p:nvSpPr>
        <p:spPr>
          <a:xfrm>
            <a:off x="1423760" y="4222376"/>
            <a:ext cx="431934" cy="414169"/>
          </a:xfrm>
          <a:prstGeom prst="roundRect">
            <a:avLst/>
          </a:prstGeom>
          <a:solidFill>
            <a:srgbClr val="FADBDF">
              <a:alpha val="10196"/>
            </a:srgbClr>
          </a:solidFill>
          <a:ln w="38100">
            <a:solidFill>
              <a:srgbClr val="EE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29263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7658922" y="818032"/>
            <a:ext cx="4486576" cy="5077100"/>
            <a:chOff x="827314" y="-2949666"/>
            <a:chExt cx="12225430" cy="13834544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9544" y="-2949666"/>
              <a:ext cx="12193200" cy="2294341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7314" y="1193092"/>
              <a:ext cx="12146970" cy="1885370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4029" y="3071509"/>
              <a:ext cx="12130254" cy="1894904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7314" y="4926879"/>
              <a:ext cx="12192000" cy="1931121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7314" y="6774017"/>
              <a:ext cx="12192000" cy="1904549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4029" y="-672400"/>
              <a:ext cx="12192000" cy="1885658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7314" y="8590762"/>
              <a:ext cx="12192000" cy="2294116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5670" y="76264"/>
            <a:ext cx="11353234" cy="546273"/>
          </a:xfrm>
        </p:spPr>
        <p:txBody>
          <a:bodyPr>
            <a:normAutofit fontScale="90000"/>
          </a:bodyPr>
          <a:lstStyle/>
          <a:p>
            <a:r>
              <a:rPr lang="zh-CN" altLang="en-US" b="1" dirty="0"/>
              <a:t>轻质量暗物质区间的探测限</a:t>
            </a:r>
            <a:r>
              <a:rPr lang="en-US" altLang="zh-CN" b="1" dirty="0"/>
              <a:t>—</a:t>
            </a:r>
            <a:r>
              <a:rPr lang="zh-CN" altLang="en-US" b="1" dirty="0"/>
              <a:t>由</a:t>
            </a:r>
            <a:r>
              <a:rPr lang="en-US" altLang="zh-CN" b="1" dirty="0"/>
              <a:t>Migdal</a:t>
            </a:r>
            <a:r>
              <a:rPr lang="zh-CN" altLang="en-US" b="1" dirty="0"/>
              <a:t>效应主导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0" y="840669"/>
            <a:ext cx="7658922" cy="5888345"/>
            <a:chOff x="115303" y="875313"/>
            <a:chExt cx="7199751" cy="5423887"/>
          </a:xfrm>
        </p:grpSpPr>
        <p:grpSp>
          <p:nvGrpSpPr>
            <p:cNvPr id="7" name="组合 6"/>
            <p:cNvGrpSpPr/>
            <p:nvPr/>
          </p:nvGrpSpPr>
          <p:grpSpPr>
            <a:xfrm>
              <a:off x="115303" y="875313"/>
              <a:ext cx="7199751" cy="5423887"/>
              <a:chOff x="7018" y="971566"/>
              <a:chExt cx="7462390" cy="5621744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9"/>
              <a:srcRect r="1759"/>
              <a:stretch>
                <a:fillRect/>
              </a:stretch>
            </p:blipFill>
            <p:spPr>
              <a:xfrm>
                <a:off x="7018" y="971566"/>
                <a:ext cx="7462390" cy="5621744"/>
              </a:xfrm>
              <a:prstGeom prst="rect">
                <a:avLst/>
              </a:prstGeom>
            </p:spPr>
          </p:pic>
          <p:grpSp>
            <p:nvGrpSpPr>
              <p:cNvPr id="5" name="组合 4"/>
              <p:cNvGrpSpPr/>
              <p:nvPr/>
            </p:nvGrpSpPr>
            <p:grpSpPr>
              <a:xfrm>
                <a:off x="3804987" y="1203927"/>
                <a:ext cx="3530266" cy="1219200"/>
                <a:chOff x="4438650" y="1115695"/>
                <a:chExt cx="3530266" cy="1219200"/>
              </a:xfrm>
            </p:grpSpPr>
            <p:cxnSp>
              <p:nvCxnSpPr>
                <p:cNvPr id="8" name="直接连接符 7"/>
                <p:cNvCxnSpPr/>
                <p:nvPr/>
              </p:nvCxnSpPr>
              <p:spPr>
                <a:xfrm>
                  <a:off x="4438650" y="1299845"/>
                  <a:ext cx="605155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sp>
              <p:nvSpPr>
                <p:cNvPr id="9" name="文本框 8"/>
                <p:cNvSpPr txBox="1"/>
                <p:nvPr/>
              </p:nvSpPr>
              <p:spPr>
                <a:xfrm>
                  <a:off x="5092065" y="1115695"/>
                  <a:ext cx="2832735" cy="3683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dirty="0"/>
                    <a:t>Migdal </a:t>
                  </a:r>
                  <a:r>
                    <a:rPr lang="zh-CN" altLang="en-US" dirty="0"/>
                    <a:t>（</a:t>
                  </a:r>
                  <a:r>
                    <a:rPr lang="en-US" altLang="zh-CN" dirty="0"/>
                    <a:t>ME</a:t>
                  </a:r>
                  <a:r>
                    <a:rPr lang="zh-CN" altLang="en-US" dirty="0"/>
                    <a:t>）</a:t>
                  </a:r>
                </a:p>
              </p:txBody>
            </p:sp>
            <p:cxnSp>
              <p:nvCxnSpPr>
                <p:cNvPr id="10" name="直接连接符 9"/>
                <p:cNvCxnSpPr/>
                <p:nvPr/>
              </p:nvCxnSpPr>
              <p:spPr>
                <a:xfrm>
                  <a:off x="4438650" y="1712595"/>
                  <a:ext cx="605155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sp>
              <p:nvSpPr>
                <p:cNvPr id="11" name="文本框 10"/>
                <p:cNvSpPr txBox="1"/>
                <p:nvPr/>
              </p:nvSpPr>
              <p:spPr>
                <a:xfrm>
                  <a:off x="5092065" y="1528445"/>
                  <a:ext cx="2624187" cy="3683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dirty="0"/>
                    <a:t>Bremsstrahlung (Brem)</a:t>
                  </a:r>
                </a:p>
              </p:txBody>
            </p:sp>
            <p:cxnSp>
              <p:nvCxnSpPr>
                <p:cNvPr id="12" name="直接连接符 11"/>
                <p:cNvCxnSpPr/>
                <p:nvPr/>
              </p:nvCxnSpPr>
              <p:spPr>
                <a:xfrm>
                  <a:off x="4438650" y="2150745"/>
                  <a:ext cx="605155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sp>
              <p:nvSpPr>
                <p:cNvPr id="13" name="文本框 12"/>
                <p:cNvSpPr txBox="1"/>
                <p:nvPr/>
              </p:nvSpPr>
              <p:spPr>
                <a:xfrm>
                  <a:off x="5092065" y="1966595"/>
                  <a:ext cx="2876851" cy="3683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dirty="0"/>
                    <a:t>Nuclear recoil</a:t>
                  </a:r>
                </a:p>
              </p:txBody>
            </p:sp>
          </p:grpSp>
        </p:grpSp>
        <p:sp>
          <p:nvSpPr>
            <p:cNvPr id="3" name="文本框 2"/>
            <p:cNvSpPr txBox="1"/>
            <p:nvPr/>
          </p:nvSpPr>
          <p:spPr>
            <a:xfrm>
              <a:off x="1299029" y="5182612"/>
              <a:ext cx="26725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err="1"/>
                <a:t>Z.Liu</a:t>
              </a:r>
              <a:r>
                <a:rPr lang="en-US" altLang="zh-CN" dirty="0"/>
                <a:t>, [</a:t>
              </a:r>
              <a:r>
                <a:rPr lang="en-US" altLang="zh-CN" dirty="0" err="1"/>
                <a:t>Phd</a:t>
              </a:r>
              <a:r>
                <a:rPr lang="en-US" altLang="zh-CN" dirty="0"/>
                <a:t> thesis], 2022</a:t>
              </a:r>
              <a:endParaRPr lang="zh-CN" altLang="en-US" dirty="0"/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7733034" y="5934670"/>
            <a:ext cx="43095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各大暗物质实验：</a:t>
            </a:r>
            <a:r>
              <a:rPr lang="en-US" altLang="zh-CN" dirty="0"/>
              <a:t>XENON/LZ/</a:t>
            </a:r>
            <a:r>
              <a:rPr lang="en-US" altLang="zh-CN" dirty="0" err="1"/>
              <a:t>PandaX</a:t>
            </a:r>
            <a:r>
              <a:rPr lang="en-US" altLang="zh-CN" dirty="0"/>
              <a:t>/CDEX/DarkSide50/</a:t>
            </a:r>
            <a:r>
              <a:rPr lang="en-US" altLang="zh-CN" dirty="0" err="1"/>
              <a:t>SuperCDMS</a:t>
            </a:r>
            <a:r>
              <a:rPr lang="en-US" altLang="zh-CN" dirty="0"/>
              <a:t>/EDELWEISS/LUX…</a:t>
            </a:r>
            <a:endParaRPr lang="zh-CN" altLang="en-US" dirty="0"/>
          </a:p>
        </p:txBody>
      </p:sp>
      <p:sp>
        <p:nvSpPr>
          <p:cNvPr id="14" name="灯片编号占位符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14</a:t>
            </a:fld>
            <a:endParaRPr lang="zh-CN" alt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b="1" dirty="0"/>
              <a:t>国际上中性粒子</a:t>
            </a:r>
            <a:r>
              <a:rPr lang="en-US" altLang="zh-CN" b="1" dirty="0"/>
              <a:t>Migdal</a:t>
            </a:r>
            <a:r>
              <a:rPr lang="zh-CN" altLang="en-US" b="1" dirty="0"/>
              <a:t>效应实验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15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632" y="1074211"/>
            <a:ext cx="4351698" cy="2881704"/>
          </a:xfrm>
          <a:prstGeom prst="rect">
            <a:avLst/>
          </a:prstGeom>
        </p:spPr>
      </p:pic>
      <p:grpSp>
        <p:nvGrpSpPr>
          <p:cNvPr id="47" name="组合 46"/>
          <p:cNvGrpSpPr/>
          <p:nvPr/>
        </p:nvGrpSpPr>
        <p:grpSpPr>
          <a:xfrm>
            <a:off x="6422571" y="978861"/>
            <a:ext cx="5453743" cy="2547257"/>
            <a:chOff x="6623957" y="881743"/>
            <a:chExt cx="5453743" cy="2547257"/>
          </a:xfrm>
        </p:grpSpPr>
        <p:grpSp>
          <p:nvGrpSpPr>
            <p:cNvPr id="29" name="组合 28"/>
            <p:cNvGrpSpPr/>
            <p:nvPr/>
          </p:nvGrpSpPr>
          <p:grpSpPr>
            <a:xfrm>
              <a:off x="6882601" y="1028130"/>
              <a:ext cx="4934831" cy="2192335"/>
              <a:chOff x="6882601" y="1028130"/>
              <a:chExt cx="4934831" cy="2192335"/>
            </a:xfrm>
          </p:grpSpPr>
          <p:grpSp>
            <p:nvGrpSpPr>
              <p:cNvPr id="24" name="组合 23"/>
              <p:cNvGrpSpPr/>
              <p:nvPr/>
            </p:nvGrpSpPr>
            <p:grpSpPr>
              <a:xfrm>
                <a:off x="6882601" y="1407264"/>
                <a:ext cx="4934831" cy="1813201"/>
                <a:chOff x="7081157" y="1238536"/>
                <a:chExt cx="4934831" cy="1813201"/>
              </a:xfrm>
            </p:grpSpPr>
            <p:pic>
              <p:nvPicPr>
                <p:cNvPr id="15" name="图片 14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081157" y="1238536"/>
                  <a:ext cx="1937658" cy="1813201"/>
                </a:xfrm>
                <a:prstGeom prst="rect">
                  <a:avLst/>
                </a:prstGeom>
              </p:spPr>
            </p:pic>
            <p:pic>
              <p:nvPicPr>
                <p:cNvPr id="19" name="图片 18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018815" y="1453244"/>
                  <a:ext cx="2997173" cy="1548540"/>
                </a:xfrm>
                <a:prstGeom prst="rect">
                  <a:avLst/>
                </a:prstGeom>
              </p:spPr>
            </p:pic>
          </p:grpSp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474886" y="1028130"/>
                <a:ext cx="1234963" cy="1187683"/>
              </a:xfrm>
              <a:prstGeom prst="roundRect">
                <a:avLst>
                  <a:gd name="adj" fmla="val 13937"/>
                </a:avLst>
              </a:prstGeom>
              <a:ln w="38100">
                <a:solidFill>
                  <a:schemeClr val="bg1"/>
                </a:solidFill>
              </a:ln>
            </p:spPr>
          </p:pic>
          <p:cxnSp>
            <p:nvCxnSpPr>
              <p:cNvPr id="23" name="直接箭头连接符 22"/>
              <p:cNvCxnSpPr>
                <a:stCxn id="21" idx="2"/>
              </p:cNvCxnSpPr>
              <p:nvPr/>
            </p:nvCxnSpPr>
            <p:spPr>
              <a:xfrm flipH="1">
                <a:off x="10959301" y="2215813"/>
                <a:ext cx="133067" cy="180429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矩形: 圆角 34"/>
            <p:cNvSpPr/>
            <p:nvPr/>
          </p:nvSpPr>
          <p:spPr>
            <a:xfrm>
              <a:off x="6623957" y="881743"/>
              <a:ext cx="5453743" cy="2547257"/>
            </a:xfrm>
            <a:prstGeom prst="roundRect">
              <a:avLst>
                <a:gd name="adj" fmla="val 14103"/>
              </a:avLst>
            </a:prstGeom>
            <a:solidFill>
              <a:srgbClr val="E3F2D9">
                <a:alpha val="20000"/>
              </a:srgbClr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40871" y="4430852"/>
            <a:ext cx="5578929" cy="1978540"/>
            <a:chOff x="440871" y="4430852"/>
            <a:chExt cx="5578929" cy="1978540"/>
          </a:xfrm>
        </p:grpSpPr>
        <p:grpSp>
          <p:nvGrpSpPr>
            <p:cNvPr id="26" name="组合 25"/>
            <p:cNvGrpSpPr/>
            <p:nvPr/>
          </p:nvGrpSpPr>
          <p:grpSpPr>
            <a:xfrm>
              <a:off x="440871" y="4430852"/>
              <a:ext cx="5578929" cy="1978540"/>
              <a:chOff x="266700" y="4874594"/>
              <a:chExt cx="5578929" cy="1978540"/>
            </a:xfrm>
          </p:grpSpPr>
          <p:grpSp>
            <p:nvGrpSpPr>
              <p:cNvPr id="11" name="组合 10"/>
              <p:cNvGrpSpPr/>
              <p:nvPr/>
            </p:nvGrpSpPr>
            <p:grpSpPr>
              <a:xfrm>
                <a:off x="532674" y="4943611"/>
                <a:ext cx="5046980" cy="1820140"/>
                <a:chOff x="620486" y="4874594"/>
                <a:chExt cx="5046980" cy="1820140"/>
              </a:xfrm>
            </p:grpSpPr>
            <p:pic>
              <p:nvPicPr>
                <p:cNvPr id="8" name="图片 7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20486" y="4874594"/>
                  <a:ext cx="1741492" cy="1820140"/>
                </a:xfrm>
                <a:prstGeom prst="rect">
                  <a:avLst/>
                </a:prstGeom>
              </p:spPr>
            </p:pic>
            <p:pic>
              <p:nvPicPr>
                <p:cNvPr id="10" name="图片 9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361978" y="4935822"/>
                  <a:ext cx="3305488" cy="1758912"/>
                </a:xfrm>
                <a:prstGeom prst="rect">
                  <a:avLst/>
                </a:prstGeom>
              </p:spPr>
            </p:pic>
          </p:grpSp>
          <p:sp>
            <p:nvSpPr>
              <p:cNvPr id="25" name="矩形: 圆角 24"/>
              <p:cNvSpPr/>
              <p:nvPr/>
            </p:nvSpPr>
            <p:spPr>
              <a:xfrm>
                <a:off x="266700" y="4874594"/>
                <a:ext cx="5578929" cy="1978540"/>
              </a:xfrm>
              <a:prstGeom prst="roundRect">
                <a:avLst/>
              </a:prstGeom>
              <a:solidFill>
                <a:srgbClr val="FADBDF">
                  <a:alpha val="20000"/>
                </a:srgbClr>
              </a:solidFill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37" name="文本框 36"/>
            <p:cNvSpPr txBox="1"/>
            <p:nvPr/>
          </p:nvSpPr>
          <p:spPr>
            <a:xfrm>
              <a:off x="3167743" y="4430852"/>
              <a:ext cx="2259731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900" b="1" dirty="0"/>
                <a:t>Phys. Rev. D, 109(5), L051101</a:t>
              </a:r>
              <a:r>
                <a:rPr lang="zh-CN" altLang="en-US" sz="900" b="1" dirty="0"/>
                <a:t>（</a:t>
              </a:r>
              <a:r>
                <a:rPr lang="en-US" altLang="zh-CN" sz="900" b="1" dirty="0"/>
                <a:t>2024</a:t>
              </a:r>
              <a:r>
                <a:rPr lang="zh-CN" altLang="en-US" sz="900" b="1" dirty="0"/>
                <a:t>）</a:t>
              </a:r>
            </a:p>
          </p:txBody>
        </p:sp>
      </p:grpSp>
      <p:sp>
        <p:nvSpPr>
          <p:cNvPr id="39" name="文本框 38"/>
          <p:cNvSpPr txBox="1"/>
          <p:nvPr/>
        </p:nvSpPr>
        <p:spPr>
          <a:xfrm>
            <a:off x="3544245" y="880250"/>
            <a:ext cx="188322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b="1" dirty="0"/>
              <a:t>Phys. Rev. D,107, 035032</a:t>
            </a:r>
            <a:endParaRPr lang="zh-CN" altLang="en-US" sz="1100" b="1" dirty="0"/>
          </a:p>
        </p:txBody>
      </p:sp>
      <p:sp>
        <p:nvSpPr>
          <p:cNvPr id="40" name="矩形: 圆角 39"/>
          <p:cNvSpPr/>
          <p:nvPr/>
        </p:nvSpPr>
        <p:spPr>
          <a:xfrm>
            <a:off x="1888671" y="2746936"/>
            <a:ext cx="1279072" cy="653143"/>
          </a:xfrm>
          <a:prstGeom prst="roundRect">
            <a:avLst/>
          </a:prstGeom>
          <a:solidFill>
            <a:srgbClr val="FADBDF">
              <a:alpha val="30196"/>
            </a:srgbClr>
          </a:solidFill>
          <a:ln w="28575">
            <a:solidFill>
              <a:srgbClr val="EE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: 圆角 40"/>
          <p:cNvSpPr/>
          <p:nvPr/>
        </p:nvSpPr>
        <p:spPr>
          <a:xfrm>
            <a:off x="4093029" y="1203088"/>
            <a:ext cx="1055914" cy="756341"/>
          </a:xfrm>
          <a:prstGeom prst="roundRect">
            <a:avLst/>
          </a:prstGeom>
          <a:solidFill>
            <a:srgbClr val="E3F2D9">
              <a:alpha val="20000"/>
            </a:srgb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5" name="组合 44"/>
          <p:cNvGrpSpPr/>
          <p:nvPr/>
        </p:nvGrpSpPr>
        <p:grpSpPr>
          <a:xfrm>
            <a:off x="6488108" y="4095608"/>
            <a:ext cx="5453743" cy="2313784"/>
            <a:chOff x="6488108" y="4256314"/>
            <a:chExt cx="5453743" cy="2313784"/>
          </a:xfrm>
          <a:solidFill>
            <a:srgbClr val="FFF2CA">
              <a:alpha val="20000"/>
            </a:srgbClr>
          </a:solidFill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89166" y="4460962"/>
              <a:ext cx="2912143" cy="1917312"/>
            </a:xfrm>
            <a:prstGeom prst="rect">
              <a:avLst/>
            </a:prstGeom>
            <a:grpFill/>
          </p:spPr>
        </p:pic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772239" y="4387806"/>
              <a:ext cx="2045193" cy="1890040"/>
            </a:xfrm>
            <a:prstGeom prst="rect">
              <a:avLst/>
            </a:prstGeom>
            <a:grpFill/>
          </p:spPr>
        </p:pic>
        <p:sp>
          <p:nvSpPr>
            <p:cNvPr id="44" name="矩形: 圆角 43"/>
            <p:cNvSpPr/>
            <p:nvPr/>
          </p:nvSpPr>
          <p:spPr>
            <a:xfrm>
              <a:off x="6488108" y="4256314"/>
              <a:ext cx="5453743" cy="2313784"/>
            </a:xfrm>
            <a:prstGeom prst="roundRect">
              <a:avLst>
                <a:gd name="adj" fmla="val 14103"/>
              </a:avLst>
            </a:prstGeom>
            <a:grpFill/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6" name="矩形: 圆角 45"/>
          <p:cNvSpPr/>
          <p:nvPr/>
        </p:nvSpPr>
        <p:spPr>
          <a:xfrm rot="829813">
            <a:off x="2677785" y="1896344"/>
            <a:ext cx="1830806" cy="854784"/>
          </a:xfrm>
          <a:prstGeom prst="roundRect">
            <a:avLst/>
          </a:prstGeom>
          <a:solidFill>
            <a:srgbClr val="FFF2CA">
              <a:alpha val="20000"/>
            </a:srgb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4A8FBFAE-4086-742F-81D7-99B4AE8B5FD0}"/>
              </a:ext>
            </a:extLst>
          </p:cNvPr>
          <p:cNvGrpSpPr/>
          <p:nvPr/>
        </p:nvGrpSpPr>
        <p:grpSpPr>
          <a:xfrm>
            <a:off x="4498593" y="6050681"/>
            <a:ext cx="1170241" cy="314020"/>
            <a:chOff x="8142254" y="6216952"/>
            <a:chExt cx="2490824" cy="456128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75AD58E4-2B48-3427-7BD4-0EB5624516A6}"/>
                </a:ext>
              </a:extLst>
            </p:cNvPr>
            <p:cNvSpPr/>
            <p:nvPr/>
          </p:nvSpPr>
          <p:spPr>
            <a:xfrm>
              <a:off x="8142254" y="6216952"/>
              <a:ext cx="2490824" cy="446103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7824D659-3A0B-4AFA-AE6F-60513CAB4757}"/>
                </a:ext>
              </a:extLst>
            </p:cNvPr>
            <p:cNvSpPr txBox="1"/>
            <p:nvPr/>
          </p:nvSpPr>
          <p:spPr>
            <a:xfrm>
              <a:off x="8234361" y="6270727"/>
              <a:ext cx="2358337" cy="4023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dirty="0">
                  <a:solidFill>
                    <a:schemeClr val="bg1"/>
                  </a:solidFill>
                </a:rPr>
                <a:t>测量沉积能量</a:t>
              </a: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F559F53-7FDE-6852-8519-B59B0B209CE5}"/>
              </a:ext>
            </a:extLst>
          </p:cNvPr>
          <p:cNvGrpSpPr/>
          <p:nvPr/>
        </p:nvGrpSpPr>
        <p:grpSpPr>
          <a:xfrm>
            <a:off x="10421029" y="6058790"/>
            <a:ext cx="1252266" cy="307118"/>
            <a:chOff x="8088194" y="6216952"/>
            <a:chExt cx="2665411" cy="446103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66C89326-825D-C2CC-1D6B-ABB9388DB4FF}"/>
                </a:ext>
              </a:extLst>
            </p:cNvPr>
            <p:cNvSpPr/>
            <p:nvPr/>
          </p:nvSpPr>
          <p:spPr>
            <a:xfrm>
              <a:off x="8142254" y="6216952"/>
              <a:ext cx="2490824" cy="446103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68A730CB-235E-A941-C2AB-676174999DAF}"/>
                </a:ext>
              </a:extLst>
            </p:cNvPr>
            <p:cNvSpPr txBox="1"/>
            <p:nvPr/>
          </p:nvSpPr>
          <p:spPr>
            <a:xfrm>
              <a:off x="8088194" y="6256380"/>
              <a:ext cx="2665411" cy="4023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dirty="0">
                  <a:solidFill>
                    <a:schemeClr val="bg1"/>
                  </a:solidFill>
                </a:rPr>
                <a:t>测量</a:t>
              </a:r>
              <a:r>
                <a:rPr lang="en-US" altLang="zh-CN" sz="1200" dirty="0">
                  <a:solidFill>
                    <a:schemeClr val="bg1"/>
                  </a:solidFill>
                </a:rPr>
                <a:t>cluster</a:t>
              </a:r>
              <a:r>
                <a:rPr lang="zh-CN" altLang="en-US" sz="1200" dirty="0">
                  <a:solidFill>
                    <a:schemeClr val="bg1"/>
                  </a:solidFill>
                </a:rPr>
                <a:t>距离</a:t>
              </a: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8908687D-A5D7-AB71-3DAD-37FD3DD2D001}"/>
              </a:ext>
            </a:extLst>
          </p:cNvPr>
          <p:cNvGrpSpPr/>
          <p:nvPr/>
        </p:nvGrpSpPr>
        <p:grpSpPr>
          <a:xfrm>
            <a:off x="10380017" y="3186234"/>
            <a:ext cx="1313180" cy="307118"/>
            <a:chOff x="8034134" y="6216952"/>
            <a:chExt cx="2795064" cy="446103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C0F26E0A-37FF-CADF-F2CE-5C299F0F67F4}"/>
                </a:ext>
              </a:extLst>
            </p:cNvPr>
            <p:cNvSpPr/>
            <p:nvPr/>
          </p:nvSpPr>
          <p:spPr>
            <a:xfrm>
              <a:off x="8142254" y="6216952"/>
              <a:ext cx="2490824" cy="446103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617AC2F3-621F-C867-CA7B-9A398B6ACDBE}"/>
                </a:ext>
              </a:extLst>
            </p:cNvPr>
            <p:cNvSpPr txBox="1"/>
            <p:nvPr/>
          </p:nvSpPr>
          <p:spPr>
            <a:xfrm>
              <a:off x="8034134" y="6256380"/>
              <a:ext cx="2795064" cy="4023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</a:rPr>
                <a:t>Nr/Er</a:t>
              </a:r>
              <a:r>
                <a:rPr lang="zh-CN" altLang="en-US" sz="1200" dirty="0">
                  <a:solidFill>
                    <a:schemeClr val="bg1"/>
                  </a:solidFill>
                </a:rPr>
                <a:t>的径迹成像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A745E8-717E-5151-0BED-EC339FE1B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/>
              <a:t>Migdal</a:t>
            </a:r>
            <a:r>
              <a:rPr lang="zh-CN" altLang="en-US" b="1" dirty="0"/>
              <a:t>事例的特征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18F0DFD-655B-BACB-F81E-69794E858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16</a:t>
            </a:fld>
            <a:endParaRPr lang="zh-CN" altLang="en-US"/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CA462D46-67E9-5B1D-CC19-9C6DBEF89C1D}"/>
              </a:ext>
            </a:extLst>
          </p:cNvPr>
          <p:cNvGrpSpPr/>
          <p:nvPr/>
        </p:nvGrpSpPr>
        <p:grpSpPr>
          <a:xfrm>
            <a:off x="2012236" y="860164"/>
            <a:ext cx="2119312" cy="2108459"/>
            <a:chOff x="1843620" y="1252159"/>
            <a:chExt cx="2119312" cy="2108459"/>
          </a:xfrm>
        </p:grpSpPr>
        <p:pic>
          <p:nvPicPr>
            <p:cNvPr id="16" name="图片 15" descr="图表, 直方图&#10;&#10;AI 生成的内容可能不正确。">
              <a:extLst>
                <a:ext uri="{FF2B5EF4-FFF2-40B4-BE49-F238E27FC236}">
                  <a16:creationId xmlns:a16="http://schemas.microsoft.com/office/drawing/2014/main" id="{39114E4C-0BA8-A260-564F-2C9364F4AF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02107" y="1688549"/>
              <a:ext cx="1687878" cy="1498836"/>
            </a:xfrm>
            <a:prstGeom prst="rect">
              <a:avLst/>
            </a:prstGeom>
          </p:spPr>
        </p:pic>
        <p:sp>
          <p:nvSpPr>
            <p:cNvPr id="22" name="矩形: 圆角 21">
              <a:extLst>
                <a:ext uri="{FF2B5EF4-FFF2-40B4-BE49-F238E27FC236}">
                  <a16:creationId xmlns:a16="http://schemas.microsoft.com/office/drawing/2014/main" id="{AFF497BE-49F4-EBB1-6ECB-CC7EBC926091}"/>
                </a:ext>
              </a:extLst>
            </p:cNvPr>
            <p:cNvSpPr/>
            <p:nvPr/>
          </p:nvSpPr>
          <p:spPr>
            <a:xfrm>
              <a:off x="1843620" y="1252159"/>
              <a:ext cx="2119312" cy="2108459"/>
            </a:xfrm>
            <a:prstGeom prst="roundRect">
              <a:avLst/>
            </a:prstGeom>
            <a:solidFill>
              <a:schemeClr val="bg1">
                <a:lumMod val="65000"/>
                <a:alpha val="10196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9338DA7D-AACA-C2C8-7E13-DE04DB511A0F}"/>
                </a:ext>
              </a:extLst>
            </p:cNvPr>
            <p:cNvSpPr txBox="1"/>
            <p:nvPr/>
          </p:nvSpPr>
          <p:spPr>
            <a:xfrm>
              <a:off x="2372492" y="1430491"/>
              <a:ext cx="11512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电子径迹</a:t>
              </a: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C9E62893-8514-70C3-7B9A-1678E32A98EA}"/>
              </a:ext>
            </a:extLst>
          </p:cNvPr>
          <p:cNvGrpSpPr/>
          <p:nvPr/>
        </p:nvGrpSpPr>
        <p:grpSpPr>
          <a:xfrm>
            <a:off x="1633820" y="3676556"/>
            <a:ext cx="3011504" cy="3176578"/>
            <a:chOff x="4823560" y="1691002"/>
            <a:chExt cx="3011504" cy="3176578"/>
          </a:xfrm>
        </p:grpSpPr>
        <p:pic>
          <p:nvPicPr>
            <p:cNvPr id="18" name="图片 17" descr="图表, 条形图&#10;&#10;AI 生成的内容可能不正确。">
              <a:extLst>
                <a:ext uri="{FF2B5EF4-FFF2-40B4-BE49-F238E27FC236}">
                  <a16:creationId xmlns:a16="http://schemas.microsoft.com/office/drawing/2014/main" id="{FAA6B17D-AEF4-C317-939B-3FCB5F1B7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58919" y="2302005"/>
              <a:ext cx="2876145" cy="2565575"/>
            </a:xfrm>
            <a:prstGeom prst="rect">
              <a:avLst/>
            </a:prstGeom>
          </p:spPr>
        </p:pic>
        <p:sp>
          <p:nvSpPr>
            <p:cNvPr id="23" name="矩形: 圆角 22">
              <a:extLst>
                <a:ext uri="{FF2B5EF4-FFF2-40B4-BE49-F238E27FC236}">
                  <a16:creationId xmlns:a16="http://schemas.microsoft.com/office/drawing/2014/main" id="{B65DA6C1-625C-2919-D234-7533A22584B7}"/>
                </a:ext>
              </a:extLst>
            </p:cNvPr>
            <p:cNvSpPr/>
            <p:nvPr/>
          </p:nvSpPr>
          <p:spPr>
            <a:xfrm>
              <a:off x="4823560" y="1691002"/>
              <a:ext cx="2876144" cy="3166393"/>
            </a:xfrm>
            <a:prstGeom prst="roundRect">
              <a:avLst/>
            </a:prstGeom>
            <a:solidFill>
              <a:schemeClr val="bg1">
                <a:lumMod val="65000"/>
                <a:alpha val="10196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921CA2CE-B397-3E9C-B6B0-9EB1797FA16A}"/>
                </a:ext>
              </a:extLst>
            </p:cNvPr>
            <p:cNvSpPr txBox="1"/>
            <p:nvPr/>
          </p:nvSpPr>
          <p:spPr>
            <a:xfrm>
              <a:off x="5661981" y="1713031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核子径迹</a:t>
              </a:r>
            </a:p>
          </p:txBody>
        </p:sp>
      </p:grpSp>
      <p:pic>
        <p:nvPicPr>
          <p:cNvPr id="27" name="图形 26" descr="添加 纯色填充">
            <a:extLst>
              <a:ext uri="{FF2B5EF4-FFF2-40B4-BE49-F238E27FC236}">
                <a16:creationId xmlns:a16="http://schemas.microsoft.com/office/drawing/2014/main" id="{063E28A3-4E86-07B7-A740-84BC5D167C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45059" y="2955642"/>
            <a:ext cx="653667" cy="653667"/>
          </a:xfrm>
          <a:prstGeom prst="rect">
            <a:avLst/>
          </a:prstGeom>
        </p:spPr>
      </p:pic>
      <p:grpSp>
        <p:nvGrpSpPr>
          <p:cNvPr id="44" name="组合 43">
            <a:extLst>
              <a:ext uri="{FF2B5EF4-FFF2-40B4-BE49-F238E27FC236}">
                <a16:creationId xmlns:a16="http://schemas.microsoft.com/office/drawing/2014/main" id="{D2379B10-902C-BBE8-A8B3-1D8AAD404502}"/>
              </a:ext>
            </a:extLst>
          </p:cNvPr>
          <p:cNvGrpSpPr/>
          <p:nvPr/>
        </p:nvGrpSpPr>
        <p:grpSpPr>
          <a:xfrm>
            <a:off x="7489988" y="860432"/>
            <a:ext cx="2857500" cy="2570813"/>
            <a:chOff x="7524750" y="1038496"/>
            <a:chExt cx="2857500" cy="2570813"/>
          </a:xfrm>
        </p:grpSpPr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58E5C101-1E34-1CA1-380B-C91615C29F78}"/>
                </a:ext>
              </a:extLst>
            </p:cNvPr>
            <p:cNvGrpSpPr/>
            <p:nvPr/>
          </p:nvGrpSpPr>
          <p:grpSpPr>
            <a:xfrm>
              <a:off x="7918324" y="1151349"/>
              <a:ext cx="2102953" cy="2379251"/>
              <a:chOff x="7162824" y="2187523"/>
              <a:chExt cx="2876145" cy="3254029"/>
            </a:xfrm>
          </p:grpSpPr>
          <p:pic>
            <p:nvPicPr>
              <p:cNvPr id="33" name="图片 32" descr="图表, 条形图&#10;&#10;AI 生成的内容可能不正确。">
                <a:extLst>
                  <a:ext uri="{FF2B5EF4-FFF2-40B4-BE49-F238E27FC236}">
                    <a16:creationId xmlns:a16="http://schemas.microsoft.com/office/drawing/2014/main" id="{96A64001-8347-D5A3-C10E-B5F1F7E21A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0800000">
                <a:off x="7162824" y="2875977"/>
                <a:ext cx="2876145" cy="2565575"/>
              </a:xfrm>
              <a:prstGeom prst="rect">
                <a:avLst/>
              </a:prstGeom>
            </p:spPr>
          </p:pic>
          <p:pic>
            <p:nvPicPr>
              <p:cNvPr id="32" name="图片 31" descr="图表, 直方图&#10;&#10;AI 生成的内容可能不正确。">
                <a:extLst>
                  <a:ext uri="{FF2B5EF4-FFF2-40B4-BE49-F238E27FC236}">
                    <a16:creationId xmlns:a16="http://schemas.microsoft.com/office/drawing/2014/main" id="{589F1C83-D92E-3797-6429-33CC008E72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b="26947"/>
              <a:stretch>
                <a:fillRect/>
              </a:stretch>
            </p:blipFill>
            <p:spPr>
              <a:xfrm>
                <a:off x="7162824" y="2187523"/>
                <a:ext cx="1687878" cy="1094952"/>
              </a:xfrm>
              <a:prstGeom prst="rect">
                <a:avLst/>
              </a:prstGeom>
            </p:spPr>
          </p:pic>
        </p:grpSp>
        <p:sp>
          <p:nvSpPr>
            <p:cNvPr id="38" name="矩形: 圆角 37">
              <a:extLst>
                <a:ext uri="{FF2B5EF4-FFF2-40B4-BE49-F238E27FC236}">
                  <a16:creationId xmlns:a16="http://schemas.microsoft.com/office/drawing/2014/main" id="{C380420E-E42B-6541-34F2-880A7E9F349C}"/>
                </a:ext>
              </a:extLst>
            </p:cNvPr>
            <p:cNvSpPr/>
            <p:nvPr/>
          </p:nvSpPr>
          <p:spPr>
            <a:xfrm>
              <a:off x="7524750" y="1038496"/>
              <a:ext cx="2857500" cy="2570813"/>
            </a:xfrm>
            <a:prstGeom prst="roundRect">
              <a:avLst/>
            </a:prstGeom>
            <a:solidFill>
              <a:schemeClr val="bg1">
                <a:lumMod val="65000"/>
                <a:alpha val="10196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509B74D1-68F1-6C35-5DAB-CBFA0C943C1C}"/>
                </a:ext>
              </a:extLst>
            </p:cNvPr>
            <p:cNvSpPr txBox="1"/>
            <p:nvPr/>
          </p:nvSpPr>
          <p:spPr>
            <a:xfrm>
              <a:off x="8399501" y="1049710"/>
              <a:ext cx="11465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/>
                <a:t>A</a:t>
              </a:r>
              <a:endParaRPr lang="zh-CN" altLang="en-US" dirty="0"/>
            </a:p>
          </p:txBody>
        </p: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8E66CB24-EE83-C55D-9D62-164DB61845D1}"/>
              </a:ext>
            </a:extLst>
          </p:cNvPr>
          <p:cNvGrpSpPr/>
          <p:nvPr/>
        </p:nvGrpSpPr>
        <p:grpSpPr>
          <a:xfrm>
            <a:off x="7506288" y="3978565"/>
            <a:ext cx="2857500" cy="2592675"/>
            <a:chOff x="7524750" y="4192463"/>
            <a:chExt cx="2857500" cy="2592675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1EF79F82-9A6F-4C55-2B34-5D7F6A8D5DEE}"/>
                </a:ext>
              </a:extLst>
            </p:cNvPr>
            <p:cNvGrpSpPr/>
            <p:nvPr/>
          </p:nvGrpSpPr>
          <p:grpSpPr>
            <a:xfrm>
              <a:off x="7841857" y="4290183"/>
              <a:ext cx="2238313" cy="2494955"/>
              <a:chOff x="7162824" y="2187523"/>
              <a:chExt cx="3061273" cy="3412274"/>
            </a:xfrm>
          </p:grpSpPr>
          <p:pic>
            <p:nvPicPr>
              <p:cNvPr id="36" name="图片 35" descr="图表, 条形图&#10;&#10;AI 生成的内容可能不正确。">
                <a:extLst>
                  <a:ext uri="{FF2B5EF4-FFF2-40B4-BE49-F238E27FC236}">
                    <a16:creationId xmlns:a16="http://schemas.microsoft.com/office/drawing/2014/main" id="{C143E522-9A97-6800-73F5-F3DB82CF7B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347952" y="3034221"/>
                <a:ext cx="2876145" cy="2565576"/>
              </a:xfrm>
              <a:prstGeom prst="rect">
                <a:avLst/>
              </a:prstGeom>
            </p:spPr>
          </p:pic>
          <p:pic>
            <p:nvPicPr>
              <p:cNvPr id="37" name="图片 36" descr="图表, 直方图&#10;&#10;AI 生成的内容可能不正确。">
                <a:extLst>
                  <a:ext uri="{FF2B5EF4-FFF2-40B4-BE49-F238E27FC236}">
                    <a16:creationId xmlns:a16="http://schemas.microsoft.com/office/drawing/2014/main" id="{CCA26159-6475-19D4-A73E-6ECE3B98DB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b="26947"/>
              <a:stretch>
                <a:fillRect/>
              </a:stretch>
            </p:blipFill>
            <p:spPr>
              <a:xfrm>
                <a:off x="7162824" y="2187523"/>
                <a:ext cx="1687878" cy="1094952"/>
              </a:xfrm>
              <a:prstGeom prst="rect">
                <a:avLst/>
              </a:prstGeom>
            </p:spPr>
          </p:pic>
        </p:grpSp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C54C6B75-2D0C-90F9-4DF4-0CF46F3449ED}"/>
                </a:ext>
              </a:extLst>
            </p:cNvPr>
            <p:cNvSpPr/>
            <p:nvPr/>
          </p:nvSpPr>
          <p:spPr>
            <a:xfrm>
              <a:off x="7524750" y="4214325"/>
              <a:ext cx="2857500" cy="2570813"/>
            </a:xfrm>
            <a:prstGeom prst="roundRect">
              <a:avLst/>
            </a:prstGeom>
            <a:solidFill>
              <a:schemeClr val="bg1">
                <a:lumMod val="65000"/>
                <a:alpha val="10196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7BC1577D-CB87-400C-79C5-3E86E9174EDA}"/>
                </a:ext>
              </a:extLst>
            </p:cNvPr>
            <p:cNvSpPr txBox="1"/>
            <p:nvPr/>
          </p:nvSpPr>
          <p:spPr>
            <a:xfrm>
              <a:off x="8345477" y="4192463"/>
              <a:ext cx="11465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/>
                <a:t>B</a:t>
              </a:r>
              <a:endParaRPr lang="zh-CN" altLang="en-US" dirty="0"/>
            </a:p>
          </p:txBody>
        </p:sp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07AF43B4-0577-2461-70BD-AE044D02901B}"/>
              </a:ext>
            </a:extLst>
          </p:cNvPr>
          <p:cNvGrpSpPr/>
          <p:nvPr/>
        </p:nvGrpSpPr>
        <p:grpSpPr>
          <a:xfrm>
            <a:off x="4864371" y="2955642"/>
            <a:ext cx="2073823" cy="1022923"/>
            <a:chOff x="4994292" y="2875977"/>
            <a:chExt cx="1667714" cy="822608"/>
          </a:xfrm>
        </p:grpSpPr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9D95E319-CF8F-CE14-73C3-E04D22FB6D83}"/>
                </a:ext>
              </a:extLst>
            </p:cNvPr>
            <p:cNvSpPr/>
            <p:nvPr/>
          </p:nvSpPr>
          <p:spPr>
            <a:xfrm>
              <a:off x="4994292" y="2875977"/>
              <a:ext cx="1667714" cy="822608"/>
            </a:xfrm>
            <a:custGeom>
              <a:avLst/>
              <a:gdLst>
                <a:gd name="csX0" fmla="*/ 1256410 w 1667714"/>
                <a:gd name="csY0" fmla="*/ 0 h 822608"/>
                <a:gd name="csX1" fmla="*/ 1667714 w 1667714"/>
                <a:gd name="csY1" fmla="*/ 411304 h 822608"/>
                <a:gd name="csX2" fmla="*/ 1256410 w 1667714"/>
                <a:gd name="csY2" fmla="*/ 822608 h 822608"/>
                <a:gd name="csX3" fmla="*/ 1256410 w 1667714"/>
                <a:gd name="csY3" fmla="*/ 616956 h 822608"/>
                <a:gd name="csX4" fmla="*/ 0 w 1667714"/>
                <a:gd name="csY4" fmla="*/ 616956 h 822608"/>
                <a:gd name="csX5" fmla="*/ 205652 w 1667714"/>
                <a:gd name="csY5" fmla="*/ 411304 h 822608"/>
                <a:gd name="csX6" fmla="*/ 0 w 1667714"/>
                <a:gd name="csY6" fmla="*/ 205652 h 822608"/>
                <a:gd name="csX7" fmla="*/ 1256410 w 1667714"/>
                <a:gd name="csY7" fmla="*/ 205652 h 82260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</a:cxnLst>
              <a:rect l="l" t="t" r="r" b="b"/>
              <a:pathLst>
                <a:path w="1667714" h="822608">
                  <a:moveTo>
                    <a:pt x="1256410" y="0"/>
                  </a:moveTo>
                  <a:lnTo>
                    <a:pt x="1667714" y="411304"/>
                  </a:lnTo>
                  <a:lnTo>
                    <a:pt x="1256410" y="822608"/>
                  </a:lnTo>
                  <a:lnTo>
                    <a:pt x="1256410" y="616956"/>
                  </a:lnTo>
                  <a:lnTo>
                    <a:pt x="0" y="616956"/>
                  </a:lnTo>
                  <a:lnTo>
                    <a:pt x="205652" y="411304"/>
                  </a:lnTo>
                  <a:lnTo>
                    <a:pt x="0" y="205652"/>
                  </a:lnTo>
                  <a:lnTo>
                    <a:pt x="1256410" y="205652"/>
                  </a:lnTo>
                  <a:close/>
                </a:path>
              </a:pathLst>
            </a:cu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400"/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5EC8ADEC-5C0B-590A-78D0-9E440157E5FD}"/>
                </a:ext>
              </a:extLst>
            </p:cNvPr>
            <p:cNvSpPr txBox="1"/>
            <p:nvPr/>
          </p:nvSpPr>
          <p:spPr>
            <a:xfrm>
              <a:off x="5389568" y="3097809"/>
              <a:ext cx="891021" cy="3712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</a:rPr>
                <a:t>共顶点</a:t>
              </a:r>
            </a:p>
          </p:txBody>
        </p:sp>
      </p:grp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0A6250B9-F57D-7DD2-C9C9-654E3CE8D677}"/>
              </a:ext>
            </a:extLst>
          </p:cNvPr>
          <p:cNvCxnSpPr>
            <a:cxnSpLocks/>
          </p:cNvCxnSpPr>
          <p:nvPr/>
        </p:nvCxnSpPr>
        <p:spPr>
          <a:xfrm flipV="1">
            <a:off x="2472241" y="1921028"/>
            <a:ext cx="1882725" cy="3894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7FE78EF5-F39D-2D54-C942-BF3FBFDAE006}"/>
              </a:ext>
            </a:extLst>
          </p:cNvPr>
          <p:cNvGrpSpPr/>
          <p:nvPr/>
        </p:nvGrpSpPr>
        <p:grpSpPr>
          <a:xfrm>
            <a:off x="2089702" y="1510173"/>
            <a:ext cx="1436665" cy="551460"/>
            <a:chOff x="2089702" y="1510173"/>
            <a:chExt cx="1436665" cy="551460"/>
          </a:xfrm>
        </p:grpSpPr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F246247C-3E05-DDEF-339C-F79079A72552}"/>
                </a:ext>
              </a:extLst>
            </p:cNvPr>
            <p:cNvSpPr/>
            <p:nvPr/>
          </p:nvSpPr>
          <p:spPr>
            <a:xfrm>
              <a:off x="3014662" y="1672167"/>
              <a:ext cx="511705" cy="38946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14F1E98C-5636-454A-0148-0D0971536D03}"/>
                </a:ext>
              </a:extLst>
            </p:cNvPr>
            <p:cNvSpPr txBox="1"/>
            <p:nvPr/>
          </p:nvSpPr>
          <p:spPr>
            <a:xfrm>
              <a:off x="2089702" y="1510173"/>
              <a:ext cx="9028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>
                  <a:solidFill>
                    <a:srgbClr val="FF0000"/>
                  </a:solidFill>
                </a:rPr>
                <a:t>布拉格峰</a:t>
              </a:r>
            </a:p>
          </p:txBody>
        </p: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921EBE8D-94EC-E96C-2CF6-D01DC7D094B9}"/>
                </a:ext>
              </a:extLst>
            </p:cNvPr>
            <p:cNvCxnSpPr/>
            <p:nvPr/>
          </p:nvCxnSpPr>
          <p:spPr>
            <a:xfrm flipH="1" flipV="1">
              <a:off x="2891364" y="1756950"/>
              <a:ext cx="118534" cy="8284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B12E65A7-21ED-B900-E124-F736F752B1F5}"/>
              </a:ext>
            </a:extLst>
          </p:cNvPr>
          <p:cNvCxnSpPr>
            <a:cxnSpLocks/>
          </p:cNvCxnSpPr>
          <p:nvPr/>
        </p:nvCxnSpPr>
        <p:spPr>
          <a:xfrm flipH="1" flipV="1">
            <a:off x="2355232" y="4263717"/>
            <a:ext cx="1999734" cy="15822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11AB7A30-5B82-D233-8DA8-9999B0782450}"/>
              </a:ext>
            </a:extLst>
          </p:cNvPr>
          <p:cNvCxnSpPr>
            <a:cxnSpLocks/>
          </p:cNvCxnSpPr>
          <p:nvPr/>
        </p:nvCxnSpPr>
        <p:spPr>
          <a:xfrm>
            <a:off x="1826704" y="4933038"/>
            <a:ext cx="1796015" cy="14670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>
            <a:extLst>
              <a:ext uri="{FF2B5EF4-FFF2-40B4-BE49-F238E27FC236}">
                <a16:creationId xmlns:a16="http://schemas.microsoft.com/office/drawing/2014/main" id="{90D79C8B-4B59-E47C-768C-1228B9E63D38}"/>
              </a:ext>
            </a:extLst>
          </p:cNvPr>
          <p:cNvSpPr txBox="1"/>
          <p:nvPr/>
        </p:nvSpPr>
        <p:spPr>
          <a:xfrm>
            <a:off x="1678280" y="4146383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230351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B63F2F-9271-06CC-A191-11991111B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5F74D6-F6DA-22DC-2620-5C413C0A3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/>
              <a:t>Migdal</a:t>
            </a:r>
            <a:r>
              <a:rPr lang="zh-CN" altLang="en-US" b="1" dirty="0"/>
              <a:t>事例的特征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495D1E1-506D-4B4E-787A-C412EF886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17</a:t>
            </a:fld>
            <a:endParaRPr lang="zh-CN" altLang="en-US"/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674C97E2-67F2-82F0-4B27-81A94E959D49}"/>
              </a:ext>
            </a:extLst>
          </p:cNvPr>
          <p:cNvGrpSpPr/>
          <p:nvPr/>
        </p:nvGrpSpPr>
        <p:grpSpPr>
          <a:xfrm>
            <a:off x="2012236" y="860164"/>
            <a:ext cx="2119312" cy="2108459"/>
            <a:chOff x="1843620" y="1252159"/>
            <a:chExt cx="2119312" cy="2108459"/>
          </a:xfrm>
        </p:grpSpPr>
        <p:pic>
          <p:nvPicPr>
            <p:cNvPr id="16" name="图片 15" descr="图表, 直方图&#10;&#10;AI 生成的内容可能不正确。">
              <a:extLst>
                <a:ext uri="{FF2B5EF4-FFF2-40B4-BE49-F238E27FC236}">
                  <a16:creationId xmlns:a16="http://schemas.microsoft.com/office/drawing/2014/main" id="{F1F81A34-0973-8B38-BDDA-6117D717B6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02107" y="1688549"/>
              <a:ext cx="1687878" cy="1498836"/>
            </a:xfrm>
            <a:prstGeom prst="rect">
              <a:avLst/>
            </a:prstGeom>
          </p:spPr>
        </p:pic>
        <p:sp>
          <p:nvSpPr>
            <p:cNvPr id="22" name="矩形: 圆角 21">
              <a:extLst>
                <a:ext uri="{FF2B5EF4-FFF2-40B4-BE49-F238E27FC236}">
                  <a16:creationId xmlns:a16="http://schemas.microsoft.com/office/drawing/2014/main" id="{1E7A8B18-E56B-AF59-8F6A-E4BE25E7BE81}"/>
                </a:ext>
              </a:extLst>
            </p:cNvPr>
            <p:cNvSpPr/>
            <p:nvPr/>
          </p:nvSpPr>
          <p:spPr>
            <a:xfrm>
              <a:off x="1843620" y="1252159"/>
              <a:ext cx="2119312" cy="2108459"/>
            </a:xfrm>
            <a:prstGeom prst="roundRect">
              <a:avLst/>
            </a:prstGeom>
            <a:solidFill>
              <a:schemeClr val="bg1">
                <a:lumMod val="65000"/>
                <a:alpha val="10196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DCABD30A-7E0B-AFBB-2C44-580731E9D8A4}"/>
                </a:ext>
              </a:extLst>
            </p:cNvPr>
            <p:cNvSpPr txBox="1"/>
            <p:nvPr/>
          </p:nvSpPr>
          <p:spPr>
            <a:xfrm>
              <a:off x="2372492" y="1430491"/>
              <a:ext cx="11512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电子径迹</a:t>
              </a: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17330E2B-26F0-7584-FC60-658D99A78D03}"/>
              </a:ext>
            </a:extLst>
          </p:cNvPr>
          <p:cNvGrpSpPr/>
          <p:nvPr/>
        </p:nvGrpSpPr>
        <p:grpSpPr>
          <a:xfrm>
            <a:off x="1633820" y="3676556"/>
            <a:ext cx="3011504" cy="3176578"/>
            <a:chOff x="4823560" y="1691002"/>
            <a:chExt cx="3011504" cy="3176578"/>
          </a:xfrm>
        </p:grpSpPr>
        <p:pic>
          <p:nvPicPr>
            <p:cNvPr id="18" name="图片 17" descr="图表, 条形图&#10;&#10;AI 生成的内容可能不正确。">
              <a:extLst>
                <a:ext uri="{FF2B5EF4-FFF2-40B4-BE49-F238E27FC236}">
                  <a16:creationId xmlns:a16="http://schemas.microsoft.com/office/drawing/2014/main" id="{8D8FFB13-9427-CFEC-ACCE-FE44B3F18A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58919" y="2302005"/>
              <a:ext cx="2876145" cy="2565575"/>
            </a:xfrm>
            <a:prstGeom prst="rect">
              <a:avLst/>
            </a:prstGeom>
          </p:spPr>
        </p:pic>
        <p:sp>
          <p:nvSpPr>
            <p:cNvPr id="23" name="矩形: 圆角 22">
              <a:extLst>
                <a:ext uri="{FF2B5EF4-FFF2-40B4-BE49-F238E27FC236}">
                  <a16:creationId xmlns:a16="http://schemas.microsoft.com/office/drawing/2014/main" id="{12A4D83D-AA3F-3CDA-37BD-C10B2F298ACB}"/>
                </a:ext>
              </a:extLst>
            </p:cNvPr>
            <p:cNvSpPr/>
            <p:nvPr/>
          </p:nvSpPr>
          <p:spPr>
            <a:xfrm>
              <a:off x="4823560" y="1691002"/>
              <a:ext cx="2876144" cy="3166393"/>
            </a:xfrm>
            <a:prstGeom prst="roundRect">
              <a:avLst/>
            </a:prstGeom>
            <a:solidFill>
              <a:schemeClr val="bg1">
                <a:lumMod val="65000"/>
                <a:alpha val="10196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1C526A63-8F9D-41B3-D8FB-442CFDACABCA}"/>
                </a:ext>
              </a:extLst>
            </p:cNvPr>
            <p:cNvSpPr txBox="1"/>
            <p:nvPr/>
          </p:nvSpPr>
          <p:spPr>
            <a:xfrm>
              <a:off x="5661981" y="1713031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核子径迹</a:t>
              </a:r>
            </a:p>
          </p:txBody>
        </p:sp>
      </p:grpSp>
      <p:pic>
        <p:nvPicPr>
          <p:cNvPr id="27" name="图形 26" descr="添加 纯色填充">
            <a:extLst>
              <a:ext uri="{FF2B5EF4-FFF2-40B4-BE49-F238E27FC236}">
                <a16:creationId xmlns:a16="http://schemas.microsoft.com/office/drawing/2014/main" id="{923DB0DF-538D-A683-BC11-B080A9BAE0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45059" y="2955642"/>
            <a:ext cx="653667" cy="653667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17676DAF-1C01-B3B2-121F-8EDF03A00915}"/>
              </a:ext>
            </a:extLst>
          </p:cNvPr>
          <p:cNvGrpSpPr/>
          <p:nvPr/>
        </p:nvGrpSpPr>
        <p:grpSpPr>
          <a:xfrm>
            <a:off x="7429725" y="1659304"/>
            <a:ext cx="2857500" cy="2592675"/>
            <a:chOff x="7524750" y="4192463"/>
            <a:chExt cx="2857500" cy="2592675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66E1CAAA-AC9B-A4AC-2911-CB95980B0633}"/>
                </a:ext>
              </a:extLst>
            </p:cNvPr>
            <p:cNvGrpSpPr/>
            <p:nvPr/>
          </p:nvGrpSpPr>
          <p:grpSpPr>
            <a:xfrm>
              <a:off x="7841857" y="4290183"/>
              <a:ext cx="2238313" cy="2494955"/>
              <a:chOff x="7162824" y="2187523"/>
              <a:chExt cx="3061273" cy="3412274"/>
            </a:xfrm>
          </p:grpSpPr>
          <p:pic>
            <p:nvPicPr>
              <p:cNvPr id="36" name="图片 35" descr="图表, 条形图&#10;&#10;AI 生成的内容可能不正确。">
                <a:extLst>
                  <a:ext uri="{FF2B5EF4-FFF2-40B4-BE49-F238E27FC236}">
                    <a16:creationId xmlns:a16="http://schemas.microsoft.com/office/drawing/2014/main" id="{AE0718F4-3689-88AC-957B-7957E611B8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347952" y="3034221"/>
                <a:ext cx="2876145" cy="2565576"/>
              </a:xfrm>
              <a:prstGeom prst="rect">
                <a:avLst/>
              </a:prstGeom>
            </p:spPr>
          </p:pic>
          <p:pic>
            <p:nvPicPr>
              <p:cNvPr id="37" name="图片 36" descr="图表, 直方图&#10;&#10;AI 生成的内容可能不正确。">
                <a:extLst>
                  <a:ext uri="{FF2B5EF4-FFF2-40B4-BE49-F238E27FC236}">
                    <a16:creationId xmlns:a16="http://schemas.microsoft.com/office/drawing/2014/main" id="{82D0ACA2-B4FA-F3AB-088F-A43868F17B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b="26947"/>
              <a:stretch>
                <a:fillRect/>
              </a:stretch>
            </p:blipFill>
            <p:spPr>
              <a:xfrm>
                <a:off x="7162824" y="2187523"/>
                <a:ext cx="1687878" cy="1094952"/>
              </a:xfrm>
              <a:prstGeom prst="rect">
                <a:avLst/>
              </a:prstGeom>
            </p:spPr>
          </p:pic>
        </p:grpSp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C66EF9C0-50C6-4380-4AC3-506B29D1F7D3}"/>
                </a:ext>
              </a:extLst>
            </p:cNvPr>
            <p:cNvSpPr/>
            <p:nvPr/>
          </p:nvSpPr>
          <p:spPr>
            <a:xfrm>
              <a:off x="7524750" y="4214325"/>
              <a:ext cx="2857500" cy="2570813"/>
            </a:xfrm>
            <a:prstGeom prst="roundRect">
              <a:avLst/>
            </a:prstGeom>
            <a:solidFill>
              <a:schemeClr val="bg1">
                <a:lumMod val="65000"/>
                <a:alpha val="10196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2D166B0E-0D95-619C-5888-D332630ECCE4}"/>
                </a:ext>
              </a:extLst>
            </p:cNvPr>
            <p:cNvSpPr txBox="1"/>
            <p:nvPr/>
          </p:nvSpPr>
          <p:spPr>
            <a:xfrm>
              <a:off x="8345477" y="4192463"/>
              <a:ext cx="11465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/>
                <a:t>B</a:t>
              </a:r>
              <a:endParaRPr lang="zh-CN" altLang="en-US" dirty="0"/>
            </a:p>
          </p:txBody>
        </p:sp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7F22D4F4-6CBF-1ECA-DFE0-8F49AFFC2776}"/>
              </a:ext>
            </a:extLst>
          </p:cNvPr>
          <p:cNvGrpSpPr/>
          <p:nvPr/>
        </p:nvGrpSpPr>
        <p:grpSpPr>
          <a:xfrm>
            <a:off x="4864371" y="2955642"/>
            <a:ext cx="2073823" cy="1022923"/>
            <a:chOff x="4994292" y="2875977"/>
            <a:chExt cx="1667714" cy="822608"/>
          </a:xfrm>
        </p:grpSpPr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0F884A13-39F6-AE0B-C5E9-4D08800BE9A9}"/>
                </a:ext>
              </a:extLst>
            </p:cNvPr>
            <p:cNvSpPr/>
            <p:nvPr/>
          </p:nvSpPr>
          <p:spPr>
            <a:xfrm>
              <a:off x="4994292" y="2875977"/>
              <a:ext cx="1667714" cy="822608"/>
            </a:xfrm>
            <a:custGeom>
              <a:avLst/>
              <a:gdLst>
                <a:gd name="csX0" fmla="*/ 1256410 w 1667714"/>
                <a:gd name="csY0" fmla="*/ 0 h 822608"/>
                <a:gd name="csX1" fmla="*/ 1667714 w 1667714"/>
                <a:gd name="csY1" fmla="*/ 411304 h 822608"/>
                <a:gd name="csX2" fmla="*/ 1256410 w 1667714"/>
                <a:gd name="csY2" fmla="*/ 822608 h 822608"/>
                <a:gd name="csX3" fmla="*/ 1256410 w 1667714"/>
                <a:gd name="csY3" fmla="*/ 616956 h 822608"/>
                <a:gd name="csX4" fmla="*/ 0 w 1667714"/>
                <a:gd name="csY4" fmla="*/ 616956 h 822608"/>
                <a:gd name="csX5" fmla="*/ 205652 w 1667714"/>
                <a:gd name="csY5" fmla="*/ 411304 h 822608"/>
                <a:gd name="csX6" fmla="*/ 0 w 1667714"/>
                <a:gd name="csY6" fmla="*/ 205652 h 822608"/>
                <a:gd name="csX7" fmla="*/ 1256410 w 1667714"/>
                <a:gd name="csY7" fmla="*/ 205652 h 82260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</a:cxnLst>
              <a:rect l="l" t="t" r="r" b="b"/>
              <a:pathLst>
                <a:path w="1667714" h="822608">
                  <a:moveTo>
                    <a:pt x="1256410" y="0"/>
                  </a:moveTo>
                  <a:lnTo>
                    <a:pt x="1667714" y="411304"/>
                  </a:lnTo>
                  <a:lnTo>
                    <a:pt x="1256410" y="822608"/>
                  </a:lnTo>
                  <a:lnTo>
                    <a:pt x="1256410" y="616956"/>
                  </a:lnTo>
                  <a:lnTo>
                    <a:pt x="0" y="616956"/>
                  </a:lnTo>
                  <a:lnTo>
                    <a:pt x="205652" y="411304"/>
                  </a:lnTo>
                  <a:lnTo>
                    <a:pt x="0" y="205652"/>
                  </a:lnTo>
                  <a:lnTo>
                    <a:pt x="1256410" y="205652"/>
                  </a:lnTo>
                  <a:close/>
                </a:path>
              </a:pathLst>
            </a:cu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400"/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AC6AFB42-A1F8-5669-F8B9-6764B2486811}"/>
                </a:ext>
              </a:extLst>
            </p:cNvPr>
            <p:cNvSpPr txBox="1"/>
            <p:nvPr/>
          </p:nvSpPr>
          <p:spPr>
            <a:xfrm>
              <a:off x="5389568" y="3097809"/>
              <a:ext cx="891021" cy="3712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</a:rPr>
                <a:t>共顶点</a:t>
              </a:r>
            </a:p>
          </p:txBody>
        </p:sp>
      </p:grp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1CECADC0-221F-9BE5-B26D-C743221C9D25}"/>
              </a:ext>
            </a:extLst>
          </p:cNvPr>
          <p:cNvCxnSpPr>
            <a:cxnSpLocks/>
          </p:cNvCxnSpPr>
          <p:nvPr/>
        </p:nvCxnSpPr>
        <p:spPr>
          <a:xfrm flipV="1">
            <a:off x="2472241" y="1921028"/>
            <a:ext cx="1882725" cy="3894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708A9642-993E-7B78-3D1D-00DF9F73A165}"/>
              </a:ext>
            </a:extLst>
          </p:cNvPr>
          <p:cNvGrpSpPr/>
          <p:nvPr/>
        </p:nvGrpSpPr>
        <p:grpSpPr>
          <a:xfrm>
            <a:off x="2089702" y="1510173"/>
            <a:ext cx="1436665" cy="551460"/>
            <a:chOff x="2089702" y="1510173"/>
            <a:chExt cx="1436665" cy="551460"/>
          </a:xfrm>
        </p:grpSpPr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34A6E3F4-C554-F117-E192-AE4D68642983}"/>
                </a:ext>
              </a:extLst>
            </p:cNvPr>
            <p:cNvSpPr/>
            <p:nvPr/>
          </p:nvSpPr>
          <p:spPr>
            <a:xfrm>
              <a:off x="3014662" y="1672167"/>
              <a:ext cx="511705" cy="38946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2E9F7B1D-25D7-0E93-1141-EB038C6827C4}"/>
                </a:ext>
              </a:extLst>
            </p:cNvPr>
            <p:cNvSpPr txBox="1"/>
            <p:nvPr/>
          </p:nvSpPr>
          <p:spPr>
            <a:xfrm>
              <a:off x="2089702" y="1510173"/>
              <a:ext cx="9028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>
                  <a:solidFill>
                    <a:srgbClr val="FF0000"/>
                  </a:solidFill>
                </a:rPr>
                <a:t>布拉格峰</a:t>
              </a:r>
            </a:p>
          </p:txBody>
        </p: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ABD9718B-1D84-790D-5D43-66D9F8B502A5}"/>
                </a:ext>
              </a:extLst>
            </p:cNvPr>
            <p:cNvCxnSpPr/>
            <p:nvPr/>
          </p:nvCxnSpPr>
          <p:spPr>
            <a:xfrm flipH="1" flipV="1">
              <a:off x="2891364" y="1756950"/>
              <a:ext cx="118534" cy="8284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图片 5" descr="图形用户界面, 图表, 折线图&#10;&#10;AI 生成的内容可能不正确。">
            <a:extLst>
              <a:ext uri="{FF2B5EF4-FFF2-40B4-BE49-F238E27FC236}">
                <a16:creationId xmlns:a16="http://schemas.microsoft.com/office/drawing/2014/main" id="{90B0BF05-AFB2-47B3-360A-17C269FAA2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8783" y="4534035"/>
            <a:ext cx="4449770" cy="2265061"/>
          </a:xfrm>
          <a:prstGeom prst="rect">
            <a:avLst/>
          </a:prstGeom>
        </p:spPr>
      </p:pic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660FFC0D-EBE2-EF8A-AEF8-2C60CA005DCF}"/>
              </a:ext>
            </a:extLst>
          </p:cNvPr>
          <p:cNvCxnSpPr>
            <a:cxnSpLocks/>
          </p:cNvCxnSpPr>
          <p:nvPr/>
        </p:nvCxnSpPr>
        <p:spPr>
          <a:xfrm>
            <a:off x="2168461" y="4618379"/>
            <a:ext cx="2512878" cy="218609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3779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45440" y="-981"/>
            <a:ext cx="12607925" cy="705485"/>
          </a:xfrm>
        </p:spPr>
        <p:txBody>
          <a:bodyPr>
            <a:noAutofit/>
          </a:bodyPr>
          <a:lstStyle/>
          <a:p>
            <a:r>
              <a:rPr lang="zh-CN" altLang="en-US" sz="2900" b="1" dirty="0"/>
              <a:t>对探测器的要求</a:t>
            </a:r>
            <a:endParaRPr lang="en-US" altLang="zh-CN" sz="2900" b="1" dirty="0"/>
          </a:p>
        </p:txBody>
      </p:sp>
      <p:sp>
        <p:nvSpPr>
          <p:cNvPr id="23" name="灯片编号占位符 22"/>
          <p:cNvSpPr>
            <a:spLocks noGrp="1"/>
          </p:cNvSpPr>
          <p:nvPr>
            <p:ph type="sldNum" sz="quarter" idx="12"/>
          </p:nvPr>
        </p:nvSpPr>
        <p:spPr>
          <a:xfrm>
            <a:off x="8877600" y="6382980"/>
            <a:ext cx="2700000" cy="316800"/>
          </a:xfrm>
        </p:spPr>
        <p:txBody>
          <a:bodyPr/>
          <a:lstStyle/>
          <a:p>
            <a:fld id="{CA44AABA-6ED3-43D4-A200-DA0A2F6CBD64}" type="slidenum">
              <a:rPr lang="zh-CN" altLang="en-US" smtClean="0"/>
              <a:t>18</a:t>
            </a:fld>
            <a:endParaRPr lang="zh-CN" altLang="en-US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9165071C-0AC5-C1CA-3374-094E09048E75}"/>
              </a:ext>
            </a:extLst>
          </p:cNvPr>
          <p:cNvGrpSpPr/>
          <p:nvPr/>
        </p:nvGrpSpPr>
        <p:grpSpPr>
          <a:xfrm>
            <a:off x="230586" y="996287"/>
            <a:ext cx="5702935" cy="5610540"/>
            <a:chOff x="497205" y="1247460"/>
            <a:chExt cx="5702935" cy="5610540"/>
          </a:xfrm>
        </p:grpSpPr>
        <p:pic>
          <p:nvPicPr>
            <p:cNvPr id="17" name="图片 16" descr="Event_132_Frame_0">
              <a:extLst>
                <a:ext uri="{FF2B5EF4-FFF2-40B4-BE49-F238E27FC236}">
                  <a16:creationId xmlns:a16="http://schemas.microsoft.com/office/drawing/2014/main" id="{4BE3B8F5-674E-5C73-9CCC-EE9328DC8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7205" y="1247460"/>
              <a:ext cx="5702935" cy="5610540"/>
            </a:xfrm>
            <a:prstGeom prst="rect">
              <a:avLst/>
            </a:prstGeom>
          </p:spPr>
        </p:pic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9580A774-F30B-2FC8-44FF-A7860DCA981C}"/>
                </a:ext>
              </a:extLst>
            </p:cNvPr>
            <p:cNvGrpSpPr/>
            <p:nvPr/>
          </p:nvGrpSpPr>
          <p:grpSpPr>
            <a:xfrm>
              <a:off x="2411946" y="3212186"/>
              <a:ext cx="2929500" cy="1073150"/>
              <a:chOff x="3795" y="4535"/>
              <a:chExt cx="4165" cy="1690"/>
            </a:xfrm>
          </p:grpSpPr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59FD6789-DEE8-BB5E-69F8-028E37C60079}"/>
                  </a:ext>
                </a:extLst>
              </p:cNvPr>
              <p:cNvSpPr txBox="1"/>
              <p:nvPr/>
            </p:nvSpPr>
            <p:spPr>
              <a:xfrm>
                <a:off x="6699" y="4639"/>
                <a:ext cx="695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solidFill>
                      <a:srgbClr val="00B050"/>
                    </a:solidFill>
                  </a:rPr>
                  <a:t>N</a:t>
                </a:r>
                <a:r>
                  <a:rPr lang="en-US" altLang="zh-CN" baseline="30000" dirty="0">
                    <a:solidFill>
                      <a:srgbClr val="00B050"/>
                    </a:solidFill>
                  </a:rPr>
                  <a:t>+</a:t>
                </a:r>
              </a:p>
            </p:txBody>
          </p:sp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61A53598-3435-1E0B-36AE-AEBB9396B125}"/>
                  </a:ext>
                </a:extLst>
              </p:cNvPr>
              <p:cNvSpPr txBox="1"/>
              <p:nvPr/>
            </p:nvSpPr>
            <p:spPr>
              <a:xfrm>
                <a:off x="3795" y="4820"/>
                <a:ext cx="574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FF00"/>
                    </a:solidFill>
                  </a:rPr>
                  <a:t>e</a:t>
                </a:r>
                <a:r>
                  <a:rPr lang="en-US" altLang="zh-CN" baseline="30000" dirty="0">
                    <a:solidFill>
                      <a:srgbClr val="FFFF00"/>
                    </a:solidFill>
                  </a:rPr>
                  <a:t>-</a:t>
                </a:r>
              </a:p>
            </p:txBody>
          </p:sp>
          <p:cxnSp>
            <p:nvCxnSpPr>
              <p:cNvPr id="21" name="直接箭头连接符 20">
                <a:extLst>
                  <a:ext uri="{FF2B5EF4-FFF2-40B4-BE49-F238E27FC236}">
                    <a16:creationId xmlns:a16="http://schemas.microsoft.com/office/drawing/2014/main" id="{AC4F54F3-C16D-4CED-80B7-17DBB20ED534}"/>
                  </a:ext>
                </a:extLst>
              </p:cNvPr>
              <p:cNvCxnSpPr/>
              <p:nvPr/>
            </p:nvCxnSpPr>
            <p:spPr>
              <a:xfrm flipV="1">
                <a:off x="4920" y="6213"/>
                <a:ext cx="2817" cy="2"/>
              </a:xfrm>
              <a:prstGeom prst="straightConnector1">
                <a:avLst/>
              </a:prstGeom>
              <a:ln w="28575" cmpd="dbl">
                <a:solidFill>
                  <a:schemeClr val="bg1"/>
                </a:solidFill>
                <a:prstDash val="solid"/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2" name="直接箭头连接符 21">
                <a:extLst>
                  <a:ext uri="{FF2B5EF4-FFF2-40B4-BE49-F238E27FC236}">
                    <a16:creationId xmlns:a16="http://schemas.microsoft.com/office/drawing/2014/main" id="{528AA4AB-2ECB-731E-F806-8FC4E81BA2D2}"/>
                  </a:ext>
                </a:extLst>
              </p:cNvPr>
              <p:cNvCxnSpPr/>
              <p:nvPr/>
            </p:nvCxnSpPr>
            <p:spPr>
              <a:xfrm flipH="1" flipV="1">
                <a:off x="4400" y="5685"/>
                <a:ext cx="535" cy="540"/>
              </a:xfrm>
              <a:prstGeom prst="straightConnector1">
                <a:avLst/>
              </a:prstGeom>
              <a:ln w="28575" cmpd="dbl">
                <a:solidFill>
                  <a:schemeClr val="bg1"/>
                </a:solidFill>
                <a:prstDash val="solid"/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24" name="圆角矩形 18">
                <a:extLst>
                  <a:ext uri="{FF2B5EF4-FFF2-40B4-BE49-F238E27FC236}">
                    <a16:creationId xmlns:a16="http://schemas.microsoft.com/office/drawing/2014/main" id="{61C71F43-42B4-4186-1887-408C8371DA51}"/>
                  </a:ext>
                </a:extLst>
              </p:cNvPr>
              <p:cNvSpPr/>
              <p:nvPr/>
            </p:nvSpPr>
            <p:spPr>
              <a:xfrm>
                <a:off x="4460" y="4535"/>
                <a:ext cx="770" cy="1160"/>
              </a:xfrm>
              <a:prstGeom prst="roundRect">
                <a:avLst/>
              </a:prstGeom>
              <a:noFill/>
              <a:ln w="28575">
                <a:solidFill>
                  <a:srgbClr val="FFFF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圆角矩形 19">
                <a:extLst>
                  <a:ext uri="{FF2B5EF4-FFF2-40B4-BE49-F238E27FC236}">
                    <a16:creationId xmlns:a16="http://schemas.microsoft.com/office/drawing/2014/main" id="{2FAC4A2D-672B-582F-3762-4101C40D24FF}"/>
                  </a:ext>
                </a:extLst>
              </p:cNvPr>
              <p:cNvSpPr/>
              <p:nvPr/>
            </p:nvSpPr>
            <p:spPr>
              <a:xfrm>
                <a:off x="4989" y="5221"/>
                <a:ext cx="2971" cy="800"/>
              </a:xfrm>
              <a:prstGeom prst="roundRect">
                <a:avLst/>
              </a:prstGeom>
              <a:noFill/>
              <a:ln w="28575">
                <a:solidFill>
                  <a:srgbClr val="00B05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DC48DFBB-8BA9-2A75-0F12-005072EDC6D2}"/>
              </a:ext>
            </a:extLst>
          </p:cNvPr>
          <p:cNvSpPr txBox="1"/>
          <p:nvPr/>
        </p:nvSpPr>
        <p:spPr>
          <a:xfrm>
            <a:off x="3789785" y="1667343"/>
            <a:ext cx="1128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模拟结果</a:t>
            </a:r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8F8269ED-EF4A-8FDE-41D5-65CDC4A6B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7126" y="927099"/>
            <a:ext cx="6434741" cy="5494864"/>
          </a:xfrm>
        </p:spPr>
        <p:txBody>
          <a:bodyPr>
            <a:normAutofit lnSpcReduction="10000"/>
          </a:bodyPr>
          <a:lstStyle/>
          <a:p>
            <a:r>
              <a:rPr lang="zh-CN" altLang="en-US" dirty="0"/>
              <a:t>核心挑战</a:t>
            </a:r>
            <a:r>
              <a:rPr lang="en-US" altLang="zh-CN" dirty="0"/>
              <a:t>:</a:t>
            </a:r>
          </a:p>
          <a:p>
            <a:pPr lvl="1"/>
            <a:r>
              <a:rPr lang="zh-CN" altLang="en-US" dirty="0"/>
              <a:t>信号：有效信号事例率极低</a:t>
            </a:r>
            <a:endParaRPr lang="en-US" altLang="zh-CN" dirty="0"/>
          </a:p>
          <a:p>
            <a:pPr lvl="1"/>
            <a:r>
              <a:rPr lang="zh-CN" altLang="en-US" dirty="0"/>
              <a:t>本底：本底种类繁杂，且实验中存在大量伴生光子本底。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探测器性能要求</a:t>
            </a:r>
            <a:r>
              <a:rPr lang="en-US" altLang="zh-CN" dirty="0"/>
              <a:t>:</a:t>
            </a:r>
          </a:p>
          <a:p>
            <a:pPr lvl="1"/>
            <a:r>
              <a:rPr lang="zh-CN" altLang="en-US" dirty="0"/>
              <a:t>能量分辨好：电子径迹</a:t>
            </a:r>
            <a:r>
              <a:rPr lang="en-US" altLang="zh-CN" dirty="0"/>
              <a:t>~keV</a:t>
            </a:r>
            <a:r>
              <a:rPr lang="zh-CN" altLang="en-US" dirty="0"/>
              <a:t>，核子径迹</a:t>
            </a:r>
            <a:r>
              <a:rPr lang="en-US" altLang="zh-CN" dirty="0"/>
              <a:t>~</a:t>
            </a:r>
            <a:r>
              <a:rPr lang="zh-CN" altLang="en-US" dirty="0"/>
              <a:t>百</a:t>
            </a:r>
            <a:r>
              <a:rPr lang="en-US" altLang="zh-CN" dirty="0"/>
              <a:t>keV</a:t>
            </a:r>
            <a:r>
              <a:rPr lang="zh-CN" altLang="en-US" dirty="0"/>
              <a:t>，要求大动态范围</a:t>
            </a:r>
            <a:endParaRPr lang="en-US" altLang="zh-CN" dirty="0"/>
          </a:p>
          <a:p>
            <a:pPr lvl="1"/>
            <a:r>
              <a:rPr lang="zh-CN" altLang="en-US" dirty="0"/>
              <a:t>空间分辨高：电子径迹仅数百微米</a:t>
            </a:r>
            <a:endParaRPr lang="en-US" altLang="zh-CN" dirty="0"/>
          </a:p>
          <a:p>
            <a:pPr lvl="1"/>
            <a:r>
              <a:rPr lang="zh-CN" altLang="en-US" dirty="0"/>
              <a:t>有时间分辨能力：通过时间关联筛选信号，压低本底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解决方案</a:t>
            </a:r>
            <a:r>
              <a:rPr lang="en-US" altLang="zh-CN" dirty="0"/>
              <a:t>:</a:t>
            </a:r>
          </a:p>
          <a:p>
            <a:pPr lvl="1"/>
            <a:r>
              <a:rPr lang="zh-CN" altLang="en-US" dirty="0"/>
              <a:t>主动屏蔽：设计屏蔽体压低本底</a:t>
            </a:r>
            <a:endParaRPr lang="en-US" altLang="zh-CN" dirty="0"/>
          </a:p>
          <a:p>
            <a:pPr lvl="1"/>
            <a:r>
              <a:rPr lang="zh-CN" altLang="en-US" dirty="0"/>
              <a:t>多维度：测量中子</a:t>
            </a:r>
            <a:r>
              <a:rPr lang="en-US" altLang="zh-CN" dirty="0"/>
              <a:t>/</a:t>
            </a:r>
            <a:r>
              <a:rPr lang="zh-CN" altLang="en-US" dirty="0"/>
              <a:t>光子能谱、开发蒙卡模拟、事例挑选、径迹重建、顶点重建等算法</a:t>
            </a:r>
            <a:endParaRPr lang="en-US" altLang="zh-CN" dirty="0"/>
          </a:p>
          <a:p>
            <a:pPr lvl="1"/>
            <a:endParaRPr lang="zh-CN" alt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4542" y="1862918"/>
            <a:ext cx="3061445" cy="3982070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654" y="1918782"/>
            <a:ext cx="3028840" cy="391168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7820" y="91399"/>
            <a:ext cx="11353234" cy="546273"/>
          </a:xfrm>
        </p:spPr>
        <p:txBody>
          <a:bodyPr>
            <a:normAutofit fontScale="90000"/>
          </a:bodyPr>
          <a:lstStyle/>
          <a:p>
            <a:r>
              <a:rPr lang="en-US" altLang="zh-CN" b="1" dirty="0"/>
              <a:t>MARVEL </a:t>
            </a:r>
            <a:r>
              <a:rPr lang="zh-CN" altLang="en-US" b="1" dirty="0"/>
              <a:t>实验装置示意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19</a:t>
            </a:fld>
            <a:endParaRPr lang="zh-CN" altLang="en-US"/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170" y="1324239"/>
            <a:ext cx="2423636" cy="2195481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378675" y="798096"/>
            <a:ext cx="6091391" cy="3674753"/>
            <a:chOff x="378675" y="798096"/>
            <a:chExt cx="6091391" cy="3674753"/>
          </a:xfrm>
        </p:grpSpPr>
        <p:grpSp>
          <p:nvGrpSpPr>
            <p:cNvPr id="9" name="组合 8"/>
            <p:cNvGrpSpPr/>
            <p:nvPr/>
          </p:nvGrpSpPr>
          <p:grpSpPr>
            <a:xfrm>
              <a:off x="378675" y="798096"/>
              <a:ext cx="6091391" cy="3674753"/>
              <a:chOff x="378675" y="798096"/>
              <a:chExt cx="6091391" cy="3674753"/>
            </a:xfrm>
          </p:grpSpPr>
          <p:sp>
            <p:nvSpPr>
              <p:cNvPr id="10" name="椭圆 9"/>
              <p:cNvSpPr/>
              <p:nvPr/>
            </p:nvSpPr>
            <p:spPr>
              <a:xfrm>
                <a:off x="5572627" y="4332481"/>
                <a:ext cx="140368" cy="140368"/>
              </a:xfrm>
              <a:prstGeom prst="ellipse">
                <a:avLst/>
              </a:prstGeom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1" name="直接连接符 10"/>
              <p:cNvCxnSpPr/>
              <p:nvPr/>
            </p:nvCxnSpPr>
            <p:spPr>
              <a:xfrm flipH="1" flipV="1">
                <a:off x="4464161" y="3573380"/>
                <a:ext cx="1116932" cy="808120"/>
              </a:xfrm>
              <a:prstGeom prst="line">
                <a:avLst/>
              </a:prstGeom>
              <a:ln w="28575">
                <a:solidFill>
                  <a:srgbClr val="02137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" name="组合 11"/>
              <p:cNvGrpSpPr/>
              <p:nvPr/>
            </p:nvGrpSpPr>
            <p:grpSpPr>
              <a:xfrm>
                <a:off x="378675" y="798096"/>
                <a:ext cx="4091822" cy="2780364"/>
                <a:chOff x="378675" y="798096"/>
                <a:chExt cx="4091822" cy="2780364"/>
              </a:xfrm>
            </p:grpSpPr>
            <p:grpSp>
              <p:nvGrpSpPr>
                <p:cNvPr id="17" name="组合 16"/>
                <p:cNvGrpSpPr/>
                <p:nvPr/>
              </p:nvGrpSpPr>
              <p:grpSpPr>
                <a:xfrm>
                  <a:off x="378675" y="798096"/>
                  <a:ext cx="3384884" cy="2780364"/>
                  <a:chOff x="238305" y="1151022"/>
                  <a:chExt cx="3384884" cy="2611613"/>
                </a:xfrm>
              </p:grpSpPr>
              <p:sp>
                <p:nvSpPr>
                  <p:cNvPr id="18" name="矩形: 圆角 17"/>
                  <p:cNvSpPr/>
                  <p:nvPr/>
                </p:nvSpPr>
                <p:spPr>
                  <a:xfrm>
                    <a:off x="238305" y="1155794"/>
                    <a:ext cx="3384884" cy="2606841"/>
                  </a:xfrm>
                  <a:prstGeom prst="roundRect">
                    <a:avLst/>
                  </a:prstGeom>
                  <a:noFill/>
                  <a:ln w="28575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9" name="任意多边形: 形状 18"/>
                  <p:cNvSpPr/>
                  <p:nvPr/>
                </p:nvSpPr>
                <p:spPr>
                  <a:xfrm>
                    <a:off x="238305" y="1151022"/>
                    <a:ext cx="3384884" cy="449178"/>
                  </a:xfrm>
                  <a:custGeom>
                    <a:avLst/>
                    <a:gdLst>
                      <a:gd name="connsiteX0" fmla="*/ 434482 w 3384884"/>
                      <a:gd name="connsiteY0" fmla="*/ 0 h 449178"/>
                      <a:gd name="connsiteX1" fmla="*/ 2950402 w 3384884"/>
                      <a:gd name="connsiteY1" fmla="*/ 0 h 449178"/>
                      <a:gd name="connsiteX2" fmla="*/ 3384884 w 3384884"/>
                      <a:gd name="connsiteY2" fmla="*/ 434482 h 449178"/>
                      <a:gd name="connsiteX3" fmla="*/ 3384884 w 3384884"/>
                      <a:gd name="connsiteY3" fmla="*/ 449178 h 449178"/>
                      <a:gd name="connsiteX4" fmla="*/ 0 w 3384884"/>
                      <a:gd name="connsiteY4" fmla="*/ 449178 h 449178"/>
                      <a:gd name="connsiteX5" fmla="*/ 0 w 3384884"/>
                      <a:gd name="connsiteY5" fmla="*/ 434482 h 449178"/>
                      <a:gd name="connsiteX6" fmla="*/ 434482 w 3384884"/>
                      <a:gd name="connsiteY6" fmla="*/ 0 h 4491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384884" h="449178">
                        <a:moveTo>
                          <a:pt x="434482" y="0"/>
                        </a:moveTo>
                        <a:lnTo>
                          <a:pt x="2950402" y="0"/>
                        </a:lnTo>
                        <a:cubicBezTo>
                          <a:pt x="3190360" y="0"/>
                          <a:pt x="3384884" y="194524"/>
                          <a:pt x="3384884" y="434482"/>
                        </a:cubicBezTo>
                        <a:lnTo>
                          <a:pt x="3384884" y="449178"/>
                        </a:lnTo>
                        <a:lnTo>
                          <a:pt x="0" y="449178"/>
                        </a:lnTo>
                        <a:lnTo>
                          <a:pt x="0" y="434482"/>
                        </a:lnTo>
                        <a:cubicBezTo>
                          <a:pt x="0" y="194524"/>
                          <a:pt x="194524" y="0"/>
                          <a:pt x="43448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28575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en-US" altLang="zh-CN" dirty="0"/>
                      <a:t>GMCP</a:t>
                    </a:r>
                    <a:endParaRPr lang="zh-CN" altLang="en-US" dirty="0"/>
                  </a:p>
                </p:txBody>
              </p:sp>
            </p:grpSp>
            <p:cxnSp>
              <p:nvCxnSpPr>
                <p:cNvPr id="15" name="直接连接符 14"/>
                <p:cNvCxnSpPr/>
                <p:nvPr/>
              </p:nvCxnSpPr>
              <p:spPr>
                <a:xfrm flipH="1">
                  <a:off x="3188047" y="3574051"/>
                  <a:ext cx="1282450" cy="0"/>
                </a:xfrm>
                <a:prstGeom prst="line">
                  <a:avLst/>
                </a:prstGeom>
                <a:ln w="28575">
                  <a:solidFill>
                    <a:srgbClr val="02137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" name="矩形: 圆角 12"/>
              <p:cNvSpPr/>
              <p:nvPr/>
            </p:nvSpPr>
            <p:spPr>
              <a:xfrm>
                <a:off x="5868512" y="4070523"/>
                <a:ext cx="601554" cy="283633"/>
              </a:xfrm>
              <a:prstGeom prst="round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000" dirty="0"/>
                  <a:t>GMCP</a:t>
                </a:r>
                <a:endParaRPr lang="zh-CN" altLang="en-US" sz="1000" dirty="0"/>
              </a:p>
            </p:txBody>
          </p:sp>
        </p:grp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4839" y="2421979"/>
              <a:ext cx="1255149" cy="1028857"/>
            </a:xfrm>
            <a:prstGeom prst="roundRect">
              <a:avLst/>
            </a:prstGeom>
          </p:spPr>
        </p:pic>
      </p:grpSp>
      <p:sp>
        <p:nvSpPr>
          <p:cNvPr id="32" name="椭圆 31"/>
          <p:cNvSpPr/>
          <p:nvPr/>
        </p:nvSpPr>
        <p:spPr>
          <a:xfrm>
            <a:off x="5572627" y="4842863"/>
            <a:ext cx="140368" cy="14036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6" name="组合 35"/>
          <p:cNvGrpSpPr/>
          <p:nvPr/>
        </p:nvGrpSpPr>
        <p:grpSpPr>
          <a:xfrm>
            <a:off x="1069475" y="3875954"/>
            <a:ext cx="3384884" cy="2775284"/>
            <a:chOff x="473242" y="3904028"/>
            <a:chExt cx="3384884" cy="2775284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8813" y="4414384"/>
              <a:ext cx="2520000" cy="2232774"/>
            </a:xfrm>
            <a:prstGeom prst="roundRect">
              <a:avLst>
                <a:gd name="adj" fmla="val 11597"/>
              </a:avLst>
            </a:prstGeom>
            <a:ln w="38100">
              <a:solidFill>
                <a:schemeClr val="tx1"/>
              </a:solidFill>
            </a:ln>
          </p:spPr>
        </p:pic>
        <p:grpSp>
          <p:nvGrpSpPr>
            <p:cNvPr id="39" name="组合 38"/>
            <p:cNvGrpSpPr/>
            <p:nvPr/>
          </p:nvGrpSpPr>
          <p:grpSpPr>
            <a:xfrm>
              <a:off x="473242" y="3904028"/>
              <a:ext cx="3384884" cy="2775284"/>
              <a:chOff x="573505" y="1151022"/>
              <a:chExt cx="3384884" cy="2606841"/>
            </a:xfrm>
          </p:grpSpPr>
          <p:sp>
            <p:nvSpPr>
              <p:cNvPr id="40" name="矩形: 圆角 39"/>
              <p:cNvSpPr/>
              <p:nvPr/>
            </p:nvSpPr>
            <p:spPr>
              <a:xfrm>
                <a:off x="573505" y="1151022"/>
                <a:ext cx="3384884" cy="2606841"/>
              </a:xfrm>
              <a:prstGeom prst="roundRect">
                <a:avLst/>
              </a:prstGeom>
              <a:noFill/>
              <a:ln w="381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任意多边形: 形状 40"/>
              <p:cNvSpPr/>
              <p:nvPr/>
            </p:nvSpPr>
            <p:spPr>
              <a:xfrm>
                <a:off x="573505" y="1151022"/>
                <a:ext cx="3384884" cy="449178"/>
              </a:xfrm>
              <a:custGeom>
                <a:avLst/>
                <a:gdLst>
                  <a:gd name="connsiteX0" fmla="*/ 434482 w 3384884"/>
                  <a:gd name="connsiteY0" fmla="*/ 0 h 449178"/>
                  <a:gd name="connsiteX1" fmla="*/ 2950402 w 3384884"/>
                  <a:gd name="connsiteY1" fmla="*/ 0 h 449178"/>
                  <a:gd name="connsiteX2" fmla="*/ 3384884 w 3384884"/>
                  <a:gd name="connsiteY2" fmla="*/ 434482 h 449178"/>
                  <a:gd name="connsiteX3" fmla="*/ 3384884 w 3384884"/>
                  <a:gd name="connsiteY3" fmla="*/ 449178 h 449178"/>
                  <a:gd name="connsiteX4" fmla="*/ 0 w 3384884"/>
                  <a:gd name="connsiteY4" fmla="*/ 449178 h 449178"/>
                  <a:gd name="connsiteX5" fmla="*/ 0 w 3384884"/>
                  <a:gd name="connsiteY5" fmla="*/ 434482 h 449178"/>
                  <a:gd name="connsiteX6" fmla="*/ 434482 w 3384884"/>
                  <a:gd name="connsiteY6" fmla="*/ 0 h 449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84884" h="449178">
                    <a:moveTo>
                      <a:pt x="434482" y="0"/>
                    </a:moveTo>
                    <a:lnTo>
                      <a:pt x="2950402" y="0"/>
                    </a:lnTo>
                    <a:cubicBezTo>
                      <a:pt x="3190360" y="0"/>
                      <a:pt x="3384884" y="194524"/>
                      <a:pt x="3384884" y="434482"/>
                    </a:cubicBezTo>
                    <a:lnTo>
                      <a:pt x="3384884" y="449178"/>
                    </a:lnTo>
                    <a:lnTo>
                      <a:pt x="0" y="449178"/>
                    </a:lnTo>
                    <a:lnTo>
                      <a:pt x="0" y="434482"/>
                    </a:lnTo>
                    <a:cubicBezTo>
                      <a:pt x="0" y="194524"/>
                      <a:pt x="194524" y="0"/>
                      <a:pt x="434482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381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en-US" altLang="zh-CN" dirty="0" err="1"/>
                  <a:t>Topmetal</a:t>
                </a:r>
                <a:r>
                  <a:rPr lang="en-US" altLang="zh-CN" dirty="0"/>
                  <a:t>-II</a:t>
                </a:r>
                <a:endParaRPr lang="zh-CN" altLang="en-US" dirty="0"/>
              </a:p>
            </p:txBody>
          </p:sp>
        </p:grpSp>
      </p:grpSp>
      <p:cxnSp>
        <p:nvCxnSpPr>
          <p:cNvPr id="37" name="直接连接符 36"/>
          <p:cNvCxnSpPr/>
          <p:nvPr/>
        </p:nvCxnSpPr>
        <p:spPr>
          <a:xfrm flipH="1">
            <a:off x="3188047" y="6651238"/>
            <a:ext cx="1282450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 flipV="1">
            <a:off x="4464161" y="4962675"/>
            <a:ext cx="1129022" cy="1688563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矩形: 圆角 34"/>
          <p:cNvSpPr/>
          <p:nvPr/>
        </p:nvSpPr>
        <p:spPr>
          <a:xfrm>
            <a:off x="5787228" y="4913047"/>
            <a:ext cx="935567" cy="28363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dirty="0" err="1"/>
              <a:t>Topmetal</a:t>
            </a:r>
            <a:r>
              <a:rPr lang="en-US" altLang="zh-CN" sz="1000" dirty="0"/>
              <a:t>-II</a:t>
            </a:r>
            <a:endParaRPr lang="zh-CN" altLang="en-US" sz="1000" dirty="0"/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3460" y="5212670"/>
            <a:ext cx="1282450" cy="120826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3183" y="752824"/>
            <a:ext cx="1299422" cy="937745"/>
          </a:xfrm>
          <a:prstGeom prst="rect">
            <a:avLst/>
          </a:prstGeom>
        </p:spPr>
      </p:pic>
      <p:grpSp>
        <p:nvGrpSpPr>
          <p:cNvPr id="59" name="组合 58"/>
          <p:cNvGrpSpPr/>
          <p:nvPr/>
        </p:nvGrpSpPr>
        <p:grpSpPr>
          <a:xfrm>
            <a:off x="7468961" y="2703312"/>
            <a:ext cx="3462073" cy="646354"/>
            <a:chOff x="7468961" y="2703312"/>
            <a:chExt cx="3462073" cy="646354"/>
          </a:xfrm>
        </p:grpSpPr>
        <p:grpSp>
          <p:nvGrpSpPr>
            <p:cNvPr id="57" name="组合 56"/>
            <p:cNvGrpSpPr/>
            <p:nvPr/>
          </p:nvGrpSpPr>
          <p:grpSpPr>
            <a:xfrm>
              <a:off x="7468961" y="2703312"/>
              <a:ext cx="2461679" cy="233095"/>
              <a:chOff x="7468961" y="2703312"/>
              <a:chExt cx="2461679" cy="233095"/>
            </a:xfrm>
          </p:grpSpPr>
          <p:pic>
            <p:nvPicPr>
              <p:cNvPr id="51" name="图片 50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714684" y="2703312"/>
                <a:ext cx="215956" cy="233095"/>
              </a:xfrm>
              <a:prstGeom prst="rect">
                <a:avLst/>
              </a:prstGeom>
            </p:spPr>
          </p:pic>
          <p:cxnSp>
            <p:nvCxnSpPr>
              <p:cNvPr id="55" name="直接箭头连接符 54"/>
              <p:cNvCxnSpPr/>
              <p:nvPr/>
            </p:nvCxnSpPr>
            <p:spPr>
              <a:xfrm flipH="1">
                <a:off x="7468961" y="2838994"/>
                <a:ext cx="2228033" cy="0"/>
              </a:xfrm>
              <a:prstGeom prst="straightConnector1">
                <a:avLst/>
              </a:prstGeom>
              <a:ln w="57150">
                <a:solidFill>
                  <a:srgbClr val="1AE1BB"/>
                </a:solidFill>
                <a:tailEnd type="triangle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</p:grpSp>
        <p:sp>
          <p:nvSpPr>
            <p:cNvPr id="58" name="文本框 57"/>
            <p:cNvSpPr txBox="1"/>
            <p:nvPr/>
          </p:nvSpPr>
          <p:spPr>
            <a:xfrm>
              <a:off x="8809941" y="2980334"/>
              <a:ext cx="21210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DD neutron source</a:t>
              </a:r>
              <a:endParaRPr lang="zh-CN" altLang="en-US" dirty="0"/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D456E080-298E-BAFE-CDE0-A10D6AD9B894}"/>
              </a:ext>
            </a:extLst>
          </p:cNvPr>
          <p:cNvGrpSpPr/>
          <p:nvPr/>
        </p:nvGrpSpPr>
        <p:grpSpPr>
          <a:xfrm>
            <a:off x="8114537" y="738261"/>
            <a:ext cx="3632205" cy="1972061"/>
            <a:chOff x="7917624" y="697497"/>
            <a:chExt cx="3941773" cy="2140137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9BDF6C3-5A23-7C0C-7DB8-C1BFBCB8B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96" t="3636" r="4264" b="2369"/>
            <a:stretch>
              <a:fillRect/>
            </a:stretch>
          </p:blipFill>
          <p:spPr>
            <a:xfrm>
              <a:off x="7984060" y="745095"/>
              <a:ext cx="3756267" cy="2092539"/>
            </a:xfrm>
            <a:prstGeom prst="rect">
              <a:avLst/>
            </a:prstGeom>
            <a:ln w="28575">
              <a:noFill/>
            </a:ln>
          </p:spPr>
        </p:pic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18C2FFD7-E8E6-504C-165B-1B1B77E3813F}"/>
                </a:ext>
              </a:extLst>
            </p:cNvPr>
            <p:cNvSpPr/>
            <p:nvPr/>
          </p:nvSpPr>
          <p:spPr>
            <a:xfrm>
              <a:off x="7917624" y="697497"/>
              <a:ext cx="3941773" cy="2135655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B07E12D6-2EF4-01CD-A650-5286E3B28A56}"/>
              </a:ext>
            </a:extLst>
          </p:cNvPr>
          <p:cNvGrpSpPr/>
          <p:nvPr/>
        </p:nvGrpSpPr>
        <p:grpSpPr>
          <a:xfrm>
            <a:off x="6630458" y="3732930"/>
            <a:ext cx="5295375" cy="2803404"/>
            <a:chOff x="6630458" y="3732930"/>
            <a:chExt cx="5295375" cy="2803404"/>
          </a:xfrm>
        </p:grpSpPr>
        <p:pic>
          <p:nvPicPr>
            <p:cNvPr id="14" name="图片 13" descr="Event_132_Frame_0">
              <a:extLst>
                <a:ext uri="{FF2B5EF4-FFF2-40B4-BE49-F238E27FC236}">
                  <a16:creationId xmlns:a16="http://schemas.microsoft.com/office/drawing/2014/main" id="{3DBFB019-759D-05E1-3841-D73E9932E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t="8252"/>
            <a:stretch>
              <a:fillRect/>
            </a:stretch>
          </p:blipFill>
          <p:spPr>
            <a:xfrm>
              <a:off x="9105672" y="4291793"/>
              <a:ext cx="2480231" cy="2238699"/>
            </a:xfrm>
            <a:prstGeom prst="rect">
              <a:avLst/>
            </a:prstGeom>
            <a:ln w="28575">
              <a:noFill/>
            </a:ln>
          </p:spPr>
        </p:pic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B5B3A131-D110-8FD0-149E-53CB8E4553A3}"/>
                </a:ext>
              </a:extLst>
            </p:cNvPr>
            <p:cNvGrpSpPr/>
            <p:nvPr/>
          </p:nvGrpSpPr>
          <p:grpSpPr>
            <a:xfrm>
              <a:off x="6630458" y="3732930"/>
              <a:ext cx="5295375" cy="2803404"/>
              <a:chOff x="6630458" y="3732930"/>
              <a:chExt cx="5295375" cy="2803404"/>
            </a:xfrm>
          </p:grpSpPr>
          <p:grpSp>
            <p:nvGrpSpPr>
              <p:cNvPr id="20" name="组合 19">
                <a:extLst>
                  <a:ext uri="{FF2B5EF4-FFF2-40B4-BE49-F238E27FC236}">
                    <a16:creationId xmlns:a16="http://schemas.microsoft.com/office/drawing/2014/main" id="{1C8ACA79-57AB-A1D6-5380-8FFA1F6EA358}"/>
                  </a:ext>
                </a:extLst>
              </p:cNvPr>
              <p:cNvGrpSpPr/>
              <p:nvPr/>
            </p:nvGrpSpPr>
            <p:grpSpPr>
              <a:xfrm>
                <a:off x="8540949" y="3732930"/>
                <a:ext cx="3384884" cy="2784182"/>
                <a:chOff x="8291770" y="3738339"/>
                <a:chExt cx="3384884" cy="2784182"/>
              </a:xfrm>
            </p:grpSpPr>
            <p:grpSp>
              <p:nvGrpSpPr>
                <p:cNvPr id="25" name="组合 24">
                  <a:extLst>
                    <a:ext uri="{FF2B5EF4-FFF2-40B4-BE49-F238E27FC236}">
                      <a16:creationId xmlns:a16="http://schemas.microsoft.com/office/drawing/2014/main" id="{8CD95C26-7C84-1E4C-3D8F-5E3FCD9F8972}"/>
                    </a:ext>
                  </a:extLst>
                </p:cNvPr>
                <p:cNvGrpSpPr/>
                <p:nvPr/>
              </p:nvGrpSpPr>
              <p:grpSpPr>
                <a:xfrm>
                  <a:off x="9668690" y="4787667"/>
                  <a:ext cx="1106887" cy="984312"/>
                  <a:chOff x="3588" y="3088"/>
                  <a:chExt cx="3440" cy="3122"/>
                </a:xfrm>
              </p:grpSpPr>
              <p:sp>
                <p:nvSpPr>
                  <p:cNvPr id="42" name="文本框 41">
                    <a:extLst>
                      <a:ext uri="{FF2B5EF4-FFF2-40B4-BE49-F238E27FC236}">
                        <a16:creationId xmlns:a16="http://schemas.microsoft.com/office/drawing/2014/main" id="{513FAE3A-8AD6-2CE7-B0DE-756A4A5E0E9E}"/>
                      </a:ext>
                    </a:extLst>
                  </p:cNvPr>
                  <p:cNvSpPr txBox="1"/>
                  <p:nvPr/>
                </p:nvSpPr>
                <p:spPr>
                  <a:xfrm>
                    <a:off x="3588" y="3088"/>
                    <a:ext cx="2131" cy="1074"/>
                  </a:xfrm>
                  <a:prstGeom prst="rect">
                    <a:avLst/>
                  </a:prstGeom>
                  <a:noFill/>
                  <a:ln w="28575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600" dirty="0">
                        <a:solidFill>
                          <a:schemeClr val="bg1"/>
                        </a:solidFill>
                      </a:rPr>
                      <a:t>ER</a:t>
                    </a:r>
                  </a:p>
                </p:txBody>
              </p:sp>
              <p:sp>
                <p:nvSpPr>
                  <p:cNvPr id="46" name="文本框 45">
                    <a:extLst>
                      <a:ext uri="{FF2B5EF4-FFF2-40B4-BE49-F238E27FC236}">
                        <a16:creationId xmlns:a16="http://schemas.microsoft.com/office/drawing/2014/main" id="{53E47C2D-6481-495E-9A72-671F04F7BF90}"/>
                      </a:ext>
                    </a:extLst>
                  </p:cNvPr>
                  <p:cNvSpPr txBox="1"/>
                  <p:nvPr/>
                </p:nvSpPr>
                <p:spPr>
                  <a:xfrm>
                    <a:off x="5318" y="5136"/>
                    <a:ext cx="1710" cy="1074"/>
                  </a:xfrm>
                  <a:prstGeom prst="rect">
                    <a:avLst/>
                  </a:prstGeom>
                  <a:noFill/>
                  <a:ln w="28575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600" dirty="0">
                        <a:solidFill>
                          <a:schemeClr val="bg1"/>
                        </a:solidFill>
                      </a:rPr>
                      <a:t>NR</a:t>
                    </a:r>
                  </a:p>
                </p:txBody>
              </p:sp>
            </p:grpSp>
            <p:sp>
              <p:nvSpPr>
                <p:cNvPr id="26" name="矩形: 圆角 25">
                  <a:extLst>
                    <a:ext uri="{FF2B5EF4-FFF2-40B4-BE49-F238E27FC236}">
                      <a16:creationId xmlns:a16="http://schemas.microsoft.com/office/drawing/2014/main" id="{FBCF506C-63AA-2EC8-1C79-1709E5EA30E2}"/>
                    </a:ext>
                  </a:extLst>
                </p:cNvPr>
                <p:cNvSpPr/>
                <p:nvPr/>
              </p:nvSpPr>
              <p:spPr>
                <a:xfrm>
                  <a:off x="8291770" y="3747237"/>
                  <a:ext cx="3384884" cy="2775284"/>
                </a:xfrm>
                <a:prstGeom prst="roundRect">
                  <a:avLst/>
                </a:prstGeom>
                <a:noFill/>
                <a:ln w="28575"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7" name="任意多边形: 形状 26">
                  <a:extLst>
                    <a:ext uri="{FF2B5EF4-FFF2-40B4-BE49-F238E27FC236}">
                      <a16:creationId xmlns:a16="http://schemas.microsoft.com/office/drawing/2014/main" id="{401CDF4D-D24A-01E1-5A0E-030FF6B27508}"/>
                    </a:ext>
                  </a:extLst>
                </p:cNvPr>
                <p:cNvSpPr/>
                <p:nvPr/>
              </p:nvSpPr>
              <p:spPr>
                <a:xfrm>
                  <a:off x="8291770" y="3738339"/>
                  <a:ext cx="3384884" cy="478202"/>
                </a:xfrm>
                <a:custGeom>
                  <a:avLst/>
                  <a:gdLst>
                    <a:gd name="connsiteX0" fmla="*/ 434482 w 3384884"/>
                    <a:gd name="connsiteY0" fmla="*/ 0 h 449178"/>
                    <a:gd name="connsiteX1" fmla="*/ 2950402 w 3384884"/>
                    <a:gd name="connsiteY1" fmla="*/ 0 h 449178"/>
                    <a:gd name="connsiteX2" fmla="*/ 3384884 w 3384884"/>
                    <a:gd name="connsiteY2" fmla="*/ 434482 h 449178"/>
                    <a:gd name="connsiteX3" fmla="*/ 3384884 w 3384884"/>
                    <a:gd name="connsiteY3" fmla="*/ 449178 h 449178"/>
                    <a:gd name="connsiteX4" fmla="*/ 0 w 3384884"/>
                    <a:gd name="connsiteY4" fmla="*/ 449178 h 449178"/>
                    <a:gd name="connsiteX5" fmla="*/ 0 w 3384884"/>
                    <a:gd name="connsiteY5" fmla="*/ 434482 h 449178"/>
                    <a:gd name="connsiteX6" fmla="*/ 434482 w 3384884"/>
                    <a:gd name="connsiteY6" fmla="*/ 0 h 449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84884" h="449178">
                      <a:moveTo>
                        <a:pt x="434482" y="0"/>
                      </a:moveTo>
                      <a:lnTo>
                        <a:pt x="2950402" y="0"/>
                      </a:lnTo>
                      <a:cubicBezTo>
                        <a:pt x="3190360" y="0"/>
                        <a:pt x="3384884" y="194524"/>
                        <a:pt x="3384884" y="434482"/>
                      </a:cubicBezTo>
                      <a:lnTo>
                        <a:pt x="3384884" y="449178"/>
                      </a:lnTo>
                      <a:lnTo>
                        <a:pt x="0" y="449178"/>
                      </a:lnTo>
                      <a:lnTo>
                        <a:pt x="0" y="434482"/>
                      </a:lnTo>
                      <a:cubicBezTo>
                        <a:pt x="0" y="194524"/>
                        <a:pt x="194524" y="0"/>
                        <a:pt x="434482" y="0"/>
                      </a:cubicBez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28575"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r>
                    <a:rPr lang="en-US" altLang="zh-CN" dirty="0"/>
                    <a:t>Migdal topology</a:t>
                  </a:r>
                  <a:endParaRPr lang="zh-CN" altLang="en-US" dirty="0"/>
                </a:p>
              </p:txBody>
            </p:sp>
          </p:grp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2C045616-C476-25D9-A7D0-1D9FA3E6B677}"/>
                  </a:ext>
                </a:extLst>
              </p:cNvPr>
              <p:cNvSpPr/>
              <p:nvPr/>
            </p:nvSpPr>
            <p:spPr>
              <a:xfrm>
                <a:off x="6630458" y="4638731"/>
                <a:ext cx="140368" cy="140368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28575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2" name="直接连接符 21">
                <a:extLst>
                  <a:ext uri="{FF2B5EF4-FFF2-40B4-BE49-F238E27FC236}">
                    <a16:creationId xmlns:a16="http://schemas.microsoft.com/office/drawing/2014/main" id="{BACB0CD8-6D8A-CE33-8CA4-29F55AB9EEA5}"/>
                  </a:ext>
                </a:extLst>
              </p:cNvPr>
              <p:cNvCxnSpPr/>
              <p:nvPr/>
            </p:nvCxnSpPr>
            <p:spPr>
              <a:xfrm>
                <a:off x="6722795" y="4769224"/>
                <a:ext cx="1067534" cy="1767110"/>
              </a:xfrm>
              <a:prstGeom prst="line">
                <a:avLst/>
              </a:prstGeom>
              <a:ln w="28575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23">
                <a:extLst>
                  <a:ext uri="{FF2B5EF4-FFF2-40B4-BE49-F238E27FC236}">
                    <a16:creationId xmlns:a16="http://schemas.microsoft.com/office/drawing/2014/main" id="{5AF27BDC-C44C-AFEA-8FAD-C8137BD819F0}"/>
                  </a:ext>
                </a:extLst>
              </p:cNvPr>
              <p:cNvCxnSpPr/>
              <p:nvPr/>
            </p:nvCxnSpPr>
            <p:spPr>
              <a:xfrm flipV="1">
                <a:off x="7785847" y="6521594"/>
                <a:ext cx="2443062" cy="8898"/>
              </a:xfrm>
              <a:prstGeom prst="line">
                <a:avLst/>
              </a:prstGeom>
              <a:ln w="28575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B30A213-DA6D-F65A-5E89-3779478BF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A20831-9CAD-B8B6-B4AB-6C3B4E073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b="1" dirty="0"/>
              <a:t>从卢瑟福散射实验说起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991BC-CACE-F7A7-A82D-0FDFC7209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2</a:t>
            </a:fld>
            <a:endParaRPr lang="zh-CN" altLang="en-US"/>
          </a:p>
        </p:txBody>
      </p:sp>
      <p:pic>
        <p:nvPicPr>
          <p:cNvPr id="30" name="图片 29" descr="图示&#10;&#10;AI 生成的内容可能不正确。">
            <a:extLst>
              <a:ext uri="{FF2B5EF4-FFF2-40B4-BE49-F238E27FC236}">
                <a16:creationId xmlns:a16="http://schemas.microsoft.com/office/drawing/2014/main" id="{21D3BCD1-A85C-93E6-42BD-5068F5A1F9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98"/>
          <a:stretch>
            <a:fillRect/>
          </a:stretch>
        </p:blipFill>
        <p:spPr>
          <a:xfrm>
            <a:off x="1942762" y="848994"/>
            <a:ext cx="6407150" cy="5634953"/>
          </a:xfrm>
          <a:prstGeom prst="rect">
            <a:avLst/>
          </a:prstGeom>
        </p:spPr>
      </p:pic>
      <p:grpSp>
        <p:nvGrpSpPr>
          <p:cNvPr id="38" name="组合 37">
            <a:extLst>
              <a:ext uri="{FF2B5EF4-FFF2-40B4-BE49-F238E27FC236}">
                <a16:creationId xmlns:a16="http://schemas.microsoft.com/office/drawing/2014/main" id="{91229E3E-FA80-236F-92E4-0992FCC2934A}"/>
              </a:ext>
            </a:extLst>
          </p:cNvPr>
          <p:cNvGrpSpPr/>
          <p:nvPr/>
        </p:nvGrpSpPr>
        <p:grpSpPr>
          <a:xfrm>
            <a:off x="7373937" y="2224134"/>
            <a:ext cx="3454272" cy="1685879"/>
            <a:chOff x="5607050" y="2276521"/>
            <a:chExt cx="3454272" cy="1685879"/>
          </a:xfrm>
        </p:grpSpPr>
        <p:pic>
          <p:nvPicPr>
            <p:cNvPr id="32" name="图片 31" descr="黑色的钟表&#10;&#10;AI 生成的内容可能不正确。">
              <a:extLst>
                <a:ext uri="{FF2B5EF4-FFF2-40B4-BE49-F238E27FC236}">
                  <a16:creationId xmlns:a16="http://schemas.microsoft.com/office/drawing/2014/main" id="{420A5E3A-67CD-4DFB-68CE-6F108D774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13703" y="2276521"/>
              <a:ext cx="2047619" cy="371429"/>
            </a:xfrm>
            <a:prstGeom prst="rect">
              <a:avLst/>
            </a:prstGeom>
          </p:spPr>
        </p:pic>
        <p:cxnSp>
          <p:nvCxnSpPr>
            <p:cNvPr id="34" name="直接连接符 33">
              <a:extLst>
                <a:ext uri="{FF2B5EF4-FFF2-40B4-BE49-F238E27FC236}">
                  <a16:creationId xmlns:a16="http://schemas.microsoft.com/office/drawing/2014/main" id="{DFDF87AF-F462-3E59-A0C7-6A2F89979927}"/>
                </a:ext>
              </a:extLst>
            </p:cNvPr>
            <p:cNvCxnSpPr/>
            <p:nvPr/>
          </p:nvCxnSpPr>
          <p:spPr>
            <a:xfrm flipV="1">
              <a:off x="5607050" y="2647950"/>
              <a:ext cx="1250950" cy="46355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D01890AC-2219-447A-C74B-1D1A945668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43317" y="2647950"/>
              <a:ext cx="914683" cy="131445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文本框 39">
            <a:extLst>
              <a:ext uri="{FF2B5EF4-FFF2-40B4-BE49-F238E27FC236}">
                <a16:creationId xmlns:a16="http://schemas.microsoft.com/office/drawing/2014/main" id="{A06A14C3-B5D0-9036-233F-5D08C5A252EA}"/>
              </a:ext>
            </a:extLst>
          </p:cNvPr>
          <p:cNvSpPr txBox="1"/>
          <p:nvPr/>
        </p:nvSpPr>
        <p:spPr>
          <a:xfrm>
            <a:off x="5631510" y="3514725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</a:rPr>
              <a:t>Au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E7643FD7-58A0-F5E7-6AA9-38F7BFD08EC8}"/>
              </a:ext>
            </a:extLst>
          </p:cNvPr>
          <p:cNvGrpSpPr/>
          <p:nvPr/>
        </p:nvGrpSpPr>
        <p:grpSpPr>
          <a:xfrm>
            <a:off x="6182837" y="1095322"/>
            <a:ext cx="687413" cy="844471"/>
            <a:chOff x="9583157" y="1343326"/>
            <a:chExt cx="687413" cy="844471"/>
          </a:xfrm>
        </p:grpSpPr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9263114D-BAD1-34DF-388D-FC9BB16B6E35}"/>
                </a:ext>
              </a:extLst>
            </p:cNvPr>
            <p:cNvSpPr/>
            <p:nvPr/>
          </p:nvSpPr>
          <p:spPr>
            <a:xfrm>
              <a:off x="9583157" y="2012705"/>
              <a:ext cx="175092" cy="175092"/>
            </a:xfrm>
            <a:prstGeom prst="ellipse">
              <a:avLst/>
            </a:prstGeom>
            <a:solidFill>
              <a:srgbClr val="00B0F0">
                <a:alpha val="50196"/>
              </a:srgbClr>
            </a:solidFill>
            <a:ln w="28575">
              <a:solidFill>
                <a:schemeClr val="accent1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F8102E9C-6D8B-171F-7AD3-C70C73F1D971}"/>
                </a:ext>
              </a:extLst>
            </p:cNvPr>
            <p:cNvSpPr/>
            <p:nvPr/>
          </p:nvSpPr>
          <p:spPr>
            <a:xfrm>
              <a:off x="10095478" y="1343326"/>
              <a:ext cx="175092" cy="175092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5" name="直接箭头连接符 44">
              <a:extLst>
                <a:ext uri="{FF2B5EF4-FFF2-40B4-BE49-F238E27FC236}">
                  <a16:creationId xmlns:a16="http://schemas.microsoft.com/office/drawing/2014/main" id="{64E32471-B149-CD33-A3E0-A8CBC97023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45277" y="1551103"/>
              <a:ext cx="332580" cy="414935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63349122-2B89-FFC6-6321-CBEF8070467E}"/>
              </a:ext>
            </a:extLst>
          </p:cNvPr>
          <p:cNvGrpSpPr/>
          <p:nvPr/>
        </p:nvGrpSpPr>
        <p:grpSpPr>
          <a:xfrm>
            <a:off x="5689218" y="3607058"/>
            <a:ext cx="479618" cy="369332"/>
            <a:chOff x="6464874" y="4303599"/>
            <a:chExt cx="479618" cy="369332"/>
          </a:xfrm>
        </p:grpSpPr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5DD68523-ABF9-D867-8211-419E3ED86FA4}"/>
                </a:ext>
              </a:extLst>
            </p:cNvPr>
            <p:cNvSpPr/>
            <p:nvPr/>
          </p:nvSpPr>
          <p:spPr>
            <a:xfrm>
              <a:off x="6516105" y="4310063"/>
              <a:ext cx="358105" cy="358105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9D8B3925-4A09-0AC2-98F7-15462E8B8FF9}"/>
                </a:ext>
              </a:extLst>
            </p:cNvPr>
            <p:cNvSpPr txBox="1"/>
            <p:nvPr/>
          </p:nvSpPr>
          <p:spPr>
            <a:xfrm>
              <a:off x="6464874" y="4303599"/>
              <a:ext cx="479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</a:rPr>
                <a:t>He</a:t>
              </a: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49BC678C-A335-5CDF-885E-DA2212988932}"/>
              </a:ext>
            </a:extLst>
          </p:cNvPr>
          <p:cNvGrpSpPr/>
          <p:nvPr/>
        </p:nvGrpSpPr>
        <p:grpSpPr>
          <a:xfrm>
            <a:off x="6096000" y="3936145"/>
            <a:ext cx="2456056" cy="1238869"/>
            <a:chOff x="6096000" y="3936145"/>
            <a:chExt cx="2456056" cy="1238869"/>
          </a:xfrm>
        </p:grpSpPr>
        <p:cxnSp>
          <p:nvCxnSpPr>
            <p:cNvPr id="50" name="直接箭头连接符 49">
              <a:extLst>
                <a:ext uri="{FF2B5EF4-FFF2-40B4-BE49-F238E27FC236}">
                  <a16:creationId xmlns:a16="http://schemas.microsoft.com/office/drawing/2014/main" id="{B8EBF96F-A5C2-4055-7D80-8B4448FB9D7F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3936145"/>
              <a:ext cx="1976438" cy="1016855"/>
            </a:xfrm>
            <a:prstGeom prst="straightConnector1">
              <a:avLst/>
            </a:prstGeom>
            <a:ln w="38100">
              <a:solidFill>
                <a:srgbClr val="EE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组合 52">
              <a:extLst>
                <a:ext uri="{FF2B5EF4-FFF2-40B4-BE49-F238E27FC236}">
                  <a16:creationId xmlns:a16="http://schemas.microsoft.com/office/drawing/2014/main" id="{B8017DD1-4817-0229-BF6D-B109CC46E585}"/>
                </a:ext>
              </a:extLst>
            </p:cNvPr>
            <p:cNvGrpSpPr/>
            <p:nvPr/>
          </p:nvGrpSpPr>
          <p:grpSpPr>
            <a:xfrm>
              <a:off x="8072438" y="4805682"/>
              <a:ext cx="479618" cy="369332"/>
              <a:chOff x="6464874" y="4303599"/>
              <a:chExt cx="479618" cy="369332"/>
            </a:xfrm>
          </p:grpSpPr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id="{DCCE0B6B-D6AF-22DF-0CC3-19F48750AB83}"/>
                  </a:ext>
                </a:extLst>
              </p:cNvPr>
              <p:cNvSpPr/>
              <p:nvPr/>
            </p:nvSpPr>
            <p:spPr>
              <a:xfrm>
                <a:off x="6516105" y="4310063"/>
                <a:ext cx="358105" cy="358105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文本框 54">
                <a:extLst>
                  <a:ext uri="{FF2B5EF4-FFF2-40B4-BE49-F238E27FC236}">
                    <a16:creationId xmlns:a16="http://schemas.microsoft.com/office/drawing/2014/main" id="{AE7103C8-046A-ECE0-2ED6-17603A82DFAC}"/>
                  </a:ext>
                </a:extLst>
              </p:cNvPr>
              <p:cNvSpPr txBox="1"/>
              <p:nvPr/>
            </p:nvSpPr>
            <p:spPr>
              <a:xfrm>
                <a:off x="6464874" y="4303599"/>
                <a:ext cx="4796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>
                    <a:solidFill>
                      <a:schemeClr val="bg1"/>
                    </a:solidFill>
                  </a:rPr>
                  <a:t>He</a:t>
                </a:r>
                <a:endParaRPr lang="zh-CN" altLang="en-US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5B9842C0-2A19-D68A-1F72-B77B5CE1132F}"/>
              </a:ext>
            </a:extLst>
          </p:cNvPr>
          <p:cNvGrpSpPr/>
          <p:nvPr/>
        </p:nvGrpSpPr>
        <p:grpSpPr>
          <a:xfrm rot="3595033">
            <a:off x="7728731" y="4167119"/>
            <a:ext cx="687413" cy="844471"/>
            <a:chOff x="9583157" y="1343326"/>
            <a:chExt cx="687413" cy="844471"/>
          </a:xfrm>
        </p:grpSpPr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CF6281A5-B17E-CE88-EF62-C50A76AECE79}"/>
                </a:ext>
              </a:extLst>
            </p:cNvPr>
            <p:cNvSpPr/>
            <p:nvPr/>
          </p:nvSpPr>
          <p:spPr>
            <a:xfrm>
              <a:off x="9583157" y="2012705"/>
              <a:ext cx="175092" cy="175092"/>
            </a:xfrm>
            <a:prstGeom prst="ellipse">
              <a:avLst/>
            </a:prstGeom>
            <a:solidFill>
              <a:srgbClr val="00B0F0">
                <a:alpha val="50196"/>
              </a:srgbClr>
            </a:solidFill>
            <a:ln w="28575">
              <a:solidFill>
                <a:schemeClr val="accent1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8" name="椭圆 57">
              <a:extLst>
                <a:ext uri="{FF2B5EF4-FFF2-40B4-BE49-F238E27FC236}">
                  <a16:creationId xmlns:a16="http://schemas.microsoft.com/office/drawing/2014/main" id="{F0F5277F-A51D-E602-CB33-0EF6CB30B65C}"/>
                </a:ext>
              </a:extLst>
            </p:cNvPr>
            <p:cNvSpPr/>
            <p:nvPr/>
          </p:nvSpPr>
          <p:spPr>
            <a:xfrm>
              <a:off x="10095478" y="1343326"/>
              <a:ext cx="175092" cy="175092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箭头连接符 58">
              <a:extLst>
                <a:ext uri="{FF2B5EF4-FFF2-40B4-BE49-F238E27FC236}">
                  <a16:creationId xmlns:a16="http://schemas.microsoft.com/office/drawing/2014/main" id="{078FEA2B-327A-FECB-8B8F-ACA15481C9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45277" y="1551103"/>
              <a:ext cx="332580" cy="414935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8787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C:\Users\fengh\AppData\Local\Temp\WeChat Files\4adc8af3960c6caa303a80aed1ec930.png">
            <a:extLst>
              <a:ext uri="{FF2B5EF4-FFF2-40B4-BE49-F238E27FC236}">
                <a16:creationId xmlns:a16="http://schemas.microsoft.com/office/drawing/2014/main" id="{26C55B7C-A377-A535-B81A-CE97F6EC76F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76" y="3207059"/>
            <a:ext cx="3680362" cy="286002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箭头: 右 15">
            <a:extLst>
              <a:ext uri="{FF2B5EF4-FFF2-40B4-BE49-F238E27FC236}">
                <a16:creationId xmlns:a16="http://schemas.microsoft.com/office/drawing/2014/main" id="{E44432AC-57CA-E4C7-96B7-4BB7A3F137B3}"/>
              </a:ext>
            </a:extLst>
          </p:cNvPr>
          <p:cNvSpPr/>
          <p:nvPr/>
        </p:nvSpPr>
        <p:spPr>
          <a:xfrm>
            <a:off x="7505700" y="4165600"/>
            <a:ext cx="1479550" cy="7239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5F87C4A-6CAF-85B3-02BC-83FB16E01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b="1" dirty="0">
                <a:latin typeface="+mj-ea"/>
              </a:rPr>
              <a:t>核心器件：</a:t>
            </a:r>
            <a:r>
              <a:rPr lang="en-US" altLang="zh-CN" b="1" dirty="0">
                <a:latin typeface="+mj-ea"/>
              </a:rPr>
              <a:t>GMCP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8AA9707-FBE3-0C70-97AA-A0731DF83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20</a:t>
            </a:fld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72FFE05-A21D-B6E0-2796-55D4564222AB}"/>
              </a:ext>
            </a:extLst>
          </p:cNvPr>
          <p:cNvSpPr txBox="1"/>
          <p:nvPr/>
        </p:nvSpPr>
        <p:spPr>
          <a:xfrm>
            <a:off x="5348665" y="840312"/>
            <a:ext cx="6271269" cy="2343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/>
              <a:t>微结构气体探测器：</a:t>
            </a:r>
            <a:r>
              <a:rPr lang="en-US" altLang="zh-CN" sz="2000" dirty="0"/>
              <a:t>GEM/THGEM</a:t>
            </a:r>
            <a:r>
              <a:rPr lang="zh-CN" altLang="en-US" sz="2000" dirty="0"/>
              <a:t>、</a:t>
            </a:r>
            <a:r>
              <a:rPr lang="en-US" altLang="zh-CN" sz="2000" dirty="0" err="1"/>
              <a:t>MicroMegas</a:t>
            </a:r>
            <a:r>
              <a:rPr lang="en-US" altLang="zh-CN" sz="2000" dirty="0"/>
              <a:t>…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/>
              <a:t>真空器件</a:t>
            </a:r>
            <a:r>
              <a:rPr lang="en-US" altLang="zh-CN" sz="2000" dirty="0"/>
              <a:t>MCP</a:t>
            </a:r>
            <a:r>
              <a:rPr lang="zh-CN" altLang="en-US" sz="2000" dirty="0"/>
              <a:t>并</a:t>
            </a:r>
            <a:r>
              <a:rPr lang="zh-CN" altLang="en-US" sz="2000" dirty="0">
                <a:solidFill>
                  <a:srgbClr val="EE0000"/>
                </a:solidFill>
              </a:rPr>
              <a:t>不能直接在气体</a:t>
            </a:r>
            <a:r>
              <a:rPr lang="zh-CN" altLang="en-US" sz="2000" dirty="0"/>
              <a:t>下使用！</a:t>
            </a:r>
            <a:endParaRPr lang="en-US" altLang="zh-CN" sz="20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+mj-ea"/>
              </a:rPr>
              <a:t>电荷累积在</a:t>
            </a:r>
            <a:r>
              <a:rPr lang="en-US" altLang="zh-CN" sz="2000" dirty="0">
                <a:latin typeface="+mj-ea"/>
              </a:rPr>
              <a:t>GEM</a:t>
            </a:r>
            <a:r>
              <a:rPr lang="zh-CN" altLang="en-US" sz="2000" dirty="0">
                <a:latin typeface="+mj-ea"/>
              </a:rPr>
              <a:t>孔内导致增益下降！</a:t>
            </a:r>
            <a:endParaRPr lang="en-US" altLang="zh-CN" sz="2000" dirty="0">
              <a:latin typeface="+mj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+mj-ea"/>
              </a:rPr>
              <a:t>设计新工艺，在孔内制作阻性材料，释放电荷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CN" altLang="en-US" sz="2000" dirty="0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F3F2D44E-6162-BD78-8CBE-00F3054124B2}"/>
              </a:ext>
            </a:extLst>
          </p:cNvPr>
          <p:cNvGrpSpPr/>
          <p:nvPr/>
        </p:nvGrpSpPr>
        <p:grpSpPr>
          <a:xfrm>
            <a:off x="76201" y="962308"/>
            <a:ext cx="4248150" cy="5491321"/>
            <a:chOff x="76200" y="962308"/>
            <a:chExt cx="4946649" cy="5491321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FAE32308-9A29-9DD7-584A-B7D382B1B321}"/>
                </a:ext>
              </a:extLst>
            </p:cNvPr>
            <p:cNvSpPr/>
            <p:nvPr/>
          </p:nvSpPr>
          <p:spPr>
            <a:xfrm>
              <a:off x="680013" y="6056585"/>
              <a:ext cx="370925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kern="100" dirty="0">
                  <a:latin typeface="+mj-ea"/>
                  <a:ea typeface="+mj-ea"/>
                  <a:cs typeface="Times New Roman" panose="02020603050405020304" pitchFamily="18" charset="0"/>
                </a:rPr>
                <a:t>运用于气体探测器（</a:t>
              </a:r>
              <a:r>
                <a:rPr lang="en-US" altLang="zh-CN" kern="100" dirty="0">
                  <a:latin typeface="+mj-ea"/>
                  <a:ea typeface="+mj-ea"/>
                  <a:cs typeface="Times New Roman" panose="02020603050405020304" pitchFamily="18" charset="0"/>
                </a:rPr>
                <a:t>GMCP</a:t>
              </a:r>
              <a:r>
                <a:rPr lang="zh-CN" altLang="en-US" kern="100" dirty="0">
                  <a:latin typeface="+mj-ea"/>
                  <a:ea typeface="+mj-ea"/>
                  <a:cs typeface="Times New Roman" panose="02020603050405020304" pitchFamily="18" charset="0"/>
                </a:rPr>
                <a:t>）</a:t>
              </a:r>
              <a:endParaRPr lang="zh-CN" altLang="en-US" dirty="0">
                <a:latin typeface="+mj-ea"/>
                <a:ea typeface="+mj-ea"/>
              </a:endParaRPr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F2A785A-2711-01C9-91AF-1F5D6AF94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64273" y="3499366"/>
              <a:ext cx="2645353" cy="2396326"/>
            </a:xfrm>
            <a:prstGeom prst="rect">
              <a:avLst/>
            </a:prstGeom>
          </p:spPr>
        </p:pic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381433DC-74D0-9049-AED5-6E84952BB1E9}"/>
                </a:ext>
              </a:extLst>
            </p:cNvPr>
            <p:cNvSpPr/>
            <p:nvPr/>
          </p:nvSpPr>
          <p:spPr>
            <a:xfrm>
              <a:off x="76200" y="962308"/>
              <a:ext cx="4946649" cy="5491321"/>
            </a:xfrm>
            <a:prstGeom prst="roundRect">
              <a:avLst>
                <a:gd name="adj" fmla="val 9095"/>
              </a:avLst>
            </a:pr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03881AE-DD36-0F84-08E3-7ABC94BD50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8278" y="3030362"/>
            <a:ext cx="3279822" cy="3171270"/>
          </a:xfrm>
          <a:prstGeom prst="rect">
            <a:avLst/>
          </a:prstGeom>
        </p:spPr>
      </p:pic>
      <p:pic>
        <p:nvPicPr>
          <p:cNvPr id="18" name="图片 17" descr="图示&#10;&#10;AI 生成的内容可能不正确。">
            <a:extLst>
              <a:ext uri="{FF2B5EF4-FFF2-40B4-BE49-F238E27FC236}">
                <a16:creationId xmlns:a16="http://schemas.microsoft.com/office/drawing/2014/main" id="{7AD64EC0-AE5E-AFC0-4A46-C84DF78182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00" y="1177973"/>
            <a:ext cx="4005263" cy="1332295"/>
          </a:xfrm>
          <a:prstGeom prst="rect">
            <a:avLst/>
          </a:prstGeom>
        </p:spPr>
      </p:pic>
      <p:sp>
        <p:nvSpPr>
          <p:cNvPr id="21" name="箭头: 下 20">
            <a:extLst>
              <a:ext uri="{FF2B5EF4-FFF2-40B4-BE49-F238E27FC236}">
                <a16:creationId xmlns:a16="http://schemas.microsoft.com/office/drawing/2014/main" id="{95B68184-75B0-68D1-457D-D987FB56A413}"/>
              </a:ext>
            </a:extLst>
          </p:cNvPr>
          <p:cNvSpPr/>
          <p:nvPr/>
        </p:nvSpPr>
        <p:spPr>
          <a:xfrm>
            <a:off x="1766888" y="2723390"/>
            <a:ext cx="657225" cy="77628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AC60F63E-05FB-BE79-201E-6820BC441F88}"/>
              </a:ext>
            </a:extLst>
          </p:cNvPr>
          <p:cNvSpPr txBox="1"/>
          <p:nvPr/>
        </p:nvSpPr>
        <p:spPr>
          <a:xfrm>
            <a:off x="914400" y="2581309"/>
            <a:ext cx="290512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kern="100" dirty="0">
                <a:latin typeface="+mj-ea"/>
                <a:ea typeface="+mj-ea"/>
                <a:cs typeface="Times New Roman" panose="02020603050405020304" pitchFamily="18" charset="0"/>
              </a:rPr>
              <a:t>真空器件</a:t>
            </a:r>
            <a:r>
              <a:rPr lang="zh-CN" altLang="zh-CN" kern="100" dirty="0">
                <a:latin typeface="+mj-ea"/>
                <a:ea typeface="+mj-ea"/>
                <a:cs typeface="Times New Roman" panose="02020603050405020304" pitchFamily="18" charset="0"/>
              </a:rPr>
              <a:t>微通道板（</a:t>
            </a:r>
            <a:r>
              <a:rPr lang="en-US" altLang="zh-CN" kern="100" dirty="0">
                <a:latin typeface="+mj-ea"/>
                <a:ea typeface="+mj-ea"/>
              </a:rPr>
              <a:t>MCP</a:t>
            </a:r>
            <a:r>
              <a:rPr lang="zh-CN" altLang="zh-CN" kern="100" dirty="0">
                <a:latin typeface="+mj-ea"/>
                <a:ea typeface="+mj-ea"/>
                <a:cs typeface="Times New Roman" panose="02020603050405020304" pitchFamily="18" charset="0"/>
              </a:rPr>
              <a:t>）</a:t>
            </a:r>
            <a:endParaRPr lang="en-US" altLang="zh-CN" kern="100" dirty="0"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1C295E5E-7863-49A7-0648-2C9ABD30E3D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1334" y="4786429"/>
            <a:ext cx="1006132" cy="993347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bg1"/>
            </a:solidFill>
          </a:ln>
        </p:spPr>
      </p:pic>
      <p:pic>
        <p:nvPicPr>
          <p:cNvPr id="3" name="图片 2" descr="刘宏邦 教授-广西大学物理科学与工程技术学院">
            <a:extLst>
              <a:ext uri="{FF2B5EF4-FFF2-40B4-BE49-F238E27FC236}">
                <a16:creationId xmlns:a16="http://schemas.microsoft.com/office/drawing/2014/main" id="{BBB55E5B-03A0-7262-B6B1-5A370B7A43D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1476" y="3114403"/>
            <a:ext cx="1192794" cy="149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7492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130F02-306D-E099-A634-EA7AE2F34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E4BE15A-6B72-F375-FC02-8BACC1E3B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717" y="1332995"/>
            <a:ext cx="902970" cy="7493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7C22909-D3DC-BB62-5514-EA42DF955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b="1" dirty="0">
                <a:latin typeface="+mj-ea"/>
              </a:rPr>
              <a:t>核心器件：像素芯片</a:t>
            </a:r>
            <a:r>
              <a:rPr lang="en-US" altLang="zh-CN" b="1" dirty="0" err="1">
                <a:latin typeface="+mj-ea"/>
              </a:rPr>
              <a:t>Topmetal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CD2970B-032A-77A2-2E9D-0E336D1A5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21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5B90BE7-4020-4F1C-342C-6E3EDCDC73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62" t="27764" r="5629" b="12692"/>
          <a:stretch>
            <a:fillRect/>
          </a:stretch>
        </p:blipFill>
        <p:spPr>
          <a:xfrm>
            <a:off x="8430935" y="5652702"/>
            <a:ext cx="1744377" cy="992212"/>
          </a:xfrm>
          <a:prstGeom prst="rect">
            <a:avLst/>
          </a:prstGeom>
        </p:spPr>
      </p:pic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8EDFAD37-22E4-07B1-2A24-A70E47C6B2B6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31920060"/>
              </p:ext>
            </p:extLst>
          </p:nvPr>
        </p:nvGraphicFramePr>
        <p:xfrm>
          <a:off x="5084249" y="1225638"/>
          <a:ext cx="6555301" cy="4094925"/>
        </p:xfrm>
        <a:graphic>
          <a:graphicData uri="http://schemas.openxmlformats.org/drawingml/2006/table">
            <a:tbl>
              <a:tblPr/>
              <a:tblGrid>
                <a:gridCol w="19335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50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83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83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189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Topmetal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-II</a:t>
                      </a:r>
                      <a:r>
                        <a:rPr lang="en-US" sz="1800" b="1" baseline="30000" dirty="0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-</a:t>
                      </a:r>
                      <a:endParaRPr lang="en-US" altLang="en-US" sz="1800" b="1" baseline="30000" dirty="0">
                        <a:solidFill>
                          <a:srgbClr val="0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Topmetal-M1/M2</a:t>
                      </a:r>
                      <a:endParaRPr lang="en-US" altLang="en-US" sz="1400" b="1" dirty="0">
                        <a:solidFill>
                          <a:srgbClr val="0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Topmetal-L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609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Chip Size /mm</a:t>
                      </a:r>
                      <a:r>
                        <a:rPr lang="en-US" sz="1400" b="1" baseline="30000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2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6 × 6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18 × 23</a:t>
                      </a:r>
                      <a:endParaRPr lang="en-US" altLang="en-US" sz="1400" b="0" dirty="0">
                        <a:solidFill>
                          <a:srgbClr val="0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17 × 24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189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Pixel Array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72 × 72</a:t>
                      </a:r>
                      <a:endParaRPr lang="en-US" altLang="en-US" sz="1400" b="0" dirty="0">
                        <a:solidFill>
                          <a:srgbClr val="0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400 × 512</a:t>
                      </a:r>
                      <a:endParaRPr lang="en-US" altLang="en-US" sz="1400" b="0" dirty="0">
                        <a:solidFill>
                          <a:srgbClr val="0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356 × 512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609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Pixel Size /um</a:t>
                      </a:r>
                      <a:r>
                        <a:rPr lang="en-US" sz="1400" b="1" baseline="30000" dirty="0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2</a:t>
                      </a:r>
                      <a:endParaRPr lang="en-US" altLang="en-US" sz="1400" b="1" dirty="0">
                        <a:solidFill>
                          <a:srgbClr val="0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83 × 83</a:t>
                      </a:r>
                      <a:endParaRPr lang="en-US" altLang="en-US" sz="1400" b="0" dirty="0">
                        <a:solidFill>
                          <a:srgbClr val="FF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45 × 45</a:t>
                      </a:r>
                      <a:endParaRPr lang="en-US" altLang="en-US" sz="1400" b="0" dirty="0">
                        <a:solidFill>
                          <a:srgbClr val="0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45 × 45</a:t>
                      </a:r>
                      <a:endParaRPr lang="en-US" altLang="en-US" sz="1400" b="0" dirty="0">
                        <a:solidFill>
                          <a:srgbClr val="0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189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ENC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~ 13.4e-</a:t>
                      </a:r>
                      <a:endParaRPr lang="en-US" altLang="en-US" sz="1400" b="0" dirty="0">
                        <a:solidFill>
                          <a:srgbClr val="FF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~ 15.4e-</a:t>
                      </a:r>
                      <a:endParaRPr lang="en-US" altLang="en-US" sz="1400" b="0" dirty="0">
                        <a:solidFill>
                          <a:srgbClr val="0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~ 20.0e-</a:t>
                      </a:r>
                      <a:endParaRPr lang="en-US" altLang="en-US" sz="1400" b="0" dirty="0">
                        <a:solidFill>
                          <a:srgbClr val="0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379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Power Consumption</a:t>
                      </a:r>
                      <a:endParaRPr lang="en-US" altLang="en-US" sz="1400" b="1" dirty="0">
                        <a:solidFill>
                          <a:srgbClr val="0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~ 1W @3.3V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~ 4.3W @3.3V</a:t>
                      </a:r>
                      <a:endParaRPr lang="en-US" altLang="en-US" sz="1400" b="0" dirty="0">
                        <a:solidFill>
                          <a:srgbClr val="0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~ 0.8W @3.3V</a:t>
                      </a:r>
                      <a:endParaRPr lang="en-US" altLang="en-US" sz="1400" b="1" dirty="0">
                        <a:solidFill>
                          <a:schemeClr val="tx1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2609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Clock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40MHz</a:t>
                      </a:r>
                      <a:endParaRPr lang="en-US" altLang="en-US" sz="1400" b="0" dirty="0">
                        <a:solidFill>
                          <a:srgbClr val="0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5MHz</a:t>
                      </a:r>
                      <a:endParaRPr lang="en-US" altLang="en-US" sz="1400" b="0" dirty="0">
                        <a:solidFill>
                          <a:srgbClr val="0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20MHz</a:t>
                      </a:r>
                      <a:endParaRPr lang="en-US" altLang="en-US" sz="1400" b="0" dirty="0">
                        <a:solidFill>
                          <a:schemeClr val="tx1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379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Frame Rate</a:t>
                      </a:r>
                      <a:endParaRPr lang="en-US" altLang="en-US" sz="1400" b="1" dirty="0">
                        <a:solidFill>
                          <a:srgbClr val="0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2.5ms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2.4ms</a:t>
                      </a:r>
                      <a:endParaRPr lang="en-US" altLang="en-US" sz="1400" b="0" dirty="0">
                        <a:solidFill>
                          <a:srgbClr val="0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0.37ms</a:t>
                      </a:r>
                    </a:p>
                    <a:p>
                      <a:pPr indent="0" algn="ctr">
                        <a:buNone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@Sentinel Readout</a:t>
                      </a:r>
                      <a:endParaRPr lang="en-US" altLang="en-US" sz="1400" b="0" dirty="0">
                        <a:solidFill>
                          <a:schemeClr val="tx1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847113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Readout Mode</a:t>
                      </a:r>
                      <a:endParaRPr lang="en-US" altLang="en-US" sz="1400" b="1" dirty="0">
                        <a:solidFill>
                          <a:srgbClr val="0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Rolling Shutter</a:t>
                      </a:r>
                      <a:endParaRPr lang="en-US" altLang="en-US" sz="1400" b="0" dirty="0">
                        <a:solidFill>
                          <a:srgbClr val="0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Rolling Shutter</a:t>
                      </a:r>
                      <a:endParaRPr lang="en-US" altLang="en-US" sz="1400" b="0" dirty="0">
                        <a:solidFill>
                          <a:srgbClr val="0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Rolling Shutter</a:t>
                      </a:r>
                    </a:p>
                    <a:p>
                      <a:pPr indent="0" algn="ctr">
                        <a:buNone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/Sentinel Readout</a:t>
                      </a:r>
                      <a:endParaRPr lang="en-US" altLang="en-US" sz="1400" b="1" dirty="0">
                        <a:solidFill>
                          <a:schemeClr val="tx1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189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Readout Channel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1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16</a:t>
                      </a:r>
                      <a:endParaRPr lang="en-US" altLang="en-US" sz="1400" b="0" dirty="0">
                        <a:solidFill>
                          <a:srgbClr val="0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1</a:t>
                      </a:r>
                      <a:endParaRPr lang="en-US" altLang="en-US" sz="1400" b="0" dirty="0">
                        <a:solidFill>
                          <a:srgbClr val="0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12" name="图片 11">
            <a:extLst>
              <a:ext uri="{FF2B5EF4-FFF2-40B4-BE49-F238E27FC236}">
                <a16:creationId xmlns:a16="http://schemas.microsoft.com/office/drawing/2014/main" id="{457724B2-1BA6-9990-586E-ED4E046B04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10395243" y="5652702"/>
            <a:ext cx="1054502" cy="106338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7973ED7-4EDF-736E-4580-AFFC64BA913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50" r="12201" b="6642"/>
          <a:stretch>
            <a:fillRect/>
          </a:stretch>
        </p:blipFill>
        <p:spPr>
          <a:xfrm>
            <a:off x="6992131" y="5640562"/>
            <a:ext cx="1275299" cy="106338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C4E1449-4C0F-E2C5-2826-981F34666C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547" y="2168020"/>
            <a:ext cx="4232953" cy="2210160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208FA219-776A-46DB-B040-DC589CF2D3A9}"/>
              </a:ext>
            </a:extLst>
          </p:cNvPr>
          <p:cNvSpPr txBox="1"/>
          <p:nvPr/>
        </p:nvSpPr>
        <p:spPr>
          <a:xfrm>
            <a:off x="840600" y="1707645"/>
            <a:ext cx="40259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Topmetal</a:t>
            </a:r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-Ⅱ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0A0269E8-C48B-3D0E-D702-06B1364431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4679" y="4449349"/>
            <a:ext cx="4171008" cy="2314402"/>
          </a:xfrm>
          <a:prstGeom prst="rect">
            <a:avLst/>
          </a:prstGeom>
        </p:spPr>
      </p:pic>
      <p:pic>
        <p:nvPicPr>
          <p:cNvPr id="6" name="图片 5" descr="穿着西装的男人&#10;&#10;AI 生成的内容可能不正确。">
            <a:extLst>
              <a:ext uri="{FF2B5EF4-FFF2-40B4-BE49-F238E27FC236}">
                <a16:creationId xmlns:a16="http://schemas.microsoft.com/office/drawing/2014/main" id="{93DA2D00-B3E3-DC5E-9E38-5ED716DFE4C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4118" y="880719"/>
            <a:ext cx="1078752" cy="121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3240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0"/>
            <a:ext cx="6094730" cy="705485"/>
          </a:xfrm>
        </p:spPr>
        <p:txBody>
          <a:bodyPr/>
          <a:lstStyle/>
          <a:p>
            <a:r>
              <a:rPr lang="en-US" altLang="zh-CN" b="1"/>
              <a:t>Detector performance</a:t>
            </a:r>
          </a:p>
        </p:txBody>
      </p:sp>
      <p:pic>
        <p:nvPicPr>
          <p:cNvPr id="81" name="图片 81" descr="C:\Users\fengh\AppData\Local\Temp\WeChat Files\4adc8af3960c6caa303a80aed1ec93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79445" y="1290955"/>
            <a:ext cx="2865120" cy="1965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rcRect r="79" b="35569"/>
          <a:stretch>
            <a:fillRect/>
          </a:stretch>
        </p:blipFill>
        <p:spPr>
          <a:xfrm>
            <a:off x="43180" y="3429000"/>
            <a:ext cx="2987040" cy="17367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00" y="1290955"/>
            <a:ext cx="2757170" cy="20478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/>
              <p:cNvSpPr txBox="1"/>
              <p:nvPr/>
            </p:nvSpPr>
            <p:spPr>
              <a:xfrm>
                <a:off x="114300" y="5165725"/>
                <a:ext cx="2966085" cy="1592872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sym typeface="+mn-ea"/>
                  </a:rPr>
                  <a:t>Good linear energy response</a:t>
                </a:r>
                <a:endParaRPr lang="zh-CN" altLang="en-US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sym typeface="+mn-ea"/>
                  </a:rPr>
                  <a:t>20%-30% energy resolution(FWHM)</a:t>
                </a:r>
                <a:endParaRPr lang="en-US" altLang="zh-CN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sym typeface="+mn-ea"/>
                  </a:rPr>
                  <a:t>Energy resolution follows the relationship ~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zh-CN" sz="16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6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𝐸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1600" i="1" dirty="0">
                    <a:latin typeface="Cambria Math" panose="02040503050406030204" pitchFamily="18" charset="0"/>
                    <a:cs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" y="5165725"/>
                <a:ext cx="2966085" cy="1592872"/>
              </a:xfrm>
              <a:prstGeom prst="rect">
                <a:avLst/>
              </a:prstGeom>
              <a:blipFill rotWithShape="1">
                <a:blip r:embed="rId7"/>
                <a:stretch>
                  <a:fillRect b="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5790" y="3338830"/>
            <a:ext cx="2798445" cy="211010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3230245" y="5509895"/>
            <a:ext cx="286067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/>
              <a:t>Stable gain under different count rates(no pile up)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/>
              <a:t>Good linearity in charge response</a:t>
            </a: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49670" y="3256915"/>
            <a:ext cx="2664460" cy="21304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/>
              <p:cNvSpPr txBox="1"/>
              <p:nvPr/>
            </p:nvSpPr>
            <p:spPr>
              <a:xfrm>
                <a:off x="6315710" y="5509895"/>
                <a:ext cx="2860675" cy="829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160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/>
                  <a:t>~200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6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μ</m:t>
                    </m:r>
                  </m:oMath>
                </a14:m>
                <a:r>
                  <a:rPr lang="en-US" altLang="zh-CN" sz="1600"/>
                  <a:t>m vertex resolution</a:t>
                </a:r>
              </a:p>
              <a:p>
                <a:pPr indent="0">
                  <a:buFont typeface="Arial" panose="020B0604020202020204" pitchFamily="34" charset="0"/>
                  <a:buNone/>
                </a:pPr>
                <a:r>
                  <a:rPr lang="en-US" altLang="zh-CN" sz="1600"/>
                  <a:t>@ 6.4 keV</a:t>
                </a:r>
              </a:p>
            </p:txBody>
          </p:sp>
        </mc:Choice>
        <mc:Fallback xmlns="">
          <p:sp>
            <p:nvSpPr>
              <p:cNvPr id="25" name="文本框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5710" y="5509895"/>
                <a:ext cx="2860675" cy="829945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图片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65640" y="1311910"/>
            <a:ext cx="2256155" cy="241681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81490" y="3749040"/>
            <a:ext cx="2552065" cy="19577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/>
              <p:cNvSpPr txBox="1"/>
              <p:nvPr/>
            </p:nvSpPr>
            <p:spPr>
              <a:xfrm>
                <a:off x="9378315" y="5706745"/>
                <a:ext cx="2860675" cy="583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160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/>
                  <a:t>~262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6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μs</m:t>
                    </m:r>
                  </m:oMath>
                </a14:m>
                <a:r>
                  <a:rPr lang="en-US" altLang="zh-CN" sz="1600"/>
                  <a:t> time resolution</a:t>
                </a:r>
              </a:p>
            </p:txBody>
          </p:sp>
        </mc:Choice>
        <mc:Fallback xmlns="">
          <p:sp>
            <p:nvSpPr>
              <p:cNvPr id="31" name="文本框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8315" y="5706745"/>
                <a:ext cx="2860675" cy="583565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图片 3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34455" y="1286510"/>
            <a:ext cx="2416175" cy="2014855"/>
          </a:xfrm>
          <a:prstGeom prst="rect">
            <a:avLst/>
          </a:prstGeom>
        </p:spPr>
      </p:pic>
      <p:sp>
        <p:nvSpPr>
          <p:cNvPr id="33" name="灯片编号占位符 32"/>
          <p:cNvSpPr>
            <a:spLocks noGrp="1"/>
          </p:cNvSpPr>
          <p:nvPr>
            <p:ph type="sldNum" sz="quarter" idx="12"/>
          </p:nvPr>
        </p:nvSpPr>
        <p:spPr>
          <a:xfrm>
            <a:off x="8877600" y="6382980"/>
            <a:ext cx="2700000" cy="316800"/>
          </a:xfrm>
        </p:spPr>
        <p:txBody>
          <a:bodyPr/>
          <a:lstStyle/>
          <a:p>
            <a:fld id="{CA44AABA-6ED3-43D4-A200-DA0A2F6CBD64}" type="slidenum">
              <a:rPr lang="zh-CN" altLang="en-US" smtClean="0"/>
              <a:t>22</a:t>
            </a:fld>
            <a:endParaRPr lang="zh-CN" altLang="en-US"/>
          </a:p>
        </p:txBody>
      </p:sp>
      <p:grpSp>
        <p:nvGrpSpPr>
          <p:cNvPr id="43" name="组合 42"/>
          <p:cNvGrpSpPr/>
          <p:nvPr/>
        </p:nvGrpSpPr>
        <p:grpSpPr>
          <a:xfrm>
            <a:off x="0" y="793750"/>
            <a:ext cx="12192000" cy="5964846"/>
            <a:chOff x="6985" y="-1735601"/>
            <a:chExt cx="11991340" cy="6053111"/>
          </a:xfrm>
        </p:grpSpPr>
        <p:grpSp>
          <p:nvGrpSpPr>
            <p:cNvPr id="28" name="组合 27"/>
            <p:cNvGrpSpPr/>
            <p:nvPr/>
          </p:nvGrpSpPr>
          <p:grpSpPr>
            <a:xfrm>
              <a:off x="6985" y="-1735601"/>
              <a:ext cx="2979420" cy="6053111"/>
              <a:chOff x="5564645" y="-2075815"/>
              <a:chExt cx="3075891" cy="6053111"/>
            </a:xfrm>
          </p:grpSpPr>
          <p:sp>
            <p:nvSpPr>
              <p:cNvPr id="11" name="矩形: 圆角 10"/>
              <p:cNvSpPr/>
              <p:nvPr/>
            </p:nvSpPr>
            <p:spPr>
              <a:xfrm>
                <a:off x="5564645" y="-2075815"/>
                <a:ext cx="3074670" cy="6053111"/>
              </a:xfrm>
              <a:prstGeom prst="roundRect">
                <a:avLst>
                  <a:gd name="adj" fmla="val 12330"/>
                </a:avLst>
              </a:prstGeom>
              <a:noFill/>
              <a:ln>
                <a:solidFill>
                  <a:srgbClr val="620E7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任意多边形: 形状 23"/>
              <p:cNvSpPr/>
              <p:nvPr/>
            </p:nvSpPr>
            <p:spPr>
              <a:xfrm>
                <a:off x="5570995" y="-2069107"/>
                <a:ext cx="3069541" cy="353668"/>
              </a:xfrm>
              <a:custGeom>
                <a:avLst/>
                <a:gdLst>
                  <a:gd name="connsiteX0" fmla="*/ 376542 w 3069541"/>
                  <a:gd name="connsiteY0" fmla="*/ 0 h 353668"/>
                  <a:gd name="connsiteX1" fmla="*/ 2692998 w 3069541"/>
                  <a:gd name="connsiteY1" fmla="*/ 0 h 353668"/>
                  <a:gd name="connsiteX2" fmla="*/ 3064403 w 3069541"/>
                  <a:gd name="connsiteY2" fmla="*/ 302704 h 353668"/>
                  <a:gd name="connsiteX3" fmla="*/ 3069541 w 3069541"/>
                  <a:gd name="connsiteY3" fmla="*/ 353668 h 353668"/>
                  <a:gd name="connsiteX4" fmla="*/ 0 w 3069541"/>
                  <a:gd name="connsiteY4" fmla="*/ 353668 h 353668"/>
                  <a:gd name="connsiteX5" fmla="*/ 5137 w 3069541"/>
                  <a:gd name="connsiteY5" fmla="*/ 302704 h 353668"/>
                  <a:gd name="connsiteX6" fmla="*/ 376542 w 3069541"/>
                  <a:gd name="connsiteY6" fmla="*/ 0 h 35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69541" h="353668">
                    <a:moveTo>
                      <a:pt x="376542" y="0"/>
                    </a:moveTo>
                    <a:lnTo>
                      <a:pt x="2692998" y="0"/>
                    </a:lnTo>
                    <a:cubicBezTo>
                      <a:pt x="2876201" y="0"/>
                      <a:pt x="3029053" y="129951"/>
                      <a:pt x="3064403" y="302704"/>
                    </a:cubicBezTo>
                    <a:lnTo>
                      <a:pt x="3069541" y="353668"/>
                    </a:lnTo>
                    <a:lnTo>
                      <a:pt x="0" y="353668"/>
                    </a:lnTo>
                    <a:lnTo>
                      <a:pt x="5137" y="302704"/>
                    </a:lnTo>
                    <a:cubicBezTo>
                      <a:pt x="40487" y="129951"/>
                      <a:pt x="193339" y="0"/>
                      <a:pt x="376542" y="0"/>
                    </a:cubicBezTo>
                    <a:close/>
                  </a:path>
                </a:pathLst>
              </a:custGeom>
              <a:solidFill>
                <a:srgbClr val="620E72"/>
              </a:solidFill>
              <a:ln>
                <a:solidFill>
                  <a:srgbClr val="620E7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en-US" altLang="zh-CN" dirty="0"/>
                  <a:t>Energy resolution</a:t>
                </a:r>
                <a:endParaRPr lang="zh-CN" altLang="en-US" dirty="0"/>
              </a:p>
            </p:txBody>
          </p:sp>
        </p:grpSp>
        <p:grpSp>
          <p:nvGrpSpPr>
            <p:cNvPr id="34" name="组合 33"/>
            <p:cNvGrpSpPr/>
            <p:nvPr/>
          </p:nvGrpSpPr>
          <p:grpSpPr>
            <a:xfrm>
              <a:off x="3010959" y="-1735601"/>
              <a:ext cx="2979418" cy="6053111"/>
              <a:chOff x="5564646" y="-2075815"/>
              <a:chExt cx="3075889" cy="6053111"/>
            </a:xfrm>
          </p:grpSpPr>
          <p:sp>
            <p:nvSpPr>
              <p:cNvPr id="35" name="矩形: 圆角 34"/>
              <p:cNvSpPr/>
              <p:nvPr/>
            </p:nvSpPr>
            <p:spPr>
              <a:xfrm>
                <a:off x="5564646" y="-2075815"/>
                <a:ext cx="3074671" cy="6053111"/>
              </a:xfrm>
              <a:prstGeom prst="roundRect">
                <a:avLst>
                  <a:gd name="adj" fmla="val 12330"/>
                </a:avLst>
              </a:prstGeom>
              <a:noFill/>
              <a:ln>
                <a:solidFill>
                  <a:srgbClr val="72120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任意多边形: 形状 35"/>
              <p:cNvSpPr/>
              <p:nvPr/>
            </p:nvSpPr>
            <p:spPr>
              <a:xfrm>
                <a:off x="5570994" y="-2069107"/>
                <a:ext cx="3069541" cy="353668"/>
              </a:xfrm>
              <a:custGeom>
                <a:avLst/>
                <a:gdLst>
                  <a:gd name="connsiteX0" fmla="*/ 376542 w 3069541"/>
                  <a:gd name="connsiteY0" fmla="*/ 0 h 353668"/>
                  <a:gd name="connsiteX1" fmla="*/ 2692998 w 3069541"/>
                  <a:gd name="connsiteY1" fmla="*/ 0 h 353668"/>
                  <a:gd name="connsiteX2" fmla="*/ 3064403 w 3069541"/>
                  <a:gd name="connsiteY2" fmla="*/ 302704 h 353668"/>
                  <a:gd name="connsiteX3" fmla="*/ 3069541 w 3069541"/>
                  <a:gd name="connsiteY3" fmla="*/ 353668 h 353668"/>
                  <a:gd name="connsiteX4" fmla="*/ 0 w 3069541"/>
                  <a:gd name="connsiteY4" fmla="*/ 353668 h 353668"/>
                  <a:gd name="connsiteX5" fmla="*/ 5137 w 3069541"/>
                  <a:gd name="connsiteY5" fmla="*/ 302704 h 353668"/>
                  <a:gd name="connsiteX6" fmla="*/ 376542 w 3069541"/>
                  <a:gd name="connsiteY6" fmla="*/ 0 h 35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69541" h="353668">
                    <a:moveTo>
                      <a:pt x="376542" y="0"/>
                    </a:moveTo>
                    <a:lnTo>
                      <a:pt x="2692998" y="0"/>
                    </a:lnTo>
                    <a:cubicBezTo>
                      <a:pt x="2876201" y="0"/>
                      <a:pt x="3029053" y="129951"/>
                      <a:pt x="3064403" y="302704"/>
                    </a:cubicBezTo>
                    <a:lnTo>
                      <a:pt x="3069541" y="353668"/>
                    </a:lnTo>
                    <a:lnTo>
                      <a:pt x="0" y="353668"/>
                    </a:lnTo>
                    <a:lnTo>
                      <a:pt x="5137" y="302704"/>
                    </a:lnTo>
                    <a:cubicBezTo>
                      <a:pt x="40487" y="129951"/>
                      <a:pt x="193339" y="0"/>
                      <a:pt x="376542" y="0"/>
                    </a:cubicBezTo>
                    <a:close/>
                  </a:path>
                </a:pathLst>
              </a:custGeom>
              <a:solidFill>
                <a:srgbClr val="72120E"/>
              </a:solidFill>
              <a:ln>
                <a:solidFill>
                  <a:srgbClr val="72120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en-US" altLang="zh-CN" dirty="0"/>
                  <a:t>Dynamic range</a:t>
                </a:r>
                <a:endParaRPr lang="zh-CN" altLang="en-US" dirty="0"/>
              </a:p>
            </p:txBody>
          </p:sp>
        </p:grpSp>
        <p:grpSp>
          <p:nvGrpSpPr>
            <p:cNvPr id="37" name="组合 36"/>
            <p:cNvGrpSpPr/>
            <p:nvPr/>
          </p:nvGrpSpPr>
          <p:grpSpPr>
            <a:xfrm>
              <a:off x="6014931" y="-1735601"/>
              <a:ext cx="2979420" cy="6053111"/>
              <a:chOff x="5564645" y="-2075815"/>
              <a:chExt cx="3075891" cy="6053111"/>
            </a:xfrm>
          </p:grpSpPr>
          <p:sp>
            <p:nvSpPr>
              <p:cNvPr id="38" name="矩形: 圆角 37"/>
              <p:cNvSpPr/>
              <p:nvPr/>
            </p:nvSpPr>
            <p:spPr>
              <a:xfrm>
                <a:off x="5564645" y="-2075815"/>
                <a:ext cx="3074670" cy="6053111"/>
              </a:xfrm>
              <a:prstGeom prst="roundRect">
                <a:avLst>
                  <a:gd name="adj" fmla="val 12330"/>
                </a:avLst>
              </a:prstGeom>
              <a:noFill/>
              <a:ln>
                <a:solidFill>
                  <a:srgbClr val="5A720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任意多边形: 形状 38"/>
              <p:cNvSpPr/>
              <p:nvPr/>
            </p:nvSpPr>
            <p:spPr>
              <a:xfrm>
                <a:off x="5570995" y="-2069107"/>
                <a:ext cx="3069541" cy="353668"/>
              </a:xfrm>
              <a:custGeom>
                <a:avLst/>
                <a:gdLst>
                  <a:gd name="connsiteX0" fmla="*/ 376542 w 3069541"/>
                  <a:gd name="connsiteY0" fmla="*/ 0 h 353668"/>
                  <a:gd name="connsiteX1" fmla="*/ 2692998 w 3069541"/>
                  <a:gd name="connsiteY1" fmla="*/ 0 h 353668"/>
                  <a:gd name="connsiteX2" fmla="*/ 3064403 w 3069541"/>
                  <a:gd name="connsiteY2" fmla="*/ 302704 h 353668"/>
                  <a:gd name="connsiteX3" fmla="*/ 3069541 w 3069541"/>
                  <a:gd name="connsiteY3" fmla="*/ 353668 h 353668"/>
                  <a:gd name="connsiteX4" fmla="*/ 0 w 3069541"/>
                  <a:gd name="connsiteY4" fmla="*/ 353668 h 353668"/>
                  <a:gd name="connsiteX5" fmla="*/ 5137 w 3069541"/>
                  <a:gd name="connsiteY5" fmla="*/ 302704 h 353668"/>
                  <a:gd name="connsiteX6" fmla="*/ 376542 w 3069541"/>
                  <a:gd name="connsiteY6" fmla="*/ 0 h 35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69541" h="353668">
                    <a:moveTo>
                      <a:pt x="376542" y="0"/>
                    </a:moveTo>
                    <a:lnTo>
                      <a:pt x="2692998" y="0"/>
                    </a:lnTo>
                    <a:cubicBezTo>
                      <a:pt x="2876201" y="0"/>
                      <a:pt x="3029053" y="129951"/>
                      <a:pt x="3064403" y="302704"/>
                    </a:cubicBezTo>
                    <a:lnTo>
                      <a:pt x="3069541" y="353668"/>
                    </a:lnTo>
                    <a:lnTo>
                      <a:pt x="0" y="353668"/>
                    </a:lnTo>
                    <a:lnTo>
                      <a:pt x="5137" y="302704"/>
                    </a:lnTo>
                    <a:cubicBezTo>
                      <a:pt x="40487" y="129951"/>
                      <a:pt x="193339" y="0"/>
                      <a:pt x="376542" y="0"/>
                    </a:cubicBezTo>
                    <a:close/>
                  </a:path>
                </a:pathLst>
              </a:custGeom>
              <a:solidFill>
                <a:srgbClr val="5A720E"/>
              </a:solidFill>
              <a:ln>
                <a:solidFill>
                  <a:srgbClr val="5A720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en-US" altLang="zh-CN" dirty="0"/>
                  <a:t>Vertex resolution</a:t>
                </a:r>
                <a:endParaRPr lang="zh-CN" altLang="en-US" dirty="0"/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>
              <a:off x="9018905" y="-1735601"/>
              <a:ext cx="2979420" cy="6053111"/>
              <a:chOff x="5564645" y="-2075815"/>
              <a:chExt cx="3075891" cy="6053111"/>
            </a:xfrm>
          </p:grpSpPr>
          <p:sp>
            <p:nvSpPr>
              <p:cNvPr id="41" name="矩形: 圆角 40"/>
              <p:cNvSpPr/>
              <p:nvPr/>
            </p:nvSpPr>
            <p:spPr>
              <a:xfrm>
                <a:off x="5564645" y="-2075815"/>
                <a:ext cx="3074670" cy="6053111"/>
              </a:xfrm>
              <a:prstGeom prst="roundRect">
                <a:avLst>
                  <a:gd name="adj" fmla="val 12330"/>
                </a:avLst>
              </a:prstGeom>
              <a:noFill/>
              <a:ln>
                <a:solidFill>
                  <a:srgbClr val="0E723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任意多边形: 形状 41"/>
              <p:cNvSpPr/>
              <p:nvPr/>
            </p:nvSpPr>
            <p:spPr>
              <a:xfrm>
                <a:off x="5570995" y="-2069107"/>
                <a:ext cx="3069541" cy="353668"/>
              </a:xfrm>
              <a:custGeom>
                <a:avLst/>
                <a:gdLst>
                  <a:gd name="connsiteX0" fmla="*/ 376542 w 3069541"/>
                  <a:gd name="connsiteY0" fmla="*/ 0 h 353668"/>
                  <a:gd name="connsiteX1" fmla="*/ 2692998 w 3069541"/>
                  <a:gd name="connsiteY1" fmla="*/ 0 h 353668"/>
                  <a:gd name="connsiteX2" fmla="*/ 3064403 w 3069541"/>
                  <a:gd name="connsiteY2" fmla="*/ 302704 h 353668"/>
                  <a:gd name="connsiteX3" fmla="*/ 3069541 w 3069541"/>
                  <a:gd name="connsiteY3" fmla="*/ 353668 h 353668"/>
                  <a:gd name="connsiteX4" fmla="*/ 0 w 3069541"/>
                  <a:gd name="connsiteY4" fmla="*/ 353668 h 353668"/>
                  <a:gd name="connsiteX5" fmla="*/ 5137 w 3069541"/>
                  <a:gd name="connsiteY5" fmla="*/ 302704 h 353668"/>
                  <a:gd name="connsiteX6" fmla="*/ 376542 w 3069541"/>
                  <a:gd name="connsiteY6" fmla="*/ 0 h 35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69541" h="353668">
                    <a:moveTo>
                      <a:pt x="376542" y="0"/>
                    </a:moveTo>
                    <a:lnTo>
                      <a:pt x="2692998" y="0"/>
                    </a:lnTo>
                    <a:cubicBezTo>
                      <a:pt x="2876201" y="0"/>
                      <a:pt x="3029053" y="129951"/>
                      <a:pt x="3064403" y="302704"/>
                    </a:cubicBezTo>
                    <a:lnTo>
                      <a:pt x="3069541" y="353668"/>
                    </a:lnTo>
                    <a:lnTo>
                      <a:pt x="0" y="353668"/>
                    </a:lnTo>
                    <a:lnTo>
                      <a:pt x="5137" y="302704"/>
                    </a:lnTo>
                    <a:cubicBezTo>
                      <a:pt x="40487" y="129951"/>
                      <a:pt x="193339" y="0"/>
                      <a:pt x="376542" y="0"/>
                    </a:cubicBezTo>
                    <a:close/>
                  </a:path>
                </a:pathLst>
              </a:custGeom>
              <a:solidFill>
                <a:srgbClr val="0E723A"/>
              </a:solidFill>
              <a:ln>
                <a:solidFill>
                  <a:srgbClr val="0E723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en-US" altLang="zh-CN" dirty="0"/>
                  <a:t>Time resolution</a:t>
                </a:r>
                <a:endParaRPr lang="zh-CN" altLang="en-US" dirty="0"/>
              </a:p>
            </p:txBody>
          </p:sp>
        </p:grp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7365"/>
          </a:xfrm>
          <a:prstGeom prst="rect">
            <a:avLst/>
          </a:prstGeom>
        </p:spPr>
      </p:pic>
      <p:sp>
        <p:nvSpPr>
          <p:cNvPr id="10" name="爆炸形 1 9"/>
          <p:cNvSpPr/>
          <p:nvPr/>
        </p:nvSpPr>
        <p:spPr>
          <a:xfrm>
            <a:off x="6217185" y="2943326"/>
            <a:ext cx="220345" cy="192405"/>
          </a:xfrm>
          <a:prstGeom prst="irregularSeal1">
            <a:avLst/>
          </a:prstGeom>
          <a:solidFill>
            <a:schemeClr val="accent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 rot="961681">
            <a:off x="4861507" y="2083984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tx1"/>
                </a:solidFill>
              </a:rPr>
              <a:t>D-D neutron source</a:t>
            </a:r>
          </a:p>
        </p:txBody>
      </p:sp>
      <p:sp>
        <p:nvSpPr>
          <p:cNvPr id="18" name="文本框 17"/>
          <p:cNvSpPr txBox="1"/>
          <p:nvPr/>
        </p:nvSpPr>
        <p:spPr>
          <a:xfrm rot="18254455">
            <a:off x="3987080" y="3201253"/>
            <a:ext cx="20503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      shielding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5422885" y="5210584"/>
            <a:ext cx="30581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Migdal detector </a:t>
            </a:r>
            <a:endParaRPr lang="zh-CN" altLang="en-US" sz="2000" b="1" dirty="0"/>
          </a:p>
        </p:txBody>
      </p:sp>
      <p:sp>
        <p:nvSpPr>
          <p:cNvPr id="20" name="文本框 19"/>
          <p:cNvSpPr txBox="1"/>
          <p:nvPr/>
        </p:nvSpPr>
        <p:spPr>
          <a:xfrm>
            <a:off x="9103360" y="1091565"/>
            <a:ext cx="28295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algn="l">
              <a:buClrTx/>
              <a:buSzTx/>
              <a:buFontTx/>
            </a:pPr>
            <a:endParaRPr lang="en-US" altLang="zh-CN" sz="1600" i="0" dirty="0">
              <a:solidFill>
                <a:schemeClr val="tx1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05951" y="5717262"/>
            <a:ext cx="4553427" cy="12869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b="1" dirty="0"/>
              <a:t>Working gas:</a:t>
            </a:r>
          </a:p>
          <a:p>
            <a:r>
              <a:rPr lang="en-US" altLang="zh-CN" dirty="0"/>
              <a:t>0.8 atm @ ~300 K</a:t>
            </a:r>
          </a:p>
          <a:p>
            <a:r>
              <a:rPr lang="en-US" altLang="zh-CN" dirty="0"/>
              <a:t>40% Helium + Dimethyl ether (DME,C</a:t>
            </a:r>
            <a:r>
              <a:rPr lang="en-US" altLang="zh-CN" baseline="-25000" dirty="0"/>
              <a:t>2</a:t>
            </a:r>
            <a:r>
              <a:rPr lang="en-US" altLang="zh-CN" dirty="0"/>
              <a:t>H</a:t>
            </a:r>
            <a:r>
              <a:rPr lang="en-US" altLang="zh-CN" baseline="-25000" dirty="0"/>
              <a:t>6</a:t>
            </a:r>
            <a:r>
              <a:rPr lang="en-US" altLang="zh-CN" dirty="0"/>
              <a:t>O)</a:t>
            </a:r>
          </a:p>
        </p:txBody>
      </p:sp>
      <p:sp>
        <p:nvSpPr>
          <p:cNvPr id="25" name="灯片编号占位符 24"/>
          <p:cNvSpPr>
            <a:spLocks noGrp="1"/>
          </p:cNvSpPr>
          <p:nvPr>
            <p:ph type="sldNum" sz="quarter" idx="12"/>
          </p:nvPr>
        </p:nvSpPr>
        <p:spPr>
          <a:xfrm>
            <a:off x="8877600" y="6382980"/>
            <a:ext cx="2700000" cy="316800"/>
          </a:xfrm>
        </p:spPr>
        <p:txBody>
          <a:bodyPr/>
          <a:lstStyle/>
          <a:p>
            <a:fld id="{CA44AABA-6ED3-43D4-A200-DA0A2F6CBD64}" type="slidenum">
              <a:rPr lang="zh-CN" altLang="en-US" smtClean="0"/>
              <a:t>23</a:t>
            </a:fld>
            <a:endParaRPr lang="zh-CN" altLang="en-US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039BDB1-1A6A-0D68-3CE4-5F55B9BA5DF0}"/>
              </a:ext>
            </a:extLst>
          </p:cNvPr>
          <p:cNvGrpSpPr/>
          <p:nvPr/>
        </p:nvGrpSpPr>
        <p:grpSpPr>
          <a:xfrm>
            <a:off x="205951" y="560983"/>
            <a:ext cx="2672715" cy="629125"/>
            <a:chOff x="641985" y="626745"/>
            <a:chExt cx="2672715" cy="629125"/>
          </a:xfrm>
        </p:grpSpPr>
        <p:sp>
          <p:nvSpPr>
            <p:cNvPr id="15" name="文本框 14"/>
            <p:cNvSpPr txBox="1"/>
            <p:nvPr/>
          </p:nvSpPr>
          <p:spPr>
            <a:xfrm>
              <a:off x="641985" y="626745"/>
              <a:ext cx="2451735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/>
                <a:t>Scintillator </a:t>
              </a:r>
              <a:r>
                <a:rPr lang="zh-CN" altLang="en-US" sz="2000" b="1" dirty="0"/>
                <a:t>①</a:t>
              </a: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156123" y="948093"/>
              <a:ext cx="215857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algn="l">
                <a:buClrTx/>
                <a:buSzTx/>
                <a:buFontTx/>
              </a:pPr>
              <a:r>
                <a:rPr lang="en-US" altLang="zh-CN" sz="1400" i="0" dirty="0">
                  <a:solidFill>
                    <a:schemeClr val="tx1"/>
                  </a:solidFill>
                </a:rPr>
                <a:t>D-D source </a:t>
              </a:r>
              <a:r>
                <a:rPr lang="en-US" altLang="zh-CN" sz="1400" dirty="0">
                  <a:sym typeface="+mn-ea"/>
                </a:rPr>
                <a:t>monitoring</a:t>
              </a:r>
              <a:endParaRPr lang="en-US" altLang="zh-CN" sz="1400" i="0" dirty="0">
                <a:solidFill>
                  <a:schemeClr val="tx1"/>
                </a:solidFill>
              </a:endParaRPr>
            </a:p>
          </p:txBody>
        </p:sp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1EDFF4C9-3139-8AC2-706F-AD77C660396B}"/>
                </a:ext>
              </a:extLst>
            </p:cNvPr>
            <p:cNvCxnSpPr>
              <a:cxnSpLocks/>
            </p:cNvCxnSpPr>
            <p:nvPr/>
          </p:nvCxnSpPr>
          <p:spPr>
            <a:xfrm>
              <a:off x="1261534" y="1206500"/>
              <a:ext cx="1769533" cy="0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659DB23E-9B51-E0D1-7ACE-87F3036DFD48}"/>
              </a:ext>
            </a:extLst>
          </p:cNvPr>
          <p:cNvGrpSpPr/>
          <p:nvPr/>
        </p:nvGrpSpPr>
        <p:grpSpPr>
          <a:xfrm>
            <a:off x="9748943" y="5451872"/>
            <a:ext cx="2672715" cy="629125"/>
            <a:chOff x="641985" y="626745"/>
            <a:chExt cx="2672715" cy="629125"/>
          </a:xfrm>
        </p:grpSpPr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9D0121F8-0A88-6884-1EE9-103CD74D9524}"/>
                </a:ext>
              </a:extLst>
            </p:cNvPr>
            <p:cNvSpPr txBox="1"/>
            <p:nvPr/>
          </p:nvSpPr>
          <p:spPr>
            <a:xfrm>
              <a:off x="641985" y="626745"/>
              <a:ext cx="2451735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/>
                <a:t>Scintillator </a:t>
              </a:r>
              <a:r>
                <a:rPr lang="zh-CN" altLang="en-US" sz="2000" b="1" dirty="0"/>
                <a:t>③</a:t>
              </a: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31DB8526-F171-6C13-B6D1-A69B0DEBC4ED}"/>
                </a:ext>
              </a:extLst>
            </p:cNvPr>
            <p:cNvSpPr txBox="1"/>
            <p:nvPr/>
          </p:nvSpPr>
          <p:spPr>
            <a:xfrm>
              <a:off x="1156123" y="948093"/>
              <a:ext cx="215857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algn="l">
                <a:buClrTx/>
                <a:buSzTx/>
                <a:buFontTx/>
              </a:pPr>
              <a:r>
                <a:rPr lang="en-US" altLang="zh-CN" sz="1400" i="0" dirty="0">
                  <a:solidFill>
                    <a:schemeClr val="tx1"/>
                  </a:solidFill>
                </a:rPr>
                <a:t>D-D source </a:t>
              </a:r>
              <a:r>
                <a:rPr lang="en-US" altLang="zh-CN" sz="1400" dirty="0">
                  <a:sym typeface="+mn-ea"/>
                </a:rPr>
                <a:t>monitoring</a:t>
              </a:r>
              <a:endParaRPr lang="en-US" altLang="zh-CN" sz="1400" i="0" dirty="0">
                <a:solidFill>
                  <a:schemeClr val="tx1"/>
                </a:solidFill>
              </a:endParaRPr>
            </a:p>
          </p:txBody>
        </p: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D5A114D8-3BAD-C92A-2902-415C2A0A82AE}"/>
                </a:ext>
              </a:extLst>
            </p:cNvPr>
            <p:cNvCxnSpPr>
              <a:cxnSpLocks/>
            </p:cNvCxnSpPr>
            <p:nvPr/>
          </p:nvCxnSpPr>
          <p:spPr>
            <a:xfrm>
              <a:off x="1261534" y="1206500"/>
              <a:ext cx="1769533" cy="0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EC20D150-9089-5132-9D2F-66722DD81F99}"/>
              </a:ext>
            </a:extLst>
          </p:cNvPr>
          <p:cNvGrpSpPr/>
          <p:nvPr/>
        </p:nvGrpSpPr>
        <p:grpSpPr>
          <a:xfrm>
            <a:off x="9003930" y="1140738"/>
            <a:ext cx="3329251" cy="645894"/>
            <a:chOff x="641985" y="626745"/>
            <a:chExt cx="3329251" cy="645894"/>
          </a:xfrm>
        </p:grpSpPr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167F6040-1DE9-2A60-7E93-FBB08BF0FAF7}"/>
                </a:ext>
              </a:extLst>
            </p:cNvPr>
            <p:cNvSpPr txBox="1"/>
            <p:nvPr/>
          </p:nvSpPr>
          <p:spPr>
            <a:xfrm>
              <a:off x="641985" y="626745"/>
              <a:ext cx="2451735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/>
                <a:t>Scintillator </a:t>
              </a:r>
              <a:r>
                <a:rPr lang="zh-CN" altLang="en-US" sz="2000" b="1" dirty="0"/>
                <a:t>②</a:t>
              </a: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689C10AE-89E5-DB2C-E96F-857F91719969}"/>
                </a:ext>
              </a:extLst>
            </p:cNvPr>
            <p:cNvSpPr txBox="1"/>
            <p:nvPr/>
          </p:nvSpPr>
          <p:spPr>
            <a:xfrm>
              <a:off x="898789" y="964862"/>
              <a:ext cx="307244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400" dirty="0"/>
                <a:t>n/gamma spectrum meas.</a:t>
              </a:r>
            </a:p>
          </p:txBody>
        </p:sp>
        <p:cxnSp>
          <p:nvCxnSpPr>
            <p:cNvPr id="34" name="直接连接符 33">
              <a:extLst>
                <a:ext uri="{FF2B5EF4-FFF2-40B4-BE49-F238E27FC236}">
                  <a16:creationId xmlns:a16="http://schemas.microsoft.com/office/drawing/2014/main" id="{859DB4B0-1C29-0BFA-6655-4482B9A232D1}"/>
                </a:ext>
              </a:extLst>
            </p:cNvPr>
            <p:cNvCxnSpPr>
              <a:cxnSpLocks/>
            </p:cNvCxnSpPr>
            <p:nvPr/>
          </p:nvCxnSpPr>
          <p:spPr>
            <a:xfrm>
              <a:off x="977343" y="1239364"/>
              <a:ext cx="2044145" cy="0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9" name="直接箭头连接符 38">
            <a:extLst>
              <a:ext uri="{FF2B5EF4-FFF2-40B4-BE49-F238E27FC236}">
                <a16:creationId xmlns:a16="http://schemas.microsoft.com/office/drawing/2014/main" id="{D1EF2C9F-7FA6-01C8-4E23-29751B466AC5}"/>
              </a:ext>
            </a:extLst>
          </p:cNvPr>
          <p:cNvCxnSpPr/>
          <p:nvPr/>
        </p:nvCxnSpPr>
        <p:spPr>
          <a:xfrm flipH="1">
            <a:off x="5959398" y="3183665"/>
            <a:ext cx="272568" cy="431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" name="Picture 2" descr="2019年版第五套人民币将发行 银色的5角硬币来了！_凤凰网科技_凤凰网">
            <a:extLst>
              <a:ext uri="{FF2B5EF4-FFF2-40B4-BE49-F238E27FC236}">
                <a16:creationId xmlns:a16="http://schemas.microsoft.com/office/drawing/2014/main" id="{8427A33C-DF62-4D84-45D2-9413DB04B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358" y="3561715"/>
            <a:ext cx="428837" cy="42991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直接箭头连接符 2">
            <a:extLst>
              <a:ext uri="{FF2B5EF4-FFF2-40B4-BE49-F238E27FC236}">
                <a16:creationId xmlns:a16="http://schemas.microsoft.com/office/drawing/2014/main" id="{6EF63FF1-4DA0-7B00-7A16-BCA88B0269B5}"/>
              </a:ext>
            </a:extLst>
          </p:cNvPr>
          <p:cNvCxnSpPr>
            <a:cxnSpLocks/>
          </p:cNvCxnSpPr>
          <p:nvPr/>
        </p:nvCxnSpPr>
        <p:spPr>
          <a:xfrm>
            <a:off x="6279197" y="3761105"/>
            <a:ext cx="375179" cy="1556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>
            <a:extLst>
              <a:ext uri="{FF2B5EF4-FFF2-40B4-BE49-F238E27FC236}">
                <a16:creationId xmlns:a16="http://schemas.microsoft.com/office/drawing/2014/main" id="{878113BE-EFC0-E728-B86A-490823C3FD9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86863" y="1245955"/>
            <a:ext cx="773247" cy="773575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0A74F4A-2242-C908-2A56-F0F5EC05862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8346" y="442034"/>
            <a:ext cx="1099680" cy="157749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840" y="757975"/>
            <a:ext cx="4598702" cy="2981228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1026767" y="3705371"/>
            <a:ext cx="4492972" cy="3147763"/>
            <a:chOff x="871019" y="3785887"/>
            <a:chExt cx="4492972" cy="3147763"/>
          </a:xfrm>
        </p:grpSpPr>
        <p:grpSp>
          <p:nvGrpSpPr>
            <p:cNvPr id="9" name="组合 8"/>
            <p:cNvGrpSpPr/>
            <p:nvPr/>
          </p:nvGrpSpPr>
          <p:grpSpPr>
            <a:xfrm>
              <a:off x="990092" y="3785887"/>
              <a:ext cx="4373899" cy="3147763"/>
              <a:chOff x="482092" y="3767201"/>
              <a:chExt cx="4616450" cy="3322320"/>
            </a:xfrm>
          </p:grpSpPr>
          <p:pic>
            <p:nvPicPr>
              <p:cNvPr id="7" name="图片 18" descr="GammaSpec_00(1)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2092" y="3767201"/>
                <a:ext cx="4616450" cy="3322320"/>
              </a:xfrm>
              <a:prstGeom prst="rect">
                <a:avLst/>
              </a:prstGeom>
            </p:spPr>
          </p:pic>
          <p:sp>
            <p:nvSpPr>
              <p:cNvPr id="8" name="文本框 7"/>
              <p:cNvSpPr txBox="1"/>
              <p:nvPr/>
            </p:nvSpPr>
            <p:spPr>
              <a:xfrm>
                <a:off x="1489731" y="4450332"/>
                <a:ext cx="3197548" cy="1007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/>
                  <a:t>0.5 MeV: e+/e- annihilation</a:t>
                </a:r>
              </a:p>
              <a:p>
                <a:r>
                  <a:rPr lang="en-US" altLang="zh-CN" sz="1400" dirty="0"/>
                  <a:t>0.8 MeV: </a:t>
                </a:r>
                <a:r>
                  <a:rPr lang="en-US" altLang="zh-CN" sz="1400" baseline="30000" dirty="0"/>
                  <a:t>56</a:t>
                </a:r>
                <a:r>
                  <a:rPr lang="en-US" altLang="zh-CN" sz="1400" dirty="0"/>
                  <a:t>Fe</a:t>
                </a:r>
              </a:p>
              <a:p>
                <a:r>
                  <a:rPr lang="en-US" altLang="zh-CN" sz="1400" dirty="0"/>
                  <a:t>1.4 MeV: </a:t>
                </a:r>
                <a:r>
                  <a:rPr lang="en-US" altLang="zh-CN" sz="1400" baseline="30000" dirty="0"/>
                  <a:t>40</a:t>
                </a:r>
                <a:r>
                  <a:rPr lang="en-US" altLang="zh-CN" sz="1400" dirty="0"/>
                  <a:t>K</a:t>
                </a:r>
              </a:p>
              <a:p>
                <a:r>
                  <a:rPr lang="en-US" altLang="zh-CN" sz="1400" dirty="0"/>
                  <a:t>2.2 MeV: H in polyethylene</a:t>
                </a:r>
              </a:p>
            </p:txBody>
          </p:sp>
        </p:grpSp>
        <p:sp>
          <p:nvSpPr>
            <p:cNvPr id="11" name="矩形: 圆角 10"/>
            <p:cNvSpPr/>
            <p:nvPr/>
          </p:nvSpPr>
          <p:spPr>
            <a:xfrm>
              <a:off x="871019" y="3855506"/>
              <a:ext cx="4492972" cy="3063454"/>
            </a:xfrm>
            <a:prstGeom prst="roundRect">
              <a:avLst>
                <a:gd name="adj" fmla="val 10131"/>
              </a:avLst>
            </a:prstGeom>
            <a:solidFill>
              <a:schemeClr val="accent6">
                <a:alpha val="10196"/>
              </a:schemeClr>
            </a:solidFill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b="1" dirty="0"/>
              <a:t>中子</a:t>
            </a:r>
            <a:r>
              <a:rPr lang="en-US" altLang="zh-CN" b="1" dirty="0"/>
              <a:t>/</a:t>
            </a:r>
            <a:r>
              <a:rPr lang="zh-CN" altLang="en-US" b="1" dirty="0"/>
              <a:t>光子能谱测量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24</a:t>
            </a:fld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>
            <a:off x="6084843" y="822071"/>
            <a:ext cx="4587221" cy="2955688"/>
            <a:chOff x="5930900" y="822071"/>
            <a:chExt cx="4778727" cy="3253740"/>
          </a:xfrm>
        </p:grpSpPr>
        <p:pic>
          <p:nvPicPr>
            <p:cNvPr id="6" name="图片 16" descr="NeutronSpec_0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43317" y="822071"/>
              <a:ext cx="4766310" cy="3253740"/>
            </a:xfrm>
            <a:prstGeom prst="rect">
              <a:avLst/>
            </a:prstGeom>
          </p:spPr>
        </p:pic>
        <p:sp>
          <p:nvSpPr>
            <p:cNvPr id="14" name="矩形: 圆角 13"/>
            <p:cNvSpPr/>
            <p:nvPr/>
          </p:nvSpPr>
          <p:spPr>
            <a:xfrm>
              <a:off x="5930900" y="851535"/>
              <a:ext cx="4712716" cy="3224276"/>
            </a:xfrm>
            <a:prstGeom prst="roundRect">
              <a:avLst>
                <a:gd name="adj" fmla="val 6868"/>
              </a:avLst>
            </a:prstGeom>
            <a:solidFill>
              <a:schemeClr val="accent4">
                <a:alpha val="10196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6725881" y="1093216"/>
              <a:ext cx="278794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Neutron energy spectrum</a:t>
              </a:r>
              <a:endParaRPr lang="zh-CN" altLang="en-US" dirty="0"/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2100537" y="3947491"/>
            <a:ext cx="27879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dirty="0"/>
              <a:t>Gamma energy spectrum</a:t>
            </a:r>
            <a:endParaRPr lang="zh-CN" altLang="en-US" dirty="0"/>
          </a:p>
        </p:txBody>
      </p:sp>
      <p:sp>
        <p:nvSpPr>
          <p:cNvPr id="19" name="文本框 18"/>
          <p:cNvSpPr txBox="1"/>
          <p:nvPr/>
        </p:nvSpPr>
        <p:spPr>
          <a:xfrm>
            <a:off x="5963754" y="4471255"/>
            <a:ext cx="50824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采用液闪探测器进行中子</a:t>
            </a:r>
            <a:r>
              <a:rPr lang="en-US" altLang="zh-CN" dirty="0"/>
              <a:t>/</a:t>
            </a:r>
            <a:r>
              <a:rPr lang="zh-CN" altLang="en-US" dirty="0"/>
              <a:t>光子能谱测量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开发波形分析算法进行中子</a:t>
            </a:r>
            <a:r>
              <a:rPr lang="en-US" altLang="zh-CN" dirty="0"/>
              <a:t>/</a:t>
            </a:r>
            <a:r>
              <a:rPr lang="zh-CN" altLang="en-US" dirty="0"/>
              <a:t>光子鉴别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根据模拟及标定数据得到液闪探测器的响应矩阵；开发反卷积算法得到中子</a:t>
            </a:r>
            <a:r>
              <a:rPr lang="en-US" altLang="zh-CN" dirty="0"/>
              <a:t>/</a:t>
            </a:r>
            <a:r>
              <a:rPr lang="zh-CN" altLang="en-US" dirty="0"/>
              <a:t>光子能谱</a:t>
            </a:r>
            <a:endParaRPr lang="en-US" altLang="zh-CN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/>
              <a:t>Neutron Flux &amp; Detector performance monitor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25</a:t>
            </a:fld>
            <a:endParaRPr lang="zh-CN" altLang="en-US"/>
          </a:p>
        </p:txBody>
      </p:sp>
      <p:grpSp>
        <p:nvGrpSpPr>
          <p:cNvPr id="29" name="组合 28"/>
          <p:cNvGrpSpPr/>
          <p:nvPr/>
        </p:nvGrpSpPr>
        <p:grpSpPr>
          <a:xfrm>
            <a:off x="148844" y="801778"/>
            <a:ext cx="4455668" cy="5629727"/>
            <a:chOff x="169164" y="801778"/>
            <a:chExt cx="4455668" cy="5629727"/>
          </a:xfrm>
        </p:grpSpPr>
        <p:grpSp>
          <p:nvGrpSpPr>
            <p:cNvPr id="6" name="组合 5"/>
            <p:cNvGrpSpPr/>
            <p:nvPr/>
          </p:nvGrpSpPr>
          <p:grpSpPr>
            <a:xfrm>
              <a:off x="169164" y="801778"/>
              <a:ext cx="4455668" cy="5629727"/>
              <a:chOff x="266700" y="999743"/>
              <a:chExt cx="6406388" cy="5629727"/>
            </a:xfrm>
          </p:grpSpPr>
          <p:pic>
            <p:nvPicPr>
              <p:cNvPr id="3" name="图片 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81380" y="1137856"/>
                <a:ext cx="6129147" cy="4917477"/>
              </a:xfrm>
              <a:prstGeom prst="rect">
                <a:avLst/>
              </a:prstGeom>
            </p:spPr>
          </p:pic>
          <p:sp>
            <p:nvSpPr>
              <p:cNvPr id="5" name="矩形: 圆角 4"/>
              <p:cNvSpPr/>
              <p:nvPr/>
            </p:nvSpPr>
            <p:spPr>
              <a:xfrm>
                <a:off x="266700" y="999743"/>
                <a:ext cx="6406388" cy="5629727"/>
              </a:xfrm>
              <a:prstGeom prst="roundRect">
                <a:avLst>
                  <a:gd name="adj" fmla="val 5513"/>
                </a:avLst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8" name="文本框 7"/>
            <p:cNvSpPr txBox="1"/>
            <p:nvPr/>
          </p:nvSpPr>
          <p:spPr>
            <a:xfrm>
              <a:off x="319899" y="6048403"/>
              <a:ext cx="412089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b="0" i="0" dirty="0">
                  <a:effectLst/>
                  <a:latin typeface="Inter"/>
                </a:rPr>
                <a:t>neutron flux monitored by the two LS</a:t>
              </a:r>
              <a:r>
                <a:rPr lang="en-US" altLang="zh-CN" dirty="0">
                  <a:latin typeface="Inter"/>
                </a:rPr>
                <a:t>.</a:t>
              </a:r>
              <a:endParaRPr lang="zh-CN" altLang="en-US" dirty="0"/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4749192" y="812495"/>
            <a:ext cx="3604459" cy="5634400"/>
            <a:chOff x="4700524" y="812495"/>
            <a:chExt cx="3604459" cy="5634400"/>
          </a:xfrm>
        </p:grpSpPr>
        <p:grpSp>
          <p:nvGrpSpPr>
            <p:cNvPr id="16" name="组合 15"/>
            <p:cNvGrpSpPr/>
            <p:nvPr/>
          </p:nvGrpSpPr>
          <p:grpSpPr>
            <a:xfrm>
              <a:off x="4700524" y="812495"/>
              <a:ext cx="3537603" cy="5605240"/>
              <a:chOff x="7041388" y="798881"/>
              <a:chExt cx="4969256" cy="5605240"/>
            </a:xfrm>
          </p:grpSpPr>
          <p:grpSp>
            <p:nvGrpSpPr>
              <p:cNvPr id="15" name="组合 14"/>
              <p:cNvGrpSpPr/>
              <p:nvPr/>
            </p:nvGrpSpPr>
            <p:grpSpPr>
              <a:xfrm>
                <a:off x="7041388" y="885063"/>
                <a:ext cx="4788916" cy="5101209"/>
                <a:chOff x="7041388" y="885063"/>
                <a:chExt cx="4711700" cy="5332095"/>
              </a:xfrm>
            </p:grpSpPr>
            <p:pic>
              <p:nvPicPr>
                <p:cNvPr id="9" name="图片 8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059168" y="885063"/>
                  <a:ext cx="4693920" cy="2634615"/>
                </a:xfrm>
                <a:prstGeom prst="rect">
                  <a:avLst/>
                </a:prstGeom>
              </p:spPr>
            </p:pic>
            <p:pic>
              <p:nvPicPr>
                <p:cNvPr id="10" name="图片 9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041388" y="3573653"/>
                  <a:ext cx="4711065" cy="2643505"/>
                </a:xfrm>
                <a:prstGeom prst="rect">
                  <a:avLst/>
                </a:prstGeom>
              </p:spPr>
            </p:pic>
          </p:grpSp>
          <p:sp>
            <p:nvSpPr>
              <p:cNvPr id="14" name="矩形: 圆角 13"/>
              <p:cNvSpPr/>
              <p:nvPr/>
            </p:nvSpPr>
            <p:spPr>
              <a:xfrm>
                <a:off x="7041388" y="798881"/>
                <a:ext cx="4969256" cy="5605240"/>
              </a:xfrm>
              <a:prstGeom prst="roundRect">
                <a:avLst>
                  <a:gd name="adj" fmla="val 5513"/>
                </a:avLst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17" name="文本框 16"/>
            <p:cNvSpPr txBox="1"/>
            <p:nvPr/>
          </p:nvSpPr>
          <p:spPr>
            <a:xfrm>
              <a:off x="4767380" y="6077563"/>
              <a:ext cx="353760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b="0" i="0" dirty="0">
                  <a:effectLst/>
                  <a:latin typeface="Inter"/>
                </a:rPr>
                <a:t>Gain monitored with an </a:t>
              </a:r>
              <a:r>
                <a:rPr lang="en-US" altLang="zh-CN" b="0" i="0" baseline="30000" dirty="0">
                  <a:effectLst/>
                  <a:latin typeface="Inter"/>
                </a:rPr>
                <a:t>55</a:t>
              </a:r>
              <a:r>
                <a:rPr lang="en-US" altLang="zh-CN" b="0" i="0" dirty="0">
                  <a:effectLst/>
                  <a:latin typeface="Inter"/>
                </a:rPr>
                <a:t>Fe.</a:t>
              </a:r>
              <a:endParaRPr lang="zh-CN" altLang="en-US" dirty="0"/>
            </a:p>
          </p:txBody>
        </p:sp>
      </p:grpSp>
      <p:pic>
        <p:nvPicPr>
          <p:cNvPr id="23" name="内容占位符 22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461756" y="1064801"/>
            <a:ext cx="3457956" cy="4935085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8437372" y="830939"/>
            <a:ext cx="3537603" cy="5600567"/>
            <a:chOff x="8372348" y="830939"/>
            <a:chExt cx="3537603" cy="5600567"/>
          </a:xfrm>
        </p:grpSpPr>
        <p:sp>
          <p:nvSpPr>
            <p:cNvPr id="24" name="矩形: 圆角 23"/>
            <p:cNvSpPr/>
            <p:nvPr/>
          </p:nvSpPr>
          <p:spPr>
            <a:xfrm>
              <a:off x="8372348" y="830939"/>
              <a:ext cx="3537603" cy="5586796"/>
            </a:xfrm>
            <a:prstGeom prst="roundRect">
              <a:avLst>
                <a:gd name="adj" fmla="val 5513"/>
              </a:avLst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8881508" y="6092952"/>
              <a:ext cx="251928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sz="1600" dirty="0"/>
                <a:t>T &amp; P are monitored.</a:t>
              </a:r>
              <a:endParaRPr lang="zh-CN" altLang="en-US" sz="1600" dirty="0"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电子径迹与反冲核径迹</a:t>
            </a:r>
            <a:endParaRPr lang="zh-CN" altLang="en-US" dirty="0"/>
          </a:p>
        </p:txBody>
      </p:sp>
      <p:graphicFrame>
        <p:nvGraphicFramePr>
          <p:cNvPr id="36" name="表格 35"/>
          <p:cNvGraphicFramePr>
            <a:graphicFrameLocks noGrp="1"/>
          </p:cNvGraphicFramePr>
          <p:nvPr/>
        </p:nvGraphicFramePr>
        <p:xfrm>
          <a:off x="247913" y="956851"/>
          <a:ext cx="5742676" cy="5806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5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56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56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56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51725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blipFill>
                      <a:blip r:embed="rId2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blipFill>
                      <a:blip r:embed="rId3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blipFill>
                      <a:blip r:embed="rId4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51725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blipFill>
                      <a:blip r:embed="rId6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blipFill>
                      <a:blip r:embed="rId7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blipFill>
                      <a:blip r:embed="rId8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blipFill>
                      <a:blip r:embed="rId9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51725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blipFill>
                      <a:blip r:embed="rId10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blipFill>
                      <a:blip r:embed="rId11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blipFill>
                      <a:blip r:embed="rId12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blipFill>
                      <a:blip r:embed="rId13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51725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blipFill>
                      <a:blip r:embed="rId14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blipFill>
                      <a:blip r:embed="rId1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blipFill>
                      <a:blip r:embed="rId16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blipFill>
                      <a:blip r:embed="rId17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2" name="表格 41"/>
          <p:cNvGraphicFramePr>
            <a:graphicFrameLocks noGrp="1"/>
          </p:cNvGraphicFramePr>
          <p:nvPr/>
        </p:nvGraphicFramePr>
        <p:xfrm>
          <a:off x="6387791" y="1027643"/>
          <a:ext cx="5449136" cy="56653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22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22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22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22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16329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blipFill>
                      <a:blip r:embed="rId18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blipFill>
                      <a:blip r:embed="rId19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blipFill>
                      <a:blip r:embed="rId20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blipFill>
                      <a:blip r:embed="rId21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16329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blipFill>
                      <a:blip r:embed="rId22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blipFill>
                      <a:blip r:embed="rId23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blipFill>
                      <a:blip r:embed="rId24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blipFill>
                      <a:blip r:embed="rId2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16329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blipFill>
                      <a:blip r:embed="rId26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blipFill>
                      <a:blip r:embed="rId27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blipFill>
                      <a:blip r:embed="rId28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blipFill>
                      <a:blip r:embed="rId29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16329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blipFill>
                      <a:blip r:embed="rId28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blipFill>
                      <a:blip r:embed="rId30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blipFill>
                      <a:blip r:embed="rId31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blipFill>
                      <a:blip r:embed="rId32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4" name="组合 3">
            <a:extLst>
              <a:ext uri="{FF2B5EF4-FFF2-40B4-BE49-F238E27FC236}">
                <a16:creationId xmlns:a16="http://schemas.microsoft.com/office/drawing/2014/main" id="{D15B2E83-0FD7-DAEC-35DD-E84C7E74A67C}"/>
              </a:ext>
            </a:extLst>
          </p:cNvPr>
          <p:cNvGrpSpPr/>
          <p:nvPr/>
        </p:nvGrpSpPr>
        <p:grpSpPr>
          <a:xfrm>
            <a:off x="541044" y="1651855"/>
            <a:ext cx="5402273" cy="4032422"/>
            <a:chOff x="355073" y="1499455"/>
            <a:chExt cx="5402273" cy="4032422"/>
          </a:xfrm>
        </p:grpSpPr>
        <p:pic>
          <p:nvPicPr>
            <p:cNvPr id="110" name="图片 109" descr="图表, 瀑布图&#10;&#10;AI 生成的内容可能不正确。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6" r="12718"/>
            <a:stretch>
              <a:fillRect/>
            </a:stretch>
          </p:blipFill>
          <p:spPr>
            <a:xfrm>
              <a:off x="355073" y="1499455"/>
              <a:ext cx="5259551" cy="4032422"/>
            </a:xfrm>
            <a:prstGeom prst="rect">
              <a:avLst/>
            </a:prstGeom>
          </p:spPr>
        </p:pic>
        <p:sp>
          <p:nvSpPr>
            <p:cNvPr id="112" name="矩形 111"/>
            <p:cNvSpPr/>
            <p:nvPr/>
          </p:nvSpPr>
          <p:spPr>
            <a:xfrm>
              <a:off x="1295954" y="1928763"/>
              <a:ext cx="2513746" cy="5820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" name="文本框 108"/>
            <p:cNvSpPr txBox="1"/>
            <p:nvPr/>
          </p:nvSpPr>
          <p:spPr>
            <a:xfrm>
              <a:off x="4818983" y="4663355"/>
              <a:ext cx="938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solidFill>
                    <a:srgbClr val="EE0000"/>
                  </a:solidFill>
                  <a:highlight>
                    <a:srgbClr val="FFFF00"/>
                  </a:highlight>
                </a:rPr>
                <a:t>data</a:t>
              </a:r>
              <a:endParaRPr lang="zh-CN" altLang="en-US" sz="900" dirty="0">
                <a:solidFill>
                  <a:srgbClr val="EE0000"/>
                </a:solidFill>
                <a:highlight>
                  <a:srgbClr val="FFFF00"/>
                </a:highlight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75546667-BD3B-3FBE-C545-0F1230792A9D}"/>
              </a:ext>
            </a:extLst>
          </p:cNvPr>
          <p:cNvGrpSpPr/>
          <p:nvPr/>
        </p:nvGrpSpPr>
        <p:grpSpPr>
          <a:xfrm>
            <a:off x="6387791" y="1735190"/>
            <a:ext cx="5510678" cy="4010436"/>
            <a:chOff x="6158132" y="1499455"/>
            <a:chExt cx="5510678" cy="4010436"/>
          </a:xfrm>
        </p:grpSpPr>
        <p:pic>
          <p:nvPicPr>
            <p:cNvPr id="116" name="图片 115"/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6158132" y="1499455"/>
              <a:ext cx="5473144" cy="4010436"/>
            </a:xfrm>
            <a:prstGeom prst="rect">
              <a:avLst/>
            </a:prstGeom>
          </p:spPr>
        </p:pic>
        <p:sp>
          <p:nvSpPr>
            <p:cNvPr id="115" name="文本框 114"/>
            <p:cNvSpPr txBox="1"/>
            <p:nvPr/>
          </p:nvSpPr>
          <p:spPr>
            <a:xfrm>
              <a:off x="10766782" y="4717450"/>
              <a:ext cx="9020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solidFill>
                    <a:srgbClr val="EE0000"/>
                  </a:solidFill>
                  <a:highlight>
                    <a:srgbClr val="FFFF00"/>
                  </a:highlight>
                </a:rPr>
                <a:t>data</a:t>
              </a:r>
              <a:endParaRPr lang="zh-CN" altLang="en-US" sz="2000" dirty="0">
                <a:solidFill>
                  <a:srgbClr val="EE0000"/>
                </a:solidFill>
                <a:highlight>
                  <a:srgbClr val="FFFF00"/>
                </a:highlight>
              </a:endParaRPr>
            </a:p>
          </p:txBody>
        </p:sp>
      </p:grpSp>
      <p:sp>
        <p:nvSpPr>
          <p:cNvPr id="118" name="矩形: 圆角 117"/>
          <p:cNvSpPr/>
          <p:nvPr/>
        </p:nvSpPr>
        <p:spPr>
          <a:xfrm>
            <a:off x="54780" y="827065"/>
            <a:ext cx="6046839" cy="6014533"/>
          </a:xfrm>
          <a:prstGeom prst="roundRect">
            <a:avLst>
              <a:gd name="adj" fmla="val 5878"/>
            </a:avLst>
          </a:prstGeom>
          <a:noFill/>
          <a:ln>
            <a:solidFill>
              <a:srgbClr val="620E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9" name="矩形: 圆角 118"/>
          <p:cNvSpPr/>
          <p:nvPr/>
        </p:nvSpPr>
        <p:spPr>
          <a:xfrm>
            <a:off x="6101619" y="827065"/>
            <a:ext cx="6046839" cy="6014533"/>
          </a:xfrm>
          <a:prstGeom prst="roundRect">
            <a:avLst>
              <a:gd name="adj" fmla="val 5878"/>
            </a:avLst>
          </a:prstGeom>
          <a:noFill/>
          <a:ln>
            <a:solidFill>
              <a:srgbClr val="0E72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26</a:t>
            </a:fld>
            <a:endParaRPr lang="zh-CN" altLang="en-US"/>
          </a:p>
        </p:txBody>
      </p:sp>
      <p:cxnSp>
        <p:nvCxnSpPr>
          <p:cNvPr id="111" name="直接箭头连接符 110"/>
          <p:cNvCxnSpPr>
            <a:cxnSpLocks/>
          </p:cNvCxnSpPr>
          <p:nvPr/>
        </p:nvCxnSpPr>
        <p:spPr>
          <a:xfrm flipV="1">
            <a:off x="3991619" y="2642440"/>
            <a:ext cx="1077979" cy="171877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7" name="直接箭头连接符 116"/>
          <p:cNvCxnSpPr>
            <a:cxnSpLocks/>
          </p:cNvCxnSpPr>
          <p:nvPr/>
        </p:nvCxnSpPr>
        <p:spPr>
          <a:xfrm>
            <a:off x="8715736" y="2296552"/>
            <a:ext cx="1926864" cy="1767448"/>
          </a:xfrm>
          <a:prstGeom prst="straightConnector1">
            <a:avLst/>
          </a:prstGeom>
          <a:ln w="53975">
            <a:solidFill>
              <a:schemeClr val="accent6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05373" y="29981"/>
            <a:ext cx="7155815" cy="598055"/>
          </a:xfrm>
        </p:spPr>
        <p:txBody>
          <a:bodyPr>
            <a:noAutofit/>
          </a:bodyPr>
          <a:lstStyle/>
          <a:p>
            <a:r>
              <a:rPr lang="zh-CN" altLang="en-US" sz="2900" b="1" dirty="0">
                <a:sym typeface="+mn-ea"/>
              </a:rPr>
              <a:t>软件模拟框架</a:t>
            </a:r>
            <a:endParaRPr lang="en-US" altLang="zh-CN" sz="2900" b="1" dirty="0"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04595" y="5499451"/>
            <a:ext cx="3848331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dirty="0"/>
              <a:t>模拟探测器响应</a:t>
            </a: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 panose="020F0502020204030204"/>
              </a:rPr>
              <a:t>提供</a:t>
            </a:r>
            <a:r>
              <a:rPr lang="en-US" altLang="zh-CN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 panose="020F0502020204030204"/>
              </a:rPr>
              <a:t>MC</a:t>
            </a:r>
            <a:r>
              <a:rPr lang="zh-CN" altLang="en-US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 panose="020F0502020204030204"/>
              </a:rPr>
              <a:t>模拟的</a:t>
            </a:r>
            <a:r>
              <a:rPr lang="en-US" altLang="zh-CN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 panose="020F0502020204030204"/>
              </a:rPr>
              <a:t>truth</a:t>
            </a:r>
            <a:r>
              <a:rPr lang="zh-CN" altLang="en-US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 panose="020F0502020204030204"/>
              </a:rPr>
              <a:t>信息</a:t>
            </a:r>
            <a:endParaRPr lang="en-US" altLang="zh-CN" dirty="0">
              <a:ln>
                <a:noFill/>
              </a:ln>
              <a:solidFill>
                <a:srgbClr val="000000"/>
              </a:solidFill>
              <a:effectLst/>
              <a:uFillTx/>
              <a:sym typeface="Calibri" panose="020F0502020204030204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rcRect r="42971" b="-391"/>
          <a:stretch>
            <a:fillRect/>
          </a:stretch>
        </p:blipFill>
        <p:spPr>
          <a:xfrm>
            <a:off x="850536" y="810180"/>
            <a:ext cx="3761126" cy="128277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3546" y="1041545"/>
            <a:ext cx="6283958" cy="4256216"/>
          </a:xfrm>
          <a:prstGeom prst="rect">
            <a:avLst/>
          </a:prstGeom>
        </p:spPr>
      </p:pic>
      <p:cxnSp>
        <p:nvCxnSpPr>
          <p:cNvPr id="19" name="直接箭头连接符 18"/>
          <p:cNvCxnSpPr/>
          <p:nvPr/>
        </p:nvCxnSpPr>
        <p:spPr>
          <a:xfrm>
            <a:off x="4615128" y="1458624"/>
            <a:ext cx="1049356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5817525" y="5414691"/>
            <a:ext cx="612015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</a:pPr>
            <a:r>
              <a:rPr lang="en-US" altLang="zh-CN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 panose="020F0502020204030204"/>
              </a:rPr>
              <a:t> </a:t>
            </a:r>
            <a:r>
              <a:rPr lang="zh-CN" altLang="en-US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 panose="020F0502020204030204"/>
              </a:rPr>
              <a:t>探测器的数字化模拟</a:t>
            </a:r>
            <a:endParaRPr lang="en-US" altLang="zh-CN" dirty="0">
              <a:ln>
                <a:noFill/>
              </a:ln>
              <a:solidFill>
                <a:srgbClr val="000000"/>
              </a:solidFill>
              <a:effectLst/>
              <a:uFillTx/>
              <a:sym typeface="Calibri" panose="020F0502020204030204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rgbClr val="000000"/>
                </a:solidFill>
                <a:sym typeface="Calibri" panose="020F0502020204030204"/>
              </a:rPr>
              <a:t>模拟电子在探测器中的漂移、倍增及收集过程</a:t>
            </a:r>
            <a:endParaRPr lang="en-US" altLang="zh-CN" dirty="0">
              <a:solidFill>
                <a:srgbClr val="000000"/>
              </a:solidFill>
              <a:sym typeface="Calibri" panose="020F0502020204030204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rgbClr val="000000"/>
                </a:solidFill>
                <a:sym typeface="Calibri" panose="020F0502020204030204"/>
              </a:rPr>
              <a:t>模拟电子学对信号的采集及处理过程，并保存为与实验数据完全相同的格式输出</a:t>
            </a:r>
            <a:endParaRPr lang="en-US" altLang="zh-CN" dirty="0">
              <a:ln>
                <a:noFill/>
              </a:ln>
              <a:solidFill>
                <a:srgbClr val="000000"/>
              </a:solidFill>
              <a:effectLst/>
              <a:uFillTx/>
              <a:sym typeface="Calibri" panose="020F0502020204030204"/>
            </a:endParaRPr>
          </a:p>
        </p:txBody>
      </p:sp>
      <p:sp>
        <p:nvSpPr>
          <p:cNvPr id="23" name="灯片编号占位符 22"/>
          <p:cNvSpPr>
            <a:spLocks noGrp="1"/>
          </p:cNvSpPr>
          <p:nvPr>
            <p:ph type="sldNum" sz="quarter" idx="12"/>
          </p:nvPr>
        </p:nvSpPr>
        <p:spPr>
          <a:xfrm>
            <a:off x="8877600" y="6382980"/>
            <a:ext cx="2700000" cy="316800"/>
          </a:xfrm>
        </p:spPr>
        <p:txBody>
          <a:bodyPr/>
          <a:lstStyle/>
          <a:p>
            <a:fld id="{CA44AABA-6ED3-43D4-A200-DA0A2F6CBD64}" type="slidenum">
              <a:rPr lang="zh-CN" altLang="en-US" smtClean="0"/>
              <a:t>27</a:t>
            </a:fld>
            <a:endParaRPr lang="zh-CN" altLang="en-US"/>
          </a:p>
        </p:txBody>
      </p:sp>
      <p:grpSp>
        <p:nvGrpSpPr>
          <p:cNvPr id="38" name="组合 37"/>
          <p:cNvGrpSpPr/>
          <p:nvPr/>
        </p:nvGrpSpPr>
        <p:grpSpPr>
          <a:xfrm>
            <a:off x="594324" y="2269395"/>
            <a:ext cx="4222750" cy="4554854"/>
            <a:chOff x="594324" y="2269395"/>
            <a:chExt cx="4222750" cy="4554854"/>
          </a:xfrm>
        </p:grpSpPr>
        <p:grpSp>
          <p:nvGrpSpPr>
            <p:cNvPr id="37" name="组合 36"/>
            <p:cNvGrpSpPr/>
            <p:nvPr/>
          </p:nvGrpSpPr>
          <p:grpSpPr>
            <a:xfrm>
              <a:off x="835478" y="2377954"/>
              <a:ext cx="3740442" cy="547395"/>
              <a:chOff x="846996" y="2377954"/>
              <a:chExt cx="3740442" cy="547395"/>
            </a:xfrm>
          </p:grpSpPr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46996" y="2377954"/>
                <a:ext cx="1587457" cy="532382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69339" y="2397812"/>
                <a:ext cx="2018099" cy="527537"/>
              </a:xfrm>
              <a:prstGeom prst="rect">
                <a:avLst/>
              </a:prstGeom>
            </p:spPr>
          </p:pic>
        </p:grpSp>
        <p:grpSp>
          <p:nvGrpSpPr>
            <p:cNvPr id="25" name="组合 24"/>
            <p:cNvGrpSpPr/>
            <p:nvPr/>
          </p:nvGrpSpPr>
          <p:grpSpPr>
            <a:xfrm>
              <a:off x="798246" y="3191061"/>
              <a:ext cx="3814907" cy="1883270"/>
              <a:chOff x="839470" y="3071634"/>
              <a:chExt cx="3814907" cy="1883270"/>
            </a:xfrm>
          </p:grpSpPr>
          <p:pic>
            <p:nvPicPr>
              <p:cNvPr id="32" name="图片 31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39470" y="3125749"/>
                <a:ext cx="1718803" cy="1829155"/>
              </a:xfrm>
              <a:prstGeom prst="rect">
                <a:avLst/>
              </a:prstGeom>
            </p:spPr>
          </p:pic>
          <p:sp>
            <p:nvSpPr>
              <p:cNvPr id="5" name="矩形 4"/>
              <p:cNvSpPr/>
              <p:nvPr/>
            </p:nvSpPr>
            <p:spPr>
              <a:xfrm>
                <a:off x="1631951" y="3316679"/>
                <a:ext cx="774700" cy="1072266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梯形 23"/>
              <p:cNvSpPr/>
              <p:nvPr/>
            </p:nvSpPr>
            <p:spPr>
              <a:xfrm rot="16200000">
                <a:off x="1994023" y="3509956"/>
                <a:ext cx="1873299" cy="996655"/>
              </a:xfrm>
              <a:prstGeom prst="trapezoid">
                <a:avLst>
                  <a:gd name="adj" fmla="val 50871"/>
                </a:avLst>
              </a:prstGeom>
              <a:gradFill>
                <a:gsLst>
                  <a:gs pos="0">
                    <a:schemeClr val="accent1">
                      <a:alpha val="0"/>
                      <a:lumMod val="50000"/>
                      <a:lumOff val="50000"/>
                    </a:schemeClr>
                  </a:gs>
                  <a:gs pos="35000">
                    <a:schemeClr val="accent6">
                      <a:lumMod val="40000"/>
                      <a:lumOff val="6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2977188" y="3169610"/>
                <a:ext cx="1728161" cy="1626216"/>
              </a:xfrm>
              <a:prstGeom prst="ellipse">
                <a:avLst/>
              </a:prstGeom>
              <a:ln w="57150">
                <a:noFill/>
              </a:ln>
            </p:spPr>
          </p:pic>
        </p:grpSp>
        <p:sp>
          <p:nvSpPr>
            <p:cNvPr id="29" name="矩形: 圆角 28"/>
            <p:cNvSpPr/>
            <p:nvPr/>
          </p:nvSpPr>
          <p:spPr>
            <a:xfrm>
              <a:off x="594324" y="2269395"/>
              <a:ext cx="4222750" cy="4554854"/>
            </a:xfrm>
            <a:prstGeom prst="roundRect">
              <a:avLst>
                <a:gd name="adj" fmla="val 7795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0" name="矩形: 圆角 29"/>
          <p:cNvSpPr/>
          <p:nvPr/>
        </p:nvSpPr>
        <p:spPr>
          <a:xfrm>
            <a:off x="1778699" y="1206479"/>
            <a:ext cx="1866900" cy="505595"/>
          </a:xfrm>
          <a:prstGeom prst="roundRect">
            <a:avLst>
              <a:gd name="adj" fmla="val 32994"/>
            </a:avLst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: 圆角 30"/>
          <p:cNvSpPr/>
          <p:nvPr/>
        </p:nvSpPr>
        <p:spPr>
          <a:xfrm>
            <a:off x="3783281" y="1206479"/>
            <a:ext cx="874275" cy="505595"/>
          </a:xfrm>
          <a:prstGeom prst="roundRect">
            <a:avLst>
              <a:gd name="adj" fmla="val 32994"/>
            </a:avLst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: 圆角 32"/>
          <p:cNvSpPr/>
          <p:nvPr/>
        </p:nvSpPr>
        <p:spPr>
          <a:xfrm>
            <a:off x="5679440" y="913316"/>
            <a:ext cx="6283959" cy="5755177"/>
          </a:xfrm>
          <a:prstGeom prst="roundRect">
            <a:avLst>
              <a:gd name="adj" fmla="val 6471"/>
            </a:avLst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4" name="直接箭头连接符 33"/>
          <p:cNvCxnSpPr>
            <a:stCxn id="30" idx="2"/>
            <a:endCxn id="29" idx="0"/>
          </p:cNvCxnSpPr>
          <p:nvPr/>
        </p:nvCxnSpPr>
        <p:spPr>
          <a:xfrm flipH="1">
            <a:off x="2705699" y="1712074"/>
            <a:ext cx="6450" cy="55732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14935" y="114300"/>
            <a:ext cx="112795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/>
            <a:r>
              <a:rPr lang="zh-CN" altLang="en-US" sz="2800" b="1" i="0" spc="300" dirty="0">
                <a:solidFill>
                  <a:schemeClr val="bg1"/>
                </a:solidFill>
                <a:uFillTx/>
                <a:latin typeface="+mj-lt"/>
                <a:ea typeface="+mj-ea"/>
                <a:cs typeface="+mj-cs"/>
              </a:rPr>
              <a:t>实验与模拟的一致性检验</a:t>
            </a:r>
            <a:endParaRPr lang="en-US" altLang="zh-CN" sz="2800" b="1" i="0" spc="300" dirty="0">
              <a:solidFill>
                <a:schemeClr val="bg1"/>
              </a:solidFill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944862" y="863600"/>
            <a:ext cx="4528838" cy="5969707"/>
            <a:chOff x="248285" y="1417026"/>
            <a:chExt cx="3385094" cy="4462076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7084" y="1417026"/>
              <a:ext cx="3376295" cy="2282163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8285" y="3717646"/>
              <a:ext cx="3091815" cy="2161456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6364380" y="1149267"/>
            <a:ext cx="4080341" cy="5684040"/>
            <a:chOff x="6876715" y="1370420"/>
            <a:chExt cx="3350885" cy="4667885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76715" y="3706585"/>
              <a:ext cx="3287395" cy="233172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90040" y="1370420"/>
              <a:ext cx="3337560" cy="2336165"/>
            </a:xfrm>
            <a:prstGeom prst="rect">
              <a:avLst/>
            </a:prstGeom>
          </p:spPr>
        </p:pic>
      </p:grpSp>
      <p:sp>
        <p:nvSpPr>
          <p:cNvPr id="23" name="灯片编号占位符 22"/>
          <p:cNvSpPr>
            <a:spLocks noGrp="1"/>
          </p:cNvSpPr>
          <p:nvPr>
            <p:ph type="sldNum" sz="quarter" idx="12"/>
          </p:nvPr>
        </p:nvSpPr>
        <p:spPr>
          <a:xfrm>
            <a:off x="8877600" y="6382980"/>
            <a:ext cx="2700000" cy="316800"/>
          </a:xfrm>
        </p:spPr>
        <p:txBody>
          <a:bodyPr/>
          <a:lstStyle/>
          <a:p>
            <a:fld id="{CA44AABA-6ED3-43D4-A200-DA0A2F6CBD64}" type="slidenum">
              <a:rPr lang="zh-CN" altLang="en-US" smtClean="0"/>
              <a:t>28</a:t>
            </a:fld>
            <a:endParaRPr lang="zh-CN" altLang="en-US"/>
          </a:p>
        </p:txBody>
      </p:sp>
      <p:sp>
        <p:nvSpPr>
          <p:cNvPr id="9" name="矩形: 圆角 8"/>
          <p:cNvSpPr/>
          <p:nvPr/>
        </p:nvSpPr>
        <p:spPr>
          <a:xfrm>
            <a:off x="749300" y="863600"/>
            <a:ext cx="4616450" cy="5994400"/>
          </a:xfrm>
          <a:prstGeom prst="roundRect">
            <a:avLst>
              <a:gd name="adj" fmla="val 9652"/>
            </a:avLst>
          </a:prstGeom>
          <a:noFill/>
          <a:ln w="28575">
            <a:solidFill>
              <a:srgbClr val="620E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1858328" y="837526"/>
            <a:ext cx="28940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highlight>
                  <a:srgbClr val="FFFF00"/>
                </a:highlight>
              </a:rPr>
              <a:t>6.4 keV photo-electron</a:t>
            </a:r>
            <a:endParaRPr lang="zh-CN" altLang="en-US" dirty="0">
              <a:highlight>
                <a:srgbClr val="FFFF00"/>
              </a:highlight>
            </a:endParaRPr>
          </a:p>
        </p:txBody>
      </p:sp>
      <p:sp>
        <p:nvSpPr>
          <p:cNvPr id="17" name="矩形: 圆角 16"/>
          <p:cNvSpPr/>
          <p:nvPr/>
        </p:nvSpPr>
        <p:spPr>
          <a:xfrm>
            <a:off x="6057670" y="863600"/>
            <a:ext cx="4616450" cy="5994400"/>
          </a:xfrm>
          <a:prstGeom prst="roundRect">
            <a:avLst>
              <a:gd name="adj" fmla="val 9652"/>
            </a:avLst>
          </a:prstGeom>
          <a:noFill/>
          <a:ln w="28575">
            <a:solidFill>
              <a:srgbClr val="7212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7314353" y="864971"/>
            <a:ext cx="28940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baseline="30000" dirty="0">
                <a:highlight>
                  <a:srgbClr val="FFFF00"/>
                </a:highlight>
              </a:rPr>
              <a:t>241</a:t>
            </a:r>
            <a:r>
              <a:rPr lang="en-US" altLang="zh-CN" b="1" dirty="0">
                <a:highlight>
                  <a:srgbClr val="FFFF00"/>
                </a:highlight>
              </a:rPr>
              <a:t>Am alpha source</a:t>
            </a:r>
            <a:endParaRPr lang="zh-CN" altLang="en-US" dirty="0">
              <a:highlight>
                <a:srgbClr val="FFFF00"/>
              </a:highlight>
            </a:endParaRP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48919" y="14230"/>
            <a:ext cx="10852995" cy="666490"/>
          </a:xfrm>
        </p:spPr>
        <p:txBody>
          <a:bodyPr>
            <a:normAutofit/>
          </a:bodyPr>
          <a:lstStyle/>
          <a:p>
            <a:r>
              <a:rPr lang="zh-CN" altLang="en-US" sz="2900" b="1" dirty="0"/>
              <a:t>事例挑选</a:t>
            </a:r>
            <a:endParaRPr lang="en-US" altLang="zh-CN" sz="2900" b="1" dirty="0"/>
          </a:p>
        </p:txBody>
      </p:sp>
      <p:grpSp>
        <p:nvGrpSpPr>
          <p:cNvPr id="6" name="组合 5"/>
          <p:cNvGrpSpPr/>
          <p:nvPr/>
        </p:nvGrpSpPr>
        <p:grpSpPr>
          <a:xfrm>
            <a:off x="71437" y="861974"/>
            <a:ext cx="12049125" cy="891989"/>
            <a:chOff x="71437" y="1041810"/>
            <a:chExt cx="12049125" cy="891989"/>
          </a:xfrm>
        </p:grpSpPr>
        <p:sp>
          <p:nvSpPr>
            <p:cNvPr id="5" name="箭头: 右 4"/>
            <p:cNvSpPr/>
            <p:nvPr/>
          </p:nvSpPr>
          <p:spPr>
            <a:xfrm>
              <a:off x="359485" y="1272858"/>
              <a:ext cx="10125635" cy="533400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71437" y="1041810"/>
              <a:ext cx="12049125" cy="891989"/>
              <a:chOff x="45" y="1704"/>
              <a:chExt cx="18975" cy="2441"/>
            </a:xfrm>
          </p:grpSpPr>
          <p:sp>
            <p:nvSpPr>
              <p:cNvPr id="4" name="圆角矩形 3"/>
              <p:cNvSpPr/>
              <p:nvPr/>
            </p:nvSpPr>
            <p:spPr>
              <a:xfrm>
                <a:off x="45" y="1735"/>
                <a:ext cx="2508" cy="2410"/>
              </a:xfrm>
              <a:prstGeom prst="roundRect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>
                    <a:solidFill>
                      <a:schemeClr val="tx1"/>
                    </a:solidFill>
                  </a:rPr>
                  <a:t>Data</a:t>
                </a:r>
              </a:p>
            </p:txBody>
          </p:sp>
          <p:sp>
            <p:nvSpPr>
              <p:cNvPr id="7" name="圆角矩形 6"/>
              <p:cNvSpPr/>
              <p:nvPr/>
            </p:nvSpPr>
            <p:spPr>
              <a:xfrm>
                <a:off x="16512" y="1704"/>
                <a:ext cx="2508" cy="2410"/>
              </a:xfrm>
              <a:prstGeom prst="roundRect">
                <a:avLst/>
              </a:prstGeom>
              <a:noFill/>
              <a:ln w="28575"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>
                    <a:solidFill>
                      <a:schemeClr val="tx1"/>
                    </a:solidFill>
                  </a:rPr>
                  <a:t>Vertex cut</a:t>
                </a:r>
              </a:p>
            </p:txBody>
          </p:sp>
          <p:sp>
            <p:nvSpPr>
              <p:cNvPr id="3" name="圆角矩形 2"/>
              <p:cNvSpPr/>
              <p:nvPr/>
            </p:nvSpPr>
            <p:spPr>
              <a:xfrm>
                <a:off x="3918" y="1734"/>
                <a:ext cx="2508" cy="241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>
                    <a:solidFill>
                      <a:schemeClr val="tx1"/>
                    </a:solidFill>
                    <a:sym typeface="+mn-ea"/>
                  </a:rPr>
                  <a:t>YOLO*</a:t>
                </a:r>
                <a:r>
                  <a:rPr lang="en-US" altLang="zh-CN" baseline="30000">
                    <a:solidFill>
                      <a:schemeClr val="tx1"/>
                    </a:solidFill>
                    <a:sym typeface="+mn-ea"/>
                  </a:rPr>
                  <a:t>1</a:t>
                </a:r>
                <a:endParaRPr lang="en-US" altLang="zh-CN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altLang="zh-CN">
                    <a:solidFill>
                      <a:schemeClr val="tx1"/>
                    </a:solidFill>
                    <a:sym typeface="+mn-ea"/>
                  </a:rPr>
                  <a:t>preselection</a:t>
                </a:r>
              </a:p>
            </p:txBody>
          </p:sp>
          <p:sp>
            <p:nvSpPr>
              <p:cNvPr id="16" name="圆角矩形 15"/>
              <p:cNvSpPr/>
              <p:nvPr/>
            </p:nvSpPr>
            <p:spPr>
              <a:xfrm>
                <a:off x="7796" y="1734"/>
                <a:ext cx="2983" cy="2410"/>
              </a:xfrm>
              <a:prstGeom prst="roundRect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>
                    <a:solidFill>
                      <a:schemeClr val="tx1"/>
                    </a:solidFill>
                    <a:sym typeface="+mn-ea"/>
                  </a:rPr>
                  <a:t>NR</a:t>
                </a:r>
              </a:p>
              <a:p>
                <a:pPr algn="ctr"/>
                <a:r>
                  <a:rPr lang="en-US" altLang="zh-CN">
                    <a:solidFill>
                      <a:schemeClr val="tx1"/>
                    </a:solidFill>
                    <a:sym typeface="+mn-ea"/>
                  </a:rPr>
                  <a:t>reconstruction</a:t>
                </a:r>
              </a:p>
            </p:txBody>
          </p:sp>
          <p:sp>
            <p:nvSpPr>
              <p:cNvPr id="18" name="圆角矩形 17"/>
              <p:cNvSpPr/>
              <p:nvPr/>
            </p:nvSpPr>
            <p:spPr>
              <a:xfrm>
                <a:off x="12149" y="1735"/>
                <a:ext cx="2983" cy="2410"/>
              </a:xfrm>
              <a:prstGeom prst="roundRect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>
                    <a:solidFill>
                      <a:schemeClr val="tx1"/>
                    </a:solidFill>
                    <a:sym typeface="+mn-ea"/>
                  </a:rPr>
                  <a:t>ER</a:t>
                </a:r>
              </a:p>
              <a:p>
                <a:pPr algn="ctr"/>
                <a:r>
                  <a:rPr lang="en-US" altLang="zh-CN">
                    <a:solidFill>
                      <a:schemeClr val="tx1"/>
                    </a:solidFill>
                    <a:sym typeface="+mn-ea"/>
                  </a:rPr>
                  <a:t>reconstruction</a:t>
                </a:r>
              </a:p>
            </p:txBody>
          </p:sp>
        </p:grpSp>
      </p:grpSp>
      <p:sp>
        <p:nvSpPr>
          <p:cNvPr id="32" name="灯片编号占位符 31"/>
          <p:cNvSpPr>
            <a:spLocks noGrp="1"/>
          </p:cNvSpPr>
          <p:nvPr>
            <p:ph type="sldNum" sz="quarter" idx="12"/>
          </p:nvPr>
        </p:nvSpPr>
        <p:spPr>
          <a:xfrm>
            <a:off x="8877600" y="6382980"/>
            <a:ext cx="2700000" cy="316800"/>
          </a:xfrm>
        </p:spPr>
        <p:txBody>
          <a:bodyPr/>
          <a:lstStyle/>
          <a:p>
            <a:fld id="{CA44AABA-6ED3-43D4-A200-DA0A2F6CBD64}" type="slidenum">
              <a:rPr lang="zh-CN" altLang="en-US" smtClean="0"/>
              <a:t>29</a:t>
            </a:fld>
            <a:endParaRPr lang="zh-CN" altLang="en-US"/>
          </a:p>
        </p:txBody>
      </p:sp>
      <p:graphicFrame>
        <p:nvGraphicFramePr>
          <p:cNvPr id="22" name="表格 21"/>
          <p:cNvGraphicFramePr/>
          <p:nvPr>
            <p:custDataLst>
              <p:tags r:id="rId2"/>
            </p:custDataLst>
          </p:nvPr>
        </p:nvGraphicFramePr>
        <p:xfrm>
          <a:off x="188312" y="3527681"/>
          <a:ext cx="2285298" cy="2515992"/>
        </p:xfrm>
        <a:graphic>
          <a:graphicData uri="http://schemas.openxmlformats.org/drawingml/2006/table">
            <a:tbl>
              <a:tblPr/>
              <a:tblGrid>
                <a:gridCol w="5919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8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6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76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9332">
                <a:tc gridSpan="2"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Times New Roman" panose="02020603050405020304"/>
                          <a:ea typeface="Times New Roman" panose="02020603050405020304"/>
                        </a:rPr>
                        <a:t>Dataset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dirty="0">
                          <a:latin typeface="Times New Roman" panose="02020603050405020304"/>
                          <a:ea typeface="Times New Roman" panose="02020603050405020304"/>
                        </a:rPr>
                        <a:t>Train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dirty="0">
                          <a:latin typeface="Times New Roman" panose="02020603050405020304"/>
                          <a:ea typeface="宋体" panose="02010600030101010101" pitchFamily="2" charset="-122"/>
                        </a:rPr>
                        <a:t>Valid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9332">
                <a:tc rowSpan="2"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dirty="0">
                          <a:latin typeface="Times New Roman" panose="02020603050405020304"/>
                          <a:ea typeface="宋体" panose="02010600030101010101" pitchFamily="2" charset="-122"/>
                        </a:rPr>
                        <a:t>Exp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Times New Roman" panose="02020603050405020304"/>
                          <a:ea typeface="宋体" panose="02010600030101010101" pitchFamily="2" charset="-122"/>
                        </a:rPr>
                        <a:t>⁵⁵</a:t>
                      </a:r>
                      <a:r>
                        <a:rPr lang="en-US" altLang="zh-CN" sz="1600">
                          <a:latin typeface="Times New Roman" panose="02020603050405020304"/>
                          <a:ea typeface="Times New Roman" panose="02020603050405020304"/>
                        </a:rPr>
                        <a:t>Fe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Times New Roman" panose="02020603050405020304"/>
                          <a:ea typeface="Times New Roman" panose="02020603050405020304"/>
                        </a:rPr>
                        <a:t>3000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Times New Roman" panose="02020603050405020304"/>
                          <a:ea typeface="Times New Roman" panose="02020603050405020304"/>
                        </a:rPr>
                        <a:t>1493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9332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dirty="0">
                          <a:latin typeface="Times New Roman" panose="02020603050405020304"/>
                          <a:ea typeface="Times New Roman" panose="02020603050405020304"/>
                        </a:rPr>
                        <a:t>D-D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dirty="0">
                          <a:latin typeface="Times New Roman" panose="02020603050405020304"/>
                          <a:ea typeface="Times New Roman" panose="02020603050405020304"/>
                        </a:rPr>
                        <a:t>2994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Times New Roman" panose="02020603050405020304"/>
                          <a:ea typeface="Times New Roman" panose="02020603050405020304"/>
                        </a:rPr>
                        <a:t>1354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9332">
                <a:tc rowSpan="2"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dirty="0">
                          <a:latin typeface="Times New Roman" panose="02020603050405020304"/>
                          <a:ea typeface="Times New Roman" panose="02020603050405020304"/>
                        </a:rPr>
                        <a:t>Sim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dirty="0">
                          <a:latin typeface="Times New Roman" panose="02020603050405020304"/>
                          <a:ea typeface="Times New Roman" panose="02020603050405020304"/>
                        </a:rPr>
                        <a:t>ER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Times New Roman" panose="02020603050405020304"/>
                          <a:ea typeface="Times New Roman" panose="02020603050405020304"/>
                        </a:rPr>
                        <a:t>1200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dirty="0">
                          <a:latin typeface="Times New Roman" panose="02020603050405020304"/>
                          <a:ea typeface="Times New Roman" panose="02020603050405020304"/>
                        </a:rPr>
                        <a:t>301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9332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Times New Roman" panose="02020603050405020304"/>
                          <a:ea typeface="Times New Roman" panose="02020603050405020304"/>
                        </a:rPr>
                        <a:t>NR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dirty="0">
                          <a:latin typeface="Times New Roman" panose="02020603050405020304"/>
                          <a:ea typeface="Times New Roman" panose="02020603050405020304"/>
                        </a:rPr>
                        <a:t>1200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Times New Roman" panose="02020603050405020304"/>
                          <a:ea typeface="Times New Roman" panose="02020603050405020304"/>
                        </a:rPr>
                        <a:t>301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9332">
                <a:tc gridSpan="2"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dirty="0">
                          <a:latin typeface="Times New Roman" panose="02020603050405020304"/>
                          <a:ea typeface="Times New Roman" panose="02020603050405020304"/>
                        </a:rPr>
                        <a:t>Total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Times New Roman" panose="02020603050405020304"/>
                          <a:ea typeface="Times New Roman" panose="02020603050405020304"/>
                        </a:rPr>
                        <a:t>8394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dirty="0">
                          <a:latin typeface="Times New Roman" panose="02020603050405020304"/>
                          <a:ea typeface="Times New Roman" panose="02020603050405020304"/>
                        </a:rPr>
                        <a:t>3449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3" name="下箭头 22"/>
          <p:cNvSpPr/>
          <p:nvPr/>
        </p:nvSpPr>
        <p:spPr>
          <a:xfrm rot="16200000">
            <a:off x="6450040" y="3040663"/>
            <a:ext cx="239970" cy="789311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6016634" y="3584316"/>
            <a:ext cx="10871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Training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7071562" y="2742953"/>
            <a:ext cx="4919461" cy="4033565"/>
            <a:chOff x="7060114" y="2690859"/>
            <a:chExt cx="4919461" cy="4033565"/>
          </a:xfrm>
        </p:grpSpPr>
        <p:sp>
          <p:nvSpPr>
            <p:cNvPr id="21" name="文本框 20"/>
            <p:cNvSpPr txBox="1"/>
            <p:nvPr/>
          </p:nvSpPr>
          <p:spPr>
            <a:xfrm>
              <a:off x="8877600" y="6177054"/>
              <a:ext cx="3101975" cy="547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*</a:t>
              </a:r>
              <a:r>
                <a:rPr lang="en-US" altLang="zh-CN" baseline="30000" dirty="0"/>
                <a:t>1 https://github.com/ultralytics/ultralytics</a:t>
              </a:r>
            </a:p>
            <a:p>
              <a:endParaRPr lang="en-US" altLang="zh-CN" baseline="30000" dirty="0"/>
            </a:p>
          </p:txBody>
        </p:sp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60114" y="2690859"/>
              <a:ext cx="4652779" cy="3550874"/>
            </a:xfrm>
            <a:prstGeom prst="rect">
              <a:avLst/>
            </a:prstGeom>
          </p:spPr>
        </p:pic>
      </p:grpSp>
      <p:sp>
        <p:nvSpPr>
          <p:cNvPr id="26" name="文本框 25"/>
          <p:cNvSpPr txBox="1"/>
          <p:nvPr/>
        </p:nvSpPr>
        <p:spPr>
          <a:xfrm>
            <a:off x="897398" y="3077668"/>
            <a:ext cx="16040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Labeling</a:t>
            </a:r>
          </a:p>
        </p:txBody>
      </p:sp>
      <p:sp>
        <p:nvSpPr>
          <p:cNvPr id="9" name="矩形 8"/>
          <p:cNvSpPr/>
          <p:nvPr/>
        </p:nvSpPr>
        <p:spPr>
          <a:xfrm>
            <a:off x="132715" y="2242457"/>
            <a:ext cx="11688128" cy="4414248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9206" y="2956115"/>
            <a:ext cx="3487428" cy="348742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1944" y="2467256"/>
            <a:ext cx="1928495" cy="4635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B00805-3328-5423-860E-BD7C6C518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C747D2-6480-DCAC-127B-CCEB6065E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latin typeface="+mj-ea"/>
              </a:rPr>
              <a:t>Dark matter</a:t>
            </a:r>
            <a:endParaRPr lang="zh-CN" altLang="en-US" b="1" dirty="0">
              <a:latin typeface="+mj-ea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18AF0E89-E6AB-DA7E-F9E6-B615AA69F278}"/>
              </a:ext>
            </a:extLst>
          </p:cNvPr>
          <p:cNvGrpSpPr/>
          <p:nvPr/>
        </p:nvGrpSpPr>
        <p:grpSpPr>
          <a:xfrm>
            <a:off x="266700" y="3967733"/>
            <a:ext cx="11638771" cy="2635183"/>
            <a:chOff x="284714" y="4191645"/>
            <a:chExt cx="11638771" cy="2635183"/>
          </a:xfrm>
        </p:grpSpPr>
        <p:pic>
          <p:nvPicPr>
            <p:cNvPr id="1026" name="Picture 2" descr="The Challenge of Dark Matter | Astronomy">
              <a:extLst>
                <a:ext uri="{FF2B5EF4-FFF2-40B4-BE49-F238E27FC236}">
                  <a16:creationId xmlns:a16="http://schemas.microsoft.com/office/drawing/2014/main" id="{7A0B3FC6-45D3-F36D-63B1-75FE90EFFDF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1" b="12001"/>
            <a:stretch>
              <a:fillRect/>
            </a:stretch>
          </p:blipFill>
          <p:spPr bwMode="auto">
            <a:xfrm>
              <a:off x="8262110" y="4194109"/>
              <a:ext cx="3661375" cy="2330139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EE01A34-BFFA-8B37-B44C-D25B4FEB9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720" t="21" r="3682" b="-21"/>
            <a:stretch>
              <a:fillRect/>
            </a:stretch>
          </p:blipFill>
          <p:spPr>
            <a:xfrm>
              <a:off x="284714" y="4193109"/>
              <a:ext cx="3661374" cy="2331140"/>
            </a:xfrm>
            <a:prstGeom prst="round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ECFBBEBC-6826-5F8E-2944-D85399182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7129" r="5525"/>
            <a:stretch>
              <a:fillRect/>
            </a:stretch>
          </p:blipFill>
          <p:spPr>
            <a:xfrm>
              <a:off x="4273412" y="4191645"/>
              <a:ext cx="3661375" cy="2331140"/>
            </a:xfrm>
            <a:prstGeom prst="roundRect">
              <a:avLst/>
            </a:prstGeom>
          </p:spPr>
        </p:pic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0069B4F9-14C6-06A0-A546-C9A77A2BF7DB}"/>
                </a:ext>
              </a:extLst>
            </p:cNvPr>
            <p:cNvGrpSpPr/>
            <p:nvPr/>
          </p:nvGrpSpPr>
          <p:grpSpPr>
            <a:xfrm>
              <a:off x="986738" y="6497449"/>
              <a:ext cx="10218523" cy="329379"/>
              <a:chOff x="1106658" y="3852054"/>
              <a:chExt cx="10218523" cy="329379"/>
            </a:xfrm>
          </p:grpSpPr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E0294405-7D1B-D8DC-6E5B-68B7404CF450}"/>
                  </a:ext>
                </a:extLst>
              </p:cNvPr>
              <p:cNvSpPr txBox="1"/>
              <p:nvPr/>
            </p:nvSpPr>
            <p:spPr>
              <a:xfrm>
                <a:off x="8860412" y="3852054"/>
                <a:ext cx="2464769" cy="3255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/>
                  <a:t>Galactic rotation curve</a:t>
                </a:r>
                <a:endParaRPr lang="zh-CN" altLang="en-US" b="1" dirty="0"/>
              </a:p>
            </p:txBody>
          </p:sp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7231BF18-BFD5-EE7B-29D6-9F2CB7B9A191}"/>
                  </a:ext>
                </a:extLst>
              </p:cNvPr>
              <p:cNvSpPr txBox="1"/>
              <p:nvPr/>
            </p:nvSpPr>
            <p:spPr>
              <a:xfrm>
                <a:off x="1106658" y="3855903"/>
                <a:ext cx="2017485" cy="3255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/>
                  <a:t>Gravitational Lens</a:t>
                </a:r>
                <a:endParaRPr lang="zh-CN" altLang="en-US" dirty="0"/>
              </a:p>
            </p:txBody>
          </p:sp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134EF34D-CE53-520A-8C76-B01E76C07EEA}"/>
                  </a:ext>
                </a:extLst>
              </p:cNvPr>
              <p:cNvSpPr txBox="1"/>
              <p:nvPr/>
            </p:nvSpPr>
            <p:spPr>
              <a:xfrm>
                <a:off x="5064051" y="3852055"/>
                <a:ext cx="1758531" cy="3255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/>
                  <a:t>Galaxy mergers</a:t>
                </a:r>
                <a:endParaRPr lang="zh-CN" altLang="en-US" b="1" dirty="0"/>
              </a:p>
            </p:txBody>
          </p:sp>
        </p:grpSp>
      </p:grpSp>
      <p:pic>
        <p:nvPicPr>
          <p:cNvPr id="12" name="pasted-image.png" descr="pasted-image.png">
            <a:extLst>
              <a:ext uri="{FF2B5EF4-FFF2-40B4-BE49-F238E27FC236}">
                <a16:creationId xmlns:a16="http://schemas.microsoft.com/office/drawing/2014/main" id="{96F6EAC7-E9AD-47DC-2271-7CD8A9A497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714" y="711779"/>
            <a:ext cx="5642261" cy="2936923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A9AC2799-AD0F-89EA-B901-2CAED06CADE7}"/>
              </a:ext>
            </a:extLst>
          </p:cNvPr>
          <p:cNvSpPr txBox="1"/>
          <p:nvPr/>
        </p:nvSpPr>
        <p:spPr>
          <a:xfrm>
            <a:off x="6585951" y="1572675"/>
            <a:ext cx="5142886" cy="1703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Dark matter makes up most of the mass in galaxies and galaxy clusters.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Current evidence comes solely from gravitational interaction.</a:t>
            </a:r>
            <a:endParaRPr lang="zh-CN" altLang="en-US" dirty="0"/>
          </a:p>
        </p:txBody>
      </p:sp>
      <p:sp>
        <p:nvSpPr>
          <p:cNvPr id="20" name="灯片编号占位符 19">
            <a:extLst>
              <a:ext uri="{FF2B5EF4-FFF2-40B4-BE49-F238E27FC236}">
                <a16:creationId xmlns:a16="http://schemas.microsoft.com/office/drawing/2014/main" id="{328FA244-9B0F-6562-D903-AA5877E11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39941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07975" y="2480310"/>
            <a:ext cx="6040030" cy="42194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dirty="0"/>
              <a:t>1. </a:t>
            </a:r>
            <a:r>
              <a:rPr lang="en-US" altLang="zh-CN" dirty="0">
                <a:sym typeface="+mn-ea"/>
              </a:rPr>
              <a:t>Search for the NR vertex through recursive iteration: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2. Fit the NR(direction, diffusion σ) and subtract it from the image.</a:t>
            </a:r>
          </a:p>
          <a:p>
            <a:endParaRPr lang="en-US" altLang="zh-CN" dirty="0"/>
          </a:p>
          <a:p>
            <a:r>
              <a:rPr lang="en-US" altLang="zh-CN" dirty="0"/>
              <a:t>3. </a:t>
            </a:r>
            <a:r>
              <a:rPr lang="en-US" altLang="zh-CN" dirty="0">
                <a:sym typeface="+mn-ea"/>
              </a:rPr>
              <a:t>Search for the electron vertex using </a:t>
            </a:r>
            <a:r>
              <a:rPr lang="en-US" altLang="zh-CN" b="1" dirty="0">
                <a:sym typeface="+mn-ea"/>
              </a:rPr>
              <a:t>adaptive cutting algorithm</a:t>
            </a:r>
            <a:r>
              <a:rPr lang="en-US" altLang="zh-CN" sz="1600" dirty="0">
                <a:sym typeface="+mn-ea"/>
              </a:rPr>
              <a:t>(</a:t>
            </a:r>
            <a:r>
              <a:rPr lang="en-US" altLang="zh-CN" sz="1600" dirty="0" err="1">
                <a:sym typeface="+mn-ea"/>
              </a:rPr>
              <a:t>Nucl</a:t>
            </a:r>
            <a:r>
              <a:rPr lang="en-US" altLang="zh-CN" sz="1600" dirty="0">
                <a:sym typeface="+mn-ea"/>
              </a:rPr>
              <a:t>. Sci. Tech.doi:10.1007/s41365-021-00903-0)</a:t>
            </a:r>
            <a:r>
              <a:rPr lang="en-US" altLang="zh-CN" dirty="0">
                <a:sym typeface="+mn-ea"/>
              </a:rPr>
              <a:t>.</a:t>
            </a:r>
          </a:p>
          <a:p>
            <a:endParaRPr lang="en-US" altLang="zh-CN" dirty="0">
              <a:sym typeface="+mn-ea"/>
            </a:endParaRPr>
          </a:p>
          <a:p>
            <a:r>
              <a:rPr lang="en-US" altLang="zh-CN" dirty="0">
                <a:sym typeface="+mn-ea"/>
              </a:rPr>
              <a:t>4. Determine whether the electron vertex is adjacent to the nucleon vertex.</a:t>
            </a:r>
            <a:endParaRPr lang="en-US" altLang="zh-CN" dirty="0"/>
          </a:p>
          <a:p>
            <a:endParaRPr lang="en-US" altLang="zh-CN" dirty="0">
              <a:sym typeface="+mn-ea"/>
            </a:endParaRPr>
          </a:p>
          <a:p>
            <a:endParaRPr lang="en-US" altLang="zh-CN" dirty="0">
              <a:sym typeface="+mn-ea"/>
            </a:endParaRPr>
          </a:p>
          <a:p>
            <a:endParaRPr lang="en-US" altLang="zh-CN" dirty="0">
              <a:sym typeface="+mn-ea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222069" y="2284535"/>
            <a:ext cx="11841571" cy="4142390"/>
            <a:chOff x="222069" y="2284535"/>
            <a:chExt cx="11841571" cy="4142390"/>
          </a:xfrm>
        </p:grpSpPr>
        <p:sp>
          <p:nvSpPr>
            <p:cNvPr id="42" name="矩形 41"/>
            <p:cNvSpPr/>
            <p:nvPr/>
          </p:nvSpPr>
          <p:spPr>
            <a:xfrm>
              <a:off x="6216740" y="2284535"/>
              <a:ext cx="5846900" cy="414092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>
            <a:xfrm>
              <a:off x="222069" y="2286000"/>
              <a:ext cx="11841571" cy="414092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2320" y="2884351"/>
              <a:ext cx="2788285" cy="62484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55615" y="5682756"/>
              <a:ext cx="1213485" cy="63055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02381" y="2696390"/>
              <a:ext cx="2843518" cy="2984901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33627" y="2697854"/>
              <a:ext cx="2909585" cy="2984901"/>
            </a:xfrm>
            <a:prstGeom prst="rect">
              <a:avLst/>
            </a:prstGeom>
          </p:spPr>
        </p:pic>
      </p:grpSp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>
          <a:xfrm>
            <a:off x="8877600" y="6382980"/>
            <a:ext cx="2700000" cy="316800"/>
          </a:xfrm>
        </p:spPr>
        <p:txBody>
          <a:bodyPr/>
          <a:lstStyle/>
          <a:p>
            <a:fld id="{CA44AABA-6ED3-43D4-A200-DA0A2F6CBD64}" type="slidenum">
              <a:rPr lang="zh-CN" altLang="en-US" smtClean="0"/>
              <a:t>30</a:t>
            </a:fld>
            <a:endParaRPr lang="zh-CN" altLang="en-US"/>
          </a:p>
        </p:txBody>
      </p:sp>
      <p:sp>
        <p:nvSpPr>
          <p:cNvPr id="21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07975" y="14230"/>
            <a:ext cx="10793940" cy="637915"/>
          </a:xfrm>
        </p:spPr>
        <p:txBody>
          <a:bodyPr>
            <a:normAutofit/>
          </a:bodyPr>
          <a:lstStyle/>
          <a:p>
            <a:r>
              <a:rPr lang="zh-CN" altLang="en-US" sz="2900" b="1" dirty="0"/>
              <a:t>事例重建</a:t>
            </a:r>
            <a:endParaRPr lang="en-US" altLang="zh-CN" sz="2900" b="1" dirty="0"/>
          </a:p>
        </p:txBody>
      </p:sp>
      <p:grpSp>
        <p:nvGrpSpPr>
          <p:cNvPr id="2" name="组合 1"/>
          <p:cNvGrpSpPr/>
          <p:nvPr/>
        </p:nvGrpSpPr>
        <p:grpSpPr>
          <a:xfrm>
            <a:off x="71437" y="861974"/>
            <a:ext cx="12049125" cy="891989"/>
            <a:chOff x="71437" y="1041810"/>
            <a:chExt cx="12049125" cy="891989"/>
          </a:xfrm>
        </p:grpSpPr>
        <p:sp>
          <p:nvSpPr>
            <p:cNvPr id="11" name="箭头: 右 10"/>
            <p:cNvSpPr/>
            <p:nvPr/>
          </p:nvSpPr>
          <p:spPr>
            <a:xfrm>
              <a:off x="359485" y="1272858"/>
              <a:ext cx="10125635" cy="533400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71437" y="1041810"/>
              <a:ext cx="12049125" cy="891989"/>
              <a:chOff x="45" y="1704"/>
              <a:chExt cx="18975" cy="2441"/>
            </a:xfrm>
          </p:grpSpPr>
          <p:sp>
            <p:nvSpPr>
              <p:cNvPr id="22" name="圆角矩形 3"/>
              <p:cNvSpPr/>
              <p:nvPr/>
            </p:nvSpPr>
            <p:spPr>
              <a:xfrm>
                <a:off x="45" y="1735"/>
                <a:ext cx="2508" cy="2410"/>
              </a:xfrm>
              <a:prstGeom prst="roundRect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>
                    <a:solidFill>
                      <a:schemeClr val="tx1"/>
                    </a:solidFill>
                  </a:rPr>
                  <a:t>Data</a:t>
                </a:r>
              </a:p>
            </p:txBody>
          </p:sp>
          <p:sp>
            <p:nvSpPr>
              <p:cNvPr id="23" name="圆角矩形 6"/>
              <p:cNvSpPr/>
              <p:nvPr/>
            </p:nvSpPr>
            <p:spPr>
              <a:xfrm>
                <a:off x="16512" y="1704"/>
                <a:ext cx="2508" cy="241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rgbClr val="EE0000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>
                    <a:solidFill>
                      <a:schemeClr val="tx1"/>
                    </a:solidFill>
                  </a:rPr>
                  <a:t>Vertex cut</a:t>
                </a:r>
              </a:p>
            </p:txBody>
          </p:sp>
          <p:sp>
            <p:nvSpPr>
              <p:cNvPr id="24" name="圆角矩形 2"/>
              <p:cNvSpPr/>
              <p:nvPr/>
            </p:nvSpPr>
            <p:spPr>
              <a:xfrm>
                <a:off x="3918" y="1734"/>
                <a:ext cx="2508" cy="241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>
                    <a:solidFill>
                      <a:schemeClr val="tx1"/>
                    </a:solidFill>
                    <a:sym typeface="+mn-ea"/>
                  </a:rPr>
                  <a:t>YOLO*</a:t>
                </a:r>
                <a:r>
                  <a:rPr lang="en-US" altLang="zh-CN" baseline="30000">
                    <a:solidFill>
                      <a:schemeClr val="tx1"/>
                    </a:solidFill>
                    <a:sym typeface="+mn-ea"/>
                  </a:rPr>
                  <a:t>1</a:t>
                </a:r>
                <a:endParaRPr lang="en-US" altLang="zh-CN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altLang="zh-CN">
                    <a:solidFill>
                      <a:schemeClr val="tx1"/>
                    </a:solidFill>
                    <a:sym typeface="+mn-ea"/>
                  </a:rPr>
                  <a:t>preselection</a:t>
                </a:r>
              </a:p>
            </p:txBody>
          </p:sp>
          <p:sp>
            <p:nvSpPr>
              <p:cNvPr id="25" name="圆角矩形 15"/>
              <p:cNvSpPr/>
              <p:nvPr/>
            </p:nvSpPr>
            <p:spPr>
              <a:xfrm>
                <a:off x="7796" y="1734"/>
                <a:ext cx="2983" cy="241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rgbClr val="EE0000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>
                    <a:solidFill>
                      <a:schemeClr val="tx1"/>
                    </a:solidFill>
                    <a:sym typeface="+mn-ea"/>
                  </a:rPr>
                  <a:t>NR</a:t>
                </a:r>
              </a:p>
              <a:p>
                <a:pPr algn="ctr"/>
                <a:r>
                  <a:rPr lang="en-US" altLang="zh-CN">
                    <a:solidFill>
                      <a:schemeClr val="tx1"/>
                    </a:solidFill>
                    <a:sym typeface="+mn-ea"/>
                  </a:rPr>
                  <a:t>reconstruction</a:t>
                </a:r>
              </a:p>
            </p:txBody>
          </p:sp>
          <p:sp>
            <p:nvSpPr>
              <p:cNvPr id="26" name="圆角矩形 17"/>
              <p:cNvSpPr/>
              <p:nvPr/>
            </p:nvSpPr>
            <p:spPr>
              <a:xfrm>
                <a:off x="12149" y="1735"/>
                <a:ext cx="2983" cy="241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rgbClr val="EE0000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>
                    <a:solidFill>
                      <a:schemeClr val="tx1"/>
                    </a:solidFill>
                    <a:sym typeface="+mn-ea"/>
                  </a:rPr>
                  <a:t>ER</a:t>
                </a:r>
              </a:p>
              <a:p>
                <a:pPr algn="ctr"/>
                <a:r>
                  <a:rPr lang="en-US" altLang="zh-CN">
                    <a:solidFill>
                      <a:schemeClr val="tx1"/>
                    </a:solidFill>
                    <a:sym typeface="+mn-ea"/>
                  </a:rPr>
                  <a:t>reconstruction</a:t>
                </a:r>
              </a:p>
            </p:txBody>
          </p:sp>
        </p:grpSp>
      </p:grpSp>
      <p:sp>
        <p:nvSpPr>
          <p:cNvPr id="45" name="箭头: 右 44"/>
          <p:cNvSpPr/>
          <p:nvPr/>
        </p:nvSpPr>
        <p:spPr>
          <a:xfrm>
            <a:off x="8976420" y="5096691"/>
            <a:ext cx="510240" cy="1524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500" y="755280"/>
            <a:ext cx="6959600" cy="610272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55600" y="44450"/>
            <a:ext cx="6717665" cy="583565"/>
          </a:xfrm>
        </p:spPr>
        <p:txBody>
          <a:bodyPr/>
          <a:lstStyle/>
          <a:p>
            <a:r>
              <a:rPr lang="en-US" altLang="zh-CN" b="1" dirty="0"/>
              <a:t>Migdal </a:t>
            </a:r>
            <a:r>
              <a:rPr lang="zh-CN" altLang="en-US" b="1" dirty="0"/>
              <a:t>事例</a:t>
            </a:r>
            <a:endParaRPr lang="en-US" altLang="zh-CN" b="1" dirty="0"/>
          </a:p>
        </p:txBody>
      </p:sp>
      <p:pic>
        <p:nvPicPr>
          <p:cNvPr id="181023759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9" t="56252" r="-347"/>
          <a:stretch>
            <a:fillRect/>
          </a:stretch>
        </p:blipFill>
        <p:spPr>
          <a:xfrm>
            <a:off x="8502650" y="1252558"/>
            <a:ext cx="3577590" cy="1759585"/>
          </a:xfrm>
          <a:prstGeom prst="rect">
            <a:avLst/>
          </a:prstGeom>
        </p:spPr>
      </p:pic>
      <p:sp>
        <p:nvSpPr>
          <p:cNvPr id="23" name="灯片编号占位符 22"/>
          <p:cNvSpPr>
            <a:spLocks noGrp="1"/>
          </p:cNvSpPr>
          <p:nvPr>
            <p:ph type="sldNum" sz="quarter" idx="12"/>
          </p:nvPr>
        </p:nvSpPr>
        <p:spPr>
          <a:xfrm>
            <a:off x="8877600" y="6382980"/>
            <a:ext cx="2700000" cy="316800"/>
          </a:xfrm>
        </p:spPr>
        <p:txBody>
          <a:bodyPr/>
          <a:lstStyle/>
          <a:p>
            <a:fld id="{CA44AABA-6ED3-43D4-A200-DA0A2F6CBD64}" type="slidenum">
              <a:rPr lang="zh-CN" altLang="en-US" smtClean="0"/>
              <a:t>31</a:t>
            </a:fld>
            <a:endParaRPr lang="zh-CN" alt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0360" y="94249"/>
            <a:ext cx="11279574" cy="546273"/>
          </a:xfrm>
        </p:spPr>
        <p:txBody>
          <a:bodyPr>
            <a:normAutofit fontScale="90000"/>
          </a:bodyPr>
          <a:lstStyle/>
          <a:p>
            <a:r>
              <a:rPr lang="zh-CN" altLang="en-US" b="1" dirty="0"/>
              <a:t>更多的</a:t>
            </a:r>
            <a:r>
              <a:rPr lang="en-US" altLang="zh-CN" b="1" dirty="0"/>
              <a:t>Migdal</a:t>
            </a:r>
            <a:r>
              <a:rPr lang="zh-CN" altLang="en-US" b="1" dirty="0"/>
              <a:t>事例！</a:t>
            </a:r>
          </a:p>
        </p:txBody>
      </p:sp>
      <p:sp>
        <p:nvSpPr>
          <p:cNvPr id="12" name="灯片编号占位符 22"/>
          <p:cNvSpPr>
            <a:spLocks noGrp="1"/>
          </p:cNvSpPr>
          <p:nvPr>
            <p:ph type="sldNum" sz="quarter" idx="12"/>
          </p:nvPr>
        </p:nvSpPr>
        <p:spPr>
          <a:xfrm>
            <a:off x="8877600" y="6382980"/>
            <a:ext cx="2700000" cy="316800"/>
          </a:xfrm>
        </p:spPr>
        <p:txBody>
          <a:bodyPr/>
          <a:lstStyle/>
          <a:p>
            <a:fld id="{CA44AABA-6ED3-43D4-A200-DA0A2F6CBD64}" type="slidenum">
              <a:rPr lang="zh-CN" altLang="en-US" smtClean="0"/>
              <a:t>32</a:t>
            </a:fld>
            <a:endParaRPr lang="zh-CN" altLang="en-US"/>
          </a:p>
        </p:txBody>
      </p:sp>
      <p:pic>
        <p:nvPicPr>
          <p:cNvPr id="4" name="图片 3" descr="图表, 工程绘图&#10;&#10;AI 生成的内容可能不正确。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65" y="747581"/>
            <a:ext cx="9633974" cy="590955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65760" y="94249"/>
            <a:ext cx="11254174" cy="546273"/>
          </a:xfrm>
        </p:spPr>
        <p:txBody>
          <a:bodyPr>
            <a:normAutofit fontScale="90000"/>
          </a:bodyPr>
          <a:lstStyle/>
          <a:p>
            <a:r>
              <a:rPr lang="zh-CN" altLang="en-US" b="1" dirty="0"/>
              <a:t>全部通过</a:t>
            </a:r>
            <a:r>
              <a:rPr lang="en-US" altLang="zh-CN" b="1" dirty="0"/>
              <a:t>YOLO</a:t>
            </a:r>
            <a:r>
              <a:rPr lang="zh-CN" altLang="en-US" b="1" dirty="0"/>
              <a:t>识别！</a:t>
            </a:r>
          </a:p>
        </p:txBody>
      </p:sp>
      <p:sp>
        <p:nvSpPr>
          <p:cNvPr id="12" name="灯片编号占位符 22"/>
          <p:cNvSpPr>
            <a:spLocks noGrp="1"/>
          </p:cNvSpPr>
          <p:nvPr>
            <p:ph type="sldNum" sz="quarter" idx="12"/>
          </p:nvPr>
        </p:nvSpPr>
        <p:spPr>
          <a:xfrm>
            <a:off x="8877600" y="6382980"/>
            <a:ext cx="2700000" cy="316800"/>
          </a:xfrm>
        </p:spPr>
        <p:txBody>
          <a:bodyPr/>
          <a:lstStyle/>
          <a:p>
            <a:fld id="{CA44AABA-6ED3-43D4-A200-DA0A2F6CBD64}" type="slidenum">
              <a:rPr lang="zh-CN" altLang="en-US" smtClean="0"/>
              <a:t>33</a:t>
            </a:fld>
            <a:endParaRPr lang="zh-CN" altLang="en-US"/>
          </a:p>
        </p:txBody>
      </p:sp>
      <p:grpSp>
        <p:nvGrpSpPr>
          <p:cNvPr id="25" name="组合 24"/>
          <p:cNvGrpSpPr/>
          <p:nvPr/>
        </p:nvGrpSpPr>
        <p:grpSpPr>
          <a:xfrm>
            <a:off x="1015365" y="747581"/>
            <a:ext cx="9633974" cy="5909555"/>
            <a:chOff x="1015365" y="747581"/>
            <a:chExt cx="9633974" cy="5909555"/>
          </a:xfrm>
        </p:grpSpPr>
        <p:pic>
          <p:nvPicPr>
            <p:cNvPr id="4" name="图片 3" descr="图表, 工程绘图&#10;&#10;AI 生成的内容可能不正确。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5365" y="747581"/>
              <a:ext cx="9633974" cy="5909555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rcRect l="4338" t="14563"/>
            <a:stretch>
              <a:fillRect/>
            </a:stretch>
          </p:blipFill>
          <p:spPr>
            <a:xfrm>
              <a:off x="1631481" y="2512194"/>
              <a:ext cx="1958741" cy="763737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94409" y="2356320"/>
              <a:ext cx="1154270" cy="91961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11426" y="1366520"/>
              <a:ext cx="1686028" cy="1422781"/>
            </a:xfrm>
            <a:prstGeom prst="snip2Diag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00724" y="1094892"/>
              <a:ext cx="1929866" cy="36667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84723" y="2360729"/>
              <a:ext cx="340967" cy="353595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5400000" flipH="1">
              <a:off x="1302512" y="4107895"/>
              <a:ext cx="1428971" cy="1442777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72609" y="5254558"/>
              <a:ext cx="1922434" cy="173888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01369" y="5040544"/>
              <a:ext cx="1887703" cy="146821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5400000" flipH="1">
              <a:off x="5252352" y="5098061"/>
              <a:ext cx="502496" cy="1784773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5400000" flipH="1">
              <a:off x="8417718" y="3827909"/>
              <a:ext cx="1008958" cy="182154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1120" y="1212746"/>
            <a:ext cx="7432164" cy="480277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电子与核子径迹</a:t>
            </a:r>
            <a:endParaRPr lang="zh-CN" altLang="en-US" dirty="0"/>
          </a:p>
        </p:txBody>
      </p:sp>
      <p:sp>
        <p:nvSpPr>
          <p:cNvPr id="4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9492000" y="6536334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34</a:t>
            </a:fld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462396" y="1135514"/>
            <a:ext cx="3053974" cy="4612483"/>
            <a:chOff x="595439" y="1001027"/>
            <a:chExt cx="3053974" cy="4612483"/>
          </a:xfrm>
        </p:grpSpPr>
        <p:grpSp>
          <p:nvGrpSpPr>
            <p:cNvPr id="7" name="组合 6"/>
            <p:cNvGrpSpPr/>
            <p:nvPr/>
          </p:nvGrpSpPr>
          <p:grpSpPr>
            <a:xfrm>
              <a:off x="595439" y="1001027"/>
              <a:ext cx="3053974" cy="2286796"/>
              <a:chOff x="754301" y="933351"/>
              <a:chExt cx="2500212" cy="1969200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754301" y="933351"/>
                <a:ext cx="2441865" cy="1969200"/>
                <a:chOff x="754301" y="933351"/>
                <a:chExt cx="2441865" cy="1969200"/>
              </a:xfrm>
            </p:grpSpPr>
            <p:pic>
              <p:nvPicPr>
                <p:cNvPr id="10" name="图片 9" descr="图表, 瀑布图&#10;&#10;AI 生成的内容可能不正确。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86" r="12718"/>
                <a:stretch>
                  <a:fillRect/>
                </a:stretch>
              </p:blipFill>
              <p:spPr>
                <a:xfrm>
                  <a:off x="754301" y="933351"/>
                  <a:ext cx="2441865" cy="1969200"/>
                </a:xfrm>
                <a:prstGeom prst="rect">
                  <a:avLst/>
                </a:prstGeom>
              </p:spPr>
            </p:pic>
            <p:cxnSp>
              <p:nvCxnSpPr>
                <p:cNvPr id="11" name="直接箭头连接符 10"/>
                <p:cNvCxnSpPr/>
                <p:nvPr/>
              </p:nvCxnSpPr>
              <p:spPr>
                <a:xfrm flipV="1">
                  <a:off x="2358189" y="1461406"/>
                  <a:ext cx="336885" cy="40165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12" name="矩形 11"/>
                <p:cNvSpPr/>
                <p:nvPr/>
              </p:nvSpPr>
              <p:spPr>
                <a:xfrm>
                  <a:off x="1191126" y="1143000"/>
                  <a:ext cx="1167063" cy="2842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文本框 8"/>
              <p:cNvSpPr txBox="1"/>
              <p:nvPr/>
            </p:nvSpPr>
            <p:spPr>
              <a:xfrm>
                <a:off x="2818857" y="2483784"/>
                <a:ext cx="435656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 dirty="0"/>
                  <a:t>data</a:t>
                </a:r>
                <a:endParaRPr lang="zh-CN" altLang="en-US" sz="900" dirty="0"/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595439" y="3413847"/>
              <a:ext cx="3050647" cy="2199663"/>
              <a:chOff x="3604516" y="933701"/>
              <a:chExt cx="2741251" cy="1968500"/>
            </a:xfrm>
          </p:grpSpPr>
          <p:grpSp>
            <p:nvGrpSpPr>
              <p:cNvPr id="14" name="组合 13"/>
              <p:cNvGrpSpPr/>
              <p:nvPr/>
            </p:nvGrpSpPr>
            <p:grpSpPr>
              <a:xfrm>
                <a:off x="3604516" y="933701"/>
                <a:ext cx="2697480" cy="1968500"/>
                <a:chOff x="3657433" y="971815"/>
                <a:chExt cx="2697480" cy="1968500"/>
              </a:xfrm>
            </p:grpSpPr>
            <p:pic>
              <p:nvPicPr>
                <p:cNvPr id="16" name="图片 15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57433" y="971815"/>
                  <a:ext cx="2697480" cy="1968500"/>
                </a:xfrm>
                <a:prstGeom prst="rect">
                  <a:avLst/>
                </a:prstGeom>
              </p:spPr>
            </p:pic>
            <p:cxnSp>
              <p:nvCxnSpPr>
                <p:cNvPr id="17" name="直接箭头连接符 16"/>
                <p:cNvCxnSpPr/>
                <p:nvPr/>
              </p:nvCxnSpPr>
              <p:spPr>
                <a:xfrm>
                  <a:off x="4787900" y="1249377"/>
                  <a:ext cx="765175" cy="67320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" name="文本框 14"/>
              <p:cNvSpPr txBox="1"/>
              <p:nvPr/>
            </p:nvSpPr>
            <p:spPr>
              <a:xfrm>
                <a:off x="5901196" y="2528820"/>
                <a:ext cx="44457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 dirty="0"/>
                  <a:t>data</a:t>
                </a:r>
                <a:endParaRPr lang="zh-CN" altLang="en-US" sz="900" dirty="0"/>
              </a:p>
            </p:txBody>
          </p:sp>
        </p:grpSp>
      </p:grpSp>
      <p:cxnSp>
        <p:nvCxnSpPr>
          <p:cNvPr id="21" name="直接箭头连接符 20"/>
          <p:cNvCxnSpPr/>
          <p:nvPr/>
        </p:nvCxnSpPr>
        <p:spPr>
          <a:xfrm flipH="1">
            <a:off x="3513043" y="2035476"/>
            <a:ext cx="134423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 flipH="1">
            <a:off x="3513043" y="5388276"/>
            <a:ext cx="143086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6060157" y="693437"/>
                <a:ext cx="41781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dirty="0" smtClean="0">
                          <a:latin typeface="Cambria Math" panose="02040503050406030204" pitchFamily="18" charset="0"/>
                        </a:rPr>
                        <m:t>5 </m:t>
                      </m:r>
                      <m:r>
                        <a:rPr lang="en-US" altLang="zh-CN" i="1" dirty="0" smtClean="0">
                          <a:latin typeface="Cambria Math" panose="02040503050406030204" pitchFamily="18" charset="0"/>
                        </a:rPr>
                        <m:t>𝑘𝑒</m:t>
                      </m:r>
                      <m:sSub>
                        <m:sSub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 dirty="0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  <m:t>𝑒𝑒</m:t>
                          </m:r>
                        </m:sub>
                      </m:sSub>
                      <m:r>
                        <a:rPr lang="en-US" altLang="zh-CN" i="1" dirty="0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i="1" dirty="0" smtClean="0">
                          <a:latin typeface="Cambria Math" panose="02040503050406030204" pitchFamily="18" charset="0"/>
                        </a:rPr>
                        <m:t>𝐸𝑒</m:t>
                      </m:r>
                      <m:r>
                        <a:rPr lang="en-US" altLang="zh-CN" i="1" dirty="0" smtClean="0">
                          <a:latin typeface="Cambria Math" panose="02040503050406030204" pitchFamily="18" charset="0"/>
                        </a:rPr>
                        <m:t>&lt;10 </m:t>
                      </m:r>
                      <m:r>
                        <a:rPr lang="en-US" altLang="zh-CN" i="1" dirty="0" smtClean="0">
                          <a:latin typeface="Cambria Math" panose="02040503050406030204" pitchFamily="18" charset="0"/>
                        </a:rPr>
                        <m:t>𝑘𝑒</m:t>
                      </m:r>
                      <m:sSub>
                        <m:sSub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 dirty="0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  <m:t>𝑒𝑒</m:t>
                          </m:r>
                        </m:sub>
                      </m:sSub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  <m:t>𝑛𝑟</m:t>
                          </m:r>
                        </m:sub>
                      </m:sSub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&gt;35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𝑘𝑒</m:t>
                      </m:r>
                      <m:sSub>
                        <m:sSub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  <m:t>𝑒𝑒</m:t>
                          </m:r>
                        </m:sub>
                      </m:sSub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0157" y="693437"/>
                <a:ext cx="417819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>
            <a:extLst>
              <a:ext uri="{FF2B5EF4-FFF2-40B4-BE49-F238E27FC236}">
                <a16:creationId xmlns:a16="http://schemas.microsoft.com/office/drawing/2014/main" id="{B8EC035F-8C74-2A79-0EEE-CA34B61C53E5}"/>
              </a:ext>
            </a:extLst>
          </p:cNvPr>
          <p:cNvSpPr txBox="1"/>
          <p:nvPr/>
        </p:nvSpPr>
        <p:spPr>
          <a:xfrm>
            <a:off x="747052" y="6281114"/>
            <a:ext cx="10862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Migdal</a:t>
            </a:r>
            <a:r>
              <a:rPr lang="zh-CN" altLang="en-US" dirty="0"/>
              <a:t>事例中的电子与</a:t>
            </a:r>
            <a:r>
              <a:rPr lang="en-US" altLang="zh-CN" baseline="30000" dirty="0"/>
              <a:t>55</a:t>
            </a:r>
            <a:r>
              <a:rPr lang="en-US" altLang="zh-CN" dirty="0"/>
              <a:t>Fe</a:t>
            </a:r>
            <a:r>
              <a:rPr lang="zh-CN" altLang="en-US" dirty="0"/>
              <a:t>源的光电子样本区间一致；核反冲径迹与中子数据中核反冲控制样本一致！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灯片编号占位符 22"/>
          <p:cNvSpPr>
            <a:spLocks noGrp="1"/>
          </p:cNvSpPr>
          <p:nvPr>
            <p:ph type="sldNum" sz="quarter" idx="12"/>
          </p:nvPr>
        </p:nvSpPr>
        <p:spPr>
          <a:xfrm>
            <a:off x="8877600" y="6382980"/>
            <a:ext cx="2700000" cy="316800"/>
          </a:xfrm>
        </p:spPr>
        <p:txBody>
          <a:bodyPr/>
          <a:lstStyle/>
          <a:p>
            <a:fld id="{CA44AABA-6ED3-43D4-A200-DA0A2F6CBD64}" type="slidenum">
              <a:rPr lang="zh-CN" altLang="en-US" smtClean="0"/>
              <a:t>35</a:t>
            </a:fld>
            <a:endParaRPr lang="zh-CN" altLang="en-US"/>
          </a:p>
        </p:txBody>
      </p:sp>
      <p:sp>
        <p:nvSpPr>
          <p:cNvPr id="12" name="标题 1"/>
          <p:cNvSpPr txBox="1"/>
          <p:nvPr>
            <p:custDataLst>
              <p:tags r:id="rId1"/>
            </p:custDataLst>
          </p:nvPr>
        </p:nvSpPr>
        <p:spPr>
          <a:xfrm>
            <a:off x="299719" y="14230"/>
            <a:ext cx="10802195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200" b="0" u="none" strike="noStrike" kern="1200" cap="none" spc="300" normalizeH="0" baseline="0">
                <a:solidFill>
                  <a:schemeClr val="bg1"/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 dirty="0">
                <a:sym typeface="+mn-ea"/>
              </a:rPr>
              <a:t>本底估计</a:t>
            </a:r>
            <a:endParaRPr lang="en-US" altLang="zh-CN" sz="2900" b="1" dirty="0"/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55F7BFEF-B3B1-8E7D-B5B5-DC5CC8B486E5}"/>
              </a:ext>
            </a:extLst>
          </p:cNvPr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98986814"/>
              </p:ext>
            </p:extLst>
          </p:nvPr>
        </p:nvGraphicFramePr>
        <p:xfrm>
          <a:off x="19050" y="635000"/>
          <a:ext cx="12172950" cy="6108695"/>
        </p:xfrm>
        <a:graphic>
          <a:graphicData uri="http://schemas.openxmlformats.org/drawingml/2006/table">
            <a:tbl>
              <a:tblPr/>
              <a:tblGrid>
                <a:gridCol w="32293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674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0201">
                  <a:extLst>
                    <a:ext uri="{9D8B030D-6E8A-4147-A177-3AD203B41FA5}">
                      <a16:colId xmlns:a16="http://schemas.microsoft.com/office/drawing/2014/main" val="61527058"/>
                    </a:ext>
                  </a:extLst>
                </a:gridCol>
              </a:tblGrid>
              <a:tr h="35933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Background Component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Description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Expectation value (5 - 10 keV)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Method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9335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 kern="120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cs typeface="+mn-cs"/>
                        </a:rPr>
                        <a:t>Recoil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 induced δ ray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635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δ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 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electron near NR track origin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635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0.0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3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5±0.0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23(stat.)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±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0.0068(sys.)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635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Data driven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635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9335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Particle Induced X-ray Emission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1600" b="1" dirty="0">
                        <a:solidFill>
                          <a:schemeClr val="tx1"/>
                        </a:solidFill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933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X-ray emission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Photoelectron near NR track origin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1600" b="1" dirty="0">
                        <a:solidFill>
                          <a:schemeClr val="tx1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933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Auger electrons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Auger electron near NR track origin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1600" b="1" dirty="0">
                        <a:solidFill>
                          <a:schemeClr val="tx1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9335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Bremsstrahlung processes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1600" b="1" dirty="0">
                        <a:solidFill>
                          <a:schemeClr val="tx1"/>
                        </a:solidFill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933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Quasi-Free Electron (QFEB)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Photoelectron near NR track origin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≈ 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1600" b="1" dirty="0">
                        <a:solidFill>
                          <a:schemeClr val="tx1"/>
                        </a:solidFill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933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Secondary Electron (SEB)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Photoelectron near NR track origin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≈ 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1600" b="1">
                        <a:solidFill>
                          <a:schemeClr val="tx1"/>
                        </a:solidFill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933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Atomic (AB)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Photoelectron near NR track origin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≈ 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1600" b="1" dirty="0">
                        <a:solidFill>
                          <a:schemeClr val="tx1"/>
                        </a:solidFill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933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Nuclear (NB)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Photoelectron near NR track origin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≈ 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1600" b="1" dirty="0">
                        <a:solidFill>
                          <a:schemeClr val="tx1"/>
                        </a:solidFill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9335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Random track coincidences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Photo-/Compton electron near NR track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0.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180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±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0.022(stat.)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±0.0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42(sys.)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Data driven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9335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Muon induced δ ray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δ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 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electron near NR track origin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0.0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13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 dirty="0" err="1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MC+Data</a:t>
                      </a:r>
                      <a:endParaRPr lang="en-US" altLang="zh-CN" sz="1600" b="1" dirty="0">
                        <a:solidFill>
                          <a:schemeClr val="tx1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9335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Gas radioactivity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1600" b="1" dirty="0">
                        <a:solidFill>
                          <a:schemeClr val="tx1"/>
                        </a:solidFill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5933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 dirty="0">
                          <a:latin typeface="Times New Roman" panose="02020603050405020304"/>
                          <a:ea typeface="宋体" panose="02010600030101010101" pitchFamily="2" charset="-122"/>
                        </a:rPr>
                        <a:t>Trace contaminants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 dirty="0">
                          <a:latin typeface="Times New Roman" panose="02020603050405020304"/>
                          <a:ea typeface="宋体" panose="02010600030101010101" pitchFamily="2" charset="-122"/>
                        </a:rPr>
                        <a:t>Electron from decay near NR track origin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 dirty="0">
                          <a:latin typeface="Times New Roman" panose="02020603050405020304"/>
                          <a:ea typeface="宋体" panose="02010600030101010101" pitchFamily="2" charset="-122"/>
                        </a:rPr>
                        <a:t>0.00</a:t>
                      </a:r>
                      <a:r>
                        <a:rPr lang="en-US" altLang="zh-CN" sz="1600" b="1" dirty="0">
                          <a:latin typeface="Times New Roman" panose="02020603050405020304"/>
                          <a:ea typeface="Times New Roman" panose="02020603050405020304"/>
                        </a:rPr>
                        <a:t>1</a:t>
                      </a:r>
                      <a:r>
                        <a:rPr lang="en-US" altLang="zh-CN" sz="1600" b="1" dirty="0">
                          <a:latin typeface="Times New Roman" panose="02020603050405020304"/>
                          <a:ea typeface="宋体" panose="02010600030101010101" pitchFamily="2" charset="-122"/>
                        </a:rPr>
                        <a:t>±</a:t>
                      </a:r>
                      <a:r>
                        <a:rPr lang="en-US" altLang="zh-CN" sz="1600" b="1" dirty="0">
                          <a:latin typeface="Times New Roman" panose="02020603050405020304"/>
                          <a:ea typeface="Times New Roman" panose="02020603050405020304"/>
                        </a:rPr>
                        <a:t>0.00087(sys.)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 dirty="0">
                          <a:latin typeface="Times New Roman" panose="02020603050405020304"/>
                          <a:ea typeface="Times New Roman" panose="02020603050405020304"/>
                        </a:rPr>
                        <a:t>Data driven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5933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 dirty="0">
                          <a:latin typeface="Times New Roman" panose="02020603050405020304"/>
                          <a:ea typeface="宋体" panose="02010600030101010101" pitchFamily="2" charset="-122"/>
                        </a:rPr>
                        <a:t>Neutron activation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 dirty="0">
                          <a:latin typeface="Times New Roman" panose="02020603050405020304"/>
                          <a:ea typeface="宋体" panose="02010600030101010101" pitchFamily="2" charset="-122"/>
                        </a:rPr>
                        <a:t>Electron from decay near NR track origin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 dirty="0">
                          <a:latin typeface="Times New Roman" panose="02020603050405020304"/>
                          <a:ea typeface="宋体" panose="02010600030101010101" pitchFamily="2" charset="-122"/>
                        </a:rPr>
                        <a:t>≈ 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1600" b="1" dirty="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59335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>
                          <a:latin typeface="Times New Roman" panose="02020603050405020304"/>
                          <a:ea typeface="宋体" panose="02010600030101010101" pitchFamily="2" charset="-122"/>
                        </a:rPr>
                        <a:t>Secondary nuclear recoil fork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 dirty="0">
                          <a:latin typeface="Times New Roman" panose="02020603050405020304"/>
                          <a:ea typeface="宋体" panose="02010600030101010101" pitchFamily="2" charset="-122"/>
                        </a:rPr>
                        <a:t>NR track fork near track origin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 dirty="0">
                          <a:latin typeface="Times New Roman" panose="02020603050405020304"/>
                          <a:ea typeface="宋体" panose="02010600030101010101" pitchFamily="2" charset="-122"/>
                        </a:rPr>
                        <a:t>≈ 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1600" b="1" dirty="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59335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 dirty="0">
                          <a:latin typeface="Times New Roman" panose="02020603050405020304"/>
                          <a:ea typeface="宋体" panose="02010600030101010101" pitchFamily="2" charset="-122"/>
                        </a:rPr>
                        <a:t>Total background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 dirty="0">
                          <a:latin typeface="Times New Roman" panose="02020603050405020304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 dirty="0">
                          <a:latin typeface="Times New Roman" panose="02020603050405020304"/>
                          <a:ea typeface="Times New Roman" panose="02020603050405020304"/>
                        </a:rPr>
                        <a:t>0.229</a:t>
                      </a:r>
                      <a:r>
                        <a:rPr lang="en-US" altLang="zh-CN" sz="1600" b="1" dirty="0">
                          <a:latin typeface="Times New Roman" panose="02020603050405020304"/>
                          <a:ea typeface="宋体" panose="02010600030101010101" pitchFamily="2" charset="-122"/>
                        </a:rPr>
                        <a:t>±</a:t>
                      </a:r>
                      <a:r>
                        <a:rPr lang="en-US" altLang="zh-CN" sz="1600" b="1" dirty="0">
                          <a:latin typeface="Times New Roman" panose="02020603050405020304"/>
                          <a:ea typeface="Times New Roman" panose="02020603050405020304"/>
                        </a:rPr>
                        <a:t>0.032(stat.)</a:t>
                      </a:r>
                      <a:r>
                        <a:rPr lang="en-US" altLang="zh-CN" sz="1600" b="1" dirty="0">
                          <a:latin typeface="Times New Roman" panose="02020603050405020304"/>
                          <a:ea typeface="宋体" panose="02010600030101010101" pitchFamily="2" charset="-122"/>
                        </a:rPr>
                        <a:t>±</a:t>
                      </a:r>
                      <a:r>
                        <a:rPr lang="en-US" altLang="zh-CN" sz="1600" b="1" dirty="0">
                          <a:latin typeface="Times New Roman" panose="02020603050405020304"/>
                          <a:ea typeface="Times New Roman" panose="02020603050405020304"/>
                        </a:rPr>
                        <a:t>0.043(sys.)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1600" b="1" dirty="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625036" y="5411809"/>
            <a:ext cx="6556058" cy="1124867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Consider the selection efficiency for δ-electrons.</a:t>
            </a:r>
          </a:p>
          <a:p>
            <a:r>
              <a:rPr lang="en-US" altLang="zh-CN" b="1" dirty="0">
                <a:solidFill>
                  <a:schemeClr val="tx1"/>
                </a:solidFill>
              </a:rPr>
              <a:t>Finally get:</a:t>
            </a:r>
            <a:r>
              <a:rPr lang="en-US" altLang="zh-CN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chemeClr val="tx1"/>
                </a:solidFill>
              </a:rPr>
              <a:t>0.035</a:t>
            </a:r>
            <a:r>
              <a:rPr lang="en-US" altLang="en-US" b="1" dirty="0">
                <a:solidFill>
                  <a:schemeClr val="tx1"/>
                </a:solidFill>
              </a:rPr>
              <a:t>±</a:t>
            </a:r>
            <a:r>
              <a:rPr lang="en-US" altLang="zh-CN" b="1" dirty="0">
                <a:solidFill>
                  <a:schemeClr val="tx1"/>
                </a:solidFill>
              </a:rPr>
              <a:t>0.023(stat.)</a:t>
            </a:r>
            <a:endParaRPr lang="en-US" altLang="zh-CN" b="1" dirty="0"/>
          </a:p>
        </p:txBody>
      </p:sp>
      <p:sp>
        <p:nvSpPr>
          <p:cNvPr id="23" name="灯片编号占位符 22"/>
          <p:cNvSpPr>
            <a:spLocks noGrp="1"/>
          </p:cNvSpPr>
          <p:nvPr>
            <p:ph type="sldNum" sz="quarter" idx="12"/>
          </p:nvPr>
        </p:nvSpPr>
        <p:spPr>
          <a:xfrm>
            <a:off x="8877600" y="6382980"/>
            <a:ext cx="2700000" cy="316800"/>
          </a:xfrm>
        </p:spPr>
        <p:txBody>
          <a:bodyPr/>
          <a:lstStyle/>
          <a:p>
            <a:fld id="{CA44AABA-6ED3-43D4-A200-DA0A2F6CBD64}" type="slidenum">
              <a:rPr lang="zh-CN" altLang="en-US" smtClean="0"/>
              <a:t>36</a:t>
            </a:fld>
            <a:endParaRPr lang="zh-CN" altLang="en-US"/>
          </a:p>
        </p:txBody>
      </p:sp>
      <p:sp>
        <p:nvSpPr>
          <p:cNvPr id="12" name="标题 1"/>
          <p:cNvSpPr txBox="1"/>
          <p:nvPr>
            <p:custDataLst>
              <p:tags r:id="rId2"/>
            </p:custDataLst>
          </p:nvPr>
        </p:nvSpPr>
        <p:spPr>
          <a:xfrm>
            <a:off x="132715" y="1423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200" b="0" u="none" strike="noStrike" kern="1200" cap="none" spc="300" normalizeH="0" baseline="0">
                <a:solidFill>
                  <a:schemeClr val="bg1"/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ym typeface="+mn-ea"/>
              </a:rPr>
              <a:t>1. Delta</a:t>
            </a:r>
            <a:r>
              <a:rPr lang="zh-CN" altLang="en-US" sz="2800" b="1" dirty="0">
                <a:sym typeface="+mn-ea"/>
              </a:rPr>
              <a:t>电子本底</a:t>
            </a:r>
            <a:endParaRPr lang="en-US" altLang="zh-CN" sz="2900" b="1" dirty="0"/>
          </a:p>
        </p:txBody>
      </p:sp>
      <p:grpSp>
        <p:nvGrpSpPr>
          <p:cNvPr id="20" name="组合 19"/>
          <p:cNvGrpSpPr/>
          <p:nvPr/>
        </p:nvGrpSpPr>
        <p:grpSpPr>
          <a:xfrm>
            <a:off x="3273726" y="1435702"/>
            <a:ext cx="5163488" cy="3547561"/>
            <a:chOff x="1433858" y="2077000"/>
            <a:chExt cx="4226699" cy="2903942"/>
          </a:xfrm>
        </p:grpSpPr>
        <p:grpSp>
          <p:nvGrpSpPr>
            <p:cNvPr id="2" name="组合 1"/>
            <p:cNvGrpSpPr/>
            <p:nvPr/>
          </p:nvGrpSpPr>
          <p:grpSpPr>
            <a:xfrm>
              <a:off x="1433858" y="2077000"/>
              <a:ext cx="3517871" cy="2601264"/>
              <a:chOff x="1173508" y="2114245"/>
              <a:chExt cx="3517871" cy="2601264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73508" y="2114245"/>
                <a:ext cx="3517871" cy="2601264"/>
              </a:xfrm>
              <a:prstGeom prst="rect">
                <a:avLst/>
              </a:prstGeom>
            </p:spPr>
          </p:pic>
          <p:sp>
            <p:nvSpPr>
              <p:cNvPr id="5" name="文本框 4"/>
              <p:cNvSpPr txBox="1"/>
              <p:nvPr/>
            </p:nvSpPr>
            <p:spPr>
              <a:xfrm>
                <a:off x="1803873" y="2248398"/>
                <a:ext cx="508000" cy="46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b="1" dirty="0"/>
                  <a:t>H</a:t>
                </a:r>
              </a:p>
            </p:txBody>
          </p:sp>
          <p:cxnSp>
            <p:nvCxnSpPr>
              <p:cNvPr id="7" name="直接连接符 6"/>
              <p:cNvCxnSpPr/>
              <p:nvPr/>
            </p:nvCxnSpPr>
            <p:spPr>
              <a:xfrm flipH="1">
                <a:off x="1676330" y="2633519"/>
                <a:ext cx="2528033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sp>
          <p:nvSpPr>
            <p:cNvPr id="14" name="文本框 13"/>
            <p:cNvSpPr txBox="1"/>
            <p:nvPr/>
          </p:nvSpPr>
          <p:spPr>
            <a:xfrm>
              <a:off x="1817537" y="4611610"/>
              <a:ext cx="384302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dirty="0">
                  <a:solidFill>
                    <a:schemeClr val="tx1"/>
                  </a:solidFill>
                </a:rPr>
                <a:t>Only H has the</a:t>
              </a:r>
              <a:r>
                <a:rPr lang="en-US" altLang="zh-CN" b="1" dirty="0"/>
                <a:t> δ electron &gt;</a:t>
              </a:r>
              <a:r>
                <a:rPr lang="en-US" altLang="zh-CN" dirty="0">
                  <a:solidFill>
                    <a:schemeClr val="tx1"/>
                  </a:solidFill>
                </a:rPr>
                <a:t> 5 keV.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7669944" y="1504910"/>
            <a:ext cx="4230777" cy="3975325"/>
            <a:chOff x="7586092" y="2311828"/>
            <a:chExt cx="3622577" cy="3403846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86092" y="2311828"/>
              <a:ext cx="3622577" cy="2576956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7804939" y="4687900"/>
              <a:ext cx="3289793" cy="1027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tx1"/>
                  </a:solidFill>
                </a:rPr>
                <a:t>No δ above 5 keV were found.</a:t>
              </a:r>
            </a:p>
            <a:p>
              <a:pPr algn="ctr"/>
              <a:r>
                <a:rPr lang="en-US" altLang="zh-CN" b="1" dirty="0"/>
                <a:t>Estimate by extrapolating from the exponential fit</a:t>
              </a:r>
              <a:endParaRPr lang="en-US" altLang="zh-CN" dirty="0">
                <a:solidFill>
                  <a:schemeClr val="tx1"/>
                </a:solidFill>
              </a:endParaRPr>
            </a:p>
            <a:p>
              <a:pPr algn="ctr"/>
              <a:endParaRPr lang="zh-CN" altLang="en-US" dirty="0"/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132715" y="1834490"/>
            <a:ext cx="3141011" cy="3370661"/>
            <a:chOff x="132715" y="1201938"/>
            <a:chExt cx="3141011" cy="3370661"/>
          </a:xfrm>
        </p:grpSpPr>
        <p:pic>
          <p:nvPicPr>
            <p:cNvPr id="34" name="图片 33" descr="图表&#10;&#10;AI 生成的内容可能不正确。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933" y="2821235"/>
              <a:ext cx="2768793" cy="1751364"/>
            </a:xfrm>
            <a:prstGeom prst="rect">
              <a:avLst/>
            </a:prstGeom>
          </p:spPr>
        </p:pic>
        <p:grpSp>
          <p:nvGrpSpPr>
            <p:cNvPr id="31" name="组合 30"/>
            <p:cNvGrpSpPr/>
            <p:nvPr/>
          </p:nvGrpSpPr>
          <p:grpSpPr>
            <a:xfrm>
              <a:off x="132715" y="1201938"/>
              <a:ext cx="2887859" cy="1658083"/>
              <a:chOff x="498279" y="2847242"/>
              <a:chExt cx="2887859" cy="1658083"/>
            </a:xfrm>
          </p:grpSpPr>
          <p:cxnSp>
            <p:nvCxnSpPr>
              <p:cNvPr id="6" name="直接箭头连接符 5"/>
              <p:cNvCxnSpPr/>
              <p:nvPr/>
            </p:nvCxnSpPr>
            <p:spPr>
              <a:xfrm>
                <a:off x="854974" y="4253406"/>
                <a:ext cx="737863" cy="0"/>
              </a:xfrm>
              <a:prstGeom prst="straightConnector1">
                <a:avLst/>
              </a:prstGeom>
              <a:ln w="76200">
                <a:solidFill>
                  <a:srgbClr val="B967F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文本框 7"/>
              <p:cNvSpPr txBox="1"/>
              <p:nvPr/>
            </p:nvSpPr>
            <p:spPr>
              <a:xfrm>
                <a:off x="498279" y="3991403"/>
                <a:ext cx="37221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b="1" i="1" dirty="0">
                    <a:solidFill>
                      <a:srgbClr val="B967F4"/>
                    </a:solidFill>
                  </a:rPr>
                  <a:t>n</a:t>
                </a:r>
                <a:endParaRPr lang="zh-CN" altLang="en-US" sz="2400" b="1" i="1" dirty="0">
                  <a:solidFill>
                    <a:srgbClr val="B967F4"/>
                  </a:solidFill>
                </a:endParaRPr>
              </a:p>
            </p:txBody>
          </p:sp>
          <p:cxnSp>
            <p:nvCxnSpPr>
              <p:cNvPr id="9" name="直接箭头连接符 8"/>
              <p:cNvCxnSpPr/>
              <p:nvPr/>
            </p:nvCxnSpPr>
            <p:spPr>
              <a:xfrm flipV="1">
                <a:off x="1646090" y="3254287"/>
                <a:ext cx="1297135" cy="967948"/>
              </a:xfrm>
              <a:prstGeom prst="straightConnector1">
                <a:avLst/>
              </a:prstGeom>
              <a:ln w="76200">
                <a:solidFill>
                  <a:srgbClr val="36867B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文本框 9"/>
              <p:cNvSpPr txBox="1"/>
              <p:nvPr/>
            </p:nvSpPr>
            <p:spPr>
              <a:xfrm>
                <a:off x="2923805" y="2847242"/>
                <a:ext cx="40748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b="1" i="1" dirty="0">
                    <a:solidFill>
                      <a:srgbClr val="36867B"/>
                    </a:solidFill>
                  </a:rPr>
                  <a:t>N</a:t>
                </a:r>
                <a:endParaRPr lang="zh-CN" altLang="en-US" sz="2400" b="1" i="1" dirty="0">
                  <a:solidFill>
                    <a:srgbClr val="36867B"/>
                  </a:solidFill>
                </a:endParaRPr>
              </a:p>
            </p:txBody>
          </p:sp>
          <p:grpSp>
            <p:nvGrpSpPr>
              <p:cNvPr id="18" name="组合 17"/>
              <p:cNvGrpSpPr/>
              <p:nvPr/>
            </p:nvGrpSpPr>
            <p:grpSpPr>
              <a:xfrm>
                <a:off x="1997900" y="3715952"/>
                <a:ext cx="700370" cy="400110"/>
                <a:chOff x="1997900" y="3715952"/>
                <a:chExt cx="700370" cy="400110"/>
              </a:xfrm>
            </p:grpSpPr>
            <p:cxnSp>
              <p:nvCxnSpPr>
                <p:cNvPr id="15" name="直接箭头连接符 14"/>
                <p:cNvCxnSpPr/>
                <p:nvPr/>
              </p:nvCxnSpPr>
              <p:spPr>
                <a:xfrm flipV="1">
                  <a:off x="1997900" y="3991403"/>
                  <a:ext cx="388112" cy="41017"/>
                </a:xfrm>
                <a:prstGeom prst="straightConnector1">
                  <a:avLst/>
                </a:prstGeom>
                <a:ln w="38100">
                  <a:solidFill>
                    <a:srgbClr val="EE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文本框 16"/>
                <p:cNvSpPr txBox="1"/>
                <p:nvPr/>
              </p:nvSpPr>
              <p:spPr>
                <a:xfrm>
                  <a:off x="2313228" y="3715952"/>
                  <a:ext cx="38504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2000" b="1" i="1" dirty="0">
                      <a:solidFill>
                        <a:srgbClr val="EE0000"/>
                      </a:solidFill>
                    </a:rPr>
                    <a:t>e</a:t>
                  </a:r>
                  <a:r>
                    <a:rPr lang="en-US" altLang="zh-CN" sz="2000" b="1" i="1" baseline="30000" dirty="0">
                      <a:solidFill>
                        <a:srgbClr val="EE0000"/>
                      </a:solidFill>
                    </a:rPr>
                    <a:t>-</a:t>
                  </a:r>
                  <a:endParaRPr lang="zh-CN" altLang="en-US" sz="2000" b="1" i="1" baseline="30000" dirty="0">
                    <a:solidFill>
                      <a:srgbClr val="EE0000"/>
                    </a:solidFill>
                  </a:endParaRPr>
                </a:p>
              </p:txBody>
            </p:sp>
          </p:grpSp>
          <p:grpSp>
            <p:nvGrpSpPr>
              <p:cNvPr id="24" name="组合 23"/>
              <p:cNvGrpSpPr/>
              <p:nvPr/>
            </p:nvGrpSpPr>
            <p:grpSpPr>
              <a:xfrm>
                <a:off x="2234021" y="3054232"/>
                <a:ext cx="401112" cy="661720"/>
                <a:chOff x="2297158" y="3715952"/>
                <a:chExt cx="401112" cy="661720"/>
              </a:xfrm>
            </p:grpSpPr>
            <p:cxnSp>
              <p:nvCxnSpPr>
                <p:cNvPr id="25" name="直接箭头连接符 24"/>
                <p:cNvCxnSpPr/>
                <p:nvPr/>
              </p:nvCxnSpPr>
              <p:spPr>
                <a:xfrm flipV="1">
                  <a:off x="2297158" y="4053606"/>
                  <a:ext cx="121272" cy="324066"/>
                </a:xfrm>
                <a:prstGeom prst="straightConnector1">
                  <a:avLst/>
                </a:prstGeom>
                <a:ln w="38100">
                  <a:solidFill>
                    <a:srgbClr val="EE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文本框 25"/>
                <p:cNvSpPr txBox="1"/>
                <p:nvPr/>
              </p:nvSpPr>
              <p:spPr>
                <a:xfrm>
                  <a:off x="2313228" y="3715952"/>
                  <a:ext cx="38504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2000" b="1" i="1" dirty="0">
                      <a:solidFill>
                        <a:srgbClr val="EE0000"/>
                      </a:solidFill>
                    </a:rPr>
                    <a:t>e</a:t>
                  </a:r>
                  <a:r>
                    <a:rPr lang="en-US" altLang="zh-CN" sz="2000" b="1" i="1" baseline="30000" dirty="0">
                      <a:solidFill>
                        <a:srgbClr val="EE0000"/>
                      </a:solidFill>
                    </a:rPr>
                    <a:t>-</a:t>
                  </a:r>
                  <a:endParaRPr lang="zh-CN" altLang="en-US" sz="2000" b="1" i="1" baseline="30000" dirty="0">
                    <a:solidFill>
                      <a:srgbClr val="EE0000"/>
                    </a:solidFill>
                  </a:endParaRPr>
                </a:p>
              </p:txBody>
            </p:sp>
          </p:grpSp>
          <p:sp>
            <p:nvSpPr>
              <p:cNvPr id="30" name="矩形: 圆角 29"/>
              <p:cNvSpPr/>
              <p:nvPr/>
            </p:nvSpPr>
            <p:spPr>
              <a:xfrm>
                <a:off x="990600" y="2847242"/>
                <a:ext cx="2395538" cy="1658083"/>
              </a:xfrm>
              <a:prstGeom prst="roundRect">
                <a:avLst/>
              </a:prstGeom>
              <a:noFill/>
              <a:ln w="57150">
                <a:solidFill>
                  <a:srgbClr val="588E3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36" name="直接箭头连接符 35"/>
            <p:cNvCxnSpPr/>
            <p:nvPr/>
          </p:nvCxnSpPr>
          <p:spPr>
            <a:xfrm>
              <a:off x="617688" y="3519117"/>
              <a:ext cx="1959973" cy="0"/>
            </a:xfrm>
            <a:prstGeom prst="straightConnector1">
              <a:avLst/>
            </a:prstGeom>
            <a:ln w="28575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矩形 38"/>
          <p:cNvSpPr/>
          <p:nvPr/>
        </p:nvSpPr>
        <p:spPr>
          <a:xfrm>
            <a:off x="489410" y="3715352"/>
            <a:ext cx="2831306" cy="98505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53859" y="70"/>
            <a:ext cx="10750665" cy="705600"/>
          </a:xfrm>
        </p:spPr>
        <p:txBody>
          <a:bodyPr/>
          <a:lstStyle/>
          <a:p>
            <a:r>
              <a:rPr lang="en-US" altLang="zh-CN" b="1" dirty="0">
                <a:sym typeface="+mn-ea"/>
              </a:rPr>
              <a:t>2. </a:t>
            </a:r>
            <a:r>
              <a:rPr lang="zh-CN" altLang="en-US" b="1" dirty="0">
                <a:sym typeface="+mn-ea"/>
              </a:rPr>
              <a:t>偶然符合本底</a:t>
            </a:r>
            <a:endParaRPr lang="zh-CN" altLang="en-US" b="1" dirty="0"/>
          </a:p>
        </p:txBody>
      </p:sp>
      <p:sp>
        <p:nvSpPr>
          <p:cNvPr id="4" name="文本框 3"/>
          <p:cNvSpPr txBox="1"/>
          <p:nvPr/>
        </p:nvSpPr>
        <p:spPr>
          <a:xfrm>
            <a:off x="108723" y="738233"/>
            <a:ext cx="8959077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 dirty="0">
                <a:sym typeface="+mn-ea"/>
              </a:rPr>
              <a:t>Method 1</a:t>
            </a:r>
            <a:r>
              <a:rPr lang="en-US" altLang="zh-CN" sz="2400" dirty="0">
                <a:sym typeface="+mn-ea"/>
              </a:rPr>
              <a:t>: </a:t>
            </a:r>
            <a:r>
              <a:rPr lang="zh-CN" altLang="en-US" sz="2400" dirty="0">
                <a:sym typeface="+mn-ea"/>
              </a:rPr>
              <a:t>液闪测得的 </a:t>
            </a:r>
            <a:r>
              <a:rPr lang="en-US" altLang="zh-CN" sz="2400" dirty="0">
                <a:sym typeface="+mn-ea"/>
              </a:rPr>
              <a:t>n/</a:t>
            </a:r>
            <a:r>
              <a:rPr lang="en-US" altLang="zh-CN" sz="2400" dirty="0"/>
              <a:t>γ</a:t>
            </a:r>
            <a:r>
              <a:rPr lang="en-US" altLang="zh-CN" sz="2400" dirty="0">
                <a:sym typeface="+mn-ea"/>
              </a:rPr>
              <a:t> </a:t>
            </a:r>
            <a:r>
              <a:rPr lang="zh-CN" altLang="en-US" sz="2400" dirty="0">
                <a:sym typeface="+mn-ea"/>
              </a:rPr>
              <a:t>能谱代入</a:t>
            </a:r>
            <a:r>
              <a:rPr lang="en-US" altLang="zh-CN" sz="2400" dirty="0">
                <a:sym typeface="+mn-ea"/>
              </a:rPr>
              <a:t>GEANT4</a:t>
            </a:r>
            <a:r>
              <a:rPr lang="zh-CN" altLang="en-US" sz="2400" dirty="0">
                <a:sym typeface="+mn-ea"/>
              </a:rPr>
              <a:t>模拟</a:t>
            </a:r>
            <a:endParaRPr lang="en-US" altLang="zh-CN" sz="2400" dirty="0">
              <a:sym typeface="+mn-ea"/>
            </a:endParaRPr>
          </a:p>
        </p:txBody>
      </p:sp>
      <p:grpSp>
        <p:nvGrpSpPr>
          <p:cNvPr id="116" name="组合 115"/>
          <p:cNvGrpSpPr/>
          <p:nvPr/>
        </p:nvGrpSpPr>
        <p:grpSpPr>
          <a:xfrm>
            <a:off x="4806858" y="1275410"/>
            <a:ext cx="2632341" cy="2077867"/>
            <a:chOff x="6227714" y="4458618"/>
            <a:chExt cx="2632341" cy="2077867"/>
          </a:xfrm>
        </p:grpSpPr>
        <p:cxnSp>
          <p:nvCxnSpPr>
            <p:cNvPr id="107" name="直接箭头连接符 106"/>
            <p:cNvCxnSpPr/>
            <p:nvPr/>
          </p:nvCxnSpPr>
          <p:spPr>
            <a:xfrm>
              <a:off x="6842385" y="6055804"/>
              <a:ext cx="737863" cy="0"/>
            </a:xfrm>
            <a:prstGeom prst="straightConnector1">
              <a:avLst/>
            </a:prstGeom>
            <a:ln w="76200">
              <a:solidFill>
                <a:srgbClr val="B967F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文本框 107"/>
            <p:cNvSpPr txBox="1"/>
            <p:nvPr/>
          </p:nvSpPr>
          <p:spPr>
            <a:xfrm>
              <a:off x="6485690" y="5793801"/>
              <a:ext cx="3722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i="1" dirty="0">
                  <a:solidFill>
                    <a:srgbClr val="B967F4"/>
                  </a:solidFill>
                </a:rPr>
                <a:t>n</a:t>
              </a:r>
              <a:endParaRPr lang="zh-CN" altLang="en-US" sz="2400" b="1" i="1" dirty="0">
                <a:solidFill>
                  <a:srgbClr val="B967F4"/>
                </a:solidFill>
              </a:endParaRPr>
            </a:p>
          </p:txBody>
        </p:sp>
        <p:cxnSp>
          <p:nvCxnSpPr>
            <p:cNvPr id="109" name="直接箭头连接符 108"/>
            <p:cNvCxnSpPr/>
            <p:nvPr/>
          </p:nvCxnSpPr>
          <p:spPr>
            <a:xfrm flipV="1">
              <a:off x="7633501" y="5466863"/>
              <a:ext cx="717192" cy="557770"/>
            </a:xfrm>
            <a:prstGeom prst="straightConnector1">
              <a:avLst/>
            </a:prstGeom>
            <a:ln w="76200">
              <a:solidFill>
                <a:srgbClr val="36867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文本框 109"/>
            <p:cNvSpPr txBox="1"/>
            <p:nvPr/>
          </p:nvSpPr>
          <p:spPr>
            <a:xfrm>
              <a:off x="8270368" y="5083198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i="1" dirty="0">
                  <a:solidFill>
                    <a:srgbClr val="36867B"/>
                  </a:solidFill>
                </a:rPr>
                <a:t>N</a:t>
              </a:r>
              <a:endParaRPr lang="zh-CN" altLang="en-US" sz="2400" b="1" i="1" dirty="0">
                <a:solidFill>
                  <a:srgbClr val="36867B"/>
                </a:solidFill>
              </a:endParaRPr>
            </a:p>
          </p:txBody>
        </p:sp>
        <p:sp>
          <p:nvSpPr>
            <p:cNvPr id="111" name="任意多边形 73"/>
            <p:cNvSpPr/>
            <p:nvPr>
              <p:custDataLst>
                <p:tags r:id="rId5"/>
              </p:custDataLst>
            </p:nvPr>
          </p:nvSpPr>
          <p:spPr>
            <a:xfrm rot="2898843" flipV="1">
              <a:off x="6214376" y="5084447"/>
              <a:ext cx="1444249" cy="192591"/>
            </a:xfrm>
            <a:custGeom>
              <a:avLst/>
              <a:gdLst>
                <a:gd name="connisteX0" fmla="*/ 0 w 2009775"/>
                <a:gd name="connsiteY0" fmla="*/ 203836 h 203842"/>
                <a:gd name="connisteX1" fmla="*/ 200025 w 2009775"/>
                <a:gd name="connsiteY1" fmla="*/ 5716 h 203842"/>
                <a:gd name="connisteX2" fmla="*/ 407670 w 2009775"/>
                <a:gd name="connsiteY2" fmla="*/ 201931 h 203842"/>
                <a:gd name="connisteX3" fmla="*/ 607695 w 2009775"/>
                <a:gd name="connsiteY3" fmla="*/ 5716 h 203842"/>
                <a:gd name="connisteX4" fmla="*/ 809625 w 2009775"/>
                <a:gd name="connsiteY4" fmla="*/ 203836 h 203842"/>
                <a:gd name="connisteX5" fmla="*/ 1011555 w 2009775"/>
                <a:gd name="connsiteY5" fmla="*/ 1 h 203842"/>
                <a:gd name="connisteX6" fmla="*/ 1215390 w 2009775"/>
                <a:gd name="connsiteY6" fmla="*/ 201931 h 203842"/>
                <a:gd name="connisteX7" fmla="*/ 1417320 w 2009775"/>
                <a:gd name="connsiteY7" fmla="*/ 3811 h 203842"/>
                <a:gd name="connisteX8" fmla="*/ 1621155 w 2009775"/>
                <a:gd name="connsiteY8" fmla="*/ 203836 h 203842"/>
                <a:gd name="connisteX9" fmla="*/ 1821180 w 2009775"/>
                <a:gd name="connsiteY9" fmla="*/ 3811 h 203842"/>
                <a:gd name="connisteX10" fmla="*/ 1929765 w 2009775"/>
                <a:gd name="connsiteY10" fmla="*/ 125731 h 203842"/>
                <a:gd name="connisteX11" fmla="*/ 2009775 w 2009775"/>
                <a:gd name="connsiteY11" fmla="*/ 148591 h 203842"/>
                <a:gd name="connisteX12" fmla="*/ 2087880 w 2009775"/>
                <a:gd name="connsiteY12" fmla="*/ 139066 h 20384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</a:cxnLst>
              <a:rect l="l" t="t" r="r" b="b"/>
              <a:pathLst>
                <a:path w="2009775" h="203843">
                  <a:moveTo>
                    <a:pt x="0" y="203836"/>
                  </a:moveTo>
                  <a:cubicBezTo>
                    <a:pt x="35560" y="160021"/>
                    <a:pt x="118745" y="6351"/>
                    <a:pt x="200025" y="5716"/>
                  </a:cubicBezTo>
                  <a:cubicBezTo>
                    <a:pt x="281305" y="5081"/>
                    <a:pt x="326390" y="201931"/>
                    <a:pt x="407670" y="201931"/>
                  </a:cubicBezTo>
                  <a:cubicBezTo>
                    <a:pt x="488950" y="201931"/>
                    <a:pt x="527050" y="5081"/>
                    <a:pt x="607695" y="5716"/>
                  </a:cubicBezTo>
                  <a:cubicBezTo>
                    <a:pt x="688340" y="6351"/>
                    <a:pt x="728980" y="205106"/>
                    <a:pt x="809625" y="203836"/>
                  </a:cubicBezTo>
                  <a:cubicBezTo>
                    <a:pt x="890270" y="202566"/>
                    <a:pt x="930275" y="636"/>
                    <a:pt x="1011555" y="1"/>
                  </a:cubicBezTo>
                  <a:cubicBezTo>
                    <a:pt x="1092835" y="-634"/>
                    <a:pt x="1134110" y="201296"/>
                    <a:pt x="1215390" y="201931"/>
                  </a:cubicBezTo>
                  <a:cubicBezTo>
                    <a:pt x="1296670" y="202566"/>
                    <a:pt x="1336040" y="3176"/>
                    <a:pt x="1417320" y="3811"/>
                  </a:cubicBezTo>
                  <a:cubicBezTo>
                    <a:pt x="1498600" y="4446"/>
                    <a:pt x="1540510" y="203836"/>
                    <a:pt x="1621155" y="203836"/>
                  </a:cubicBezTo>
                  <a:cubicBezTo>
                    <a:pt x="1701800" y="203836"/>
                    <a:pt x="1759585" y="19686"/>
                    <a:pt x="1821180" y="3811"/>
                  </a:cubicBezTo>
                  <a:cubicBezTo>
                    <a:pt x="1882775" y="-12064"/>
                    <a:pt x="1892300" y="96521"/>
                    <a:pt x="1929765" y="125731"/>
                  </a:cubicBezTo>
                  <a:cubicBezTo>
                    <a:pt x="1967230" y="154941"/>
                    <a:pt x="1978025" y="146051"/>
                    <a:pt x="2009775" y="148591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  <a:effectLst>
              <a:outerShdw blurRad="508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12" name="矩形: 圆角 111"/>
            <p:cNvSpPr/>
            <p:nvPr/>
          </p:nvSpPr>
          <p:spPr>
            <a:xfrm>
              <a:off x="6227714" y="4894446"/>
              <a:ext cx="2632341" cy="1642039"/>
            </a:xfrm>
            <a:prstGeom prst="roundRect">
              <a:avLst/>
            </a:prstGeom>
            <a:noFill/>
            <a:ln w="57150">
              <a:solidFill>
                <a:srgbClr val="588E3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13" name="直接箭头连接符 112"/>
            <p:cNvCxnSpPr/>
            <p:nvPr/>
          </p:nvCxnSpPr>
          <p:spPr>
            <a:xfrm flipV="1">
              <a:off x="7450946" y="5407071"/>
              <a:ext cx="217950" cy="338452"/>
            </a:xfrm>
            <a:prstGeom prst="straightConnector1">
              <a:avLst/>
            </a:prstGeom>
            <a:ln w="38100">
              <a:solidFill>
                <a:srgbClr val="EE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文本框 114"/>
            <p:cNvSpPr txBox="1"/>
            <p:nvPr/>
          </p:nvSpPr>
          <p:spPr>
            <a:xfrm>
              <a:off x="7373388" y="5099401"/>
              <a:ext cx="3850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i="1" dirty="0">
                  <a:solidFill>
                    <a:srgbClr val="EE0000"/>
                  </a:solidFill>
                </a:rPr>
                <a:t>e</a:t>
              </a:r>
              <a:r>
                <a:rPr lang="en-US" altLang="zh-CN" sz="2000" b="1" i="1" baseline="30000" dirty="0">
                  <a:solidFill>
                    <a:srgbClr val="EE0000"/>
                  </a:solidFill>
                </a:rPr>
                <a:t>-</a:t>
              </a:r>
              <a:endParaRPr lang="zh-CN" altLang="en-US" sz="2000" b="1" i="1" baseline="30000" dirty="0">
                <a:solidFill>
                  <a:srgbClr val="EE0000"/>
                </a:solidFill>
              </a:endParaRPr>
            </a:p>
          </p:txBody>
        </p:sp>
      </p:grpSp>
      <p:grpSp>
        <p:nvGrpSpPr>
          <p:cNvPr id="138" name="组合 137"/>
          <p:cNvGrpSpPr/>
          <p:nvPr/>
        </p:nvGrpSpPr>
        <p:grpSpPr>
          <a:xfrm>
            <a:off x="8611677" y="1169296"/>
            <a:ext cx="2739383" cy="2161066"/>
            <a:chOff x="7515586" y="991801"/>
            <a:chExt cx="2739383" cy="2161066"/>
          </a:xfrm>
        </p:grpSpPr>
        <p:grpSp>
          <p:nvGrpSpPr>
            <p:cNvPr id="127" name="组合 126"/>
            <p:cNvGrpSpPr/>
            <p:nvPr/>
          </p:nvGrpSpPr>
          <p:grpSpPr>
            <a:xfrm>
              <a:off x="7622628" y="991801"/>
              <a:ext cx="2632341" cy="2161066"/>
              <a:chOff x="6227714" y="4375419"/>
              <a:chExt cx="2632341" cy="2161066"/>
            </a:xfrm>
          </p:grpSpPr>
          <p:cxnSp>
            <p:nvCxnSpPr>
              <p:cNvPr id="128" name="直接箭头连接符 127"/>
              <p:cNvCxnSpPr/>
              <p:nvPr/>
            </p:nvCxnSpPr>
            <p:spPr>
              <a:xfrm>
                <a:off x="6842385" y="6055804"/>
                <a:ext cx="737863" cy="0"/>
              </a:xfrm>
              <a:prstGeom prst="straightConnector1">
                <a:avLst/>
              </a:prstGeom>
              <a:ln w="76200">
                <a:solidFill>
                  <a:srgbClr val="B967F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9" name="文本框 128"/>
              <p:cNvSpPr txBox="1"/>
              <p:nvPr/>
            </p:nvSpPr>
            <p:spPr>
              <a:xfrm>
                <a:off x="6485690" y="5793801"/>
                <a:ext cx="37221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b="1" i="1" dirty="0">
                    <a:solidFill>
                      <a:srgbClr val="B967F4"/>
                    </a:solidFill>
                  </a:rPr>
                  <a:t>n</a:t>
                </a:r>
                <a:endParaRPr lang="zh-CN" altLang="en-US" sz="2400" b="1" i="1" dirty="0">
                  <a:solidFill>
                    <a:srgbClr val="B967F4"/>
                  </a:solidFill>
                </a:endParaRPr>
              </a:p>
            </p:txBody>
          </p:sp>
          <p:cxnSp>
            <p:nvCxnSpPr>
              <p:cNvPr id="130" name="直接箭头连接符 129"/>
              <p:cNvCxnSpPr/>
              <p:nvPr/>
            </p:nvCxnSpPr>
            <p:spPr>
              <a:xfrm flipV="1">
                <a:off x="7633501" y="5466863"/>
                <a:ext cx="717192" cy="557770"/>
              </a:xfrm>
              <a:prstGeom prst="straightConnector1">
                <a:avLst/>
              </a:prstGeom>
              <a:ln w="76200">
                <a:solidFill>
                  <a:srgbClr val="36867B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1" name="文本框 130"/>
              <p:cNvSpPr txBox="1"/>
              <p:nvPr/>
            </p:nvSpPr>
            <p:spPr>
              <a:xfrm>
                <a:off x="8270368" y="5083198"/>
                <a:ext cx="40748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b="1" i="1" dirty="0">
                    <a:solidFill>
                      <a:srgbClr val="36867B"/>
                    </a:solidFill>
                  </a:rPr>
                  <a:t>N</a:t>
                </a:r>
                <a:endParaRPr lang="zh-CN" altLang="en-US" sz="2400" b="1" i="1" dirty="0">
                  <a:solidFill>
                    <a:srgbClr val="36867B"/>
                  </a:solidFill>
                </a:endParaRPr>
              </a:p>
            </p:txBody>
          </p:sp>
          <p:sp>
            <p:nvSpPr>
              <p:cNvPr id="132" name="任意多边形 73"/>
              <p:cNvSpPr/>
              <p:nvPr>
                <p:custDataLst>
                  <p:tags r:id="rId4"/>
                </p:custDataLst>
              </p:nvPr>
            </p:nvSpPr>
            <p:spPr>
              <a:xfrm rot="4505526" flipV="1">
                <a:off x="6492174" y="5001248"/>
                <a:ext cx="1444249" cy="192591"/>
              </a:xfrm>
              <a:custGeom>
                <a:avLst/>
                <a:gdLst>
                  <a:gd name="connisteX0" fmla="*/ 0 w 2009775"/>
                  <a:gd name="connsiteY0" fmla="*/ 203836 h 203842"/>
                  <a:gd name="connisteX1" fmla="*/ 200025 w 2009775"/>
                  <a:gd name="connsiteY1" fmla="*/ 5716 h 203842"/>
                  <a:gd name="connisteX2" fmla="*/ 407670 w 2009775"/>
                  <a:gd name="connsiteY2" fmla="*/ 201931 h 203842"/>
                  <a:gd name="connisteX3" fmla="*/ 607695 w 2009775"/>
                  <a:gd name="connsiteY3" fmla="*/ 5716 h 203842"/>
                  <a:gd name="connisteX4" fmla="*/ 809625 w 2009775"/>
                  <a:gd name="connsiteY4" fmla="*/ 203836 h 203842"/>
                  <a:gd name="connisteX5" fmla="*/ 1011555 w 2009775"/>
                  <a:gd name="connsiteY5" fmla="*/ 1 h 203842"/>
                  <a:gd name="connisteX6" fmla="*/ 1215390 w 2009775"/>
                  <a:gd name="connsiteY6" fmla="*/ 201931 h 203842"/>
                  <a:gd name="connisteX7" fmla="*/ 1417320 w 2009775"/>
                  <a:gd name="connsiteY7" fmla="*/ 3811 h 203842"/>
                  <a:gd name="connisteX8" fmla="*/ 1621155 w 2009775"/>
                  <a:gd name="connsiteY8" fmla="*/ 203836 h 203842"/>
                  <a:gd name="connisteX9" fmla="*/ 1821180 w 2009775"/>
                  <a:gd name="connsiteY9" fmla="*/ 3811 h 203842"/>
                  <a:gd name="connisteX10" fmla="*/ 1929765 w 2009775"/>
                  <a:gd name="connsiteY10" fmla="*/ 125731 h 203842"/>
                  <a:gd name="connisteX11" fmla="*/ 2009775 w 2009775"/>
                  <a:gd name="connsiteY11" fmla="*/ 148591 h 203842"/>
                  <a:gd name="connisteX12" fmla="*/ 2087880 w 2009775"/>
                  <a:gd name="connsiteY12" fmla="*/ 139066 h 203842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  <a:cxn ang="0">
                    <a:pos x="connisteX11" y="connsiteY11"/>
                  </a:cxn>
                  <a:cxn ang="0">
                    <a:pos x="connisteX12" y="connsiteY12"/>
                  </a:cxn>
                </a:cxnLst>
                <a:rect l="l" t="t" r="r" b="b"/>
                <a:pathLst>
                  <a:path w="2009775" h="203843">
                    <a:moveTo>
                      <a:pt x="0" y="203836"/>
                    </a:moveTo>
                    <a:cubicBezTo>
                      <a:pt x="35560" y="160021"/>
                      <a:pt x="118745" y="6351"/>
                      <a:pt x="200025" y="5716"/>
                    </a:cubicBezTo>
                    <a:cubicBezTo>
                      <a:pt x="281305" y="5081"/>
                      <a:pt x="326390" y="201931"/>
                      <a:pt x="407670" y="201931"/>
                    </a:cubicBezTo>
                    <a:cubicBezTo>
                      <a:pt x="488950" y="201931"/>
                      <a:pt x="527050" y="5081"/>
                      <a:pt x="607695" y="5716"/>
                    </a:cubicBezTo>
                    <a:cubicBezTo>
                      <a:pt x="688340" y="6351"/>
                      <a:pt x="728980" y="205106"/>
                      <a:pt x="809625" y="203836"/>
                    </a:cubicBezTo>
                    <a:cubicBezTo>
                      <a:pt x="890270" y="202566"/>
                      <a:pt x="930275" y="636"/>
                      <a:pt x="1011555" y="1"/>
                    </a:cubicBezTo>
                    <a:cubicBezTo>
                      <a:pt x="1092835" y="-634"/>
                      <a:pt x="1134110" y="201296"/>
                      <a:pt x="1215390" y="201931"/>
                    </a:cubicBezTo>
                    <a:cubicBezTo>
                      <a:pt x="1296670" y="202566"/>
                      <a:pt x="1336040" y="3176"/>
                      <a:pt x="1417320" y="3811"/>
                    </a:cubicBezTo>
                    <a:cubicBezTo>
                      <a:pt x="1498600" y="4446"/>
                      <a:pt x="1540510" y="203836"/>
                      <a:pt x="1621155" y="203836"/>
                    </a:cubicBezTo>
                    <a:cubicBezTo>
                      <a:pt x="1701800" y="203836"/>
                      <a:pt x="1759585" y="19686"/>
                      <a:pt x="1821180" y="3811"/>
                    </a:cubicBezTo>
                    <a:cubicBezTo>
                      <a:pt x="1882775" y="-12064"/>
                      <a:pt x="1892300" y="96521"/>
                      <a:pt x="1929765" y="125731"/>
                    </a:cubicBezTo>
                    <a:cubicBezTo>
                      <a:pt x="1967230" y="154941"/>
                      <a:pt x="1978025" y="146051"/>
                      <a:pt x="2009775" y="148591"/>
                    </a:cubicBezTo>
                  </a:path>
                </a:pathLst>
              </a:custGeom>
              <a:noFill/>
              <a:ln w="19050">
                <a:solidFill>
                  <a:srgbClr val="FF0000"/>
                </a:solidFill>
              </a:ln>
              <a:effectLst>
                <a:outerShdw blurRad="508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 b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133" name="矩形: 圆角 132"/>
              <p:cNvSpPr/>
              <p:nvPr/>
            </p:nvSpPr>
            <p:spPr>
              <a:xfrm>
                <a:off x="6227714" y="4894446"/>
                <a:ext cx="2632341" cy="1642039"/>
              </a:xfrm>
              <a:prstGeom prst="roundRect">
                <a:avLst/>
              </a:prstGeom>
              <a:noFill/>
              <a:ln w="57150">
                <a:solidFill>
                  <a:srgbClr val="588E3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34" name="直接箭头连接符 133"/>
              <p:cNvCxnSpPr/>
              <p:nvPr/>
            </p:nvCxnSpPr>
            <p:spPr>
              <a:xfrm flipV="1">
                <a:off x="7450946" y="5407071"/>
                <a:ext cx="217950" cy="338452"/>
              </a:xfrm>
              <a:prstGeom prst="straightConnector1">
                <a:avLst/>
              </a:prstGeom>
              <a:ln w="38100">
                <a:solidFill>
                  <a:srgbClr val="EE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5" name="文本框 134"/>
              <p:cNvSpPr txBox="1"/>
              <p:nvPr/>
            </p:nvSpPr>
            <p:spPr>
              <a:xfrm>
                <a:off x="7373388" y="5099401"/>
                <a:ext cx="38504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b="1" i="1" dirty="0">
                    <a:solidFill>
                      <a:srgbClr val="EE0000"/>
                    </a:solidFill>
                  </a:rPr>
                  <a:t>e</a:t>
                </a:r>
                <a:r>
                  <a:rPr lang="en-US" altLang="zh-CN" sz="2000" b="1" i="1" baseline="30000" dirty="0">
                    <a:solidFill>
                      <a:srgbClr val="EE0000"/>
                    </a:solidFill>
                  </a:rPr>
                  <a:t>-</a:t>
                </a:r>
                <a:endParaRPr lang="zh-CN" altLang="en-US" sz="2000" b="1" i="1" baseline="30000" dirty="0">
                  <a:solidFill>
                    <a:srgbClr val="EE0000"/>
                  </a:solidFill>
                </a:endParaRPr>
              </a:p>
            </p:txBody>
          </p:sp>
        </p:grpSp>
        <p:cxnSp>
          <p:nvCxnSpPr>
            <p:cNvPr id="136" name="直接箭头连接符 135"/>
            <p:cNvCxnSpPr/>
            <p:nvPr/>
          </p:nvCxnSpPr>
          <p:spPr>
            <a:xfrm>
              <a:off x="7622628" y="1097915"/>
              <a:ext cx="737863" cy="0"/>
            </a:xfrm>
            <a:prstGeom prst="straightConnector1">
              <a:avLst/>
            </a:prstGeom>
            <a:ln w="76200">
              <a:solidFill>
                <a:srgbClr val="B967F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文本框 136"/>
            <p:cNvSpPr txBox="1"/>
            <p:nvPr/>
          </p:nvSpPr>
          <p:spPr>
            <a:xfrm>
              <a:off x="7515586" y="1020248"/>
              <a:ext cx="3722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i="1" dirty="0">
                  <a:solidFill>
                    <a:srgbClr val="B967F4"/>
                  </a:solidFill>
                </a:rPr>
                <a:t>n</a:t>
              </a:r>
              <a:endParaRPr lang="zh-CN" altLang="en-US" sz="2400" b="1" i="1" dirty="0">
                <a:solidFill>
                  <a:srgbClr val="B967F4"/>
                </a:solidFill>
              </a:endParaRPr>
            </a:p>
          </p:txBody>
        </p:sp>
      </p:grpSp>
      <p:grpSp>
        <p:nvGrpSpPr>
          <p:cNvPr id="147" name="组合 146"/>
          <p:cNvGrpSpPr/>
          <p:nvPr/>
        </p:nvGrpSpPr>
        <p:grpSpPr>
          <a:xfrm>
            <a:off x="8304365" y="3607199"/>
            <a:ext cx="3533775" cy="2411730"/>
            <a:chOff x="7478961" y="3286157"/>
            <a:chExt cx="3533775" cy="2411730"/>
          </a:xfrm>
        </p:grpSpPr>
        <p:pic>
          <p:nvPicPr>
            <p:cNvPr id="142" name="图片 16" descr="NeutronSpec_0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78961" y="3286157"/>
              <a:ext cx="3533775" cy="2411730"/>
            </a:xfrm>
            <a:prstGeom prst="rect">
              <a:avLst/>
            </a:prstGeom>
          </p:spPr>
        </p:pic>
        <p:sp>
          <p:nvSpPr>
            <p:cNvPr id="143" name="文本框 142"/>
            <p:cNvSpPr txBox="1"/>
            <p:nvPr/>
          </p:nvSpPr>
          <p:spPr>
            <a:xfrm>
              <a:off x="8377012" y="3454370"/>
              <a:ext cx="2110740" cy="36830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dirty="0"/>
                <a:t>Neutron spectrum</a:t>
              </a:r>
              <a:endParaRPr lang="zh-CN" altLang="en-US" dirty="0"/>
            </a:p>
          </p:txBody>
        </p:sp>
      </p:grpSp>
      <p:grpSp>
        <p:nvGrpSpPr>
          <p:cNvPr id="149" name="组合 148"/>
          <p:cNvGrpSpPr/>
          <p:nvPr/>
        </p:nvGrpSpPr>
        <p:grpSpPr>
          <a:xfrm>
            <a:off x="4483239" y="3636400"/>
            <a:ext cx="3388061" cy="2439229"/>
            <a:chOff x="4028739" y="3290318"/>
            <a:chExt cx="3388061" cy="2439229"/>
          </a:xfrm>
        </p:grpSpPr>
        <p:pic>
          <p:nvPicPr>
            <p:cNvPr id="144" name="图片 18" descr="GammaSpec_00(1)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28739" y="3290318"/>
              <a:ext cx="3388061" cy="2439229"/>
            </a:xfrm>
            <a:prstGeom prst="rect">
              <a:avLst/>
            </a:prstGeom>
          </p:spPr>
        </p:pic>
        <p:sp>
          <p:nvSpPr>
            <p:cNvPr id="145" name="文本框 144"/>
            <p:cNvSpPr txBox="1"/>
            <p:nvPr/>
          </p:nvSpPr>
          <p:spPr>
            <a:xfrm>
              <a:off x="4859268" y="3454370"/>
              <a:ext cx="2110740" cy="36830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dirty="0"/>
                <a:t>Gamma spectrum</a:t>
              </a:r>
              <a:endParaRPr lang="zh-CN" altLang="en-US" dirty="0"/>
            </a:p>
          </p:txBody>
        </p:sp>
      </p:grpSp>
      <p:grpSp>
        <p:nvGrpSpPr>
          <p:cNvPr id="150" name="组合 149"/>
          <p:cNvGrpSpPr/>
          <p:nvPr/>
        </p:nvGrpSpPr>
        <p:grpSpPr>
          <a:xfrm>
            <a:off x="1002039" y="1696637"/>
            <a:ext cx="2632341" cy="1642039"/>
            <a:chOff x="1560707" y="1402878"/>
            <a:chExt cx="2632341" cy="1642039"/>
          </a:xfrm>
        </p:grpSpPr>
        <p:grpSp>
          <p:nvGrpSpPr>
            <p:cNvPr id="126" name="组合 125"/>
            <p:cNvGrpSpPr/>
            <p:nvPr/>
          </p:nvGrpSpPr>
          <p:grpSpPr>
            <a:xfrm>
              <a:off x="1560707" y="1402878"/>
              <a:ext cx="2632341" cy="1642039"/>
              <a:chOff x="2795686" y="4400412"/>
              <a:chExt cx="2632341" cy="1642039"/>
            </a:xfrm>
          </p:grpSpPr>
          <p:cxnSp>
            <p:nvCxnSpPr>
              <p:cNvPr id="102" name="直接箭头连接符 101"/>
              <p:cNvCxnSpPr/>
              <p:nvPr/>
            </p:nvCxnSpPr>
            <p:spPr>
              <a:xfrm>
                <a:off x="3182159" y="5396158"/>
                <a:ext cx="737863" cy="0"/>
              </a:xfrm>
              <a:prstGeom prst="straightConnector1">
                <a:avLst/>
              </a:prstGeom>
              <a:ln w="76200">
                <a:solidFill>
                  <a:srgbClr val="B967F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文本框 102"/>
              <p:cNvSpPr txBox="1"/>
              <p:nvPr/>
            </p:nvSpPr>
            <p:spPr>
              <a:xfrm>
                <a:off x="2825464" y="5134155"/>
                <a:ext cx="37221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b="1" i="1" dirty="0">
                    <a:solidFill>
                      <a:srgbClr val="B967F4"/>
                    </a:solidFill>
                  </a:rPr>
                  <a:t>n</a:t>
                </a:r>
                <a:endParaRPr lang="zh-CN" altLang="en-US" sz="2400" b="1" i="1" dirty="0">
                  <a:solidFill>
                    <a:srgbClr val="B967F4"/>
                  </a:solidFill>
                </a:endParaRPr>
              </a:p>
            </p:txBody>
          </p:sp>
          <p:cxnSp>
            <p:nvCxnSpPr>
              <p:cNvPr id="104" name="直接箭头连接符 103"/>
              <p:cNvCxnSpPr/>
              <p:nvPr/>
            </p:nvCxnSpPr>
            <p:spPr>
              <a:xfrm flipV="1">
                <a:off x="3973275" y="4807217"/>
                <a:ext cx="717192" cy="557770"/>
              </a:xfrm>
              <a:prstGeom prst="straightConnector1">
                <a:avLst/>
              </a:prstGeom>
              <a:ln w="76200">
                <a:solidFill>
                  <a:srgbClr val="36867B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文本框 105"/>
              <p:cNvSpPr txBox="1"/>
              <p:nvPr/>
            </p:nvSpPr>
            <p:spPr>
              <a:xfrm>
                <a:off x="3701692" y="4880111"/>
                <a:ext cx="5277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b="1" i="1" dirty="0">
                    <a:solidFill>
                      <a:srgbClr val="36867B"/>
                    </a:solidFill>
                  </a:rPr>
                  <a:t>N*</a:t>
                </a:r>
                <a:endParaRPr lang="zh-CN" altLang="en-US" sz="2400" b="1" i="1" dirty="0">
                  <a:solidFill>
                    <a:srgbClr val="36867B"/>
                  </a:solidFill>
                </a:endParaRPr>
              </a:p>
            </p:txBody>
          </p:sp>
          <p:sp>
            <p:nvSpPr>
              <p:cNvPr id="121" name="任意多边形 73"/>
              <p:cNvSpPr/>
              <p:nvPr>
                <p:custDataLst>
                  <p:tags r:id="rId3"/>
                </p:custDataLst>
              </p:nvPr>
            </p:nvSpPr>
            <p:spPr>
              <a:xfrm rot="1271799" flipV="1">
                <a:off x="3948903" y="5487117"/>
                <a:ext cx="532032" cy="154437"/>
              </a:xfrm>
              <a:custGeom>
                <a:avLst/>
                <a:gdLst>
                  <a:gd name="connisteX0" fmla="*/ 0 w 2009775"/>
                  <a:gd name="connsiteY0" fmla="*/ 203836 h 203842"/>
                  <a:gd name="connisteX1" fmla="*/ 200025 w 2009775"/>
                  <a:gd name="connsiteY1" fmla="*/ 5716 h 203842"/>
                  <a:gd name="connisteX2" fmla="*/ 407670 w 2009775"/>
                  <a:gd name="connsiteY2" fmla="*/ 201931 h 203842"/>
                  <a:gd name="connisteX3" fmla="*/ 607695 w 2009775"/>
                  <a:gd name="connsiteY3" fmla="*/ 5716 h 203842"/>
                  <a:gd name="connisteX4" fmla="*/ 809625 w 2009775"/>
                  <a:gd name="connsiteY4" fmla="*/ 203836 h 203842"/>
                  <a:gd name="connisteX5" fmla="*/ 1011555 w 2009775"/>
                  <a:gd name="connsiteY5" fmla="*/ 1 h 203842"/>
                  <a:gd name="connisteX6" fmla="*/ 1215390 w 2009775"/>
                  <a:gd name="connsiteY6" fmla="*/ 201931 h 203842"/>
                  <a:gd name="connisteX7" fmla="*/ 1417320 w 2009775"/>
                  <a:gd name="connsiteY7" fmla="*/ 3811 h 203842"/>
                  <a:gd name="connisteX8" fmla="*/ 1621155 w 2009775"/>
                  <a:gd name="connsiteY8" fmla="*/ 203836 h 203842"/>
                  <a:gd name="connisteX9" fmla="*/ 1821180 w 2009775"/>
                  <a:gd name="connsiteY9" fmla="*/ 3811 h 203842"/>
                  <a:gd name="connisteX10" fmla="*/ 1929765 w 2009775"/>
                  <a:gd name="connsiteY10" fmla="*/ 125731 h 203842"/>
                  <a:gd name="connisteX11" fmla="*/ 2009775 w 2009775"/>
                  <a:gd name="connsiteY11" fmla="*/ 148591 h 203842"/>
                  <a:gd name="connisteX12" fmla="*/ 2087880 w 2009775"/>
                  <a:gd name="connsiteY12" fmla="*/ 139066 h 203842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  <a:cxn ang="0">
                    <a:pos x="connisteX11" y="connsiteY11"/>
                  </a:cxn>
                  <a:cxn ang="0">
                    <a:pos x="connisteX12" y="connsiteY12"/>
                  </a:cxn>
                </a:cxnLst>
                <a:rect l="l" t="t" r="r" b="b"/>
                <a:pathLst>
                  <a:path w="2009775" h="203843">
                    <a:moveTo>
                      <a:pt x="0" y="203836"/>
                    </a:moveTo>
                    <a:cubicBezTo>
                      <a:pt x="35560" y="160021"/>
                      <a:pt x="118745" y="6351"/>
                      <a:pt x="200025" y="5716"/>
                    </a:cubicBezTo>
                    <a:cubicBezTo>
                      <a:pt x="281305" y="5081"/>
                      <a:pt x="326390" y="201931"/>
                      <a:pt x="407670" y="201931"/>
                    </a:cubicBezTo>
                    <a:cubicBezTo>
                      <a:pt x="488950" y="201931"/>
                      <a:pt x="527050" y="5081"/>
                      <a:pt x="607695" y="5716"/>
                    </a:cubicBezTo>
                    <a:cubicBezTo>
                      <a:pt x="688340" y="6351"/>
                      <a:pt x="728980" y="205106"/>
                      <a:pt x="809625" y="203836"/>
                    </a:cubicBezTo>
                    <a:cubicBezTo>
                      <a:pt x="890270" y="202566"/>
                      <a:pt x="930275" y="636"/>
                      <a:pt x="1011555" y="1"/>
                    </a:cubicBezTo>
                    <a:cubicBezTo>
                      <a:pt x="1092835" y="-634"/>
                      <a:pt x="1134110" y="201296"/>
                      <a:pt x="1215390" y="201931"/>
                    </a:cubicBezTo>
                    <a:cubicBezTo>
                      <a:pt x="1296670" y="202566"/>
                      <a:pt x="1336040" y="3176"/>
                      <a:pt x="1417320" y="3811"/>
                    </a:cubicBezTo>
                    <a:cubicBezTo>
                      <a:pt x="1498600" y="4446"/>
                      <a:pt x="1540510" y="203836"/>
                      <a:pt x="1621155" y="203836"/>
                    </a:cubicBezTo>
                    <a:cubicBezTo>
                      <a:pt x="1701800" y="203836"/>
                      <a:pt x="1759585" y="19686"/>
                      <a:pt x="1821180" y="3811"/>
                    </a:cubicBezTo>
                    <a:cubicBezTo>
                      <a:pt x="1882775" y="-12064"/>
                      <a:pt x="1892300" y="96521"/>
                      <a:pt x="1929765" y="125731"/>
                    </a:cubicBezTo>
                    <a:cubicBezTo>
                      <a:pt x="1967230" y="154941"/>
                      <a:pt x="1978025" y="146051"/>
                      <a:pt x="2009775" y="148591"/>
                    </a:cubicBezTo>
                  </a:path>
                </a:pathLst>
              </a:custGeom>
              <a:noFill/>
              <a:ln w="19050">
                <a:solidFill>
                  <a:srgbClr val="FF0000"/>
                </a:solidFill>
              </a:ln>
              <a:effectLst>
                <a:outerShdw blurRad="508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 b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122" name="文本框 121"/>
              <p:cNvSpPr txBox="1"/>
              <p:nvPr/>
            </p:nvSpPr>
            <p:spPr>
              <a:xfrm>
                <a:off x="4396030" y="5600477"/>
                <a:ext cx="38504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b="1" i="1" dirty="0">
                    <a:solidFill>
                      <a:srgbClr val="EE0000"/>
                    </a:solidFill>
                  </a:rPr>
                  <a:t>e</a:t>
                </a:r>
                <a:r>
                  <a:rPr lang="en-US" altLang="zh-CN" sz="2000" b="1" i="1" baseline="30000" dirty="0">
                    <a:solidFill>
                      <a:srgbClr val="EE0000"/>
                    </a:solidFill>
                  </a:rPr>
                  <a:t>-</a:t>
                </a:r>
                <a:endParaRPr lang="zh-CN" altLang="en-US" sz="2000" b="1" i="1" baseline="30000" dirty="0">
                  <a:solidFill>
                    <a:srgbClr val="EE0000"/>
                  </a:solidFill>
                </a:endParaRPr>
              </a:p>
            </p:txBody>
          </p:sp>
          <p:cxnSp>
            <p:nvCxnSpPr>
              <p:cNvPr id="123" name="直接箭头连接符 122"/>
              <p:cNvCxnSpPr/>
              <p:nvPr/>
            </p:nvCxnSpPr>
            <p:spPr>
              <a:xfrm flipV="1">
                <a:off x="4472839" y="5535067"/>
                <a:ext cx="308233" cy="95385"/>
              </a:xfrm>
              <a:prstGeom prst="straightConnector1">
                <a:avLst/>
              </a:prstGeom>
              <a:ln w="38100">
                <a:solidFill>
                  <a:srgbClr val="EE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5" name="矩形: 圆角 124"/>
              <p:cNvSpPr/>
              <p:nvPr/>
            </p:nvSpPr>
            <p:spPr>
              <a:xfrm>
                <a:off x="2795686" y="4400412"/>
                <a:ext cx="2632341" cy="1642039"/>
              </a:xfrm>
              <a:prstGeom prst="roundRect">
                <a:avLst/>
              </a:prstGeom>
              <a:noFill/>
              <a:ln w="57150">
                <a:solidFill>
                  <a:srgbClr val="588E3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8" name="文本框 147"/>
            <p:cNvSpPr txBox="1"/>
            <p:nvPr/>
          </p:nvSpPr>
          <p:spPr>
            <a:xfrm>
              <a:off x="3372719" y="1439548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i="1" dirty="0">
                  <a:solidFill>
                    <a:srgbClr val="36867B"/>
                  </a:solidFill>
                </a:rPr>
                <a:t>N</a:t>
              </a:r>
              <a:endParaRPr lang="zh-CN" altLang="en-US" sz="2400" b="1" i="1" dirty="0">
                <a:solidFill>
                  <a:srgbClr val="36867B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1" name="表格 150"/>
              <p:cNvGraphicFramePr>
                <a:graphicFrameLocks noGrp="1"/>
              </p:cNvGraphicFramePr>
              <p:nvPr>
                <p:custDataLst>
                  <p:tags r:id="rId2"/>
                </p:custDataLst>
              </p:nvPr>
            </p:nvGraphicFramePr>
            <p:xfrm>
              <a:off x="353860" y="3816645"/>
              <a:ext cx="3993168" cy="17903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4831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0325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33985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30175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439460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endParaRPr lang="en-US" altLang="zh-CN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NR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Compton e</a:t>
                          </a:r>
                          <a:r>
                            <a:rPr lang="en-US" altLang="zh-CN" sz="1600" baseline="30000" dirty="0"/>
                            <a:t>-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photonEle</a:t>
                          </a:r>
                          <a:endParaRPr lang="en-US" altLang="zh-CN" sz="1600" baseline="30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50280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600" dirty="0"/>
                            <a:t>I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600" i="1" dirty="0"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4.32×</m:t>
                                </m:r>
                                <m:sSup>
                                  <m:sSupPr>
                                    <m:ctrlPr>
                                      <a:rPr lang="en-US" altLang="zh-CN" sz="1600" i="1" dirty="0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600" i="1" dirty="0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1600" i="1" dirty="0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−5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altLang="zh-CN" sz="1600" i="1" dirty="0">
                            <a:latin typeface="Cambria Math" panose="02040503050406030204" pitchFamily="18" charset="0"/>
                            <a:cs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600" i="1" dirty="0"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1.06×</m:t>
                                </m:r>
                                <m:sSup>
                                  <m:sSupPr>
                                    <m:ctrlPr>
                                      <a:rPr lang="en-US" altLang="zh-CN" sz="1600" i="1" dirty="0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600" i="1" dirty="0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1600" i="1" dirty="0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−5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altLang="zh-CN" sz="1600" i="1" dirty="0">
                            <a:latin typeface="Cambria Math" panose="02040503050406030204" pitchFamily="18" charset="0"/>
                            <a:cs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50280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600" dirty="0"/>
                            <a:t>II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600" dirty="0"/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600" i="1" dirty="0"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6.06×</m:t>
                                </m:r>
                                <m:sSup>
                                  <m:sSupPr>
                                    <m:ctrlPr>
                                      <a:rPr lang="en-US" altLang="zh-CN" sz="1600" i="1" dirty="0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600" i="1" dirty="0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1600" i="1" dirty="0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−6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altLang="zh-CN" sz="1600" i="1" dirty="0">
                            <a:latin typeface="Cambria Math" panose="02040503050406030204" pitchFamily="18" charset="0"/>
                            <a:cs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 dirty="0">
                              <a:latin typeface="Cambria Math" panose="02040503050406030204" pitchFamily="18" charset="0"/>
                              <a:cs typeface="Cambria Math" panose="02040503050406030204" pitchFamily="18" charset="0"/>
                              <a:sym typeface="+mn-ea"/>
                            </a:rPr>
                            <a:t>~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400" i="1" dirty="0"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3.63×</m:t>
                              </m:r>
                              <m:sSup>
                                <m:sSupPr>
                                  <m:ctrlPr>
                                    <a:rPr lang="en-US" altLang="zh-CN" sz="1400" i="1" dirty="0">
                                      <a:latin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400" i="1" dirty="0">
                                      <a:latin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zh-CN" sz="1400" i="1" dirty="0">
                                      <a:latin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−8</m:t>
                                  </m:r>
                                </m:sup>
                              </m:sSup>
                            </m:oMath>
                          </a14:m>
                          <a:endParaRPr lang="en-US" altLang="zh-CN" sz="1400" i="1" dirty="0">
                            <a:latin typeface="Cambria Math" panose="02040503050406030204" pitchFamily="18" charset="0"/>
                            <a:cs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50280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600" dirty="0"/>
                            <a:t>III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600" dirty="0"/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600" i="1" dirty="0"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3.11×</m:t>
                                </m:r>
                                <m:sSup>
                                  <m:sSupPr>
                                    <m:ctrlPr>
                                      <a:rPr lang="en-US" altLang="zh-CN" sz="1600" i="1" dirty="0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600" i="1" dirty="0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1600" i="1" dirty="0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−6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altLang="zh-CN" sz="1600" i="1" dirty="0">
                            <a:latin typeface="Cambria Math" panose="02040503050406030204" pitchFamily="18" charset="0"/>
                            <a:cs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600" i="1" dirty="0"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7.15×</m:t>
                                </m:r>
                                <m:sSup>
                                  <m:sSupPr>
                                    <m:ctrlPr>
                                      <a:rPr lang="en-US" altLang="zh-CN" sz="1600" i="1" dirty="0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600" i="1" dirty="0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1600" i="1" dirty="0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−7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altLang="zh-CN" sz="1600" i="1" dirty="0">
                            <a:latin typeface="Cambria Math" panose="02040503050406030204" pitchFamily="18" charset="0"/>
                            <a:cs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1" name="表格 150"/>
              <p:cNvGraphicFramePr>
                <a:graphicFrameLocks noGrp="1"/>
              </p:cNvGraphicFramePr>
              <p:nvPr>
                <p:custDataLst>
                  <p:tags r:id="rId9"/>
                </p:custDataLst>
              </p:nvPr>
            </p:nvGraphicFramePr>
            <p:xfrm>
              <a:off x="353860" y="3816645"/>
              <a:ext cx="3993168" cy="17903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48318"/>
                    <a:gridCol w="603250"/>
                    <a:gridCol w="1339850"/>
                    <a:gridCol w="1301750"/>
                  </a:tblGrid>
                  <a:tr h="439460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endParaRPr lang="en-US" altLang="zh-CN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NR</a:t>
                          </a:r>
                          <a:endParaRPr lang="en-US" altLang="zh-CN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Compton e</a:t>
                          </a:r>
                          <a:r>
                            <a:rPr lang="en-US" altLang="zh-CN" sz="1600" baseline="30000" dirty="0"/>
                            <a:t>-</a:t>
                          </a:r>
                          <a:endParaRPr lang="en-US" altLang="zh-CN" sz="1600" baseline="30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photonEle</a:t>
                          </a:r>
                          <a:endParaRPr lang="en-US" altLang="zh-CN" sz="1600" baseline="30000" dirty="0"/>
                        </a:p>
                      </a:txBody>
                      <a:tcPr anchor="ctr"/>
                    </a:tc>
                  </a:tr>
                  <a:tr h="450215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600" dirty="0"/>
                            <a:t>I</a:t>
                          </a:r>
                          <a:endParaRPr lang="en-US" altLang="zh-CN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1</a:t>
                          </a:r>
                          <a:endParaRPr lang="en-US" altLang="zh-CN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0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0"/>
                        </a:blipFill>
                      </a:tcPr>
                    </a:tc>
                  </a:tr>
                  <a:tr h="450215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600" dirty="0"/>
                            <a:t>II</a:t>
                          </a:r>
                          <a:endParaRPr lang="en-US" altLang="zh-CN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600" dirty="0"/>
                            <a:t>1</a:t>
                          </a:r>
                          <a:endParaRPr lang="en-US" altLang="zh-CN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0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0"/>
                        </a:blipFill>
                      </a:tcPr>
                    </a:tc>
                  </a:tr>
                  <a:tr h="450215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600" dirty="0"/>
                            <a:t>III</a:t>
                          </a:r>
                          <a:endParaRPr lang="en-US" altLang="zh-CN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600" dirty="0"/>
                            <a:t>1</a:t>
                          </a:r>
                          <a:endParaRPr lang="en-US" altLang="zh-CN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0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0"/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152" name="文本框 151"/>
          <p:cNvSpPr txBox="1"/>
          <p:nvPr/>
        </p:nvSpPr>
        <p:spPr>
          <a:xfrm>
            <a:off x="932714" y="6154520"/>
            <a:ext cx="1096920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sym typeface="+mn-ea"/>
              </a:rPr>
              <a:t>三种贡献之和为</a:t>
            </a:r>
            <a:r>
              <a:rPr lang="en-US" altLang="zh-CN" b="1" dirty="0">
                <a:sym typeface="+mn-ea"/>
              </a:rPr>
              <a:t>: 0.16</a:t>
            </a:r>
            <a:r>
              <a:rPr lang="en-US" altLang="en-US" b="1" dirty="0">
                <a:sym typeface="+mn-ea"/>
              </a:rPr>
              <a:t>±</a:t>
            </a:r>
            <a:r>
              <a:rPr lang="en-US" altLang="zh-CN" b="1" dirty="0">
                <a:sym typeface="+mn-ea"/>
              </a:rPr>
              <a:t>0.01(stat.)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45440" y="0"/>
            <a:ext cx="11232160" cy="705600"/>
          </a:xfrm>
        </p:spPr>
        <p:txBody>
          <a:bodyPr/>
          <a:lstStyle/>
          <a:p>
            <a:r>
              <a:rPr lang="en-US" altLang="zh-CN" b="1" dirty="0">
                <a:sym typeface="+mn-ea"/>
              </a:rPr>
              <a:t>2. </a:t>
            </a:r>
            <a:r>
              <a:rPr lang="zh-CN" altLang="en-US" b="1" dirty="0">
                <a:sym typeface="+mn-ea"/>
              </a:rPr>
              <a:t>偶然符合本底</a:t>
            </a:r>
            <a:endParaRPr lang="en-US" altLang="zh-CN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73355" y="611505"/>
            <a:ext cx="11720195" cy="5806440"/>
          </a:xfrm>
        </p:spPr>
        <p:txBody>
          <a:bodyPr/>
          <a:lstStyle/>
          <a:p>
            <a:r>
              <a:rPr lang="en-US" altLang="zh-CN" sz="2400" b="1" dirty="0">
                <a:solidFill>
                  <a:schemeClr val="tx1"/>
                </a:solidFill>
              </a:rPr>
              <a:t>Method 2: </a:t>
            </a:r>
            <a:r>
              <a:rPr lang="zh-CN" altLang="en-US" sz="2400" b="1" dirty="0">
                <a:solidFill>
                  <a:schemeClr val="tx1"/>
                </a:solidFill>
              </a:rPr>
              <a:t>数据驱动的方法</a:t>
            </a:r>
            <a:endParaRPr lang="en-US" altLang="zh-CN" dirty="0">
              <a:solidFill>
                <a:schemeClr val="tx1"/>
              </a:solidFill>
            </a:endParaRPr>
          </a:p>
          <a:p>
            <a:pPr lvl="1" algn="just"/>
            <a:r>
              <a:rPr lang="zh-CN" altLang="en-US" sz="1800" dirty="0">
                <a:solidFill>
                  <a:schemeClr val="tx1"/>
                </a:solidFill>
              </a:rPr>
              <a:t>选取实验数据中的核径迹控制样本与光电子径迹在同一帧上的事例</a:t>
            </a:r>
            <a:r>
              <a:rPr lang="en-US" altLang="zh-CN" sz="1800" dirty="0">
                <a:solidFill>
                  <a:schemeClr val="tx1"/>
                </a:solidFill>
              </a:rPr>
              <a:t>. </a:t>
            </a:r>
          </a:p>
          <a:p>
            <a:pPr lvl="1" algn="just"/>
            <a:r>
              <a:rPr lang="zh-CN" altLang="en-US" sz="1800" dirty="0">
                <a:solidFill>
                  <a:schemeClr val="tx1"/>
                </a:solidFill>
              </a:rPr>
              <a:t>考虑偶然符合在统一顶点的几率</a:t>
            </a:r>
            <a:r>
              <a:rPr lang="en-US" altLang="zh-CN" sz="1800" dirty="0">
                <a:solidFill>
                  <a:schemeClr val="tx1"/>
                </a:solidFill>
              </a:rPr>
              <a:t>,</a:t>
            </a:r>
            <a:r>
              <a:rPr lang="zh-CN" altLang="en-US" sz="1800" dirty="0">
                <a:solidFill>
                  <a:schemeClr val="tx1"/>
                </a:solidFill>
              </a:rPr>
              <a:t>得到最终本底结果为：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b="1" dirty="0">
                <a:solidFill>
                  <a:schemeClr val="tx1"/>
                </a:solidFill>
              </a:rPr>
              <a:t>0.180</a:t>
            </a:r>
            <a:r>
              <a:rPr lang="en-US" altLang="en-US" sz="1800" b="1" dirty="0">
                <a:solidFill>
                  <a:schemeClr val="tx1"/>
                </a:solidFill>
              </a:rPr>
              <a:t>±</a:t>
            </a:r>
            <a:r>
              <a:rPr lang="en-US" altLang="zh-CN" sz="1800" b="1" dirty="0">
                <a:solidFill>
                  <a:schemeClr val="tx1"/>
                </a:solidFill>
              </a:rPr>
              <a:t>0.022(stat.)</a:t>
            </a:r>
            <a:r>
              <a:rPr lang="en-US" altLang="en-US" sz="1800" b="1" dirty="0">
                <a:solidFill>
                  <a:schemeClr val="tx1"/>
                </a:solidFill>
              </a:rPr>
              <a:t>±</a:t>
            </a:r>
            <a:r>
              <a:rPr lang="en-US" altLang="zh-CN" sz="1800" b="1" dirty="0">
                <a:solidFill>
                  <a:schemeClr val="tx1"/>
                </a:solidFill>
              </a:rPr>
              <a:t>0.042(sys.)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000328" y="6420445"/>
            <a:ext cx="6014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000" dirty="0"/>
              <a:t>方法一与方法二的结果在统计误差范围内一致。</a:t>
            </a:r>
            <a:endParaRPr lang="en-US" altLang="zh-CN" sz="2000" dirty="0"/>
          </a:p>
        </p:txBody>
      </p:sp>
      <p:sp>
        <p:nvSpPr>
          <p:cNvPr id="23" name="灯片编号占位符 22"/>
          <p:cNvSpPr>
            <a:spLocks noGrp="1"/>
          </p:cNvSpPr>
          <p:nvPr>
            <p:ph type="sldNum" sz="quarter" idx="12"/>
          </p:nvPr>
        </p:nvSpPr>
        <p:spPr>
          <a:xfrm>
            <a:off x="8877600" y="6382980"/>
            <a:ext cx="2700000" cy="316800"/>
          </a:xfrm>
        </p:spPr>
        <p:txBody>
          <a:bodyPr/>
          <a:lstStyle/>
          <a:p>
            <a:fld id="{CA44AABA-6ED3-43D4-A200-DA0A2F6CBD64}" type="slidenum">
              <a:rPr lang="zh-CN" altLang="en-US" smtClean="0"/>
              <a:t>38</a:t>
            </a:fld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1123315" y="2243640"/>
            <a:ext cx="8828405" cy="4174305"/>
            <a:chOff x="157480" y="2958466"/>
            <a:chExt cx="8275871" cy="392598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/>
            <a:srcRect b="8173"/>
            <a:stretch>
              <a:fillRect/>
            </a:stretch>
          </p:blipFill>
          <p:spPr>
            <a:xfrm>
              <a:off x="157480" y="2958466"/>
              <a:ext cx="7693660" cy="3860730"/>
            </a:xfrm>
            <a:prstGeom prst="rect">
              <a:avLst/>
            </a:prstGeom>
          </p:spPr>
        </p:pic>
        <p:sp>
          <p:nvSpPr>
            <p:cNvPr id="8" name="右大括号 7"/>
            <p:cNvSpPr/>
            <p:nvPr/>
          </p:nvSpPr>
          <p:spPr>
            <a:xfrm>
              <a:off x="3803015" y="5201251"/>
              <a:ext cx="76200" cy="944880"/>
            </a:xfrm>
            <a:prstGeom prst="rightBrace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3803015" y="5535896"/>
              <a:ext cx="4064000" cy="30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</a:rPr>
                <a:t>Method 1</a:t>
              </a: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7851140" y="6515114"/>
              <a:ext cx="5822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keV</a:t>
              </a:r>
              <a:endParaRPr lang="zh-CN" altLang="en-US" dirty="0"/>
            </a:p>
          </p:txBody>
        </p:sp>
      </p:grp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79620" y="94249"/>
            <a:ext cx="11240314" cy="546273"/>
          </a:xfrm>
        </p:spPr>
        <p:txBody>
          <a:bodyPr>
            <a:normAutofit fontScale="90000"/>
          </a:bodyPr>
          <a:lstStyle/>
          <a:p>
            <a:r>
              <a:rPr lang="zh-CN" altLang="en-US" b="1" dirty="0">
                <a:latin typeface="+mj-ea"/>
              </a:rPr>
              <a:t>显著度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39</a:t>
            </a:fld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5494" y="1278289"/>
            <a:ext cx="5163441" cy="3824014"/>
          </a:xfrm>
          <a:prstGeom prst="rect">
            <a:avLst/>
          </a:prstGeom>
        </p:spPr>
      </p:pic>
      <p:grpSp>
        <p:nvGrpSpPr>
          <p:cNvPr id="34" name="组合 33"/>
          <p:cNvGrpSpPr/>
          <p:nvPr/>
        </p:nvGrpSpPr>
        <p:grpSpPr>
          <a:xfrm>
            <a:off x="205740" y="1666215"/>
            <a:ext cx="6708233" cy="3029898"/>
            <a:chOff x="266700" y="2341855"/>
            <a:chExt cx="6708233" cy="30298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文本框 23"/>
                <p:cNvSpPr txBox="1"/>
                <p:nvPr/>
              </p:nvSpPr>
              <p:spPr>
                <a:xfrm>
                  <a:off x="478167" y="3807609"/>
                  <a:ext cx="3767088" cy="84856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dirty="0" smtClean="0">
                            <a:effectLst/>
                            <a:latin typeface="Cambria Math" panose="02040503050406030204" pitchFamily="18" charset="0"/>
                          </a:rPr>
                          <m:t>𝐿</m:t>
                        </m:r>
                        <m:d>
                          <m:dPr>
                            <m:ctrlPr>
                              <a:rPr lang="en-US" altLang="zh-CN" b="0" i="1" dirty="0" smtClean="0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l-GR" altLang="zh-CN" b="0" i="1" dirty="0">
                                <a:effectLst/>
                                <a:latin typeface="Cambria Math" panose="02040503050406030204" pitchFamily="18" charset="0"/>
                              </a:rPr>
                              <m:t>𝜇</m:t>
                            </m:r>
                            <m:r>
                              <a:rPr lang="el-GR" altLang="zh-CN" b="0" i="1" dirty="0">
                                <a:effectLst/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b="0" i="1" dirty="0" smtClean="0">
                                <a:effectLst/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e>
                            <m:r>
                              <a:rPr lang="en-US" altLang="zh-CN" b="0" i="1" dirty="0" smtClean="0">
                                <a:effectLst/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zh-CN" b="0" i="1" dirty="0" smtClean="0">
                                <a:effectLst/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b="0" i="1" dirty="0" smtClean="0">
                                <a:effectLst/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en-US" altLang="zh-CN" b="0" i="1" dirty="0">
                            <a:effectLst/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∏"/>
                            <m:ctrlPr>
                              <a:rPr lang="en-US" altLang="zh-CN" b="0" i="1" dirty="0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altLang="zh-CN" b="0" i="1" dirty="0" err="1">
                                <a:effectLst/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CN" b="0" i="1" dirty="0" smtClean="0">
                                <a:effectLst/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altLang="zh-CN" b="0" i="1" dirty="0">
                                <a:effectLst/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r>
                              <a:rPr lang="en-US" altLang="zh-CN" i="1" dirty="0">
                                <a:latin typeface="Cambria Math" panose="02040503050406030204" pitchFamily="18" charset="0"/>
                              </a:rPr>
                              <m:t>​</m:t>
                            </m:r>
                            <m:r>
                              <a:rPr lang="en-US" altLang="zh-CN" i="1" dirty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altLang="zh-CN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 dirty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e>
                                <m:r>
                                  <a:rPr lang="el-GR" altLang="zh-CN" i="1" dirty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  <m:r>
                                  <a:rPr lang="el-GR" altLang="zh-CN" i="1" dirty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d>
                          </m:e>
                        </m:nary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24" name="文本框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8167" y="3807609"/>
                  <a:ext cx="3767088" cy="848566"/>
                </a:xfrm>
                <a:prstGeom prst="rect">
                  <a:avLst/>
                </a:prstGeom>
                <a:blipFill rotWithShape="1">
                  <a:blip r:embed="rId3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7" name="组合 26"/>
            <p:cNvGrpSpPr/>
            <p:nvPr/>
          </p:nvGrpSpPr>
          <p:grpSpPr>
            <a:xfrm>
              <a:off x="266700" y="2341855"/>
              <a:ext cx="6708233" cy="1087145"/>
              <a:chOff x="593446" y="1080057"/>
              <a:chExt cx="6708233" cy="108714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文本框 19"/>
                  <p:cNvSpPr txBox="1"/>
                  <p:nvPr/>
                </p:nvSpPr>
                <p:spPr>
                  <a:xfrm>
                    <a:off x="706366" y="1443414"/>
                    <a:ext cx="6595313" cy="723788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!</m:t>
                                  </m:r>
                                </m:den>
                              </m:f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sup>
                          </m:sSup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⋅</m:t>
                          </m:r>
                          <m:f>
                            <m:f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</m:rad>
                              <m:sSub>
                                <m:sSubPr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den>
                          </m:f>
                          <m:func>
                            <m:func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𝑒𝑥𝑝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altLang="zh-CN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altLang="zh-CN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  <m:r>
                                                <a:rPr lang="en-US" altLang="zh-CN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altLang="zh-CN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𝑏</m:t>
                                              </m:r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sSubSup>
                                        <m:sSubSupPr>
                                          <m:ctrlP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sub>
                                        <m:sup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den>
                                  </m:f>
                                </m:e>
                              </m:d>
                            </m:e>
                          </m:func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20" name="文本框 1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6366" y="1443414"/>
                    <a:ext cx="6595313" cy="723788"/>
                  </a:xfrm>
                  <a:prstGeom prst="rect">
                    <a:avLst/>
                  </a:prstGeom>
                  <a:blipFill rotWithShape="1">
                    <a:blip r:embed="rId4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6" name="文本框 25"/>
              <p:cNvSpPr txBox="1"/>
              <p:nvPr/>
            </p:nvSpPr>
            <p:spPr>
              <a:xfrm>
                <a:off x="593446" y="1080057"/>
                <a:ext cx="24016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zh-CN" altLang="en-US" dirty="0"/>
                  <a:t>定义概率密度函数</a:t>
                </a:r>
              </a:p>
            </p:txBody>
          </p:sp>
        </p:grpSp>
        <p:sp>
          <p:nvSpPr>
            <p:cNvPr id="30" name="文本框 29"/>
            <p:cNvSpPr txBox="1"/>
            <p:nvPr/>
          </p:nvSpPr>
          <p:spPr>
            <a:xfrm>
              <a:off x="266700" y="3452276"/>
              <a:ext cx="24016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 dirty="0"/>
                <a:t>构造最大似然函数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文本框 30"/>
                <p:cNvSpPr txBox="1"/>
                <p:nvPr/>
              </p:nvSpPr>
              <p:spPr>
                <a:xfrm>
                  <a:off x="266700" y="4725422"/>
                  <a:ext cx="3586816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zh-CN" altLang="en-US" dirty="0"/>
                    <a:t>假设检验</a:t>
                  </a:r>
                  <a:r>
                    <a:rPr lang="zh-CN" altLang="zh-CN" dirty="0"/>
                    <a:t> </a:t>
                  </a:r>
                  <a:endParaRPr lang="en-US" altLang="zh-CN" dirty="0"/>
                </a:p>
                <a:p>
                  <a:pPr marL="742950" lvl="1" indent="-28575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zh-CN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a14:m>
                  <a:r>
                    <a:rPr lang="en-US" altLang="zh-CN" dirty="0"/>
                    <a:t> versus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zh-CN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≠0</m:t>
                      </m:r>
                    </m:oMath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31" name="文本框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700" y="4725422"/>
                  <a:ext cx="3586816" cy="646331"/>
                </a:xfrm>
                <a:prstGeom prst="rect">
                  <a:avLst/>
                </a:prstGeom>
                <a:blipFill>
                  <a:blip r:embed="rId5"/>
                  <a:stretch>
                    <a:fillRect l="-1190" t="-4717" b="-1415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3" name="文本框 32"/>
          <p:cNvSpPr txBox="1"/>
          <p:nvPr/>
        </p:nvSpPr>
        <p:spPr>
          <a:xfrm>
            <a:off x="7245817" y="915505"/>
            <a:ext cx="4618923" cy="455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latin typeface="Times New Roman" panose="02020603050405020304"/>
                <a:ea typeface="Times New Roman" panose="02020603050405020304"/>
              </a:rPr>
              <a:t>Background:</a:t>
            </a:r>
            <a:r>
              <a:rPr lang="en-US" altLang="zh-CN" sz="1800" b="1" dirty="0">
                <a:latin typeface="Times New Roman" panose="02020603050405020304"/>
                <a:ea typeface="Times New Roman" panose="02020603050405020304"/>
              </a:rPr>
              <a:t>0.229</a:t>
            </a:r>
            <a:r>
              <a:rPr lang="en-US" altLang="zh-CN" sz="1800" b="1" dirty="0">
                <a:latin typeface="Times New Roman" panose="02020603050405020304"/>
                <a:ea typeface="宋体" panose="02010600030101010101" pitchFamily="2" charset="-122"/>
              </a:rPr>
              <a:t>±</a:t>
            </a:r>
            <a:r>
              <a:rPr lang="en-US" altLang="zh-CN" sz="1800" b="1" dirty="0">
                <a:latin typeface="Times New Roman" panose="02020603050405020304"/>
                <a:ea typeface="Times New Roman" panose="02020603050405020304"/>
              </a:rPr>
              <a:t>0.032(stat.)</a:t>
            </a:r>
            <a:r>
              <a:rPr lang="en-US" altLang="zh-CN" sz="1800" b="1" dirty="0">
                <a:latin typeface="Times New Roman" panose="02020603050405020304"/>
                <a:ea typeface="宋体" panose="02010600030101010101" pitchFamily="2" charset="-122"/>
              </a:rPr>
              <a:t>±</a:t>
            </a:r>
            <a:r>
              <a:rPr lang="en-US" altLang="zh-CN" sz="1800" b="1" dirty="0">
                <a:latin typeface="Times New Roman" panose="02020603050405020304"/>
                <a:ea typeface="Times New Roman" panose="02020603050405020304"/>
              </a:rPr>
              <a:t>0.043(sys.)</a:t>
            </a:r>
          </a:p>
        </p:txBody>
      </p:sp>
      <p:sp>
        <p:nvSpPr>
          <p:cNvPr id="35" name="矩形: 圆角 34"/>
          <p:cNvSpPr/>
          <p:nvPr/>
        </p:nvSpPr>
        <p:spPr>
          <a:xfrm>
            <a:off x="9956959" y="3092651"/>
            <a:ext cx="1648161" cy="534202"/>
          </a:xfrm>
          <a:prstGeom prst="roundRect">
            <a:avLst/>
          </a:prstGeom>
          <a:solidFill>
            <a:srgbClr val="E54C5E">
              <a:alpha val="2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1919CCE-3F5B-C143-DF8C-14C0764CEC10}"/>
              </a:ext>
            </a:extLst>
          </p:cNvPr>
          <p:cNvSpPr txBox="1"/>
          <p:nvPr/>
        </p:nvSpPr>
        <p:spPr>
          <a:xfrm>
            <a:off x="7193133" y="5210379"/>
            <a:ext cx="4597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在该本底水平下，观测到</a:t>
            </a:r>
            <a:r>
              <a:rPr lang="en-US" altLang="zh-CN" dirty="0"/>
              <a:t>5.77</a:t>
            </a:r>
            <a:r>
              <a:rPr lang="zh-CN" altLang="en-US" dirty="0"/>
              <a:t>个事例达到</a:t>
            </a:r>
            <a:r>
              <a:rPr lang="en-US" altLang="zh-CN" dirty="0"/>
              <a:t>5σ</a:t>
            </a:r>
            <a:endParaRPr lang="zh-CN" alt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B75C3E4-4F85-5697-A7F3-8CBCA0B5E2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597"/>
          <a:stretch>
            <a:fillRect/>
          </a:stretch>
        </p:blipFill>
        <p:spPr>
          <a:xfrm>
            <a:off x="895643" y="684628"/>
            <a:ext cx="10400714" cy="2683406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B6A37EEB-DC63-DB13-F420-F4A7E6043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WIMP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DAC4F21-68AF-1E05-C886-509F024A2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4</a:t>
            </a:fld>
            <a:endParaRPr lang="zh-CN" altLang="en-US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12C887E5-B4E1-EED4-649C-269E99B0456A}"/>
              </a:ext>
            </a:extLst>
          </p:cNvPr>
          <p:cNvGrpSpPr/>
          <p:nvPr/>
        </p:nvGrpSpPr>
        <p:grpSpPr>
          <a:xfrm>
            <a:off x="2775238" y="2618118"/>
            <a:ext cx="7031856" cy="4202357"/>
            <a:chOff x="3058267" y="2618118"/>
            <a:chExt cx="7031856" cy="4202357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2487E664-EE37-9DB2-CB96-9C6F1556C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9496"/>
            <a:stretch>
              <a:fillRect/>
            </a:stretch>
          </p:blipFill>
          <p:spPr>
            <a:xfrm>
              <a:off x="3058267" y="2618118"/>
              <a:ext cx="6200033" cy="418545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C1E00A3-8CBA-D9E8-1DB9-E75200A96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41185" y="6617922"/>
              <a:ext cx="1048938" cy="202553"/>
            </a:xfrm>
            <a:prstGeom prst="rect">
              <a:avLst/>
            </a:prstGeom>
          </p:spPr>
        </p:pic>
      </p:grpSp>
      <p:sp>
        <p:nvSpPr>
          <p:cNvPr id="12" name="梯形 11">
            <a:extLst>
              <a:ext uri="{FF2B5EF4-FFF2-40B4-BE49-F238E27FC236}">
                <a16:creationId xmlns:a16="http://schemas.microsoft.com/office/drawing/2014/main" id="{0163C833-33D3-58E8-50F7-E2ACAE01F5CD}"/>
              </a:ext>
            </a:extLst>
          </p:cNvPr>
          <p:cNvSpPr/>
          <p:nvPr/>
        </p:nvSpPr>
        <p:spPr>
          <a:xfrm>
            <a:off x="2150823" y="2171700"/>
            <a:ext cx="7448861" cy="750675"/>
          </a:xfrm>
          <a:prstGeom prst="trapezoid">
            <a:avLst>
              <a:gd name="adj" fmla="val 41770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5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01120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88930" y="93980"/>
            <a:ext cx="6056748" cy="546100"/>
          </a:xfrm>
        </p:spPr>
        <p:txBody>
          <a:bodyPr>
            <a:normAutofit fontScale="90000"/>
          </a:bodyPr>
          <a:lstStyle/>
          <a:p>
            <a:r>
              <a:rPr lang="zh-CN" altLang="en-US" b="1" dirty="0">
                <a:sym typeface="+mn-ea"/>
              </a:rPr>
              <a:t>相对截面计算</a:t>
            </a:r>
            <a:endParaRPr lang="zh-CN" altLang="en-US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480927" y="748030"/>
            <a:ext cx="7985760" cy="1393825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40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590" y="2366645"/>
            <a:ext cx="6015990" cy="291338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8138795" y="5677535"/>
            <a:ext cx="4508500" cy="497840"/>
            <a:chOff x="2284" y="9320"/>
            <a:chExt cx="7100" cy="784"/>
          </a:xfrm>
        </p:grpSpPr>
        <p:sp>
          <p:nvSpPr>
            <p:cNvPr id="9" name="文本框 8"/>
            <p:cNvSpPr txBox="1"/>
            <p:nvPr/>
          </p:nvSpPr>
          <p:spPr>
            <a:xfrm>
              <a:off x="2284" y="9379"/>
              <a:ext cx="7100" cy="7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indent="0" algn="just" defTabSz="266700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400" dirty="0">
                  <a:latin typeface="Times New Roman" panose="02020603050405020304"/>
                  <a:ea typeface="Times New Roman" panose="02020603050405020304"/>
                </a:rPr>
                <a:t>最终结果</a:t>
              </a:r>
              <a:r>
                <a:rPr lang="en-US" altLang="zh-CN" sz="2400" dirty="0">
                  <a:latin typeface="Times New Roman" panose="02020603050405020304"/>
                  <a:ea typeface="Times New Roman" panose="02020603050405020304"/>
                </a:rPr>
                <a:t>:</a:t>
              </a: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69" y="9320"/>
              <a:ext cx="3110" cy="784"/>
            </a:xfrm>
            <a:prstGeom prst="rect">
              <a:avLst/>
            </a:prstGeom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0629" y="2412365"/>
            <a:ext cx="4598670" cy="32029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03220" y="5469255"/>
            <a:ext cx="4449445" cy="9017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12825" y="1095197"/>
            <a:ext cx="3324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sym typeface="+mn-ea"/>
              </a:rPr>
              <a:t>Migdal</a:t>
            </a:r>
            <a:r>
              <a:rPr lang="zh-CN" altLang="en-US" sz="2000" dirty="0">
                <a:sym typeface="+mn-ea"/>
              </a:rPr>
              <a:t>过程截面与核反冲截面的比值</a:t>
            </a:r>
            <a:r>
              <a:rPr lang="en-US" altLang="zh-CN" sz="2000" dirty="0">
                <a:sym typeface="+mn-ea"/>
              </a:rPr>
              <a:t>: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212825" y="1950860"/>
            <a:ext cx="4064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ym typeface="+mn-ea"/>
              </a:rPr>
              <a:t>参数</a:t>
            </a:r>
            <a:r>
              <a:rPr lang="en-US" altLang="zh-CN" sz="2000" dirty="0">
                <a:sym typeface="+mn-ea"/>
              </a:rPr>
              <a:t>: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171450" y="5776595"/>
            <a:ext cx="4064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ym typeface="+mn-ea"/>
              </a:rPr>
              <a:t>上下限的计算方式</a:t>
            </a:r>
            <a:r>
              <a:rPr lang="en-US" altLang="zh-CN" sz="2000" dirty="0">
                <a:sym typeface="+mn-ea"/>
              </a:rPr>
              <a:t>: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b="1" dirty="0"/>
              <a:t>总跃迁几率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46" y="2131468"/>
            <a:ext cx="5726971" cy="4108014"/>
          </a:xfrm>
          <a:prstGeom prst="rect">
            <a:avLst/>
          </a:prstGeom>
        </p:spPr>
      </p:pic>
      <p:sp>
        <p:nvSpPr>
          <p:cNvPr id="9" name="灯片编号占位符 3"/>
          <p:cNvSpPr txBox="1"/>
          <p:nvPr/>
        </p:nvSpPr>
        <p:spPr>
          <a:xfrm>
            <a:off x="9492000" y="6536334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AE70B2-8BF9-45C0-BB95-33D1B9D3A854}" type="slidenum">
              <a:rPr lang="zh-CN" altLang="en-US" smtClean="0"/>
              <a:t>41</a:t>
            </a:fld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783" y="2334126"/>
            <a:ext cx="5855416" cy="37907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/>
              <p:cNvSpPr txBox="1"/>
              <p:nvPr/>
            </p:nvSpPr>
            <p:spPr>
              <a:xfrm>
                <a:off x="2003258" y="2616869"/>
                <a:ext cx="434221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i="1" dirty="0" smtClean="0"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2" name="文本框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3258" y="2616869"/>
                <a:ext cx="434221" cy="400110"/>
              </a:xfrm>
              <a:prstGeom prst="rect">
                <a:avLst/>
              </a:prstGeom>
              <a:blipFill rotWithShape="1">
                <a:blip r:embed="rId4"/>
                <a:stretch>
                  <a:fillRect l="-108" t="-8" r="80" b="2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/>
              <p:cNvSpPr txBox="1"/>
              <p:nvPr/>
            </p:nvSpPr>
            <p:spPr>
              <a:xfrm>
                <a:off x="4946984" y="2616869"/>
                <a:ext cx="558999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i="1" dirty="0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CN" sz="2000" b="0" i="1" dirty="0" smtClean="0">
                          <a:latin typeface="Cambria Math" panose="02040503050406030204" pitchFamily="18" charset="0"/>
                        </a:rPr>
                        <m:t>𝑒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3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6984" y="2616869"/>
                <a:ext cx="558999" cy="400110"/>
              </a:xfrm>
              <a:prstGeom prst="rect">
                <a:avLst/>
              </a:prstGeom>
              <a:blipFill rotWithShape="1">
                <a:blip r:embed="rId5"/>
                <a:stretch>
                  <a:fillRect l="-60" t="-8" r="95" b="2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/>
              <p:cNvSpPr txBox="1"/>
              <p:nvPr/>
            </p:nvSpPr>
            <p:spPr>
              <a:xfrm>
                <a:off x="2003258" y="4428175"/>
                <a:ext cx="404341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i="1" dirty="0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4" name="文本框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3258" y="4428175"/>
                <a:ext cx="404341" cy="400110"/>
              </a:xfrm>
              <a:prstGeom prst="rect">
                <a:avLst/>
              </a:prstGeom>
              <a:blipFill rotWithShape="1">
                <a:blip r:embed="rId6"/>
                <a:stretch>
                  <a:fillRect l="-116" t="-80" r="78" b="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/>
              <p:cNvSpPr txBox="1"/>
              <p:nvPr/>
            </p:nvSpPr>
            <p:spPr>
              <a:xfrm>
                <a:off x="5008294" y="4428175"/>
                <a:ext cx="420180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dirty="0" smtClean="0"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5" name="文本框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8294" y="4428175"/>
                <a:ext cx="420180" cy="400110"/>
              </a:xfrm>
              <a:prstGeom prst="rect">
                <a:avLst/>
              </a:prstGeom>
              <a:blipFill rotWithShape="1">
                <a:blip r:embed="rId7"/>
                <a:stretch>
                  <a:fillRect l="-12" t="-80" r="118" b="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文本框 15"/>
          <p:cNvSpPr txBox="1"/>
          <p:nvPr/>
        </p:nvSpPr>
        <p:spPr>
          <a:xfrm>
            <a:off x="2011018" y="6260127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每种元素的跃迁几率</a:t>
            </a:r>
          </a:p>
        </p:txBody>
      </p:sp>
      <p:sp>
        <p:nvSpPr>
          <p:cNvPr id="10" name="矩形: 圆角 9"/>
          <p:cNvSpPr/>
          <p:nvPr/>
        </p:nvSpPr>
        <p:spPr>
          <a:xfrm>
            <a:off x="144379" y="2015289"/>
            <a:ext cx="5995437" cy="4271211"/>
          </a:xfrm>
          <a:prstGeom prst="roundRect">
            <a:avLst>
              <a:gd name="adj" fmla="val 7512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: 圆角 16"/>
          <p:cNvSpPr/>
          <p:nvPr/>
        </p:nvSpPr>
        <p:spPr>
          <a:xfrm>
            <a:off x="6211783" y="2014249"/>
            <a:ext cx="5927383" cy="4271211"/>
          </a:xfrm>
          <a:prstGeom prst="roundRect">
            <a:avLst>
              <a:gd name="adj" fmla="val 7512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8596551" y="6265358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总跃迁几率</a:t>
            </a:r>
          </a:p>
        </p:txBody>
      </p:sp>
      <p:grpSp>
        <p:nvGrpSpPr>
          <p:cNvPr id="20" name="组合 19"/>
          <p:cNvGrpSpPr/>
          <p:nvPr/>
        </p:nvGrpSpPr>
        <p:grpSpPr>
          <a:xfrm>
            <a:off x="1923108" y="901915"/>
            <a:ext cx="8305941" cy="726613"/>
            <a:chOff x="2174078" y="947993"/>
            <a:chExt cx="8305941" cy="72661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文本框 4"/>
                <p:cNvSpPr txBox="1"/>
                <p:nvPr/>
              </p:nvSpPr>
              <p:spPr>
                <a:xfrm>
                  <a:off x="4129350" y="1126633"/>
                  <a:ext cx="6350669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zh-CN" altLang="en-US" dirty="0"/>
                    <a:t>初态为</a:t>
                  </a:r>
                  <a:r>
                    <a:rPr lang="en-US" altLang="zh-CN" dirty="0"/>
                    <a:t> </a:t>
                  </a:r>
                  <a14:m>
                    <m:oMath xmlns:m="http://schemas.openxmlformats.org/officeDocument/2006/math">
                      <m:r>
                        <a:rPr lang="en-US" altLang="zh-CN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i="1" dirty="0" err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zh-CN" i="1" dirty="0" err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CN" i="1" dirty="0" err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CN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zh-CN" altLang="en-US" dirty="0"/>
                    <a:t> 的电子跃迁到具有</a:t>
                  </a:r>
                  <a:r>
                    <a:rPr lang="en-US" altLang="zh-CN" dirty="0"/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i="1" dirty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a14:m>
                  <a:r>
                    <a:rPr lang="en-US" altLang="zh-CN" dirty="0"/>
                    <a:t> </a:t>
                  </a:r>
                  <a:r>
                    <a:rPr lang="zh-CN" altLang="en-US" dirty="0"/>
                    <a:t>能量末态的几率</a:t>
                  </a:r>
                  <a:r>
                    <a:rPr lang="en-US" altLang="zh-CN" dirty="0"/>
                    <a:t>.</a:t>
                  </a:r>
                  <a:endParaRPr lang="zh-CN" altLang="en-US" dirty="0"/>
                </a:p>
              </p:txBody>
            </p:sp>
          </mc:Choice>
          <mc:Fallback xmlns="">
            <p:sp>
              <p:nvSpPr>
                <p:cNvPr id="5" name="文本框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29350" y="1126633"/>
                  <a:ext cx="6350669" cy="369332"/>
                </a:xfrm>
                <a:prstGeom prst="rect">
                  <a:avLst/>
                </a:prstGeom>
                <a:blipFill>
                  <a:blip r:embed="rId8"/>
                  <a:stretch>
                    <a:fillRect l="-768" t="-8197" b="-2459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9" name="组合 18"/>
            <p:cNvGrpSpPr/>
            <p:nvPr/>
          </p:nvGrpSpPr>
          <p:grpSpPr>
            <a:xfrm>
              <a:off x="2174078" y="947993"/>
              <a:ext cx="1811505" cy="726613"/>
              <a:chOff x="2003257" y="977360"/>
              <a:chExt cx="1811505" cy="72661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" name="文本框 2"/>
                  <p:cNvSpPr txBox="1"/>
                  <p:nvPr/>
                </p:nvSpPr>
                <p:spPr>
                  <a:xfrm>
                    <a:off x="2043100" y="988135"/>
                    <a:ext cx="1721049" cy="70506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𝑛𝑙</m:t>
                              </m:r>
                            </m:sub>
                            <m:sup/>
                            <m:e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p>
                                    <m:sSup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p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𝑛𝑙</m:t>
                                      </m:r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→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nary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3" name="文本框 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43100" y="988135"/>
                    <a:ext cx="1721049" cy="705065"/>
                  </a:xfrm>
                  <a:prstGeom prst="rect">
                    <a:avLst/>
                  </a:prstGeom>
                  <a:blipFill rotWithShape="1">
                    <a:blip r:embed="rId9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" name="矩形: 圆角 10"/>
              <p:cNvSpPr/>
              <p:nvPr/>
            </p:nvSpPr>
            <p:spPr>
              <a:xfrm>
                <a:off x="2003257" y="977360"/>
                <a:ext cx="1811505" cy="726613"/>
              </a:xfrm>
              <a:prstGeom prst="roundRect">
                <a:avLst/>
              </a:prstGeom>
              <a:solidFill>
                <a:schemeClr val="accent6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22F6E590-FE55-8947-EE00-CD1A920755D4}"/>
              </a:ext>
            </a:extLst>
          </p:cNvPr>
          <p:cNvGrpSpPr/>
          <p:nvPr/>
        </p:nvGrpSpPr>
        <p:grpSpPr>
          <a:xfrm>
            <a:off x="216346" y="1415498"/>
            <a:ext cx="1394861" cy="695325"/>
            <a:chOff x="144379" y="1246985"/>
            <a:chExt cx="1706530" cy="850689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FF05C4B-3D2D-7A0C-86EF-58AF94C82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1213" t="1159" r="888" b="1008"/>
            <a:stretch>
              <a:fillRect/>
            </a:stretch>
          </p:blipFill>
          <p:spPr>
            <a:xfrm>
              <a:off x="144379" y="1246985"/>
              <a:ext cx="808877" cy="850689"/>
            </a:xfrm>
            <a:prstGeom prst="roundRect">
              <a:avLst>
                <a:gd name="adj" fmla="val 29474"/>
              </a:avLst>
            </a:prstGeom>
            <a:ln w="28575">
              <a:solidFill>
                <a:schemeClr val="bg1"/>
              </a:solidFill>
            </a:ln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BB8C403-414E-DD0E-8456-57441F89E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l="2110" t="9518" r="1316" b="2634"/>
            <a:stretch>
              <a:fillRect/>
            </a:stretch>
          </p:blipFill>
          <p:spPr>
            <a:xfrm>
              <a:off x="992380" y="1246985"/>
              <a:ext cx="858529" cy="850689"/>
            </a:xfrm>
            <a:prstGeom prst="ellipse">
              <a:avLst/>
            </a:prstGeom>
            <a:ln w="28575">
              <a:solidFill>
                <a:schemeClr val="bg1"/>
              </a:solidFill>
            </a:ln>
          </p:spPr>
        </p:pic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EB5660-D744-4B20-C0B1-872AF962F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总结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608C1B9-A1D0-4541-C3DA-DAA22CFA6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326" y="1240016"/>
            <a:ext cx="6972671" cy="497230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dirty="0"/>
              <a:t>六家单位均为 </a:t>
            </a:r>
            <a:r>
              <a:rPr lang="en-US" altLang="zh-CN" dirty="0"/>
              <a:t>BESIII </a:t>
            </a:r>
            <a:r>
              <a:rPr lang="zh-CN" altLang="en-US" dirty="0"/>
              <a:t>合作组成员单位。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中国科学院大学、广西大学、华中师范大学、兰州大学的相关核心教师，均具备 </a:t>
            </a:r>
            <a:r>
              <a:rPr lang="en-US" altLang="zh-CN" dirty="0"/>
              <a:t>BESIII </a:t>
            </a:r>
            <a:r>
              <a:rPr lang="zh-CN" altLang="en-US" dirty="0"/>
              <a:t>等对撞机实验的科研工作经验。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项目组参与培养的马瑞廷、景新媚、黄文谦等多位学生，亦依托 </a:t>
            </a:r>
            <a:r>
              <a:rPr lang="en-US" altLang="zh-CN" dirty="0"/>
              <a:t>BESIII </a:t>
            </a:r>
            <a:r>
              <a:rPr lang="zh-CN" altLang="en-US" dirty="0"/>
              <a:t>等对撞机实验完成学业与科研训练。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向 </a:t>
            </a:r>
            <a:r>
              <a:rPr lang="en-US" altLang="zh-CN" dirty="0"/>
              <a:t>BESIII </a:t>
            </a:r>
            <a:r>
              <a:rPr lang="zh-CN" altLang="en-US"/>
              <a:t>实验组致</a:t>
            </a:r>
            <a:r>
              <a:rPr lang="zh-CN" altLang="en-US" dirty="0"/>
              <a:t>以诚挚感谢！</a:t>
            </a:r>
            <a:endParaRPr lang="en-US" altLang="zh-CN" dirty="0"/>
          </a:p>
          <a:p>
            <a:pPr>
              <a:lnSpc>
                <a:spcPct val="150000"/>
              </a:lnSpc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3EAAFB8-0DA4-2E21-83BA-6114E69C2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42</a:t>
            </a:fld>
            <a:endParaRPr lang="zh-CN" altLang="en-US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A66ABFCF-7C71-4CF4-31E8-D60091375B30}"/>
              </a:ext>
            </a:extLst>
          </p:cNvPr>
          <p:cNvGrpSpPr/>
          <p:nvPr/>
        </p:nvGrpSpPr>
        <p:grpSpPr>
          <a:xfrm>
            <a:off x="3732335" y="118786"/>
            <a:ext cx="6989899" cy="751128"/>
            <a:chOff x="1695079" y="139117"/>
            <a:chExt cx="9780887" cy="105104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28160FA2-A134-37AA-9617-F4996CD90165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3"/>
            <a:srcRect l="11377" t="4310" r="8668" b="3430"/>
            <a:stretch>
              <a:fillRect/>
            </a:stretch>
          </p:blipFill>
          <p:spPr>
            <a:xfrm>
              <a:off x="3442445" y="139117"/>
              <a:ext cx="1064573" cy="1051045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bg1"/>
              </a:solidFill>
            </a:ln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97AF98D-0043-D2BD-56A0-32ED01B2D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7018" t="8843" r="5382" b="2830"/>
            <a:stretch>
              <a:fillRect/>
            </a:stretch>
          </p:blipFill>
          <p:spPr>
            <a:xfrm>
              <a:off x="5204923" y="139590"/>
              <a:ext cx="1066609" cy="1050099"/>
            </a:xfrm>
            <a:prstGeom prst="flowChartConnector">
              <a:avLst/>
            </a:prstGeom>
            <a:ln w="28575">
              <a:solidFill>
                <a:schemeClr val="bg1"/>
              </a:solidFill>
            </a:ln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0FB1305-6143-FCE8-BF44-0876DAF88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431" r="728" b="1125"/>
            <a:stretch>
              <a:fillRect/>
            </a:stretch>
          </p:blipFill>
          <p:spPr>
            <a:xfrm>
              <a:off x="1695079" y="139117"/>
              <a:ext cx="1049461" cy="1051045"/>
            </a:xfrm>
            <a:prstGeom prst="ellipse">
              <a:avLst/>
            </a:prstGeom>
            <a:ln w="28575">
              <a:solidFill>
                <a:schemeClr val="bg1"/>
              </a:solidFill>
            </a:ln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08D7127-796F-9FC8-24B9-7AE8537B9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2110" t="9518" r="1316" b="2634"/>
            <a:stretch>
              <a:fillRect/>
            </a:stretch>
          </p:blipFill>
          <p:spPr>
            <a:xfrm>
              <a:off x="10415234" y="139117"/>
              <a:ext cx="1060732" cy="1051045"/>
            </a:xfrm>
            <a:prstGeom prst="ellipse">
              <a:avLst/>
            </a:prstGeom>
            <a:ln w="28575">
              <a:solidFill>
                <a:schemeClr val="bg1"/>
              </a:solidFill>
            </a:ln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49A38582-31FB-AB5E-FE29-2FEF40CAD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1132" t="945" r="1010" b="1"/>
            <a:stretch>
              <a:fillRect/>
            </a:stretch>
          </p:blipFill>
          <p:spPr>
            <a:xfrm>
              <a:off x="6969437" y="139117"/>
              <a:ext cx="1050600" cy="1051045"/>
            </a:xfrm>
            <a:prstGeom prst="ellipse">
              <a:avLst/>
            </a:prstGeom>
            <a:ln w="28575">
              <a:solidFill>
                <a:schemeClr val="bg1"/>
              </a:solidFill>
            </a:ln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0230D58-C78D-0DA7-F236-473390938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1213" t="1159" r="888" b="1008"/>
            <a:stretch>
              <a:fillRect/>
            </a:stretch>
          </p:blipFill>
          <p:spPr>
            <a:xfrm>
              <a:off x="8717942" y="139117"/>
              <a:ext cx="999385" cy="1051045"/>
            </a:xfrm>
            <a:prstGeom prst="roundRect">
              <a:avLst>
                <a:gd name="adj" fmla="val 29474"/>
              </a:avLst>
            </a:prstGeom>
            <a:ln w="28575">
              <a:solidFill>
                <a:schemeClr val="bg1"/>
              </a:solidFill>
            </a:ln>
          </p:spPr>
        </p:pic>
      </p:grpSp>
      <p:pic>
        <p:nvPicPr>
          <p:cNvPr id="13" name="图片 12" descr="卡通人物&#10;&#10;AI 生成的内容可能不正确。">
            <a:extLst>
              <a:ext uri="{FF2B5EF4-FFF2-40B4-BE49-F238E27FC236}">
                <a16:creationId xmlns:a16="http://schemas.microsoft.com/office/drawing/2014/main" id="{2A47C5FD-6E3C-FE0F-D6CF-0F3782909E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01649" y="1757431"/>
            <a:ext cx="4399356" cy="3039029"/>
          </a:xfrm>
          <a:prstGeom prst="round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97C6E8BC-A675-1B0B-DED1-B0883D61D3BF}"/>
              </a:ext>
            </a:extLst>
          </p:cNvPr>
          <p:cNvGrpSpPr/>
          <p:nvPr/>
        </p:nvGrpSpPr>
        <p:grpSpPr>
          <a:xfrm>
            <a:off x="2005" y="5483190"/>
            <a:ext cx="8108413" cy="1369944"/>
            <a:chOff x="100717" y="5624524"/>
            <a:chExt cx="7505489" cy="1268078"/>
          </a:xfrm>
        </p:grpSpPr>
        <p:pic>
          <p:nvPicPr>
            <p:cNvPr id="15" name="图片 14" descr="男人戴着眼镜&#10;&#10;AI 生成的内容可能不正确。">
              <a:extLst>
                <a:ext uri="{FF2B5EF4-FFF2-40B4-BE49-F238E27FC236}">
                  <a16:creationId xmlns:a16="http://schemas.microsoft.com/office/drawing/2014/main" id="{62D56906-429B-3B9E-8A63-EE3B55118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747" b="98708" l="0" r="97236">
                          <a14:foregroundMark x1="61463" y1="2584" x2="39837" y2="7752"/>
                          <a14:foregroundMark x1="39837" y1="7752" x2="64878" y2="11370"/>
                          <a14:foregroundMark x1="64878" y1="11370" x2="55610" y2="3747"/>
                          <a14:foregroundMark x1="30244" y1="55556" x2="19350" y2="64599"/>
                          <a14:foregroundMark x1="19350" y1="64599" x2="10081" y2="81008"/>
                          <a14:foregroundMark x1="10081" y1="81008" x2="62439" y2="88372"/>
                          <a14:foregroundMark x1="62439" y1="88372" x2="90081" y2="79328"/>
                          <a14:foregroundMark x1="90081" y1="79328" x2="52358" y2="71705"/>
                          <a14:foregroundMark x1="52358" y1="71705" x2="31057" y2="76486"/>
                          <a14:foregroundMark x1="31057" y1="76486" x2="30081" y2="77907"/>
                          <a14:foregroundMark x1="76423" y1="54651" x2="94959" y2="72868"/>
                          <a14:foregroundMark x1="94959" y1="72868" x2="93496" y2="93411"/>
                          <a14:foregroundMark x1="93496" y1="93411" x2="18211" y2="91990"/>
                          <a14:foregroundMark x1="18211" y1="91990" x2="1463" y2="79328"/>
                          <a14:foregroundMark x1="1463" y1="79328" x2="14959" y2="60465"/>
                          <a14:foregroundMark x1="14959" y1="60465" x2="30732" y2="55556"/>
                          <a14:foregroundMark x1="8780" y1="88501" x2="34146" y2="98708"/>
                          <a14:foregroundMark x1="34146" y1="98708" x2="89268" y2="97287"/>
                          <a14:foregroundMark x1="89268" y1="97287" x2="91057" y2="81137"/>
                          <a14:foregroundMark x1="91057" y1="81137" x2="73008" y2="92377"/>
                          <a14:foregroundMark x1="73008" y1="92377" x2="31382" y2="97028"/>
                          <a14:foregroundMark x1="31382" y1="97028" x2="86829" y2="73514"/>
                          <a14:foregroundMark x1="86829" y1="73514" x2="97398" y2="94832"/>
                          <a14:foregroundMark x1="97398" y1="94832" x2="97073" y2="98837"/>
                          <a14:foregroundMark x1="9106" y1="60336" x2="0" y2="68734"/>
                          <a14:backgroundMark x1="26992" y1="39793" x2="9919" y2="55556"/>
                          <a14:backgroundMark x1="9919" y1="55556" x2="7805" y2="56589"/>
                          <a14:backgroundMark x1="28618" y1="39406" x2="26992" y2="47674"/>
                          <a14:backgroundMark x1="29919" y1="37597" x2="29431" y2="39922"/>
                          <a14:backgroundMark x1="30569" y1="36951" x2="29756" y2="39535"/>
                          <a14:backgroundMark x1="85691" y1="49483" x2="99837" y2="56977"/>
                          <a14:backgroundMark x1="78049" y1="51292" x2="81951" y2="53618"/>
                          <a14:backgroundMark x1="26016" y1="49612" x2="14634" y2="52713"/>
                          <a14:backgroundMark x1="96911" y1="64341" x2="98537" y2="6640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0717" y="5952270"/>
              <a:ext cx="744304" cy="936733"/>
            </a:xfrm>
            <a:prstGeom prst="rect">
              <a:avLst/>
            </a:prstGeom>
          </p:spPr>
        </p:pic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7C236811-B8CE-3D09-CCB0-564899A9DBE6}"/>
                </a:ext>
              </a:extLst>
            </p:cNvPr>
            <p:cNvGrpSpPr/>
            <p:nvPr/>
          </p:nvGrpSpPr>
          <p:grpSpPr>
            <a:xfrm>
              <a:off x="586439" y="5624524"/>
              <a:ext cx="7019767" cy="1268078"/>
              <a:chOff x="4616" y="5625049"/>
              <a:chExt cx="7019767" cy="1268078"/>
            </a:xfrm>
          </p:grpSpPr>
          <p:pic>
            <p:nvPicPr>
              <p:cNvPr id="17" name="图片 16" descr="戴帽子的男人在微笑&#10;&#10;AI 生成的内容可能不正确。">
                <a:extLst>
                  <a:ext uri="{FF2B5EF4-FFF2-40B4-BE49-F238E27FC236}">
                    <a16:creationId xmlns:a16="http://schemas.microsoft.com/office/drawing/2014/main" id="{B4B464C5-B4D5-A113-1C92-4A04062DCD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8009" b="99675" l="6061" r="94444">
                            <a14:foregroundMark x1="19571" y1="71429" x2="86364" y2="95996"/>
                            <a14:foregroundMark x1="86364" y1="95996" x2="74116" y2="74784"/>
                            <a14:foregroundMark x1="16919" y1="67749" x2="80808" y2="98052"/>
                            <a14:foregroundMark x1="80808" y1="98052" x2="92803" y2="82143"/>
                            <a14:foregroundMark x1="35606" y1="52056" x2="38131" y2="70346"/>
                            <a14:foregroundMark x1="30808" y1="48377" x2="34217" y2="72186"/>
                            <a14:foregroundMark x1="22980" y1="61364" x2="26010" y2="95887"/>
                            <a14:foregroundMark x1="15152" y1="77706" x2="16035" y2="92965"/>
                            <a14:foregroundMark x1="14773" y1="68398" x2="6061" y2="99242"/>
                            <a14:foregroundMark x1="55429" y1="8009" x2="41162" y2="8333"/>
                            <a14:foregroundMark x1="94444" y1="77056" x2="94066" y2="99675"/>
                          </a14:backgroundRemoval>
                        </a14:imgEffect>
                        <a14:imgEffect>
                          <a14:colorTemperature colorTemp="6498"/>
                        </a14:imgEffect>
                        <a14:imgEffect>
                          <a14:saturation sat="73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514979" y="5778243"/>
                <a:ext cx="955165" cy="1114359"/>
              </a:xfrm>
              <a:prstGeom prst="rect">
                <a:avLst/>
              </a:prstGeom>
            </p:spPr>
          </p:pic>
          <p:pic>
            <p:nvPicPr>
              <p:cNvPr id="18" name="图片 17" descr="人们站在一起合影的一群人&#10;&#10;AI 生成的内容可能不正确。">
                <a:extLst>
                  <a:ext uri="{FF2B5EF4-FFF2-40B4-BE49-F238E27FC236}">
                    <a16:creationId xmlns:a16="http://schemas.microsoft.com/office/drawing/2014/main" id="{D101EF7D-0003-DDC2-1036-11E10ADAE4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16" y="5625049"/>
                <a:ext cx="6285521" cy="1268078"/>
              </a:xfrm>
              <a:prstGeom prst="rect">
                <a:avLst/>
              </a:prstGeom>
            </p:spPr>
          </p:pic>
          <p:pic>
            <p:nvPicPr>
              <p:cNvPr id="19" name="图片 18" descr="女人穿着绿色的衣服&#10;&#10;AI 生成的内容可能不正确。">
                <a:extLst>
                  <a:ext uri="{FF2B5EF4-FFF2-40B4-BE49-F238E27FC236}">
                    <a16:creationId xmlns:a16="http://schemas.microsoft.com/office/drawing/2014/main" id="{F2CFE462-EE14-5DC0-768D-130DBD220C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9804" b="97386" l="3939" r="95758">
                            <a14:foregroundMark x1="28182" y1="60784" x2="76364" y2="95861"/>
                            <a14:foregroundMark x1="76364" y1="95861" x2="24545" y2="76035"/>
                            <a14:foregroundMark x1="24545" y1="76035" x2="24545" y2="76253"/>
                            <a14:foregroundMark x1="24545" y1="61438" x2="16970" y2="78867"/>
                            <a14:foregroundMark x1="6061" y1="68627" x2="56667" y2="98039"/>
                            <a14:foregroundMark x1="56667" y1="98039" x2="36667" y2="93464"/>
                            <a14:foregroundMark x1="12424" y1="75163" x2="4545" y2="95861"/>
                            <a14:foregroundMark x1="80606" y1="69717" x2="80606" y2="96950"/>
                            <a14:foregroundMark x1="79697" y1="65142" x2="87273" y2="93028"/>
                            <a14:foregroundMark x1="80303" y1="65142" x2="92727" y2="95643"/>
                            <a14:foregroundMark x1="75152" y1="61002" x2="95758" y2="95861"/>
                          </a14:backgroundRemoval>
                        </a14:imgEffect>
                        <a14:imgEffect>
                          <a14:colorTemperature colorTemp="6492"/>
                        </a14:imgEffect>
                        <a14:imgEffect>
                          <a14:saturation sat="91000"/>
                        </a14:imgEffect>
                      </a14:imgLayer>
                    </a14:imgProps>
                  </a:ext>
                </a:extLst>
              </a:blip>
              <a:srcRect b="12342"/>
              <a:stretch>
                <a:fillRect/>
              </a:stretch>
            </p:blipFill>
            <p:spPr>
              <a:xfrm>
                <a:off x="6132226" y="5801773"/>
                <a:ext cx="892157" cy="1087755"/>
              </a:xfrm>
              <a:prstGeom prst="rect">
                <a:avLst/>
              </a:prstGeom>
            </p:spPr>
          </p:pic>
        </p:grp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BC97629C-E8C5-8B40-BB97-E0337F5909C8}"/>
              </a:ext>
            </a:extLst>
          </p:cNvPr>
          <p:cNvSpPr txBox="1"/>
          <p:nvPr/>
        </p:nvSpPr>
        <p:spPr>
          <a:xfrm>
            <a:off x="8775244" y="5082372"/>
            <a:ext cx="24969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800" b="1" spc="600" dirty="0">
                <a:solidFill>
                  <a:srgbClr val="006C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谢 谢！</a:t>
            </a:r>
            <a:endParaRPr lang="en-US" altLang="zh-CN" sz="4800" b="1" spc="600" dirty="0">
              <a:solidFill>
                <a:srgbClr val="006C8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6383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6F81F8-6566-DC1C-5D80-0EF20F137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8900A2-D758-59DB-6849-B976BADEE7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5364" y="2921620"/>
            <a:ext cx="2001272" cy="744902"/>
          </a:xfrm>
        </p:spPr>
        <p:txBody>
          <a:bodyPr/>
          <a:lstStyle/>
          <a:p>
            <a:r>
              <a:rPr lang="en-US" altLang="zh-CN" dirty="0"/>
              <a:t>Backup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BA91B4B-2EBC-978A-7EDE-570A77ACD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33625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2513E9-C2D0-C534-71CA-D80418E74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Cross section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FB0D5E8-3947-4912-C950-C300398AF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44</a:t>
            </a:fld>
            <a:endParaRPr lang="zh-CN" altLang="en-US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804DE2A6-31DD-ADF1-2224-6199BA87BB86}"/>
              </a:ext>
            </a:extLst>
          </p:cNvPr>
          <p:cNvGrpSpPr/>
          <p:nvPr/>
        </p:nvGrpSpPr>
        <p:grpSpPr>
          <a:xfrm>
            <a:off x="571290" y="1770484"/>
            <a:ext cx="5417083" cy="4114636"/>
            <a:chOff x="313056" y="2167718"/>
            <a:chExt cx="4777559" cy="3628875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DA6BC48-A2F1-769E-A05D-9D15EBBD0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7024" t="68754" r="50536" b="3225"/>
            <a:stretch>
              <a:fillRect/>
            </a:stretch>
          </p:blipFill>
          <p:spPr>
            <a:xfrm>
              <a:off x="682388" y="2502091"/>
              <a:ext cx="4408227" cy="2925170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2AD9A8DE-8085-94F7-887F-E44273D59A1F}"/>
                </a:ext>
              </a:extLst>
            </p:cNvPr>
            <p:cNvSpPr txBox="1"/>
            <p:nvPr/>
          </p:nvSpPr>
          <p:spPr>
            <a:xfrm>
              <a:off x="3693994" y="5427261"/>
              <a:ext cx="1005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Er [keV]</a:t>
              </a:r>
              <a:endParaRPr lang="zh-CN" altLang="en-US" dirty="0"/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70E280F8-1016-B292-FAF3-0E7FCC74BD40}"/>
                </a:ext>
              </a:extLst>
            </p:cNvPr>
            <p:cNvSpPr txBox="1"/>
            <p:nvPr/>
          </p:nvSpPr>
          <p:spPr>
            <a:xfrm rot="16200000">
              <a:off x="-49864" y="2856176"/>
              <a:ext cx="1095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Nr [MeV]</a:t>
              </a:r>
              <a:endParaRPr lang="zh-CN" altLang="en-US" dirty="0"/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3958150E-0A80-2761-414B-232D3ABB6C3D}"/>
                </a:ext>
              </a:extLst>
            </p:cNvPr>
            <p:cNvSpPr txBox="1"/>
            <p:nvPr/>
          </p:nvSpPr>
          <p:spPr>
            <a:xfrm>
              <a:off x="2517506" y="2167718"/>
              <a:ext cx="479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He</a:t>
              </a:r>
              <a:endParaRPr lang="zh-CN" altLang="en-US" dirty="0"/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3327276A-DB51-3AD4-C0DD-D8624D8E8B42}"/>
              </a:ext>
            </a:extLst>
          </p:cNvPr>
          <p:cNvGrpSpPr/>
          <p:nvPr/>
        </p:nvGrpSpPr>
        <p:grpSpPr>
          <a:xfrm>
            <a:off x="5981490" y="1812817"/>
            <a:ext cx="5364067" cy="4046816"/>
            <a:chOff x="5960323" y="2129617"/>
            <a:chExt cx="4730803" cy="3569062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94C1ADA-794C-96AD-7695-6C574C669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2652" t="68080" r="1454" b="3130"/>
            <a:stretch>
              <a:fillRect/>
            </a:stretch>
          </p:blipFill>
          <p:spPr>
            <a:xfrm>
              <a:off x="6239934" y="2439137"/>
              <a:ext cx="4451192" cy="2890210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8908157A-95E7-99C1-C505-67FA02378F75}"/>
                </a:ext>
              </a:extLst>
            </p:cNvPr>
            <p:cNvSpPr txBox="1"/>
            <p:nvPr/>
          </p:nvSpPr>
          <p:spPr>
            <a:xfrm>
              <a:off x="9582561" y="5329347"/>
              <a:ext cx="1005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Er [keV]</a:t>
              </a:r>
              <a:endParaRPr lang="zh-CN" altLang="en-US" dirty="0"/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7804BA06-041A-78C4-CB9D-9DDB4D3CFBA2}"/>
                </a:ext>
              </a:extLst>
            </p:cNvPr>
            <p:cNvSpPr txBox="1"/>
            <p:nvPr/>
          </p:nvSpPr>
          <p:spPr>
            <a:xfrm rot="16200000">
              <a:off x="5597403" y="2819537"/>
              <a:ext cx="1095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Nr [MeV]</a:t>
              </a:r>
              <a:endParaRPr lang="zh-CN" altLang="en-US" dirty="0"/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0C7B78F1-32AF-1D0C-ABAB-FB037B395CB2}"/>
                </a:ext>
              </a:extLst>
            </p:cNvPr>
            <p:cNvSpPr txBox="1"/>
            <p:nvPr/>
          </p:nvSpPr>
          <p:spPr>
            <a:xfrm>
              <a:off x="8351040" y="2129617"/>
              <a:ext cx="4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Xe</a:t>
              </a:r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737411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7990BE-44A3-4CC1-B68B-38D97B3F3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图表, 折线图&#10;&#10;AI 生成的内容可能不正确。">
            <a:extLst>
              <a:ext uri="{FF2B5EF4-FFF2-40B4-BE49-F238E27FC236}">
                <a16:creationId xmlns:a16="http://schemas.microsoft.com/office/drawing/2014/main" id="{389F6EEC-AD85-00FE-0B20-D0995CA63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0334" y="3225800"/>
            <a:ext cx="5822116" cy="36322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4A47FCD7-AAF3-2050-5430-673F57B18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/>
              <a:t>Migdal Effect</a:t>
            </a:r>
            <a:endParaRPr lang="zh-CN" altLang="en-US" b="1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BD0AF04-7B0B-A38F-EB61-75CE40DA6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45</a:t>
            </a:fld>
            <a:endParaRPr lang="zh-CN" altLang="en-US" dirty="0"/>
          </a:p>
        </p:txBody>
      </p:sp>
      <p:pic>
        <p:nvPicPr>
          <p:cNvPr id="8" name="图片 7" descr="图片包含 钟表, 盘子&#10;&#10;AI 生成的内容可能不正确。">
            <a:extLst>
              <a:ext uri="{FF2B5EF4-FFF2-40B4-BE49-F238E27FC236}">
                <a16:creationId xmlns:a16="http://schemas.microsoft.com/office/drawing/2014/main" id="{C5A21712-E7E5-2C57-C9A6-DF053435BF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422"/>
          <a:stretch>
            <a:fillRect/>
          </a:stretch>
        </p:blipFill>
        <p:spPr>
          <a:xfrm>
            <a:off x="1917700" y="843217"/>
            <a:ext cx="8153400" cy="234644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CC21C4BA-60E1-FCB4-5BA6-4CFFC50DB649}"/>
              </a:ext>
            </a:extLst>
          </p:cNvPr>
          <p:cNvSpPr txBox="1"/>
          <p:nvPr/>
        </p:nvSpPr>
        <p:spPr>
          <a:xfrm>
            <a:off x="9639300" y="983202"/>
            <a:ext cx="23431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arXiv:1711.09906v2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文本框 108">
                <a:extLst>
                  <a:ext uri="{FF2B5EF4-FFF2-40B4-BE49-F238E27FC236}">
                    <a16:creationId xmlns:a16="http://schemas.microsoft.com/office/drawing/2014/main" id="{83B38A41-7590-607B-49A0-54FCD1A7BBF7}"/>
                  </a:ext>
                </a:extLst>
              </p:cNvPr>
              <p:cNvSpPr txBox="1"/>
              <p:nvPr/>
            </p:nvSpPr>
            <p:spPr>
              <a:xfrm>
                <a:off x="2006332" y="3739814"/>
                <a:ext cx="2438937" cy="15033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 smtClean="0">
                              <a:latin typeface="Cambria Math" panose="02040503050406030204" pitchFamily="18" charset="0"/>
                            </a:rPr>
                            <m:t>nr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altLang="zh-CN" sz="2400" b="0" i="0" smtClean="0">
                              <a:latin typeface="Cambria Math" panose="02040503050406030204" pitchFamily="18" charset="0"/>
                            </a:rPr>
                            <m:t>max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2400" b="0" i="0" smtClean="0">
                                  <a:latin typeface="Cambria Math" panose="02040503050406030204" pitchFamily="18" charset="0"/>
                                </a:rPr>
                                <m:t>DM</m:t>
                              </m:r>
                            </m:sub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2400" b="0" i="0" smtClean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altLang="zh-CN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 smtClean="0">
                              <a:latin typeface="Cambria Math" panose="02040503050406030204" pitchFamily="18" charset="0"/>
                            </a:rPr>
                            <m:t>er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altLang="zh-CN" sz="2400" b="0" i="0" smtClean="0">
                              <a:latin typeface="Cambria Math" panose="02040503050406030204" pitchFamily="18" charset="0"/>
                            </a:rPr>
                            <m:t>max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𝜇</m:t>
                      </m:r>
                      <m:sSubSup>
                        <m:sSub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 smtClean="0">
                              <a:latin typeface="Cambria Math" panose="02040503050406030204" pitchFamily="18" charset="0"/>
                            </a:rPr>
                            <m:t>DM</m:t>
                          </m:r>
                        </m:sub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09" name="文本框 108">
                <a:extLst>
                  <a:ext uri="{FF2B5EF4-FFF2-40B4-BE49-F238E27FC236}">
                    <a16:creationId xmlns:a16="http://schemas.microsoft.com/office/drawing/2014/main" id="{83B38A41-7590-607B-49A0-54FCD1A7BB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6332" y="3739814"/>
                <a:ext cx="2438937" cy="150336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3FADCD16-5EF6-DEBA-689D-BE0F27B64070}"/>
                  </a:ext>
                </a:extLst>
              </p:cNvPr>
              <p:cNvSpPr txBox="1"/>
              <p:nvPr/>
            </p:nvSpPr>
            <p:spPr>
              <a:xfrm>
                <a:off x="6955724" y="3901671"/>
                <a:ext cx="54902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=1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31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i="1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en-US" altLang="zh-CN" dirty="0"/>
                  <a:t>/c</a:t>
                </a:r>
                <a:r>
                  <a:rPr lang="en-US" altLang="zh-CN" baseline="30000" dirty="0"/>
                  <a:t>2</a:t>
                </a:r>
                <a:r>
                  <a:rPr lang="en-US" altLang="zh-CN" dirty="0"/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</a:rPr>
                          <m:t>DM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220 </m:t>
                    </m:r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km</m:t>
                    </m:r>
                    <m:r>
                      <a:rPr lang="en-US" altLang="zh-CN" b="0" i="0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endParaRPr lang="en-US" altLang="zh-CN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3FADCD16-5EF6-DEBA-689D-BE0F27B640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5724" y="3901671"/>
                <a:ext cx="5490276" cy="369332"/>
              </a:xfrm>
              <a:prstGeom prst="rect">
                <a:avLst/>
              </a:prstGeom>
              <a:blipFill>
                <a:blip r:embed="rId5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文本框 20">
            <a:extLst>
              <a:ext uri="{FF2B5EF4-FFF2-40B4-BE49-F238E27FC236}">
                <a16:creationId xmlns:a16="http://schemas.microsoft.com/office/drawing/2014/main" id="{A914C5EE-4525-9B27-C4E1-CEBCA1C4EAA9}"/>
              </a:ext>
            </a:extLst>
          </p:cNvPr>
          <p:cNvSpPr txBox="1"/>
          <p:nvPr/>
        </p:nvSpPr>
        <p:spPr>
          <a:xfrm>
            <a:off x="200315" y="5890003"/>
            <a:ext cx="61087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/>
              <a:t>The electronic energy is much easier to detect than the nuclear recoil energy, especially in light DM region.</a:t>
            </a:r>
          </a:p>
          <a:p>
            <a:r>
              <a:rPr lang="en-US" altLang="zh-CN" b="1" dirty="0">
                <a:solidFill>
                  <a:srgbClr val="EE0000"/>
                </a:solidFill>
                <a:highlight>
                  <a:srgbClr val="FFFF00"/>
                </a:highlight>
              </a:rPr>
              <a:t>Nr + QF》</a:t>
            </a:r>
            <a:r>
              <a:rPr lang="zh-CN" altLang="en-US" b="1" dirty="0">
                <a:solidFill>
                  <a:srgbClr val="EE0000"/>
                </a:solidFill>
                <a:highlight>
                  <a:srgbClr val="FFFF00"/>
                </a:highlight>
              </a:rPr>
              <a:t>补充</a:t>
            </a:r>
            <a:r>
              <a:rPr lang="en-US" altLang="zh-CN" b="1" dirty="0">
                <a:solidFill>
                  <a:srgbClr val="EE0000"/>
                </a:solidFill>
                <a:highlight>
                  <a:srgbClr val="FFFF00"/>
                </a:highlight>
              </a:rPr>
              <a:t>quenching factor</a:t>
            </a:r>
            <a:r>
              <a:rPr lang="zh-CN" altLang="en-US" b="1" dirty="0">
                <a:solidFill>
                  <a:srgbClr val="EE0000"/>
                </a:solidFill>
                <a:highlight>
                  <a:srgbClr val="FFFF00"/>
                </a:highlight>
              </a:rPr>
              <a:t>的内容</a:t>
            </a:r>
            <a:r>
              <a:rPr lang="en-US" altLang="zh-CN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98672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EFF06E7B-C1CA-9B80-28F9-A2E705A7D405}"/>
              </a:ext>
            </a:extLst>
          </p:cNvPr>
          <p:cNvGrpSpPr/>
          <p:nvPr/>
        </p:nvGrpSpPr>
        <p:grpSpPr>
          <a:xfrm>
            <a:off x="1562100" y="687008"/>
            <a:ext cx="4991100" cy="6224521"/>
            <a:chOff x="1571492" y="274586"/>
            <a:chExt cx="5321800" cy="6636944"/>
          </a:xfrm>
        </p:grpSpPr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08EA83DB-5AD8-E5DB-6A6F-7FC407E6C3E6}"/>
                </a:ext>
              </a:extLst>
            </p:cNvPr>
            <p:cNvSpPr/>
            <p:nvPr/>
          </p:nvSpPr>
          <p:spPr>
            <a:xfrm>
              <a:off x="1571492" y="5619562"/>
              <a:ext cx="5321800" cy="1291968"/>
            </a:xfrm>
            <a:prstGeom prst="ellipse">
              <a:avLst/>
            </a:prstGeom>
            <a:solidFill>
              <a:srgbClr val="92B3C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7" descr="建筑的设计&#10;&#10;AI 生成的内容可能不正确。">
              <a:extLst>
                <a:ext uri="{FF2B5EF4-FFF2-40B4-BE49-F238E27FC236}">
                  <a16:creationId xmlns:a16="http://schemas.microsoft.com/office/drawing/2014/main" id="{6D8B8498-118C-EFD3-B5BB-0C563486B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4512" y="274586"/>
              <a:ext cx="5215052" cy="65472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latin typeface="+mj-ea"/>
              </a:rPr>
              <a:t>DM-nucleus </a:t>
            </a:r>
            <a:r>
              <a:rPr lang="en-US" altLang="zh-CN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+mj-ea"/>
              </a:rPr>
              <a:t>elastic</a:t>
            </a:r>
            <a:r>
              <a:rPr lang="en-US" altLang="zh-CN" b="1" dirty="0">
                <a:latin typeface="+mj-ea"/>
              </a:rPr>
              <a:t> scattering</a:t>
            </a:r>
            <a:endParaRPr lang="zh-CN" altLang="en-US" b="1" dirty="0">
              <a:latin typeface="+mj-ea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35BB9797-029B-817B-A769-DDE0F3103FE5}"/>
              </a:ext>
            </a:extLst>
          </p:cNvPr>
          <p:cNvGrpSpPr/>
          <p:nvPr/>
        </p:nvGrpSpPr>
        <p:grpSpPr>
          <a:xfrm>
            <a:off x="130629" y="1726590"/>
            <a:ext cx="6618514" cy="4188671"/>
            <a:chOff x="130629" y="1726590"/>
            <a:chExt cx="6618514" cy="4188671"/>
          </a:xfrm>
        </p:grpSpPr>
        <p:sp>
          <p:nvSpPr>
            <p:cNvPr id="53" name="矩形: 圆角 52"/>
            <p:cNvSpPr/>
            <p:nvPr/>
          </p:nvSpPr>
          <p:spPr>
            <a:xfrm>
              <a:off x="130629" y="1726590"/>
              <a:ext cx="6618514" cy="4188671"/>
            </a:xfrm>
            <a:prstGeom prst="roundRect">
              <a:avLst>
                <a:gd name="adj" fmla="val 5790"/>
              </a:avLst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矩形 38"/>
            <p:cNvSpPr/>
            <p:nvPr/>
          </p:nvSpPr>
          <p:spPr>
            <a:xfrm>
              <a:off x="3113277" y="3847396"/>
              <a:ext cx="450957" cy="411763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矩形 37"/>
            <p:cNvSpPr/>
            <p:nvPr/>
          </p:nvSpPr>
          <p:spPr>
            <a:xfrm>
              <a:off x="4848571" y="2975843"/>
              <a:ext cx="450957" cy="462642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9" name="内容占位符 10" descr="实心填充的天使表情 纯色填充"/>
            <p:cNvGrpSpPr/>
            <p:nvPr/>
          </p:nvGrpSpPr>
          <p:grpSpPr>
            <a:xfrm>
              <a:off x="4746796" y="4234277"/>
              <a:ext cx="723900" cy="800100"/>
              <a:chOff x="5124167" y="3843792"/>
              <a:chExt cx="723900" cy="800100"/>
            </a:xfrm>
            <a:solidFill>
              <a:schemeClr val="bg2">
                <a:lumMod val="25000"/>
              </a:schemeClr>
            </a:solidFill>
          </p:grpSpPr>
          <p:sp>
            <p:nvSpPr>
              <p:cNvPr id="50" name="任意多边形: 形状 49"/>
              <p:cNvSpPr/>
              <p:nvPr/>
            </p:nvSpPr>
            <p:spPr>
              <a:xfrm>
                <a:off x="5124167" y="3919992"/>
                <a:ext cx="723900" cy="723900"/>
              </a:xfrm>
              <a:custGeom>
                <a:avLst/>
                <a:gdLst>
                  <a:gd name="connsiteX0" fmla="*/ 361950 w 723900"/>
                  <a:gd name="connsiteY0" fmla="*/ 0 h 723900"/>
                  <a:gd name="connsiteX1" fmla="*/ 0 w 723900"/>
                  <a:gd name="connsiteY1" fmla="*/ 361950 h 723900"/>
                  <a:gd name="connsiteX2" fmla="*/ 361950 w 723900"/>
                  <a:gd name="connsiteY2" fmla="*/ 723900 h 723900"/>
                  <a:gd name="connsiteX3" fmla="*/ 723900 w 723900"/>
                  <a:gd name="connsiteY3" fmla="*/ 361950 h 723900"/>
                  <a:gd name="connsiteX4" fmla="*/ 361950 w 723900"/>
                  <a:gd name="connsiteY4" fmla="*/ 0 h 723900"/>
                  <a:gd name="connsiteX5" fmla="*/ 145352 w 723900"/>
                  <a:gd name="connsiteY5" fmla="*/ 345662 h 723900"/>
                  <a:gd name="connsiteX6" fmla="*/ 130683 w 723900"/>
                  <a:gd name="connsiteY6" fmla="*/ 323088 h 723900"/>
                  <a:gd name="connsiteX7" fmla="*/ 243707 w 723900"/>
                  <a:gd name="connsiteY7" fmla="*/ 249804 h 723900"/>
                  <a:gd name="connsiteX8" fmla="*/ 316992 w 723900"/>
                  <a:gd name="connsiteY8" fmla="*/ 323088 h 723900"/>
                  <a:gd name="connsiteX9" fmla="*/ 301467 w 723900"/>
                  <a:gd name="connsiteY9" fmla="*/ 345106 h 723900"/>
                  <a:gd name="connsiteX10" fmla="*/ 279749 w 723900"/>
                  <a:gd name="connsiteY10" fmla="*/ 330994 h 723900"/>
                  <a:gd name="connsiteX11" fmla="*/ 212006 w 723900"/>
                  <a:gd name="connsiteY11" fmla="*/ 286914 h 723900"/>
                  <a:gd name="connsiteX12" fmla="*/ 167926 w 723900"/>
                  <a:gd name="connsiteY12" fmla="*/ 330994 h 723900"/>
                  <a:gd name="connsiteX13" fmla="*/ 145352 w 723900"/>
                  <a:gd name="connsiteY13" fmla="*/ 345662 h 723900"/>
                  <a:gd name="connsiteX14" fmla="*/ 550831 w 723900"/>
                  <a:gd name="connsiteY14" fmla="*/ 516446 h 723900"/>
                  <a:gd name="connsiteX15" fmla="*/ 216941 w 723900"/>
                  <a:gd name="connsiteY15" fmla="*/ 560318 h 723900"/>
                  <a:gd name="connsiteX16" fmla="*/ 173069 w 723900"/>
                  <a:gd name="connsiteY16" fmla="*/ 516446 h 723900"/>
                  <a:gd name="connsiteX17" fmla="*/ 176546 w 723900"/>
                  <a:gd name="connsiteY17" fmla="*/ 489728 h 723900"/>
                  <a:gd name="connsiteX18" fmla="*/ 203264 w 723900"/>
                  <a:gd name="connsiteY18" fmla="*/ 493205 h 723900"/>
                  <a:gd name="connsiteX19" fmla="*/ 483722 w 723900"/>
                  <a:gd name="connsiteY19" fmla="*/ 530119 h 723900"/>
                  <a:gd name="connsiteX20" fmla="*/ 520637 w 723900"/>
                  <a:gd name="connsiteY20" fmla="*/ 493205 h 723900"/>
                  <a:gd name="connsiteX21" fmla="*/ 547354 w 723900"/>
                  <a:gd name="connsiteY21" fmla="*/ 489728 h 723900"/>
                  <a:gd name="connsiteX22" fmla="*/ 550831 w 723900"/>
                  <a:gd name="connsiteY22" fmla="*/ 516446 h 723900"/>
                  <a:gd name="connsiteX23" fmla="*/ 578549 w 723900"/>
                  <a:gd name="connsiteY23" fmla="*/ 345662 h 723900"/>
                  <a:gd name="connsiteX24" fmla="*/ 555974 w 723900"/>
                  <a:gd name="connsiteY24" fmla="*/ 330994 h 723900"/>
                  <a:gd name="connsiteX25" fmla="*/ 488231 w 723900"/>
                  <a:gd name="connsiteY25" fmla="*/ 286914 h 723900"/>
                  <a:gd name="connsiteX26" fmla="*/ 444151 w 723900"/>
                  <a:gd name="connsiteY26" fmla="*/ 330994 h 723900"/>
                  <a:gd name="connsiteX27" fmla="*/ 421020 w 723900"/>
                  <a:gd name="connsiteY27" fmla="*/ 344806 h 723900"/>
                  <a:gd name="connsiteX28" fmla="*/ 406908 w 723900"/>
                  <a:gd name="connsiteY28" fmla="*/ 323088 h 723900"/>
                  <a:gd name="connsiteX29" fmla="*/ 519932 w 723900"/>
                  <a:gd name="connsiteY29" fmla="*/ 249803 h 723900"/>
                  <a:gd name="connsiteX30" fmla="*/ 593217 w 723900"/>
                  <a:gd name="connsiteY30" fmla="*/ 323088 h 723900"/>
                  <a:gd name="connsiteX31" fmla="*/ 578549 w 723900"/>
                  <a:gd name="connsiteY31" fmla="*/ 345662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23900" h="723900">
                    <a:moveTo>
                      <a:pt x="361950" y="0"/>
                    </a:moveTo>
                    <a:cubicBezTo>
                      <a:pt x="162051" y="0"/>
                      <a:pt x="0" y="162051"/>
                      <a:pt x="0" y="361950"/>
                    </a:cubicBezTo>
                    <a:cubicBezTo>
                      <a:pt x="0" y="561849"/>
                      <a:pt x="162051" y="723900"/>
                      <a:pt x="361950" y="723900"/>
                    </a:cubicBezTo>
                    <a:cubicBezTo>
                      <a:pt x="561849" y="723900"/>
                      <a:pt x="723900" y="561849"/>
                      <a:pt x="723900" y="361950"/>
                    </a:cubicBezTo>
                    <a:cubicBezTo>
                      <a:pt x="723900" y="162051"/>
                      <a:pt x="561849" y="0"/>
                      <a:pt x="361950" y="0"/>
                    </a:cubicBezTo>
                    <a:close/>
                    <a:moveTo>
                      <a:pt x="145352" y="345662"/>
                    </a:moveTo>
                    <a:cubicBezTo>
                      <a:pt x="135072" y="343472"/>
                      <a:pt x="128507" y="333371"/>
                      <a:pt x="130683" y="323088"/>
                    </a:cubicBezTo>
                    <a:cubicBezTo>
                      <a:pt x="141657" y="271641"/>
                      <a:pt x="192259" y="238830"/>
                      <a:pt x="243707" y="249804"/>
                    </a:cubicBezTo>
                    <a:cubicBezTo>
                      <a:pt x="280450" y="257641"/>
                      <a:pt x="309155" y="286344"/>
                      <a:pt x="316992" y="323088"/>
                    </a:cubicBezTo>
                    <a:cubicBezTo>
                      <a:pt x="318785" y="333455"/>
                      <a:pt x="311834" y="343312"/>
                      <a:pt x="301467" y="345106"/>
                    </a:cubicBezTo>
                    <a:cubicBezTo>
                      <a:pt x="291652" y="346803"/>
                      <a:pt x="282186" y="340652"/>
                      <a:pt x="279749" y="330994"/>
                    </a:cubicBezTo>
                    <a:cubicBezTo>
                      <a:pt x="273214" y="300115"/>
                      <a:pt x="242885" y="280380"/>
                      <a:pt x="212006" y="286914"/>
                    </a:cubicBezTo>
                    <a:cubicBezTo>
                      <a:pt x="189887" y="291595"/>
                      <a:pt x="172606" y="308875"/>
                      <a:pt x="167926" y="330994"/>
                    </a:cubicBezTo>
                    <a:cubicBezTo>
                      <a:pt x="165736" y="341273"/>
                      <a:pt x="155635" y="347838"/>
                      <a:pt x="145352" y="345662"/>
                    </a:cubicBezTo>
                    <a:close/>
                    <a:moveTo>
                      <a:pt x="550831" y="516446"/>
                    </a:moveTo>
                    <a:cubicBezTo>
                      <a:pt x="470745" y="620761"/>
                      <a:pt x="321257" y="640404"/>
                      <a:pt x="216941" y="560318"/>
                    </a:cubicBezTo>
                    <a:cubicBezTo>
                      <a:pt x="200466" y="547669"/>
                      <a:pt x="185718" y="532920"/>
                      <a:pt x="173069" y="516446"/>
                    </a:cubicBezTo>
                    <a:cubicBezTo>
                      <a:pt x="166651" y="508107"/>
                      <a:pt x="168208" y="496146"/>
                      <a:pt x="176546" y="489728"/>
                    </a:cubicBezTo>
                    <a:cubicBezTo>
                      <a:pt x="184884" y="483310"/>
                      <a:pt x="196846" y="484866"/>
                      <a:pt x="203264" y="493205"/>
                    </a:cubicBezTo>
                    <a:cubicBezTo>
                      <a:pt x="270517" y="580845"/>
                      <a:pt x="396083" y="597372"/>
                      <a:pt x="483722" y="530119"/>
                    </a:cubicBezTo>
                    <a:cubicBezTo>
                      <a:pt x="497587" y="519479"/>
                      <a:pt x="509997" y="507069"/>
                      <a:pt x="520637" y="493205"/>
                    </a:cubicBezTo>
                    <a:cubicBezTo>
                      <a:pt x="527054" y="484866"/>
                      <a:pt x="539016" y="483310"/>
                      <a:pt x="547354" y="489728"/>
                    </a:cubicBezTo>
                    <a:cubicBezTo>
                      <a:pt x="555692" y="496146"/>
                      <a:pt x="557249" y="508107"/>
                      <a:pt x="550831" y="516446"/>
                    </a:cubicBezTo>
                    <a:close/>
                    <a:moveTo>
                      <a:pt x="578549" y="345662"/>
                    </a:moveTo>
                    <a:cubicBezTo>
                      <a:pt x="568265" y="347838"/>
                      <a:pt x="558164" y="341273"/>
                      <a:pt x="555974" y="330994"/>
                    </a:cubicBezTo>
                    <a:cubicBezTo>
                      <a:pt x="549439" y="300115"/>
                      <a:pt x="519110" y="280380"/>
                      <a:pt x="488231" y="286914"/>
                    </a:cubicBezTo>
                    <a:cubicBezTo>
                      <a:pt x="466112" y="291595"/>
                      <a:pt x="448831" y="308875"/>
                      <a:pt x="444151" y="330994"/>
                    </a:cubicBezTo>
                    <a:cubicBezTo>
                      <a:pt x="441577" y="341195"/>
                      <a:pt x="431222" y="347379"/>
                      <a:pt x="421020" y="344806"/>
                    </a:cubicBezTo>
                    <a:cubicBezTo>
                      <a:pt x="411361" y="342369"/>
                      <a:pt x="405211" y="332904"/>
                      <a:pt x="406908" y="323088"/>
                    </a:cubicBezTo>
                    <a:cubicBezTo>
                      <a:pt x="417882" y="271641"/>
                      <a:pt x="468484" y="238830"/>
                      <a:pt x="519932" y="249803"/>
                    </a:cubicBezTo>
                    <a:cubicBezTo>
                      <a:pt x="556675" y="257641"/>
                      <a:pt x="585380" y="286344"/>
                      <a:pt x="593217" y="323088"/>
                    </a:cubicBezTo>
                    <a:cubicBezTo>
                      <a:pt x="595393" y="333371"/>
                      <a:pt x="588828" y="343472"/>
                      <a:pt x="578549" y="345662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 w="9525" cap="flat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1" name="任意多边形: 形状 50"/>
              <p:cNvSpPr/>
              <p:nvPr/>
            </p:nvSpPr>
            <p:spPr>
              <a:xfrm>
                <a:off x="5162267" y="3843792"/>
                <a:ext cx="647700" cy="146399"/>
              </a:xfrm>
              <a:custGeom>
                <a:avLst/>
                <a:gdLst>
                  <a:gd name="connsiteX0" fmla="*/ 50673 w 647700"/>
                  <a:gd name="connsiteY0" fmla="*/ 146399 h 146399"/>
                  <a:gd name="connsiteX1" fmla="*/ 83439 w 647700"/>
                  <a:gd name="connsiteY1" fmla="*/ 118682 h 146399"/>
                  <a:gd name="connsiteX2" fmla="*/ 39719 w 647700"/>
                  <a:gd name="connsiteY2" fmla="*/ 95250 h 146399"/>
                  <a:gd name="connsiteX3" fmla="*/ 323850 w 647700"/>
                  <a:gd name="connsiteY3" fmla="*/ 38100 h 146399"/>
                  <a:gd name="connsiteX4" fmla="*/ 607981 w 647700"/>
                  <a:gd name="connsiteY4" fmla="*/ 95250 h 146399"/>
                  <a:gd name="connsiteX5" fmla="*/ 564261 w 647700"/>
                  <a:gd name="connsiteY5" fmla="*/ 118682 h 146399"/>
                  <a:gd name="connsiteX6" fmla="*/ 597027 w 647700"/>
                  <a:gd name="connsiteY6" fmla="*/ 146399 h 146399"/>
                  <a:gd name="connsiteX7" fmla="*/ 647700 w 647700"/>
                  <a:gd name="connsiteY7" fmla="*/ 95250 h 146399"/>
                  <a:gd name="connsiteX8" fmla="*/ 323850 w 647700"/>
                  <a:gd name="connsiteY8" fmla="*/ 0 h 146399"/>
                  <a:gd name="connsiteX9" fmla="*/ 0 w 647700"/>
                  <a:gd name="connsiteY9" fmla="*/ 95250 h 146399"/>
                  <a:gd name="connsiteX10" fmla="*/ 50673 w 647700"/>
                  <a:gd name="connsiteY10" fmla="*/ 146399 h 14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47700" h="146399">
                    <a:moveTo>
                      <a:pt x="50673" y="146399"/>
                    </a:moveTo>
                    <a:cubicBezTo>
                      <a:pt x="61087" y="136575"/>
                      <a:pt x="72024" y="127323"/>
                      <a:pt x="83439" y="118682"/>
                    </a:cubicBezTo>
                    <a:cubicBezTo>
                      <a:pt x="67414" y="113949"/>
                      <a:pt x="52533" y="105974"/>
                      <a:pt x="39719" y="95250"/>
                    </a:cubicBezTo>
                    <a:cubicBezTo>
                      <a:pt x="57150" y="76200"/>
                      <a:pt x="151448" y="38100"/>
                      <a:pt x="323850" y="38100"/>
                    </a:cubicBezTo>
                    <a:cubicBezTo>
                      <a:pt x="496253" y="38100"/>
                      <a:pt x="590550" y="76200"/>
                      <a:pt x="607981" y="95250"/>
                    </a:cubicBezTo>
                    <a:cubicBezTo>
                      <a:pt x="595167" y="105974"/>
                      <a:pt x="580286" y="113949"/>
                      <a:pt x="564261" y="118682"/>
                    </a:cubicBezTo>
                    <a:cubicBezTo>
                      <a:pt x="575676" y="127323"/>
                      <a:pt x="586613" y="136575"/>
                      <a:pt x="597027" y="146399"/>
                    </a:cubicBezTo>
                    <a:cubicBezTo>
                      <a:pt x="628650" y="131636"/>
                      <a:pt x="647700" y="114300"/>
                      <a:pt x="647700" y="95250"/>
                    </a:cubicBezTo>
                    <a:cubicBezTo>
                      <a:pt x="647700" y="42672"/>
                      <a:pt x="502730" y="0"/>
                      <a:pt x="323850" y="0"/>
                    </a:cubicBezTo>
                    <a:cubicBezTo>
                      <a:pt x="144971" y="0"/>
                      <a:pt x="0" y="42672"/>
                      <a:pt x="0" y="95250"/>
                    </a:cubicBezTo>
                    <a:cubicBezTo>
                      <a:pt x="0" y="114300"/>
                      <a:pt x="19050" y="131636"/>
                      <a:pt x="50673" y="146399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 w="9525" cap="flat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cxnSp>
          <p:nvCxnSpPr>
            <p:cNvPr id="27" name="直接连接符 26"/>
            <p:cNvCxnSpPr/>
            <p:nvPr/>
          </p:nvCxnSpPr>
          <p:spPr>
            <a:xfrm>
              <a:off x="4039988" y="4043604"/>
              <a:ext cx="2422712" cy="0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爆炸形: 8 pt  27"/>
            <p:cNvSpPr/>
            <p:nvPr/>
          </p:nvSpPr>
          <p:spPr>
            <a:xfrm>
              <a:off x="3657645" y="3598509"/>
              <a:ext cx="995563" cy="894376"/>
            </a:xfrm>
            <a:prstGeom prst="irregularSeal1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1" name="直接箭头连接符 30"/>
            <p:cNvCxnSpPr/>
            <p:nvPr/>
          </p:nvCxnSpPr>
          <p:spPr>
            <a:xfrm flipV="1">
              <a:off x="5338269" y="2012457"/>
              <a:ext cx="973631" cy="915361"/>
            </a:xfrm>
            <a:prstGeom prst="straightConnector1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箭头连接符 32"/>
            <p:cNvCxnSpPr/>
            <p:nvPr/>
          </p:nvCxnSpPr>
          <p:spPr>
            <a:xfrm>
              <a:off x="5458012" y="4912569"/>
              <a:ext cx="1142360" cy="725889"/>
            </a:xfrm>
            <a:prstGeom prst="straightConnector1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文本框 36"/>
                <p:cNvSpPr txBox="1"/>
                <p:nvPr/>
              </p:nvSpPr>
              <p:spPr>
                <a:xfrm>
                  <a:off x="2744907" y="4468968"/>
                  <a:ext cx="1183336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zh-CN" sz="2000" b="1" dirty="0"/>
                    <a:t>Nucleus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1" i="1" smtClean="0">
                                <a:latin typeface="Cambria Math" panose="02040503050406030204" pitchFamily="18" charset="0"/>
                              </a:rPr>
                              <m:t>𝒎</m:t>
                            </m:r>
                          </m:e>
                          <m:sub>
                            <m:r>
                              <a:rPr lang="en-US" altLang="zh-CN" sz="2000" b="1" i="1" smtClean="0">
                                <a:latin typeface="Cambria Math" panose="02040503050406030204" pitchFamily="18" charset="0"/>
                              </a:rPr>
                              <m:t>𝑵</m:t>
                            </m:r>
                          </m:sub>
                        </m:sSub>
                      </m:oMath>
                    </m:oMathPara>
                  </a14:m>
                  <a:endParaRPr lang="en-US" altLang="zh-CN" sz="2000" b="1" dirty="0"/>
                </a:p>
              </p:txBody>
            </p:sp>
          </mc:Choice>
          <mc:Fallback xmlns="">
            <p:sp>
              <p:nvSpPr>
                <p:cNvPr id="37" name="文本框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44907" y="4468968"/>
                  <a:ext cx="1183336" cy="707886"/>
                </a:xfrm>
                <a:prstGeom prst="rect">
                  <a:avLst/>
                </a:prstGeom>
                <a:blipFill>
                  <a:blip r:embed="rId3"/>
                  <a:stretch>
                    <a:fillRect l="-5155" t="-3448" r="-5155" b="-172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文本框 39"/>
                <p:cNvSpPr txBox="1"/>
                <p:nvPr/>
              </p:nvSpPr>
              <p:spPr>
                <a:xfrm>
                  <a:off x="5784438" y="3335117"/>
                  <a:ext cx="46198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400" b="1" i="1" dirty="0" smtClean="0">
                            <a:latin typeface="Cambria Math" panose="02040503050406030204" pitchFamily="18" charset="0"/>
                          </a:rPr>
                          <m:t>𝜽</m:t>
                        </m:r>
                      </m:oMath>
                    </m:oMathPara>
                  </a14:m>
                  <a:endParaRPr lang="en-US" altLang="zh-CN" sz="2400" b="1" i="1" dirty="0"/>
                </a:p>
              </p:txBody>
            </p:sp>
          </mc:Choice>
          <mc:Fallback xmlns="">
            <p:sp>
              <p:nvSpPr>
                <p:cNvPr id="40" name="文本框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84438" y="3335117"/>
                  <a:ext cx="461985" cy="46166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文本框 41"/>
                <p:cNvSpPr txBox="1"/>
                <p:nvPr/>
              </p:nvSpPr>
              <p:spPr>
                <a:xfrm>
                  <a:off x="5399667" y="1726591"/>
                  <a:ext cx="732315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b="1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1" i="1" dirty="0" smtClean="0"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  <m:sub>
                            <m:r>
                              <a:rPr lang="en-US" altLang="zh-CN" sz="2000" b="1" i="1" dirty="0" smtClean="0">
                                <a:latin typeface="Cambria Math" panose="02040503050406030204" pitchFamily="18" charset="0"/>
                              </a:rPr>
                              <m:t>𝒓𝒆𝒄</m:t>
                            </m:r>
                          </m:sub>
                        </m:sSub>
                      </m:oMath>
                    </m:oMathPara>
                  </a14:m>
                  <a:endParaRPr lang="en-US" altLang="zh-CN" sz="2000" b="1" i="1" dirty="0"/>
                </a:p>
              </p:txBody>
            </p:sp>
          </mc:Choice>
          <mc:Fallback xmlns="">
            <p:sp>
              <p:nvSpPr>
                <p:cNvPr id="42" name="文本框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9667" y="1726591"/>
                  <a:ext cx="732315" cy="40011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弧形 42"/>
            <p:cNvSpPr/>
            <p:nvPr/>
          </p:nvSpPr>
          <p:spPr>
            <a:xfrm rot="1450176">
              <a:off x="4790649" y="3334306"/>
              <a:ext cx="914400" cy="990322"/>
            </a:xfrm>
            <a:prstGeom prst="arc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图形 12" descr="实心填充的笑脸 纯色填充"/>
            <p:cNvSpPr/>
            <p:nvPr/>
          </p:nvSpPr>
          <p:spPr>
            <a:xfrm>
              <a:off x="2976807" y="3681654"/>
              <a:ext cx="723900" cy="723900"/>
            </a:xfrm>
            <a:custGeom>
              <a:avLst/>
              <a:gdLst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152400 w 723900"/>
                <a:gd name="connsiteY5" fmla="*/ 304800 h 723900"/>
                <a:gd name="connsiteX6" fmla="*/ 209550 w 723900"/>
                <a:gd name="connsiteY6" fmla="*/ 247650 h 723900"/>
                <a:gd name="connsiteX7" fmla="*/ 266700 w 723900"/>
                <a:gd name="connsiteY7" fmla="*/ 304800 h 723900"/>
                <a:gd name="connsiteX8" fmla="*/ 209550 w 723900"/>
                <a:gd name="connsiteY8" fmla="*/ 361950 h 723900"/>
                <a:gd name="connsiteX9" fmla="*/ 152400 w 723900"/>
                <a:gd name="connsiteY9" fmla="*/ 304800 h 723900"/>
                <a:gd name="connsiteX10" fmla="*/ 550545 w 723900"/>
                <a:gd name="connsiteY10" fmla="*/ 516255 h 723900"/>
                <a:gd name="connsiteX11" fmla="*/ 361950 w 723900"/>
                <a:gd name="connsiteY11" fmla="*/ 609600 h 723900"/>
                <a:gd name="connsiteX12" fmla="*/ 173355 w 723900"/>
                <a:gd name="connsiteY12" fmla="*/ 516255 h 723900"/>
                <a:gd name="connsiteX13" fmla="*/ 169545 w 723900"/>
                <a:gd name="connsiteY13" fmla="*/ 504825 h 723900"/>
                <a:gd name="connsiteX14" fmla="*/ 188595 w 723900"/>
                <a:gd name="connsiteY14" fmla="*/ 485775 h 723900"/>
                <a:gd name="connsiteX15" fmla="*/ 203835 w 723900"/>
                <a:gd name="connsiteY15" fmla="*/ 493395 h 723900"/>
                <a:gd name="connsiteX16" fmla="*/ 361950 w 723900"/>
                <a:gd name="connsiteY16" fmla="*/ 570548 h 723900"/>
                <a:gd name="connsiteX17" fmla="*/ 520065 w 723900"/>
                <a:gd name="connsiteY17" fmla="*/ 493395 h 723900"/>
                <a:gd name="connsiteX18" fmla="*/ 535305 w 723900"/>
                <a:gd name="connsiteY18" fmla="*/ 485775 h 723900"/>
                <a:gd name="connsiteX19" fmla="*/ 554355 w 723900"/>
                <a:gd name="connsiteY19" fmla="*/ 504825 h 723900"/>
                <a:gd name="connsiteX20" fmla="*/ 550545 w 723900"/>
                <a:gd name="connsiteY20" fmla="*/ 516255 h 723900"/>
                <a:gd name="connsiteX21" fmla="*/ 514350 w 723900"/>
                <a:gd name="connsiteY21" fmla="*/ 361950 h 723900"/>
                <a:gd name="connsiteX22" fmla="*/ 457200 w 723900"/>
                <a:gd name="connsiteY22" fmla="*/ 304800 h 723900"/>
                <a:gd name="connsiteX23" fmla="*/ 514350 w 723900"/>
                <a:gd name="connsiteY23" fmla="*/ 247650 h 723900"/>
                <a:gd name="connsiteX24" fmla="*/ 571500 w 723900"/>
                <a:gd name="connsiteY24" fmla="*/ 304800 h 723900"/>
                <a:gd name="connsiteX25" fmla="*/ 514350 w 723900"/>
                <a:gd name="connsiteY25" fmla="*/ 36195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23900" h="723900">
                  <a:moveTo>
                    <a:pt x="361950" y="0"/>
                  </a:moveTo>
                  <a:cubicBezTo>
                    <a:pt x="161925" y="0"/>
                    <a:pt x="0" y="161925"/>
                    <a:pt x="0" y="361950"/>
                  </a:cubicBezTo>
                  <a:cubicBezTo>
                    <a:pt x="0" y="561975"/>
                    <a:pt x="161925" y="723900"/>
                    <a:pt x="361950" y="723900"/>
                  </a:cubicBezTo>
                  <a:cubicBezTo>
                    <a:pt x="561975" y="723900"/>
                    <a:pt x="723900" y="561975"/>
                    <a:pt x="723900" y="361950"/>
                  </a:cubicBezTo>
                  <a:cubicBezTo>
                    <a:pt x="723900" y="161925"/>
                    <a:pt x="561975" y="0"/>
                    <a:pt x="361950" y="0"/>
                  </a:cubicBezTo>
                  <a:close/>
                  <a:moveTo>
                    <a:pt x="152400" y="304800"/>
                  </a:moveTo>
                  <a:cubicBezTo>
                    <a:pt x="152400" y="273368"/>
                    <a:pt x="178118" y="247650"/>
                    <a:pt x="209550" y="247650"/>
                  </a:cubicBezTo>
                  <a:cubicBezTo>
                    <a:pt x="240983" y="247650"/>
                    <a:pt x="266700" y="273368"/>
                    <a:pt x="266700" y="304800"/>
                  </a:cubicBezTo>
                  <a:cubicBezTo>
                    <a:pt x="266700" y="336233"/>
                    <a:pt x="240983" y="361950"/>
                    <a:pt x="209550" y="361950"/>
                  </a:cubicBezTo>
                  <a:cubicBezTo>
                    <a:pt x="178118" y="361950"/>
                    <a:pt x="152400" y="336233"/>
                    <a:pt x="152400" y="304800"/>
                  </a:cubicBezTo>
                  <a:close/>
                  <a:moveTo>
                    <a:pt x="550545" y="516255"/>
                  </a:moveTo>
                  <a:cubicBezTo>
                    <a:pt x="506730" y="573405"/>
                    <a:pt x="439103" y="609600"/>
                    <a:pt x="361950" y="609600"/>
                  </a:cubicBezTo>
                  <a:cubicBezTo>
                    <a:pt x="284798" y="609600"/>
                    <a:pt x="217170" y="573405"/>
                    <a:pt x="173355" y="516255"/>
                  </a:cubicBezTo>
                  <a:cubicBezTo>
                    <a:pt x="171450" y="513398"/>
                    <a:pt x="169545" y="509588"/>
                    <a:pt x="169545" y="504825"/>
                  </a:cubicBezTo>
                  <a:cubicBezTo>
                    <a:pt x="169545" y="494348"/>
                    <a:pt x="178118" y="485775"/>
                    <a:pt x="188595" y="485775"/>
                  </a:cubicBezTo>
                  <a:cubicBezTo>
                    <a:pt x="195263" y="485775"/>
                    <a:pt x="200978" y="488633"/>
                    <a:pt x="203835" y="493395"/>
                  </a:cubicBezTo>
                  <a:cubicBezTo>
                    <a:pt x="240030" y="541020"/>
                    <a:pt x="297180" y="570548"/>
                    <a:pt x="361950" y="570548"/>
                  </a:cubicBezTo>
                  <a:cubicBezTo>
                    <a:pt x="426720" y="570548"/>
                    <a:pt x="482918" y="541020"/>
                    <a:pt x="520065" y="493395"/>
                  </a:cubicBezTo>
                  <a:cubicBezTo>
                    <a:pt x="523875" y="488633"/>
                    <a:pt x="529590" y="485775"/>
                    <a:pt x="535305" y="485775"/>
                  </a:cubicBezTo>
                  <a:cubicBezTo>
                    <a:pt x="545783" y="485775"/>
                    <a:pt x="554355" y="494348"/>
                    <a:pt x="554355" y="504825"/>
                  </a:cubicBezTo>
                  <a:cubicBezTo>
                    <a:pt x="554355" y="509588"/>
                    <a:pt x="552450" y="513398"/>
                    <a:pt x="550545" y="516255"/>
                  </a:cubicBezTo>
                  <a:close/>
                  <a:moveTo>
                    <a:pt x="514350" y="361950"/>
                  </a:moveTo>
                  <a:cubicBezTo>
                    <a:pt x="482918" y="361950"/>
                    <a:pt x="457200" y="336233"/>
                    <a:pt x="457200" y="304800"/>
                  </a:cubicBezTo>
                  <a:cubicBezTo>
                    <a:pt x="457200" y="273368"/>
                    <a:pt x="482918" y="247650"/>
                    <a:pt x="514350" y="247650"/>
                  </a:cubicBezTo>
                  <a:cubicBezTo>
                    <a:pt x="545783" y="247650"/>
                    <a:pt x="571500" y="273368"/>
                    <a:pt x="571500" y="304800"/>
                  </a:cubicBezTo>
                  <a:cubicBezTo>
                    <a:pt x="571500" y="336233"/>
                    <a:pt x="545783" y="361950"/>
                    <a:pt x="514350" y="36195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9525" cap="flat">
              <a:solidFill>
                <a:schemeClr val="tx1">
                  <a:lumMod val="95000"/>
                  <a:lumOff val="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" name="图形 14" descr="实心填充的惊讶表情 纯色填充"/>
            <p:cNvSpPr/>
            <p:nvPr/>
          </p:nvSpPr>
          <p:spPr>
            <a:xfrm>
              <a:off x="4717555" y="2865990"/>
              <a:ext cx="723900" cy="723900"/>
            </a:xfrm>
            <a:custGeom>
              <a:avLst/>
              <a:gdLst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209550 w 723900"/>
                <a:gd name="connsiteY5" fmla="*/ 361950 h 723900"/>
                <a:gd name="connsiteX6" fmla="*/ 152400 w 723900"/>
                <a:gd name="connsiteY6" fmla="*/ 304800 h 723900"/>
                <a:gd name="connsiteX7" fmla="*/ 209550 w 723900"/>
                <a:gd name="connsiteY7" fmla="*/ 247650 h 723900"/>
                <a:gd name="connsiteX8" fmla="*/ 266700 w 723900"/>
                <a:gd name="connsiteY8" fmla="*/ 304800 h 723900"/>
                <a:gd name="connsiteX9" fmla="*/ 209550 w 723900"/>
                <a:gd name="connsiteY9" fmla="*/ 361950 h 723900"/>
                <a:gd name="connsiteX10" fmla="*/ 262890 w 723900"/>
                <a:gd name="connsiteY10" fmla="*/ 170498 h 723900"/>
                <a:gd name="connsiteX11" fmla="*/ 167640 w 723900"/>
                <a:gd name="connsiteY11" fmla="*/ 199073 h 723900"/>
                <a:gd name="connsiteX12" fmla="*/ 161925 w 723900"/>
                <a:gd name="connsiteY12" fmla="*/ 200025 h 723900"/>
                <a:gd name="connsiteX13" fmla="*/ 143828 w 723900"/>
                <a:gd name="connsiteY13" fmla="*/ 186690 h 723900"/>
                <a:gd name="connsiteX14" fmla="*/ 156210 w 723900"/>
                <a:gd name="connsiteY14" fmla="*/ 162878 h 723900"/>
                <a:gd name="connsiteX15" fmla="*/ 251460 w 723900"/>
                <a:gd name="connsiteY15" fmla="*/ 134303 h 723900"/>
                <a:gd name="connsiteX16" fmla="*/ 275273 w 723900"/>
                <a:gd name="connsiteY16" fmla="*/ 146685 h 723900"/>
                <a:gd name="connsiteX17" fmla="*/ 262890 w 723900"/>
                <a:gd name="connsiteY17" fmla="*/ 170498 h 723900"/>
                <a:gd name="connsiteX18" fmla="*/ 361950 w 723900"/>
                <a:gd name="connsiteY18" fmla="*/ 638175 h 723900"/>
                <a:gd name="connsiteX19" fmla="*/ 276225 w 723900"/>
                <a:gd name="connsiteY19" fmla="*/ 542925 h 723900"/>
                <a:gd name="connsiteX20" fmla="*/ 361950 w 723900"/>
                <a:gd name="connsiteY20" fmla="*/ 447675 h 723900"/>
                <a:gd name="connsiteX21" fmla="*/ 447675 w 723900"/>
                <a:gd name="connsiteY21" fmla="*/ 542925 h 723900"/>
                <a:gd name="connsiteX22" fmla="*/ 361950 w 723900"/>
                <a:gd name="connsiteY22" fmla="*/ 638175 h 723900"/>
                <a:gd name="connsiteX23" fmla="*/ 514350 w 723900"/>
                <a:gd name="connsiteY23" fmla="*/ 361950 h 723900"/>
                <a:gd name="connsiteX24" fmla="*/ 457200 w 723900"/>
                <a:gd name="connsiteY24" fmla="*/ 304800 h 723900"/>
                <a:gd name="connsiteX25" fmla="*/ 514350 w 723900"/>
                <a:gd name="connsiteY25" fmla="*/ 247650 h 723900"/>
                <a:gd name="connsiteX26" fmla="*/ 571500 w 723900"/>
                <a:gd name="connsiteY26" fmla="*/ 304800 h 723900"/>
                <a:gd name="connsiteX27" fmla="*/ 514350 w 723900"/>
                <a:gd name="connsiteY27" fmla="*/ 361950 h 723900"/>
                <a:gd name="connsiteX28" fmla="*/ 580073 w 723900"/>
                <a:gd name="connsiteY28" fmla="*/ 186690 h 723900"/>
                <a:gd name="connsiteX29" fmla="*/ 561975 w 723900"/>
                <a:gd name="connsiteY29" fmla="*/ 200025 h 723900"/>
                <a:gd name="connsiteX30" fmla="*/ 556260 w 723900"/>
                <a:gd name="connsiteY30" fmla="*/ 199073 h 723900"/>
                <a:gd name="connsiteX31" fmla="*/ 461010 w 723900"/>
                <a:gd name="connsiteY31" fmla="*/ 170498 h 723900"/>
                <a:gd name="connsiteX32" fmla="*/ 448628 w 723900"/>
                <a:gd name="connsiteY32" fmla="*/ 146685 h 723900"/>
                <a:gd name="connsiteX33" fmla="*/ 472440 w 723900"/>
                <a:gd name="connsiteY33" fmla="*/ 134303 h 723900"/>
                <a:gd name="connsiteX34" fmla="*/ 567690 w 723900"/>
                <a:gd name="connsiteY34" fmla="*/ 162878 h 723900"/>
                <a:gd name="connsiteX35" fmla="*/ 580073 w 723900"/>
                <a:gd name="connsiteY35" fmla="*/ 18669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23900" h="723900">
                  <a:moveTo>
                    <a:pt x="361950" y="0"/>
                  </a:moveTo>
                  <a:cubicBezTo>
                    <a:pt x="161925" y="0"/>
                    <a:pt x="0" y="161925"/>
                    <a:pt x="0" y="361950"/>
                  </a:cubicBezTo>
                  <a:cubicBezTo>
                    <a:pt x="0" y="561975"/>
                    <a:pt x="161925" y="723900"/>
                    <a:pt x="361950" y="723900"/>
                  </a:cubicBezTo>
                  <a:cubicBezTo>
                    <a:pt x="561975" y="723900"/>
                    <a:pt x="723900" y="561975"/>
                    <a:pt x="723900" y="361950"/>
                  </a:cubicBezTo>
                  <a:cubicBezTo>
                    <a:pt x="723900" y="161925"/>
                    <a:pt x="561975" y="0"/>
                    <a:pt x="361950" y="0"/>
                  </a:cubicBezTo>
                  <a:close/>
                  <a:moveTo>
                    <a:pt x="209550" y="361950"/>
                  </a:moveTo>
                  <a:cubicBezTo>
                    <a:pt x="178118" y="361950"/>
                    <a:pt x="152400" y="336233"/>
                    <a:pt x="152400" y="304800"/>
                  </a:cubicBezTo>
                  <a:cubicBezTo>
                    <a:pt x="152400" y="273368"/>
                    <a:pt x="178118" y="247650"/>
                    <a:pt x="209550" y="247650"/>
                  </a:cubicBezTo>
                  <a:cubicBezTo>
                    <a:pt x="240983" y="247650"/>
                    <a:pt x="266700" y="273368"/>
                    <a:pt x="266700" y="304800"/>
                  </a:cubicBezTo>
                  <a:cubicBezTo>
                    <a:pt x="266700" y="336233"/>
                    <a:pt x="240983" y="361950"/>
                    <a:pt x="209550" y="361950"/>
                  </a:cubicBezTo>
                  <a:close/>
                  <a:moveTo>
                    <a:pt x="262890" y="170498"/>
                  </a:moveTo>
                  <a:lnTo>
                    <a:pt x="167640" y="199073"/>
                  </a:lnTo>
                  <a:cubicBezTo>
                    <a:pt x="165735" y="200025"/>
                    <a:pt x="163830" y="200025"/>
                    <a:pt x="161925" y="200025"/>
                  </a:cubicBezTo>
                  <a:cubicBezTo>
                    <a:pt x="153353" y="200025"/>
                    <a:pt x="145733" y="194310"/>
                    <a:pt x="143828" y="186690"/>
                  </a:cubicBezTo>
                  <a:cubicBezTo>
                    <a:pt x="140970" y="176213"/>
                    <a:pt x="146685" y="165735"/>
                    <a:pt x="156210" y="162878"/>
                  </a:cubicBezTo>
                  <a:lnTo>
                    <a:pt x="251460" y="134303"/>
                  </a:lnTo>
                  <a:cubicBezTo>
                    <a:pt x="261938" y="131445"/>
                    <a:pt x="272415" y="137160"/>
                    <a:pt x="275273" y="146685"/>
                  </a:cubicBezTo>
                  <a:cubicBezTo>
                    <a:pt x="278130" y="157163"/>
                    <a:pt x="272415" y="167640"/>
                    <a:pt x="262890" y="170498"/>
                  </a:cubicBezTo>
                  <a:close/>
                  <a:moveTo>
                    <a:pt x="361950" y="638175"/>
                  </a:moveTo>
                  <a:cubicBezTo>
                    <a:pt x="314325" y="638175"/>
                    <a:pt x="276225" y="595313"/>
                    <a:pt x="276225" y="542925"/>
                  </a:cubicBezTo>
                  <a:cubicBezTo>
                    <a:pt x="276225" y="490538"/>
                    <a:pt x="314325" y="447675"/>
                    <a:pt x="361950" y="447675"/>
                  </a:cubicBezTo>
                  <a:cubicBezTo>
                    <a:pt x="409575" y="447675"/>
                    <a:pt x="447675" y="490538"/>
                    <a:pt x="447675" y="542925"/>
                  </a:cubicBezTo>
                  <a:cubicBezTo>
                    <a:pt x="447675" y="595313"/>
                    <a:pt x="409575" y="638175"/>
                    <a:pt x="361950" y="638175"/>
                  </a:cubicBezTo>
                  <a:close/>
                  <a:moveTo>
                    <a:pt x="514350" y="361950"/>
                  </a:moveTo>
                  <a:cubicBezTo>
                    <a:pt x="482918" y="361950"/>
                    <a:pt x="457200" y="336233"/>
                    <a:pt x="457200" y="304800"/>
                  </a:cubicBezTo>
                  <a:cubicBezTo>
                    <a:pt x="457200" y="273368"/>
                    <a:pt x="482918" y="247650"/>
                    <a:pt x="514350" y="247650"/>
                  </a:cubicBezTo>
                  <a:cubicBezTo>
                    <a:pt x="545783" y="247650"/>
                    <a:pt x="571500" y="273368"/>
                    <a:pt x="571500" y="304800"/>
                  </a:cubicBezTo>
                  <a:cubicBezTo>
                    <a:pt x="571500" y="336233"/>
                    <a:pt x="545783" y="361950"/>
                    <a:pt x="514350" y="361950"/>
                  </a:cubicBezTo>
                  <a:close/>
                  <a:moveTo>
                    <a:pt x="580073" y="186690"/>
                  </a:moveTo>
                  <a:cubicBezTo>
                    <a:pt x="578168" y="194310"/>
                    <a:pt x="570548" y="200025"/>
                    <a:pt x="561975" y="200025"/>
                  </a:cubicBezTo>
                  <a:cubicBezTo>
                    <a:pt x="560070" y="200025"/>
                    <a:pt x="558165" y="200025"/>
                    <a:pt x="556260" y="199073"/>
                  </a:cubicBezTo>
                  <a:lnTo>
                    <a:pt x="461010" y="170498"/>
                  </a:lnTo>
                  <a:cubicBezTo>
                    <a:pt x="450533" y="167640"/>
                    <a:pt x="444818" y="157163"/>
                    <a:pt x="448628" y="146685"/>
                  </a:cubicBezTo>
                  <a:cubicBezTo>
                    <a:pt x="452438" y="136208"/>
                    <a:pt x="461963" y="130493"/>
                    <a:pt x="472440" y="134303"/>
                  </a:cubicBezTo>
                  <a:lnTo>
                    <a:pt x="567690" y="162878"/>
                  </a:lnTo>
                  <a:cubicBezTo>
                    <a:pt x="577215" y="165735"/>
                    <a:pt x="582930" y="176213"/>
                    <a:pt x="580073" y="18669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 cap="flat">
              <a:solidFill>
                <a:schemeClr val="tx1">
                  <a:lumMod val="95000"/>
                  <a:lumOff val="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文本框 54"/>
              <p:cNvSpPr txBox="1"/>
              <p:nvPr/>
            </p:nvSpPr>
            <p:spPr>
              <a:xfrm>
                <a:off x="7271446" y="875831"/>
                <a:ext cx="4521200" cy="22812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b="1" dirty="0"/>
                  <a:t>Non-relativistic elastic scattering</a:t>
                </a:r>
              </a:p>
              <a:p>
                <a:pPr algn="ctr"/>
                <a:endParaRPr lang="en-US" altLang="zh-CN" sz="2000" b="1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𝝁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  <m:t>𝑫𝑴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  <m:t>𝑫𝑴</m:t>
                              </m:r>
                            </m:sub>
                          </m:sSub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altLang="zh-CN" sz="2000" b="1" dirty="0"/>
              </a:p>
              <a:p>
                <a:pPr algn="ctr"/>
                <a:endParaRPr lang="en-US" altLang="zh-CN" sz="2000" b="1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  <m:t>𝒓𝒆𝒄</m:t>
                          </m:r>
                        </m:sub>
                      </m:sSub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p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altLang="zh-CN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en-US" altLang="zh-CN" sz="2000" b="1" i="0" smtClean="0">
                                  <a:latin typeface="Cambria Math" panose="02040503050406030204" pitchFamily="18" charset="0"/>
                                </a:rPr>
                                <m:t>𝐃𝐌</m:t>
                              </m:r>
                            </m:sub>
                            <m:sup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US" altLang="zh-CN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2000" b="1" i="0" smtClean="0">
                              <a:latin typeface="Cambria Math" panose="02040503050406030204" pitchFamily="18" charset="0"/>
                            </a:rPr>
                            <m:t>𝐜𝐨𝐬</m:t>
                          </m:r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</m:d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en-US" altLang="zh-CN" sz="2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sSup>
                            <m:sSupPr>
                              <m:ctrlP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p>
                              <m: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altLang="zh-CN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en-US" altLang="zh-CN" sz="2000" b="1" i="0" smtClean="0">
                                  <a:latin typeface="Cambria Math" panose="02040503050406030204" pitchFamily="18" charset="0"/>
                                </a:rPr>
                                <m:t>𝐃𝐌</m:t>
                              </m:r>
                            </m:sub>
                            <m:sup>
                              <m: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CN" altLang="en-US" sz="2000" b="1" dirty="0"/>
              </a:p>
            </p:txBody>
          </p:sp>
        </mc:Choice>
        <mc:Fallback xmlns="">
          <p:sp>
            <p:nvSpPr>
              <p:cNvPr id="55" name="文本框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1446" y="875831"/>
                <a:ext cx="4521200" cy="2281266"/>
              </a:xfrm>
              <a:prstGeom prst="rect">
                <a:avLst/>
              </a:prstGeom>
              <a:blipFill>
                <a:blip r:embed="rId6"/>
                <a:stretch>
                  <a:fillRect t="-13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组合 22">
            <a:extLst>
              <a:ext uri="{FF2B5EF4-FFF2-40B4-BE49-F238E27FC236}">
                <a16:creationId xmlns:a16="http://schemas.microsoft.com/office/drawing/2014/main" id="{3B21FE12-2041-4297-9897-CA2F26A38790}"/>
              </a:ext>
            </a:extLst>
          </p:cNvPr>
          <p:cNvGrpSpPr/>
          <p:nvPr/>
        </p:nvGrpSpPr>
        <p:grpSpPr>
          <a:xfrm>
            <a:off x="6714163" y="3548220"/>
            <a:ext cx="5756128" cy="3062086"/>
            <a:chOff x="6714163" y="3548220"/>
            <a:chExt cx="5756128" cy="3062086"/>
          </a:xfrm>
        </p:grpSpPr>
        <p:grpSp>
          <p:nvGrpSpPr>
            <p:cNvPr id="20" name="pasted-image.png"/>
            <p:cNvGrpSpPr/>
            <p:nvPr/>
          </p:nvGrpSpPr>
          <p:grpSpPr>
            <a:xfrm>
              <a:off x="7153922" y="4380676"/>
              <a:ext cx="4846756" cy="2229630"/>
              <a:chOff x="0" y="0"/>
              <a:chExt cx="10469487" cy="4101848"/>
            </a:xfrm>
          </p:grpSpPr>
          <p:pic>
            <p:nvPicPr>
              <p:cNvPr id="21" name="pasted-image.png" descr="pasted-image.png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9700" y="139700"/>
                <a:ext cx="10190088" cy="3822449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22" name="pasted-image.png" descr="pasted-image.png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0" y="0"/>
                <a:ext cx="10469488" cy="4101849"/>
              </a:xfrm>
              <a:prstGeom prst="rect">
                <a:avLst/>
              </a:prstGeom>
              <a:effectLst/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文本框 55"/>
                <p:cNvSpPr txBox="1"/>
                <p:nvPr/>
              </p:nvSpPr>
              <p:spPr>
                <a:xfrm>
                  <a:off x="6714163" y="3548220"/>
                  <a:ext cx="5756128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𝐷𝑀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=10 </m:t>
                      </m:r>
                      <m:r>
                        <m:rPr>
                          <m:sty m:val="p"/>
                        </m:rPr>
                        <a:rPr lang="en-US" altLang="zh-CN" i="1">
                          <a:latin typeface="Cambria Math" panose="02040503050406030204" pitchFamily="18" charset="0"/>
                        </a:rPr>
                        <m:t>GeV</m:t>
                      </m:r>
                    </m:oMath>
                  </a14:m>
                  <a:r>
                    <a:rPr lang="en-US" altLang="zh-CN" dirty="0"/>
                    <a:t>/c</a:t>
                  </a:r>
                  <a:r>
                    <a:rPr lang="en-US" altLang="zh-CN" baseline="30000" dirty="0"/>
                    <a:t>2</a:t>
                  </a:r>
                  <a:r>
                    <a:rPr lang="en-US" altLang="zh-CN" dirty="0"/>
                    <a:t>;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=1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31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i="1">
                          <a:latin typeface="Cambria Math" panose="02040503050406030204" pitchFamily="18" charset="0"/>
                        </a:rPr>
                        <m:t>GeV</m:t>
                      </m:r>
                    </m:oMath>
                  </a14:m>
                  <a:r>
                    <a:rPr lang="en-US" altLang="zh-CN" dirty="0"/>
                    <a:t>/c</a:t>
                  </a:r>
                  <a:r>
                    <a:rPr lang="en-US" altLang="zh-CN" baseline="30000" dirty="0"/>
                    <a:t>2</a:t>
                  </a:r>
                  <a:r>
                    <a:rPr lang="en-US" altLang="zh-CN" dirty="0"/>
                    <a:t>;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DM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220 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km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s</m:t>
                      </m:r>
                    </m:oMath>
                  </a14:m>
                  <a:endParaRPr lang="en-US" altLang="zh-CN" dirty="0"/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𝑟𝑒𝑐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≤0.7 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b="0" i="0" smtClean="0">
                                <a:latin typeface="Cambria Math" panose="02040503050406030204" pitchFamily="18" charset="0"/>
                              </a:rPr>
                              <m:t>keV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b="0" i="0" smtClean="0">
                                <a:latin typeface="Cambria Math" panose="02040503050406030204" pitchFamily="18" charset="0"/>
                              </a:rPr>
                              <m:t>nr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56" name="文本框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14163" y="3548220"/>
                  <a:ext cx="5756128" cy="646331"/>
                </a:xfrm>
                <a:prstGeom prst="rect">
                  <a:avLst/>
                </a:prstGeom>
                <a:blipFill>
                  <a:blip r:embed="rId9"/>
                  <a:stretch>
                    <a:fillRect t="-471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3" name="灯片编号占位符 6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46</a:t>
            </a:fld>
            <a:endParaRPr lang="zh-CN" altLang="en-US"/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C1421C0A-3860-F0E4-2229-3D86305D8771}"/>
              </a:ext>
            </a:extLst>
          </p:cNvPr>
          <p:cNvGrpSpPr/>
          <p:nvPr/>
        </p:nvGrpSpPr>
        <p:grpSpPr>
          <a:xfrm>
            <a:off x="269797" y="3598159"/>
            <a:ext cx="2611760" cy="1610531"/>
            <a:chOff x="269797" y="3598159"/>
            <a:chExt cx="2611760" cy="1610531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AD95E3F6-A600-8C52-81D5-3DC807E2F912}"/>
                </a:ext>
              </a:extLst>
            </p:cNvPr>
            <p:cNvGrpSpPr/>
            <p:nvPr/>
          </p:nvGrpSpPr>
          <p:grpSpPr>
            <a:xfrm>
              <a:off x="269797" y="3605454"/>
              <a:ext cx="2611760" cy="1603236"/>
              <a:chOff x="269797" y="3605454"/>
              <a:chExt cx="2611760" cy="1603236"/>
            </a:xfrm>
          </p:grpSpPr>
          <p:grpSp>
            <p:nvGrpSpPr>
              <p:cNvPr id="44" name="内容占位符 10" descr="实心填充的天使表情 纯色填充"/>
              <p:cNvGrpSpPr/>
              <p:nvPr/>
            </p:nvGrpSpPr>
            <p:grpSpPr>
              <a:xfrm>
                <a:off x="349891" y="3605454"/>
                <a:ext cx="723900" cy="800100"/>
                <a:chOff x="727262" y="3214969"/>
                <a:chExt cx="723900" cy="800100"/>
              </a:xfrm>
              <a:solidFill>
                <a:schemeClr val="bg2">
                  <a:lumMod val="25000"/>
                </a:schemeClr>
              </a:solidFill>
            </p:grpSpPr>
            <p:sp>
              <p:nvSpPr>
                <p:cNvPr id="45" name="任意多边形: 形状 44"/>
                <p:cNvSpPr/>
                <p:nvPr/>
              </p:nvSpPr>
              <p:spPr>
                <a:xfrm>
                  <a:off x="727262" y="3291169"/>
                  <a:ext cx="723900" cy="723900"/>
                </a:xfrm>
                <a:custGeom>
                  <a:avLst/>
                  <a:gdLst>
                    <a:gd name="connsiteX0" fmla="*/ 361950 w 723900"/>
                    <a:gd name="connsiteY0" fmla="*/ 0 h 723900"/>
                    <a:gd name="connsiteX1" fmla="*/ 0 w 723900"/>
                    <a:gd name="connsiteY1" fmla="*/ 361950 h 723900"/>
                    <a:gd name="connsiteX2" fmla="*/ 361950 w 723900"/>
                    <a:gd name="connsiteY2" fmla="*/ 723900 h 723900"/>
                    <a:gd name="connsiteX3" fmla="*/ 723900 w 723900"/>
                    <a:gd name="connsiteY3" fmla="*/ 361950 h 723900"/>
                    <a:gd name="connsiteX4" fmla="*/ 361950 w 723900"/>
                    <a:gd name="connsiteY4" fmla="*/ 0 h 723900"/>
                    <a:gd name="connsiteX5" fmla="*/ 145352 w 723900"/>
                    <a:gd name="connsiteY5" fmla="*/ 345662 h 723900"/>
                    <a:gd name="connsiteX6" fmla="*/ 130683 w 723900"/>
                    <a:gd name="connsiteY6" fmla="*/ 323088 h 723900"/>
                    <a:gd name="connsiteX7" fmla="*/ 243707 w 723900"/>
                    <a:gd name="connsiteY7" fmla="*/ 249804 h 723900"/>
                    <a:gd name="connsiteX8" fmla="*/ 316992 w 723900"/>
                    <a:gd name="connsiteY8" fmla="*/ 323088 h 723900"/>
                    <a:gd name="connsiteX9" fmla="*/ 301467 w 723900"/>
                    <a:gd name="connsiteY9" fmla="*/ 345106 h 723900"/>
                    <a:gd name="connsiteX10" fmla="*/ 279749 w 723900"/>
                    <a:gd name="connsiteY10" fmla="*/ 330994 h 723900"/>
                    <a:gd name="connsiteX11" fmla="*/ 212006 w 723900"/>
                    <a:gd name="connsiteY11" fmla="*/ 286914 h 723900"/>
                    <a:gd name="connsiteX12" fmla="*/ 167926 w 723900"/>
                    <a:gd name="connsiteY12" fmla="*/ 330994 h 723900"/>
                    <a:gd name="connsiteX13" fmla="*/ 145352 w 723900"/>
                    <a:gd name="connsiteY13" fmla="*/ 345662 h 723900"/>
                    <a:gd name="connsiteX14" fmla="*/ 550831 w 723900"/>
                    <a:gd name="connsiteY14" fmla="*/ 516446 h 723900"/>
                    <a:gd name="connsiteX15" fmla="*/ 216941 w 723900"/>
                    <a:gd name="connsiteY15" fmla="*/ 560318 h 723900"/>
                    <a:gd name="connsiteX16" fmla="*/ 173069 w 723900"/>
                    <a:gd name="connsiteY16" fmla="*/ 516446 h 723900"/>
                    <a:gd name="connsiteX17" fmla="*/ 176546 w 723900"/>
                    <a:gd name="connsiteY17" fmla="*/ 489728 h 723900"/>
                    <a:gd name="connsiteX18" fmla="*/ 203264 w 723900"/>
                    <a:gd name="connsiteY18" fmla="*/ 493205 h 723900"/>
                    <a:gd name="connsiteX19" fmla="*/ 483722 w 723900"/>
                    <a:gd name="connsiteY19" fmla="*/ 530119 h 723900"/>
                    <a:gd name="connsiteX20" fmla="*/ 520637 w 723900"/>
                    <a:gd name="connsiteY20" fmla="*/ 493205 h 723900"/>
                    <a:gd name="connsiteX21" fmla="*/ 547354 w 723900"/>
                    <a:gd name="connsiteY21" fmla="*/ 489728 h 723900"/>
                    <a:gd name="connsiteX22" fmla="*/ 550831 w 723900"/>
                    <a:gd name="connsiteY22" fmla="*/ 516446 h 723900"/>
                    <a:gd name="connsiteX23" fmla="*/ 578549 w 723900"/>
                    <a:gd name="connsiteY23" fmla="*/ 345662 h 723900"/>
                    <a:gd name="connsiteX24" fmla="*/ 555974 w 723900"/>
                    <a:gd name="connsiteY24" fmla="*/ 330994 h 723900"/>
                    <a:gd name="connsiteX25" fmla="*/ 488231 w 723900"/>
                    <a:gd name="connsiteY25" fmla="*/ 286914 h 723900"/>
                    <a:gd name="connsiteX26" fmla="*/ 444151 w 723900"/>
                    <a:gd name="connsiteY26" fmla="*/ 330994 h 723900"/>
                    <a:gd name="connsiteX27" fmla="*/ 421020 w 723900"/>
                    <a:gd name="connsiteY27" fmla="*/ 344806 h 723900"/>
                    <a:gd name="connsiteX28" fmla="*/ 406908 w 723900"/>
                    <a:gd name="connsiteY28" fmla="*/ 323088 h 723900"/>
                    <a:gd name="connsiteX29" fmla="*/ 519932 w 723900"/>
                    <a:gd name="connsiteY29" fmla="*/ 249803 h 723900"/>
                    <a:gd name="connsiteX30" fmla="*/ 593217 w 723900"/>
                    <a:gd name="connsiteY30" fmla="*/ 323088 h 723900"/>
                    <a:gd name="connsiteX31" fmla="*/ 578549 w 723900"/>
                    <a:gd name="connsiteY31" fmla="*/ 345662 h 723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723900" h="723900">
                      <a:moveTo>
                        <a:pt x="361950" y="0"/>
                      </a:moveTo>
                      <a:cubicBezTo>
                        <a:pt x="162051" y="0"/>
                        <a:pt x="0" y="162051"/>
                        <a:pt x="0" y="361950"/>
                      </a:cubicBezTo>
                      <a:cubicBezTo>
                        <a:pt x="0" y="561849"/>
                        <a:pt x="162051" y="723900"/>
                        <a:pt x="361950" y="723900"/>
                      </a:cubicBezTo>
                      <a:cubicBezTo>
                        <a:pt x="561849" y="723900"/>
                        <a:pt x="723900" y="561849"/>
                        <a:pt x="723900" y="361950"/>
                      </a:cubicBezTo>
                      <a:cubicBezTo>
                        <a:pt x="723900" y="162051"/>
                        <a:pt x="561849" y="0"/>
                        <a:pt x="361950" y="0"/>
                      </a:cubicBezTo>
                      <a:close/>
                      <a:moveTo>
                        <a:pt x="145352" y="345662"/>
                      </a:moveTo>
                      <a:cubicBezTo>
                        <a:pt x="135072" y="343472"/>
                        <a:pt x="128507" y="333371"/>
                        <a:pt x="130683" y="323088"/>
                      </a:cubicBezTo>
                      <a:cubicBezTo>
                        <a:pt x="141657" y="271641"/>
                        <a:pt x="192259" y="238830"/>
                        <a:pt x="243707" y="249804"/>
                      </a:cubicBezTo>
                      <a:cubicBezTo>
                        <a:pt x="280450" y="257641"/>
                        <a:pt x="309155" y="286344"/>
                        <a:pt x="316992" y="323088"/>
                      </a:cubicBezTo>
                      <a:cubicBezTo>
                        <a:pt x="318785" y="333455"/>
                        <a:pt x="311834" y="343312"/>
                        <a:pt x="301467" y="345106"/>
                      </a:cubicBezTo>
                      <a:cubicBezTo>
                        <a:pt x="291652" y="346803"/>
                        <a:pt x="282186" y="340652"/>
                        <a:pt x="279749" y="330994"/>
                      </a:cubicBezTo>
                      <a:cubicBezTo>
                        <a:pt x="273214" y="300115"/>
                        <a:pt x="242885" y="280380"/>
                        <a:pt x="212006" y="286914"/>
                      </a:cubicBezTo>
                      <a:cubicBezTo>
                        <a:pt x="189887" y="291595"/>
                        <a:pt x="172606" y="308875"/>
                        <a:pt x="167926" y="330994"/>
                      </a:cubicBezTo>
                      <a:cubicBezTo>
                        <a:pt x="165736" y="341273"/>
                        <a:pt x="155635" y="347838"/>
                        <a:pt x="145352" y="345662"/>
                      </a:cubicBezTo>
                      <a:close/>
                      <a:moveTo>
                        <a:pt x="550831" y="516446"/>
                      </a:moveTo>
                      <a:cubicBezTo>
                        <a:pt x="470745" y="620761"/>
                        <a:pt x="321257" y="640404"/>
                        <a:pt x="216941" y="560318"/>
                      </a:cubicBezTo>
                      <a:cubicBezTo>
                        <a:pt x="200466" y="547669"/>
                        <a:pt x="185718" y="532920"/>
                        <a:pt x="173069" y="516446"/>
                      </a:cubicBezTo>
                      <a:cubicBezTo>
                        <a:pt x="166651" y="508107"/>
                        <a:pt x="168208" y="496146"/>
                        <a:pt x="176546" y="489728"/>
                      </a:cubicBezTo>
                      <a:cubicBezTo>
                        <a:pt x="184884" y="483310"/>
                        <a:pt x="196846" y="484866"/>
                        <a:pt x="203264" y="493205"/>
                      </a:cubicBezTo>
                      <a:cubicBezTo>
                        <a:pt x="270517" y="580845"/>
                        <a:pt x="396083" y="597372"/>
                        <a:pt x="483722" y="530119"/>
                      </a:cubicBezTo>
                      <a:cubicBezTo>
                        <a:pt x="497587" y="519479"/>
                        <a:pt x="509997" y="507069"/>
                        <a:pt x="520637" y="493205"/>
                      </a:cubicBezTo>
                      <a:cubicBezTo>
                        <a:pt x="527054" y="484866"/>
                        <a:pt x="539016" y="483310"/>
                        <a:pt x="547354" y="489728"/>
                      </a:cubicBezTo>
                      <a:cubicBezTo>
                        <a:pt x="555692" y="496146"/>
                        <a:pt x="557249" y="508107"/>
                        <a:pt x="550831" y="516446"/>
                      </a:cubicBezTo>
                      <a:close/>
                      <a:moveTo>
                        <a:pt x="578549" y="345662"/>
                      </a:moveTo>
                      <a:cubicBezTo>
                        <a:pt x="568265" y="347838"/>
                        <a:pt x="558164" y="341273"/>
                        <a:pt x="555974" y="330994"/>
                      </a:cubicBezTo>
                      <a:cubicBezTo>
                        <a:pt x="549439" y="300115"/>
                        <a:pt x="519110" y="280380"/>
                        <a:pt x="488231" y="286914"/>
                      </a:cubicBezTo>
                      <a:cubicBezTo>
                        <a:pt x="466112" y="291595"/>
                        <a:pt x="448831" y="308875"/>
                        <a:pt x="444151" y="330994"/>
                      </a:cubicBezTo>
                      <a:cubicBezTo>
                        <a:pt x="441577" y="341195"/>
                        <a:pt x="431222" y="347379"/>
                        <a:pt x="421020" y="344806"/>
                      </a:cubicBezTo>
                      <a:cubicBezTo>
                        <a:pt x="411361" y="342369"/>
                        <a:pt x="405211" y="332904"/>
                        <a:pt x="406908" y="323088"/>
                      </a:cubicBezTo>
                      <a:cubicBezTo>
                        <a:pt x="417882" y="271641"/>
                        <a:pt x="468484" y="238830"/>
                        <a:pt x="519932" y="249803"/>
                      </a:cubicBezTo>
                      <a:cubicBezTo>
                        <a:pt x="556675" y="257641"/>
                        <a:pt x="585380" y="286344"/>
                        <a:pt x="593217" y="323088"/>
                      </a:cubicBezTo>
                      <a:cubicBezTo>
                        <a:pt x="595393" y="333371"/>
                        <a:pt x="588828" y="343472"/>
                        <a:pt x="578549" y="345662"/>
                      </a:cubicBezTo>
                      <a:close/>
                    </a:path>
                  </a:pathLst>
                </a:custGeom>
                <a:solidFill>
                  <a:schemeClr val="bg2">
                    <a:lumMod val="25000"/>
                  </a:schemeClr>
                </a:solidFill>
                <a:ln w="9525" cap="flat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6" name="任意多边形: 形状 45"/>
                <p:cNvSpPr/>
                <p:nvPr/>
              </p:nvSpPr>
              <p:spPr>
                <a:xfrm>
                  <a:off x="765362" y="3214969"/>
                  <a:ext cx="647700" cy="146399"/>
                </a:xfrm>
                <a:custGeom>
                  <a:avLst/>
                  <a:gdLst>
                    <a:gd name="connsiteX0" fmla="*/ 50673 w 647700"/>
                    <a:gd name="connsiteY0" fmla="*/ 146399 h 146399"/>
                    <a:gd name="connsiteX1" fmla="*/ 83439 w 647700"/>
                    <a:gd name="connsiteY1" fmla="*/ 118682 h 146399"/>
                    <a:gd name="connsiteX2" fmla="*/ 39719 w 647700"/>
                    <a:gd name="connsiteY2" fmla="*/ 95250 h 146399"/>
                    <a:gd name="connsiteX3" fmla="*/ 323850 w 647700"/>
                    <a:gd name="connsiteY3" fmla="*/ 38100 h 146399"/>
                    <a:gd name="connsiteX4" fmla="*/ 607981 w 647700"/>
                    <a:gd name="connsiteY4" fmla="*/ 95250 h 146399"/>
                    <a:gd name="connsiteX5" fmla="*/ 564261 w 647700"/>
                    <a:gd name="connsiteY5" fmla="*/ 118682 h 146399"/>
                    <a:gd name="connsiteX6" fmla="*/ 597027 w 647700"/>
                    <a:gd name="connsiteY6" fmla="*/ 146399 h 146399"/>
                    <a:gd name="connsiteX7" fmla="*/ 647700 w 647700"/>
                    <a:gd name="connsiteY7" fmla="*/ 95250 h 146399"/>
                    <a:gd name="connsiteX8" fmla="*/ 323850 w 647700"/>
                    <a:gd name="connsiteY8" fmla="*/ 0 h 146399"/>
                    <a:gd name="connsiteX9" fmla="*/ 0 w 647700"/>
                    <a:gd name="connsiteY9" fmla="*/ 95250 h 146399"/>
                    <a:gd name="connsiteX10" fmla="*/ 50673 w 647700"/>
                    <a:gd name="connsiteY10" fmla="*/ 146399 h 1463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47700" h="146399">
                      <a:moveTo>
                        <a:pt x="50673" y="146399"/>
                      </a:moveTo>
                      <a:cubicBezTo>
                        <a:pt x="61087" y="136575"/>
                        <a:pt x="72024" y="127323"/>
                        <a:pt x="83439" y="118682"/>
                      </a:cubicBezTo>
                      <a:cubicBezTo>
                        <a:pt x="67414" y="113949"/>
                        <a:pt x="52533" y="105974"/>
                        <a:pt x="39719" y="95250"/>
                      </a:cubicBezTo>
                      <a:cubicBezTo>
                        <a:pt x="57150" y="76200"/>
                        <a:pt x="151448" y="38100"/>
                        <a:pt x="323850" y="38100"/>
                      </a:cubicBezTo>
                      <a:cubicBezTo>
                        <a:pt x="496253" y="38100"/>
                        <a:pt x="590550" y="76200"/>
                        <a:pt x="607981" y="95250"/>
                      </a:cubicBezTo>
                      <a:cubicBezTo>
                        <a:pt x="595167" y="105974"/>
                        <a:pt x="580286" y="113949"/>
                        <a:pt x="564261" y="118682"/>
                      </a:cubicBezTo>
                      <a:cubicBezTo>
                        <a:pt x="575676" y="127323"/>
                        <a:pt x="586613" y="136575"/>
                        <a:pt x="597027" y="146399"/>
                      </a:cubicBezTo>
                      <a:cubicBezTo>
                        <a:pt x="628650" y="131636"/>
                        <a:pt x="647700" y="114300"/>
                        <a:pt x="647700" y="95250"/>
                      </a:cubicBezTo>
                      <a:cubicBezTo>
                        <a:pt x="647700" y="42672"/>
                        <a:pt x="502730" y="0"/>
                        <a:pt x="323850" y="0"/>
                      </a:cubicBezTo>
                      <a:cubicBezTo>
                        <a:pt x="144971" y="0"/>
                        <a:pt x="0" y="42672"/>
                        <a:pt x="0" y="95250"/>
                      </a:cubicBezTo>
                      <a:cubicBezTo>
                        <a:pt x="0" y="114300"/>
                        <a:pt x="19050" y="131636"/>
                        <a:pt x="50673" y="146399"/>
                      </a:cubicBezTo>
                      <a:close/>
                    </a:path>
                  </a:pathLst>
                </a:custGeom>
                <a:solidFill>
                  <a:schemeClr val="bg2">
                    <a:lumMod val="25000"/>
                  </a:schemeClr>
                </a:solidFill>
                <a:ln w="9525" cap="flat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cxnSp>
            <p:nvCxnSpPr>
              <p:cNvPr id="18" name="直接箭头连接符 17"/>
              <p:cNvCxnSpPr/>
              <p:nvPr/>
            </p:nvCxnSpPr>
            <p:spPr>
              <a:xfrm>
                <a:off x="1169041" y="4043604"/>
                <a:ext cx="1712516" cy="0"/>
              </a:xfrm>
              <a:prstGeom prst="straightConnector1">
                <a:avLst/>
              </a:prstGeom>
              <a:ln w="57150">
                <a:solidFill>
                  <a:schemeClr val="tx1">
                    <a:lumMod val="95000"/>
                    <a:lumOff val="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文本框 35"/>
                  <p:cNvSpPr txBox="1"/>
                  <p:nvPr/>
                </p:nvSpPr>
                <p:spPr>
                  <a:xfrm>
                    <a:off x="269797" y="4500804"/>
                    <a:ext cx="884088" cy="70788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altLang="zh-CN" sz="2000" b="1" dirty="0"/>
                      <a:t>WIMP</a:t>
                    </a:r>
                  </a:p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</a:rPr>
                                <m:t>𝑫𝑴</m:t>
                              </m:r>
                            </m:sub>
                          </m:sSub>
                        </m:oMath>
                      </m:oMathPara>
                    </a14:m>
                    <a:endParaRPr lang="en-US" altLang="zh-CN" sz="2000" b="1" dirty="0"/>
                  </a:p>
                </p:txBody>
              </p:sp>
            </mc:Choice>
            <mc:Fallback xmlns="">
              <p:sp>
                <p:nvSpPr>
                  <p:cNvPr id="36" name="文本框 3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9797" y="4500804"/>
                    <a:ext cx="884088" cy="707886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6897" t="-3448" r="-6897" b="-1724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8D2C69ED-6379-78EE-7894-2C132A14BBA8}"/>
                    </a:ext>
                  </a:extLst>
                </p:cNvPr>
                <p:cNvSpPr txBox="1"/>
                <p:nvPr/>
              </p:nvSpPr>
              <p:spPr>
                <a:xfrm>
                  <a:off x="1187562" y="3598159"/>
                  <a:ext cx="451843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400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oMath>
                    </m:oMathPara>
                  </a14:m>
                  <a:endParaRPr lang="zh-CN" altLang="en-US" sz="2400" b="1" dirty="0"/>
                </a:p>
              </p:txBody>
            </p:sp>
          </mc:Choice>
          <mc:Fallback xmlns="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8D2C69ED-6379-78EE-7894-2C132A14BB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7562" y="3598159"/>
                  <a:ext cx="451843" cy="46166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FAA65A08-F6A5-1266-2B2C-3FCDB3920F6E}"/>
              </a:ext>
            </a:extLst>
          </p:cNvPr>
          <p:cNvGrpSpPr/>
          <p:nvPr/>
        </p:nvGrpSpPr>
        <p:grpSpPr>
          <a:xfrm>
            <a:off x="6607812" y="1181951"/>
            <a:ext cx="3583960" cy="3583960"/>
            <a:chOff x="6607812" y="1181951"/>
            <a:chExt cx="3583960" cy="3583960"/>
          </a:xfrm>
        </p:grpSpPr>
        <p:sp>
          <p:nvSpPr>
            <p:cNvPr id="90" name="椭圆 89">
              <a:extLst>
                <a:ext uri="{FF2B5EF4-FFF2-40B4-BE49-F238E27FC236}">
                  <a16:creationId xmlns:a16="http://schemas.microsoft.com/office/drawing/2014/main" id="{6728B68E-97B3-F676-033A-251FD89B962B}"/>
                </a:ext>
              </a:extLst>
            </p:cNvPr>
            <p:cNvSpPr/>
            <p:nvPr/>
          </p:nvSpPr>
          <p:spPr>
            <a:xfrm>
              <a:off x="6607812" y="1181951"/>
              <a:ext cx="3583960" cy="3583960"/>
            </a:xfrm>
            <a:prstGeom prst="ellipse">
              <a:avLst/>
            </a:prstGeom>
            <a:gradFill flip="none" rotWithShape="1">
              <a:gsLst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  <a:gs pos="0">
                  <a:srgbClr val="698DD5"/>
                </a:gs>
                <a:gs pos="32000">
                  <a:srgbClr val="557ECF"/>
                </a:gs>
                <a:gs pos="61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79C6AF4F-D71D-7B42-0670-C62D6C75F4D5}"/>
                </a:ext>
              </a:extLst>
            </p:cNvPr>
            <p:cNvSpPr/>
            <p:nvPr/>
          </p:nvSpPr>
          <p:spPr>
            <a:xfrm>
              <a:off x="8132839" y="2698046"/>
              <a:ext cx="450957" cy="411763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文本框 71">
              <a:extLst>
                <a:ext uri="{FF2B5EF4-FFF2-40B4-BE49-F238E27FC236}">
                  <a16:creationId xmlns:a16="http://schemas.microsoft.com/office/drawing/2014/main" id="{CAE31E6A-9B07-7BA9-E45D-03E7C7DD194C}"/>
                </a:ext>
              </a:extLst>
            </p:cNvPr>
            <p:cNvSpPr txBox="1"/>
            <p:nvPr/>
          </p:nvSpPr>
          <p:spPr>
            <a:xfrm>
              <a:off x="7876214" y="3363468"/>
              <a:ext cx="11833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000" b="1" dirty="0"/>
                <a:t>Nucleus</a:t>
              </a:r>
            </a:p>
          </p:txBody>
        </p:sp>
        <p:sp>
          <p:nvSpPr>
            <p:cNvPr id="76" name="图形 12" descr="实心填充的笑脸 纯色填充">
              <a:extLst>
                <a:ext uri="{FF2B5EF4-FFF2-40B4-BE49-F238E27FC236}">
                  <a16:creationId xmlns:a16="http://schemas.microsoft.com/office/drawing/2014/main" id="{6BC856BC-8521-C876-065B-9A9FB93956D8}"/>
                </a:ext>
              </a:extLst>
            </p:cNvPr>
            <p:cNvSpPr/>
            <p:nvPr/>
          </p:nvSpPr>
          <p:spPr>
            <a:xfrm>
              <a:off x="7996369" y="2532304"/>
              <a:ext cx="723900" cy="723900"/>
            </a:xfrm>
            <a:custGeom>
              <a:avLst/>
              <a:gdLst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152400 w 723900"/>
                <a:gd name="connsiteY5" fmla="*/ 304800 h 723900"/>
                <a:gd name="connsiteX6" fmla="*/ 209550 w 723900"/>
                <a:gd name="connsiteY6" fmla="*/ 247650 h 723900"/>
                <a:gd name="connsiteX7" fmla="*/ 266700 w 723900"/>
                <a:gd name="connsiteY7" fmla="*/ 304800 h 723900"/>
                <a:gd name="connsiteX8" fmla="*/ 209550 w 723900"/>
                <a:gd name="connsiteY8" fmla="*/ 361950 h 723900"/>
                <a:gd name="connsiteX9" fmla="*/ 152400 w 723900"/>
                <a:gd name="connsiteY9" fmla="*/ 304800 h 723900"/>
                <a:gd name="connsiteX10" fmla="*/ 550545 w 723900"/>
                <a:gd name="connsiteY10" fmla="*/ 516255 h 723900"/>
                <a:gd name="connsiteX11" fmla="*/ 361950 w 723900"/>
                <a:gd name="connsiteY11" fmla="*/ 609600 h 723900"/>
                <a:gd name="connsiteX12" fmla="*/ 173355 w 723900"/>
                <a:gd name="connsiteY12" fmla="*/ 516255 h 723900"/>
                <a:gd name="connsiteX13" fmla="*/ 169545 w 723900"/>
                <a:gd name="connsiteY13" fmla="*/ 504825 h 723900"/>
                <a:gd name="connsiteX14" fmla="*/ 188595 w 723900"/>
                <a:gd name="connsiteY14" fmla="*/ 485775 h 723900"/>
                <a:gd name="connsiteX15" fmla="*/ 203835 w 723900"/>
                <a:gd name="connsiteY15" fmla="*/ 493395 h 723900"/>
                <a:gd name="connsiteX16" fmla="*/ 361950 w 723900"/>
                <a:gd name="connsiteY16" fmla="*/ 570548 h 723900"/>
                <a:gd name="connsiteX17" fmla="*/ 520065 w 723900"/>
                <a:gd name="connsiteY17" fmla="*/ 493395 h 723900"/>
                <a:gd name="connsiteX18" fmla="*/ 535305 w 723900"/>
                <a:gd name="connsiteY18" fmla="*/ 485775 h 723900"/>
                <a:gd name="connsiteX19" fmla="*/ 554355 w 723900"/>
                <a:gd name="connsiteY19" fmla="*/ 504825 h 723900"/>
                <a:gd name="connsiteX20" fmla="*/ 550545 w 723900"/>
                <a:gd name="connsiteY20" fmla="*/ 516255 h 723900"/>
                <a:gd name="connsiteX21" fmla="*/ 514350 w 723900"/>
                <a:gd name="connsiteY21" fmla="*/ 361950 h 723900"/>
                <a:gd name="connsiteX22" fmla="*/ 457200 w 723900"/>
                <a:gd name="connsiteY22" fmla="*/ 304800 h 723900"/>
                <a:gd name="connsiteX23" fmla="*/ 514350 w 723900"/>
                <a:gd name="connsiteY23" fmla="*/ 247650 h 723900"/>
                <a:gd name="connsiteX24" fmla="*/ 571500 w 723900"/>
                <a:gd name="connsiteY24" fmla="*/ 304800 h 723900"/>
                <a:gd name="connsiteX25" fmla="*/ 514350 w 723900"/>
                <a:gd name="connsiteY25" fmla="*/ 36195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23900" h="723900">
                  <a:moveTo>
                    <a:pt x="361950" y="0"/>
                  </a:moveTo>
                  <a:cubicBezTo>
                    <a:pt x="161925" y="0"/>
                    <a:pt x="0" y="161925"/>
                    <a:pt x="0" y="361950"/>
                  </a:cubicBezTo>
                  <a:cubicBezTo>
                    <a:pt x="0" y="561975"/>
                    <a:pt x="161925" y="723900"/>
                    <a:pt x="361950" y="723900"/>
                  </a:cubicBezTo>
                  <a:cubicBezTo>
                    <a:pt x="561975" y="723900"/>
                    <a:pt x="723900" y="561975"/>
                    <a:pt x="723900" y="361950"/>
                  </a:cubicBezTo>
                  <a:cubicBezTo>
                    <a:pt x="723900" y="161925"/>
                    <a:pt x="561975" y="0"/>
                    <a:pt x="361950" y="0"/>
                  </a:cubicBezTo>
                  <a:close/>
                  <a:moveTo>
                    <a:pt x="152400" y="304800"/>
                  </a:moveTo>
                  <a:cubicBezTo>
                    <a:pt x="152400" y="273368"/>
                    <a:pt x="178118" y="247650"/>
                    <a:pt x="209550" y="247650"/>
                  </a:cubicBezTo>
                  <a:cubicBezTo>
                    <a:pt x="240983" y="247650"/>
                    <a:pt x="266700" y="273368"/>
                    <a:pt x="266700" y="304800"/>
                  </a:cubicBezTo>
                  <a:cubicBezTo>
                    <a:pt x="266700" y="336233"/>
                    <a:pt x="240983" y="361950"/>
                    <a:pt x="209550" y="361950"/>
                  </a:cubicBezTo>
                  <a:cubicBezTo>
                    <a:pt x="178118" y="361950"/>
                    <a:pt x="152400" y="336233"/>
                    <a:pt x="152400" y="304800"/>
                  </a:cubicBezTo>
                  <a:close/>
                  <a:moveTo>
                    <a:pt x="550545" y="516255"/>
                  </a:moveTo>
                  <a:cubicBezTo>
                    <a:pt x="506730" y="573405"/>
                    <a:pt x="439103" y="609600"/>
                    <a:pt x="361950" y="609600"/>
                  </a:cubicBezTo>
                  <a:cubicBezTo>
                    <a:pt x="284798" y="609600"/>
                    <a:pt x="217170" y="573405"/>
                    <a:pt x="173355" y="516255"/>
                  </a:cubicBezTo>
                  <a:cubicBezTo>
                    <a:pt x="171450" y="513398"/>
                    <a:pt x="169545" y="509588"/>
                    <a:pt x="169545" y="504825"/>
                  </a:cubicBezTo>
                  <a:cubicBezTo>
                    <a:pt x="169545" y="494348"/>
                    <a:pt x="178118" y="485775"/>
                    <a:pt x="188595" y="485775"/>
                  </a:cubicBezTo>
                  <a:cubicBezTo>
                    <a:pt x="195263" y="485775"/>
                    <a:pt x="200978" y="488633"/>
                    <a:pt x="203835" y="493395"/>
                  </a:cubicBezTo>
                  <a:cubicBezTo>
                    <a:pt x="240030" y="541020"/>
                    <a:pt x="297180" y="570548"/>
                    <a:pt x="361950" y="570548"/>
                  </a:cubicBezTo>
                  <a:cubicBezTo>
                    <a:pt x="426720" y="570548"/>
                    <a:pt x="482918" y="541020"/>
                    <a:pt x="520065" y="493395"/>
                  </a:cubicBezTo>
                  <a:cubicBezTo>
                    <a:pt x="523875" y="488633"/>
                    <a:pt x="529590" y="485775"/>
                    <a:pt x="535305" y="485775"/>
                  </a:cubicBezTo>
                  <a:cubicBezTo>
                    <a:pt x="545783" y="485775"/>
                    <a:pt x="554355" y="494348"/>
                    <a:pt x="554355" y="504825"/>
                  </a:cubicBezTo>
                  <a:cubicBezTo>
                    <a:pt x="554355" y="509588"/>
                    <a:pt x="552450" y="513398"/>
                    <a:pt x="550545" y="516255"/>
                  </a:cubicBezTo>
                  <a:close/>
                  <a:moveTo>
                    <a:pt x="514350" y="361950"/>
                  </a:moveTo>
                  <a:cubicBezTo>
                    <a:pt x="482918" y="361950"/>
                    <a:pt x="457200" y="336233"/>
                    <a:pt x="457200" y="304800"/>
                  </a:cubicBezTo>
                  <a:cubicBezTo>
                    <a:pt x="457200" y="273368"/>
                    <a:pt x="482918" y="247650"/>
                    <a:pt x="514350" y="247650"/>
                  </a:cubicBezTo>
                  <a:cubicBezTo>
                    <a:pt x="545783" y="247650"/>
                    <a:pt x="571500" y="273368"/>
                    <a:pt x="571500" y="304800"/>
                  </a:cubicBezTo>
                  <a:cubicBezTo>
                    <a:pt x="571500" y="336233"/>
                    <a:pt x="545783" y="361950"/>
                    <a:pt x="514350" y="36195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9525" cap="flat">
              <a:solidFill>
                <a:schemeClr val="tx1">
                  <a:lumMod val="95000"/>
                  <a:lumOff val="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7" name="椭圆 96">
              <a:extLst>
                <a:ext uri="{FF2B5EF4-FFF2-40B4-BE49-F238E27FC236}">
                  <a16:creationId xmlns:a16="http://schemas.microsoft.com/office/drawing/2014/main" id="{638DF215-0737-8208-8F53-63585F385B96}"/>
                </a:ext>
              </a:extLst>
            </p:cNvPr>
            <p:cNvSpPr/>
            <p:nvPr/>
          </p:nvSpPr>
          <p:spPr>
            <a:xfrm>
              <a:off x="8862084" y="1380219"/>
              <a:ext cx="242637" cy="242637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e</a:t>
              </a:r>
              <a:endParaRPr lang="zh-CN" altLang="en-US" dirty="0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/>
              <a:t>Migdal Effect</a:t>
            </a:r>
            <a:endParaRPr lang="zh-CN" altLang="en-US" b="1" dirty="0"/>
          </a:p>
        </p:txBody>
      </p:sp>
      <p:pic>
        <p:nvPicPr>
          <p:cNvPr id="65" name="图片 64"/>
          <p:cNvPicPr>
            <a:picLocks noChangeAspect="1"/>
          </p:cNvPicPr>
          <p:nvPr/>
        </p:nvPicPr>
        <p:blipFill>
          <a:blip r:embed="rId2"/>
          <a:srcRect b="55073"/>
          <a:stretch>
            <a:fillRect/>
          </a:stretch>
        </p:blipFill>
        <p:spPr>
          <a:xfrm>
            <a:off x="149156" y="3721875"/>
            <a:ext cx="4277930" cy="2848667"/>
          </a:xfrm>
          <a:prstGeom prst="roundRect">
            <a:avLst>
              <a:gd name="adj" fmla="val 8833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47</a:t>
            </a:fld>
            <a:endParaRPr lang="zh-CN" altLang="en-US" dirty="0"/>
          </a:p>
        </p:txBody>
      </p:sp>
      <p:grpSp>
        <p:nvGrpSpPr>
          <p:cNvPr id="4" name="组合 3"/>
          <p:cNvGrpSpPr/>
          <p:nvPr/>
        </p:nvGrpSpPr>
        <p:grpSpPr>
          <a:xfrm>
            <a:off x="132671" y="973993"/>
            <a:ext cx="4294415" cy="2588470"/>
            <a:chOff x="350200" y="1586264"/>
            <a:chExt cx="5864617" cy="3534913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6418" y="1586264"/>
              <a:ext cx="4294029" cy="2937042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350200" y="4658835"/>
              <a:ext cx="5864617" cy="4623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sz="1600" dirty="0"/>
                <a:t>First predicted by Migdal in 1939-1940</a:t>
              </a:r>
              <a:endParaRPr lang="zh-CN" altLang="en-US" sz="1600" dirty="0"/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AC9AEE21-ADD0-7878-4D32-F67BAA1345CE}"/>
              </a:ext>
            </a:extLst>
          </p:cNvPr>
          <p:cNvGrpSpPr/>
          <p:nvPr/>
        </p:nvGrpSpPr>
        <p:grpSpPr>
          <a:xfrm>
            <a:off x="9084950" y="663991"/>
            <a:ext cx="983590" cy="701259"/>
            <a:chOff x="9084950" y="663991"/>
            <a:chExt cx="983590" cy="701259"/>
          </a:xfrm>
        </p:grpSpPr>
        <p:cxnSp>
          <p:nvCxnSpPr>
            <p:cNvPr id="100" name="直接箭头连接符 99">
              <a:extLst>
                <a:ext uri="{FF2B5EF4-FFF2-40B4-BE49-F238E27FC236}">
                  <a16:creationId xmlns:a16="http://schemas.microsoft.com/office/drawing/2014/main" id="{55117C0D-855F-61C4-C5CB-648C7968BDE8}"/>
                </a:ext>
              </a:extLst>
            </p:cNvPr>
            <p:cNvCxnSpPr/>
            <p:nvPr/>
          </p:nvCxnSpPr>
          <p:spPr>
            <a:xfrm flipV="1">
              <a:off x="9084950" y="815396"/>
              <a:ext cx="530653" cy="54985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文本框 101">
                  <a:extLst>
                    <a:ext uri="{FF2B5EF4-FFF2-40B4-BE49-F238E27FC236}">
                      <a16:creationId xmlns:a16="http://schemas.microsoft.com/office/drawing/2014/main" id="{D12C07F0-FF86-E0F5-979C-1473AD4F6C18}"/>
                    </a:ext>
                  </a:extLst>
                </p:cNvPr>
                <p:cNvSpPr txBox="1"/>
                <p:nvPr/>
              </p:nvSpPr>
              <p:spPr>
                <a:xfrm>
                  <a:off x="9531791" y="663991"/>
                  <a:ext cx="536749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b="1" i="1" dirty="0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1" i="1" dirty="0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  <m:sub>
                            <m:r>
                              <a:rPr lang="en-US" altLang="zh-CN" sz="2000" b="1" i="1" dirty="0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</m:sub>
                        </m:sSub>
                      </m:oMath>
                    </m:oMathPara>
                  </a14:m>
                  <a:endParaRPr lang="en-US" altLang="zh-CN" sz="2000" b="1" i="1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02" name="文本框 101">
                  <a:extLst>
                    <a:ext uri="{FF2B5EF4-FFF2-40B4-BE49-F238E27FC236}">
                      <a16:creationId xmlns:a16="http://schemas.microsoft.com/office/drawing/2014/main" id="{D12C07F0-FF86-E0F5-979C-1473AD4F6C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31791" y="663991"/>
                  <a:ext cx="536749" cy="4001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文本框 102">
                <a:extLst>
                  <a:ext uri="{FF2B5EF4-FFF2-40B4-BE49-F238E27FC236}">
                    <a16:creationId xmlns:a16="http://schemas.microsoft.com/office/drawing/2014/main" id="{C41490D7-4D0A-B488-3A78-4C166BAC2A17}"/>
                  </a:ext>
                </a:extLst>
              </p:cNvPr>
              <p:cNvSpPr txBox="1"/>
              <p:nvPr/>
            </p:nvSpPr>
            <p:spPr>
              <a:xfrm>
                <a:off x="7264742" y="5060056"/>
                <a:ext cx="2911053" cy="7989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zh-CN" sz="2400">
                                          <a:latin typeface="Cambria Math" panose="02040503050406030204" pitchFamily="18" charset="0"/>
                                        </a:rPr>
                                        <m:t>f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zh-CN" sz="2400" b="0" i="0" smtClean="0">
                                          <a:latin typeface="Cambria Math" panose="02040503050406030204" pitchFamily="18" charset="0"/>
                                        </a:rPr>
                                        <m:t>i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03" name="文本框 102">
                <a:extLst>
                  <a:ext uri="{FF2B5EF4-FFF2-40B4-BE49-F238E27FC236}">
                    <a16:creationId xmlns:a16="http://schemas.microsoft.com/office/drawing/2014/main" id="{C41490D7-4D0A-B488-3A78-4C166BAC2A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4742" y="5060056"/>
                <a:ext cx="2911053" cy="79893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组合 7">
            <a:extLst>
              <a:ext uri="{FF2B5EF4-FFF2-40B4-BE49-F238E27FC236}">
                <a16:creationId xmlns:a16="http://schemas.microsoft.com/office/drawing/2014/main" id="{4F2A18FB-7495-0BE6-8DEF-6D54FA3A6ED3}"/>
              </a:ext>
            </a:extLst>
          </p:cNvPr>
          <p:cNvGrpSpPr/>
          <p:nvPr/>
        </p:nvGrpSpPr>
        <p:grpSpPr>
          <a:xfrm>
            <a:off x="5150190" y="2393618"/>
            <a:ext cx="3884664" cy="2105796"/>
            <a:chOff x="5150190" y="2393618"/>
            <a:chExt cx="3884664" cy="2105796"/>
          </a:xfrm>
        </p:grpSpPr>
        <p:sp>
          <p:nvSpPr>
            <p:cNvPr id="31" name="矩形: 圆角 30">
              <a:extLst>
                <a:ext uri="{FF2B5EF4-FFF2-40B4-BE49-F238E27FC236}">
                  <a16:creationId xmlns:a16="http://schemas.microsoft.com/office/drawing/2014/main" id="{E433F906-1230-625C-8B09-96E5B04D7A85}"/>
                </a:ext>
              </a:extLst>
            </p:cNvPr>
            <p:cNvSpPr/>
            <p:nvPr/>
          </p:nvSpPr>
          <p:spPr>
            <a:xfrm>
              <a:off x="5150190" y="2393618"/>
              <a:ext cx="3884664" cy="1314125"/>
            </a:xfrm>
            <a:prstGeom prst="roundRect">
              <a:avLst>
                <a:gd name="adj" fmla="val 5790"/>
              </a:avLst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8" name="组合 97">
              <a:extLst>
                <a:ext uri="{FF2B5EF4-FFF2-40B4-BE49-F238E27FC236}">
                  <a16:creationId xmlns:a16="http://schemas.microsoft.com/office/drawing/2014/main" id="{AF0AEFD3-4AA0-644A-D2F5-CB0885BFE0B7}"/>
                </a:ext>
              </a:extLst>
            </p:cNvPr>
            <p:cNvGrpSpPr/>
            <p:nvPr/>
          </p:nvGrpSpPr>
          <p:grpSpPr>
            <a:xfrm>
              <a:off x="5377284" y="2539599"/>
              <a:ext cx="2531666" cy="1168144"/>
              <a:chOff x="5279081" y="3777849"/>
              <a:chExt cx="2531666" cy="1168144"/>
            </a:xfrm>
          </p:grpSpPr>
          <p:grpSp>
            <p:nvGrpSpPr>
              <p:cNvPr id="81" name="组合 80">
                <a:extLst>
                  <a:ext uri="{FF2B5EF4-FFF2-40B4-BE49-F238E27FC236}">
                    <a16:creationId xmlns:a16="http://schemas.microsoft.com/office/drawing/2014/main" id="{B6043DA5-E82A-16B7-72DC-D7F4F3C98FD0}"/>
                  </a:ext>
                </a:extLst>
              </p:cNvPr>
              <p:cNvGrpSpPr/>
              <p:nvPr/>
            </p:nvGrpSpPr>
            <p:grpSpPr>
              <a:xfrm>
                <a:off x="5279081" y="3777849"/>
                <a:ext cx="2531666" cy="800100"/>
                <a:chOff x="349891" y="3605454"/>
                <a:chExt cx="2531666" cy="800100"/>
              </a:xfrm>
            </p:grpSpPr>
            <p:grpSp>
              <p:nvGrpSpPr>
                <p:cNvPr id="83" name="内容占位符 10" descr="实心填充的天使表情 纯色填充">
                  <a:extLst>
                    <a:ext uri="{FF2B5EF4-FFF2-40B4-BE49-F238E27FC236}">
                      <a16:creationId xmlns:a16="http://schemas.microsoft.com/office/drawing/2014/main" id="{7B8DB5A0-45C6-9608-77FA-F4715E866841}"/>
                    </a:ext>
                  </a:extLst>
                </p:cNvPr>
                <p:cNvGrpSpPr/>
                <p:nvPr/>
              </p:nvGrpSpPr>
              <p:grpSpPr>
                <a:xfrm>
                  <a:off x="349891" y="3605454"/>
                  <a:ext cx="723900" cy="800100"/>
                  <a:chOff x="727262" y="3214969"/>
                  <a:chExt cx="723900" cy="800100"/>
                </a:xfrm>
                <a:solidFill>
                  <a:schemeClr val="bg2">
                    <a:lumMod val="25000"/>
                  </a:schemeClr>
                </a:solidFill>
              </p:grpSpPr>
              <p:sp>
                <p:nvSpPr>
                  <p:cNvPr id="86" name="任意多边形: 形状 85">
                    <a:extLst>
                      <a:ext uri="{FF2B5EF4-FFF2-40B4-BE49-F238E27FC236}">
                        <a16:creationId xmlns:a16="http://schemas.microsoft.com/office/drawing/2014/main" id="{804AA151-1DD2-C184-5EDC-86DC06000820}"/>
                      </a:ext>
                    </a:extLst>
                  </p:cNvPr>
                  <p:cNvSpPr/>
                  <p:nvPr/>
                </p:nvSpPr>
                <p:spPr>
                  <a:xfrm>
                    <a:off x="727262" y="3291169"/>
                    <a:ext cx="723900" cy="723900"/>
                  </a:xfrm>
                  <a:custGeom>
                    <a:avLst/>
                    <a:gdLst>
                      <a:gd name="connsiteX0" fmla="*/ 361950 w 723900"/>
                      <a:gd name="connsiteY0" fmla="*/ 0 h 723900"/>
                      <a:gd name="connsiteX1" fmla="*/ 0 w 723900"/>
                      <a:gd name="connsiteY1" fmla="*/ 361950 h 723900"/>
                      <a:gd name="connsiteX2" fmla="*/ 361950 w 723900"/>
                      <a:gd name="connsiteY2" fmla="*/ 723900 h 723900"/>
                      <a:gd name="connsiteX3" fmla="*/ 723900 w 723900"/>
                      <a:gd name="connsiteY3" fmla="*/ 361950 h 723900"/>
                      <a:gd name="connsiteX4" fmla="*/ 361950 w 723900"/>
                      <a:gd name="connsiteY4" fmla="*/ 0 h 723900"/>
                      <a:gd name="connsiteX5" fmla="*/ 145352 w 723900"/>
                      <a:gd name="connsiteY5" fmla="*/ 345662 h 723900"/>
                      <a:gd name="connsiteX6" fmla="*/ 130683 w 723900"/>
                      <a:gd name="connsiteY6" fmla="*/ 323088 h 723900"/>
                      <a:gd name="connsiteX7" fmla="*/ 243707 w 723900"/>
                      <a:gd name="connsiteY7" fmla="*/ 249804 h 723900"/>
                      <a:gd name="connsiteX8" fmla="*/ 316992 w 723900"/>
                      <a:gd name="connsiteY8" fmla="*/ 323088 h 723900"/>
                      <a:gd name="connsiteX9" fmla="*/ 301467 w 723900"/>
                      <a:gd name="connsiteY9" fmla="*/ 345106 h 723900"/>
                      <a:gd name="connsiteX10" fmla="*/ 279749 w 723900"/>
                      <a:gd name="connsiteY10" fmla="*/ 330994 h 723900"/>
                      <a:gd name="connsiteX11" fmla="*/ 212006 w 723900"/>
                      <a:gd name="connsiteY11" fmla="*/ 286914 h 723900"/>
                      <a:gd name="connsiteX12" fmla="*/ 167926 w 723900"/>
                      <a:gd name="connsiteY12" fmla="*/ 330994 h 723900"/>
                      <a:gd name="connsiteX13" fmla="*/ 145352 w 723900"/>
                      <a:gd name="connsiteY13" fmla="*/ 345662 h 723900"/>
                      <a:gd name="connsiteX14" fmla="*/ 550831 w 723900"/>
                      <a:gd name="connsiteY14" fmla="*/ 516446 h 723900"/>
                      <a:gd name="connsiteX15" fmla="*/ 216941 w 723900"/>
                      <a:gd name="connsiteY15" fmla="*/ 560318 h 723900"/>
                      <a:gd name="connsiteX16" fmla="*/ 173069 w 723900"/>
                      <a:gd name="connsiteY16" fmla="*/ 516446 h 723900"/>
                      <a:gd name="connsiteX17" fmla="*/ 176546 w 723900"/>
                      <a:gd name="connsiteY17" fmla="*/ 489728 h 723900"/>
                      <a:gd name="connsiteX18" fmla="*/ 203264 w 723900"/>
                      <a:gd name="connsiteY18" fmla="*/ 493205 h 723900"/>
                      <a:gd name="connsiteX19" fmla="*/ 483722 w 723900"/>
                      <a:gd name="connsiteY19" fmla="*/ 530119 h 723900"/>
                      <a:gd name="connsiteX20" fmla="*/ 520637 w 723900"/>
                      <a:gd name="connsiteY20" fmla="*/ 493205 h 723900"/>
                      <a:gd name="connsiteX21" fmla="*/ 547354 w 723900"/>
                      <a:gd name="connsiteY21" fmla="*/ 489728 h 723900"/>
                      <a:gd name="connsiteX22" fmla="*/ 550831 w 723900"/>
                      <a:gd name="connsiteY22" fmla="*/ 516446 h 723900"/>
                      <a:gd name="connsiteX23" fmla="*/ 578549 w 723900"/>
                      <a:gd name="connsiteY23" fmla="*/ 345662 h 723900"/>
                      <a:gd name="connsiteX24" fmla="*/ 555974 w 723900"/>
                      <a:gd name="connsiteY24" fmla="*/ 330994 h 723900"/>
                      <a:gd name="connsiteX25" fmla="*/ 488231 w 723900"/>
                      <a:gd name="connsiteY25" fmla="*/ 286914 h 723900"/>
                      <a:gd name="connsiteX26" fmla="*/ 444151 w 723900"/>
                      <a:gd name="connsiteY26" fmla="*/ 330994 h 723900"/>
                      <a:gd name="connsiteX27" fmla="*/ 421020 w 723900"/>
                      <a:gd name="connsiteY27" fmla="*/ 344806 h 723900"/>
                      <a:gd name="connsiteX28" fmla="*/ 406908 w 723900"/>
                      <a:gd name="connsiteY28" fmla="*/ 323088 h 723900"/>
                      <a:gd name="connsiteX29" fmla="*/ 519932 w 723900"/>
                      <a:gd name="connsiteY29" fmla="*/ 249803 h 723900"/>
                      <a:gd name="connsiteX30" fmla="*/ 593217 w 723900"/>
                      <a:gd name="connsiteY30" fmla="*/ 323088 h 723900"/>
                      <a:gd name="connsiteX31" fmla="*/ 578549 w 723900"/>
                      <a:gd name="connsiteY31" fmla="*/ 345662 h 723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723900" h="723900">
                        <a:moveTo>
                          <a:pt x="361950" y="0"/>
                        </a:moveTo>
                        <a:cubicBezTo>
                          <a:pt x="162051" y="0"/>
                          <a:pt x="0" y="162051"/>
                          <a:pt x="0" y="361950"/>
                        </a:cubicBezTo>
                        <a:cubicBezTo>
                          <a:pt x="0" y="561849"/>
                          <a:pt x="162051" y="723900"/>
                          <a:pt x="361950" y="723900"/>
                        </a:cubicBezTo>
                        <a:cubicBezTo>
                          <a:pt x="561849" y="723900"/>
                          <a:pt x="723900" y="561849"/>
                          <a:pt x="723900" y="361950"/>
                        </a:cubicBezTo>
                        <a:cubicBezTo>
                          <a:pt x="723900" y="162051"/>
                          <a:pt x="561849" y="0"/>
                          <a:pt x="361950" y="0"/>
                        </a:cubicBezTo>
                        <a:close/>
                        <a:moveTo>
                          <a:pt x="145352" y="345662"/>
                        </a:moveTo>
                        <a:cubicBezTo>
                          <a:pt x="135072" y="343472"/>
                          <a:pt x="128507" y="333371"/>
                          <a:pt x="130683" y="323088"/>
                        </a:cubicBezTo>
                        <a:cubicBezTo>
                          <a:pt x="141657" y="271641"/>
                          <a:pt x="192259" y="238830"/>
                          <a:pt x="243707" y="249804"/>
                        </a:cubicBezTo>
                        <a:cubicBezTo>
                          <a:pt x="280450" y="257641"/>
                          <a:pt x="309155" y="286344"/>
                          <a:pt x="316992" y="323088"/>
                        </a:cubicBezTo>
                        <a:cubicBezTo>
                          <a:pt x="318785" y="333455"/>
                          <a:pt x="311834" y="343312"/>
                          <a:pt x="301467" y="345106"/>
                        </a:cubicBezTo>
                        <a:cubicBezTo>
                          <a:pt x="291652" y="346803"/>
                          <a:pt x="282186" y="340652"/>
                          <a:pt x="279749" y="330994"/>
                        </a:cubicBezTo>
                        <a:cubicBezTo>
                          <a:pt x="273214" y="300115"/>
                          <a:pt x="242885" y="280380"/>
                          <a:pt x="212006" y="286914"/>
                        </a:cubicBezTo>
                        <a:cubicBezTo>
                          <a:pt x="189887" y="291595"/>
                          <a:pt x="172606" y="308875"/>
                          <a:pt x="167926" y="330994"/>
                        </a:cubicBezTo>
                        <a:cubicBezTo>
                          <a:pt x="165736" y="341273"/>
                          <a:pt x="155635" y="347838"/>
                          <a:pt x="145352" y="345662"/>
                        </a:cubicBezTo>
                        <a:close/>
                        <a:moveTo>
                          <a:pt x="550831" y="516446"/>
                        </a:moveTo>
                        <a:cubicBezTo>
                          <a:pt x="470745" y="620761"/>
                          <a:pt x="321257" y="640404"/>
                          <a:pt x="216941" y="560318"/>
                        </a:cubicBezTo>
                        <a:cubicBezTo>
                          <a:pt x="200466" y="547669"/>
                          <a:pt x="185718" y="532920"/>
                          <a:pt x="173069" y="516446"/>
                        </a:cubicBezTo>
                        <a:cubicBezTo>
                          <a:pt x="166651" y="508107"/>
                          <a:pt x="168208" y="496146"/>
                          <a:pt x="176546" y="489728"/>
                        </a:cubicBezTo>
                        <a:cubicBezTo>
                          <a:pt x="184884" y="483310"/>
                          <a:pt x="196846" y="484866"/>
                          <a:pt x="203264" y="493205"/>
                        </a:cubicBezTo>
                        <a:cubicBezTo>
                          <a:pt x="270517" y="580845"/>
                          <a:pt x="396083" y="597372"/>
                          <a:pt x="483722" y="530119"/>
                        </a:cubicBezTo>
                        <a:cubicBezTo>
                          <a:pt x="497587" y="519479"/>
                          <a:pt x="509997" y="507069"/>
                          <a:pt x="520637" y="493205"/>
                        </a:cubicBezTo>
                        <a:cubicBezTo>
                          <a:pt x="527054" y="484866"/>
                          <a:pt x="539016" y="483310"/>
                          <a:pt x="547354" y="489728"/>
                        </a:cubicBezTo>
                        <a:cubicBezTo>
                          <a:pt x="555692" y="496146"/>
                          <a:pt x="557249" y="508107"/>
                          <a:pt x="550831" y="516446"/>
                        </a:cubicBezTo>
                        <a:close/>
                        <a:moveTo>
                          <a:pt x="578549" y="345662"/>
                        </a:moveTo>
                        <a:cubicBezTo>
                          <a:pt x="568265" y="347838"/>
                          <a:pt x="558164" y="341273"/>
                          <a:pt x="555974" y="330994"/>
                        </a:cubicBezTo>
                        <a:cubicBezTo>
                          <a:pt x="549439" y="300115"/>
                          <a:pt x="519110" y="280380"/>
                          <a:pt x="488231" y="286914"/>
                        </a:cubicBezTo>
                        <a:cubicBezTo>
                          <a:pt x="466112" y="291595"/>
                          <a:pt x="448831" y="308875"/>
                          <a:pt x="444151" y="330994"/>
                        </a:cubicBezTo>
                        <a:cubicBezTo>
                          <a:pt x="441577" y="341195"/>
                          <a:pt x="431222" y="347379"/>
                          <a:pt x="421020" y="344806"/>
                        </a:cubicBezTo>
                        <a:cubicBezTo>
                          <a:pt x="411361" y="342369"/>
                          <a:pt x="405211" y="332904"/>
                          <a:pt x="406908" y="323088"/>
                        </a:cubicBezTo>
                        <a:cubicBezTo>
                          <a:pt x="417882" y="271641"/>
                          <a:pt x="468484" y="238830"/>
                          <a:pt x="519932" y="249803"/>
                        </a:cubicBezTo>
                        <a:cubicBezTo>
                          <a:pt x="556675" y="257641"/>
                          <a:pt x="585380" y="286344"/>
                          <a:pt x="593217" y="323088"/>
                        </a:cubicBezTo>
                        <a:cubicBezTo>
                          <a:pt x="595393" y="333371"/>
                          <a:pt x="588828" y="343472"/>
                          <a:pt x="578549" y="345662"/>
                        </a:cubicBezTo>
                        <a:close/>
                      </a:path>
                    </a:pathLst>
                  </a:custGeom>
                  <a:solidFill>
                    <a:schemeClr val="bg2">
                      <a:lumMod val="25000"/>
                    </a:schemeClr>
                  </a:solidFill>
                  <a:ln w="9525" cap="flat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7" name="任意多边形: 形状 86">
                    <a:extLst>
                      <a:ext uri="{FF2B5EF4-FFF2-40B4-BE49-F238E27FC236}">
                        <a16:creationId xmlns:a16="http://schemas.microsoft.com/office/drawing/2014/main" id="{5A4F9B19-81F0-E0DA-6D34-BD8C2F182ABD}"/>
                      </a:ext>
                    </a:extLst>
                  </p:cNvPr>
                  <p:cNvSpPr/>
                  <p:nvPr/>
                </p:nvSpPr>
                <p:spPr>
                  <a:xfrm>
                    <a:off x="765362" y="3214969"/>
                    <a:ext cx="647700" cy="146399"/>
                  </a:xfrm>
                  <a:custGeom>
                    <a:avLst/>
                    <a:gdLst>
                      <a:gd name="connsiteX0" fmla="*/ 50673 w 647700"/>
                      <a:gd name="connsiteY0" fmla="*/ 146399 h 146399"/>
                      <a:gd name="connsiteX1" fmla="*/ 83439 w 647700"/>
                      <a:gd name="connsiteY1" fmla="*/ 118682 h 146399"/>
                      <a:gd name="connsiteX2" fmla="*/ 39719 w 647700"/>
                      <a:gd name="connsiteY2" fmla="*/ 95250 h 146399"/>
                      <a:gd name="connsiteX3" fmla="*/ 323850 w 647700"/>
                      <a:gd name="connsiteY3" fmla="*/ 38100 h 146399"/>
                      <a:gd name="connsiteX4" fmla="*/ 607981 w 647700"/>
                      <a:gd name="connsiteY4" fmla="*/ 95250 h 146399"/>
                      <a:gd name="connsiteX5" fmla="*/ 564261 w 647700"/>
                      <a:gd name="connsiteY5" fmla="*/ 118682 h 146399"/>
                      <a:gd name="connsiteX6" fmla="*/ 597027 w 647700"/>
                      <a:gd name="connsiteY6" fmla="*/ 146399 h 146399"/>
                      <a:gd name="connsiteX7" fmla="*/ 647700 w 647700"/>
                      <a:gd name="connsiteY7" fmla="*/ 95250 h 146399"/>
                      <a:gd name="connsiteX8" fmla="*/ 323850 w 647700"/>
                      <a:gd name="connsiteY8" fmla="*/ 0 h 146399"/>
                      <a:gd name="connsiteX9" fmla="*/ 0 w 647700"/>
                      <a:gd name="connsiteY9" fmla="*/ 95250 h 146399"/>
                      <a:gd name="connsiteX10" fmla="*/ 50673 w 647700"/>
                      <a:gd name="connsiteY10" fmla="*/ 146399 h 146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647700" h="146399">
                        <a:moveTo>
                          <a:pt x="50673" y="146399"/>
                        </a:moveTo>
                        <a:cubicBezTo>
                          <a:pt x="61087" y="136575"/>
                          <a:pt x="72024" y="127323"/>
                          <a:pt x="83439" y="118682"/>
                        </a:cubicBezTo>
                        <a:cubicBezTo>
                          <a:pt x="67414" y="113949"/>
                          <a:pt x="52533" y="105974"/>
                          <a:pt x="39719" y="95250"/>
                        </a:cubicBezTo>
                        <a:cubicBezTo>
                          <a:pt x="57150" y="76200"/>
                          <a:pt x="151448" y="38100"/>
                          <a:pt x="323850" y="38100"/>
                        </a:cubicBezTo>
                        <a:cubicBezTo>
                          <a:pt x="496253" y="38100"/>
                          <a:pt x="590550" y="76200"/>
                          <a:pt x="607981" y="95250"/>
                        </a:cubicBezTo>
                        <a:cubicBezTo>
                          <a:pt x="595167" y="105974"/>
                          <a:pt x="580286" y="113949"/>
                          <a:pt x="564261" y="118682"/>
                        </a:cubicBezTo>
                        <a:cubicBezTo>
                          <a:pt x="575676" y="127323"/>
                          <a:pt x="586613" y="136575"/>
                          <a:pt x="597027" y="146399"/>
                        </a:cubicBezTo>
                        <a:cubicBezTo>
                          <a:pt x="628650" y="131636"/>
                          <a:pt x="647700" y="114300"/>
                          <a:pt x="647700" y="95250"/>
                        </a:cubicBezTo>
                        <a:cubicBezTo>
                          <a:pt x="647700" y="42672"/>
                          <a:pt x="502730" y="0"/>
                          <a:pt x="323850" y="0"/>
                        </a:cubicBezTo>
                        <a:cubicBezTo>
                          <a:pt x="144971" y="0"/>
                          <a:pt x="0" y="42672"/>
                          <a:pt x="0" y="95250"/>
                        </a:cubicBezTo>
                        <a:cubicBezTo>
                          <a:pt x="0" y="114300"/>
                          <a:pt x="19050" y="131636"/>
                          <a:pt x="50673" y="146399"/>
                        </a:cubicBezTo>
                        <a:close/>
                      </a:path>
                    </a:pathLst>
                  </a:custGeom>
                  <a:solidFill>
                    <a:schemeClr val="bg2">
                      <a:lumMod val="25000"/>
                    </a:schemeClr>
                  </a:solidFill>
                  <a:ln w="9525" cap="flat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cxnSp>
              <p:nvCxnSpPr>
                <p:cNvPr id="84" name="直接箭头连接符 83">
                  <a:extLst>
                    <a:ext uri="{FF2B5EF4-FFF2-40B4-BE49-F238E27FC236}">
                      <a16:creationId xmlns:a16="http://schemas.microsoft.com/office/drawing/2014/main" id="{032B74DD-6D06-E0C5-CC19-72F9CA77F013}"/>
                    </a:ext>
                  </a:extLst>
                </p:cNvPr>
                <p:cNvCxnSpPr/>
                <p:nvPr/>
              </p:nvCxnSpPr>
              <p:spPr>
                <a:xfrm>
                  <a:off x="1169041" y="4043604"/>
                  <a:ext cx="1712516" cy="0"/>
                </a:xfrm>
                <a:prstGeom prst="straightConnector1">
                  <a:avLst/>
                </a:prstGeom>
                <a:ln w="57150">
                  <a:solidFill>
                    <a:schemeClr val="tx1">
                      <a:lumMod val="95000"/>
                      <a:lumOff val="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8" name="文本框 50">
                    <a:extLst>
                      <a:ext uri="{FF2B5EF4-FFF2-40B4-BE49-F238E27FC236}">
                        <a16:creationId xmlns:a16="http://schemas.microsoft.com/office/drawing/2014/main" id="{BA007BA7-1F5A-2DD0-79F9-EC099F68FDB0}"/>
                      </a:ext>
                    </a:extLst>
                  </p:cNvPr>
                  <p:cNvSpPr txBox="1"/>
                  <p:nvPr/>
                </p:nvSpPr>
                <p:spPr>
                  <a:xfrm>
                    <a:off x="5370255" y="4576661"/>
                    <a:ext cx="63831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altLang="zh-CN" b="1" i="1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altLang="zh-CN" b="1" i="0" smtClean="0">
                              <a:latin typeface="Cambria Math" panose="02040503050406030204" pitchFamily="18" charset="0"/>
                            </a:rPr>
                            <m:t>𝛘</m:t>
                          </m:r>
                        </m:oMath>
                      </m:oMathPara>
                    </a14:m>
                    <a:endParaRPr lang="zh-CN" altLang="en-US" b="1" dirty="0"/>
                  </a:p>
                </p:txBody>
              </p:sp>
            </mc:Choice>
            <mc:Fallback xmlns="">
              <p:sp>
                <p:nvSpPr>
                  <p:cNvPr id="88" name="文本框 50">
                    <a:extLst>
                      <a:ext uri="{FF2B5EF4-FFF2-40B4-BE49-F238E27FC236}">
                        <a16:creationId xmlns:a16="http://schemas.microsoft.com/office/drawing/2014/main" id="{BA007BA7-1F5A-2DD0-79F9-EC099F68FDB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70255" y="4576661"/>
                    <a:ext cx="638315" cy="36933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15000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文本框 105">
                  <a:extLst>
                    <a:ext uri="{FF2B5EF4-FFF2-40B4-BE49-F238E27FC236}">
                      <a16:creationId xmlns:a16="http://schemas.microsoft.com/office/drawing/2014/main" id="{5D6D20E2-0990-5AF9-1B9A-8B81C0A20AC1}"/>
                    </a:ext>
                  </a:extLst>
                </p:cNvPr>
                <p:cNvSpPr txBox="1"/>
                <p:nvPr/>
              </p:nvSpPr>
              <p:spPr>
                <a:xfrm>
                  <a:off x="5256793" y="3853724"/>
                  <a:ext cx="3137353" cy="64569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800"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n-US" altLang="zh-CN" sz="28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altLang="zh-CN" sz="1600" baseline="-25000" dirty="0"/>
                    <a:t>Initial momentum in the CMF</a:t>
                  </a:r>
                  <a:endParaRPr lang="zh-CN" altLang="en-US" sz="1200" baseline="-25000" dirty="0"/>
                </a:p>
              </p:txBody>
            </p:sp>
          </mc:Choice>
          <mc:Fallback xmlns="">
            <p:sp>
              <p:nvSpPr>
                <p:cNvPr id="106" name="文本框 105">
                  <a:extLst>
                    <a:ext uri="{FF2B5EF4-FFF2-40B4-BE49-F238E27FC236}">
                      <a16:creationId xmlns:a16="http://schemas.microsoft.com/office/drawing/2014/main" id="{5D6D20E2-0990-5AF9-1B9A-8B81C0A20A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56793" y="3853724"/>
                  <a:ext cx="3137353" cy="645690"/>
                </a:xfrm>
                <a:prstGeom prst="rect">
                  <a:avLst/>
                </a:prstGeom>
                <a:blipFill>
                  <a:blip r:embed="rId8"/>
                  <a:stretch>
                    <a:fillRect b="-377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5CCEA7C6-7F56-C636-D6D6-EC7108901853}"/>
              </a:ext>
            </a:extLst>
          </p:cNvPr>
          <p:cNvGrpSpPr/>
          <p:nvPr/>
        </p:nvGrpSpPr>
        <p:grpSpPr>
          <a:xfrm>
            <a:off x="9261948" y="1307105"/>
            <a:ext cx="3413343" cy="3475869"/>
            <a:chOff x="9261948" y="1307105"/>
            <a:chExt cx="3413343" cy="3475869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7094816F-9DD4-AC6B-A403-B91A2D69C0D4}"/>
                </a:ext>
              </a:extLst>
            </p:cNvPr>
            <p:cNvGrpSpPr/>
            <p:nvPr/>
          </p:nvGrpSpPr>
          <p:grpSpPr>
            <a:xfrm>
              <a:off x="9261948" y="1307105"/>
              <a:ext cx="2357986" cy="3182003"/>
              <a:chOff x="9261948" y="1307105"/>
              <a:chExt cx="2357986" cy="3182003"/>
            </a:xfrm>
          </p:grpSpPr>
          <p:grpSp>
            <p:nvGrpSpPr>
              <p:cNvPr id="67" name="内容占位符 10" descr="实心填充的天使表情 纯色填充">
                <a:extLst>
                  <a:ext uri="{FF2B5EF4-FFF2-40B4-BE49-F238E27FC236}">
                    <a16:creationId xmlns:a16="http://schemas.microsoft.com/office/drawing/2014/main" id="{5A7F7818-8417-D2E3-44EA-63EC8A5C0F53}"/>
                  </a:ext>
                </a:extLst>
              </p:cNvPr>
              <p:cNvGrpSpPr/>
              <p:nvPr/>
            </p:nvGrpSpPr>
            <p:grpSpPr>
              <a:xfrm>
                <a:off x="9766358" y="3084927"/>
                <a:ext cx="723900" cy="800100"/>
                <a:chOff x="5124167" y="3843792"/>
                <a:chExt cx="723900" cy="800100"/>
              </a:xfrm>
              <a:solidFill>
                <a:schemeClr val="bg2">
                  <a:lumMod val="25000"/>
                </a:schemeClr>
              </a:solidFill>
            </p:grpSpPr>
            <p:sp>
              <p:nvSpPr>
                <p:cNvPr id="78" name="任意多边形: 形状 77">
                  <a:extLst>
                    <a:ext uri="{FF2B5EF4-FFF2-40B4-BE49-F238E27FC236}">
                      <a16:creationId xmlns:a16="http://schemas.microsoft.com/office/drawing/2014/main" id="{9AA49136-4126-0F7B-CABA-620FACAF0223}"/>
                    </a:ext>
                  </a:extLst>
                </p:cNvPr>
                <p:cNvSpPr/>
                <p:nvPr/>
              </p:nvSpPr>
              <p:spPr>
                <a:xfrm>
                  <a:off x="5124167" y="3919992"/>
                  <a:ext cx="723900" cy="723900"/>
                </a:xfrm>
                <a:custGeom>
                  <a:avLst/>
                  <a:gdLst>
                    <a:gd name="connsiteX0" fmla="*/ 361950 w 723900"/>
                    <a:gd name="connsiteY0" fmla="*/ 0 h 723900"/>
                    <a:gd name="connsiteX1" fmla="*/ 0 w 723900"/>
                    <a:gd name="connsiteY1" fmla="*/ 361950 h 723900"/>
                    <a:gd name="connsiteX2" fmla="*/ 361950 w 723900"/>
                    <a:gd name="connsiteY2" fmla="*/ 723900 h 723900"/>
                    <a:gd name="connsiteX3" fmla="*/ 723900 w 723900"/>
                    <a:gd name="connsiteY3" fmla="*/ 361950 h 723900"/>
                    <a:gd name="connsiteX4" fmla="*/ 361950 w 723900"/>
                    <a:gd name="connsiteY4" fmla="*/ 0 h 723900"/>
                    <a:gd name="connsiteX5" fmla="*/ 145352 w 723900"/>
                    <a:gd name="connsiteY5" fmla="*/ 345662 h 723900"/>
                    <a:gd name="connsiteX6" fmla="*/ 130683 w 723900"/>
                    <a:gd name="connsiteY6" fmla="*/ 323088 h 723900"/>
                    <a:gd name="connsiteX7" fmla="*/ 243707 w 723900"/>
                    <a:gd name="connsiteY7" fmla="*/ 249804 h 723900"/>
                    <a:gd name="connsiteX8" fmla="*/ 316992 w 723900"/>
                    <a:gd name="connsiteY8" fmla="*/ 323088 h 723900"/>
                    <a:gd name="connsiteX9" fmla="*/ 301467 w 723900"/>
                    <a:gd name="connsiteY9" fmla="*/ 345106 h 723900"/>
                    <a:gd name="connsiteX10" fmla="*/ 279749 w 723900"/>
                    <a:gd name="connsiteY10" fmla="*/ 330994 h 723900"/>
                    <a:gd name="connsiteX11" fmla="*/ 212006 w 723900"/>
                    <a:gd name="connsiteY11" fmla="*/ 286914 h 723900"/>
                    <a:gd name="connsiteX12" fmla="*/ 167926 w 723900"/>
                    <a:gd name="connsiteY12" fmla="*/ 330994 h 723900"/>
                    <a:gd name="connsiteX13" fmla="*/ 145352 w 723900"/>
                    <a:gd name="connsiteY13" fmla="*/ 345662 h 723900"/>
                    <a:gd name="connsiteX14" fmla="*/ 550831 w 723900"/>
                    <a:gd name="connsiteY14" fmla="*/ 516446 h 723900"/>
                    <a:gd name="connsiteX15" fmla="*/ 216941 w 723900"/>
                    <a:gd name="connsiteY15" fmla="*/ 560318 h 723900"/>
                    <a:gd name="connsiteX16" fmla="*/ 173069 w 723900"/>
                    <a:gd name="connsiteY16" fmla="*/ 516446 h 723900"/>
                    <a:gd name="connsiteX17" fmla="*/ 176546 w 723900"/>
                    <a:gd name="connsiteY17" fmla="*/ 489728 h 723900"/>
                    <a:gd name="connsiteX18" fmla="*/ 203264 w 723900"/>
                    <a:gd name="connsiteY18" fmla="*/ 493205 h 723900"/>
                    <a:gd name="connsiteX19" fmla="*/ 483722 w 723900"/>
                    <a:gd name="connsiteY19" fmla="*/ 530119 h 723900"/>
                    <a:gd name="connsiteX20" fmla="*/ 520637 w 723900"/>
                    <a:gd name="connsiteY20" fmla="*/ 493205 h 723900"/>
                    <a:gd name="connsiteX21" fmla="*/ 547354 w 723900"/>
                    <a:gd name="connsiteY21" fmla="*/ 489728 h 723900"/>
                    <a:gd name="connsiteX22" fmla="*/ 550831 w 723900"/>
                    <a:gd name="connsiteY22" fmla="*/ 516446 h 723900"/>
                    <a:gd name="connsiteX23" fmla="*/ 578549 w 723900"/>
                    <a:gd name="connsiteY23" fmla="*/ 345662 h 723900"/>
                    <a:gd name="connsiteX24" fmla="*/ 555974 w 723900"/>
                    <a:gd name="connsiteY24" fmla="*/ 330994 h 723900"/>
                    <a:gd name="connsiteX25" fmla="*/ 488231 w 723900"/>
                    <a:gd name="connsiteY25" fmla="*/ 286914 h 723900"/>
                    <a:gd name="connsiteX26" fmla="*/ 444151 w 723900"/>
                    <a:gd name="connsiteY26" fmla="*/ 330994 h 723900"/>
                    <a:gd name="connsiteX27" fmla="*/ 421020 w 723900"/>
                    <a:gd name="connsiteY27" fmla="*/ 344806 h 723900"/>
                    <a:gd name="connsiteX28" fmla="*/ 406908 w 723900"/>
                    <a:gd name="connsiteY28" fmla="*/ 323088 h 723900"/>
                    <a:gd name="connsiteX29" fmla="*/ 519932 w 723900"/>
                    <a:gd name="connsiteY29" fmla="*/ 249803 h 723900"/>
                    <a:gd name="connsiteX30" fmla="*/ 593217 w 723900"/>
                    <a:gd name="connsiteY30" fmla="*/ 323088 h 723900"/>
                    <a:gd name="connsiteX31" fmla="*/ 578549 w 723900"/>
                    <a:gd name="connsiteY31" fmla="*/ 345662 h 723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723900" h="723900">
                      <a:moveTo>
                        <a:pt x="361950" y="0"/>
                      </a:moveTo>
                      <a:cubicBezTo>
                        <a:pt x="162051" y="0"/>
                        <a:pt x="0" y="162051"/>
                        <a:pt x="0" y="361950"/>
                      </a:cubicBezTo>
                      <a:cubicBezTo>
                        <a:pt x="0" y="561849"/>
                        <a:pt x="162051" y="723900"/>
                        <a:pt x="361950" y="723900"/>
                      </a:cubicBezTo>
                      <a:cubicBezTo>
                        <a:pt x="561849" y="723900"/>
                        <a:pt x="723900" y="561849"/>
                        <a:pt x="723900" y="361950"/>
                      </a:cubicBezTo>
                      <a:cubicBezTo>
                        <a:pt x="723900" y="162051"/>
                        <a:pt x="561849" y="0"/>
                        <a:pt x="361950" y="0"/>
                      </a:cubicBezTo>
                      <a:close/>
                      <a:moveTo>
                        <a:pt x="145352" y="345662"/>
                      </a:moveTo>
                      <a:cubicBezTo>
                        <a:pt x="135072" y="343472"/>
                        <a:pt x="128507" y="333371"/>
                        <a:pt x="130683" y="323088"/>
                      </a:cubicBezTo>
                      <a:cubicBezTo>
                        <a:pt x="141657" y="271641"/>
                        <a:pt x="192259" y="238830"/>
                        <a:pt x="243707" y="249804"/>
                      </a:cubicBezTo>
                      <a:cubicBezTo>
                        <a:pt x="280450" y="257641"/>
                        <a:pt x="309155" y="286344"/>
                        <a:pt x="316992" y="323088"/>
                      </a:cubicBezTo>
                      <a:cubicBezTo>
                        <a:pt x="318785" y="333455"/>
                        <a:pt x="311834" y="343312"/>
                        <a:pt x="301467" y="345106"/>
                      </a:cubicBezTo>
                      <a:cubicBezTo>
                        <a:pt x="291652" y="346803"/>
                        <a:pt x="282186" y="340652"/>
                        <a:pt x="279749" y="330994"/>
                      </a:cubicBezTo>
                      <a:cubicBezTo>
                        <a:pt x="273214" y="300115"/>
                        <a:pt x="242885" y="280380"/>
                        <a:pt x="212006" y="286914"/>
                      </a:cubicBezTo>
                      <a:cubicBezTo>
                        <a:pt x="189887" y="291595"/>
                        <a:pt x="172606" y="308875"/>
                        <a:pt x="167926" y="330994"/>
                      </a:cubicBezTo>
                      <a:cubicBezTo>
                        <a:pt x="165736" y="341273"/>
                        <a:pt x="155635" y="347838"/>
                        <a:pt x="145352" y="345662"/>
                      </a:cubicBezTo>
                      <a:close/>
                      <a:moveTo>
                        <a:pt x="550831" y="516446"/>
                      </a:moveTo>
                      <a:cubicBezTo>
                        <a:pt x="470745" y="620761"/>
                        <a:pt x="321257" y="640404"/>
                        <a:pt x="216941" y="560318"/>
                      </a:cubicBezTo>
                      <a:cubicBezTo>
                        <a:pt x="200466" y="547669"/>
                        <a:pt x="185718" y="532920"/>
                        <a:pt x="173069" y="516446"/>
                      </a:cubicBezTo>
                      <a:cubicBezTo>
                        <a:pt x="166651" y="508107"/>
                        <a:pt x="168208" y="496146"/>
                        <a:pt x="176546" y="489728"/>
                      </a:cubicBezTo>
                      <a:cubicBezTo>
                        <a:pt x="184884" y="483310"/>
                        <a:pt x="196846" y="484866"/>
                        <a:pt x="203264" y="493205"/>
                      </a:cubicBezTo>
                      <a:cubicBezTo>
                        <a:pt x="270517" y="580845"/>
                        <a:pt x="396083" y="597372"/>
                        <a:pt x="483722" y="530119"/>
                      </a:cubicBezTo>
                      <a:cubicBezTo>
                        <a:pt x="497587" y="519479"/>
                        <a:pt x="509997" y="507069"/>
                        <a:pt x="520637" y="493205"/>
                      </a:cubicBezTo>
                      <a:cubicBezTo>
                        <a:pt x="527054" y="484866"/>
                        <a:pt x="539016" y="483310"/>
                        <a:pt x="547354" y="489728"/>
                      </a:cubicBezTo>
                      <a:cubicBezTo>
                        <a:pt x="555692" y="496146"/>
                        <a:pt x="557249" y="508107"/>
                        <a:pt x="550831" y="516446"/>
                      </a:cubicBezTo>
                      <a:close/>
                      <a:moveTo>
                        <a:pt x="578549" y="345662"/>
                      </a:moveTo>
                      <a:cubicBezTo>
                        <a:pt x="568265" y="347838"/>
                        <a:pt x="558164" y="341273"/>
                        <a:pt x="555974" y="330994"/>
                      </a:cubicBezTo>
                      <a:cubicBezTo>
                        <a:pt x="549439" y="300115"/>
                        <a:pt x="519110" y="280380"/>
                        <a:pt x="488231" y="286914"/>
                      </a:cubicBezTo>
                      <a:cubicBezTo>
                        <a:pt x="466112" y="291595"/>
                        <a:pt x="448831" y="308875"/>
                        <a:pt x="444151" y="330994"/>
                      </a:cubicBezTo>
                      <a:cubicBezTo>
                        <a:pt x="441577" y="341195"/>
                        <a:pt x="431222" y="347379"/>
                        <a:pt x="421020" y="344806"/>
                      </a:cubicBezTo>
                      <a:cubicBezTo>
                        <a:pt x="411361" y="342369"/>
                        <a:pt x="405211" y="332904"/>
                        <a:pt x="406908" y="323088"/>
                      </a:cubicBezTo>
                      <a:cubicBezTo>
                        <a:pt x="417882" y="271641"/>
                        <a:pt x="468484" y="238830"/>
                        <a:pt x="519932" y="249803"/>
                      </a:cubicBezTo>
                      <a:cubicBezTo>
                        <a:pt x="556675" y="257641"/>
                        <a:pt x="585380" y="286344"/>
                        <a:pt x="593217" y="323088"/>
                      </a:cubicBezTo>
                      <a:cubicBezTo>
                        <a:pt x="595393" y="333371"/>
                        <a:pt x="588828" y="343472"/>
                        <a:pt x="578549" y="345662"/>
                      </a:cubicBezTo>
                      <a:close/>
                    </a:path>
                  </a:pathLst>
                </a:custGeom>
                <a:solidFill>
                  <a:schemeClr val="bg2">
                    <a:lumMod val="25000"/>
                  </a:schemeClr>
                </a:solidFill>
                <a:ln w="9525" cap="flat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9" name="任意多边形: 形状 78">
                  <a:extLst>
                    <a:ext uri="{FF2B5EF4-FFF2-40B4-BE49-F238E27FC236}">
                      <a16:creationId xmlns:a16="http://schemas.microsoft.com/office/drawing/2014/main" id="{0190DCA8-BB8C-C7FF-DE7F-0513B771125E}"/>
                    </a:ext>
                  </a:extLst>
                </p:cNvPr>
                <p:cNvSpPr/>
                <p:nvPr/>
              </p:nvSpPr>
              <p:spPr>
                <a:xfrm>
                  <a:off x="5162267" y="3843792"/>
                  <a:ext cx="647700" cy="146399"/>
                </a:xfrm>
                <a:custGeom>
                  <a:avLst/>
                  <a:gdLst>
                    <a:gd name="connsiteX0" fmla="*/ 50673 w 647700"/>
                    <a:gd name="connsiteY0" fmla="*/ 146399 h 146399"/>
                    <a:gd name="connsiteX1" fmla="*/ 83439 w 647700"/>
                    <a:gd name="connsiteY1" fmla="*/ 118682 h 146399"/>
                    <a:gd name="connsiteX2" fmla="*/ 39719 w 647700"/>
                    <a:gd name="connsiteY2" fmla="*/ 95250 h 146399"/>
                    <a:gd name="connsiteX3" fmla="*/ 323850 w 647700"/>
                    <a:gd name="connsiteY3" fmla="*/ 38100 h 146399"/>
                    <a:gd name="connsiteX4" fmla="*/ 607981 w 647700"/>
                    <a:gd name="connsiteY4" fmla="*/ 95250 h 146399"/>
                    <a:gd name="connsiteX5" fmla="*/ 564261 w 647700"/>
                    <a:gd name="connsiteY5" fmla="*/ 118682 h 146399"/>
                    <a:gd name="connsiteX6" fmla="*/ 597027 w 647700"/>
                    <a:gd name="connsiteY6" fmla="*/ 146399 h 146399"/>
                    <a:gd name="connsiteX7" fmla="*/ 647700 w 647700"/>
                    <a:gd name="connsiteY7" fmla="*/ 95250 h 146399"/>
                    <a:gd name="connsiteX8" fmla="*/ 323850 w 647700"/>
                    <a:gd name="connsiteY8" fmla="*/ 0 h 146399"/>
                    <a:gd name="connsiteX9" fmla="*/ 0 w 647700"/>
                    <a:gd name="connsiteY9" fmla="*/ 95250 h 146399"/>
                    <a:gd name="connsiteX10" fmla="*/ 50673 w 647700"/>
                    <a:gd name="connsiteY10" fmla="*/ 146399 h 1463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47700" h="146399">
                      <a:moveTo>
                        <a:pt x="50673" y="146399"/>
                      </a:moveTo>
                      <a:cubicBezTo>
                        <a:pt x="61087" y="136575"/>
                        <a:pt x="72024" y="127323"/>
                        <a:pt x="83439" y="118682"/>
                      </a:cubicBezTo>
                      <a:cubicBezTo>
                        <a:pt x="67414" y="113949"/>
                        <a:pt x="52533" y="105974"/>
                        <a:pt x="39719" y="95250"/>
                      </a:cubicBezTo>
                      <a:cubicBezTo>
                        <a:pt x="57150" y="76200"/>
                        <a:pt x="151448" y="38100"/>
                        <a:pt x="323850" y="38100"/>
                      </a:cubicBezTo>
                      <a:cubicBezTo>
                        <a:pt x="496253" y="38100"/>
                        <a:pt x="590550" y="76200"/>
                        <a:pt x="607981" y="95250"/>
                      </a:cubicBezTo>
                      <a:cubicBezTo>
                        <a:pt x="595167" y="105974"/>
                        <a:pt x="580286" y="113949"/>
                        <a:pt x="564261" y="118682"/>
                      </a:cubicBezTo>
                      <a:cubicBezTo>
                        <a:pt x="575676" y="127323"/>
                        <a:pt x="586613" y="136575"/>
                        <a:pt x="597027" y="146399"/>
                      </a:cubicBezTo>
                      <a:cubicBezTo>
                        <a:pt x="628650" y="131636"/>
                        <a:pt x="647700" y="114300"/>
                        <a:pt x="647700" y="95250"/>
                      </a:cubicBezTo>
                      <a:cubicBezTo>
                        <a:pt x="647700" y="42672"/>
                        <a:pt x="502730" y="0"/>
                        <a:pt x="323850" y="0"/>
                      </a:cubicBezTo>
                      <a:cubicBezTo>
                        <a:pt x="144971" y="0"/>
                        <a:pt x="0" y="42672"/>
                        <a:pt x="0" y="95250"/>
                      </a:cubicBezTo>
                      <a:cubicBezTo>
                        <a:pt x="0" y="114300"/>
                        <a:pt x="19050" y="131636"/>
                        <a:pt x="50673" y="146399"/>
                      </a:cubicBezTo>
                      <a:close/>
                    </a:path>
                  </a:pathLst>
                </a:custGeom>
                <a:solidFill>
                  <a:schemeClr val="bg2">
                    <a:lumMod val="25000"/>
                  </a:schemeClr>
                </a:solidFill>
                <a:ln w="9525" cap="flat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cxnSp>
            <p:nvCxnSpPr>
              <p:cNvPr id="70" name="直接箭头连接符 69">
                <a:extLst>
                  <a:ext uri="{FF2B5EF4-FFF2-40B4-BE49-F238E27FC236}">
                    <a16:creationId xmlns:a16="http://schemas.microsoft.com/office/drawing/2014/main" id="{F68D680B-8902-C4DB-4B3D-1B0A32DC1724}"/>
                  </a:ext>
                </a:extLst>
              </p:cNvPr>
              <p:cNvCxnSpPr/>
              <p:nvPr/>
            </p:nvCxnSpPr>
            <p:spPr>
              <a:xfrm flipV="1">
                <a:off x="9950653" y="1307105"/>
                <a:ext cx="973631" cy="915361"/>
              </a:xfrm>
              <a:prstGeom prst="straightConnector1">
                <a:avLst/>
              </a:prstGeom>
              <a:ln w="57150">
                <a:solidFill>
                  <a:schemeClr val="tx1">
                    <a:lumMod val="95000"/>
                    <a:lumOff val="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直接箭头连接符 70">
                <a:extLst>
                  <a:ext uri="{FF2B5EF4-FFF2-40B4-BE49-F238E27FC236}">
                    <a16:creationId xmlns:a16="http://schemas.microsoft.com/office/drawing/2014/main" id="{EA889CC3-0E0A-86CC-0469-F4C5288E956A}"/>
                  </a:ext>
                </a:extLst>
              </p:cNvPr>
              <p:cNvCxnSpPr/>
              <p:nvPr/>
            </p:nvCxnSpPr>
            <p:spPr>
              <a:xfrm>
                <a:off x="10477574" y="3763219"/>
                <a:ext cx="1142360" cy="725889"/>
              </a:xfrm>
              <a:prstGeom prst="straightConnector1">
                <a:avLst/>
              </a:prstGeom>
              <a:ln w="57150">
                <a:solidFill>
                  <a:schemeClr val="tx1">
                    <a:lumMod val="95000"/>
                    <a:lumOff val="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2" name="组合 91">
                <a:extLst>
                  <a:ext uri="{FF2B5EF4-FFF2-40B4-BE49-F238E27FC236}">
                    <a16:creationId xmlns:a16="http://schemas.microsoft.com/office/drawing/2014/main" id="{80C86637-B296-A3DD-F3A3-38B378F1CF9D}"/>
                  </a:ext>
                </a:extLst>
              </p:cNvPr>
              <p:cNvGrpSpPr/>
              <p:nvPr/>
            </p:nvGrpSpPr>
            <p:grpSpPr>
              <a:xfrm>
                <a:off x="9261948" y="2093971"/>
                <a:ext cx="723900" cy="723900"/>
                <a:chOff x="9638914" y="2954890"/>
                <a:chExt cx="723900" cy="723900"/>
              </a:xfrm>
            </p:grpSpPr>
            <p:sp>
              <p:nvSpPr>
                <p:cNvPr id="59" name="矩形 58">
                  <a:extLst>
                    <a:ext uri="{FF2B5EF4-FFF2-40B4-BE49-F238E27FC236}">
                      <a16:creationId xmlns:a16="http://schemas.microsoft.com/office/drawing/2014/main" id="{02854468-7617-A480-EC2F-0E8A755B21CD}"/>
                    </a:ext>
                  </a:extLst>
                </p:cNvPr>
                <p:cNvSpPr/>
                <p:nvPr/>
              </p:nvSpPr>
              <p:spPr>
                <a:xfrm>
                  <a:off x="9769930" y="3064743"/>
                  <a:ext cx="450957" cy="462642"/>
                </a:xfrm>
                <a:prstGeom prst="rect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7" name="图形 14" descr="实心填充的惊讶表情 纯色填充">
                  <a:extLst>
                    <a:ext uri="{FF2B5EF4-FFF2-40B4-BE49-F238E27FC236}">
                      <a16:creationId xmlns:a16="http://schemas.microsoft.com/office/drawing/2014/main" id="{6D843597-1159-C2FD-9EFF-4D0967C7EB67}"/>
                    </a:ext>
                  </a:extLst>
                </p:cNvPr>
                <p:cNvSpPr/>
                <p:nvPr/>
              </p:nvSpPr>
              <p:spPr>
                <a:xfrm>
                  <a:off x="9638914" y="2954890"/>
                  <a:ext cx="723900" cy="723900"/>
                </a:xfrm>
                <a:custGeom>
                  <a:avLst/>
                  <a:gdLst>
                    <a:gd name="connsiteX0" fmla="*/ 361950 w 723900"/>
                    <a:gd name="connsiteY0" fmla="*/ 0 h 723900"/>
                    <a:gd name="connsiteX1" fmla="*/ 0 w 723900"/>
                    <a:gd name="connsiteY1" fmla="*/ 361950 h 723900"/>
                    <a:gd name="connsiteX2" fmla="*/ 361950 w 723900"/>
                    <a:gd name="connsiteY2" fmla="*/ 723900 h 723900"/>
                    <a:gd name="connsiteX3" fmla="*/ 723900 w 723900"/>
                    <a:gd name="connsiteY3" fmla="*/ 361950 h 723900"/>
                    <a:gd name="connsiteX4" fmla="*/ 361950 w 723900"/>
                    <a:gd name="connsiteY4" fmla="*/ 0 h 723900"/>
                    <a:gd name="connsiteX5" fmla="*/ 209550 w 723900"/>
                    <a:gd name="connsiteY5" fmla="*/ 361950 h 723900"/>
                    <a:gd name="connsiteX6" fmla="*/ 152400 w 723900"/>
                    <a:gd name="connsiteY6" fmla="*/ 304800 h 723900"/>
                    <a:gd name="connsiteX7" fmla="*/ 209550 w 723900"/>
                    <a:gd name="connsiteY7" fmla="*/ 247650 h 723900"/>
                    <a:gd name="connsiteX8" fmla="*/ 266700 w 723900"/>
                    <a:gd name="connsiteY8" fmla="*/ 304800 h 723900"/>
                    <a:gd name="connsiteX9" fmla="*/ 209550 w 723900"/>
                    <a:gd name="connsiteY9" fmla="*/ 361950 h 723900"/>
                    <a:gd name="connsiteX10" fmla="*/ 262890 w 723900"/>
                    <a:gd name="connsiteY10" fmla="*/ 170498 h 723900"/>
                    <a:gd name="connsiteX11" fmla="*/ 167640 w 723900"/>
                    <a:gd name="connsiteY11" fmla="*/ 199073 h 723900"/>
                    <a:gd name="connsiteX12" fmla="*/ 161925 w 723900"/>
                    <a:gd name="connsiteY12" fmla="*/ 200025 h 723900"/>
                    <a:gd name="connsiteX13" fmla="*/ 143828 w 723900"/>
                    <a:gd name="connsiteY13" fmla="*/ 186690 h 723900"/>
                    <a:gd name="connsiteX14" fmla="*/ 156210 w 723900"/>
                    <a:gd name="connsiteY14" fmla="*/ 162878 h 723900"/>
                    <a:gd name="connsiteX15" fmla="*/ 251460 w 723900"/>
                    <a:gd name="connsiteY15" fmla="*/ 134303 h 723900"/>
                    <a:gd name="connsiteX16" fmla="*/ 275273 w 723900"/>
                    <a:gd name="connsiteY16" fmla="*/ 146685 h 723900"/>
                    <a:gd name="connsiteX17" fmla="*/ 262890 w 723900"/>
                    <a:gd name="connsiteY17" fmla="*/ 170498 h 723900"/>
                    <a:gd name="connsiteX18" fmla="*/ 361950 w 723900"/>
                    <a:gd name="connsiteY18" fmla="*/ 638175 h 723900"/>
                    <a:gd name="connsiteX19" fmla="*/ 276225 w 723900"/>
                    <a:gd name="connsiteY19" fmla="*/ 542925 h 723900"/>
                    <a:gd name="connsiteX20" fmla="*/ 361950 w 723900"/>
                    <a:gd name="connsiteY20" fmla="*/ 447675 h 723900"/>
                    <a:gd name="connsiteX21" fmla="*/ 447675 w 723900"/>
                    <a:gd name="connsiteY21" fmla="*/ 542925 h 723900"/>
                    <a:gd name="connsiteX22" fmla="*/ 361950 w 723900"/>
                    <a:gd name="connsiteY22" fmla="*/ 638175 h 723900"/>
                    <a:gd name="connsiteX23" fmla="*/ 514350 w 723900"/>
                    <a:gd name="connsiteY23" fmla="*/ 361950 h 723900"/>
                    <a:gd name="connsiteX24" fmla="*/ 457200 w 723900"/>
                    <a:gd name="connsiteY24" fmla="*/ 304800 h 723900"/>
                    <a:gd name="connsiteX25" fmla="*/ 514350 w 723900"/>
                    <a:gd name="connsiteY25" fmla="*/ 247650 h 723900"/>
                    <a:gd name="connsiteX26" fmla="*/ 571500 w 723900"/>
                    <a:gd name="connsiteY26" fmla="*/ 304800 h 723900"/>
                    <a:gd name="connsiteX27" fmla="*/ 514350 w 723900"/>
                    <a:gd name="connsiteY27" fmla="*/ 361950 h 723900"/>
                    <a:gd name="connsiteX28" fmla="*/ 580073 w 723900"/>
                    <a:gd name="connsiteY28" fmla="*/ 186690 h 723900"/>
                    <a:gd name="connsiteX29" fmla="*/ 561975 w 723900"/>
                    <a:gd name="connsiteY29" fmla="*/ 200025 h 723900"/>
                    <a:gd name="connsiteX30" fmla="*/ 556260 w 723900"/>
                    <a:gd name="connsiteY30" fmla="*/ 199073 h 723900"/>
                    <a:gd name="connsiteX31" fmla="*/ 461010 w 723900"/>
                    <a:gd name="connsiteY31" fmla="*/ 170498 h 723900"/>
                    <a:gd name="connsiteX32" fmla="*/ 448628 w 723900"/>
                    <a:gd name="connsiteY32" fmla="*/ 146685 h 723900"/>
                    <a:gd name="connsiteX33" fmla="*/ 472440 w 723900"/>
                    <a:gd name="connsiteY33" fmla="*/ 134303 h 723900"/>
                    <a:gd name="connsiteX34" fmla="*/ 567690 w 723900"/>
                    <a:gd name="connsiteY34" fmla="*/ 162878 h 723900"/>
                    <a:gd name="connsiteX35" fmla="*/ 580073 w 723900"/>
                    <a:gd name="connsiteY35" fmla="*/ 186690 h 723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23900" h="723900">
                      <a:moveTo>
                        <a:pt x="361950" y="0"/>
                      </a:moveTo>
                      <a:cubicBezTo>
                        <a:pt x="161925" y="0"/>
                        <a:pt x="0" y="161925"/>
                        <a:pt x="0" y="361950"/>
                      </a:cubicBezTo>
                      <a:cubicBezTo>
                        <a:pt x="0" y="561975"/>
                        <a:pt x="161925" y="723900"/>
                        <a:pt x="361950" y="723900"/>
                      </a:cubicBezTo>
                      <a:cubicBezTo>
                        <a:pt x="561975" y="723900"/>
                        <a:pt x="723900" y="561975"/>
                        <a:pt x="723900" y="361950"/>
                      </a:cubicBezTo>
                      <a:cubicBezTo>
                        <a:pt x="723900" y="161925"/>
                        <a:pt x="561975" y="0"/>
                        <a:pt x="361950" y="0"/>
                      </a:cubicBezTo>
                      <a:close/>
                      <a:moveTo>
                        <a:pt x="209550" y="361950"/>
                      </a:moveTo>
                      <a:cubicBezTo>
                        <a:pt x="178118" y="361950"/>
                        <a:pt x="152400" y="336233"/>
                        <a:pt x="152400" y="304800"/>
                      </a:cubicBezTo>
                      <a:cubicBezTo>
                        <a:pt x="152400" y="273368"/>
                        <a:pt x="178118" y="247650"/>
                        <a:pt x="209550" y="247650"/>
                      </a:cubicBezTo>
                      <a:cubicBezTo>
                        <a:pt x="240983" y="247650"/>
                        <a:pt x="266700" y="273368"/>
                        <a:pt x="266700" y="304800"/>
                      </a:cubicBezTo>
                      <a:cubicBezTo>
                        <a:pt x="266700" y="336233"/>
                        <a:pt x="240983" y="361950"/>
                        <a:pt x="209550" y="361950"/>
                      </a:cubicBezTo>
                      <a:close/>
                      <a:moveTo>
                        <a:pt x="262890" y="170498"/>
                      </a:moveTo>
                      <a:lnTo>
                        <a:pt x="167640" y="199073"/>
                      </a:lnTo>
                      <a:cubicBezTo>
                        <a:pt x="165735" y="200025"/>
                        <a:pt x="163830" y="200025"/>
                        <a:pt x="161925" y="200025"/>
                      </a:cubicBezTo>
                      <a:cubicBezTo>
                        <a:pt x="153353" y="200025"/>
                        <a:pt x="145733" y="194310"/>
                        <a:pt x="143828" y="186690"/>
                      </a:cubicBezTo>
                      <a:cubicBezTo>
                        <a:pt x="140970" y="176213"/>
                        <a:pt x="146685" y="165735"/>
                        <a:pt x="156210" y="162878"/>
                      </a:cubicBezTo>
                      <a:lnTo>
                        <a:pt x="251460" y="134303"/>
                      </a:lnTo>
                      <a:cubicBezTo>
                        <a:pt x="261938" y="131445"/>
                        <a:pt x="272415" y="137160"/>
                        <a:pt x="275273" y="146685"/>
                      </a:cubicBezTo>
                      <a:cubicBezTo>
                        <a:pt x="278130" y="157163"/>
                        <a:pt x="272415" y="167640"/>
                        <a:pt x="262890" y="170498"/>
                      </a:cubicBezTo>
                      <a:close/>
                      <a:moveTo>
                        <a:pt x="361950" y="638175"/>
                      </a:moveTo>
                      <a:cubicBezTo>
                        <a:pt x="314325" y="638175"/>
                        <a:pt x="276225" y="595313"/>
                        <a:pt x="276225" y="542925"/>
                      </a:cubicBezTo>
                      <a:cubicBezTo>
                        <a:pt x="276225" y="490538"/>
                        <a:pt x="314325" y="447675"/>
                        <a:pt x="361950" y="447675"/>
                      </a:cubicBezTo>
                      <a:cubicBezTo>
                        <a:pt x="409575" y="447675"/>
                        <a:pt x="447675" y="490538"/>
                        <a:pt x="447675" y="542925"/>
                      </a:cubicBezTo>
                      <a:cubicBezTo>
                        <a:pt x="447675" y="595313"/>
                        <a:pt x="409575" y="638175"/>
                        <a:pt x="361950" y="638175"/>
                      </a:cubicBezTo>
                      <a:close/>
                      <a:moveTo>
                        <a:pt x="514350" y="361950"/>
                      </a:moveTo>
                      <a:cubicBezTo>
                        <a:pt x="482918" y="361950"/>
                        <a:pt x="457200" y="336233"/>
                        <a:pt x="457200" y="304800"/>
                      </a:cubicBezTo>
                      <a:cubicBezTo>
                        <a:pt x="457200" y="273368"/>
                        <a:pt x="482918" y="247650"/>
                        <a:pt x="514350" y="247650"/>
                      </a:cubicBezTo>
                      <a:cubicBezTo>
                        <a:pt x="545783" y="247650"/>
                        <a:pt x="571500" y="273368"/>
                        <a:pt x="571500" y="304800"/>
                      </a:cubicBezTo>
                      <a:cubicBezTo>
                        <a:pt x="571500" y="336233"/>
                        <a:pt x="545783" y="361950"/>
                        <a:pt x="514350" y="361950"/>
                      </a:cubicBezTo>
                      <a:close/>
                      <a:moveTo>
                        <a:pt x="580073" y="186690"/>
                      </a:moveTo>
                      <a:cubicBezTo>
                        <a:pt x="578168" y="194310"/>
                        <a:pt x="570548" y="200025"/>
                        <a:pt x="561975" y="200025"/>
                      </a:cubicBezTo>
                      <a:cubicBezTo>
                        <a:pt x="560070" y="200025"/>
                        <a:pt x="558165" y="200025"/>
                        <a:pt x="556260" y="199073"/>
                      </a:cubicBezTo>
                      <a:lnTo>
                        <a:pt x="461010" y="170498"/>
                      </a:lnTo>
                      <a:cubicBezTo>
                        <a:pt x="450533" y="167640"/>
                        <a:pt x="444818" y="157163"/>
                        <a:pt x="448628" y="146685"/>
                      </a:cubicBezTo>
                      <a:cubicBezTo>
                        <a:pt x="452438" y="136208"/>
                        <a:pt x="461963" y="130493"/>
                        <a:pt x="472440" y="134303"/>
                      </a:cubicBezTo>
                      <a:lnTo>
                        <a:pt x="567690" y="162878"/>
                      </a:lnTo>
                      <a:cubicBezTo>
                        <a:pt x="577215" y="165735"/>
                        <a:pt x="582930" y="176213"/>
                        <a:pt x="580073" y="186690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9525" cap="flat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07" name="矩形: 圆角 106">
                <a:extLst>
                  <a:ext uri="{FF2B5EF4-FFF2-40B4-BE49-F238E27FC236}">
                    <a16:creationId xmlns:a16="http://schemas.microsoft.com/office/drawing/2014/main" id="{11388BCC-312A-8A4D-31F8-76EA651C7098}"/>
                  </a:ext>
                </a:extLst>
              </p:cNvPr>
              <p:cNvSpPr/>
              <p:nvPr/>
            </p:nvSpPr>
            <p:spPr>
              <a:xfrm rot="3722132">
                <a:off x="8701626" y="2557811"/>
                <a:ext cx="2423632" cy="920082"/>
              </a:xfrm>
              <a:prstGeom prst="roundRect">
                <a:avLst>
                  <a:gd name="adj" fmla="val 5790"/>
                </a:avLst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文本框 107">
                  <a:extLst>
                    <a:ext uri="{FF2B5EF4-FFF2-40B4-BE49-F238E27FC236}">
                      <a16:creationId xmlns:a16="http://schemas.microsoft.com/office/drawing/2014/main" id="{8C86D587-1033-4218-7AF1-FF5AD0BF1A36}"/>
                    </a:ext>
                  </a:extLst>
                </p:cNvPr>
                <p:cNvSpPr txBox="1"/>
                <p:nvPr/>
              </p:nvSpPr>
              <p:spPr>
                <a:xfrm>
                  <a:off x="9537938" y="4269692"/>
                  <a:ext cx="3137353" cy="51328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800" i="1" smtClean="0">
                              <a:latin typeface="Cambria Math" panose="02040503050406030204" pitchFamily="18" charset="0"/>
                            </a:rPr>
                            <m:t>f</m:t>
                          </m:r>
                        </m:sub>
                      </m:sSub>
                      <m:r>
                        <a:rPr lang="en-US" altLang="zh-CN" sz="28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altLang="zh-CN" sz="1600" baseline="-25000" dirty="0"/>
                    <a:t>final momentum in the CMF</a:t>
                  </a:r>
                  <a:endParaRPr lang="zh-CN" altLang="en-US" sz="1200" baseline="-25000" dirty="0"/>
                </a:p>
              </p:txBody>
            </p:sp>
          </mc:Choice>
          <mc:Fallback xmlns="">
            <p:sp>
              <p:nvSpPr>
                <p:cNvPr id="108" name="文本框 107">
                  <a:extLst>
                    <a:ext uri="{FF2B5EF4-FFF2-40B4-BE49-F238E27FC236}">
                      <a16:creationId xmlns:a16="http://schemas.microsoft.com/office/drawing/2014/main" id="{8C86D587-1033-4218-7AF1-FF5AD0BF1A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37938" y="4269692"/>
                  <a:ext cx="3137353" cy="513282"/>
                </a:xfrm>
                <a:prstGeom prst="rect">
                  <a:avLst/>
                </a:prstGeom>
                <a:blipFill>
                  <a:blip r:embed="rId9"/>
                  <a:stretch>
                    <a:fillRect b="-352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文本框 108">
                <a:extLst>
                  <a:ext uri="{FF2B5EF4-FFF2-40B4-BE49-F238E27FC236}">
                    <a16:creationId xmlns:a16="http://schemas.microsoft.com/office/drawing/2014/main" id="{CCA48584-867C-7F1A-F9B2-741107BD9683}"/>
                  </a:ext>
                </a:extLst>
              </p:cNvPr>
              <p:cNvSpPr txBox="1"/>
              <p:nvPr/>
            </p:nvSpPr>
            <p:spPr>
              <a:xfrm>
                <a:off x="7289532" y="6072280"/>
                <a:ext cx="2303386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altLang="zh-CN" sz="2400" b="0" i="0" smtClean="0">
                              <a:latin typeface="Cambria Math" panose="02040503050406030204" pitchFamily="18" charset="0"/>
                            </a:rPr>
                            <m:t>max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𝜇</m:t>
                      </m:r>
                      <m:sSubSup>
                        <m:sSub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𝐷𝑀</m:t>
                          </m:r>
                        </m:sub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09" name="文本框 108">
                <a:extLst>
                  <a:ext uri="{FF2B5EF4-FFF2-40B4-BE49-F238E27FC236}">
                    <a16:creationId xmlns:a16="http://schemas.microsoft.com/office/drawing/2014/main" id="{CCA48584-867C-7F1A-F9B2-741107BD96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9532" y="6072280"/>
                <a:ext cx="2303386" cy="69147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  <p:bldP spid="10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48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900" b="1" dirty="0"/>
              <a:t>Simulation</a:t>
            </a:r>
            <a:endParaRPr lang="en-US" altLang="zh-CN"/>
          </a:p>
        </p:txBody>
      </p:sp>
      <p:sp>
        <p:nvSpPr>
          <p:cNvPr id="6" name="文本框 5"/>
          <p:cNvSpPr txBox="1"/>
          <p:nvPr/>
        </p:nvSpPr>
        <p:spPr>
          <a:xfrm>
            <a:off x="849630" y="1070610"/>
            <a:ext cx="10427970" cy="12306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sym typeface="+mn-ea"/>
              </a:rPr>
              <a:t>The cross sections for nuclear interaction and electromagnetic interaction are from Geant4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sym typeface="+mn-ea"/>
              </a:rPr>
              <a:t>The theoretical Migdal cross sections for </a:t>
            </a:r>
            <a:r>
              <a:rPr lang="en-US" altLang="zh-CN" sz="2000" b="1" dirty="0" err="1">
                <a:sym typeface="+mn-ea"/>
              </a:rPr>
              <a:t>Ar</a:t>
            </a:r>
            <a:r>
              <a:rPr lang="en-US" altLang="zh-CN" sz="2000" b="1" dirty="0">
                <a:sym typeface="+mn-ea"/>
              </a:rPr>
              <a:t>/C/F/Ge/He/Kr/Ne/Si/Xe nuclei are available.</a:t>
            </a:r>
            <a:endParaRPr lang="zh-CN" altLang="en-US" sz="2000" b="1" dirty="0"/>
          </a:p>
          <a:p>
            <a:endParaRPr lang="zh-CN" altLang="en-US" sz="2000" b="1" dirty="0"/>
          </a:p>
        </p:txBody>
      </p:sp>
      <p:sp>
        <p:nvSpPr>
          <p:cNvPr id="10" name="矩形 9"/>
          <p:cNvSpPr/>
          <p:nvPr/>
        </p:nvSpPr>
        <p:spPr>
          <a:xfrm>
            <a:off x="3315970" y="2494280"/>
            <a:ext cx="730885" cy="233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575" y="2198370"/>
            <a:ext cx="7701915" cy="454787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altLang="zh-CN"/>
              <a:t>Energy distribution of recoil nuclei</a:t>
            </a:r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87400" y="1320800"/>
            <a:ext cx="4819015" cy="3411855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49</a:t>
            </a:fld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1672590" y="4986655"/>
            <a:ext cx="36487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Recoil kinetic energy distribution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7745730" y="4986655"/>
            <a:ext cx="23393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dE/dX distribution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0755" y="1320800"/>
            <a:ext cx="4902835" cy="346392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4255" y="1764665"/>
            <a:ext cx="1657985" cy="602615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1781810" y="5464810"/>
            <a:ext cx="862774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/>
              <a:t>The recoil energy range of different nucleons is mainly in the interval of hundreds of keV to MeV.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/>
              <a:t>Different nucleons exhibit differences in their distribution peak positions, and the total contribution curve shows a good fit with the experimental data.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785281-383C-F975-9961-87A6F2E78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latin typeface="+mj-ea"/>
              </a:rPr>
              <a:t>Dark matter experiments</a:t>
            </a:r>
            <a:endParaRPr lang="zh-CN" altLang="en-US" b="1" dirty="0">
              <a:latin typeface="+mj-ea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86D8538A-D0BC-84A0-D90A-54BCA622DD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475" b="2357"/>
          <a:stretch>
            <a:fillRect/>
          </a:stretch>
        </p:blipFill>
        <p:spPr>
          <a:xfrm>
            <a:off x="1107149" y="873940"/>
            <a:ext cx="10349745" cy="594734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61F5CD58-03AB-2D6D-F3FB-6BCF74372428}"/>
              </a:ext>
            </a:extLst>
          </p:cNvPr>
          <p:cNvSpPr txBox="1"/>
          <p:nvPr/>
        </p:nvSpPr>
        <p:spPr>
          <a:xfrm>
            <a:off x="9609036" y="746982"/>
            <a:ext cx="24978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/>
              <a:t>WIMP dark matter searches, PIC-2025</a:t>
            </a:r>
            <a:endParaRPr lang="zh-CN" altLang="en-US" sz="1050" dirty="0"/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6CC74036-68D5-B60D-C9CA-C8AFED018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04750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  <p:custDataLst>
                  <p:tags r:id="rId1"/>
                </p:custDataLst>
              </p:nvPr>
            </p:nvSpPr>
            <p:spPr>
              <a:xfrm>
                <a:off x="608330" y="869950"/>
                <a:ext cx="6429375" cy="5379720"/>
              </a:xfrm>
            </p:spPr>
            <p:txBody>
              <a:bodyPr>
                <a:noAutofit/>
              </a:bodyPr>
              <a:lstStyle/>
              <a:p>
                <a:r>
                  <a:rPr lang="en-US" altLang="zh-CN">
                    <a:solidFill>
                      <a:schemeClr val="tx1"/>
                    </a:solidFill>
                  </a:rPr>
                  <a:t>Determine the economic center of gravity and its trajectory based on ignition point and energy deposition.</a:t>
                </a:r>
              </a:p>
              <a:p>
                <a:r>
                  <a:rPr lang="en-US" altLang="zh-CN">
                    <a:solidFill>
                      <a:schemeClr val="tx1"/>
                    </a:solidFill>
                  </a:rPr>
                  <a:t>Calculate the sign of,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altLang="zh-CN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altLang="zh-CN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undOvr"/>
                        <m:supHide m:val="on"/>
                        <m:ctrlPr>
                          <a:rPr lang="en-US" altLang="zh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zh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𝑝𝑜𝑖𝑛𝑡</m:t>
                        </m:r>
                      </m:sub>
                      <m:sup/>
                      <m:e>
                        <m:d>
                          <m:dPr>
                            <m:ctrlPr>
                              <a:rPr lang="en-US" altLang="zh-CN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CN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p>
                                <m:r>
                                  <a:rPr lang="en-US" altLang="zh-CN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en-US" altLang="zh-CN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US" altLang="zh-CN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𝑞</m:t>
                            </m:r>
                          </m:e>
                        </m:d>
                      </m:e>
                    </m:nary>
                  </m:oMath>
                </a14:m>
                <a:r>
                  <a:rPr lang="en-US" altLang="zh-CN">
                    <a:solidFill>
                      <a:schemeClr val="tx1"/>
                    </a:solidFill>
                  </a:rPr>
                  <a:t>, determine the head and tail(</a:t>
                </a:r>
                <a:r>
                  <a:rPr lang="en-US" altLang="zh-CN">
                    <a:solidFill>
                      <a:schemeClr val="tx1"/>
                    </a:solidFill>
                    <a:sym typeface="+mn-ea"/>
                  </a:rPr>
                  <a:t>Bragg peak</a:t>
                </a:r>
                <a:r>
                  <a:rPr lang="en-US" altLang="zh-CN">
                    <a:solidFill>
                      <a:schemeClr val="tx1"/>
                    </a:solidFill>
                  </a:rPr>
                  <a:t>) of the trajectory</a:t>
                </a:r>
              </a:p>
              <a:p>
                <a:r>
                  <a:rPr lang="en-US" altLang="zh-CN">
                    <a:solidFill>
                      <a:schemeClr val="tx1"/>
                    </a:solidFill>
                  </a:rPr>
                  <a:t>Slide a perpendicular line along the center of gravity, compute the second-order moment M</a:t>
                </a:r>
                <a:r>
                  <a:rPr lang="en-US" altLang="zh-CN" baseline="-25000">
                    <a:solidFill>
                      <a:schemeClr val="tx1"/>
                    </a:solidFill>
                  </a:rPr>
                  <a:t>2</a:t>
                </a:r>
                <a:r>
                  <a:rPr lang="en-US" altLang="zh-CN">
                    <a:solidFill>
                      <a:schemeClr val="tx1"/>
                    </a:solidFill>
                  </a:rPr>
                  <a:t> to measure trajectory curvature, and truncate at the point of maximum M</a:t>
                </a:r>
                <a:r>
                  <a:rPr lang="en-US" altLang="zh-CN" baseline="-25000">
                    <a:solidFill>
                      <a:schemeClr val="tx1"/>
                    </a:solidFill>
                  </a:rPr>
                  <a:t>2</a:t>
                </a:r>
                <a:r>
                  <a:rPr lang="en-US" altLang="zh-CN">
                    <a:solidFill>
                      <a:schemeClr val="tx1"/>
                    </a:solidFill>
                  </a:rPr>
                  <a:t> change for a straightened path.</a:t>
                </a:r>
              </a:p>
              <a:p>
                <a:r>
                  <a:rPr lang="en-US" altLang="zh-CN">
                    <a:solidFill>
                      <a:schemeClr val="tx1"/>
                    </a:solidFill>
                  </a:rPr>
                  <a:t>Recalculate the center of gravity and its line for the truncated trajectory to identify the photoelectric interaction point and emission direction.</a:t>
                </a:r>
              </a:p>
            </p:txBody>
          </p:sp>
        </mc:Choice>
        <mc:Fallback xmlns="">
          <p:sp>
            <p:nvSpPr>
              <p:cNvPr id="3" name="内容占位符 2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idx="1"/>
                <p:custDataLst>
                  <p:tags r:id="rId4"/>
                </p:custDataLst>
              </p:nvPr>
            </p:nvSpPr>
            <p:spPr>
              <a:xfrm>
                <a:off x="608330" y="869950"/>
                <a:ext cx="6429375" cy="5379720"/>
              </a:xfrm>
              <a:blipFill rotWithShape="1">
                <a:blip r:embed="rId5"/>
                <a:stretch>
                  <a:fillRect b="-95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7070" y="1676400"/>
            <a:ext cx="4190365" cy="42424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059670" y="261302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Incident direction</a:t>
            </a:r>
          </a:p>
        </p:txBody>
      </p:sp>
      <p:sp>
        <p:nvSpPr>
          <p:cNvPr id="23" name="灯片编号占位符 22"/>
          <p:cNvSpPr>
            <a:spLocks noGrp="1"/>
          </p:cNvSpPr>
          <p:nvPr>
            <p:ph type="sldNum" sz="quarter" idx="12"/>
          </p:nvPr>
        </p:nvSpPr>
        <p:spPr>
          <a:xfrm>
            <a:off x="8877600" y="6382980"/>
            <a:ext cx="2700000" cy="316800"/>
          </a:xfrm>
        </p:spPr>
        <p:txBody>
          <a:bodyPr/>
          <a:lstStyle/>
          <a:p>
            <a:fld id="{CA44AABA-6ED3-43D4-A200-DA0A2F6CBD64}" type="slidenum">
              <a:rPr lang="zh-CN" altLang="en-US" smtClean="0"/>
              <a:t>50</a:t>
            </a:fld>
            <a:endParaRPr lang="zh-CN" altLang="en-US"/>
          </a:p>
        </p:txBody>
      </p:sp>
      <p:sp>
        <p:nvSpPr>
          <p:cNvPr id="5" name="标题 1"/>
          <p:cNvSpPr txBox="1"/>
          <p:nvPr>
            <p:custDataLst>
              <p:tags r:id="rId2"/>
            </p:custDataLst>
          </p:nvPr>
        </p:nvSpPr>
        <p:spPr>
          <a:xfrm>
            <a:off x="132715" y="1423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200" b="0" u="none" strike="noStrike" kern="1200" cap="none" spc="300" normalizeH="0" baseline="0">
                <a:solidFill>
                  <a:schemeClr val="bg1"/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ym typeface="+mn-ea"/>
              </a:rPr>
              <a:t>Adaptive cutting algorithm</a:t>
            </a:r>
            <a:endParaRPr lang="en-US" altLang="zh-CN" sz="2900" b="1" dirty="0"/>
          </a:p>
        </p:txBody>
      </p: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latin typeface="+mj-ea"/>
              </a:rPr>
              <a:t>Bremsstrahlung processes</a:t>
            </a:r>
            <a:endParaRPr lang="zh-CN" altLang="en-US" b="1" dirty="0">
              <a:latin typeface="+mj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51</a:t>
            </a:fld>
            <a:endParaRPr lang="zh-CN" altLang="en-US"/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605720" y="776223"/>
          <a:ext cx="11353235" cy="22116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26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6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236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03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/>
                        <a:t>Process name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/>
                        <a:t>Energy Region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/>
                        <a:t>Mechanism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88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 dirty="0">
                          <a:sym typeface="+mn-ea"/>
                        </a:rPr>
                        <a:t>Quasi-Free Electron Bremsstrahlung, </a:t>
                      </a:r>
                      <a:r>
                        <a:rPr lang="en-US" altLang="zh-CN" sz="1400" b="1" dirty="0">
                          <a:sym typeface="+mn-ea"/>
                        </a:rPr>
                        <a:t>QFEB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/>
                        <a:t>The electrons are scattered in the Coulomb field of the recoiling ion.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288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Secondary Electron Bremsstrahlung, </a:t>
                      </a:r>
                      <a:r>
                        <a:rPr lang="en-US" altLang="zh-CN" sz="1400" b="1">
                          <a:sym typeface="+mn-ea"/>
                        </a:rPr>
                        <a:t>SEB</a:t>
                      </a:r>
                      <a:endParaRPr lang="zh-CN" alt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/>
                        <a:t>Intermediate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/>
                        <a:t>The excited electrons interact with other atoms.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288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Atomic Bremsstrahlung, </a:t>
                      </a:r>
                      <a:r>
                        <a:rPr lang="en-US" altLang="zh-CN" sz="1400" b="1">
                          <a:sym typeface="+mn-ea"/>
                        </a:rPr>
                        <a:t>AB</a:t>
                      </a:r>
                      <a:endParaRPr lang="zh-CN" alt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/>
                        <a:t>Higher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/>
                        <a:t>The electrons are excited to highly bound states or the continuum and then return to their initial state.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32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Nuclear Bremsstrahlung, </a:t>
                      </a:r>
                      <a:r>
                        <a:rPr lang="en-US" altLang="zh-CN" sz="1400" b="1">
                          <a:sym typeface="+mn-ea"/>
                        </a:rPr>
                        <a:t>NB</a:t>
                      </a:r>
                      <a:endParaRPr lang="zh-CN" alt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 dirty="0"/>
                        <a:t>Highest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 dirty="0"/>
                        <a:t>The Coulomb scattering between the recoiling ion and the target atoms.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720" y="2987832"/>
            <a:ext cx="3828288" cy="3839795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5035296" y="2987833"/>
            <a:ext cx="6063488" cy="3494248"/>
            <a:chOff x="4958080" y="2987832"/>
            <a:chExt cx="6140704" cy="3839795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40346" y="3243068"/>
              <a:ext cx="5736590" cy="1670642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25372" y="5348231"/>
              <a:ext cx="5566537" cy="1416078"/>
            </a:xfrm>
            <a:prstGeom prst="rect">
              <a:avLst/>
            </a:prstGeom>
          </p:spPr>
        </p:pic>
        <p:sp>
          <p:nvSpPr>
            <p:cNvPr id="11" name="矩形: 圆角 10"/>
            <p:cNvSpPr/>
            <p:nvPr/>
          </p:nvSpPr>
          <p:spPr>
            <a:xfrm>
              <a:off x="4958080" y="2987832"/>
              <a:ext cx="6140704" cy="3839795"/>
            </a:xfrm>
            <a:prstGeom prst="roundRect">
              <a:avLst>
                <a:gd name="adj" fmla="val 6930"/>
              </a:avLst>
            </a:prstGeom>
            <a:solidFill>
              <a:schemeClr val="accent4">
                <a:alpha val="2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642438" y="3010172"/>
              <a:ext cx="3041269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100" dirty="0"/>
                <a:t>ratio of </a:t>
              </a:r>
              <a:r>
                <a:rPr lang="en-US" altLang="zh-CN" sz="1100" dirty="0" err="1"/>
                <a:t>brem</a:t>
              </a:r>
              <a:r>
                <a:rPr lang="en-US" altLang="zh-CN" sz="1100" dirty="0"/>
                <a:t> photons(E&gt;5keV) and NR</a:t>
              </a:r>
              <a:endParaRPr lang="zh-CN" altLang="en-US" sz="1100" dirty="0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6488005" y="5100323"/>
              <a:ext cx="3041269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100" dirty="0"/>
                <a:t>Numb of photoelectron from simulation</a:t>
              </a:r>
              <a:endParaRPr lang="zh-CN" altLang="en-US" sz="1100" dirty="0"/>
            </a:p>
          </p:txBody>
        </p:sp>
        <p:sp>
          <p:nvSpPr>
            <p:cNvPr id="14" name="箭头: 下 13"/>
            <p:cNvSpPr/>
            <p:nvPr/>
          </p:nvSpPr>
          <p:spPr>
            <a:xfrm>
              <a:off x="7934960" y="4852417"/>
              <a:ext cx="172720" cy="261610"/>
            </a:xfrm>
            <a:prstGeom prst="downArrow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5441880" y="6495124"/>
            <a:ext cx="5921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/>
              <a:t>Bremsstrahlung background is negligible. 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70"/>
            <a:ext cx="10969200" cy="705600"/>
          </a:xfrm>
        </p:spPr>
        <p:txBody>
          <a:bodyPr/>
          <a:lstStyle/>
          <a:p>
            <a:r>
              <a:rPr lang="en-US" altLang="zh-CN" b="1" dirty="0">
                <a:latin typeface="+mj-ea"/>
              </a:rPr>
              <a:t>Muon induced δ ray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16865" y="953770"/>
            <a:ext cx="11144885" cy="5405755"/>
          </a:xfrm>
        </p:spPr>
        <p:txBody>
          <a:bodyPr>
            <a:noAutofit/>
          </a:bodyPr>
          <a:lstStyle/>
          <a:p>
            <a:r>
              <a:rPr lang="en-US" altLang="zh-CN" sz="2000" b="1">
                <a:solidFill>
                  <a:schemeClr val="tx1"/>
                </a:solidFill>
              </a:rPr>
              <a:t>Adopt Local Cosmic Muon Flux Measurement Results</a:t>
            </a:r>
            <a:endParaRPr lang="en-US" altLang="zh-CN" sz="2000">
              <a:solidFill>
                <a:schemeClr val="tx1"/>
              </a:solidFill>
            </a:endParaRPr>
          </a:p>
          <a:p>
            <a:pPr marL="457200" lvl="1" indent="0">
              <a:buNone/>
            </a:pPr>
            <a:r>
              <a:rPr lang="en-US" altLang="zh-CN" sz="2000">
                <a:solidFill>
                  <a:schemeClr val="tx1"/>
                </a:solidFill>
              </a:rPr>
              <a:t>The local cosmic muon flux measurement(Liu,G.,et al, 2024) in Lanzhou is used for estimation.</a:t>
            </a:r>
          </a:p>
          <a:p>
            <a:pPr marL="228600" lvl="0" indent="-228600">
              <a:buFont typeface="Arial" panose="020B0604020202020204" pitchFamily="34" charset="0"/>
              <a:buChar char="●"/>
            </a:pPr>
            <a:r>
              <a:rPr lang="en-US" altLang="zh-CN" sz="2000" b="1">
                <a:solidFill>
                  <a:schemeClr val="tx1"/>
                </a:solidFill>
              </a:rPr>
              <a:t>Set Nuclear Recoil Rate Benchmark and Calculate δ-ray Ratio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altLang="zh-CN" sz="2000">
                <a:solidFill>
                  <a:schemeClr val="tx1"/>
                </a:solidFill>
              </a:rPr>
              <a:t>Set the nuclear recoil rate of the D-D neutron source as 1.4 event per second, and in the 5-10 keV energy range, considering the detector's energy resolution, calculate the ratio of δ-ray production to nuclear recoil as 1.85×10</a:t>
            </a:r>
            <a:r>
              <a:rPr lang="en-US" altLang="zh-CN" sz="2000" baseline="30000">
                <a:solidFill>
                  <a:schemeClr val="tx1"/>
                </a:solidFill>
              </a:rPr>
              <a:t>-5</a:t>
            </a:r>
            <a:r>
              <a:rPr lang="en-US" altLang="zh-CN" sz="2000">
                <a:solidFill>
                  <a:schemeClr val="tx1"/>
                </a:solidFill>
              </a:rPr>
              <a:t>.</a:t>
            </a:r>
          </a:p>
          <a:p>
            <a:pPr marL="228600" lvl="0" indent="-228600">
              <a:buFont typeface="Arial" panose="020B0604020202020204" pitchFamily="34" charset="0"/>
              <a:buChar char="●"/>
            </a:pPr>
            <a:r>
              <a:rPr lang="en-US" altLang="zh-CN" sz="2000" b="1">
                <a:solidFill>
                  <a:schemeClr val="tx1"/>
                </a:solidFill>
              </a:rPr>
              <a:t>Considering random track coincidence</a:t>
            </a:r>
          </a:p>
          <a:p>
            <a:pPr marL="228600" lvl="0" indent="-228600">
              <a:buFont typeface="Arial" panose="020B0604020202020204" pitchFamily="34" charset="0"/>
              <a:buChar char="●"/>
            </a:pPr>
            <a:r>
              <a:rPr lang="en-US" altLang="zh-CN" sz="2000" b="1">
                <a:solidFill>
                  <a:schemeClr val="tx1"/>
                </a:solidFill>
              </a:rPr>
              <a:t>Include detector’s muon exclusion efficiency</a:t>
            </a: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altLang="zh-CN" sz="2000">
                <a:solidFill>
                  <a:schemeClr val="tx1"/>
                </a:solidFill>
              </a:rPr>
              <a:t>Normalize to the number of experimental data points and determine that δ-rays contribute 0.013 events.</a:t>
            </a:r>
          </a:p>
        </p:txBody>
      </p:sp>
      <p:sp>
        <p:nvSpPr>
          <p:cNvPr id="23" name="灯片编号占位符 22"/>
          <p:cNvSpPr>
            <a:spLocks noGrp="1"/>
          </p:cNvSpPr>
          <p:nvPr>
            <p:ph type="sldNum" sz="quarter" idx="12"/>
          </p:nvPr>
        </p:nvSpPr>
        <p:spPr>
          <a:xfrm>
            <a:off x="8877600" y="6382980"/>
            <a:ext cx="2700000" cy="316800"/>
          </a:xfrm>
        </p:spPr>
        <p:txBody>
          <a:bodyPr/>
          <a:lstStyle/>
          <a:p>
            <a:fld id="{CA44AABA-6ED3-43D4-A200-DA0A2F6CBD64}" type="slidenum">
              <a:rPr lang="zh-CN" altLang="en-US" smtClean="0"/>
              <a:t>52</a:t>
            </a:fld>
            <a:endParaRPr lang="zh-CN" altLang="en-US"/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75615" y="727075"/>
            <a:ext cx="4591685" cy="336169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61340" y="4008138"/>
            <a:ext cx="4702175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/>
              <a:t>The detector's alpha decay count rate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9178" y="748398"/>
            <a:ext cx="2227482" cy="3220352"/>
          </a:xfrm>
          <a:prstGeom prst="rect">
            <a:avLst/>
          </a:prstGeom>
        </p:spPr>
      </p:pic>
      <p:sp>
        <p:nvSpPr>
          <p:cNvPr id="7" name="标题 6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675" y="21590"/>
            <a:ext cx="4897120" cy="705485"/>
          </a:xfrm>
        </p:spPr>
        <p:txBody>
          <a:bodyPr/>
          <a:lstStyle/>
          <a:p>
            <a:r>
              <a:rPr lang="en-US" altLang="zh-CN"/>
              <a:t>Trace contaminants 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067300" y="3959861"/>
            <a:ext cx="28778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The decay chain of </a:t>
            </a:r>
            <a:r>
              <a:rPr lang="en-US" altLang="zh-CN" baseline="30000" dirty="0"/>
              <a:t>222</a:t>
            </a:r>
            <a:r>
              <a:rPr lang="en-US" altLang="zh-CN" dirty="0"/>
              <a:t>Rn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53670" y="4575175"/>
            <a:ext cx="723074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altLang="zh-CN" b="1"/>
              <a:t>Assuming: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>
                <a:sym typeface="+mn-ea"/>
              </a:rPr>
              <a:t>All alpha rays are attributed to the decay chain of </a:t>
            </a:r>
            <a:r>
              <a:rPr lang="en-US" altLang="zh-CN" baseline="30000">
                <a:sym typeface="+mn-ea"/>
              </a:rPr>
              <a:t>222</a:t>
            </a:r>
            <a:r>
              <a:rPr lang="en-US" altLang="zh-CN">
                <a:sym typeface="+mn-ea"/>
              </a:rPr>
              <a:t>Rn.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zh-CN">
              <a:sym typeface="+mn-ea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/>
              <a:t>The secondary nuclides with a half-life of less than 1 year have completely decayed.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zh-CN" altLang="en-US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/>
              <a:t>Decay process ultimately ceases at </a:t>
            </a:r>
            <a:r>
              <a:rPr lang="en-US" altLang="zh-CN" baseline="30000"/>
              <a:t>210</a:t>
            </a:r>
            <a:r>
              <a:rPr lang="en-US" altLang="zh-CN"/>
              <a:t>Pb.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8141335" y="2654299"/>
            <a:ext cx="3948430" cy="46882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en-US" altLang="zh-CN" dirty="0">
                <a:sym typeface="+mn-ea"/>
              </a:rPr>
              <a:t>β decay between 5-10 keV </a:t>
            </a:r>
            <a:r>
              <a:rPr lang="en-US" altLang="zh-CN" dirty="0"/>
              <a:t>contributed by the </a:t>
            </a:r>
            <a:r>
              <a:rPr lang="en-US" altLang="zh-CN" baseline="30000" dirty="0"/>
              <a:t>222</a:t>
            </a:r>
            <a:r>
              <a:rPr lang="en-US" altLang="zh-CN" dirty="0"/>
              <a:t>Rn decay chain: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/>
              <a:t>(7.25 </a:t>
            </a:r>
            <a:r>
              <a:rPr lang="en-US" altLang="en-US" dirty="0"/>
              <a:t>±</a:t>
            </a:r>
            <a:r>
              <a:rPr lang="en-US" altLang="zh-CN" dirty="0"/>
              <a:t> 0.94) </a:t>
            </a:r>
            <a:r>
              <a:rPr lang="en-US" altLang="en-US" dirty="0"/>
              <a:t>×</a:t>
            </a:r>
            <a:r>
              <a:rPr lang="en-US" altLang="zh-CN" dirty="0"/>
              <a:t> 10</a:t>
            </a:r>
            <a:r>
              <a:rPr lang="en-US" altLang="zh-CN" baseline="30000" dirty="0"/>
              <a:t>−7 </a:t>
            </a:r>
            <a:r>
              <a:rPr lang="en-US" altLang="zh-CN" dirty="0"/>
              <a:t>/</a:t>
            </a:r>
            <a:r>
              <a:rPr lang="en-US" altLang="zh-CN" dirty="0">
                <a:sym typeface="+mn-ea"/>
              </a:rPr>
              <a:t>s</a:t>
            </a:r>
            <a:endParaRPr lang="en-US" altLang="zh-CN" baseline="30000" dirty="0"/>
          </a:p>
          <a:p>
            <a:pPr indent="0">
              <a:buFont typeface="Arial" panose="020B0604020202020204" pitchFamily="34" charset="0"/>
              <a:buNone/>
            </a:pPr>
            <a:r>
              <a:rPr lang="en-US" altLang="zh-CN" dirty="0"/>
              <a:t>Combined with the natural abundance values of the working gas: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/>
                </a:solidFill>
              </a:rPr>
              <a:t>(3.34 </a:t>
            </a:r>
            <a:r>
              <a:rPr lang="en-US" altLang="en-US" dirty="0">
                <a:solidFill>
                  <a:schemeClr val="tx1"/>
                </a:solidFill>
              </a:rPr>
              <a:t>±</a:t>
            </a:r>
            <a:r>
              <a:rPr lang="en-US" altLang="zh-CN" dirty="0">
                <a:solidFill>
                  <a:schemeClr val="tx1"/>
                </a:solidFill>
              </a:rPr>
              <a:t> 2.71) </a:t>
            </a:r>
            <a:r>
              <a:rPr lang="en-US" altLang="en-US" dirty="0">
                <a:solidFill>
                  <a:schemeClr val="tx1"/>
                </a:solidFill>
              </a:rPr>
              <a:t>×</a:t>
            </a:r>
            <a:r>
              <a:rPr lang="en-US" altLang="zh-CN" dirty="0">
                <a:solidFill>
                  <a:schemeClr val="tx1"/>
                </a:solidFill>
              </a:rPr>
              <a:t> 10</a:t>
            </a:r>
            <a:r>
              <a:rPr lang="en-US" altLang="zh-CN" baseline="30000" dirty="0">
                <a:solidFill>
                  <a:schemeClr val="tx1"/>
                </a:solidFill>
              </a:rPr>
              <a:t>−6</a:t>
            </a:r>
            <a:r>
              <a:rPr lang="en-US" altLang="zh-CN" dirty="0">
                <a:solidFill>
                  <a:schemeClr val="tx1"/>
                </a:solidFill>
              </a:rPr>
              <a:t> /s</a:t>
            </a: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altLang="zh-CN" dirty="0">
                <a:solidFill>
                  <a:schemeClr val="tx1"/>
                </a:solidFill>
              </a:rPr>
              <a:t>GEANT4 simulation of trace radioactivity generating 5-10 keV pseudo-Migdal events yields a selection efficiency of 11.4%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US" altLang="zh-CN" dirty="0">
              <a:solidFill>
                <a:schemeClr val="tx1"/>
              </a:solidFill>
            </a:endParaRP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altLang="zh-CN" dirty="0">
                <a:solidFill>
                  <a:schemeClr val="tx1"/>
                </a:solidFill>
              </a:rPr>
              <a:t>The final expectation for the background contribution from trace radioactivity is: 0.001 </a:t>
            </a:r>
            <a:r>
              <a:rPr lang="en-US" altLang="en-US" dirty="0">
                <a:solidFill>
                  <a:schemeClr val="tx1"/>
                </a:solidFill>
              </a:rPr>
              <a:t>±</a:t>
            </a:r>
            <a:r>
              <a:rPr lang="en-US" altLang="zh-CN" dirty="0">
                <a:solidFill>
                  <a:schemeClr val="tx1"/>
                </a:solidFill>
              </a:rPr>
              <a:t> 0.001.</a:t>
            </a:r>
          </a:p>
        </p:txBody>
      </p:sp>
      <p:sp>
        <p:nvSpPr>
          <p:cNvPr id="3" name="内容占位符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7945120" y="662940"/>
            <a:ext cx="4247515" cy="2235200"/>
          </a:xfrm>
          <a:prstGeom prst="rect">
            <a:avLst/>
          </a:prstGeom>
        </p:spPr>
        <p:txBody>
          <a:bodyPr vert="horz" lIns="90000" tIns="46800" rIns="90000" bIns="46800" rtlCol="0">
            <a:normAutofit lnSpcReduction="10000"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CN" dirty="0">
                <a:solidFill>
                  <a:schemeClr val="tx1"/>
                </a:solidFill>
              </a:rPr>
              <a:t>The working natural abundance: </a:t>
            </a:r>
          </a:p>
          <a:p>
            <a:pPr lvl="1">
              <a:lnSpc>
                <a:spcPct val="100000"/>
              </a:lnSpc>
            </a:pPr>
            <a:r>
              <a:rPr lang="en-US" altLang="zh-CN" sz="1800" dirty="0">
                <a:solidFill>
                  <a:schemeClr val="tx1"/>
                </a:solidFill>
              </a:rPr>
              <a:t>³H:(6.38</a:t>
            </a:r>
            <a:r>
              <a:rPr lang="en-US" altLang="en-US" sz="1800" dirty="0">
                <a:solidFill>
                  <a:schemeClr val="tx1"/>
                </a:solidFill>
              </a:rPr>
              <a:t>±</a:t>
            </a:r>
            <a:r>
              <a:rPr lang="en-US" altLang="zh-CN" sz="1800" dirty="0">
                <a:solidFill>
                  <a:schemeClr val="tx1"/>
                </a:solidFill>
              </a:rPr>
              <a:t>6.38)</a:t>
            </a:r>
            <a:r>
              <a:rPr lang="en-US" altLang="en-US" sz="1800" dirty="0">
                <a:solidFill>
                  <a:schemeClr val="tx1"/>
                </a:solidFill>
              </a:rPr>
              <a:t>×</a:t>
            </a:r>
            <a:r>
              <a:rPr lang="en-US" altLang="zh-CN" sz="1800" dirty="0">
                <a:solidFill>
                  <a:schemeClr val="tx1"/>
                </a:solidFill>
              </a:rPr>
              <a:t>10</a:t>
            </a:r>
            <a:r>
              <a:rPr lang="en-US" altLang="zh-CN" sz="1800" baseline="30000" dirty="0">
                <a:solidFill>
                  <a:schemeClr val="tx1"/>
                </a:solidFill>
              </a:rPr>
              <a:t>-8</a:t>
            </a:r>
            <a:r>
              <a:rPr lang="en-US" altLang="zh-CN" sz="1800" dirty="0">
                <a:solidFill>
                  <a:schemeClr val="tx1"/>
                </a:solidFill>
              </a:rPr>
              <a:t> Bq</a:t>
            </a:r>
          </a:p>
          <a:p>
            <a:pPr lvl="1">
              <a:lnSpc>
                <a:spcPct val="100000"/>
              </a:lnSpc>
            </a:pPr>
            <a:r>
              <a:rPr lang="en-US" altLang="zh-CN" sz="1800" dirty="0">
                <a:solidFill>
                  <a:schemeClr val="tx1"/>
                </a:solidFill>
              </a:rPr>
              <a:t>¹⁴C:(4.58 </a:t>
            </a:r>
            <a:r>
              <a:rPr lang="en-US" altLang="en-US" sz="1800" dirty="0">
                <a:solidFill>
                  <a:schemeClr val="tx1"/>
                </a:solidFill>
              </a:rPr>
              <a:t>±</a:t>
            </a:r>
            <a:r>
              <a:rPr lang="en-US" altLang="zh-CN" sz="1800" dirty="0">
                <a:solidFill>
                  <a:schemeClr val="tx1"/>
                </a:solidFill>
              </a:rPr>
              <a:t> 4.58)</a:t>
            </a:r>
            <a:r>
              <a:rPr lang="en-US" altLang="en-US" sz="1800" dirty="0">
                <a:solidFill>
                  <a:schemeClr val="tx1"/>
                </a:solidFill>
                <a:sym typeface="+mn-ea"/>
              </a:rPr>
              <a:t>×</a:t>
            </a:r>
            <a:r>
              <a:rPr lang="en-US" altLang="zh-CN" sz="1800" dirty="0">
                <a:solidFill>
                  <a:schemeClr val="tx1"/>
                </a:solidFill>
                <a:sym typeface="+mn-ea"/>
              </a:rPr>
              <a:t>10</a:t>
            </a:r>
            <a:r>
              <a:rPr lang="en-US" altLang="zh-CN" sz="1800" baseline="30000" dirty="0">
                <a:solidFill>
                  <a:schemeClr val="tx1"/>
                </a:solidFill>
                <a:sym typeface="+mn-ea"/>
              </a:rPr>
              <a:t>-5</a:t>
            </a:r>
            <a:r>
              <a:rPr lang="en-US" altLang="zh-CN" sz="1800" dirty="0">
                <a:solidFill>
                  <a:schemeClr val="tx1"/>
                </a:solidFill>
                <a:sym typeface="+mn-ea"/>
              </a:rPr>
              <a:t> Bq</a:t>
            </a:r>
          </a:p>
          <a:p>
            <a:pPr marL="228600" lvl="0" indent="-228600">
              <a:lnSpc>
                <a:spcPct val="100000"/>
              </a:lnSpc>
              <a:buFont typeface="Arial" panose="020B0604020202020204" pitchFamily="34" charset="0"/>
              <a:buChar char="●"/>
            </a:pPr>
            <a:r>
              <a:rPr lang="en-US" altLang="zh-CN" dirty="0">
                <a:solidFill>
                  <a:schemeClr val="tx1"/>
                </a:solidFill>
              </a:rPr>
              <a:t>β decay between 5-10 keV:</a:t>
            </a:r>
          </a:p>
          <a:p>
            <a:pPr marL="685800" lvl="1" indent="-228600">
              <a:lnSpc>
                <a:spcPct val="100000"/>
              </a:lnSpc>
              <a:buFont typeface="Arial" panose="020B0604020202020204" pitchFamily="34" charset="0"/>
              <a:buChar char="●"/>
            </a:pPr>
            <a:r>
              <a:rPr lang="en-US" altLang="zh-CN" sz="1800" dirty="0">
                <a:solidFill>
                  <a:schemeClr val="tx1"/>
                </a:solidFill>
                <a:sym typeface="+mn-ea"/>
              </a:rPr>
              <a:t>³H:</a:t>
            </a:r>
            <a:r>
              <a:rPr lang="en-US" altLang="zh-CN" sz="1800" dirty="0">
                <a:solidFill>
                  <a:schemeClr val="tx1"/>
                </a:solidFill>
              </a:rPr>
              <a:t>(2.29</a:t>
            </a:r>
            <a:r>
              <a:rPr lang="en-US" altLang="en-US" sz="1800" dirty="0">
                <a:solidFill>
                  <a:schemeClr val="tx1"/>
                </a:solidFill>
              </a:rPr>
              <a:t>±</a:t>
            </a:r>
            <a:r>
              <a:rPr lang="en-US" altLang="zh-CN" sz="1800" dirty="0">
                <a:solidFill>
                  <a:schemeClr val="tx1"/>
                </a:solidFill>
              </a:rPr>
              <a:t>2.29)</a:t>
            </a:r>
            <a:r>
              <a:rPr lang="en-US" altLang="en-US" sz="1800" dirty="0">
                <a:solidFill>
                  <a:schemeClr val="tx1"/>
                </a:solidFill>
              </a:rPr>
              <a:t>×</a:t>
            </a:r>
            <a:r>
              <a:rPr lang="en-US" altLang="zh-CN" sz="1800" dirty="0">
                <a:solidFill>
                  <a:schemeClr val="tx1"/>
                </a:solidFill>
              </a:rPr>
              <a:t>10</a:t>
            </a:r>
            <a:r>
              <a:rPr lang="en-US" altLang="zh-CN" sz="1800" baseline="30000" dirty="0">
                <a:solidFill>
                  <a:schemeClr val="tx1"/>
                </a:solidFill>
                <a:sym typeface="+mn-ea"/>
              </a:rPr>
              <a:t>-8  </a:t>
            </a:r>
            <a:r>
              <a:rPr lang="en-US" altLang="zh-CN" sz="1800" dirty="0">
                <a:solidFill>
                  <a:schemeClr val="tx1"/>
                </a:solidFill>
                <a:sym typeface="+mn-ea"/>
              </a:rPr>
              <a:t>/s</a:t>
            </a:r>
            <a:endParaRPr lang="en-US" altLang="zh-CN" sz="1800" baseline="30000" dirty="0">
              <a:solidFill>
                <a:schemeClr val="tx1"/>
              </a:solidFill>
              <a:sym typeface="+mn-ea"/>
            </a:endParaRPr>
          </a:p>
          <a:p>
            <a:pPr marL="685800" lvl="1" indent="-228600">
              <a:lnSpc>
                <a:spcPct val="100000"/>
              </a:lnSpc>
              <a:buFont typeface="Arial" panose="020B0604020202020204" pitchFamily="34" charset="0"/>
              <a:buChar char="●"/>
            </a:pPr>
            <a:r>
              <a:rPr lang="en-US" altLang="zh-CN" sz="1800" dirty="0">
                <a:solidFill>
                  <a:schemeClr val="tx1"/>
                </a:solidFill>
                <a:sym typeface="+mn-ea"/>
              </a:rPr>
              <a:t>¹⁴C:</a:t>
            </a:r>
            <a:r>
              <a:rPr lang="en-US" altLang="zh-CN" sz="1800" dirty="0">
                <a:solidFill>
                  <a:schemeClr val="tx1"/>
                </a:solidFill>
              </a:rPr>
              <a:t>(2.59</a:t>
            </a:r>
            <a:r>
              <a:rPr lang="en-US" altLang="en-US" sz="1800" dirty="0">
                <a:solidFill>
                  <a:schemeClr val="tx1"/>
                </a:solidFill>
              </a:rPr>
              <a:t>±</a:t>
            </a:r>
            <a:r>
              <a:rPr lang="en-US" altLang="zh-CN" sz="1800" dirty="0">
                <a:solidFill>
                  <a:schemeClr val="tx1"/>
                </a:solidFill>
              </a:rPr>
              <a:t>2.59)</a:t>
            </a:r>
            <a:r>
              <a:rPr lang="en-US" altLang="en-US" sz="1800" dirty="0">
                <a:solidFill>
                  <a:schemeClr val="tx1"/>
                </a:solidFill>
              </a:rPr>
              <a:t>×</a:t>
            </a:r>
            <a:r>
              <a:rPr lang="en-US" altLang="zh-CN" sz="1800" dirty="0">
                <a:solidFill>
                  <a:schemeClr val="tx1"/>
                </a:solidFill>
              </a:rPr>
              <a:t>10</a:t>
            </a:r>
            <a:r>
              <a:rPr lang="en-US" altLang="zh-CN" sz="1800" baseline="30000" dirty="0">
                <a:solidFill>
                  <a:schemeClr val="tx1"/>
                </a:solidFill>
                <a:sym typeface="+mn-ea"/>
              </a:rPr>
              <a:t>-6 </a:t>
            </a:r>
            <a:r>
              <a:rPr lang="en-US" altLang="zh-CN" sz="1800" dirty="0">
                <a:solidFill>
                  <a:schemeClr val="tx1"/>
                </a:solidFill>
                <a:sym typeface="+mn-ea"/>
              </a:rPr>
              <a:t>/s</a:t>
            </a:r>
            <a:endParaRPr lang="en-US" altLang="zh-CN" sz="1800" dirty="0">
              <a:solidFill>
                <a:schemeClr val="tx1"/>
              </a:solidFill>
            </a:endParaRPr>
          </a:p>
          <a:p>
            <a:pPr marL="228600" lvl="0" indent="-228600">
              <a:buFont typeface="Arial" panose="020B0604020202020204" pitchFamily="34" charset="0"/>
              <a:buChar char="●"/>
            </a:pPr>
            <a:endParaRPr lang="en-US" altLang="zh-CN" sz="1800" dirty="0">
              <a:solidFill>
                <a:schemeClr val="tx1"/>
              </a:solidFill>
            </a:endParaRPr>
          </a:p>
        </p:txBody>
      </p:sp>
      <p:sp>
        <p:nvSpPr>
          <p:cNvPr id="23" name="灯片编号占位符 22"/>
          <p:cNvSpPr>
            <a:spLocks noGrp="1"/>
          </p:cNvSpPr>
          <p:nvPr>
            <p:ph type="sldNum" sz="quarter" idx="12"/>
          </p:nvPr>
        </p:nvSpPr>
        <p:spPr>
          <a:xfrm>
            <a:off x="8877600" y="6382980"/>
            <a:ext cx="2700000" cy="316800"/>
          </a:xfrm>
        </p:spPr>
        <p:txBody>
          <a:bodyPr/>
          <a:lstStyle/>
          <a:p>
            <a:fld id="{CA44AABA-6ED3-43D4-A200-DA0A2F6CBD64}" type="slidenum">
              <a:rPr lang="zh-CN" altLang="en-US" smtClean="0"/>
              <a:t>53</a:t>
            </a:fld>
            <a:endParaRPr lang="zh-CN" altLang="en-US"/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FB564774-872C-2FFF-6233-4FF03A487E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0271" y="2963577"/>
            <a:ext cx="3925378" cy="1594685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tx1"/>
                </a:solidFill>
              </a:rPr>
              <a:t>a. The approximate treatment of the Original Migdal’s method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54</a:t>
            </a:fld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56071" y="1539734"/>
            <a:ext cx="60191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Nuclear rest frame, the electronic cloud state: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4C795D92-40D5-376B-EC3B-346E519A8E60}"/>
                  </a:ext>
                </a:extLst>
              </p:cNvPr>
              <p:cNvSpPr txBox="1"/>
              <p:nvPr/>
            </p:nvSpPr>
            <p:spPr>
              <a:xfrm>
                <a:off x="6140407" y="1509979"/>
                <a:ext cx="3208058" cy="4278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zh-CN" altLang="zh-C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zh-CN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𝑒𝑐</m:t>
                              </m:r>
                            </m:sub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e>
                      </m:d>
                      <m:r>
                        <a:rPr lang="en-US" altLang="zh-CN" sz="24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zh-CN" altLang="zh-CN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zh-CN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b>
                            <m:sSubPr>
                              <m:ctrlPr>
                                <a:rPr lang="zh-CN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∑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CN" sz="2400">
                              <a:latin typeface="Cambria Math" panose="02040503050406030204" pitchFamily="18" charset="0"/>
                            </a:rPr>
                            <m:t> </m:t>
                          </m:r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𝐯</m:t>
                          </m:r>
                          <m:r>
                            <a:rPr lang="en-US" altLang="zh-CN" sz="2400"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zh-CN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ˆ"/>
                                  <m:ctrlPr>
                                    <a:rPr lang="zh-CN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p>
                      </m:sSup>
                      <m:d>
                        <m:dPr>
                          <m:begChr m:val="|"/>
                          <m:endChr m:val="⟩"/>
                          <m:ctrlPr>
                            <a:rPr lang="zh-CN" altLang="zh-C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zh-CN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𝑒𝑐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4C795D92-40D5-376B-EC3B-346E519A8E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0407" y="1509979"/>
                <a:ext cx="3208058" cy="42780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: 圆角 5">
            <a:extLst>
              <a:ext uri="{FF2B5EF4-FFF2-40B4-BE49-F238E27FC236}">
                <a16:creationId xmlns:a16="http://schemas.microsoft.com/office/drawing/2014/main" id="{E9C12696-E801-C46C-C413-2A43D64BCFBF}"/>
              </a:ext>
            </a:extLst>
          </p:cNvPr>
          <p:cNvSpPr/>
          <p:nvPr/>
        </p:nvSpPr>
        <p:spPr>
          <a:xfrm>
            <a:off x="7241831" y="1360576"/>
            <a:ext cx="1366838" cy="726613"/>
          </a:xfrm>
          <a:prstGeom prst="round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A30A9061-357A-3D41-BCC6-DFFB881776F0}"/>
              </a:ext>
            </a:extLst>
          </p:cNvPr>
          <p:cNvSpPr/>
          <p:nvPr/>
        </p:nvSpPr>
        <p:spPr>
          <a:xfrm>
            <a:off x="7856480" y="1958160"/>
            <a:ext cx="129031" cy="12903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连接符: 肘形 7">
            <a:extLst>
              <a:ext uri="{FF2B5EF4-FFF2-40B4-BE49-F238E27FC236}">
                <a16:creationId xmlns:a16="http://schemas.microsoft.com/office/drawing/2014/main" id="{852240E5-C862-E3B4-D3D4-E12D7E4F4248}"/>
              </a:ext>
            </a:extLst>
          </p:cNvPr>
          <p:cNvCxnSpPr>
            <a:cxnSpLocks/>
            <a:stCxn id="7" idx="4"/>
          </p:cNvCxnSpPr>
          <p:nvPr/>
        </p:nvCxnSpPr>
        <p:spPr>
          <a:xfrm rot="16200000" flipH="1">
            <a:off x="8563012" y="1445175"/>
            <a:ext cx="389702" cy="1673734"/>
          </a:xfrm>
          <a:prstGeom prst="bentConnector2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1682A94D-C41E-2E70-0896-CCFBC509ADFA}"/>
              </a:ext>
            </a:extLst>
          </p:cNvPr>
          <p:cNvSpPr txBox="1"/>
          <p:nvPr/>
        </p:nvSpPr>
        <p:spPr>
          <a:xfrm>
            <a:off x="7960949" y="2107561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Nucleus recoil</a:t>
            </a:r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0B5ACD0-7262-DBEF-7C6A-8787934F9D79}"/>
              </a:ext>
            </a:extLst>
          </p:cNvPr>
          <p:cNvSpPr txBox="1"/>
          <p:nvPr/>
        </p:nvSpPr>
        <p:spPr>
          <a:xfrm>
            <a:off x="356071" y="2757922"/>
            <a:ext cx="60191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Ionization probability 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4778F7C9-8DC0-871E-93C8-6B5EEC0E6BE4}"/>
                  </a:ext>
                </a:extLst>
              </p:cNvPr>
              <p:cNvSpPr txBox="1"/>
              <p:nvPr/>
            </p:nvSpPr>
            <p:spPr>
              <a:xfrm>
                <a:off x="2863035" y="2757922"/>
                <a:ext cx="253377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400" i="1" smtClean="0">
                          <a:latin typeface="Cambria Math" panose="02040503050406030204" pitchFamily="18" charset="0"/>
                        </a:rPr>
                        <m:t>𝒫</m:t>
                      </m:r>
                      <m:r>
                        <a:rPr lang="zh-CN" altLang="en-US" sz="240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zh-CN" alt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zh-CN" alt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zh-CN" alt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zh-CN" alt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zh-CN" altLang="en-US" sz="2400" i="1" smtClean="0">
                                          <a:latin typeface="Cambria Math" panose="02040503050406030204" pitchFamily="18" charset="0"/>
                                        </a:rPr>
                                        <m:t>Φ</m:t>
                                      </m:r>
                                    </m:e>
                                    <m:sub>
                                      <m:r>
                                        <a:rPr lang="zh-CN" altLang="en-US" sz="2400" i="1" smtClean="0">
                                          <a:latin typeface="Cambria Math" panose="02040503050406030204" pitchFamily="18" charset="0"/>
                                        </a:rPr>
                                        <m:t>𝑒𝑐</m:t>
                                      </m:r>
                                    </m:sub>
                                    <m:sup>
                                      <m:r>
                                        <a:rPr lang="zh-CN" altLang="en-US" sz="2400" i="1" smtClean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bSup>
                                  <m:r>
                                    <a:rPr lang="zh-CN" altLang="en-US" sz="2400" i="1" smtClean="0">
                                      <a:latin typeface="Cambria Math" panose="02040503050406030204" pitchFamily="18" charset="0"/>
                                    </a:rPr>
                                    <m:t>∣</m:t>
                                  </m:r>
                                  <m:sSubSup>
                                    <m:sSubSupPr>
                                      <m:ctrlPr>
                                        <a:rPr lang="zh-CN" alt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zh-CN" altLang="en-US" sz="2400" i="1" smtClean="0">
                                          <a:latin typeface="Cambria Math" panose="02040503050406030204" pitchFamily="18" charset="0"/>
                                        </a:rPr>
                                        <m:t>Φ</m:t>
                                      </m:r>
                                    </m:e>
                                    <m:sub>
                                      <m:r>
                                        <a:rPr lang="zh-CN" altLang="en-US" sz="2400" i="1" smtClean="0">
                                          <a:latin typeface="Cambria Math" panose="02040503050406030204" pitchFamily="18" charset="0"/>
                                        </a:rPr>
                                        <m:t>𝑒𝑐</m:t>
                                      </m:r>
                                    </m:sub>
                                    <m:sup>
                                      <m:r>
                                        <a:rPr lang="zh-CN" altLang="en-US" sz="240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zh-CN" altLang="en-US" sz="240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4778F7C9-8DC0-871E-93C8-6B5EEC0E6B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3035" y="2757922"/>
                <a:ext cx="2533771" cy="369332"/>
              </a:xfrm>
              <a:prstGeom prst="rect">
                <a:avLst/>
              </a:prstGeom>
              <a:blipFill>
                <a:blip r:embed="rId6"/>
                <a:stretch>
                  <a:fillRect l="-2169" r="-482" b="-1967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8E5F44A8-B9EF-95EC-1C0B-A953B064EA9A}"/>
              </a:ext>
            </a:extLst>
          </p:cNvPr>
          <p:cNvSpPr/>
          <p:nvPr/>
        </p:nvSpPr>
        <p:spPr>
          <a:xfrm>
            <a:off x="3627629" y="2590016"/>
            <a:ext cx="743680" cy="726613"/>
          </a:xfrm>
          <a:prstGeom prst="roundRect">
            <a:avLst/>
          </a:prstGeom>
          <a:solidFill>
            <a:schemeClr val="accent1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39B9A295-9329-2F91-5625-225BA54F10D3}"/>
              </a:ext>
            </a:extLst>
          </p:cNvPr>
          <p:cNvSpPr/>
          <p:nvPr/>
        </p:nvSpPr>
        <p:spPr>
          <a:xfrm>
            <a:off x="3938135" y="3187598"/>
            <a:ext cx="129031" cy="129031"/>
          </a:xfrm>
          <a:prstGeom prst="ellipse">
            <a:avLst/>
          </a:prstGeom>
          <a:solidFill>
            <a:srgbClr val="D5DDEC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连接符: 肘形 15">
            <a:extLst>
              <a:ext uri="{FF2B5EF4-FFF2-40B4-BE49-F238E27FC236}">
                <a16:creationId xmlns:a16="http://schemas.microsoft.com/office/drawing/2014/main" id="{FC793F07-5EC0-F0F2-5F87-8B9F1EA35F44}"/>
              </a:ext>
            </a:extLst>
          </p:cNvPr>
          <p:cNvCxnSpPr>
            <a:cxnSpLocks/>
            <a:stCxn id="15" idx="4"/>
          </p:cNvCxnSpPr>
          <p:nvPr/>
        </p:nvCxnSpPr>
        <p:spPr>
          <a:xfrm rot="16200000" flipH="1">
            <a:off x="4876375" y="2442905"/>
            <a:ext cx="374040" cy="2121488"/>
          </a:xfrm>
          <a:prstGeom prst="bentConnector2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1B215D87-E60F-1E70-A84E-83A631AA91F3}"/>
              </a:ext>
            </a:extLst>
          </p:cNvPr>
          <p:cNvSpPr txBox="1"/>
          <p:nvPr/>
        </p:nvSpPr>
        <p:spPr>
          <a:xfrm>
            <a:off x="4067166" y="3321337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Ionized eigenstate</a:t>
            </a:r>
            <a:endParaRPr lang="zh-CN" altLang="en-US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C942680B-4E63-EF7C-82EF-3495845EBB3E}"/>
              </a:ext>
            </a:extLst>
          </p:cNvPr>
          <p:cNvSpPr txBox="1"/>
          <p:nvPr/>
        </p:nvSpPr>
        <p:spPr>
          <a:xfrm>
            <a:off x="6294104" y="2573876"/>
            <a:ext cx="574227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B0F0"/>
                </a:solidFill>
              </a:rPr>
              <a:t>Separate treatment </a:t>
            </a:r>
            <a:r>
              <a:rPr lang="en-US" altLang="zh-CN" sz="1600" dirty="0"/>
              <a:t>of final-state ionization&amp; nuclear recoil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B0F0"/>
                </a:solidFill>
              </a:rPr>
              <a:t>Obscure</a:t>
            </a:r>
            <a:r>
              <a:rPr lang="en-US" altLang="zh-CN" sz="1600" dirty="0"/>
              <a:t> energy-momentum &amp; probability </a:t>
            </a:r>
            <a:r>
              <a:rPr lang="en-US" altLang="zh-CN" sz="1600" dirty="0">
                <a:solidFill>
                  <a:srgbClr val="00B0F0"/>
                </a:solidFill>
              </a:rPr>
              <a:t>conservation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600" dirty="0"/>
          </a:p>
          <a:p>
            <a:endParaRPr lang="zh-CN" alt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7002A7CB-5DB7-226F-9063-FD37B3D396ED}"/>
              </a:ext>
            </a:extLst>
          </p:cNvPr>
          <p:cNvSpPr txBox="1"/>
          <p:nvPr/>
        </p:nvSpPr>
        <p:spPr>
          <a:xfrm>
            <a:off x="356071" y="3885242"/>
            <a:ext cx="5731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dirty="0"/>
              <a:t>b. From Nuclear Recoil to Atomic Recoil (Ibe, 2023)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851CB1EB-F3FB-98F9-DB84-39244DEBC491}"/>
                  </a:ext>
                </a:extLst>
              </p:cNvPr>
              <p:cNvSpPr txBox="1"/>
              <p:nvPr/>
            </p:nvSpPr>
            <p:spPr>
              <a:xfrm>
                <a:off x="2216353" y="4558264"/>
                <a:ext cx="6709529" cy="3763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400" i="1" smtClean="0">
                          <a:latin typeface="Cambria Math" panose="02040503050406030204" pitchFamily="18" charset="0"/>
                        </a:rPr>
                        <m:t>𝑖</m:t>
                      </m:r>
                      <m:sSub>
                        <m:sSubPr>
                          <m:ctrlPr>
                            <a:rPr lang="zh-CN" alt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40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zh-CN" altLang="en-US" sz="2400" i="1" smtClean="0">
                              <a:latin typeface="Cambria Math" panose="02040503050406030204" pitchFamily="18" charset="0"/>
                            </a:rPr>
                            <m:t>𝐹𝐼</m:t>
                          </m:r>
                        </m:sub>
                      </m:sSub>
                      <m:r>
                        <a:rPr lang="zh-CN" altLang="en-US" sz="2400" i="1" smtClean="0">
                          <a:latin typeface="Cambria Math" panose="02040503050406030204" pitchFamily="18" charset="0"/>
                        </a:rPr>
                        <m:t>≃</m:t>
                      </m:r>
                      <m:sSub>
                        <m:sSubPr>
                          <m:ctrlPr>
                            <a:rPr lang="zh-CN" alt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40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zh-CN" altLang="en-US" sz="240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zh-CN" alt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zh-CN" alt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sz="240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zh-CN" altLang="en-US" sz="240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  <m:sup>
                              <m:r>
                                <a:rPr lang="zh-CN" altLang="en-US" sz="240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zh-CN" altLang="en-US" sz="2400" i="1" smtClean="0">
                          <a:latin typeface="Cambria Math" panose="02040503050406030204" pitchFamily="18" charset="0"/>
                        </a:rPr>
                        <m:t>ℳ</m:t>
                      </m:r>
                      <m:d>
                        <m:dPr>
                          <m:ctrlPr>
                            <a:rPr lang="zh-CN" alt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zh-CN" alt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sz="240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zh-CN" altLang="en-US" sz="240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  <m:sup>
                              <m:r>
                                <a:rPr lang="zh-CN" altLang="en-US" sz="240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zh-CN" altLang="en-US" sz="2400" i="1" smtClean="0"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zh-CN" alt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40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zh-CN" altLang="en-US" sz="2400" i="1" smtClean="0">
                              <a:latin typeface="Cambria Math" panose="02040503050406030204" pitchFamily="18" charset="0"/>
                            </a:rPr>
                            <m:t>𝐹𝐼</m:t>
                          </m:r>
                        </m:sub>
                      </m:sSub>
                      <m:d>
                        <m:dPr>
                          <m:ctrlPr>
                            <a:rPr lang="zh-CN" alt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zh-CN" alt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400" b="1" i="1" smtClean="0">
                                  <a:latin typeface="Cambria Math" panose="02040503050406030204" pitchFamily="18" charset="0"/>
                                </a:rPr>
                                <m:t>𝐪</m:t>
                              </m:r>
                            </m:e>
                            <m:sub>
                              <m:r>
                                <a:rPr lang="zh-CN" alt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  <m:r>
                        <a:rPr lang="zh-CN" altLang="en-US" sz="2400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𝑖</m:t>
                      </m:r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(2</m:t>
                          </m:r>
                          <m:r>
                            <a:rPr lang="zh-CN" altLang="en-US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zh-CN" altLang="en-US" sz="2400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zh-CN" altLang="en-US" sz="2400" b="0" i="1" smtClean="0">
                          <a:latin typeface="Cambria Math" panose="02040503050406030204" pitchFamily="18" charset="0"/>
                        </a:rPr>
                        <m:t>𝑖</m:t>
                      </m:r>
                      <m:d>
                        <m:dPr>
                          <m:ctrlPr>
                            <a:rPr lang="zh-CN" alt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zh-CN" alt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4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zh-CN" altLang="en-US" sz="24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  <m:r>
                            <a:rPr lang="zh-CN" alt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zh-CN" alt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4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zh-CN" alt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851CB1EB-F3FB-98F9-DB84-39244DEBC4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6353" y="4558264"/>
                <a:ext cx="6709529" cy="376385"/>
              </a:xfrm>
              <a:prstGeom prst="rect">
                <a:avLst/>
              </a:prstGeom>
              <a:blipFill>
                <a:blip r:embed="rId7"/>
                <a:stretch>
                  <a:fillRect l="-545" b="-377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9740A59F-0EF9-D8AB-0F71-BF789862A648}"/>
              </a:ext>
            </a:extLst>
          </p:cNvPr>
          <p:cNvSpPr/>
          <p:nvPr/>
        </p:nvSpPr>
        <p:spPr>
          <a:xfrm>
            <a:off x="3122573" y="4426555"/>
            <a:ext cx="1885426" cy="612243"/>
          </a:xfrm>
          <a:prstGeom prst="round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01B13E8C-50BA-8937-705E-373806277F41}"/>
              </a:ext>
            </a:extLst>
          </p:cNvPr>
          <p:cNvSpPr/>
          <p:nvPr/>
        </p:nvSpPr>
        <p:spPr>
          <a:xfrm>
            <a:off x="3895449" y="4969729"/>
            <a:ext cx="129031" cy="129031"/>
          </a:xfrm>
          <a:prstGeom prst="ellipse">
            <a:avLst/>
          </a:prstGeom>
          <a:solidFill>
            <a:srgbClr val="CCEFDC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6" name="连接符: 肘形 25">
            <a:extLst>
              <a:ext uri="{FF2B5EF4-FFF2-40B4-BE49-F238E27FC236}">
                <a16:creationId xmlns:a16="http://schemas.microsoft.com/office/drawing/2014/main" id="{8DB1E16C-0F0A-02B5-9FE8-151757D65F86}"/>
              </a:ext>
            </a:extLst>
          </p:cNvPr>
          <p:cNvCxnSpPr>
            <a:cxnSpLocks/>
            <a:stCxn id="25" idx="4"/>
          </p:cNvCxnSpPr>
          <p:nvPr/>
        </p:nvCxnSpPr>
        <p:spPr>
          <a:xfrm rot="16200000" flipH="1">
            <a:off x="4488714" y="4570011"/>
            <a:ext cx="885563" cy="1943060"/>
          </a:xfrm>
          <a:prstGeom prst="bentConnector2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>
            <a:extLst>
              <a:ext uri="{FF2B5EF4-FFF2-40B4-BE49-F238E27FC236}">
                <a16:creationId xmlns:a16="http://schemas.microsoft.com/office/drawing/2014/main" id="{9ED7A54A-1F5D-A161-D97C-74C31665F13D}"/>
              </a:ext>
            </a:extLst>
          </p:cNvPr>
          <p:cNvSpPr txBox="1"/>
          <p:nvPr/>
        </p:nvSpPr>
        <p:spPr>
          <a:xfrm>
            <a:off x="3895004" y="5614989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Nuclear scattering</a:t>
            </a:r>
            <a:endParaRPr lang="zh-CN" altLang="en-US" dirty="0"/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BC69F823-E0D8-47FF-D9C6-E99E2D3A4FC8}"/>
              </a:ext>
            </a:extLst>
          </p:cNvPr>
          <p:cNvSpPr/>
          <p:nvPr/>
        </p:nvSpPr>
        <p:spPr>
          <a:xfrm>
            <a:off x="5299986" y="4388822"/>
            <a:ext cx="1054692" cy="726613"/>
          </a:xfrm>
          <a:prstGeom prst="round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8AF67319-B468-144C-66C6-26918F93BB0B}"/>
              </a:ext>
            </a:extLst>
          </p:cNvPr>
          <p:cNvSpPr/>
          <p:nvPr/>
        </p:nvSpPr>
        <p:spPr>
          <a:xfrm>
            <a:off x="5773992" y="4986404"/>
            <a:ext cx="129031" cy="129031"/>
          </a:xfrm>
          <a:prstGeom prst="ellipse">
            <a:avLst/>
          </a:prstGeom>
          <a:solidFill>
            <a:srgbClr val="FFFFCC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6" name="连接符: 肘形 35">
            <a:extLst>
              <a:ext uri="{FF2B5EF4-FFF2-40B4-BE49-F238E27FC236}">
                <a16:creationId xmlns:a16="http://schemas.microsoft.com/office/drawing/2014/main" id="{554B7522-0A53-51CB-43F8-609156B11B3B}"/>
              </a:ext>
            </a:extLst>
          </p:cNvPr>
          <p:cNvCxnSpPr>
            <a:cxnSpLocks/>
            <a:stCxn id="35" idx="4"/>
          </p:cNvCxnSpPr>
          <p:nvPr/>
        </p:nvCxnSpPr>
        <p:spPr>
          <a:xfrm rot="16200000" flipH="1">
            <a:off x="6966465" y="3987477"/>
            <a:ext cx="374040" cy="2629955"/>
          </a:xfrm>
          <a:prstGeom prst="bentConnector2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>
            <a:extLst>
              <a:ext uri="{FF2B5EF4-FFF2-40B4-BE49-F238E27FC236}">
                <a16:creationId xmlns:a16="http://schemas.microsoft.com/office/drawing/2014/main" id="{F16A4235-FD55-7AE5-0643-9058EA5AD775}"/>
              </a:ext>
            </a:extLst>
          </p:cNvPr>
          <p:cNvSpPr txBox="1"/>
          <p:nvPr/>
        </p:nvSpPr>
        <p:spPr>
          <a:xfrm>
            <a:off x="5862306" y="5172208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Electron cloud transition</a:t>
            </a:r>
            <a:endParaRPr lang="zh-CN" altLang="en-US" dirty="0"/>
          </a:p>
        </p:txBody>
      </p:sp>
      <p:sp>
        <p:nvSpPr>
          <p:cNvPr id="40" name="标题 1">
            <a:extLst>
              <a:ext uri="{FF2B5EF4-FFF2-40B4-BE49-F238E27FC236}">
                <a16:creationId xmlns:a16="http://schemas.microsoft.com/office/drawing/2014/main" id="{15ECFAD4-08D9-40BB-6864-E2BCC39E0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94249"/>
            <a:ext cx="11353234" cy="546273"/>
          </a:xfrm>
        </p:spPr>
        <p:txBody>
          <a:bodyPr>
            <a:normAutofit fontScale="90000"/>
          </a:bodyPr>
          <a:lstStyle/>
          <a:p>
            <a:r>
              <a:rPr lang="en-US" altLang="zh-CN" b="1" dirty="0"/>
              <a:t>Electron momentum transfer models</a:t>
            </a:r>
            <a:endParaRPr lang="zh-CN" altLang="en-US" b="1" dirty="0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986D29F0-E44D-FE7A-4E31-C14EBB599146}"/>
              </a:ext>
            </a:extLst>
          </p:cNvPr>
          <p:cNvSpPr txBox="1"/>
          <p:nvPr/>
        </p:nvSpPr>
        <p:spPr>
          <a:xfrm>
            <a:off x="8208249" y="5557344"/>
            <a:ext cx="37946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Atom scattering coherently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Manifested conservation relation</a:t>
            </a:r>
            <a:endParaRPr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58EA803-ACAB-4D35-30D3-63C503DE461C}"/>
              </a:ext>
            </a:extLst>
          </p:cNvPr>
          <p:cNvSpPr txBox="1"/>
          <p:nvPr/>
        </p:nvSpPr>
        <p:spPr>
          <a:xfrm>
            <a:off x="8468463" y="3112981"/>
            <a:ext cx="60946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(Ibe,IBS,2017)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08764E-77A8-1759-8A07-B5837CD0C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Ionization probability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90F663E-62E7-CFE4-08B7-418C8C5E8E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tx1"/>
                </a:solidFill>
              </a:rPr>
              <a:t>Under Dirac-Hartree-Fock approximation: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716C39C-844D-BF28-D035-0841016A9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55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221E123F-21DA-519D-231D-2052B1D35F00}"/>
                  </a:ext>
                </a:extLst>
              </p:cNvPr>
              <p:cNvSpPr txBox="1"/>
              <p:nvPr/>
            </p:nvSpPr>
            <p:spPr>
              <a:xfrm>
                <a:off x="1165684" y="1542614"/>
                <a:ext cx="8575809" cy="13835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40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zh-CN" altLang="en-US" sz="2400" i="1" smtClean="0">
                              <a:latin typeface="Cambria Math" panose="02040503050406030204" pitchFamily="18" charset="0"/>
                            </a:rPr>
                            <m:t>𝐹𝐼</m:t>
                          </m:r>
                        </m:sub>
                      </m:sSub>
                      <m:d>
                        <m:dPr>
                          <m:ctrlPr>
                            <a:rPr lang="zh-CN" alt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zh-CN" alt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400" b="1" i="1" smtClean="0">
                                  <a:latin typeface="Cambria Math" panose="02040503050406030204" pitchFamily="18" charset="0"/>
                                </a:rPr>
                                <m:t>𝐪</m:t>
                              </m:r>
                            </m:e>
                            <m:sub>
                              <m:r>
                                <a:rPr lang="zh-CN" alt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~</m:t>
                      </m:r>
                      <m:limLow>
                        <m:limLowPr>
                          <m:ctrlPr>
                            <a:rPr lang="zh-CN" altLang="en-US" sz="2400" b="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nary>
                            <m:naryPr>
                              <m:chr m:val="∑"/>
                              <m:grow m:val="on"/>
                              <m:subHide m:val="on"/>
                              <m:supHide m:val="on"/>
                              <m:ctrlPr>
                                <a:rPr lang="zh-CN" alt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  <m:lim>
                          <m:r>
                            <a:rPr lang="zh-CN" altLang="en-US" sz="24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zh-CN" altLang="en-US" sz="2400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sSub>
                            <m:sSubPr>
                              <m:ctrlPr>
                                <a:rPr lang="zh-CN" alt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zh-CN" alt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24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zh-CN" altLang="en-US" sz="24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sub>
                          </m:sSub>
                        </m:lim>
                      </m:limLow>
                      <m:r>
                        <a:rPr lang="zh-CN" altLang="en-US" sz="2400" b="0" i="1" smtClean="0">
                          <a:latin typeface="Cambria Math" panose="02040503050406030204" pitchFamily="18" charset="0"/>
                        </a:rPr>
                        <m:t> </m:t>
                      </m:r>
                      <m:r>
                        <m:rPr>
                          <m:sty m:val="p"/>
                        </m:rPr>
                        <a:rPr lang="zh-CN" altLang="en-US" sz="2400" b="0" i="1" smtClean="0">
                          <a:latin typeface="Cambria Math" panose="02040503050406030204" pitchFamily="18" charset="0"/>
                        </a:rPr>
                        <m:t>sgn</m:t>
                      </m:r>
                      <m:d>
                        <m:dPr>
                          <m:ctrlPr>
                            <a:rPr lang="zh-CN" alt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sz="24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</m:d>
                      <m:limUpp>
                        <m:limUppPr>
                          <m:ctrlPr>
                            <a:rPr lang="zh-CN" altLang="en-US" sz="2400" b="0" i="1" smtClean="0"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limLow>
                            <m:limLowPr>
                              <m:ctrlPr>
                                <a:rPr lang="zh-CN" alt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nary>
                                <m:naryPr>
                                  <m:chr m:val="∏"/>
                                  <m:grow m:val="on"/>
                                  <m:subHide m:val="on"/>
                                  <m:supHide m:val="on"/>
                                  <m:ctrlPr>
                                    <a:rPr lang="zh-CN" alt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nary>
                            </m:e>
                            <m:lim>
                              <m:r>
                                <a:rPr lang="zh-CN" alt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zh-CN" altLang="en-US" sz="24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lim>
                          </m:limLow>
                        </m:e>
                        <m:lim>
                          <m:sSub>
                            <m:sSubPr>
                              <m:ctrlPr>
                                <a:rPr lang="zh-CN" alt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zh-CN" alt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lim>
                      </m:limUpp>
                      <m:r>
                        <a:rPr lang="zh-CN" altLang="en-US" sz="2400" b="0" i="1" smtClean="0">
                          <a:latin typeface="Cambria Math" panose="02040503050406030204" pitchFamily="18" charset="0"/>
                        </a:rPr>
                        <m:t> </m:t>
                      </m:r>
                      <m:limUpp>
                        <m:limUppPr>
                          <m:ctrlPr>
                            <a:rPr lang="zh-CN" altLang="en-US" sz="2400" b="0" i="1" smtClean="0"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limLow>
                            <m:limLowPr>
                              <m:ctrlPr>
                                <a:rPr lang="zh-CN" alt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nary>
                                <m:naryPr>
                                  <m:chr m:val="∑"/>
                                  <m:grow m:val="on"/>
                                  <m:subHide m:val="on"/>
                                  <m:supHide m:val="on"/>
                                  <m:ctrlPr>
                                    <a:rPr lang="zh-CN" alt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nary>
                            </m:e>
                            <m:lim>
                              <m:sSub>
                                <m:sSubPr>
                                  <m:ctrlPr>
                                    <a:rPr lang="zh-CN" alt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2400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zh-CN" alt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zh-CN" altLang="en-US" sz="24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lim>
                          </m:limLow>
                        </m:e>
                        <m:lim>
                          <m:r>
                            <a:rPr lang="zh-CN" alt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lim>
                      </m:limUpp>
                      <m:r>
                        <a:rPr lang="zh-CN" altLang="en-US" sz="2400" b="0" i="1" smtClean="0">
                          <a:latin typeface="Cambria Math" panose="02040503050406030204" pitchFamily="18" charset="0"/>
                        </a:rPr>
                        <m:t> </m:t>
                      </m:r>
                      <m:nary>
                        <m:naryPr>
                          <m:grow m:val="on"/>
                          <m:subHide m:val="on"/>
                          <m:supHide m:val="on"/>
                          <m:ctrlPr>
                            <a:rPr lang="zh-CN" alt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zh-CN" alt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zh-CN" alt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nary>
                      <m:sSub>
                        <m:sSubPr>
                          <m:ctrlPr>
                            <a:rPr lang="zh-CN" alt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b>
                          <m:r>
                            <a:rPr lang="zh-CN" alt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Sup>
                        <m:sSubSupPr>
                          <m:ctrlPr>
                            <a:rPr lang="zh-CN" alt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sz="24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sSubSup>
                            <m:sSubSupPr>
                              <m:ctrlPr>
                                <a:rPr lang="zh-CN" alt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sz="2400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zh-CN" altLang="en-US" sz="2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  <m:d>
                                <m:dPr>
                                  <m:ctrlPr>
                                    <a:rPr lang="zh-CN" alt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zh-CN" alt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d>
                            </m:sub>
                            <m:sup>
                              <m:r>
                                <a:rPr lang="zh-CN" altLang="en-US" sz="24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p>
                          </m:sSubSup>
                        </m:sub>
                        <m:sup>
                          <m:sSub>
                            <m:sSubPr>
                              <m:ctrlPr>
                                <a:rPr lang="zh-CN" alt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4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zh-CN" alt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zh-CN" altLang="en-US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zh-CN" alt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zh-CN" alt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400" b="1" i="1" smtClean="0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b>
                              <m:r>
                                <a:rPr lang="zh-CN" alt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sSup>
                        <m:sSupPr>
                          <m:ctrlPr>
                            <a:rPr lang="zh-CN" alt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zh-CN" alt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zh-CN" alt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zh-CN" alt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400" b="1" i="1" smtClean="0">
                                  <a:latin typeface="Cambria Math" panose="02040503050406030204" pitchFamily="18" charset="0"/>
                                </a:rPr>
                                <m:t>𝐪</m:t>
                              </m:r>
                            </m:e>
                            <m:sub>
                              <m:r>
                                <a:rPr lang="zh-CN" alt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zh-CN" altLang="en-US" sz="24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zh-CN" alt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400" b="1" i="1" smtClean="0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b>
                              <m:r>
                                <a:rPr lang="zh-CN" alt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p>
                      </m:sSup>
                      <m:sSubSup>
                        <m:sSubSupPr>
                          <m:ctrlPr>
                            <a:rPr lang="zh-CN" alt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sz="24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sSubSup>
                            <m:sSubSupPr>
                              <m:ctrlPr>
                                <a:rPr lang="zh-CN" alt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sz="2400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zh-CN" alt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zh-CN" altLang="en-US" sz="24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p>
                          </m:sSubSup>
                        </m:sub>
                        <m:sup>
                          <m:sSub>
                            <m:sSubPr>
                              <m:ctrlPr>
                                <a:rPr lang="zh-CN" alt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4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zh-CN" alt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p>
                      </m:sSubSup>
                      <m:d>
                        <m:dPr>
                          <m:ctrlPr>
                            <a:rPr lang="zh-CN" alt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zh-CN" alt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400" b="1" i="1" smtClean="0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b>
                              <m:r>
                                <a:rPr lang="zh-CN" alt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221E123F-21DA-519D-231D-2052B1D35F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684" y="1542614"/>
                <a:ext cx="8575809" cy="138358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9749DB30-FFD0-BF23-6C73-3AEA9C28956D}"/>
                  </a:ext>
                </a:extLst>
              </p:cNvPr>
              <p:cNvSpPr txBox="1"/>
              <p:nvPr/>
            </p:nvSpPr>
            <p:spPr>
              <a:xfrm>
                <a:off x="2765161" y="3477189"/>
                <a:ext cx="6976332" cy="9738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Upp>
                        <m:limUppPr>
                          <m:ctrlPr>
                            <a:rPr lang="zh-CN" altLang="en-US" i="1" smtClean="0"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limLow>
                            <m:limLowPr>
                              <m:ctrlPr>
                                <a:rPr lang="zh-CN" altLang="en-US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nary>
                                <m:naryPr>
                                  <m:chr m:val="∑"/>
                                  <m:grow m:val="on"/>
                                  <m:subHide m:val="on"/>
                                  <m:supHide m:val="on"/>
                                  <m:ctrlPr>
                                    <a:rPr lang="zh-CN" alt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nary>
                            </m:e>
                            <m:lim>
                              <m:r>
                                <a:rPr lang="zh-CN" altLang="en-US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zh-CN" altLang="en-US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lim>
                          </m:limLow>
                        </m:e>
                        <m:lim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lim>
                      </m:limUpp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 </m:t>
                      </m:r>
                      <m:nary>
                        <m:naryPr>
                          <m:grow m:val="on"/>
                          <m:subHide m:val="on"/>
                          <m:supHide m:val="on"/>
                          <m:ctrlPr>
                            <a:rPr lang="zh-CN" alt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zh-CN" alt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zh-CN" altLang="en-US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nary>
                      <m:r>
                        <a:rPr lang="zh-CN" altLang="en-US" b="1" i="1" smtClean="0">
                          <a:latin typeface="Cambria Math" panose="02040503050406030204" pitchFamily="18" charset="0"/>
                        </a:rPr>
                        <m:t>𝐱</m:t>
                      </m:r>
                      <m:sSub>
                        <m:sSubPr>
                          <m:ctrlPr>
                            <a:rPr lang="zh-CN" alt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zh-CN" altLang="en-US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CN" altLang="en-US" b="1" i="1">
                          <a:latin typeface="Cambria Math" panose="02040503050406030204" pitchFamily="18" charset="0"/>
                        </a:rPr>
                        <m:t>𝐱</m:t>
                      </m:r>
                      <m:sSup>
                        <m:sSupPr>
                          <m:ctrlPr>
                            <a:rPr lang="zh-CN" alt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"/>
                              <m:endChr m:val=""/>
                              <m:ctrlPr>
                                <a:rPr lang="zh-CN" altLang="en-US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  <m:sup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sSubSup>
                        <m:sSubSupPr>
                          <m:ctrlPr>
                            <a:rPr lang="zh-CN" altLang="en-US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sSup>
                            <m:sSup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p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  <m:sup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𝛼</m:t>
                          </m:r>
                        </m:sup>
                      </m:sSubSup>
                      <m:d>
                        <m:dPr>
                          <m:ctrlPr>
                            <a:rPr lang="zh-CN" altLang="en-US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b="1" i="1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zh-CN" alt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b>
                                <m:sSubPr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  <m:sub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sSup>
                                    <m:sSupPr>
                                      <m:ctrlP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p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</m:sSub>
                              <m:sSub>
                                <m:sSubPr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  <m:sub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𝜅</m:t>
                                  </m:r>
                                  <m:sSup>
                                    <m:sSupPr>
                                      <m:ctrlP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𝜅</m:t>
                                      </m:r>
                                    </m:e>
                                    <m:sup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</m:sSub>
                              <m:sSub>
                                <m:sSubPr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  <m:sub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sSup>
                                    <m:sSupPr>
                                      <m:ctrlP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p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</m:sSub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    &amp;&amp; (</m:t>
                              </m:r>
                              <m:r>
                                <m:rPr>
                                  <m:sty m:val="p"/>
                                </m:rP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bounded</m:t>
                              </m:r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) </m:t>
                              </m:r>
                            </m:e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d>
                                <m:dPr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</m:d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d>
                                <m:dPr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p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sSub>
                                <m:sSubPr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  <m:sub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𝜅</m:t>
                                  </m:r>
                                  <m:sSup>
                                    <m:sSupPr>
                                      <m:ctrlP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𝜅</m:t>
                                      </m:r>
                                    </m:e>
                                    <m:sup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</m:sSub>
                              <m:sSub>
                                <m:sSubPr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  <m:sub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sSup>
                                    <m:sSupPr>
                                      <m:ctrlP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p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</m:sSub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    &amp;&amp; (</m:t>
                              </m:r>
                              <m:r>
                                <m:rPr>
                                  <m:sty m:val="p"/>
                                </m:rP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unbounded</m:t>
                              </m:r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)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9749DB30-FFD0-BF23-6C73-3AEA9C2895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5161" y="3477189"/>
                <a:ext cx="6976332" cy="97385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6">
            <a:extLst>
              <a:ext uri="{FF2B5EF4-FFF2-40B4-BE49-F238E27FC236}">
                <a16:creationId xmlns:a16="http://schemas.microsoft.com/office/drawing/2014/main" id="{E1684AD2-9267-2584-BC26-8E133E9D23A6}"/>
              </a:ext>
            </a:extLst>
          </p:cNvPr>
          <p:cNvSpPr txBox="1"/>
          <p:nvPr/>
        </p:nvSpPr>
        <p:spPr>
          <a:xfrm>
            <a:off x="565392" y="3002938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Orthogonality: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F6A8CCA4-873F-B9BF-B0F8-46B9B48D390C}"/>
                  </a:ext>
                </a:extLst>
              </p:cNvPr>
              <p:cNvSpPr txBox="1"/>
              <p:nvPr/>
            </p:nvSpPr>
            <p:spPr>
              <a:xfrm>
                <a:off x="1278148" y="5427109"/>
                <a:ext cx="7611764" cy="11276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zh-CN" alt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zh-CN" altLang="en-US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zh-CN" alt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zh-CN" altLang="en-US" sz="2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sSubSup>
                        <m:sSubSupPr>
                          <m:ctrlPr>
                            <a:rPr lang="zh-CN" alt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sz="24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sSub>
                            <m:sSubPr>
                              <m:ctrlPr>
                                <a:rPr lang="zh-CN" alt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4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zh-CN" altLang="en-US" sz="2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sub>
                        <m:sup>
                          <m:r>
                            <m:rPr>
                              <m:sty m:val="p"/>
                            </m:rPr>
                            <a:rPr lang="zh-CN" altLang="en-US" sz="2400" i="1">
                              <a:latin typeface="Cambria Math" panose="02040503050406030204" pitchFamily="18" charset="0"/>
                            </a:rPr>
                            <m:t>i</m:t>
                          </m:r>
                        </m:sup>
                      </m:sSubSup>
                      <m:d>
                        <m:dPr>
                          <m:ctrlPr>
                            <a:rPr lang="zh-CN" alt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sz="2400" i="1">
                              <a:latin typeface="Cambria Math" panose="02040503050406030204" pitchFamily="18" charset="0"/>
                            </a:rPr>
                            <m:t>𝑛𝑙</m:t>
                          </m:r>
                          <m:r>
                            <a:rPr lang="zh-CN" altLang="en-US" sz="2400" i="1">
                              <a:latin typeface="Cambria Math" panose="020405030504060302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zh-CN" alt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zh-CN" altLang="en-US" sz="2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  <m:r>
                        <a:rPr lang="zh-CN" alt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CN" alt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4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zh-CN" altLang="en-US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zh-CN" alt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zh-CN" altLang="en-US" sz="24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zh-CN" alt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4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zh-CN" altLang="en-US" sz="2400" i="1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sub>
                          </m:sSub>
                        </m:den>
                      </m:f>
                      <m:limLow>
                        <m:limLowPr>
                          <m:ctrlPr>
                            <a:rPr lang="zh-CN" altLang="en-US" sz="2400" i="1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nary>
                            <m:naryPr>
                              <m:chr m:val="∑"/>
                              <m:grow m:val="on"/>
                              <m:subHide m:val="on"/>
                              <m:supHide m:val="on"/>
                              <m:ctrlPr>
                                <a:rPr lang="zh-CN" altLang="en-US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  <m:lim>
                          <m:r>
                            <m:rPr>
                              <m:sty m:val="p"/>
                            </m:rPr>
                            <a:rPr lang="zh-CN" altLang="en-US" sz="2400" i="1">
                              <a:latin typeface="Cambria Math" panose="02040503050406030204" pitchFamily="18" charset="0"/>
                            </a:rPr>
                            <m:t>spins</m:t>
                          </m:r>
                        </m:lim>
                      </m:limLow>
                      <m:r>
                        <a:rPr lang="zh-CN" altLang="en-US" sz="2400" i="1">
                          <a:latin typeface="Cambria Math" panose="02040503050406030204" pitchFamily="18" charset="0"/>
                        </a:rPr>
                        <m:t> </m:t>
                      </m:r>
                      <m:d>
                        <m:dPr>
                          <m:begChr m:val="|"/>
                          <m:endChr m:val="|"/>
                          <m:ctrlPr>
                            <a:rPr lang="zh-CN" alt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zh-CN" alt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zh-CN" alt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400" b="1" i="1">
                                  <a:latin typeface="Cambria Math" panose="02040503050406030204" pitchFamily="18" charset="0"/>
                                </a:rPr>
                                <m:t>𝐪</m:t>
                              </m:r>
                            </m:e>
                            <m:sub>
                              <m:r>
                                <a:rPr lang="zh-CN" altLang="en-US" sz="2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zh-CN" altLang="en-US" sz="2400" i="1">
                              <a:latin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begChr m:val="⟨"/>
                              <m:endChr m:val="|"/>
                              <m:ctrlPr>
                                <a:rPr lang="zh-CN" alt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zh-CN" alt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24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zh-CN" altLang="en-US" sz="24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zh-CN" alt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2400" i="1">
                                      <a:latin typeface="Cambria Math" panose="02040503050406030204" pitchFamily="18" charset="0"/>
                                    </a:rPr>
                                    <m:t>𝜅</m:t>
                                  </m:r>
                                </m:e>
                                <m:sup>
                                  <m:r>
                                    <a:rPr lang="zh-CN" altLang="en-US" sz="240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zh-CN" alt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24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zh-CN" altLang="en-US" sz="240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zh-CN" altLang="en-US" sz="2400" b="1" i="1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zh-CN" altLang="en-US" sz="240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zh-CN" altLang="en-US" sz="2400" i="1">
                          <a:latin typeface="Cambria Math" panose="02040503050406030204" pitchFamily="18" charset="0"/>
                        </a:rPr>
                        <m:t>𝜅</m:t>
                      </m:r>
                      <m:r>
                        <a:rPr lang="zh-CN" altLang="en-US" sz="2400" i="1">
                          <a:latin typeface="Cambria Math" panose="02040503050406030204" pitchFamily="18" charset="0"/>
                        </a:rPr>
                        <m:t>𝑚</m:t>
                      </m:r>
                      <m:d>
                        <m:dPr>
                          <m:begChr m:val=""/>
                          <m:endChr m:val="⟩"/>
                          <m:ctrlPr>
                            <a:rPr lang="zh-CN" alt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|</m:t>
                      </m:r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F6A8CCA4-873F-B9BF-B0F8-46B9B48D39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8148" y="5427109"/>
                <a:ext cx="7611764" cy="112761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箭头: 下 9">
            <a:extLst>
              <a:ext uri="{FF2B5EF4-FFF2-40B4-BE49-F238E27FC236}">
                <a16:creationId xmlns:a16="http://schemas.microsoft.com/office/drawing/2014/main" id="{E499EFF5-9A4F-61A5-7897-D635253CB29F}"/>
              </a:ext>
            </a:extLst>
          </p:cNvPr>
          <p:cNvSpPr/>
          <p:nvPr/>
        </p:nvSpPr>
        <p:spPr>
          <a:xfrm rot="10800000">
            <a:off x="6492776" y="2560941"/>
            <a:ext cx="390888" cy="730512"/>
          </a:xfrm>
          <a:prstGeom prst="downArrow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9F3F4582-9EBD-EBCF-1970-3D46059292B6}"/>
              </a:ext>
            </a:extLst>
          </p:cNvPr>
          <p:cNvSpPr/>
          <p:nvPr/>
        </p:nvSpPr>
        <p:spPr>
          <a:xfrm>
            <a:off x="2576027" y="3291453"/>
            <a:ext cx="7265987" cy="1509759"/>
          </a:xfrm>
          <a:prstGeom prst="roundRect">
            <a:avLst/>
          </a:prstGeom>
          <a:noFill/>
          <a:ln w="57150">
            <a:solidFill>
              <a:srgbClr val="588E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0552AAF-C578-6F89-7325-168F684C2484}"/>
              </a:ext>
            </a:extLst>
          </p:cNvPr>
          <p:cNvSpPr txBox="1"/>
          <p:nvPr/>
        </p:nvSpPr>
        <p:spPr>
          <a:xfrm>
            <a:off x="385390" y="4981037"/>
            <a:ext cx="3726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dirty="0"/>
              <a:t>Differential ionization probability</a:t>
            </a:r>
            <a:endParaRPr lang="zh-CN" altLang="en-US" dirty="0"/>
          </a:p>
        </p:txBody>
      </p:sp>
      <p:cxnSp>
        <p:nvCxnSpPr>
          <p:cNvPr id="14" name="连接符: 肘形 13">
            <a:extLst>
              <a:ext uri="{FF2B5EF4-FFF2-40B4-BE49-F238E27FC236}">
                <a16:creationId xmlns:a16="http://schemas.microsoft.com/office/drawing/2014/main" id="{3D4C973C-8200-2ED3-00AB-1A6AED212AA8}"/>
              </a:ext>
            </a:extLst>
          </p:cNvPr>
          <p:cNvCxnSpPr>
            <a:cxnSpLocks/>
          </p:cNvCxnSpPr>
          <p:nvPr/>
        </p:nvCxnSpPr>
        <p:spPr>
          <a:xfrm flipH="1">
            <a:off x="8889912" y="2150646"/>
            <a:ext cx="851581" cy="3756511"/>
          </a:xfrm>
          <a:prstGeom prst="bentConnector3">
            <a:avLst>
              <a:gd name="adj1" fmla="val -114549"/>
            </a:avLst>
          </a:prstGeom>
          <a:ln w="38100">
            <a:solidFill>
              <a:schemeClr val="accent2">
                <a:lumMod val="60000"/>
                <a:lumOff val="4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99492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latin typeface="+mj-ea"/>
              </a:rPr>
              <a:t>Migdal cross section</a:t>
            </a:r>
            <a:endParaRPr lang="zh-CN" altLang="en-US" b="1" dirty="0">
              <a:latin typeface="+mj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56</a:t>
            </a:fld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423863" y="934510"/>
            <a:ext cx="10948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Under the soft limit, the neutron </a:t>
            </a:r>
            <a:r>
              <a:rPr lang="en-US" altLang="zh-CN" dirty="0" err="1"/>
              <a:t>migdal</a:t>
            </a:r>
            <a:r>
              <a:rPr lang="en-US" altLang="zh-CN" dirty="0"/>
              <a:t> effect scattering cross section can be factorized into two parts: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2833675" y="1303842"/>
                <a:ext cx="3965060" cy="8803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𝑀𝑖𝑔𝑑𝑎𝑙</m:t>
                              </m:r>
                            </m:sub>
                          </m:sSub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Sup>
                                    <m:sSubSupPr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  <m:sup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bSup>
                                </m:num>
                                <m:den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𝑛𝑙</m:t>
                                  </m:r>
                                </m:sub>
                                <m:sup/>
                                <m:e>
                                  <m:f>
                                    <m:fPr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sSup>
                                        <m:sSupPr>
                                          <m:ctrlP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p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p>
                                      </m:sSup>
                                      <m:d>
                                        <m:dPr>
                                          <m:ctrlP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𝑛𝑙</m:t>
                                          </m:r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altLang="zh-CN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𝐸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num>
                                    <m:den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nary>
                            </m:e>
                          </m:d>
                        </m:e>
                      </m:nary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3675" y="1303842"/>
                <a:ext cx="3965060" cy="880369"/>
              </a:xfrm>
              <a:prstGeom prst="rect">
                <a:avLst/>
              </a:prstGeom>
              <a:blipFill rotWithShape="1">
                <a:blip r:embed="rId2"/>
                <a:stretch>
                  <a:fillRect l="-8" t="-21" r="11" b="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0" name="组合 69"/>
          <p:cNvGrpSpPr/>
          <p:nvPr/>
        </p:nvGrpSpPr>
        <p:grpSpPr>
          <a:xfrm>
            <a:off x="5340363" y="1386604"/>
            <a:ext cx="3712595" cy="1375420"/>
            <a:chOff x="5340363" y="1386604"/>
            <a:chExt cx="3712595" cy="1375420"/>
          </a:xfrm>
        </p:grpSpPr>
        <p:sp>
          <p:nvSpPr>
            <p:cNvPr id="15" name="矩形: 圆角 14"/>
            <p:cNvSpPr/>
            <p:nvPr/>
          </p:nvSpPr>
          <p:spPr>
            <a:xfrm>
              <a:off x="5340363" y="1386604"/>
              <a:ext cx="1366838" cy="726613"/>
            </a:xfrm>
            <a:prstGeom prst="roundRect">
              <a:avLst/>
            </a:prstGeom>
            <a:solidFill>
              <a:schemeClr val="accent6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6" name="椭圆 25"/>
            <p:cNvSpPr/>
            <p:nvPr/>
          </p:nvSpPr>
          <p:spPr>
            <a:xfrm>
              <a:off x="5942899" y="2046535"/>
              <a:ext cx="129031" cy="129031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6004958" y="2392692"/>
              <a:ext cx="3048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dirty="0"/>
                <a:t>Migdal transition probability</a:t>
              </a:r>
              <a:endParaRPr lang="zh-CN" altLang="en-US" dirty="0"/>
            </a:p>
          </p:txBody>
        </p:sp>
        <p:cxnSp>
          <p:nvCxnSpPr>
            <p:cNvPr id="38" name="连接符: 肘形 37"/>
            <p:cNvCxnSpPr>
              <a:stCxn id="26" idx="4"/>
            </p:cNvCxnSpPr>
            <p:nvPr/>
          </p:nvCxnSpPr>
          <p:spPr>
            <a:xfrm rot="16200000" flipH="1">
              <a:off x="7223635" y="959346"/>
              <a:ext cx="548587" cy="2981026"/>
            </a:xfrm>
            <a:prstGeom prst="bentConnector2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组合 70"/>
          <p:cNvGrpSpPr/>
          <p:nvPr/>
        </p:nvGrpSpPr>
        <p:grpSpPr>
          <a:xfrm>
            <a:off x="4438992" y="1386604"/>
            <a:ext cx="4249058" cy="2146384"/>
            <a:chOff x="4438992" y="1386604"/>
            <a:chExt cx="4249058" cy="2146384"/>
          </a:xfrm>
        </p:grpSpPr>
        <p:sp>
          <p:nvSpPr>
            <p:cNvPr id="8" name="矩形: 圆角 7"/>
            <p:cNvSpPr/>
            <p:nvPr/>
          </p:nvSpPr>
          <p:spPr>
            <a:xfrm>
              <a:off x="4438992" y="1386604"/>
              <a:ext cx="567996" cy="71484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4668851" y="2046535"/>
              <a:ext cx="129031" cy="12903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4722990" y="2948213"/>
              <a:ext cx="396506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dirty="0"/>
                <a:t>neutron-nucleus cross-sections</a:t>
              </a:r>
            </a:p>
            <a:p>
              <a:r>
                <a:rPr lang="en-US" altLang="zh-CN" sz="1400" dirty="0"/>
                <a:t>mainly elastic scattering @ 2.5MeV</a:t>
              </a:r>
              <a:endParaRPr lang="zh-CN" altLang="en-US" dirty="0"/>
            </a:p>
          </p:txBody>
        </p:sp>
        <p:cxnSp>
          <p:nvCxnSpPr>
            <p:cNvPr id="45" name="连接符: 肘形 44"/>
            <p:cNvCxnSpPr/>
            <p:nvPr/>
          </p:nvCxnSpPr>
          <p:spPr>
            <a:xfrm>
              <a:off x="4733365" y="2175565"/>
              <a:ext cx="3274903" cy="1081203"/>
            </a:xfrm>
            <a:prstGeom prst="bentConnector3">
              <a:avLst>
                <a:gd name="adj1" fmla="val -171"/>
              </a:avLst>
            </a:prstGeom>
            <a:ln>
              <a:solidFill>
                <a:srgbClr val="588E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文本框 51"/>
              <p:cNvSpPr txBox="1"/>
              <p:nvPr/>
            </p:nvSpPr>
            <p:spPr>
              <a:xfrm>
                <a:off x="2833675" y="5013291"/>
                <a:ext cx="4838825" cy="8803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𝑀𝑖𝑔𝑑𝑎𝑙</m:t>
                              </m:r>
                            </m:sub>
                          </m:sSub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𝑡𝑜𝑡</m:t>
                              </m:r>
                            </m:sub>
                          </m:sSub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Sup>
                                    <m:sSubSupPr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𝑒𝑙𝑎𝑠𝑡𝑖𝑐</m:t>
                                      </m:r>
                                    </m:sub>
                                    <m:sup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bSup>
                                </m:num>
                                <m:den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𝑛𝑙</m:t>
                                  </m:r>
                                </m:sub>
                                <m:sup/>
                                <m:e>
                                  <m:f>
                                    <m:fPr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sSup>
                                        <m:sSupPr>
                                          <m:ctrlP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p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p>
                                      </m:sSup>
                                      <m:d>
                                        <m:dPr>
                                          <m:ctrlP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𝑛𝑙</m:t>
                                          </m:r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altLang="zh-CN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𝐸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num>
                                    <m:den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nary>
                            </m:e>
                          </m:d>
                        </m:e>
                      </m:nary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2" name="文本框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3675" y="5013291"/>
                <a:ext cx="4838825" cy="880369"/>
              </a:xfrm>
              <a:prstGeom prst="rect">
                <a:avLst/>
              </a:prstGeom>
              <a:blipFill rotWithShape="1">
                <a:blip r:embed="rId3"/>
                <a:stretch>
                  <a:fillRect l="-6" t="-68" r="9" b="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5" name="连接符: 肘形 54"/>
          <p:cNvCxnSpPr>
            <a:stCxn id="54" idx="4"/>
          </p:cNvCxnSpPr>
          <p:nvPr/>
        </p:nvCxnSpPr>
        <p:spPr>
          <a:xfrm rot="16200000" flipH="1">
            <a:off x="4393539" y="2040863"/>
            <a:ext cx="1818449" cy="2234173"/>
          </a:xfrm>
          <a:prstGeom prst="bentConnector2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组合 71"/>
          <p:cNvGrpSpPr/>
          <p:nvPr/>
        </p:nvGrpSpPr>
        <p:grpSpPr>
          <a:xfrm>
            <a:off x="3978515" y="1404524"/>
            <a:ext cx="2650885" cy="2892466"/>
            <a:chOff x="3978515" y="1404524"/>
            <a:chExt cx="2650885" cy="2892466"/>
          </a:xfrm>
        </p:grpSpPr>
        <p:sp>
          <p:nvSpPr>
            <p:cNvPr id="53" name="矩形: 圆角 52"/>
            <p:cNvSpPr/>
            <p:nvPr/>
          </p:nvSpPr>
          <p:spPr>
            <a:xfrm>
              <a:off x="3978515" y="1404524"/>
              <a:ext cx="387995" cy="714844"/>
            </a:xfrm>
            <a:prstGeom prst="roundRect">
              <a:avLst>
                <a:gd name="adj" fmla="val 30169"/>
              </a:avLst>
            </a:prstGeom>
            <a:solidFill>
              <a:schemeClr val="accent1">
                <a:lumMod val="60000"/>
                <a:lumOff val="4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椭圆 53"/>
            <p:cNvSpPr/>
            <p:nvPr/>
          </p:nvSpPr>
          <p:spPr>
            <a:xfrm>
              <a:off x="4121161" y="2119695"/>
              <a:ext cx="129031" cy="1290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文本框 57"/>
                <p:cNvSpPr txBox="1"/>
                <p:nvPr/>
              </p:nvSpPr>
              <p:spPr>
                <a:xfrm>
                  <a:off x="4185676" y="3742992"/>
                  <a:ext cx="2443724" cy="55399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dirty="0"/>
                    <a:t>Sum up for each atom</a:t>
                  </a:r>
                </a:p>
                <a:p>
                  <a:r>
                    <a:rPr lang="en-US" altLang="zh-CN" sz="1200" dirty="0"/>
                    <a:t>Single atom approximation for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1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20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sz="120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a14:m>
                  <a:endParaRPr lang="zh-CN" altLang="en-US" sz="1200" dirty="0"/>
                </a:p>
              </p:txBody>
            </p:sp>
          </mc:Choice>
          <mc:Fallback xmlns="">
            <p:sp>
              <p:nvSpPr>
                <p:cNvPr id="58" name="文本框 5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85676" y="3742992"/>
                  <a:ext cx="2443724" cy="553998"/>
                </a:xfrm>
                <a:prstGeom prst="rect">
                  <a:avLst/>
                </a:prstGeom>
                <a:blipFill rotWithShape="1">
                  <a:blip r:embed="rId4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0" name="文本框 59"/>
          <p:cNvSpPr txBox="1"/>
          <p:nvPr/>
        </p:nvSpPr>
        <p:spPr>
          <a:xfrm>
            <a:off x="266699" y="4538850"/>
            <a:ext cx="114966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The experiment detects the ratio of the Migdal cross-section to the neutron scattering cross-section.</a:t>
            </a:r>
            <a:endParaRPr lang="zh-CN" altLang="en-US" dirty="0"/>
          </a:p>
        </p:txBody>
      </p:sp>
      <p:grpSp>
        <p:nvGrpSpPr>
          <p:cNvPr id="69" name="组合 68"/>
          <p:cNvGrpSpPr/>
          <p:nvPr/>
        </p:nvGrpSpPr>
        <p:grpSpPr>
          <a:xfrm>
            <a:off x="3978515" y="5453475"/>
            <a:ext cx="3980078" cy="933553"/>
            <a:chOff x="4028190" y="5379857"/>
            <a:chExt cx="3980078" cy="933553"/>
          </a:xfrm>
        </p:grpSpPr>
        <p:sp>
          <p:nvSpPr>
            <p:cNvPr id="64" name="矩形: 圆角 63"/>
            <p:cNvSpPr/>
            <p:nvPr/>
          </p:nvSpPr>
          <p:spPr>
            <a:xfrm>
              <a:off x="4028190" y="5379857"/>
              <a:ext cx="478913" cy="242474"/>
            </a:xfrm>
            <a:prstGeom prst="roundRect">
              <a:avLst/>
            </a:prstGeom>
            <a:solidFill>
              <a:srgbClr val="FFC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5" name="椭圆 64"/>
            <p:cNvSpPr/>
            <p:nvPr/>
          </p:nvSpPr>
          <p:spPr>
            <a:xfrm>
              <a:off x="4247734" y="5592007"/>
              <a:ext cx="129031" cy="129031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4312250" y="5944078"/>
              <a:ext cx="369601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dirty="0"/>
                <a:t>Total cross section for n scattering</a:t>
              </a:r>
              <a:endParaRPr lang="zh-CN" altLang="en-US" dirty="0"/>
            </a:p>
          </p:txBody>
        </p:sp>
        <p:cxnSp>
          <p:nvCxnSpPr>
            <p:cNvPr id="67" name="连接符: 肘形 66"/>
            <p:cNvCxnSpPr>
              <a:stCxn id="65" idx="4"/>
            </p:cNvCxnSpPr>
            <p:nvPr/>
          </p:nvCxnSpPr>
          <p:spPr>
            <a:xfrm rot="16200000" flipH="1">
              <a:off x="5814545" y="4218742"/>
              <a:ext cx="562643" cy="3567233"/>
            </a:xfrm>
            <a:prstGeom prst="bentConnector2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737705-26D5-5A9A-1474-289BF5B36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latin typeface="+mj-ea"/>
              </a:rPr>
              <a:t>DM-nucleus </a:t>
            </a:r>
            <a:r>
              <a:rPr lang="en-US" altLang="zh-CN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+mj-ea"/>
              </a:rPr>
              <a:t>elastic</a:t>
            </a:r>
            <a:r>
              <a:rPr lang="en-US" altLang="zh-CN" b="1" dirty="0">
                <a:latin typeface="+mj-ea"/>
              </a:rPr>
              <a:t> scattering</a:t>
            </a:r>
            <a:endParaRPr lang="zh-CN" altLang="en-US" b="1" dirty="0">
              <a:latin typeface="+mj-ea"/>
            </a:endParaRPr>
          </a:p>
        </p:txBody>
      </p:sp>
      <p:grpSp>
        <p:nvGrpSpPr>
          <p:cNvPr id="20" name="pasted-image.png">
            <a:extLst>
              <a:ext uri="{FF2B5EF4-FFF2-40B4-BE49-F238E27FC236}">
                <a16:creationId xmlns:a16="http://schemas.microsoft.com/office/drawing/2014/main" id="{EDAD5ACA-91CD-9E4A-F043-8099061B2AD1}"/>
              </a:ext>
            </a:extLst>
          </p:cNvPr>
          <p:cNvGrpSpPr/>
          <p:nvPr/>
        </p:nvGrpSpPr>
        <p:grpSpPr>
          <a:xfrm>
            <a:off x="7153922" y="4380676"/>
            <a:ext cx="4846756" cy="2229630"/>
            <a:chOff x="0" y="0"/>
            <a:chExt cx="10469487" cy="4101848"/>
          </a:xfrm>
        </p:grpSpPr>
        <p:pic>
          <p:nvPicPr>
            <p:cNvPr id="21" name="pasted-image.png" descr="pasted-image.png">
              <a:extLst>
                <a:ext uri="{FF2B5EF4-FFF2-40B4-BE49-F238E27FC236}">
                  <a16:creationId xmlns:a16="http://schemas.microsoft.com/office/drawing/2014/main" id="{46CA9391-3CB3-D16B-A16C-8C3306636679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9700" y="139700"/>
              <a:ext cx="10190088" cy="382244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" name="pasted-image.png" descr="pasted-image.png">
              <a:extLst>
                <a:ext uri="{FF2B5EF4-FFF2-40B4-BE49-F238E27FC236}">
                  <a16:creationId xmlns:a16="http://schemas.microsoft.com/office/drawing/2014/main" id="{4D35BF9B-6D3B-FF87-AE0E-9B632167A2A9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0469488" cy="4101849"/>
            </a:xfrm>
            <a:prstGeom prst="rect">
              <a:avLst/>
            </a:prstGeom>
            <a:effectLst/>
          </p:spPr>
        </p:pic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4A7889E7-9CB4-DFDB-7F18-31DD0E9C571D}"/>
              </a:ext>
            </a:extLst>
          </p:cNvPr>
          <p:cNvGrpSpPr/>
          <p:nvPr/>
        </p:nvGrpSpPr>
        <p:grpSpPr>
          <a:xfrm>
            <a:off x="130629" y="1726590"/>
            <a:ext cx="6618514" cy="4188671"/>
            <a:chOff x="50800" y="1609785"/>
            <a:chExt cx="6618514" cy="4188671"/>
          </a:xfrm>
        </p:grpSpPr>
        <p:sp>
          <p:nvSpPr>
            <p:cNvPr id="53" name="矩形: 圆角 52">
              <a:extLst>
                <a:ext uri="{FF2B5EF4-FFF2-40B4-BE49-F238E27FC236}">
                  <a16:creationId xmlns:a16="http://schemas.microsoft.com/office/drawing/2014/main" id="{3799B2FE-6258-B578-C1E4-55B9AE1945AF}"/>
                </a:ext>
              </a:extLst>
            </p:cNvPr>
            <p:cNvSpPr/>
            <p:nvPr/>
          </p:nvSpPr>
          <p:spPr>
            <a:xfrm>
              <a:off x="50800" y="1609785"/>
              <a:ext cx="6618514" cy="4188671"/>
            </a:xfrm>
            <a:prstGeom prst="roundRect">
              <a:avLst>
                <a:gd name="adj" fmla="val 5790"/>
              </a:avLst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2" name="组合 51">
              <a:extLst>
                <a:ext uri="{FF2B5EF4-FFF2-40B4-BE49-F238E27FC236}">
                  <a16:creationId xmlns:a16="http://schemas.microsoft.com/office/drawing/2014/main" id="{CC051108-FE4F-FEAB-239D-E6DE36B185D5}"/>
                </a:ext>
              </a:extLst>
            </p:cNvPr>
            <p:cNvGrpSpPr/>
            <p:nvPr/>
          </p:nvGrpSpPr>
          <p:grpSpPr>
            <a:xfrm>
              <a:off x="189968" y="1609786"/>
              <a:ext cx="6330575" cy="3911867"/>
              <a:chOff x="647168" y="1336106"/>
              <a:chExt cx="6330575" cy="3911867"/>
            </a:xfrm>
          </p:grpSpPr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007B7153-7A05-FADF-6A44-A61D4961C5C1}"/>
                  </a:ext>
                </a:extLst>
              </p:cNvPr>
              <p:cNvSpPr/>
              <p:nvPr/>
            </p:nvSpPr>
            <p:spPr>
              <a:xfrm>
                <a:off x="3490648" y="3456911"/>
                <a:ext cx="450957" cy="411763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91E16BAC-3750-EBC9-61B8-7CA0E88E204A}"/>
                  </a:ext>
                </a:extLst>
              </p:cNvPr>
              <p:cNvSpPr/>
              <p:nvPr/>
            </p:nvSpPr>
            <p:spPr>
              <a:xfrm>
                <a:off x="5225942" y="2585358"/>
                <a:ext cx="450957" cy="462642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44" name="内容占位符 10" descr="实心填充的天使表情 纯色填充">
                <a:extLst>
                  <a:ext uri="{FF2B5EF4-FFF2-40B4-BE49-F238E27FC236}">
                    <a16:creationId xmlns:a16="http://schemas.microsoft.com/office/drawing/2014/main" id="{82CF77AC-BE32-D60E-6E61-663663024D75}"/>
                  </a:ext>
                </a:extLst>
              </p:cNvPr>
              <p:cNvGrpSpPr/>
              <p:nvPr/>
            </p:nvGrpSpPr>
            <p:grpSpPr>
              <a:xfrm>
                <a:off x="727262" y="3214969"/>
                <a:ext cx="723900" cy="800100"/>
                <a:chOff x="727262" y="3214969"/>
                <a:chExt cx="723900" cy="800100"/>
              </a:xfrm>
              <a:solidFill>
                <a:schemeClr val="bg2">
                  <a:lumMod val="25000"/>
                </a:schemeClr>
              </a:solidFill>
            </p:grpSpPr>
            <p:sp>
              <p:nvSpPr>
                <p:cNvPr id="45" name="任意多边形: 形状 44">
                  <a:extLst>
                    <a:ext uri="{FF2B5EF4-FFF2-40B4-BE49-F238E27FC236}">
                      <a16:creationId xmlns:a16="http://schemas.microsoft.com/office/drawing/2014/main" id="{F62973F8-A87A-2D1B-3804-F47B6BB759C1}"/>
                    </a:ext>
                  </a:extLst>
                </p:cNvPr>
                <p:cNvSpPr/>
                <p:nvPr/>
              </p:nvSpPr>
              <p:spPr>
                <a:xfrm>
                  <a:off x="727262" y="3291169"/>
                  <a:ext cx="723900" cy="723900"/>
                </a:xfrm>
                <a:custGeom>
                  <a:avLst/>
                  <a:gdLst>
                    <a:gd name="connsiteX0" fmla="*/ 361950 w 723900"/>
                    <a:gd name="connsiteY0" fmla="*/ 0 h 723900"/>
                    <a:gd name="connsiteX1" fmla="*/ 0 w 723900"/>
                    <a:gd name="connsiteY1" fmla="*/ 361950 h 723900"/>
                    <a:gd name="connsiteX2" fmla="*/ 361950 w 723900"/>
                    <a:gd name="connsiteY2" fmla="*/ 723900 h 723900"/>
                    <a:gd name="connsiteX3" fmla="*/ 723900 w 723900"/>
                    <a:gd name="connsiteY3" fmla="*/ 361950 h 723900"/>
                    <a:gd name="connsiteX4" fmla="*/ 361950 w 723900"/>
                    <a:gd name="connsiteY4" fmla="*/ 0 h 723900"/>
                    <a:gd name="connsiteX5" fmla="*/ 145352 w 723900"/>
                    <a:gd name="connsiteY5" fmla="*/ 345662 h 723900"/>
                    <a:gd name="connsiteX6" fmla="*/ 130683 w 723900"/>
                    <a:gd name="connsiteY6" fmla="*/ 323088 h 723900"/>
                    <a:gd name="connsiteX7" fmla="*/ 243707 w 723900"/>
                    <a:gd name="connsiteY7" fmla="*/ 249804 h 723900"/>
                    <a:gd name="connsiteX8" fmla="*/ 316992 w 723900"/>
                    <a:gd name="connsiteY8" fmla="*/ 323088 h 723900"/>
                    <a:gd name="connsiteX9" fmla="*/ 301467 w 723900"/>
                    <a:gd name="connsiteY9" fmla="*/ 345106 h 723900"/>
                    <a:gd name="connsiteX10" fmla="*/ 279749 w 723900"/>
                    <a:gd name="connsiteY10" fmla="*/ 330994 h 723900"/>
                    <a:gd name="connsiteX11" fmla="*/ 212006 w 723900"/>
                    <a:gd name="connsiteY11" fmla="*/ 286914 h 723900"/>
                    <a:gd name="connsiteX12" fmla="*/ 167926 w 723900"/>
                    <a:gd name="connsiteY12" fmla="*/ 330994 h 723900"/>
                    <a:gd name="connsiteX13" fmla="*/ 145352 w 723900"/>
                    <a:gd name="connsiteY13" fmla="*/ 345662 h 723900"/>
                    <a:gd name="connsiteX14" fmla="*/ 550831 w 723900"/>
                    <a:gd name="connsiteY14" fmla="*/ 516446 h 723900"/>
                    <a:gd name="connsiteX15" fmla="*/ 216941 w 723900"/>
                    <a:gd name="connsiteY15" fmla="*/ 560318 h 723900"/>
                    <a:gd name="connsiteX16" fmla="*/ 173069 w 723900"/>
                    <a:gd name="connsiteY16" fmla="*/ 516446 h 723900"/>
                    <a:gd name="connsiteX17" fmla="*/ 176546 w 723900"/>
                    <a:gd name="connsiteY17" fmla="*/ 489728 h 723900"/>
                    <a:gd name="connsiteX18" fmla="*/ 203264 w 723900"/>
                    <a:gd name="connsiteY18" fmla="*/ 493205 h 723900"/>
                    <a:gd name="connsiteX19" fmla="*/ 483722 w 723900"/>
                    <a:gd name="connsiteY19" fmla="*/ 530119 h 723900"/>
                    <a:gd name="connsiteX20" fmla="*/ 520637 w 723900"/>
                    <a:gd name="connsiteY20" fmla="*/ 493205 h 723900"/>
                    <a:gd name="connsiteX21" fmla="*/ 547354 w 723900"/>
                    <a:gd name="connsiteY21" fmla="*/ 489728 h 723900"/>
                    <a:gd name="connsiteX22" fmla="*/ 550831 w 723900"/>
                    <a:gd name="connsiteY22" fmla="*/ 516446 h 723900"/>
                    <a:gd name="connsiteX23" fmla="*/ 578549 w 723900"/>
                    <a:gd name="connsiteY23" fmla="*/ 345662 h 723900"/>
                    <a:gd name="connsiteX24" fmla="*/ 555974 w 723900"/>
                    <a:gd name="connsiteY24" fmla="*/ 330994 h 723900"/>
                    <a:gd name="connsiteX25" fmla="*/ 488231 w 723900"/>
                    <a:gd name="connsiteY25" fmla="*/ 286914 h 723900"/>
                    <a:gd name="connsiteX26" fmla="*/ 444151 w 723900"/>
                    <a:gd name="connsiteY26" fmla="*/ 330994 h 723900"/>
                    <a:gd name="connsiteX27" fmla="*/ 421020 w 723900"/>
                    <a:gd name="connsiteY27" fmla="*/ 344806 h 723900"/>
                    <a:gd name="connsiteX28" fmla="*/ 406908 w 723900"/>
                    <a:gd name="connsiteY28" fmla="*/ 323088 h 723900"/>
                    <a:gd name="connsiteX29" fmla="*/ 519932 w 723900"/>
                    <a:gd name="connsiteY29" fmla="*/ 249803 h 723900"/>
                    <a:gd name="connsiteX30" fmla="*/ 593217 w 723900"/>
                    <a:gd name="connsiteY30" fmla="*/ 323088 h 723900"/>
                    <a:gd name="connsiteX31" fmla="*/ 578549 w 723900"/>
                    <a:gd name="connsiteY31" fmla="*/ 345662 h 723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723900" h="723900">
                      <a:moveTo>
                        <a:pt x="361950" y="0"/>
                      </a:moveTo>
                      <a:cubicBezTo>
                        <a:pt x="162051" y="0"/>
                        <a:pt x="0" y="162051"/>
                        <a:pt x="0" y="361950"/>
                      </a:cubicBezTo>
                      <a:cubicBezTo>
                        <a:pt x="0" y="561849"/>
                        <a:pt x="162051" y="723900"/>
                        <a:pt x="361950" y="723900"/>
                      </a:cubicBezTo>
                      <a:cubicBezTo>
                        <a:pt x="561849" y="723900"/>
                        <a:pt x="723900" y="561849"/>
                        <a:pt x="723900" y="361950"/>
                      </a:cubicBezTo>
                      <a:cubicBezTo>
                        <a:pt x="723900" y="162051"/>
                        <a:pt x="561849" y="0"/>
                        <a:pt x="361950" y="0"/>
                      </a:cubicBezTo>
                      <a:close/>
                      <a:moveTo>
                        <a:pt x="145352" y="345662"/>
                      </a:moveTo>
                      <a:cubicBezTo>
                        <a:pt x="135072" y="343472"/>
                        <a:pt x="128507" y="333371"/>
                        <a:pt x="130683" y="323088"/>
                      </a:cubicBezTo>
                      <a:cubicBezTo>
                        <a:pt x="141657" y="271641"/>
                        <a:pt x="192259" y="238830"/>
                        <a:pt x="243707" y="249804"/>
                      </a:cubicBezTo>
                      <a:cubicBezTo>
                        <a:pt x="280450" y="257641"/>
                        <a:pt x="309155" y="286344"/>
                        <a:pt x="316992" y="323088"/>
                      </a:cubicBezTo>
                      <a:cubicBezTo>
                        <a:pt x="318785" y="333455"/>
                        <a:pt x="311834" y="343312"/>
                        <a:pt x="301467" y="345106"/>
                      </a:cubicBezTo>
                      <a:cubicBezTo>
                        <a:pt x="291652" y="346803"/>
                        <a:pt x="282186" y="340652"/>
                        <a:pt x="279749" y="330994"/>
                      </a:cubicBezTo>
                      <a:cubicBezTo>
                        <a:pt x="273214" y="300115"/>
                        <a:pt x="242885" y="280380"/>
                        <a:pt x="212006" y="286914"/>
                      </a:cubicBezTo>
                      <a:cubicBezTo>
                        <a:pt x="189887" y="291595"/>
                        <a:pt x="172606" y="308875"/>
                        <a:pt x="167926" y="330994"/>
                      </a:cubicBezTo>
                      <a:cubicBezTo>
                        <a:pt x="165736" y="341273"/>
                        <a:pt x="155635" y="347838"/>
                        <a:pt x="145352" y="345662"/>
                      </a:cubicBezTo>
                      <a:close/>
                      <a:moveTo>
                        <a:pt x="550831" y="516446"/>
                      </a:moveTo>
                      <a:cubicBezTo>
                        <a:pt x="470745" y="620761"/>
                        <a:pt x="321257" y="640404"/>
                        <a:pt x="216941" y="560318"/>
                      </a:cubicBezTo>
                      <a:cubicBezTo>
                        <a:pt x="200466" y="547669"/>
                        <a:pt x="185718" y="532920"/>
                        <a:pt x="173069" y="516446"/>
                      </a:cubicBezTo>
                      <a:cubicBezTo>
                        <a:pt x="166651" y="508107"/>
                        <a:pt x="168208" y="496146"/>
                        <a:pt x="176546" y="489728"/>
                      </a:cubicBezTo>
                      <a:cubicBezTo>
                        <a:pt x="184884" y="483310"/>
                        <a:pt x="196846" y="484866"/>
                        <a:pt x="203264" y="493205"/>
                      </a:cubicBezTo>
                      <a:cubicBezTo>
                        <a:pt x="270517" y="580845"/>
                        <a:pt x="396083" y="597372"/>
                        <a:pt x="483722" y="530119"/>
                      </a:cubicBezTo>
                      <a:cubicBezTo>
                        <a:pt x="497587" y="519479"/>
                        <a:pt x="509997" y="507069"/>
                        <a:pt x="520637" y="493205"/>
                      </a:cubicBezTo>
                      <a:cubicBezTo>
                        <a:pt x="527054" y="484866"/>
                        <a:pt x="539016" y="483310"/>
                        <a:pt x="547354" y="489728"/>
                      </a:cubicBezTo>
                      <a:cubicBezTo>
                        <a:pt x="555692" y="496146"/>
                        <a:pt x="557249" y="508107"/>
                        <a:pt x="550831" y="516446"/>
                      </a:cubicBezTo>
                      <a:close/>
                      <a:moveTo>
                        <a:pt x="578549" y="345662"/>
                      </a:moveTo>
                      <a:cubicBezTo>
                        <a:pt x="568265" y="347838"/>
                        <a:pt x="558164" y="341273"/>
                        <a:pt x="555974" y="330994"/>
                      </a:cubicBezTo>
                      <a:cubicBezTo>
                        <a:pt x="549439" y="300115"/>
                        <a:pt x="519110" y="280380"/>
                        <a:pt x="488231" y="286914"/>
                      </a:cubicBezTo>
                      <a:cubicBezTo>
                        <a:pt x="466112" y="291595"/>
                        <a:pt x="448831" y="308875"/>
                        <a:pt x="444151" y="330994"/>
                      </a:cubicBezTo>
                      <a:cubicBezTo>
                        <a:pt x="441577" y="341195"/>
                        <a:pt x="431222" y="347379"/>
                        <a:pt x="421020" y="344806"/>
                      </a:cubicBezTo>
                      <a:cubicBezTo>
                        <a:pt x="411361" y="342369"/>
                        <a:pt x="405211" y="332904"/>
                        <a:pt x="406908" y="323088"/>
                      </a:cubicBezTo>
                      <a:cubicBezTo>
                        <a:pt x="417882" y="271641"/>
                        <a:pt x="468484" y="238830"/>
                        <a:pt x="519932" y="249803"/>
                      </a:cubicBezTo>
                      <a:cubicBezTo>
                        <a:pt x="556675" y="257641"/>
                        <a:pt x="585380" y="286344"/>
                        <a:pt x="593217" y="323088"/>
                      </a:cubicBezTo>
                      <a:cubicBezTo>
                        <a:pt x="595393" y="333371"/>
                        <a:pt x="588828" y="343472"/>
                        <a:pt x="578549" y="345662"/>
                      </a:cubicBezTo>
                      <a:close/>
                    </a:path>
                  </a:pathLst>
                </a:custGeom>
                <a:solidFill>
                  <a:schemeClr val="bg2">
                    <a:lumMod val="25000"/>
                  </a:schemeClr>
                </a:solidFill>
                <a:ln w="9525" cap="flat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6" name="任意多边形: 形状 45">
                  <a:extLst>
                    <a:ext uri="{FF2B5EF4-FFF2-40B4-BE49-F238E27FC236}">
                      <a16:creationId xmlns:a16="http://schemas.microsoft.com/office/drawing/2014/main" id="{13626BB0-CC38-8E75-D43B-68709893B767}"/>
                    </a:ext>
                  </a:extLst>
                </p:cNvPr>
                <p:cNvSpPr/>
                <p:nvPr/>
              </p:nvSpPr>
              <p:spPr>
                <a:xfrm>
                  <a:off x="765362" y="3214969"/>
                  <a:ext cx="647700" cy="146399"/>
                </a:xfrm>
                <a:custGeom>
                  <a:avLst/>
                  <a:gdLst>
                    <a:gd name="connsiteX0" fmla="*/ 50673 w 647700"/>
                    <a:gd name="connsiteY0" fmla="*/ 146399 h 146399"/>
                    <a:gd name="connsiteX1" fmla="*/ 83439 w 647700"/>
                    <a:gd name="connsiteY1" fmla="*/ 118682 h 146399"/>
                    <a:gd name="connsiteX2" fmla="*/ 39719 w 647700"/>
                    <a:gd name="connsiteY2" fmla="*/ 95250 h 146399"/>
                    <a:gd name="connsiteX3" fmla="*/ 323850 w 647700"/>
                    <a:gd name="connsiteY3" fmla="*/ 38100 h 146399"/>
                    <a:gd name="connsiteX4" fmla="*/ 607981 w 647700"/>
                    <a:gd name="connsiteY4" fmla="*/ 95250 h 146399"/>
                    <a:gd name="connsiteX5" fmla="*/ 564261 w 647700"/>
                    <a:gd name="connsiteY5" fmla="*/ 118682 h 146399"/>
                    <a:gd name="connsiteX6" fmla="*/ 597027 w 647700"/>
                    <a:gd name="connsiteY6" fmla="*/ 146399 h 146399"/>
                    <a:gd name="connsiteX7" fmla="*/ 647700 w 647700"/>
                    <a:gd name="connsiteY7" fmla="*/ 95250 h 146399"/>
                    <a:gd name="connsiteX8" fmla="*/ 323850 w 647700"/>
                    <a:gd name="connsiteY8" fmla="*/ 0 h 146399"/>
                    <a:gd name="connsiteX9" fmla="*/ 0 w 647700"/>
                    <a:gd name="connsiteY9" fmla="*/ 95250 h 146399"/>
                    <a:gd name="connsiteX10" fmla="*/ 50673 w 647700"/>
                    <a:gd name="connsiteY10" fmla="*/ 146399 h 1463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47700" h="146399">
                      <a:moveTo>
                        <a:pt x="50673" y="146399"/>
                      </a:moveTo>
                      <a:cubicBezTo>
                        <a:pt x="61087" y="136575"/>
                        <a:pt x="72024" y="127323"/>
                        <a:pt x="83439" y="118682"/>
                      </a:cubicBezTo>
                      <a:cubicBezTo>
                        <a:pt x="67414" y="113949"/>
                        <a:pt x="52533" y="105974"/>
                        <a:pt x="39719" y="95250"/>
                      </a:cubicBezTo>
                      <a:cubicBezTo>
                        <a:pt x="57150" y="76200"/>
                        <a:pt x="151448" y="38100"/>
                        <a:pt x="323850" y="38100"/>
                      </a:cubicBezTo>
                      <a:cubicBezTo>
                        <a:pt x="496253" y="38100"/>
                        <a:pt x="590550" y="76200"/>
                        <a:pt x="607981" y="95250"/>
                      </a:cubicBezTo>
                      <a:cubicBezTo>
                        <a:pt x="595167" y="105974"/>
                        <a:pt x="580286" y="113949"/>
                        <a:pt x="564261" y="118682"/>
                      </a:cubicBezTo>
                      <a:cubicBezTo>
                        <a:pt x="575676" y="127323"/>
                        <a:pt x="586613" y="136575"/>
                        <a:pt x="597027" y="146399"/>
                      </a:cubicBezTo>
                      <a:cubicBezTo>
                        <a:pt x="628650" y="131636"/>
                        <a:pt x="647700" y="114300"/>
                        <a:pt x="647700" y="95250"/>
                      </a:cubicBezTo>
                      <a:cubicBezTo>
                        <a:pt x="647700" y="42672"/>
                        <a:pt x="502730" y="0"/>
                        <a:pt x="323850" y="0"/>
                      </a:cubicBezTo>
                      <a:cubicBezTo>
                        <a:pt x="144971" y="0"/>
                        <a:pt x="0" y="42672"/>
                        <a:pt x="0" y="95250"/>
                      </a:cubicBezTo>
                      <a:cubicBezTo>
                        <a:pt x="0" y="114300"/>
                        <a:pt x="19050" y="131636"/>
                        <a:pt x="50673" y="146399"/>
                      </a:cubicBezTo>
                      <a:close/>
                    </a:path>
                  </a:pathLst>
                </a:custGeom>
                <a:solidFill>
                  <a:schemeClr val="bg2">
                    <a:lumMod val="25000"/>
                  </a:schemeClr>
                </a:solidFill>
                <a:ln w="9525" cap="flat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49" name="内容占位符 10" descr="实心填充的天使表情 纯色填充">
                <a:extLst>
                  <a:ext uri="{FF2B5EF4-FFF2-40B4-BE49-F238E27FC236}">
                    <a16:creationId xmlns:a16="http://schemas.microsoft.com/office/drawing/2014/main" id="{AF264BC8-F0C4-43DF-DE95-F00E62293135}"/>
                  </a:ext>
                </a:extLst>
              </p:cNvPr>
              <p:cNvGrpSpPr/>
              <p:nvPr/>
            </p:nvGrpSpPr>
            <p:grpSpPr>
              <a:xfrm>
                <a:off x="5124167" y="3843792"/>
                <a:ext cx="723900" cy="800100"/>
                <a:chOff x="5124167" y="3843792"/>
                <a:chExt cx="723900" cy="800100"/>
              </a:xfrm>
              <a:solidFill>
                <a:schemeClr val="bg2">
                  <a:lumMod val="25000"/>
                </a:schemeClr>
              </a:solidFill>
            </p:grpSpPr>
            <p:sp>
              <p:nvSpPr>
                <p:cNvPr id="50" name="任意多边形: 形状 49">
                  <a:extLst>
                    <a:ext uri="{FF2B5EF4-FFF2-40B4-BE49-F238E27FC236}">
                      <a16:creationId xmlns:a16="http://schemas.microsoft.com/office/drawing/2014/main" id="{D744EF17-DA60-EF9B-9876-398A470EDBF2}"/>
                    </a:ext>
                  </a:extLst>
                </p:cNvPr>
                <p:cNvSpPr/>
                <p:nvPr/>
              </p:nvSpPr>
              <p:spPr>
                <a:xfrm>
                  <a:off x="5124167" y="3919992"/>
                  <a:ext cx="723900" cy="723900"/>
                </a:xfrm>
                <a:custGeom>
                  <a:avLst/>
                  <a:gdLst>
                    <a:gd name="connsiteX0" fmla="*/ 361950 w 723900"/>
                    <a:gd name="connsiteY0" fmla="*/ 0 h 723900"/>
                    <a:gd name="connsiteX1" fmla="*/ 0 w 723900"/>
                    <a:gd name="connsiteY1" fmla="*/ 361950 h 723900"/>
                    <a:gd name="connsiteX2" fmla="*/ 361950 w 723900"/>
                    <a:gd name="connsiteY2" fmla="*/ 723900 h 723900"/>
                    <a:gd name="connsiteX3" fmla="*/ 723900 w 723900"/>
                    <a:gd name="connsiteY3" fmla="*/ 361950 h 723900"/>
                    <a:gd name="connsiteX4" fmla="*/ 361950 w 723900"/>
                    <a:gd name="connsiteY4" fmla="*/ 0 h 723900"/>
                    <a:gd name="connsiteX5" fmla="*/ 145352 w 723900"/>
                    <a:gd name="connsiteY5" fmla="*/ 345662 h 723900"/>
                    <a:gd name="connsiteX6" fmla="*/ 130683 w 723900"/>
                    <a:gd name="connsiteY6" fmla="*/ 323088 h 723900"/>
                    <a:gd name="connsiteX7" fmla="*/ 243707 w 723900"/>
                    <a:gd name="connsiteY7" fmla="*/ 249804 h 723900"/>
                    <a:gd name="connsiteX8" fmla="*/ 316992 w 723900"/>
                    <a:gd name="connsiteY8" fmla="*/ 323088 h 723900"/>
                    <a:gd name="connsiteX9" fmla="*/ 301467 w 723900"/>
                    <a:gd name="connsiteY9" fmla="*/ 345106 h 723900"/>
                    <a:gd name="connsiteX10" fmla="*/ 279749 w 723900"/>
                    <a:gd name="connsiteY10" fmla="*/ 330994 h 723900"/>
                    <a:gd name="connsiteX11" fmla="*/ 212006 w 723900"/>
                    <a:gd name="connsiteY11" fmla="*/ 286914 h 723900"/>
                    <a:gd name="connsiteX12" fmla="*/ 167926 w 723900"/>
                    <a:gd name="connsiteY12" fmla="*/ 330994 h 723900"/>
                    <a:gd name="connsiteX13" fmla="*/ 145352 w 723900"/>
                    <a:gd name="connsiteY13" fmla="*/ 345662 h 723900"/>
                    <a:gd name="connsiteX14" fmla="*/ 550831 w 723900"/>
                    <a:gd name="connsiteY14" fmla="*/ 516446 h 723900"/>
                    <a:gd name="connsiteX15" fmla="*/ 216941 w 723900"/>
                    <a:gd name="connsiteY15" fmla="*/ 560318 h 723900"/>
                    <a:gd name="connsiteX16" fmla="*/ 173069 w 723900"/>
                    <a:gd name="connsiteY16" fmla="*/ 516446 h 723900"/>
                    <a:gd name="connsiteX17" fmla="*/ 176546 w 723900"/>
                    <a:gd name="connsiteY17" fmla="*/ 489728 h 723900"/>
                    <a:gd name="connsiteX18" fmla="*/ 203264 w 723900"/>
                    <a:gd name="connsiteY18" fmla="*/ 493205 h 723900"/>
                    <a:gd name="connsiteX19" fmla="*/ 483722 w 723900"/>
                    <a:gd name="connsiteY19" fmla="*/ 530119 h 723900"/>
                    <a:gd name="connsiteX20" fmla="*/ 520637 w 723900"/>
                    <a:gd name="connsiteY20" fmla="*/ 493205 h 723900"/>
                    <a:gd name="connsiteX21" fmla="*/ 547354 w 723900"/>
                    <a:gd name="connsiteY21" fmla="*/ 489728 h 723900"/>
                    <a:gd name="connsiteX22" fmla="*/ 550831 w 723900"/>
                    <a:gd name="connsiteY22" fmla="*/ 516446 h 723900"/>
                    <a:gd name="connsiteX23" fmla="*/ 578549 w 723900"/>
                    <a:gd name="connsiteY23" fmla="*/ 345662 h 723900"/>
                    <a:gd name="connsiteX24" fmla="*/ 555974 w 723900"/>
                    <a:gd name="connsiteY24" fmla="*/ 330994 h 723900"/>
                    <a:gd name="connsiteX25" fmla="*/ 488231 w 723900"/>
                    <a:gd name="connsiteY25" fmla="*/ 286914 h 723900"/>
                    <a:gd name="connsiteX26" fmla="*/ 444151 w 723900"/>
                    <a:gd name="connsiteY26" fmla="*/ 330994 h 723900"/>
                    <a:gd name="connsiteX27" fmla="*/ 421020 w 723900"/>
                    <a:gd name="connsiteY27" fmla="*/ 344806 h 723900"/>
                    <a:gd name="connsiteX28" fmla="*/ 406908 w 723900"/>
                    <a:gd name="connsiteY28" fmla="*/ 323088 h 723900"/>
                    <a:gd name="connsiteX29" fmla="*/ 519932 w 723900"/>
                    <a:gd name="connsiteY29" fmla="*/ 249803 h 723900"/>
                    <a:gd name="connsiteX30" fmla="*/ 593217 w 723900"/>
                    <a:gd name="connsiteY30" fmla="*/ 323088 h 723900"/>
                    <a:gd name="connsiteX31" fmla="*/ 578549 w 723900"/>
                    <a:gd name="connsiteY31" fmla="*/ 345662 h 723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723900" h="723900">
                      <a:moveTo>
                        <a:pt x="361950" y="0"/>
                      </a:moveTo>
                      <a:cubicBezTo>
                        <a:pt x="162051" y="0"/>
                        <a:pt x="0" y="162051"/>
                        <a:pt x="0" y="361950"/>
                      </a:cubicBezTo>
                      <a:cubicBezTo>
                        <a:pt x="0" y="561849"/>
                        <a:pt x="162051" y="723900"/>
                        <a:pt x="361950" y="723900"/>
                      </a:cubicBezTo>
                      <a:cubicBezTo>
                        <a:pt x="561849" y="723900"/>
                        <a:pt x="723900" y="561849"/>
                        <a:pt x="723900" y="361950"/>
                      </a:cubicBezTo>
                      <a:cubicBezTo>
                        <a:pt x="723900" y="162051"/>
                        <a:pt x="561849" y="0"/>
                        <a:pt x="361950" y="0"/>
                      </a:cubicBezTo>
                      <a:close/>
                      <a:moveTo>
                        <a:pt x="145352" y="345662"/>
                      </a:moveTo>
                      <a:cubicBezTo>
                        <a:pt x="135072" y="343472"/>
                        <a:pt x="128507" y="333371"/>
                        <a:pt x="130683" y="323088"/>
                      </a:cubicBezTo>
                      <a:cubicBezTo>
                        <a:pt x="141657" y="271641"/>
                        <a:pt x="192259" y="238830"/>
                        <a:pt x="243707" y="249804"/>
                      </a:cubicBezTo>
                      <a:cubicBezTo>
                        <a:pt x="280450" y="257641"/>
                        <a:pt x="309155" y="286344"/>
                        <a:pt x="316992" y="323088"/>
                      </a:cubicBezTo>
                      <a:cubicBezTo>
                        <a:pt x="318785" y="333455"/>
                        <a:pt x="311834" y="343312"/>
                        <a:pt x="301467" y="345106"/>
                      </a:cubicBezTo>
                      <a:cubicBezTo>
                        <a:pt x="291652" y="346803"/>
                        <a:pt x="282186" y="340652"/>
                        <a:pt x="279749" y="330994"/>
                      </a:cubicBezTo>
                      <a:cubicBezTo>
                        <a:pt x="273214" y="300115"/>
                        <a:pt x="242885" y="280380"/>
                        <a:pt x="212006" y="286914"/>
                      </a:cubicBezTo>
                      <a:cubicBezTo>
                        <a:pt x="189887" y="291595"/>
                        <a:pt x="172606" y="308875"/>
                        <a:pt x="167926" y="330994"/>
                      </a:cubicBezTo>
                      <a:cubicBezTo>
                        <a:pt x="165736" y="341273"/>
                        <a:pt x="155635" y="347838"/>
                        <a:pt x="145352" y="345662"/>
                      </a:cubicBezTo>
                      <a:close/>
                      <a:moveTo>
                        <a:pt x="550831" y="516446"/>
                      </a:moveTo>
                      <a:cubicBezTo>
                        <a:pt x="470745" y="620761"/>
                        <a:pt x="321257" y="640404"/>
                        <a:pt x="216941" y="560318"/>
                      </a:cubicBezTo>
                      <a:cubicBezTo>
                        <a:pt x="200466" y="547669"/>
                        <a:pt x="185718" y="532920"/>
                        <a:pt x="173069" y="516446"/>
                      </a:cubicBezTo>
                      <a:cubicBezTo>
                        <a:pt x="166651" y="508107"/>
                        <a:pt x="168208" y="496146"/>
                        <a:pt x="176546" y="489728"/>
                      </a:cubicBezTo>
                      <a:cubicBezTo>
                        <a:pt x="184884" y="483310"/>
                        <a:pt x="196846" y="484866"/>
                        <a:pt x="203264" y="493205"/>
                      </a:cubicBezTo>
                      <a:cubicBezTo>
                        <a:pt x="270517" y="580845"/>
                        <a:pt x="396083" y="597372"/>
                        <a:pt x="483722" y="530119"/>
                      </a:cubicBezTo>
                      <a:cubicBezTo>
                        <a:pt x="497587" y="519479"/>
                        <a:pt x="509997" y="507069"/>
                        <a:pt x="520637" y="493205"/>
                      </a:cubicBezTo>
                      <a:cubicBezTo>
                        <a:pt x="527054" y="484866"/>
                        <a:pt x="539016" y="483310"/>
                        <a:pt x="547354" y="489728"/>
                      </a:cubicBezTo>
                      <a:cubicBezTo>
                        <a:pt x="555692" y="496146"/>
                        <a:pt x="557249" y="508107"/>
                        <a:pt x="550831" y="516446"/>
                      </a:cubicBezTo>
                      <a:close/>
                      <a:moveTo>
                        <a:pt x="578549" y="345662"/>
                      </a:moveTo>
                      <a:cubicBezTo>
                        <a:pt x="568265" y="347838"/>
                        <a:pt x="558164" y="341273"/>
                        <a:pt x="555974" y="330994"/>
                      </a:cubicBezTo>
                      <a:cubicBezTo>
                        <a:pt x="549439" y="300115"/>
                        <a:pt x="519110" y="280380"/>
                        <a:pt x="488231" y="286914"/>
                      </a:cubicBezTo>
                      <a:cubicBezTo>
                        <a:pt x="466112" y="291595"/>
                        <a:pt x="448831" y="308875"/>
                        <a:pt x="444151" y="330994"/>
                      </a:cubicBezTo>
                      <a:cubicBezTo>
                        <a:pt x="441577" y="341195"/>
                        <a:pt x="431222" y="347379"/>
                        <a:pt x="421020" y="344806"/>
                      </a:cubicBezTo>
                      <a:cubicBezTo>
                        <a:pt x="411361" y="342369"/>
                        <a:pt x="405211" y="332904"/>
                        <a:pt x="406908" y="323088"/>
                      </a:cubicBezTo>
                      <a:cubicBezTo>
                        <a:pt x="417882" y="271641"/>
                        <a:pt x="468484" y="238830"/>
                        <a:pt x="519932" y="249803"/>
                      </a:cubicBezTo>
                      <a:cubicBezTo>
                        <a:pt x="556675" y="257641"/>
                        <a:pt x="585380" y="286344"/>
                        <a:pt x="593217" y="323088"/>
                      </a:cubicBezTo>
                      <a:cubicBezTo>
                        <a:pt x="595393" y="333371"/>
                        <a:pt x="588828" y="343472"/>
                        <a:pt x="578549" y="345662"/>
                      </a:cubicBezTo>
                      <a:close/>
                    </a:path>
                  </a:pathLst>
                </a:custGeom>
                <a:solidFill>
                  <a:schemeClr val="bg2">
                    <a:lumMod val="25000"/>
                  </a:schemeClr>
                </a:solidFill>
                <a:ln w="9525" cap="flat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1" name="任意多边形: 形状 50">
                  <a:extLst>
                    <a:ext uri="{FF2B5EF4-FFF2-40B4-BE49-F238E27FC236}">
                      <a16:creationId xmlns:a16="http://schemas.microsoft.com/office/drawing/2014/main" id="{88C717E3-C0E2-7871-F864-2B006E84A499}"/>
                    </a:ext>
                  </a:extLst>
                </p:cNvPr>
                <p:cNvSpPr/>
                <p:nvPr/>
              </p:nvSpPr>
              <p:spPr>
                <a:xfrm>
                  <a:off x="5162267" y="3843792"/>
                  <a:ext cx="647700" cy="146399"/>
                </a:xfrm>
                <a:custGeom>
                  <a:avLst/>
                  <a:gdLst>
                    <a:gd name="connsiteX0" fmla="*/ 50673 w 647700"/>
                    <a:gd name="connsiteY0" fmla="*/ 146399 h 146399"/>
                    <a:gd name="connsiteX1" fmla="*/ 83439 w 647700"/>
                    <a:gd name="connsiteY1" fmla="*/ 118682 h 146399"/>
                    <a:gd name="connsiteX2" fmla="*/ 39719 w 647700"/>
                    <a:gd name="connsiteY2" fmla="*/ 95250 h 146399"/>
                    <a:gd name="connsiteX3" fmla="*/ 323850 w 647700"/>
                    <a:gd name="connsiteY3" fmla="*/ 38100 h 146399"/>
                    <a:gd name="connsiteX4" fmla="*/ 607981 w 647700"/>
                    <a:gd name="connsiteY4" fmla="*/ 95250 h 146399"/>
                    <a:gd name="connsiteX5" fmla="*/ 564261 w 647700"/>
                    <a:gd name="connsiteY5" fmla="*/ 118682 h 146399"/>
                    <a:gd name="connsiteX6" fmla="*/ 597027 w 647700"/>
                    <a:gd name="connsiteY6" fmla="*/ 146399 h 146399"/>
                    <a:gd name="connsiteX7" fmla="*/ 647700 w 647700"/>
                    <a:gd name="connsiteY7" fmla="*/ 95250 h 146399"/>
                    <a:gd name="connsiteX8" fmla="*/ 323850 w 647700"/>
                    <a:gd name="connsiteY8" fmla="*/ 0 h 146399"/>
                    <a:gd name="connsiteX9" fmla="*/ 0 w 647700"/>
                    <a:gd name="connsiteY9" fmla="*/ 95250 h 146399"/>
                    <a:gd name="connsiteX10" fmla="*/ 50673 w 647700"/>
                    <a:gd name="connsiteY10" fmla="*/ 146399 h 1463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47700" h="146399">
                      <a:moveTo>
                        <a:pt x="50673" y="146399"/>
                      </a:moveTo>
                      <a:cubicBezTo>
                        <a:pt x="61087" y="136575"/>
                        <a:pt x="72024" y="127323"/>
                        <a:pt x="83439" y="118682"/>
                      </a:cubicBezTo>
                      <a:cubicBezTo>
                        <a:pt x="67414" y="113949"/>
                        <a:pt x="52533" y="105974"/>
                        <a:pt x="39719" y="95250"/>
                      </a:cubicBezTo>
                      <a:cubicBezTo>
                        <a:pt x="57150" y="76200"/>
                        <a:pt x="151448" y="38100"/>
                        <a:pt x="323850" y="38100"/>
                      </a:cubicBezTo>
                      <a:cubicBezTo>
                        <a:pt x="496253" y="38100"/>
                        <a:pt x="590550" y="76200"/>
                        <a:pt x="607981" y="95250"/>
                      </a:cubicBezTo>
                      <a:cubicBezTo>
                        <a:pt x="595167" y="105974"/>
                        <a:pt x="580286" y="113949"/>
                        <a:pt x="564261" y="118682"/>
                      </a:cubicBezTo>
                      <a:cubicBezTo>
                        <a:pt x="575676" y="127323"/>
                        <a:pt x="586613" y="136575"/>
                        <a:pt x="597027" y="146399"/>
                      </a:cubicBezTo>
                      <a:cubicBezTo>
                        <a:pt x="628650" y="131636"/>
                        <a:pt x="647700" y="114300"/>
                        <a:pt x="647700" y="95250"/>
                      </a:cubicBezTo>
                      <a:cubicBezTo>
                        <a:pt x="647700" y="42672"/>
                        <a:pt x="502730" y="0"/>
                        <a:pt x="323850" y="0"/>
                      </a:cubicBezTo>
                      <a:cubicBezTo>
                        <a:pt x="144971" y="0"/>
                        <a:pt x="0" y="42672"/>
                        <a:pt x="0" y="95250"/>
                      </a:cubicBezTo>
                      <a:cubicBezTo>
                        <a:pt x="0" y="114300"/>
                        <a:pt x="19050" y="131636"/>
                        <a:pt x="50673" y="146399"/>
                      </a:cubicBezTo>
                      <a:close/>
                    </a:path>
                  </a:pathLst>
                </a:custGeom>
                <a:solidFill>
                  <a:schemeClr val="bg2">
                    <a:lumMod val="25000"/>
                  </a:schemeClr>
                </a:solidFill>
                <a:ln w="9525" cap="flat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cxnSp>
            <p:nvCxnSpPr>
              <p:cNvPr id="18" name="直接箭头连接符 17">
                <a:extLst>
                  <a:ext uri="{FF2B5EF4-FFF2-40B4-BE49-F238E27FC236}">
                    <a16:creationId xmlns:a16="http://schemas.microsoft.com/office/drawing/2014/main" id="{F1103A6C-32DF-DD13-208D-C1E9AD9800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6412" y="3653119"/>
                <a:ext cx="1712516" cy="0"/>
              </a:xfrm>
              <a:prstGeom prst="straightConnector1">
                <a:avLst/>
              </a:prstGeom>
              <a:ln w="57150">
                <a:solidFill>
                  <a:schemeClr val="tx1">
                    <a:lumMod val="95000"/>
                    <a:lumOff val="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>
                <a:extLst>
                  <a:ext uri="{FF2B5EF4-FFF2-40B4-BE49-F238E27FC236}">
                    <a16:creationId xmlns:a16="http://schemas.microsoft.com/office/drawing/2014/main" id="{B861FCA5-36EE-7445-D6ED-CEEE732B73B1}"/>
                  </a:ext>
                </a:extLst>
              </p:cNvPr>
              <p:cNvCxnSpPr/>
              <p:nvPr/>
            </p:nvCxnSpPr>
            <p:spPr>
              <a:xfrm>
                <a:off x="4417359" y="3653119"/>
                <a:ext cx="2422712" cy="0"/>
              </a:xfrm>
              <a:prstGeom prst="line">
                <a:avLst/>
              </a:prstGeom>
              <a:ln w="38100">
                <a:solidFill>
                  <a:schemeClr val="tx1">
                    <a:lumMod val="95000"/>
                    <a:lumOff val="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爆炸形: 8 pt  27">
                <a:extLst>
                  <a:ext uri="{FF2B5EF4-FFF2-40B4-BE49-F238E27FC236}">
                    <a16:creationId xmlns:a16="http://schemas.microsoft.com/office/drawing/2014/main" id="{2171E00E-57EF-EF17-6043-990F7A1EACD0}"/>
                  </a:ext>
                </a:extLst>
              </p:cNvPr>
              <p:cNvSpPr/>
              <p:nvPr/>
            </p:nvSpPr>
            <p:spPr>
              <a:xfrm>
                <a:off x="4035016" y="3208024"/>
                <a:ext cx="995563" cy="894376"/>
              </a:xfrm>
              <a:prstGeom prst="irregularSeal1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31" name="直接箭头连接符 30">
                <a:extLst>
                  <a:ext uri="{FF2B5EF4-FFF2-40B4-BE49-F238E27FC236}">
                    <a16:creationId xmlns:a16="http://schemas.microsoft.com/office/drawing/2014/main" id="{EE154647-8662-D9E9-8F4E-DCF551C2152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15640" y="1621972"/>
                <a:ext cx="973631" cy="915361"/>
              </a:xfrm>
              <a:prstGeom prst="straightConnector1">
                <a:avLst/>
              </a:prstGeom>
              <a:ln w="57150">
                <a:solidFill>
                  <a:schemeClr val="tx1">
                    <a:lumMod val="95000"/>
                    <a:lumOff val="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箭头连接符 32">
                <a:extLst>
                  <a:ext uri="{FF2B5EF4-FFF2-40B4-BE49-F238E27FC236}">
                    <a16:creationId xmlns:a16="http://schemas.microsoft.com/office/drawing/2014/main" id="{20B26BD6-7367-5BC7-E23A-3C976ADAFF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35383" y="4522084"/>
                <a:ext cx="1142360" cy="725889"/>
              </a:xfrm>
              <a:prstGeom prst="straightConnector1">
                <a:avLst/>
              </a:prstGeom>
              <a:ln w="57150">
                <a:solidFill>
                  <a:schemeClr val="tx1">
                    <a:lumMod val="95000"/>
                    <a:lumOff val="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文本框 35">
                    <a:extLst>
                      <a:ext uri="{FF2B5EF4-FFF2-40B4-BE49-F238E27FC236}">
                        <a16:creationId xmlns:a16="http://schemas.microsoft.com/office/drawing/2014/main" id="{0558BAC4-76B6-6563-2014-1C5E1E92BDD2}"/>
                      </a:ext>
                    </a:extLst>
                  </p:cNvPr>
                  <p:cNvSpPr txBox="1"/>
                  <p:nvPr/>
                </p:nvSpPr>
                <p:spPr>
                  <a:xfrm>
                    <a:off x="647168" y="4110319"/>
                    <a:ext cx="884088" cy="70788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altLang="zh-CN" sz="2000" b="1" dirty="0"/>
                      <a:t>WIMP</a:t>
                    </a:r>
                  </a:p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</a:rPr>
                                <m:t>𝑫𝑴</m:t>
                              </m:r>
                            </m:sub>
                          </m:sSub>
                        </m:oMath>
                      </m:oMathPara>
                    </a14:m>
                    <a:endParaRPr lang="en-US" altLang="zh-CN" sz="2000" b="1" dirty="0"/>
                  </a:p>
                </p:txBody>
              </p:sp>
            </mc:Choice>
            <mc:Fallback xmlns="">
              <p:sp>
                <p:nvSpPr>
                  <p:cNvPr id="36" name="文本框 35">
                    <a:extLst>
                      <a:ext uri="{FF2B5EF4-FFF2-40B4-BE49-F238E27FC236}">
                        <a16:creationId xmlns:a16="http://schemas.microsoft.com/office/drawing/2014/main" id="{0558BAC4-76B6-6563-2014-1C5E1E92BDD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7168" y="4110319"/>
                    <a:ext cx="884088" cy="707886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6897" t="-3448" r="-6897" b="-1724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文本框 36">
                    <a:extLst>
                      <a:ext uri="{FF2B5EF4-FFF2-40B4-BE49-F238E27FC236}">
                        <a16:creationId xmlns:a16="http://schemas.microsoft.com/office/drawing/2014/main" id="{AEFF1A5C-2263-31C8-81EE-260CB3CF43D3}"/>
                      </a:ext>
                    </a:extLst>
                  </p:cNvPr>
                  <p:cNvSpPr txBox="1"/>
                  <p:nvPr/>
                </p:nvSpPr>
                <p:spPr>
                  <a:xfrm>
                    <a:off x="3122278" y="4078483"/>
                    <a:ext cx="1183336" cy="70788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altLang="zh-CN" sz="2000" b="1" dirty="0"/>
                      <a:t>Nucleus</a:t>
                    </a:r>
                  </a:p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sub>
                          </m:sSub>
                        </m:oMath>
                      </m:oMathPara>
                    </a14:m>
                    <a:endParaRPr lang="en-US" altLang="zh-CN" sz="2000" b="1" dirty="0"/>
                  </a:p>
                </p:txBody>
              </p:sp>
            </mc:Choice>
            <mc:Fallback xmlns="">
              <p:sp>
                <p:nvSpPr>
                  <p:cNvPr id="37" name="文本框 36">
                    <a:extLst>
                      <a:ext uri="{FF2B5EF4-FFF2-40B4-BE49-F238E27FC236}">
                        <a16:creationId xmlns:a16="http://schemas.microsoft.com/office/drawing/2014/main" id="{AEFF1A5C-2263-31C8-81EE-260CB3CF43D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22278" y="4078483"/>
                    <a:ext cx="1183336" cy="707886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5155" t="-3448" r="-5155" b="-1724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文本框 39">
                    <a:extLst>
                      <a:ext uri="{FF2B5EF4-FFF2-40B4-BE49-F238E27FC236}">
                        <a16:creationId xmlns:a16="http://schemas.microsoft.com/office/drawing/2014/main" id="{1E31A334-0A30-BC4B-FC41-44BEF5497942}"/>
                      </a:ext>
                    </a:extLst>
                  </p:cNvPr>
                  <p:cNvSpPr txBox="1"/>
                  <p:nvPr/>
                </p:nvSpPr>
                <p:spPr>
                  <a:xfrm>
                    <a:off x="6161809" y="2944632"/>
                    <a:ext cx="461985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2400" b="1" i="1" dirty="0" smtClean="0">
                              <a:latin typeface="Cambria Math" panose="02040503050406030204" pitchFamily="18" charset="0"/>
                            </a:rPr>
                            <m:t>𝜽</m:t>
                          </m:r>
                        </m:oMath>
                      </m:oMathPara>
                    </a14:m>
                    <a:endParaRPr lang="en-US" altLang="zh-CN" sz="2400" b="1" i="1" dirty="0"/>
                  </a:p>
                </p:txBody>
              </p:sp>
            </mc:Choice>
            <mc:Fallback xmlns="">
              <p:sp>
                <p:nvSpPr>
                  <p:cNvPr id="40" name="文本框 39">
                    <a:extLst>
                      <a:ext uri="{FF2B5EF4-FFF2-40B4-BE49-F238E27FC236}">
                        <a16:creationId xmlns:a16="http://schemas.microsoft.com/office/drawing/2014/main" id="{1E31A334-0A30-BC4B-FC41-44BEF549794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61809" y="2944632"/>
                    <a:ext cx="461985" cy="461665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文本框 41">
                    <a:extLst>
                      <a:ext uri="{FF2B5EF4-FFF2-40B4-BE49-F238E27FC236}">
                        <a16:creationId xmlns:a16="http://schemas.microsoft.com/office/drawing/2014/main" id="{E0B2920C-01E7-8CEB-EED9-A77CEDD0460E}"/>
                      </a:ext>
                    </a:extLst>
                  </p:cNvPr>
                  <p:cNvSpPr txBox="1"/>
                  <p:nvPr/>
                </p:nvSpPr>
                <p:spPr>
                  <a:xfrm>
                    <a:off x="5777038" y="1336106"/>
                    <a:ext cx="732315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20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1" i="1" dirty="0" smtClean="0"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US" altLang="zh-CN" sz="2000" b="1" i="1" dirty="0" smtClean="0">
                                  <a:latin typeface="Cambria Math" panose="02040503050406030204" pitchFamily="18" charset="0"/>
                                </a:rPr>
                                <m:t>𝒓𝒆𝒄</m:t>
                              </m:r>
                            </m:sub>
                          </m:sSub>
                        </m:oMath>
                      </m:oMathPara>
                    </a14:m>
                    <a:endParaRPr lang="en-US" altLang="zh-CN" sz="2000" b="1" i="1" dirty="0"/>
                  </a:p>
                </p:txBody>
              </p:sp>
            </mc:Choice>
            <mc:Fallback xmlns="">
              <p:sp>
                <p:nvSpPr>
                  <p:cNvPr id="42" name="文本框 41">
                    <a:extLst>
                      <a:ext uri="{FF2B5EF4-FFF2-40B4-BE49-F238E27FC236}">
                        <a16:creationId xmlns:a16="http://schemas.microsoft.com/office/drawing/2014/main" id="{E0B2920C-01E7-8CEB-EED9-A77CEDD0460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77038" y="1336106"/>
                    <a:ext cx="732315" cy="400110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3" name="弧形 42">
                <a:extLst>
                  <a:ext uri="{FF2B5EF4-FFF2-40B4-BE49-F238E27FC236}">
                    <a16:creationId xmlns:a16="http://schemas.microsoft.com/office/drawing/2014/main" id="{043E02DD-5BB4-DCE7-3A9D-69A00064C021}"/>
                  </a:ext>
                </a:extLst>
              </p:cNvPr>
              <p:cNvSpPr/>
              <p:nvPr/>
            </p:nvSpPr>
            <p:spPr>
              <a:xfrm rot="1450176">
                <a:off x="5168020" y="2943821"/>
                <a:ext cx="914400" cy="990322"/>
              </a:xfrm>
              <a:prstGeom prst="arc">
                <a:avLst/>
              </a:prstGeom>
              <a:ln w="381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图形 12" descr="实心填充的笑脸 纯色填充">
                <a:extLst>
                  <a:ext uri="{FF2B5EF4-FFF2-40B4-BE49-F238E27FC236}">
                    <a16:creationId xmlns:a16="http://schemas.microsoft.com/office/drawing/2014/main" id="{8A5DAF2F-E1A8-E1CD-1DEC-8F4DFBAC6916}"/>
                  </a:ext>
                </a:extLst>
              </p:cNvPr>
              <p:cNvSpPr/>
              <p:nvPr/>
            </p:nvSpPr>
            <p:spPr>
              <a:xfrm>
                <a:off x="3354178" y="3291169"/>
                <a:ext cx="723900" cy="723900"/>
              </a:xfrm>
              <a:custGeom>
                <a:avLst/>
                <a:gdLst>
                  <a:gd name="connsiteX0" fmla="*/ 361950 w 723900"/>
                  <a:gd name="connsiteY0" fmla="*/ 0 h 723900"/>
                  <a:gd name="connsiteX1" fmla="*/ 0 w 723900"/>
                  <a:gd name="connsiteY1" fmla="*/ 361950 h 723900"/>
                  <a:gd name="connsiteX2" fmla="*/ 361950 w 723900"/>
                  <a:gd name="connsiteY2" fmla="*/ 723900 h 723900"/>
                  <a:gd name="connsiteX3" fmla="*/ 723900 w 723900"/>
                  <a:gd name="connsiteY3" fmla="*/ 361950 h 723900"/>
                  <a:gd name="connsiteX4" fmla="*/ 361950 w 723900"/>
                  <a:gd name="connsiteY4" fmla="*/ 0 h 723900"/>
                  <a:gd name="connsiteX5" fmla="*/ 152400 w 723900"/>
                  <a:gd name="connsiteY5" fmla="*/ 304800 h 723900"/>
                  <a:gd name="connsiteX6" fmla="*/ 209550 w 723900"/>
                  <a:gd name="connsiteY6" fmla="*/ 247650 h 723900"/>
                  <a:gd name="connsiteX7" fmla="*/ 266700 w 723900"/>
                  <a:gd name="connsiteY7" fmla="*/ 304800 h 723900"/>
                  <a:gd name="connsiteX8" fmla="*/ 209550 w 723900"/>
                  <a:gd name="connsiteY8" fmla="*/ 361950 h 723900"/>
                  <a:gd name="connsiteX9" fmla="*/ 152400 w 723900"/>
                  <a:gd name="connsiteY9" fmla="*/ 304800 h 723900"/>
                  <a:gd name="connsiteX10" fmla="*/ 550545 w 723900"/>
                  <a:gd name="connsiteY10" fmla="*/ 516255 h 723900"/>
                  <a:gd name="connsiteX11" fmla="*/ 361950 w 723900"/>
                  <a:gd name="connsiteY11" fmla="*/ 609600 h 723900"/>
                  <a:gd name="connsiteX12" fmla="*/ 173355 w 723900"/>
                  <a:gd name="connsiteY12" fmla="*/ 516255 h 723900"/>
                  <a:gd name="connsiteX13" fmla="*/ 169545 w 723900"/>
                  <a:gd name="connsiteY13" fmla="*/ 504825 h 723900"/>
                  <a:gd name="connsiteX14" fmla="*/ 188595 w 723900"/>
                  <a:gd name="connsiteY14" fmla="*/ 485775 h 723900"/>
                  <a:gd name="connsiteX15" fmla="*/ 203835 w 723900"/>
                  <a:gd name="connsiteY15" fmla="*/ 493395 h 723900"/>
                  <a:gd name="connsiteX16" fmla="*/ 361950 w 723900"/>
                  <a:gd name="connsiteY16" fmla="*/ 570548 h 723900"/>
                  <a:gd name="connsiteX17" fmla="*/ 520065 w 723900"/>
                  <a:gd name="connsiteY17" fmla="*/ 493395 h 723900"/>
                  <a:gd name="connsiteX18" fmla="*/ 535305 w 723900"/>
                  <a:gd name="connsiteY18" fmla="*/ 485775 h 723900"/>
                  <a:gd name="connsiteX19" fmla="*/ 554355 w 723900"/>
                  <a:gd name="connsiteY19" fmla="*/ 504825 h 723900"/>
                  <a:gd name="connsiteX20" fmla="*/ 550545 w 723900"/>
                  <a:gd name="connsiteY20" fmla="*/ 516255 h 723900"/>
                  <a:gd name="connsiteX21" fmla="*/ 514350 w 723900"/>
                  <a:gd name="connsiteY21" fmla="*/ 361950 h 723900"/>
                  <a:gd name="connsiteX22" fmla="*/ 457200 w 723900"/>
                  <a:gd name="connsiteY22" fmla="*/ 304800 h 723900"/>
                  <a:gd name="connsiteX23" fmla="*/ 514350 w 723900"/>
                  <a:gd name="connsiteY23" fmla="*/ 247650 h 723900"/>
                  <a:gd name="connsiteX24" fmla="*/ 571500 w 723900"/>
                  <a:gd name="connsiteY24" fmla="*/ 304800 h 723900"/>
                  <a:gd name="connsiteX25" fmla="*/ 514350 w 723900"/>
                  <a:gd name="connsiteY25" fmla="*/ 361950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723900" h="723900">
                    <a:moveTo>
                      <a:pt x="361950" y="0"/>
                    </a:moveTo>
                    <a:cubicBezTo>
                      <a:pt x="161925" y="0"/>
                      <a:pt x="0" y="161925"/>
                      <a:pt x="0" y="361950"/>
                    </a:cubicBezTo>
                    <a:cubicBezTo>
                      <a:pt x="0" y="561975"/>
                      <a:pt x="161925" y="723900"/>
                      <a:pt x="361950" y="723900"/>
                    </a:cubicBezTo>
                    <a:cubicBezTo>
                      <a:pt x="561975" y="723900"/>
                      <a:pt x="723900" y="561975"/>
                      <a:pt x="723900" y="361950"/>
                    </a:cubicBezTo>
                    <a:cubicBezTo>
                      <a:pt x="723900" y="161925"/>
                      <a:pt x="561975" y="0"/>
                      <a:pt x="361950" y="0"/>
                    </a:cubicBezTo>
                    <a:close/>
                    <a:moveTo>
                      <a:pt x="152400" y="304800"/>
                    </a:moveTo>
                    <a:cubicBezTo>
                      <a:pt x="152400" y="273368"/>
                      <a:pt x="178118" y="247650"/>
                      <a:pt x="209550" y="247650"/>
                    </a:cubicBezTo>
                    <a:cubicBezTo>
                      <a:pt x="240983" y="247650"/>
                      <a:pt x="266700" y="273368"/>
                      <a:pt x="266700" y="304800"/>
                    </a:cubicBezTo>
                    <a:cubicBezTo>
                      <a:pt x="266700" y="336233"/>
                      <a:pt x="240983" y="361950"/>
                      <a:pt x="209550" y="361950"/>
                    </a:cubicBezTo>
                    <a:cubicBezTo>
                      <a:pt x="178118" y="361950"/>
                      <a:pt x="152400" y="336233"/>
                      <a:pt x="152400" y="304800"/>
                    </a:cubicBezTo>
                    <a:close/>
                    <a:moveTo>
                      <a:pt x="550545" y="516255"/>
                    </a:moveTo>
                    <a:cubicBezTo>
                      <a:pt x="506730" y="573405"/>
                      <a:pt x="439103" y="609600"/>
                      <a:pt x="361950" y="609600"/>
                    </a:cubicBezTo>
                    <a:cubicBezTo>
                      <a:pt x="284798" y="609600"/>
                      <a:pt x="217170" y="573405"/>
                      <a:pt x="173355" y="516255"/>
                    </a:cubicBezTo>
                    <a:cubicBezTo>
                      <a:pt x="171450" y="513398"/>
                      <a:pt x="169545" y="509588"/>
                      <a:pt x="169545" y="504825"/>
                    </a:cubicBezTo>
                    <a:cubicBezTo>
                      <a:pt x="169545" y="494348"/>
                      <a:pt x="178118" y="485775"/>
                      <a:pt x="188595" y="485775"/>
                    </a:cubicBezTo>
                    <a:cubicBezTo>
                      <a:pt x="195263" y="485775"/>
                      <a:pt x="200978" y="488633"/>
                      <a:pt x="203835" y="493395"/>
                    </a:cubicBezTo>
                    <a:cubicBezTo>
                      <a:pt x="240030" y="541020"/>
                      <a:pt x="297180" y="570548"/>
                      <a:pt x="361950" y="570548"/>
                    </a:cubicBezTo>
                    <a:cubicBezTo>
                      <a:pt x="426720" y="570548"/>
                      <a:pt x="482918" y="541020"/>
                      <a:pt x="520065" y="493395"/>
                    </a:cubicBezTo>
                    <a:cubicBezTo>
                      <a:pt x="523875" y="488633"/>
                      <a:pt x="529590" y="485775"/>
                      <a:pt x="535305" y="485775"/>
                    </a:cubicBezTo>
                    <a:cubicBezTo>
                      <a:pt x="545783" y="485775"/>
                      <a:pt x="554355" y="494348"/>
                      <a:pt x="554355" y="504825"/>
                    </a:cubicBezTo>
                    <a:cubicBezTo>
                      <a:pt x="554355" y="509588"/>
                      <a:pt x="552450" y="513398"/>
                      <a:pt x="550545" y="516255"/>
                    </a:cubicBezTo>
                    <a:close/>
                    <a:moveTo>
                      <a:pt x="514350" y="361950"/>
                    </a:moveTo>
                    <a:cubicBezTo>
                      <a:pt x="482918" y="361950"/>
                      <a:pt x="457200" y="336233"/>
                      <a:pt x="457200" y="304800"/>
                    </a:cubicBezTo>
                    <a:cubicBezTo>
                      <a:pt x="457200" y="273368"/>
                      <a:pt x="482918" y="247650"/>
                      <a:pt x="514350" y="247650"/>
                    </a:cubicBezTo>
                    <a:cubicBezTo>
                      <a:pt x="545783" y="247650"/>
                      <a:pt x="571500" y="273368"/>
                      <a:pt x="571500" y="304800"/>
                    </a:cubicBezTo>
                    <a:cubicBezTo>
                      <a:pt x="571500" y="336233"/>
                      <a:pt x="545783" y="361950"/>
                      <a:pt x="514350" y="361950"/>
                    </a:cubicBezTo>
                    <a:close/>
                  </a:path>
                </a:pathLst>
              </a:custGeom>
              <a:solidFill>
                <a:schemeClr val="accent3">
                  <a:lumMod val="40000"/>
                  <a:lumOff val="60000"/>
                </a:schemeClr>
              </a:solidFill>
              <a:ln w="9525" cap="flat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8" name="图形 14" descr="实心填充的惊讶表情 纯色填充">
                <a:extLst>
                  <a:ext uri="{FF2B5EF4-FFF2-40B4-BE49-F238E27FC236}">
                    <a16:creationId xmlns:a16="http://schemas.microsoft.com/office/drawing/2014/main" id="{05D68EB9-877E-0C86-4777-6FE969D23523}"/>
                  </a:ext>
                </a:extLst>
              </p:cNvPr>
              <p:cNvSpPr/>
              <p:nvPr/>
            </p:nvSpPr>
            <p:spPr>
              <a:xfrm>
                <a:off x="5094926" y="2475505"/>
                <a:ext cx="723900" cy="723900"/>
              </a:xfrm>
              <a:custGeom>
                <a:avLst/>
                <a:gdLst>
                  <a:gd name="connsiteX0" fmla="*/ 361950 w 723900"/>
                  <a:gd name="connsiteY0" fmla="*/ 0 h 723900"/>
                  <a:gd name="connsiteX1" fmla="*/ 0 w 723900"/>
                  <a:gd name="connsiteY1" fmla="*/ 361950 h 723900"/>
                  <a:gd name="connsiteX2" fmla="*/ 361950 w 723900"/>
                  <a:gd name="connsiteY2" fmla="*/ 723900 h 723900"/>
                  <a:gd name="connsiteX3" fmla="*/ 723900 w 723900"/>
                  <a:gd name="connsiteY3" fmla="*/ 361950 h 723900"/>
                  <a:gd name="connsiteX4" fmla="*/ 361950 w 723900"/>
                  <a:gd name="connsiteY4" fmla="*/ 0 h 723900"/>
                  <a:gd name="connsiteX5" fmla="*/ 209550 w 723900"/>
                  <a:gd name="connsiteY5" fmla="*/ 361950 h 723900"/>
                  <a:gd name="connsiteX6" fmla="*/ 152400 w 723900"/>
                  <a:gd name="connsiteY6" fmla="*/ 304800 h 723900"/>
                  <a:gd name="connsiteX7" fmla="*/ 209550 w 723900"/>
                  <a:gd name="connsiteY7" fmla="*/ 247650 h 723900"/>
                  <a:gd name="connsiteX8" fmla="*/ 266700 w 723900"/>
                  <a:gd name="connsiteY8" fmla="*/ 304800 h 723900"/>
                  <a:gd name="connsiteX9" fmla="*/ 209550 w 723900"/>
                  <a:gd name="connsiteY9" fmla="*/ 361950 h 723900"/>
                  <a:gd name="connsiteX10" fmla="*/ 262890 w 723900"/>
                  <a:gd name="connsiteY10" fmla="*/ 170498 h 723900"/>
                  <a:gd name="connsiteX11" fmla="*/ 167640 w 723900"/>
                  <a:gd name="connsiteY11" fmla="*/ 199073 h 723900"/>
                  <a:gd name="connsiteX12" fmla="*/ 161925 w 723900"/>
                  <a:gd name="connsiteY12" fmla="*/ 200025 h 723900"/>
                  <a:gd name="connsiteX13" fmla="*/ 143828 w 723900"/>
                  <a:gd name="connsiteY13" fmla="*/ 186690 h 723900"/>
                  <a:gd name="connsiteX14" fmla="*/ 156210 w 723900"/>
                  <a:gd name="connsiteY14" fmla="*/ 162878 h 723900"/>
                  <a:gd name="connsiteX15" fmla="*/ 251460 w 723900"/>
                  <a:gd name="connsiteY15" fmla="*/ 134303 h 723900"/>
                  <a:gd name="connsiteX16" fmla="*/ 275273 w 723900"/>
                  <a:gd name="connsiteY16" fmla="*/ 146685 h 723900"/>
                  <a:gd name="connsiteX17" fmla="*/ 262890 w 723900"/>
                  <a:gd name="connsiteY17" fmla="*/ 170498 h 723900"/>
                  <a:gd name="connsiteX18" fmla="*/ 361950 w 723900"/>
                  <a:gd name="connsiteY18" fmla="*/ 638175 h 723900"/>
                  <a:gd name="connsiteX19" fmla="*/ 276225 w 723900"/>
                  <a:gd name="connsiteY19" fmla="*/ 542925 h 723900"/>
                  <a:gd name="connsiteX20" fmla="*/ 361950 w 723900"/>
                  <a:gd name="connsiteY20" fmla="*/ 447675 h 723900"/>
                  <a:gd name="connsiteX21" fmla="*/ 447675 w 723900"/>
                  <a:gd name="connsiteY21" fmla="*/ 542925 h 723900"/>
                  <a:gd name="connsiteX22" fmla="*/ 361950 w 723900"/>
                  <a:gd name="connsiteY22" fmla="*/ 638175 h 723900"/>
                  <a:gd name="connsiteX23" fmla="*/ 514350 w 723900"/>
                  <a:gd name="connsiteY23" fmla="*/ 361950 h 723900"/>
                  <a:gd name="connsiteX24" fmla="*/ 457200 w 723900"/>
                  <a:gd name="connsiteY24" fmla="*/ 304800 h 723900"/>
                  <a:gd name="connsiteX25" fmla="*/ 514350 w 723900"/>
                  <a:gd name="connsiteY25" fmla="*/ 247650 h 723900"/>
                  <a:gd name="connsiteX26" fmla="*/ 571500 w 723900"/>
                  <a:gd name="connsiteY26" fmla="*/ 304800 h 723900"/>
                  <a:gd name="connsiteX27" fmla="*/ 514350 w 723900"/>
                  <a:gd name="connsiteY27" fmla="*/ 361950 h 723900"/>
                  <a:gd name="connsiteX28" fmla="*/ 580073 w 723900"/>
                  <a:gd name="connsiteY28" fmla="*/ 186690 h 723900"/>
                  <a:gd name="connsiteX29" fmla="*/ 561975 w 723900"/>
                  <a:gd name="connsiteY29" fmla="*/ 200025 h 723900"/>
                  <a:gd name="connsiteX30" fmla="*/ 556260 w 723900"/>
                  <a:gd name="connsiteY30" fmla="*/ 199073 h 723900"/>
                  <a:gd name="connsiteX31" fmla="*/ 461010 w 723900"/>
                  <a:gd name="connsiteY31" fmla="*/ 170498 h 723900"/>
                  <a:gd name="connsiteX32" fmla="*/ 448628 w 723900"/>
                  <a:gd name="connsiteY32" fmla="*/ 146685 h 723900"/>
                  <a:gd name="connsiteX33" fmla="*/ 472440 w 723900"/>
                  <a:gd name="connsiteY33" fmla="*/ 134303 h 723900"/>
                  <a:gd name="connsiteX34" fmla="*/ 567690 w 723900"/>
                  <a:gd name="connsiteY34" fmla="*/ 162878 h 723900"/>
                  <a:gd name="connsiteX35" fmla="*/ 580073 w 723900"/>
                  <a:gd name="connsiteY35" fmla="*/ 186690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23900" h="723900">
                    <a:moveTo>
                      <a:pt x="361950" y="0"/>
                    </a:moveTo>
                    <a:cubicBezTo>
                      <a:pt x="161925" y="0"/>
                      <a:pt x="0" y="161925"/>
                      <a:pt x="0" y="361950"/>
                    </a:cubicBezTo>
                    <a:cubicBezTo>
                      <a:pt x="0" y="561975"/>
                      <a:pt x="161925" y="723900"/>
                      <a:pt x="361950" y="723900"/>
                    </a:cubicBezTo>
                    <a:cubicBezTo>
                      <a:pt x="561975" y="723900"/>
                      <a:pt x="723900" y="561975"/>
                      <a:pt x="723900" y="361950"/>
                    </a:cubicBezTo>
                    <a:cubicBezTo>
                      <a:pt x="723900" y="161925"/>
                      <a:pt x="561975" y="0"/>
                      <a:pt x="361950" y="0"/>
                    </a:cubicBezTo>
                    <a:close/>
                    <a:moveTo>
                      <a:pt x="209550" y="361950"/>
                    </a:moveTo>
                    <a:cubicBezTo>
                      <a:pt x="178118" y="361950"/>
                      <a:pt x="152400" y="336233"/>
                      <a:pt x="152400" y="304800"/>
                    </a:cubicBezTo>
                    <a:cubicBezTo>
                      <a:pt x="152400" y="273368"/>
                      <a:pt x="178118" y="247650"/>
                      <a:pt x="209550" y="247650"/>
                    </a:cubicBezTo>
                    <a:cubicBezTo>
                      <a:pt x="240983" y="247650"/>
                      <a:pt x="266700" y="273368"/>
                      <a:pt x="266700" y="304800"/>
                    </a:cubicBezTo>
                    <a:cubicBezTo>
                      <a:pt x="266700" y="336233"/>
                      <a:pt x="240983" y="361950"/>
                      <a:pt x="209550" y="361950"/>
                    </a:cubicBezTo>
                    <a:close/>
                    <a:moveTo>
                      <a:pt x="262890" y="170498"/>
                    </a:moveTo>
                    <a:lnTo>
                      <a:pt x="167640" y="199073"/>
                    </a:lnTo>
                    <a:cubicBezTo>
                      <a:pt x="165735" y="200025"/>
                      <a:pt x="163830" y="200025"/>
                      <a:pt x="161925" y="200025"/>
                    </a:cubicBezTo>
                    <a:cubicBezTo>
                      <a:pt x="153353" y="200025"/>
                      <a:pt x="145733" y="194310"/>
                      <a:pt x="143828" y="186690"/>
                    </a:cubicBezTo>
                    <a:cubicBezTo>
                      <a:pt x="140970" y="176213"/>
                      <a:pt x="146685" y="165735"/>
                      <a:pt x="156210" y="162878"/>
                    </a:cubicBezTo>
                    <a:lnTo>
                      <a:pt x="251460" y="134303"/>
                    </a:lnTo>
                    <a:cubicBezTo>
                      <a:pt x="261938" y="131445"/>
                      <a:pt x="272415" y="137160"/>
                      <a:pt x="275273" y="146685"/>
                    </a:cubicBezTo>
                    <a:cubicBezTo>
                      <a:pt x="278130" y="157163"/>
                      <a:pt x="272415" y="167640"/>
                      <a:pt x="262890" y="170498"/>
                    </a:cubicBezTo>
                    <a:close/>
                    <a:moveTo>
                      <a:pt x="361950" y="638175"/>
                    </a:moveTo>
                    <a:cubicBezTo>
                      <a:pt x="314325" y="638175"/>
                      <a:pt x="276225" y="595313"/>
                      <a:pt x="276225" y="542925"/>
                    </a:cubicBezTo>
                    <a:cubicBezTo>
                      <a:pt x="276225" y="490538"/>
                      <a:pt x="314325" y="447675"/>
                      <a:pt x="361950" y="447675"/>
                    </a:cubicBezTo>
                    <a:cubicBezTo>
                      <a:pt x="409575" y="447675"/>
                      <a:pt x="447675" y="490538"/>
                      <a:pt x="447675" y="542925"/>
                    </a:cubicBezTo>
                    <a:cubicBezTo>
                      <a:pt x="447675" y="595313"/>
                      <a:pt x="409575" y="638175"/>
                      <a:pt x="361950" y="638175"/>
                    </a:cubicBezTo>
                    <a:close/>
                    <a:moveTo>
                      <a:pt x="514350" y="361950"/>
                    </a:moveTo>
                    <a:cubicBezTo>
                      <a:pt x="482918" y="361950"/>
                      <a:pt x="457200" y="336233"/>
                      <a:pt x="457200" y="304800"/>
                    </a:cubicBezTo>
                    <a:cubicBezTo>
                      <a:pt x="457200" y="273368"/>
                      <a:pt x="482918" y="247650"/>
                      <a:pt x="514350" y="247650"/>
                    </a:cubicBezTo>
                    <a:cubicBezTo>
                      <a:pt x="545783" y="247650"/>
                      <a:pt x="571500" y="273368"/>
                      <a:pt x="571500" y="304800"/>
                    </a:cubicBezTo>
                    <a:cubicBezTo>
                      <a:pt x="571500" y="336233"/>
                      <a:pt x="545783" y="361950"/>
                      <a:pt x="514350" y="361950"/>
                    </a:cubicBezTo>
                    <a:close/>
                    <a:moveTo>
                      <a:pt x="580073" y="186690"/>
                    </a:moveTo>
                    <a:cubicBezTo>
                      <a:pt x="578168" y="194310"/>
                      <a:pt x="570548" y="200025"/>
                      <a:pt x="561975" y="200025"/>
                    </a:cubicBezTo>
                    <a:cubicBezTo>
                      <a:pt x="560070" y="200025"/>
                      <a:pt x="558165" y="200025"/>
                      <a:pt x="556260" y="199073"/>
                    </a:cubicBezTo>
                    <a:lnTo>
                      <a:pt x="461010" y="170498"/>
                    </a:lnTo>
                    <a:cubicBezTo>
                      <a:pt x="450533" y="167640"/>
                      <a:pt x="444818" y="157163"/>
                      <a:pt x="448628" y="146685"/>
                    </a:cubicBezTo>
                    <a:cubicBezTo>
                      <a:pt x="452438" y="136208"/>
                      <a:pt x="461963" y="130493"/>
                      <a:pt x="472440" y="134303"/>
                    </a:cubicBezTo>
                    <a:lnTo>
                      <a:pt x="567690" y="162878"/>
                    </a:lnTo>
                    <a:cubicBezTo>
                      <a:pt x="577215" y="165735"/>
                      <a:pt x="582930" y="176213"/>
                      <a:pt x="580073" y="186690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 cap="flat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文本框 54">
                <a:extLst>
                  <a:ext uri="{FF2B5EF4-FFF2-40B4-BE49-F238E27FC236}">
                    <a16:creationId xmlns:a16="http://schemas.microsoft.com/office/drawing/2014/main" id="{7F439437-3060-BB74-D6AF-C16FBB756DCE}"/>
                  </a:ext>
                </a:extLst>
              </p:cNvPr>
              <p:cNvSpPr txBox="1"/>
              <p:nvPr/>
            </p:nvSpPr>
            <p:spPr>
              <a:xfrm>
                <a:off x="7271446" y="875831"/>
                <a:ext cx="4521200" cy="22732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b="1" dirty="0"/>
                  <a:t>Non-relativistic elastic scattering</a:t>
                </a:r>
              </a:p>
              <a:p>
                <a:pPr algn="ctr"/>
                <a:endParaRPr lang="en-US" altLang="zh-CN" sz="2000" b="1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𝝁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  <m:t>𝑫𝑴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  <m:t>𝑫𝑴</m:t>
                              </m:r>
                            </m:sub>
                          </m:sSub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altLang="zh-CN" sz="2000" b="1" dirty="0"/>
              </a:p>
              <a:p>
                <a:pPr algn="ctr"/>
                <a:endParaRPr lang="en-US" altLang="zh-CN" sz="2000" b="1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  <m:t>𝒓𝒆𝒄</m:t>
                          </m:r>
                        </m:sub>
                      </m:sSub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p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  <m:sup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US" altLang="zh-CN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2000" b="1" i="0" smtClean="0">
                              <a:latin typeface="Cambria Math" panose="02040503050406030204" pitchFamily="18" charset="0"/>
                            </a:rPr>
                            <m:t>𝐜𝐨𝐬</m:t>
                          </m:r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</m:d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en-US" altLang="zh-CN" sz="2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sSup>
                            <m:sSupPr>
                              <m:ctrlP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p>
                              <m: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  <m:sup>
                              <m: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CN" altLang="en-US" sz="2000" b="1" dirty="0"/>
              </a:p>
            </p:txBody>
          </p:sp>
        </mc:Choice>
        <mc:Fallback xmlns="">
          <p:sp>
            <p:nvSpPr>
              <p:cNvPr id="55" name="文本框 54">
                <a:extLst>
                  <a:ext uri="{FF2B5EF4-FFF2-40B4-BE49-F238E27FC236}">
                    <a16:creationId xmlns:a16="http://schemas.microsoft.com/office/drawing/2014/main" id="{7F439437-3060-BB74-D6AF-C16FBB756D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1446" y="875831"/>
                <a:ext cx="4521200" cy="2273251"/>
              </a:xfrm>
              <a:prstGeom prst="rect">
                <a:avLst/>
              </a:prstGeom>
              <a:blipFill>
                <a:blip r:embed="rId8"/>
                <a:stretch>
                  <a:fillRect t="-134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E0E402AE-8CAE-D629-EB62-C43A387B4AB0}"/>
                  </a:ext>
                </a:extLst>
              </p:cNvPr>
              <p:cNvSpPr txBox="1"/>
              <p:nvPr/>
            </p:nvSpPr>
            <p:spPr>
              <a:xfrm>
                <a:off x="6699236" y="3510267"/>
                <a:ext cx="575612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𝐷𝑀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=10 </m:t>
                    </m:r>
                    <m:r>
                      <m:rPr>
                        <m:sty m:val="p"/>
                      </m:rPr>
                      <a:rPr lang="en-US" altLang="zh-CN" i="1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en-US" altLang="zh-CN" dirty="0"/>
                  <a:t>/c</a:t>
                </a:r>
                <a:r>
                  <a:rPr lang="en-US" altLang="zh-CN" baseline="30000" dirty="0"/>
                  <a:t>2</a:t>
                </a:r>
                <a:r>
                  <a:rPr lang="en-US" altLang="zh-CN" dirty="0"/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=1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31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i="1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en-US" altLang="zh-CN" dirty="0"/>
                  <a:t>/c</a:t>
                </a:r>
                <a:r>
                  <a:rPr lang="en-US" altLang="zh-CN" baseline="30000" dirty="0"/>
                  <a:t>2</a:t>
                </a:r>
                <a:r>
                  <a:rPr lang="en-US" altLang="zh-CN" dirty="0"/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𝐷𝑀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220 </m:t>
                    </m:r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km</m:t>
                    </m:r>
                    <m:r>
                      <a:rPr lang="en-US" altLang="zh-CN" b="0" i="0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endParaRPr lang="en-US" altLang="zh-CN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𝑟𝑒𝑐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≤0.7 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keV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nr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E0E402AE-8CAE-D629-EB62-C43A387B4A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9236" y="3510267"/>
                <a:ext cx="5756128" cy="646331"/>
              </a:xfrm>
              <a:prstGeom prst="rect">
                <a:avLst/>
              </a:prstGeom>
              <a:blipFill>
                <a:blip r:embed="rId9"/>
                <a:stretch>
                  <a:fillRect t="-566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灯片编号占位符 62">
            <a:extLst>
              <a:ext uri="{FF2B5EF4-FFF2-40B4-BE49-F238E27FC236}">
                <a16:creationId xmlns:a16="http://schemas.microsoft.com/office/drawing/2014/main" id="{A9C2A7B8-F46B-A85C-FE0C-1F6708DA0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68811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矩形: 圆角 80">
            <a:extLst>
              <a:ext uri="{FF2B5EF4-FFF2-40B4-BE49-F238E27FC236}">
                <a16:creationId xmlns:a16="http://schemas.microsoft.com/office/drawing/2014/main" id="{D0DD8CC5-58CD-0AA9-DEB8-9DBAD4186818}"/>
              </a:ext>
            </a:extLst>
          </p:cNvPr>
          <p:cNvSpPr/>
          <p:nvPr/>
        </p:nvSpPr>
        <p:spPr>
          <a:xfrm>
            <a:off x="5551817" y="2969034"/>
            <a:ext cx="4906633" cy="3621061"/>
          </a:xfrm>
          <a:prstGeom prst="roundRect">
            <a:avLst>
              <a:gd name="adj" fmla="val 10222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 descr="背景图案&#10;&#10;AI 生成的内容可能不正确。">
            <a:extLst>
              <a:ext uri="{FF2B5EF4-FFF2-40B4-BE49-F238E27FC236}">
                <a16:creationId xmlns:a16="http://schemas.microsoft.com/office/drawing/2014/main" id="{D5C45EB9-C169-057A-E95B-CAB27AB4B9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9" t="11702" r="26575" b="8611"/>
          <a:stretch>
            <a:fillRect/>
          </a:stretch>
        </p:blipFill>
        <p:spPr>
          <a:xfrm>
            <a:off x="5822169" y="3062802"/>
            <a:ext cx="3029791" cy="3033712"/>
          </a:xfrm>
          <a:prstGeom prst="ellipse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386B0187-6961-9867-99CF-0B7FA1124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/>
              <a:t>Migdal</a:t>
            </a:r>
            <a:r>
              <a:rPr lang="zh-CN" altLang="en-US" b="1" dirty="0"/>
              <a:t>效应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6449B79-0B01-DF0F-FA2F-9FAB17875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7</a:t>
            </a:fld>
            <a:endParaRPr lang="zh-CN" altLang="en-US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94284B67-BF4C-B031-49E6-EFA1CA76B1FA}"/>
              </a:ext>
            </a:extLst>
          </p:cNvPr>
          <p:cNvGrpSpPr/>
          <p:nvPr/>
        </p:nvGrpSpPr>
        <p:grpSpPr>
          <a:xfrm>
            <a:off x="44766" y="1197830"/>
            <a:ext cx="4294415" cy="2551634"/>
            <a:chOff x="662120" y="1586264"/>
            <a:chExt cx="5864617" cy="3484608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8EF63B6-E816-3FAE-07E4-C157F86BE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6418" y="1586264"/>
              <a:ext cx="4294029" cy="2937042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1A97C067-142C-3DCA-1B04-672480998783}"/>
                </a:ext>
              </a:extLst>
            </p:cNvPr>
            <p:cNvSpPr txBox="1"/>
            <p:nvPr/>
          </p:nvSpPr>
          <p:spPr>
            <a:xfrm>
              <a:off x="662120" y="4608530"/>
              <a:ext cx="5864617" cy="4623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sz="1600" dirty="0"/>
                <a:t>1939</a:t>
              </a:r>
              <a:r>
                <a:rPr lang="zh-CN" altLang="en-US" sz="1600" dirty="0"/>
                <a:t>年由前苏联科学家</a:t>
              </a:r>
              <a:r>
                <a:rPr lang="en-US" altLang="zh-CN" sz="1600" dirty="0"/>
                <a:t>Migdal</a:t>
              </a:r>
              <a:r>
                <a:rPr lang="zh-CN" altLang="en-US" sz="1600" dirty="0"/>
                <a:t>预言</a:t>
              </a: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E0B09C88-F722-3A48-ECE0-F39126F461B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55073"/>
          <a:stretch>
            <a:fillRect/>
          </a:stretch>
        </p:blipFill>
        <p:spPr>
          <a:xfrm>
            <a:off x="292448" y="3945568"/>
            <a:ext cx="3371850" cy="2245310"/>
          </a:xfrm>
          <a:prstGeom prst="roundRect">
            <a:avLst>
              <a:gd name="adj" fmla="val 8833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23" name="图片 22" descr="背景图案&#10;&#10;AI 生成的内容可能不正确。">
            <a:extLst>
              <a:ext uri="{FF2B5EF4-FFF2-40B4-BE49-F238E27FC236}">
                <a16:creationId xmlns:a16="http://schemas.microsoft.com/office/drawing/2014/main" id="{6179DA97-F803-4CEA-1BB3-77305D2B67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9" t="11702" r="26575" b="8611"/>
          <a:stretch>
            <a:fillRect/>
          </a:stretch>
        </p:blipFill>
        <p:spPr>
          <a:xfrm>
            <a:off x="5843084" y="3051856"/>
            <a:ext cx="3029791" cy="3033712"/>
          </a:xfrm>
          <a:prstGeom prst="ellipse">
            <a:avLst/>
          </a:prstGeom>
        </p:spPr>
      </p:pic>
      <p:sp>
        <p:nvSpPr>
          <p:cNvPr id="24" name="椭圆 23">
            <a:extLst>
              <a:ext uri="{FF2B5EF4-FFF2-40B4-BE49-F238E27FC236}">
                <a16:creationId xmlns:a16="http://schemas.microsoft.com/office/drawing/2014/main" id="{4036BA48-78BC-3AC4-BC57-3F0EA9912E4A}"/>
              </a:ext>
            </a:extLst>
          </p:cNvPr>
          <p:cNvSpPr/>
          <p:nvPr/>
        </p:nvSpPr>
        <p:spPr>
          <a:xfrm>
            <a:off x="7106084" y="4337731"/>
            <a:ext cx="461962" cy="461962"/>
          </a:xfrm>
          <a:prstGeom prst="ellipse">
            <a:avLst/>
          </a:prstGeom>
          <a:solidFill>
            <a:srgbClr val="EE0000">
              <a:alpha val="5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AC9CF2EC-D5CD-0354-AFD4-6DDA007700C8}"/>
              </a:ext>
            </a:extLst>
          </p:cNvPr>
          <p:cNvCxnSpPr>
            <a:cxnSpLocks/>
          </p:cNvCxnSpPr>
          <p:nvPr/>
        </p:nvCxnSpPr>
        <p:spPr>
          <a:xfrm>
            <a:off x="7568046" y="4799693"/>
            <a:ext cx="324555" cy="327653"/>
          </a:xfrm>
          <a:prstGeom prst="straightConnector1">
            <a:avLst/>
          </a:prstGeom>
          <a:ln w="28575">
            <a:solidFill>
              <a:srgbClr val="EE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椭圆 19">
            <a:extLst>
              <a:ext uri="{FF2B5EF4-FFF2-40B4-BE49-F238E27FC236}">
                <a16:creationId xmlns:a16="http://schemas.microsoft.com/office/drawing/2014/main" id="{4A904FE5-DB43-0FF3-AFD7-2B3D90D50FF2}"/>
              </a:ext>
            </a:extLst>
          </p:cNvPr>
          <p:cNvSpPr/>
          <p:nvPr/>
        </p:nvSpPr>
        <p:spPr>
          <a:xfrm>
            <a:off x="7106084" y="4337731"/>
            <a:ext cx="461962" cy="461962"/>
          </a:xfrm>
          <a:prstGeom prst="ellipse">
            <a:avLst/>
          </a:prstGeom>
          <a:solidFill>
            <a:srgbClr val="EE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626B5797-5569-9D28-D78D-5782122DA5F9}"/>
                  </a:ext>
                </a:extLst>
              </p:cNvPr>
              <p:cNvSpPr txBox="1"/>
              <p:nvPr/>
            </p:nvSpPr>
            <p:spPr>
              <a:xfrm>
                <a:off x="9079704" y="3102724"/>
                <a:ext cx="53674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1" i="1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1" i="1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altLang="zh-CN" sz="2000" b="1" i="1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</m:oMath>
                  </m:oMathPara>
                </a14:m>
                <a:endParaRPr lang="en-US" altLang="zh-CN" sz="2000" b="1" i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626B5797-5569-9D28-D78D-5782122DA5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9704" y="3102724"/>
                <a:ext cx="536749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组合 30">
            <a:extLst>
              <a:ext uri="{FF2B5EF4-FFF2-40B4-BE49-F238E27FC236}">
                <a16:creationId xmlns:a16="http://schemas.microsoft.com/office/drawing/2014/main" id="{04FA9D49-A701-8FE1-A6C8-AE68D2E1ACF5}"/>
              </a:ext>
            </a:extLst>
          </p:cNvPr>
          <p:cNvGrpSpPr/>
          <p:nvPr/>
        </p:nvGrpSpPr>
        <p:grpSpPr>
          <a:xfrm>
            <a:off x="8487339" y="3493260"/>
            <a:ext cx="687413" cy="844471"/>
            <a:chOff x="9583157" y="1343326"/>
            <a:chExt cx="687413" cy="844471"/>
          </a:xfrm>
        </p:grpSpPr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8668B11E-23C0-16CA-22A5-2585102A9C02}"/>
                </a:ext>
              </a:extLst>
            </p:cNvPr>
            <p:cNvSpPr/>
            <p:nvPr/>
          </p:nvSpPr>
          <p:spPr>
            <a:xfrm>
              <a:off x="9583157" y="2012705"/>
              <a:ext cx="175092" cy="175092"/>
            </a:xfrm>
            <a:prstGeom prst="ellipse">
              <a:avLst/>
            </a:prstGeom>
            <a:solidFill>
              <a:srgbClr val="FFFFFF"/>
            </a:solidFill>
            <a:ln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7EA549D0-06AC-148A-AF6E-800E813860F7}"/>
                </a:ext>
              </a:extLst>
            </p:cNvPr>
            <p:cNvSpPr/>
            <p:nvPr/>
          </p:nvSpPr>
          <p:spPr>
            <a:xfrm>
              <a:off x="10095478" y="1343326"/>
              <a:ext cx="175092" cy="175092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4" name="直接箭头连接符 33">
              <a:extLst>
                <a:ext uri="{FF2B5EF4-FFF2-40B4-BE49-F238E27FC236}">
                  <a16:creationId xmlns:a16="http://schemas.microsoft.com/office/drawing/2014/main" id="{14BD2C0A-87E4-EA99-4921-0EB5EF6D7A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45277" y="1551103"/>
              <a:ext cx="332580" cy="414935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AAA3CC44-DFF9-BBE5-DC50-ABF9F9A65CBC}"/>
                  </a:ext>
                </a:extLst>
              </p:cNvPr>
              <p:cNvSpPr txBox="1"/>
              <p:nvPr/>
            </p:nvSpPr>
            <p:spPr>
              <a:xfrm>
                <a:off x="7442712" y="5222996"/>
                <a:ext cx="57522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1" i="1" dirty="0" smtClean="0">
                              <a:solidFill>
                                <a:srgbClr val="EE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1" i="1" dirty="0" smtClean="0">
                              <a:solidFill>
                                <a:srgbClr val="EE0000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000" b="1" i="1" dirty="0">
                              <a:solidFill>
                                <a:srgbClr val="EE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sub>
                      </m:sSub>
                    </m:oMath>
                  </m:oMathPara>
                </a14:m>
                <a:endParaRPr lang="en-US" altLang="zh-CN" sz="2000" b="1" i="1" dirty="0">
                  <a:solidFill>
                    <a:srgbClr val="EE0000"/>
                  </a:solidFill>
                </a:endParaRPr>
              </a:p>
            </p:txBody>
          </p:sp>
        </mc:Choice>
        <mc:Fallback xmlns="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AAA3CC44-DFF9-BBE5-DC50-ABF9F9A65C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2712" y="5222996"/>
                <a:ext cx="575221" cy="400110"/>
              </a:xfrm>
              <a:prstGeom prst="rect">
                <a:avLst/>
              </a:prstGeom>
              <a:blipFill>
                <a:blip r:embed="rId6"/>
                <a:stretch>
                  <a:fillRect b="-46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矩形: 圆角 75">
            <a:extLst>
              <a:ext uri="{FF2B5EF4-FFF2-40B4-BE49-F238E27FC236}">
                <a16:creationId xmlns:a16="http://schemas.microsoft.com/office/drawing/2014/main" id="{488FEDB6-D3FB-6F56-159F-9C7DB019B8D2}"/>
              </a:ext>
            </a:extLst>
          </p:cNvPr>
          <p:cNvSpPr/>
          <p:nvPr/>
        </p:nvSpPr>
        <p:spPr>
          <a:xfrm>
            <a:off x="8315092" y="886149"/>
            <a:ext cx="3762375" cy="1990725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9" name="图片 68" descr="背景图案&#10;&#10;AI 生成的内容可能不正确。">
            <a:extLst>
              <a:ext uri="{FF2B5EF4-FFF2-40B4-BE49-F238E27FC236}">
                <a16:creationId xmlns:a16="http://schemas.microsoft.com/office/drawing/2014/main" id="{9BB3CA7B-C37D-0563-9545-A3DE62423D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9" t="11702" r="26575" b="8611"/>
          <a:stretch>
            <a:fillRect/>
          </a:stretch>
        </p:blipFill>
        <p:spPr>
          <a:xfrm>
            <a:off x="8789178" y="1150147"/>
            <a:ext cx="1486477" cy="1488400"/>
          </a:xfrm>
          <a:prstGeom prst="ellipse">
            <a:avLst/>
          </a:prstGeom>
        </p:spPr>
      </p:pic>
      <p:sp>
        <p:nvSpPr>
          <p:cNvPr id="72" name="矩形: 圆角 71">
            <a:extLst>
              <a:ext uri="{FF2B5EF4-FFF2-40B4-BE49-F238E27FC236}">
                <a16:creationId xmlns:a16="http://schemas.microsoft.com/office/drawing/2014/main" id="{D48F8E9C-4FF4-4CFE-36B9-CAE7075C1DC6}"/>
              </a:ext>
            </a:extLst>
          </p:cNvPr>
          <p:cNvSpPr/>
          <p:nvPr/>
        </p:nvSpPr>
        <p:spPr>
          <a:xfrm>
            <a:off x="4139156" y="861429"/>
            <a:ext cx="3762375" cy="1990725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8113C480-5170-9D54-2145-266D40621C23}"/>
              </a:ext>
            </a:extLst>
          </p:cNvPr>
          <p:cNvGrpSpPr/>
          <p:nvPr/>
        </p:nvGrpSpPr>
        <p:grpSpPr>
          <a:xfrm>
            <a:off x="4725369" y="1138418"/>
            <a:ext cx="1419367" cy="1421204"/>
            <a:chOff x="4544630" y="802562"/>
            <a:chExt cx="3029791" cy="3033712"/>
          </a:xfrm>
        </p:grpSpPr>
        <p:pic>
          <p:nvPicPr>
            <p:cNvPr id="46" name="图片 45" descr="背景图案&#10;&#10;AI 生成的内容可能不正确。">
              <a:extLst>
                <a:ext uri="{FF2B5EF4-FFF2-40B4-BE49-F238E27FC236}">
                  <a16:creationId xmlns:a16="http://schemas.microsoft.com/office/drawing/2014/main" id="{3A30287D-17B5-38A4-5C43-90C78F0B4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69" t="11702" r="26575" b="8611"/>
            <a:stretch>
              <a:fillRect/>
            </a:stretch>
          </p:blipFill>
          <p:spPr>
            <a:xfrm>
              <a:off x="4544630" y="802562"/>
              <a:ext cx="3029791" cy="3033712"/>
            </a:xfrm>
            <a:prstGeom prst="ellipse">
              <a:avLst/>
            </a:prstGeom>
          </p:spPr>
        </p:pic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74250DC8-05F0-CE50-463C-DB29D408793A}"/>
                </a:ext>
              </a:extLst>
            </p:cNvPr>
            <p:cNvSpPr/>
            <p:nvPr/>
          </p:nvSpPr>
          <p:spPr>
            <a:xfrm>
              <a:off x="5921324" y="2105029"/>
              <a:ext cx="461961" cy="461961"/>
            </a:xfrm>
            <a:prstGeom prst="ellipse">
              <a:avLst/>
            </a:prstGeom>
            <a:solidFill>
              <a:srgbClr val="EE0000">
                <a:alpha val="20000"/>
              </a:srgbClr>
            </a:solidFill>
            <a:ln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FA84DF46-B44D-6F94-DFF7-7F90DE2A28C5}"/>
              </a:ext>
            </a:extLst>
          </p:cNvPr>
          <p:cNvGrpSpPr/>
          <p:nvPr/>
        </p:nvGrpSpPr>
        <p:grpSpPr>
          <a:xfrm>
            <a:off x="5679207" y="1438217"/>
            <a:ext cx="1502138" cy="407731"/>
            <a:chOff x="5679207" y="1438217"/>
            <a:chExt cx="1502138" cy="407731"/>
          </a:xfrm>
        </p:grpSpPr>
        <p:cxnSp>
          <p:nvCxnSpPr>
            <p:cNvPr id="48" name="直接箭头连接符 47">
              <a:extLst>
                <a:ext uri="{FF2B5EF4-FFF2-40B4-BE49-F238E27FC236}">
                  <a16:creationId xmlns:a16="http://schemas.microsoft.com/office/drawing/2014/main" id="{440BC931-B307-BFA4-11D8-BBAE5A5C14D1}"/>
                </a:ext>
              </a:extLst>
            </p:cNvPr>
            <p:cNvCxnSpPr>
              <a:cxnSpLocks/>
            </p:cNvCxnSpPr>
            <p:nvPr/>
          </p:nvCxnSpPr>
          <p:spPr>
            <a:xfrm>
              <a:off x="5679207" y="1845948"/>
              <a:ext cx="1359768" cy="0"/>
            </a:xfrm>
            <a:prstGeom prst="straightConnector1">
              <a:avLst/>
            </a:prstGeom>
            <a:ln w="28575">
              <a:solidFill>
                <a:srgbClr val="EE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文本框 72">
                  <a:extLst>
                    <a:ext uri="{FF2B5EF4-FFF2-40B4-BE49-F238E27FC236}">
                      <a16:creationId xmlns:a16="http://schemas.microsoft.com/office/drawing/2014/main" id="{C87F1B62-75EA-A7AD-9D61-963B5C8EE252}"/>
                    </a:ext>
                  </a:extLst>
                </p:cNvPr>
                <p:cNvSpPr txBox="1"/>
                <p:nvPr/>
              </p:nvSpPr>
              <p:spPr>
                <a:xfrm>
                  <a:off x="6085276" y="1438217"/>
                  <a:ext cx="109606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≫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73" name="文本框 72">
                  <a:extLst>
                    <a:ext uri="{FF2B5EF4-FFF2-40B4-BE49-F238E27FC236}">
                      <a16:creationId xmlns:a16="http://schemas.microsoft.com/office/drawing/2014/main" id="{C87F1B62-75EA-A7AD-9D61-963B5C8EE2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85276" y="1438217"/>
                  <a:ext cx="109606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文本框 79">
                <a:extLst>
                  <a:ext uri="{FF2B5EF4-FFF2-40B4-BE49-F238E27FC236}">
                    <a16:creationId xmlns:a16="http://schemas.microsoft.com/office/drawing/2014/main" id="{A8FD4C3F-76D4-578D-E311-C2B31A944F6C}"/>
                  </a:ext>
                </a:extLst>
              </p:cNvPr>
              <p:cNvSpPr txBox="1"/>
              <p:nvPr/>
            </p:nvSpPr>
            <p:spPr>
              <a:xfrm>
                <a:off x="7678378" y="4420553"/>
                <a:ext cx="927753" cy="369332"/>
              </a:xfrm>
              <a:prstGeom prst="rect">
                <a:avLst/>
              </a:prstGeom>
              <a:solidFill>
                <a:srgbClr val="D9D9D9">
                  <a:alpha val="69804"/>
                </a:srgb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0" name="文本框 79">
                <a:extLst>
                  <a:ext uri="{FF2B5EF4-FFF2-40B4-BE49-F238E27FC236}">
                    <a16:creationId xmlns:a16="http://schemas.microsoft.com/office/drawing/2014/main" id="{A8FD4C3F-76D4-578D-E311-C2B31A944F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8378" y="4420553"/>
                <a:ext cx="927753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4" name="组合 83">
            <a:extLst>
              <a:ext uri="{FF2B5EF4-FFF2-40B4-BE49-F238E27FC236}">
                <a16:creationId xmlns:a16="http://schemas.microsoft.com/office/drawing/2014/main" id="{425B8ABB-DC00-3FD5-EE72-601982D22C12}"/>
              </a:ext>
            </a:extLst>
          </p:cNvPr>
          <p:cNvGrpSpPr/>
          <p:nvPr/>
        </p:nvGrpSpPr>
        <p:grpSpPr>
          <a:xfrm>
            <a:off x="9213038" y="6248631"/>
            <a:ext cx="2490824" cy="446103"/>
            <a:chOff x="8142254" y="6216952"/>
            <a:chExt cx="2490824" cy="446103"/>
          </a:xfrm>
        </p:grpSpPr>
        <p:sp>
          <p:nvSpPr>
            <p:cNvPr id="83" name="矩形: 圆角 82">
              <a:extLst>
                <a:ext uri="{FF2B5EF4-FFF2-40B4-BE49-F238E27FC236}">
                  <a16:creationId xmlns:a16="http://schemas.microsoft.com/office/drawing/2014/main" id="{46B3FAF1-358E-701E-D157-3CBA9084C6D6}"/>
                </a:ext>
              </a:extLst>
            </p:cNvPr>
            <p:cNvSpPr/>
            <p:nvPr/>
          </p:nvSpPr>
          <p:spPr>
            <a:xfrm>
              <a:off x="8142254" y="6216952"/>
              <a:ext cx="2490824" cy="446103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2" name="文本框 81">
              <a:extLst>
                <a:ext uri="{FF2B5EF4-FFF2-40B4-BE49-F238E27FC236}">
                  <a16:creationId xmlns:a16="http://schemas.microsoft.com/office/drawing/2014/main" id="{8D82963E-428C-9307-971B-EFCDBB662807}"/>
                </a:ext>
              </a:extLst>
            </p:cNvPr>
            <p:cNvSpPr txBox="1"/>
            <p:nvPr/>
          </p:nvSpPr>
          <p:spPr>
            <a:xfrm>
              <a:off x="8349083" y="6267430"/>
              <a:ext cx="22621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</a:rPr>
                <a:t>如何让核产生位移？</a:t>
              </a:r>
            </a:p>
          </p:txBody>
        </p:sp>
      </p:grpSp>
      <p:sp>
        <p:nvSpPr>
          <p:cNvPr id="3" name="椭圆 2">
            <a:extLst>
              <a:ext uri="{FF2B5EF4-FFF2-40B4-BE49-F238E27FC236}">
                <a16:creationId xmlns:a16="http://schemas.microsoft.com/office/drawing/2014/main" id="{1800F900-4847-62A3-06CF-AA385F4F97B2}"/>
              </a:ext>
            </a:extLst>
          </p:cNvPr>
          <p:cNvSpPr/>
          <p:nvPr/>
        </p:nvSpPr>
        <p:spPr>
          <a:xfrm>
            <a:off x="5370309" y="1748583"/>
            <a:ext cx="216415" cy="216415"/>
          </a:xfrm>
          <a:prstGeom prst="ellipse">
            <a:avLst/>
          </a:prstGeom>
          <a:solidFill>
            <a:srgbClr val="EE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1" name="图片 10" descr="背景图案&#10;&#10;AI 生成的内容可能不正确。">
            <a:extLst>
              <a:ext uri="{FF2B5EF4-FFF2-40B4-BE49-F238E27FC236}">
                <a16:creationId xmlns:a16="http://schemas.microsoft.com/office/drawing/2014/main" id="{5071A0DD-FF4F-9747-0E05-D5500AB1E94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9" t="11702" r="26575" b="8611"/>
          <a:stretch>
            <a:fillRect/>
          </a:stretch>
        </p:blipFill>
        <p:spPr>
          <a:xfrm>
            <a:off x="8800835" y="1159557"/>
            <a:ext cx="1474819" cy="1476727"/>
          </a:xfrm>
          <a:prstGeom prst="ellipse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C008985D-1260-3110-9883-4ADA83A810FF}"/>
              </a:ext>
            </a:extLst>
          </p:cNvPr>
          <p:cNvGrpSpPr/>
          <p:nvPr/>
        </p:nvGrpSpPr>
        <p:grpSpPr>
          <a:xfrm>
            <a:off x="9590389" y="1480634"/>
            <a:ext cx="1096069" cy="394067"/>
            <a:chOff x="9590389" y="1480634"/>
            <a:chExt cx="1096069" cy="394067"/>
          </a:xfrm>
        </p:grpSpPr>
        <p:cxnSp>
          <p:nvCxnSpPr>
            <p:cNvPr id="65" name="直接箭头连接符 64">
              <a:extLst>
                <a:ext uri="{FF2B5EF4-FFF2-40B4-BE49-F238E27FC236}">
                  <a16:creationId xmlns:a16="http://schemas.microsoft.com/office/drawing/2014/main" id="{C5335886-9533-8207-C654-9F9D9EEA5CB1}"/>
                </a:ext>
              </a:extLst>
            </p:cNvPr>
            <p:cNvCxnSpPr>
              <a:cxnSpLocks/>
            </p:cNvCxnSpPr>
            <p:nvPr/>
          </p:nvCxnSpPr>
          <p:spPr>
            <a:xfrm>
              <a:off x="9752344" y="1874701"/>
              <a:ext cx="887873" cy="0"/>
            </a:xfrm>
            <a:prstGeom prst="straightConnector1">
              <a:avLst/>
            </a:prstGeom>
            <a:ln w="28575">
              <a:solidFill>
                <a:srgbClr val="EE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文本框 77">
                  <a:extLst>
                    <a:ext uri="{FF2B5EF4-FFF2-40B4-BE49-F238E27FC236}">
                      <a16:creationId xmlns:a16="http://schemas.microsoft.com/office/drawing/2014/main" id="{A56B6E4E-5C3D-4B8B-2BA1-281A8BCDE253}"/>
                    </a:ext>
                  </a:extLst>
                </p:cNvPr>
                <p:cNvSpPr txBox="1"/>
                <p:nvPr/>
              </p:nvSpPr>
              <p:spPr>
                <a:xfrm>
                  <a:off x="9590389" y="1480634"/>
                  <a:ext cx="109606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≪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78" name="文本框 77">
                  <a:extLst>
                    <a:ext uri="{FF2B5EF4-FFF2-40B4-BE49-F238E27FC236}">
                      <a16:creationId xmlns:a16="http://schemas.microsoft.com/office/drawing/2014/main" id="{A56B6E4E-5C3D-4B8B-2BA1-281A8BCDE2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90389" y="1480634"/>
                  <a:ext cx="1096069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8" name="椭圆 67">
            <a:extLst>
              <a:ext uri="{FF2B5EF4-FFF2-40B4-BE49-F238E27FC236}">
                <a16:creationId xmlns:a16="http://schemas.microsoft.com/office/drawing/2014/main" id="{CE34057B-A131-186E-54D9-14C09F34DC3D}"/>
              </a:ext>
            </a:extLst>
          </p:cNvPr>
          <p:cNvSpPr/>
          <p:nvPr/>
        </p:nvSpPr>
        <p:spPr>
          <a:xfrm>
            <a:off x="9408262" y="1758658"/>
            <a:ext cx="251601" cy="251601"/>
          </a:xfrm>
          <a:prstGeom prst="ellipse">
            <a:avLst/>
          </a:prstGeom>
          <a:solidFill>
            <a:srgbClr val="EE0000">
              <a:alpha val="20000"/>
            </a:srgbClr>
          </a:solidFill>
          <a:ln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AEB49E5F-D83A-7AAA-0B30-80177556C93D}"/>
              </a:ext>
            </a:extLst>
          </p:cNvPr>
          <p:cNvSpPr/>
          <p:nvPr/>
        </p:nvSpPr>
        <p:spPr>
          <a:xfrm>
            <a:off x="9408261" y="1758658"/>
            <a:ext cx="251601" cy="251601"/>
          </a:xfrm>
          <a:prstGeom prst="ellipse">
            <a:avLst/>
          </a:prstGeom>
          <a:solidFill>
            <a:srgbClr val="EE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3520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L 0.14961 -0.00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74" y="-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L 0.11393 -0.0013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0" y="-69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0.12097 -0.003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42" y="-18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22222E-6 L 0.06706 0.1157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578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375E-6 -2.22222E-6 L 0.05078 0.087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0" grpId="0"/>
      <p:bldP spid="44" grpId="0"/>
      <p:bldP spid="3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7314FA7E-FF99-6CF1-A0A5-169A81534F7D}"/>
              </a:ext>
            </a:extLst>
          </p:cNvPr>
          <p:cNvGrpSpPr/>
          <p:nvPr/>
        </p:nvGrpSpPr>
        <p:grpSpPr>
          <a:xfrm>
            <a:off x="279720" y="808417"/>
            <a:ext cx="5765039" cy="4134682"/>
            <a:chOff x="9417072" y="3442446"/>
            <a:chExt cx="2427748" cy="1743281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5BDF3720-7CD4-69FA-DDAD-D7590E2C4DD7}"/>
                </a:ext>
              </a:extLst>
            </p:cNvPr>
            <p:cNvGrpSpPr/>
            <p:nvPr/>
          </p:nvGrpSpPr>
          <p:grpSpPr>
            <a:xfrm>
              <a:off x="9417072" y="3442446"/>
              <a:ext cx="2427748" cy="1743281"/>
              <a:chOff x="9948587" y="3413232"/>
              <a:chExt cx="1958196" cy="110160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737369E7-58FA-5D8C-2530-0D625381D4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948587" y="3444216"/>
                <a:ext cx="1958196" cy="1070619"/>
              </a:xfrm>
              <a:prstGeom prst="rect">
                <a:avLst/>
              </a:prstGeom>
            </p:spPr>
          </p:pic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DB1A0758-B7CD-A712-B00A-45F6309F5B38}"/>
                  </a:ext>
                </a:extLst>
              </p:cNvPr>
              <p:cNvSpPr txBox="1"/>
              <p:nvPr/>
            </p:nvSpPr>
            <p:spPr>
              <a:xfrm>
                <a:off x="11164005" y="3413232"/>
                <a:ext cx="725592" cy="73801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zh-CN" altLang="en-US" sz="1200" b="1" dirty="0"/>
                  <a:t>PhysRevC.11.1740（</a:t>
                </a:r>
                <a:r>
                  <a:rPr lang="en-US" altLang="zh-CN" sz="1200" b="1" dirty="0"/>
                  <a:t>1975</a:t>
                </a:r>
                <a:r>
                  <a:rPr lang="zh-CN" altLang="en-US" sz="1200" b="1" dirty="0"/>
                  <a:t>）</a:t>
                </a:r>
              </a:p>
            </p:txBody>
          </p:sp>
        </p:grpSp>
        <p:cxnSp>
          <p:nvCxnSpPr>
            <p:cNvPr id="13" name="直接箭头连接符 12">
              <a:extLst>
                <a:ext uri="{FF2B5EF4-FFF2-40B4-BE49-F238E27FC236}">
                  <a16:creationId xmlns:a16="http://schemas.microsoft.com/office/drawing/2014/main" id="{09905CB8-D87B-6C86-B5FD-1E412336370B}"/>
                </a:ext>
              </a:extLst>
            </p:cNvPr>
            <p:cNvCxnSpPr/>
            <p:nvPr/>
          </p:nvCxnSpPr>
          <p:spPr>
            <a:xfrm flipV="1">
              <a:off x="11468502" y="3776660"/>
              <a:ext cx="0" cy="92483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F4ECA8A2-B838-BA1A-F2A1-194A9F198C16}"/>
                </a:ext>
              </a:extLst>
            </p:cNvPr>
            <p:cNvSpPr txBox="1"/>
            <p:nvPr/>
          </p:nvSpPr>
          <p:spPr>
            <a:xfrm>
              <a:off x="10829330" y="3741191"/>
              <a:ext cx="563801" cy="155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i="1" dirty="0">
                  <a:solidFill>
                    <a:srgbClr val="588E31"/>
                  </a:solidFill>
                </a:rPr>
                <a:t>K shake off</a:t>
              </a:r>
              <a:endParaRPr lang="zh-CN" altLang="en-US" i="1" dirty="0">
                <a:solidFill>
                  <a:srgbClr val="588E31"/>
                </a:solidFill>
              </a:endParaRPr>
            </a:p>
          </p:txBody>
        </p:sp>
      </p:grpSp>
      <p:sp>
        <p:nvSpPr>
          <p:cNvPr id="50" name="矩形: 圆角 49">
            <a:extLst>
              <a:ext uri="{FF2B5EF4-FFF2-40B4-BE49-F238E27FC236}">
                <a16:creationId xmlns:a16="http://schemas.microsoft.com/office/drawing/2014/main" id="{0BB8F718-DBA3-45DD-ACCC-0C64C5CAEEC4}"/>
              </a:ext>
            </a:extLst>
          </p:cNvPr>
          <p:cNvSpPr/>
          <p:nvPr/>
        </p:nvSpPr>
        <p:spPr>
          <a:xfrm>
            <a:off x="51304" y="720687"/>
            <a:ext cx="6044696" cy="6142918"/>
          </a:xfrm>
          <a:prstGeom prst="roundRect">
            <a:avLst>
              <a:gd name="adj" fmla="val 7264"/>
            </a:avLst>
          </a:prstGeom>
          <a:solidFill>
            <a:srgbClr val="DAE3F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矩形: 圆角 50">
            <a:extLst>
              <a:ext uri="{FF2B5EF4-FFF2-40B4-BE49-F238E27FC236}">
                <a16:creationId xmlns:a16="http://schemas.microsoft.com/office/drawing/2014/main" id="{F0F8FDF9-2C71-8D18-96D2-E08D2A6DD72C}"/>
              </a:ext>
            </a:extLst>
          </p:cNvPr>
          <p:cNvSpPr/>
          <p:nvPr/>
        </p:nvSpPr>
        <p:spPr>
          <a:xfrm>
            <a:off x="89782" y="4936748"/>
            <a:ext cx="6044695" cy="1895851"/>
          </a:xfrm>
          <a:prstGeom prst="roundRect">
            <a:avLst>
              <a:gd name="adj" fmla="val 18987"/>
            </a:avLst>
          </a:prstGeom>
          <a:solidFill>
            <a:srgbClr val="FFCF8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A45E851-CDA5-7CD0-E1A6-975AF196A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F9A2F666-0C8B-DC2F-3F82-4D5DED785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93663"/>
            <a:ext cx="11353800" cy="546100"/>
          </a:xfrm>
        </p:spPr>
        <p:txBody>
          <a:bodyPr>
            <a:normAutofit fontScale="90000"/>
          </a:bodyPr>
          <a:lstStyle/>
          <a:p>
            <a:r>
              <a:rPr lang="en-US" altLang="zh-CN" b="1" dirty="0"/>
              <a:t>Migdal</a:t>
            </a:r>
            <a:r>
              <a:rPr lang="zh-CN" altLang="en-US" b="1" dirty="0"/>
              <a:t>效应的间接探测证据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90B07A8A-D54F-5051-55B8-30E89A82A71F}"/>
              </a:ext>
            </a:extLst>
          </p:cNvPr>
          <p:cNvGrpSpPr/>
          <p:nvPr/>
        </p:nvGrpSpPr>
        <p:grpSpPr>
          <a:xfrm>
            <a:off x="6391560" y="913420"/>
            <a:ext cx="5443438" cy="4048186"/>
            <a:chOff x="9897222" y="4450044"/>
            <a:chExt cx="2060143" cy="1431358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434000E-B4DA-7AA7-8D35-EEF0F428F7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97222" y="4542544"/>
              <a:ext cx="2041050" cy="1338858"/>
            </a:xfrm>
            <a:prstGeom prst="rect">
              <a:avLst/>
            </a:prstGeom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1D10CFE4-CE02-2783-D8A0-25FA71C19CA8}"/>
                </a:ext>
              </a:extLst>
            </p:cNvPr>
            <p:cNvSpPr txBox="1"/>
            <p:nvPr/>
          </p:nvSpPr>
          <p:spPr>
            <a:xfrm>
              <a:off x="11082640" y="4450044"/>
              <a:ext cx="874725" cy="9250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100" b="1" dirty="0"/>
                <a:t>PhysRevLett.108.243201（</a:t>
              </a:r>
              <a:r>
                <a:rPr lang="en-US" altLang="zh-CN" sz="1100" b="1" dirty="0"/>
                <a:t>2012</a:t>
              </a:r>
              <a:r>
                <a:rPr lang="zh-CN" altLang="en-US" sz="1100" b="1" dirty="0"/>
                <a:t>）</a:t>
              </a:r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F80CEACA-D873-EF29-6EC5-D5E716529C1C}"/>
              </a:ext>
            </a:extLst>
          </p:cNvPr>
          <p:cNvSpPr txBox="1"/>
          <p:nvPr/>
        </p:nvSpPr>
        <p:spPr>
          <a:xfrm>
            <a:off x="2322389" y="3194596"/>
            <a:ext cx="65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75EB80DB-7AEF-900C-9044-A4DD4128F0A2}"/>
                  </a:ext>
                </a:extLst>
              </p:cNvPr>
              <p:cNvSpPr txBox="1"/>
              <p:nvPr/>
            </p:nvSpPr>
            <p:spPr>
              <a:xfrm>
                <a:off x="8338366" y="720687"/>
                <a:ext cx="108042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zh-CN" altLang="en-US" sz="2400" dirty="0"/>
                  <a:t> 衰变</a:t>
                </a:r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75EB80DB-7AEF-900C-9044-A4DD4128F0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8366" y="720687"/>
                <a:ext cx="1080424" cy="461665"/>
              </a:xfrm>
              <a:prstGeom prst="rect">
                <a:avLst/>
              </a:prstGeom>
              <a:blipFill>
                <a:blip r:embed="rId4"/>
                <a:stretch>
                  <a:fillRect l="-5085" t="-10526" r="-7910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130FC5E8-EF2E-93E2-2CD1-0D99E51FCB21}"/>
                  </a:ext>
                </a:extLst>
              </p:cNvPr>
              <p:cNvSpPr txBox="1"/>
              <p:nvPr/>
            </p:nvSpPr>
            <p:spPr>
              <a:xfrm>
                <a:off x="2260038" y="800152"/>
                <a:ext cx="116378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b="0" dirty="0"/>
                  <a:t>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zh-CN" altLang="en-US" sz="2400" dirty="0"/>
                  <a:t> 衰变</a:t>
                </a: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130FC5E8-EF2E-93E2-2CD1-0D99E51FCB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0038" y="800152"/>
                <a:ext cx="1163780" cy="461665"/>
              </a:xfrm>
              <a:prstGeom prst="rect">
                <a:avLst/>
              </a:prstGeom>
              <a:blipFill>
                <a:blip r:embed="rId5"/>
                <a:stretch>
                  <a:fillRect t="-10526" r="-680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065D5B73-6983-F623-798F-04F8F2CBFFC0}"/>
                  </a:ext>
                </a:extLst>
              </p:cNvPr>
              <p:cNvSpPr txBox="1"/>
              <p:nvPr/>
            </p:nvSpPr>
            <p:spPr>
              <a:xfrm>
                <a:off x="2263724" y="2473318"/>
                <a:ext cx="2268185" cy="276999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0" baseline="30000" smtClean="0">
                          <a:latin typeface="Cambria Math" panose="02040503050406030204" pitchFamily="18" charset="0"/>
                        </a:rPr>
                        <m:t>210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Po</m:t>
                      </m:r>
                      <m:r>
                        <a:rPr lang="en-US" altLang="zh-CN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altLang="zh-CN" b="0" i="0" baseline="3000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He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baseline="30000">
                          <a:latin typeface="Cambria Math" panose="02040503050406030204" pitchFamily="18" charset="0"/>
                        </a:rPr>
                        <m:t>20</m:t>
                      </m:r>
                      <m:r>
                        <a:rPr lang="en-US" altLang="zh-CN" b="0" i="0" baseline="30000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P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065D5B73-6983-F623-798F-04F8F2CBFF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3724" y="2473318"/>
                <a:ext cx="2268185" cy="276999"/>
              </a:xfrm>
              <a:prstGeom prst="rect">
                <a:avLst/>
              </a:prstGeom>
              <a:blipFill>
                <a:blip r:embed="rId6"/>
                <a:stretch>
                  <a:fillRect l="-538" b="-1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F73A60AE-336D-B1BC-9948-AA47CBC30D52}"/>
                  </a:ext>
                </a:extLst>
              </p:cNvPr>
              <p:cNvSpPr txBox="1"/>
              <p:nvPr/>
            </p:nvSpPr>
            <p:spPr>
              <a:xfrm>
                <a:off x="3023596" y="5510710"/>
                <a:ext cx="2309020" cy="8739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zh-CN" altLang="en-US" dirty="0"/>
                  <a:t>电离铅核的</a:t>
                </a:r>
                <a:r>
                  <a:rPr lang="en-US" altLang="zh-CN" dirty="0"/>
                  <a:t>k</a:t>
                </a:r>
                <a:r>
                  <a:rPr lang="zh-CN" altLang="en-US" dirty="0"/>
                  <a:t>层电子导致能量降低</a:t>
                </a:r>
              </a:p>
            </p:txBody>
          </p:sp>
        </mc:Choice>
        <mc:Fallback xmlns="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F73A60AE-336D-B1BC-9948-AA47CBC30D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3596" y="5510710"/>
                <a:ext cx="2309020" cy="873957"/>
              </a:xfrm>
              <a:prstGeom prst="rect">
                <a:avLst/>
              </a:prstGeom>
              <a:blipFill>
                <a:blip r:embed="rId7"/>
                <a:stretch>
                  <a:fillRect r="-1847" b="-104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矩形: 圆角 51">
            <a:extLst>
              <a:ext uri="{FF2B5EF4-FFF2-40B4-BE49-F238E27FC236}">
                <a16:creationId xmlns:a16="http://schemas.microsoft.com/office/drawing/2014/main" id="{CC44FCF3-D910-AFB1-3F56-0E28E81A51A5}"/>
              </a:ext>
            </a:extLst>
          </p:cNvPr>
          <p:cNvSpPr/>
          <p:nvPr/>
        </p:nvSpPr>
        <p:spPr>
          <a:xfrm>
            <a:off x="6223738" y="694608"/>
            <a:ext cx="6044696" cy="6137991"/>
          </a:xfrm>
          <a:prstGeom prst="roundRect">
            <a:avLst>
              <a:gd name="adj" fmla="val 7264"/>
            </a:avLst>
          </a:prstGeom>
          <a:solidFill>
            <a:srgbClr val="DAE3F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矩形: 圆角 52">
            <a:extLst>
              <a:ext uri="{FF2B5EF4-FFF2-40B4-BE49-F238E27FC236}">
                <a16:creationId xmlns:a16="http://schemas.microsoft.com/office/drawing/2014/main" id="{33D2D11C-AB32-728B-BE3D-AD39BBE0462F}"/>
              </a:ext>
            </a:extLst>
          </p:cNvPr>
          <p:cNvSpPr/>
          <p:nvPr/>
        </p:nvSpPr>
        <p:spPr>
          <a:xfrm>
            <a:off x="6223737" y="4915954"/>
            <a:ext cx="5968263" cy="1895851"/>
          </a:xfrm>
          <a:prstGeom prst="roundRect">
            <a:avLst>
              <a:gd name="adj" fmla="val 18987"/>
            </a:avLst>
          </a:prstGeom>
          <a:solidFill>
            <a:srgbClr val="FFCF8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文本框 69">
                <a:extLst>
                  <a:ext uri="{FF2B5EF4-FFF2-40B4-BE49-F238E27FC236}">
                    <a16:creationId xmlns:a16="http://schemas.microsoft.com/office/drawing/2014/main" id="{4C1CE043-FAFC-1C9B-5DB4-B4DD55FEFDD9}"/>
                  </a:ext>
                </a:extLst>
              </p:cNvPr>
              <p:cNvSpPr txBox="1"/>
              <p:nvPr/>
            </p:nvSpPr>
            <p:spPr>
              <a:xfrm>
                <a:off x="9013622" y="5506848"/>
                <a:ext cx="2614298" cy="8739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zh-CN" altLang="en-US" dirty="0"/>
                  <a:t>衰变中</a:t>
                </a:r>
                <a:r>
                  <a:rPr lang="en-US" altLang="zh-CN" dirty="0"/>
                  <a:t>2</a:t>
                </a:r>
                <a:r>
                  <a:rPr lang="zh-CN" altLang="en-US" dirty="0"/>
                  <a:t>价锂离子的核外电子产生</a:t>
                </a:r>
                <a:r>
                  <a:rPr lang="en-US" altLang="zh-CN" dirty="0"/>
                  <a:t>3</a:t>
                </a:r>
                <a:r>
                  <a:rPr lang="zh-CN" altLang="en-US" dirty="0"/>
                  <a:t>价锂离子</a:t>
                </a:r>
              </a:p>
            </p:txBody>
          </p:sp>
        </mc:Choice>
        <mc:Fallback xmlns="">
          <p:sp>
            <p:nvSpPr>
              <p:cNvPr id="70" name="文本框 69">
                <a:extLst>
                  <a:ext uri="{FF2B5EF4-FFF2-40B4-BE49-F238E27FC236}">
                    <a16:creationId xmlns:a16="http://schemas.microsoft.com/office/drawing/2014/main" id="{4C1CE043-FAFC-1C9B-5DB4-B4DD55FEFD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3622" y="5506848"/>
                <a:ext cx="2614298" cy="873957"/>
              </a:xfrm>
              <a:prstGeom prst="rect">
                <a:avLst/>
              </a:prstGeom>
              <a:blipFill>
                <a:blip r:embed="rId8"/>
                <a:stretch>
                  <a:fillRect r="-467" b="-97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EECCE94F-08C9-843A-6706-DD740BCB5E04}"/>
                  </a:ext>
                </a:extLst>
              </p:cNvPr>
              <p:cNvSpPr txBox="1"/>
              <p:nvPr/>
            </p:nvSpPr>
            <p:spPr>
              <a:xfrm>
                <a:off x="7179958" y="3754381"/>
                <a:ext cx="4560141" cy="553998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0" baseline="30000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H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altLang="zh-CN" baseline="30000">
                          <a:latin typeface="Cambria Math" panose="02040503050406030204" pitchFamily="18" charset="0"/>
                        </a:rPr>
                        <m:t>6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L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i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2+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𝑜𝑟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aseline="30000">
                          <a:latin typeface="Cambria Math" panose="02040503050406030204" pitchFamily="18" charset="0"/>
                        </a:rPr>
                        <m:t>6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L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i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3+</m:t>
                          </m:r>
                        </m:sup>
                      </m:sSup>
                    </m:oMath>
                  </m:oMathPara>
                </a14:m>
                <a:endParaRPr lang="en-US" altLang="zh-CN" b="0" dirty="0"/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EECCE94F-08C9-843A-6706-DD740BCB5E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9958" y="3754381"/>
                <a:ext cx="4560141" cy="5539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7" name="组合 76">
            <a:extLst>
              <a:ext uri="{FF2B5EF4-FFF2-40B4-BE49-F238E27FC236}">
                <a16:creationId xmlns:a16="http://schemas.microsoft.com/office/drawing/2014/main" id="{64EEF8AA-F27A-3DF7-5409-D738B3FE9E01}"/>
              </a:ext>
            </a:extLst>
          </p:cNvPr>
          <p:cNvGrpSpPr/>
          <p:nvPr/>
        </p:nvGrpSpPr>
        <p:grpSpPr>
          <a:xfrm>
            <a:off x="6988344" y="5263089"/>
            <a:ext cx="1739050" cy="1471032"/>
            <a:chOff x="6809773" y="6964175"/>
            <a:chExt cx="1739050" cy="1471032"/>
          </a:xfrm>
        </p:grpSpPr>
        <p:sp>
          <p:nvSpPr>
            <p:cNvPr id="73" name="椭圆 72">
              <a:extLst>
                <a:ext uri="{FF2B5EF4-FFF2-40B4-BE49-F238E27FC236}">
                  <a16:creationId xmlns:a16="http://schemas.microsoft.com/office/drawing/2014/main" id="{45CA66D9-FF5E-68F2-E9EE-88DE2A50D51A}"/>
                </a:ext>
              </a:extLst>
            </p:cNvPr>
            <p:cNvSpPr/>
            <p:nvPr/>
          </p:nvSpPr>
          <p:spPr>
            <a:xfrm>
              <a:off x="6809773" y="7212618"/>
              <a:ext cx="698500" cy="698500"/>
            </a:xfrm>
            <a:prstGeom prst="ellipse">
              <a:avLst/>
            </a:prstGeom>
            <a:noFill/>
            <a:ln w="9525">
              <a:solidFill>
                <a:srgbClr val="8080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6" name="组合 55">
              <a:extLst>
                <a:ext uri="{FF2B5EF4-FFF2-40B4-BE49-F238E27FC236}">
                  <a16:creationId xmlns:a16="http://schemas.microsoft.com/office/drawing/2014/main" id="{DBC42628-C8E4-FF49-1E77-DD1FBE8FE7AE}"/>
                </a:ext>
              </a:extLst>
            </p:cNvPr>
            <p:cNvGrpSpPr/>
            <p:nvPr/>
          </p:nvGrpSpPr>
          <p:grpSpPr>
            <a:xfrm>
              <a:off x="6983821" y="7223863"/>
              <a:ext cx="1565002" cy="1211344"/>
              <a:chOff x="-689715" y="5201868"/>
              <a:chExt cx="1565002" cy="1211344"/>
            </a:xfrm>
          </p:grpSpPr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id="{56D42DB1-CAAE-99A2-9959-B118634F00FB}"/>
                  </a:ext>
                </a:extLst>
              </p:cNvPr>
              <p:cNvSpPr/>
              <p:nvPr/>
            </p:nvSpPr>
            <p:spPr>
              <a:xfrm>
                <a:off x="-689715" y="5349136"/>
                <a:ext cx="369879" cy="369879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8FDDB283-6BB7-B312-E813-9159D01AEB66}"/>
                  </a:ext>
                </a:extLst>
              </p:cNvPr>
              <p:cNvSpPr/>
              <p:nvPr/>
            </p:nvSpPr>
            <p:spPr>
              <a:xfrm>
                <a:off x="-353291" y="5680499"/>
                <a:ext cx="82379" cy="82379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59" name="直接箭头连接符 58">
                <a:extLst>
                  <a:ext uri="{FF2B5EF4-FFF2-40B4-BE49-F238E27FC236}">
                    <a16:creationId xmlns:a16="http://schemas.microsoft.com/office/drawing/2014/main" id="{854A7B58-1BEE-B14B-6DB3-980DFE693A0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-259892" y="5510545"/>
                <a:ext cx="1049911" cy="19945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文本框 59">
                <a:extLst>
                  <a:ext uri="{FF2B5EF4-FFF2-40B4-BE49-F238E27FC236}">
                    <a16:creationId xmlns:a16="http://schemas.microsoft.com/office/drawing/2014/main" id="{2BF2B0EC-2653-288C-330A-1261DDE44986}"/>
                  </a:ext>
                </a:extLst>
              </p:cNvPr>
              <p:cNvSpPr txBox="1"/>
              <p:nvPr/>
            </p:nvSpPr>
            <p:spPr>
              <a:xfrm>
                <a:off x="-679703" y="5340667"/>
                <a:ext cx="3642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chemeClr val="bg1"/>
                    </a:solidFill>
                  </a:rPr>
                  <a:t>Li</a:t>
                </a: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1" name="文本框 60">
                    <a:extLst>
                      <a:ext uri="{FF2B5EF4-FFF2-40B4-BE49-F238E27FC236}">
                        <a16:creationId xmlns:a16="http://schemas.microsoft.com/office/drawing/2014/main" id="{DB3E4C1C-2745-FF61-A779-69FAB0524810}"/>
                      </a:ext>
                    </a:extLst>
                  </p:cNvPr>
                  <p:cNvSpPr txBox="1"/>
                  <p:nvPr/>
                </p:nvSpPr>
                <p:spPr>
                  <a:xfrm>
                    <a:off x="507622" y="5201868"/>
                    <a:ext cx="36766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oMath>
                      </m:oMathPara>
                    </a14:m>
                    <a:endParaRPr lang="zh-CN" altLang="en-US" dirty="0">
                      <a:solidFill>
                        <a:schemeClr val="accent6">
                          <a:lumMod val="7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1" name="文本框 60">
                    <a:extLst>
                      <a:ext uri="{FF2B5EF4-FFF2-40B4-BE49-F238E27FC236}">
                        <a16:creationId xmlns:a16="http://schemas.microsoft.com/office/drawing/2014/main" id="{DB3E4C1C-2745-FF61-A779-69FAB052481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7622" y="5201868"/>
                    <a:ext cx="367665" cy="369332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63" name="直接箭头连接符 62">
                <a:extLst>
                  <a:ext uri="{FF2B5EF4-FFF2-40B4-BE49-F238E27FC236}">
                    <a16:creationId xmlns:a16="http://schemas.microsoft.com/office/drawing/2014/main" id="{74984A57-575A-C1C3-B02E-B7E5DD8D48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429673" y="5917857"/>
                <a:ext cx="557587" cy="41199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椭圆 63">
                <a:extLst>
                  <a:ext uri="{FF2B5EF4-FFF2-40B4-BE49-F238E27FC236}">
                    <a16:creationId xmlns:a16="http://schemas.microsoft.com/office/drawing/2014/main" id="{C0F8492F-C358-9A1A-7B0F-51B9D15524F2}"/>
                  </a:ext>
                </a:extLst>
              </p:cNvPr>
              <p:cNvSpPr/>
              <p:nvPr/>
            </p:nvSpPr>
            <p:spPr>
              <a:xfrm>
                <a:off x="146370" y="6308016"/>
                <a:ext cx="105196" cy="105196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椭圆 61">
                <a:extLst>
                  <a:ext uri="{FF2B5EF4-FFF2-40B4-BE49-F238E27FC236}">
                    <a16:creationId xmlns:a16="http://schemas.microsoft.com/office/drawing/2014/main" id="{9C1F60F3-5295-5C3B-B46E-F41CA1962237}"/>
                  </a:ext>
                </a:extLst>
              </p:cNvPr>
              <p:cNvSpPr/>
              <p:nvPr/>
            </p:nvSpPr>
            <p:spPr>
              <a:xfrm>
                <a:off x="-535854" y="5811676"/>
                <a:ext cx="106181" cy="106181"/>
              </a:xfrm>
              <a:prstGeom prst="ellipse">
                <a:avLst/>
              </a:prstGeom>
              <a:solidFill>
                <a:schemeClr val="bg1"/>
              </a:solidFill>
              <a:ln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74" name="直接箭头连接符 73">
              <a:extLst>
                <a:ext uri="{FF2B5EF4-FFF2-40B4-BE49-F238E27FC236}">
                  <a16:creationId xmlns:a16="http://schemas.microsoft.com/office/drawing/2014/main" id="{C2B3A509-F20D-1F41-E586-7A1E369883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68047" y="6964175"/>
              <a:ext cx="631366" cy="466441"/>
            </a:xfrm>
            <a:prstGeom prst="straightConnector1">
              <a:avLst/>
            </a:prstGeom>
            <a:ln>
              <a:solidFill>
                <a:srgbClr val="80808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文本框 75">
                <a:extLst>
                  <a:ext uri="{FF2B5EF4-FFF2-40B4-BE49-F238E27FC236}">
                    <a16:creationId xmlns:a16="http://schemas.microsoft.com/office/drawing/2014/main" id="{24BE15C9-CDFB-F906-CB5F-A753839D1FA0}"/>
                  </a:ext>
                </a:extLst>
              </p:cNvPr>
              <p:cNvSpPr txBox="1"/>
              <p:nvPr/>
            </p:nvSpPr>
            <p:spPr>
              <a:xfrm>
                <a:off x="7657394" y="5063530"/>
                <a:ext cx="3725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𝜈</m:t>
                      </m:r>
                    </m:oMath>
                  </m:oMathPara>
                </a14:m>
                <a:endParaRPr lang="zh-CN" altLang="en-US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6" name="文本框 75">
                <a:extLst>
                  <a:ext uri="{FF2B5EF4-FFF2-40B4-BE49-F238E27FC236}">
                    <a16:creationId xmlns:a16="http://schemas.microsoft.com/office/drawing/2014/main" id="{24BE15C9-CDFB-F906-CB5F-A753839D1F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7394" y="5063530"/>
                <a:ext cx="372538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9" name="组合 48">
            <a:extLst>
              <a:ext uri="{FF2B5EF4-FFF2-40B4-BE49-F238E27FC236}">
                <a16:creationId xmlns:a16="http://schemas.microsoft.com/office/drawing/2014/main" id="{6B82B617-D711-68BB-256A-7D1E23B50BD4}"/>
              </a:ext>
            </a:extLst>
          </p:cNvPr>
          <p:cNvGrpSpPr/>
          <p:nvPr/>
        </p:nvGrpSpPr>
        <p:grpSpPr>
          <a:xfrm>
            <a:off x="684258" y="5040032"/>
            <a:ext cx="2094872" cy="1694089"/>
            <a:chOff x="4297408" y="5000645"/>
            <a:chExt cx="2094872" cy="1694089"/>
          </a:xfrm>
        </p:grpSpPr>
        <p:grpSp>
          <p:nvGrpSpPr>
            <p:cNvPr id="47" name="组合 46">
              <a:extLst>
                <a:ext uri="{FF2B5EF4-FFF2-40B4-BE49-F238E27FC236}">
                  <a16:creationId xmlns:a16="http://schemas.microsoft.com/office/drawing/2014/main" id="{70BA561E-8F4B-AE3E-3168-C2025C0BC5B8}"/>
                </a:ext>
              </a:extLst>
            </p:cNvPr>
            <p:cNvGrpSpPr/>
            <p:nvPr/>
          </p:nvGrpSpPr>
          <p:grpSpPr>
            <a:xfrm>
              <a:off x="4297408" y="5000645"/>
              <a:ext cx="1798592" cy="1477200"/>
              <a:chOff x="4670453" y="4964584"/>
              <a:chExt cx="1798592" cy="1477200"/>
            </a:xfrm>
          </p:grpSpPr>
          <p:pic>
            <p:nvPicPr>
              <p:cNvPr id="41" name="Picture 2">
                <a:extLst>
                  <a:ext uri="{FF2B5EF4-FFF2-40B4-BE49-F238E27FC236}">
                    <a16:creationId xmlns:a16="http://schemas.microsoft.com/office/drawing/2014/main" id="{E5BD69F1-A5A3-652C-32C1-1ADFA44D1A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 cstate="print"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39" t="6298" r="4164" b="6037"/>
              <a:stretch>
                <a:fillRect/>
              </a:stretch>
            </p:blipFill>
            <p:spPr bwMode="auto">
              <a:xfrm>
                <a:off x="4670453" y="5007511"/>
                <a:ext cx="1425547" cy="1398369"/>
              </a:xfrm>
              <a:prstGeom prst="roundRect">
                <a:avLst>
                  <a:gd name="adj" fmla="val 50000"/>
                </a:avLst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" name="椭圆 41">
                <a:extLst>
                  <a:ext uri="{FF2B5EF4-FFF2-40B4-BE49-F238E27FC236}">
                    <a16:creationId xmlns:a16="http://schemas.microsoft.com/office/drawing/2014/main" id="{D98B102E-A902-CC78-EBAE-AE0ED273445F}"/>
                  </a:ext>
                </a:extLst>
              </p:cNvPr>
              <p:cNvSpPr/>
              <p:nvPr/>
            </p:nvSpPr>
            <p:spPr>
              <a:xfrm>
                <a:off x="5092955" y="5429457"/>
                <a:ext cx="538888" cy="53888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弧形 43">
                <a:extLst>
                  <a:ext uri="{FF2B5EF4-FFF2-40B4-BE49-F238E27FC236}">
                    <a16:creationId xmlns:a16="http://schemas.microsoft.com/office/drawing/2014/main" id="{168C378D-704B-3F34-7A29-9CF8F2C295FF}"/>
                  </a:ext>
                </a:extLst>
              </p:cNvPr>
              <p:cNvSpPr/>
              <p:nvPr/>
            </p:nvSpPr>
            <p:spPr>
              <a:xfrm>
                <a:off x="4687511" y="4971606"/>
                <a:ext cx="1470178" cy="1470178"/>
              </a:xfrm>
              <a:prstGeom prst="arc">
                <a:avLst>
                  <a:gd name="adj1" fmla="val 18203802"/>
                  <a:gd name="adj2" fmla="val 3224236"/>
                </a:avLst>
              </a:prstGeom>
              <a:noFill/>
              <a:ln w="9525">
                <a:solidFill>
                  <a:srgbClr val="808080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45" name="弧形 44">
                <a:extLst>
                  <a:ext uri="{FF2B5EF4-FFF2-40B4-BE49-F238E27FC236}">
                    <a16:creationId xmlns:a16="http://schemas.microsoft.com/office/drawing/2014/main" id="{ACD3F618-B559-1367-0A9E-7773F5B912C6}"/>
                  </a:ext>
                </a:extLst>
              </p:cNvPr>
              <p:cNvSpPr/>
              <p:nvPr/>
            </p:nvSpPr>
            <p:spPr>
              <a:xfrm>
                <a:off x="4843189" y="4971606"/>
                <a:ext cx="1470178" cy="1470178"/>
              </a:xfrm>
              <a:prstGeom prst="arc">
                <a:avLst>
                  <a:gd name="adj1" fmla="val 18378400"/>
                  <a:gd name="adj2" fmla="val 2762221"/>
                </a:avLst>
              </a:prstGeom>
              <a:noFill/>
              <a:ln w="9525">
                <a:solidFill>
                  <a:srgbClr val="808080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46" name="弧形 45">
                <a:extLst>
                  <a:ext uri="{FF2B5EF4-FFF2-40B4-BE49-F238E27FC236}">
                    <a16:creationId xmlns:a16="http://schemas.microsoft.com/office/drawing/2014/main" id="{08B174F4-D9E4-6F71-88DD-20FEB86642BB}"/>
                  </a:ext>
                </a:extLst>
              </p:cNvPr>
              <p:cNvSpPr/>
              <p:nvPr/>
            </p:nvSpPr>
            <p:spPr>
              <a:xfrm>
                <a:off x="4998867" y="4964584"/>
                <a:ext cx="1470178" cy="1470178"/>
              </a:xfrm>
              <a:prstGeom prst="arc">
                <a:avLst>
                  <a:gd name="adj1" fmla="val 18378400"/>
                  <a:gd name="adj2" fmla="val 2762221"/>
                </a:avLst>
              </a:prstGeom>
              <a:noFill/>
              <a:ln w="9525">
                <a:solidFill>
                  <a:srgbClr val="808080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48" name="组合 47">
              <a:extLst>
                <a:ext uri="{FF2B5EF4-FFF2-40B4-BE49-F238E27FC236}">
                  <a16:creationId xmlns:a16="http://schemas.microsoft.com/office/drawing/2014/main" id="{18764D1F-1BC3-2FCB-4C76-DEBB6FBFD77E}"/>
                </a:ext>
              </a:extLst>
            </p:cNvPr>
            <p:cNvGrpSpPr/>
            <p:nvPr/>
          </p:nvGrpSpPr>
          <p:grpSpPr>
            <a:xfrm>
              <a:off x="4785391" y="5416006"/>
              <a:ext cx="1606889" cy="1278728"/>
              <a:chOff x="-705633" y="5201868"/>
              <a:chExt cx="1606889" cy="1278728"/>
            </a:xfrm>
          </p:grpSpPr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B92D79FC-E410-336E-0C6F-178352A7942B}"/>
                  </a:ext>
                </a:extLst>
              </p:cNvPr>
              <p:cNvSpPr/>
              <p:nvPr/>
            </p:nvSpPr>
            <p:spPr>
              <a:xfrm>
                <a:off x="-680137" y="5325879"/>
                <a:ext cx="369879" cy="369879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CB7DCBB7-069D-307B-65E2-3B128F0369AF}"/>
                  </a:ext>
                </a:extLst>
              </p:cNvPr>
              <p:cNvSpPr/>
              <p:nvPr/>
            </p:nvSpPr>
            <p:spPr>
              <a:xfrm>
                <a:off x="-429673" y="5658237"/>
                <a:ext cx="137160" cy="13716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6" name="直接箭头连接符 25">
                <a:extLst>
                  <a:ext uri="{FF2B5EF4-FFF2-40B4-BE49-F238E27FC236}">
                    <a16:creationId xmlns:a16="http://schemas.microsoft.com/office/drawing/2014/main" id="{131DC5C5-B084-6E2B-87DA-CAB9F4660AE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-259892" y="5510545"/>
                <a:ext cx="1049911" cy="199454"/>
              </a:xfrm>
              <a:prstGeom prst="straightConnector1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710E5C7E-76B5-7C19-1D72-2BB0F24586EC}"/>
                  </a:ext>
                </a:extLst>
              </p:cNvPr>
              <p:cNvSpPr txBox="1"/>
              <p:nvPr/>
            </p:nvSpPr>
            <p:spPr>
              <a:xfrm>
                <a:off x="-705633" y="5340667"/>
                <a:ext cx="46732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solidFill>
                      <a:schemeClr val="bg1"/>
                    </a:solidFill>
                  </a:rPr>
                  <a:t>Pb</a:t>
                </a: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文本框 27">
                    <a:extLst>
                      <a:ext uri="{FF2B5EF4-FFF2-40B4-BE49-F238E27FC236}">
                        <a16:creationId xmlns:a16="http://schemas.microsoft.com/office/drawing/2014/main" id="{AB39EC38-08F6-5264-F0C3-C659A0F688EE}"/>
                      </a:ext>
                    </a:extLst>
                  </p:cNvPr>
                  <p:cNvSpPr txBox="1"/>
                  <p:nvPr/>
                </p:nvSpPr>
                <p:spPr>
                  <a:xfrm>
                    <a:off x="507622" y="5201868"/>
                    <a:ext cx="39363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oMath>
                      </m:oMathPara>
                    </a14:m>
                    <a:endParaRPr lang="zh-CN" altLang="en-US" dirty="0">
                      <a:solidFill>
                        <a:schemeClr val="accent6">
                          <a:lumMod val="7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8" name="文本框 27">
                    <a:extLst>
                      <a:ext uri="{FF2B5EF4-FFF2-40B4-BE49-F238E27FC236}">
                        <a16:creationId xmlns:a16="http://schemas.microsoft.com/office/drawing/2014/main" id="{AB39EC38-08F6-5264-F0C3-C659A0F688E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7622" y="5201868"/>
                    <a:ext cx="393634" cy="369332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9EAD1158-7459-A15A-C51D-337CB07A82E4}"/>
                  </a:ext>
                </a:extLst>
              </p:cNvPr>
              <p:cNvSpPr/>
              <p:nvPr/>
            </p:nvSpPr>
            <p:spPr>
              <a:xfrm>
                <a:off x="-556158" y="5816368"/>
                <a:ext cx="137160" cy="137160"/>
              </a:xfrm>
              <a:prstGeom prst="ellipse">
                <a:avLst/>
              </a:prstGeom>
              <a:solidFill>
                <a:schemeClr val="bg1"/>
              </a:solidFill>
              <a:ln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32" name="直接箭头连接符 31">
                <a:extLst>
                  <a:ext uri="{FF2B5EF4-FFF2-40B4-BE49-F238E27FC236}">
                    <a16:creationId xmlns:a16="http://schemas.microsoft.com/office/drawing/2014/main" id="{8E2D50DF-7FFA-6F77-F312-D7817DE1F19E}"/>
                  </a:ext>
                </a:extLst>
              </p:cNvPr>
              <p:cNvCxnSpPr/>
              <p:nvPr/>
            </p:nvCxnSpPr>
            <p:spPr>
              <a:xfrm>
                <a:off x="-383953" y="5962418"/>
                <a:ext cx="649362" cy="44346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id="{EE46F082-BA4C-DB2E-B47A-852EAD6AA11A}"/>
                  </a:ext>
                </a:extLst>
              </p:cNvPr>
              <p:cNvSpPr/>
              <p:nvPr/>
            </p:nvSpPr>
            <p:spPr>
              <a:xfrm>
                <a:off x="292420" y="6375400"/>
                <a:ext cx="105196" cy="105196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3570A714-97D5-D464-651F-BBFF3CED922B}"/>
              </a:ext>
            </a:extLst>
          </p:cNvPr>
          <p:cNvSpPr txBox="1"/>
          <p:nvPr/>
        </p:nvSpPr>
        <p:spPr>
          <a:xfrm>
            <a:off x="3656040" y="1004681"/>
            <a:ext cx="25294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/>
              <a:t>J. Phys. A: Math. Theor. 55 (2022)</a:t>
            </a:r>
            <a:endParaRPr lang="zh-CN" altLang="en-US" sz="1200" dirty="0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461F48BC-DBAF-21CD-6EFE-5847BAD8A996}"/>
              </a:ext>
            </a:extLst>
          </p:cNvPr>
          <p:cNvGrpSpPr/>
          <p:nvPr/>
        </p:nvGrpSpPr>
        <p:grpSpPr>
          <a:xfrm>
            <a:off x="4879750" y="6345192"/>
            <a:ext cx="2490824" cy="446103"/>
            <a:chOff x="8142254" y="6216952"/>
            <a:chExt cx="2490824" cy="446103"/>
          </a:xfrm>
        </p:grpSpPr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2DA0714C-FA65-E886-FBAF-CFB2690E035B}"/>
                </a:ext>
              </a:extLst>
            </p:cNvPr>
            <p:cNvSpPr/>
            <p:nvPr/>
          </p:nvSpPr>
          <p:spPr>
            <a:xfrm>
              <a:off x="8142254" y="6216952"/>
              <a:ext cx="2490824" cy="446103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65E6B54B-875A-93B4-BD0B-E4A4161F1197}"/>
                </a:ext>
              </a:extLst>
            </p:cNvPr>
            <p:cNvSpPr txBox="1"/>
            <p:nvPr/>
          </p:nvSpPr>
          <p:spPr>
            <a:xfrm>
              <a:off x="8349083" y="6267430"/>
              <a:ext cx="2031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</a:rPr>
                <a:t>测量的是核子信息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2694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33DE59-59E9-C96D-7B5E-13E88E767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585D20-5A61-6AAC-275F-592C31009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b="1" dirty="0"/>
              <a:t>中性粒子碰撞中的</a:t>
            </a:r>
            <a:r>
              <a:rPr lang="en-US" altLang="zh-CN" b="1" dirty="0"/>
              <a:t>Migdal</a:t>
            </a:r>
            <a:r>
              <a:rPr lang="zh-CN" altLang="en-US" b="1" dirty="0"/>
              <a:t>效应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CC7E9023-947C-D31E-A1BD-1FE795A90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2000" y="6525269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9</a:t>
            </a:fld>
            <a:endParaRPr lang="zh-CN" altLang="en-US" dirty="0"/>
          </a:p>
        </p:txBody>
      </p:sp>
      <p:grpSp>
        <p:nvGrpSpPr>
          <p:cNvPr id="12" name="入射粒子">
            <a:extLst>
              <a:ext uri="{FF2B5EF4-FFF2-40B4-BE49-F238E27FC236}">
                <a16:creationId xmlns:a16="http://schemas.microsoft.com/office/drawing/2014/main" id="{AD76D9B4-B347-396C-5A07-117BCFDD7ED8}"/>
              </a:ext>
            </a:extLst>
          </p:cNvPr>
          <p:cNvGrpSpPr/>
          <p:nvPr/>
        </p:nvGrpSpPr>
        <p:grpSpPr>
          <a:xfrm>
            <a:off x="3021050" y="2558802"/>
            <a:ext cx="1751171" cy="713389"/>
            <a:chOff x="2068225" y="3658122"/>
            <a:chExt cx="1064059" cy="433475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9D333DF-8549-160D-BC70-04D8153E99CC}"/>
                </a:ext>
              </a:extLst>
            </p:cNvPr>
            <p:cNvGrpSpPr/>
            <p:nvPr/>
          </p:nvGrpSpPr>
          <p:grpSpPr>
            <a:xfrm>
              <a:off x="2068225" y="3658122"/>
              <a:ext cx="582664" cy="433475"/>
              <a:chOff x="1297697" y="3687831"/>
              <a:chExt cx="582664" cy="433475"/>
            </a:xfrm>
          </p:grpSpPr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7CB1E9FE-D3E2-D8B6-79FE-15204FEE4EDF}"/>
                  </a:ext>
                </a:extLst>
              </p:cNvPr>
              <p:cNvSpPr/>
              <p:nvPr/>
            </p:nvSpPr>
            <p:spPr>
              <a:xfrm>
                <a:off x="1356360" y="3687831"/>
                <a:ext cx="433475" cy="433475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文本框 50">
                    <a:extLst>
                      <a:ext uri="{FF2B5EF4-FFF2-40B4-BE49-F238E27FC236}">
                        <a16:creationId xmlns:a16="http://schemas.microsoft.com/office/drawing/2014/main" id="{EA19AAE9-AA40-F8C7-D719-7F6C9692F5A0}"/>
                      </a:ext>
                    </a:extLst>
                  </p:cNvPr>
                  <p:cNvSpPr txBox="1"/>
                  <p:nvPr/>
                </p:nvSpPr>
                <p:spPr>
                  <a:xfrm>
                    <a:off x="1297697" y="3768064"/>
                    <a:ext cx="582664" cy="24311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altLang="zh-CN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altLang="zh-CN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𝝂</m:t>
                          </m:r>
                          <m:r>
                            <a:rPr lang="en-US" altLang="zh-CN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altLang="zh-CN" sz="20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𝛘</m:t>
                          </m:r>
                        </m:oMath>
                      </m:oMathPara>
                    </a14:m>
                    <a:endParaRPr lang="zh-CN" altLang="en-US" sz="2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6" name="文本框 50">
                    <a:extLst>
                      <a:ext uri="{FF2B5EF4-FFF2-40B4-BE49-F238E27FC236}">
                        <a16:creationId xmlns:a16="http://schemas.microsoft.com/office/drawing/2014/main" id="{3695EAD0-65C4-FB26-E916-C305CFF995A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97697" y="3768064"/>
                    <a:ext cx="582664" cy="243118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16667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4" name="直接箭头连接符 13">
              <a:extLst>
                <a:ext uri="{FF2B5EF4-FFF2-40B4-BE49-F238E27FC236}">
                  <a16:creationId xmlns:a16="http://schemas.microsoft.com/office/drawing/2014/main" id="{9DCCB835-24B9-0FF2-ABF9-EB51D42F2EA6}"/>
                </a:ext>
              </a:extLst>
            </p:cNvPr>
            <p:cNvCxnSpPr>
              <a:cxnSpLocks/>
            </p:cNvCxnSpPr>
            <p:nvPr/>
          </p:nvCxnSpPr>
          <p:spPr>
            <a:xfrm>
              <a:off x="2592286" y="3893811"/>
              <a:ext cx="539998" cy="0"/>
            </a:xfrm>
            <a:prstGeom prst="straightConnector1">
              <a:avLst/>
            </a:prstGeom>
            <a:ln w="28575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7" name="Picture 2">
            <a:extLst>
              <a:ext uri="{FF2B5EF4-FFF2-40B4-BE49-F238E27FC236}">
                <a16:creationId xmlns:a16="http://schemas.microsoft.com/office/drawing/2014/main" id="{D89B53AF-CD58-1A2F-B73C-5FED245B9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17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959" y="1323873"/>
            <a:ext cx="3157454" cy="318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椭圆 18">
            <a:extLst>
              <a:ext uri="{FF2B5EF4-FFF2-40B4-BE49-F238E27FC236}">
                <a16:creationId xmlns:a16="http://schemas.microsoft.com/office/drawing/2014/main" id="{70617E03-5768-AF16-D345-290269AFA01F}"/>
              </a:ext>
            </a:extLst>
          </p:cNvPr>
          <p:cNvSpPr/>
          <p:nvPr/>
        </p:nvSpPr>
        <p:spPr>
          <a:xfrm>
            <a:off x="6061070" y="2427878"/>
            <a:ext cx="975231" cy="97523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F251FEC5-6C19-8ED7-B1BE-0B3D50EA76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5" t="33594" r="31777" b="33048"/>
          <a:stretch>
            <a:fillRect/>
          </a:stretch>
        </p:blipFill>
        <p:spPr bwMode="auto">
          <a:xfrm>
            <a:off x="5919200" y="2365483"/>
            <a:ext cx="1237220" cy="111437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E7D906F2-9603-B526-024F-A83F6C285EE4}"/>
                  </a:ext>
                </a:extLst>
              </p:cNvPr>
              <p:cNvSpPr txBox="1"/>
              <p:nvPr/>
            </p:nvSpPr>
            <p:spPr>
              <a:xfrm>
                <a:off x="7619246" y="882857"/>
                <a:ext cx="53674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1" i="1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1" i="1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altLang="zh-CN" sz="2000" b="1" i="1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</m:oMath>
                  </m:oMathPara>
                </a14:m>
                <a:endParaRPr lang="en-US" altLang="zh-CN" sz="2000" b="1" i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E7D906F2-9603-B526-024F-A83F6C285E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9246" y="882857"/>
                <a:ext cx="536749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图片 35">
            <a:extLst>
              <a:ext uri="{FF2B5EF4-FFF2-40B4-BE49-F238E27FC236}">
                <a16:creationId xmlns:a16="http://schemas.microsoft.com/office/drawing/2014/main" id="{19FE3BD0-270B-9041-43DE-6C9F030D4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787" y="1323871"/>
            <a:ext cx="3157454" cy="3183244"/>
          </a:xfrm>
          <a:custGeom>
            <a:avLst/>
            <a:gdLst>
              <a:gd name="csX0" fmla="*/ 1596059 w 3157454"/>
              <a:gd name="csY0" fmla="*/ 1066966 h 3183244"/>
              <a:gd name="csX1" fmla="*/ 1106701 w 3157454"/>
              <a:gd name="csY1" fmla="*/ 1556324 h 3183244"/>
              <a:gd name="csX2" fmla="*/ 1596059 w 3157454"/>
              <a:gd name="csY2" fmla="*/ 2045682 h 3183244"/>
              <a:gd name="csX3" fmla="*/ 2085417 w 3157454"/>
              <a:gd name="csY3" fmla="*/ 1556324 h 3183244"/>
              <a:gd name="csX4" fmla="*/ 1596059 w 3157454"/>
              <a:gd name="csY4" fmla="*/ 1066966 h 3183244"/>
              <a:gd name="csX5" fmla="*/ 0 w 3157454"/>
              <a:gd name="csY5" fmla="*/ 0 h 3183244"/>
              <a:gd name="csX6" fmla="*/ 3157454 w 3157454"/>
              <a:gd name="csY6" fmla="*/ 0 h 3183244"/>
              <a:gd name="csX7" fmla="*/ 3157454 w 3157454"/>
              <a:gd name="csY7" fmla="*/ 3183244 h 3183244"/>
              <a:gd name="csX8" fmla="*/ 0 w 3157454"/>
              <a:gd name="csY8" fmla="*/ 3183244 h 318324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3157454" h="3183244">
                <a:moveTo>
                  <a:pt x="1596059" y="1066966"/>
                </a:moveTo>
                <a:cubicBezTo>
                  <a:pt x="1325794" y="1066966"/>
                  <a:pt x="1106701" y="1286059"/>
                  <a:pt x="1106701" y="1556324"/>
                </a:cubicBezTo>
                <a:cubicBezTo>
                  <a:pt x="1106701" y="1826589"/>
                  <a:pt x="1325794" y="2045682"/>
                  <a:pt x="1596059" y="2045682"/>
                </a:cubicBezTo>
                <a:cubicBezTo>
                  <a:pt x="1866324" y="2045682"/>
                  <a:pt x="2085417" y="1826589"/>
                  <a:pt x="2085417" y="1556324"/>
                </a:cubicBezTo>
                <a:cubicBezTo>
                  <a:pt x="2085417" y="1286059"/>
                  <a:pt x="1866324" y="1066966"/>
                  <a:pt x="1596059" y="1066966"/>
                </a:cubicBezTo>
                <a:close/>
                <a:moveTo>
                  <a:pt x="0" y="0"/>
                </a:moveTo>
                <a:lnTo>
                  <a:pt x="3157454" y="0"/>
                </a:lnTo>
                <a:lnTo>
                  <a:pt x="3157454" y="3183244"/>
                </a:lnTo>
                <a:lnTo>
                  <a:pt x="0" y="318324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id="{D3224EA1-3595-F76F-794C-B039E9C172E7}"/>
              </a:ext>
            </a:extLst>
          </p:cNvPr>
          <p:cNvGrpSpPr/>
          <p:nvPr/>
        </p:nvGrpSpPr>
        <p:grpSpPr>
          <a:xfrm>
            <a:off x="7026881" y="1273393"/>
            <a:ext cx="687413" cy="844471"/>
            <a:chOff x="9583157" y="1343326"/>
            <a:chExt cx="687413" cy="844471"/>
          </a:xfrm>
        </p:grpSpPr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02B44AB9-6E0B-7857-3278-16CCF2C3D6EC}"/>
                </a:ext>
              </a:extLst>
            </p:cNvPr>
            <p:cNvSpPr/>
            <p:nvPr/>
          </p:nvSpPr>
          <p:spPr>
            <a:xfrm>
              <a:off x="9583157" y="2012705"/>
              <a:ext cx="175092" cy="175092"/>
            </a:xfrm>
            <a:prstGeom prst="ellipse">
              <a:avLst/>
            </a:prstGeom>
            <a:solidFill>
              <a:srgbClr val="FFFFFF"/>
            </a:solidFill>
            <a:ln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EAA8675E-FCB8-BA5A-C792-9798AEC98428}"/>
                </a:ext>
              </a:extLst>
            </p:cNvPr>
            <p:cNvSpPr/>
            <p:nvPr/>
          </p:nvSpPr>
          <p:spPr>
            <a:xfrm>
              <a:off x="10095478" y="1343326"/>
              <a:ext cx="175092" cy="175092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9" name="直接箭头连接符 28">
              <a:extLst>
                <a:ext uri="{FF2B5EF4-FFF2-40B4-BE49-F238E27FC236}">
                  <a16:creationId xmlns:a16="http://schemas.microsoft.com/office/drawing/2014/main" id="{1C10BAA5-603E-E7F4-4ECD-BC1087BEA1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45277" y="1551103"/>
              <a:ext cx="332580" cy="414935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">
            <a:extLst>
              <a:ext uri="{FF2B5EF4-FFF2-40B4-BE49-F238E27FC236}">
                <a16:creationId xmlns:a16="http://schemas.microsoft.com/office/drawing/2014/main" id="{D681A794-5078-FD09-2CC8-362BF828FD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5" t="33594" r="31777" b="33048"/>
          <a:stretch>
            <a:fillRect/>
          </a:stretch>
        </p:blipFill>
        <p:spPr bwMode="auto">
          <a:xfrm>
            <a:off x="5918058" y="2368405"/>
            <a:ext cx="1237220" cy="111437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E8B1D323-A0E4-5219-6C7C-8532994CD23A}"/>
              </a:ext>
            </a:extLst>
          </p:cNvPr>
          <p:cNvCxnSpPr/>
          <p:nvPr/>
        </p:nvCxnSpPr>
        <p:spPr>
          <a:xfrm>
            <a:off x="6689557" y="3110444"/>
            <a:ext cx="346744" cy="355060"/>
          </a:xfrm>
          <a:prstGeom prst="straightConnector1">
            <a:avLst/>
          </a:prstGeom>
          <a:ln w="38100">
            <a:solidFill>
              <a:srgbClr val="006C8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id="{9DF91301-39E4-548A-54EC-FD0B5F268DFA}"/>
              </a:ext>
            </a:extLst>
          </p:cNvPr>
          <p:cNvSpPr/>
          <p:nvPr/>
        </p:nvSpPr>
        <p:spPr>
          <a:xfrm>
            <a:off x="3474289" y="5863820"/>
            <a:ext cx="5161885" cy="652725"/>
          </a:xfrm>
          <a:prstGeom prst="rect">
            <a:avLst/>
          </a:prstGeom>
          <a:solidFill>
            <a:srgbClr val="8527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至今已有</a:t>
            </a:r>
            <a:r>
              <a:rPr lang="en-US" altLang="zh-CN" dirty="0"/>
              <a:t>80</a:t>
            </a:r>
            <a:r>
              <a:rPr lang="zh-CN" altLang="en-US" dirty="0"/>
              <a:t>余年，仍未有直接观测的证据</a:t>
            </a:r>
          </a:p>
        </p:txBody>
      </p:sp>
      <p:pic>
        <p:nvPicPr>
          <p:cNvPr id="78" name="图片 77" descr="滑雪的人&#10;&#10;AI 生成的内容可能不正确。">
            <a:extLst>
              <a:ext uri="{FF2B5EF4-FFF2-40B4-BE49-F238E27FC236}">
                <a16:creationId xmlns:a16="http://schemas.microsoft.com/office/drawing/2014/main" id="{D51AAA20-ACD3-626A-468C-991441272A2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2" r="16599"/>
          <a:stretch>
            <a:fillRect/>
          </a:stretch>
        </p:blipFill>
        <p:spPr>
          <a:xfrm flipH="1">
            <a:off x="460175" y="1896105"/>
            <a:ext cx="2519118" cy="3967715"/>
          </a:xfrm>
          <a:prstGeom prst="rect">
            <a:avLst/>
          </a:prstGeom>
        </p:spPr>
      </p:pic>
      <p:pic>
        <p:nvPicPr>
          <p:cNvPr id="90" name="图片 89" descr="人在玩滑板&#10;&#10;AI 生成的内容可能不正确。">
            <a:extLst>
              <a:ext uri="{FF2B5EF4-FFF2-40B4-BE49-F238E27FC236}">
                <a16:creationId xmlns:a16="http://schemas.microsoft.com/office/drawing/2014/main" id="{3280C417-4E15-0646-C7E6-D4D321758B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63384" y="2254250"/>
            <a:ext cx="3509390" cy="349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27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0.05456 0.1013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1" y="506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5.55112E-17 L 0.04635 0.0942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8" y="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5ef40343-a8c4-48be-96e8-714063de9340}"/>
  <p:tag name="TABLE_ENDDRAG_ORIGIN_RECT" val="472*296"/>
  <p:tag name="TABLE_ENDDRAG_RECT" val="241*138*472*29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423*133"/>
  <p:tag name="TABLE_ENDDRAG_RECT" val="384*333*423*13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955*422"/>
  <p:tag name="TABLE_ENDDRAG_RECT" val="4*99*955*42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369*72"/>
  <p:tag name="TABLE_ENDDRAG_RECT" val="583*381*369*7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TABLE_ENDDRAG_ORIGIN_RECT" val="369*72"/>
  <p:tag name="TABLE_ENDDRAG_RECT" val="583*381*369*7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892*260"/>
  <p:tag name="TABLE_ENDDRAG_RECT" val="33*263*892*26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6579</TotalTime>
  <Words>3492</Words>
  <Application>Microsoft Office PowerPoint</Application>
  <PresentationFormat>宽屏</PresentationFormat>
  <Paragraphs>628</Paragraphs>
  <Slides>56</Slides>
  <Notes>6</Notes>
  <HiddenSlides>3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56</vt:i4>
      </vt:variant>
    </vt:vector>
  </HeadingPairs>
  <TitlesOfParts>
    <vt:vector size="64" baseType="lpstr">
      <vt:lpstr>Inter</vt:lpstr>
      <vt:lpstr>微软雅黑</vt:lpstr>
      <vt:lpstr>Arial</vt:lpstr>
      <vt:lpstr>Calibri</vt:lpstr>
      <vt:lpstr>Cambria Math</vt:lpstr>
      <vt:lpstr>Times New Roman</vt:lpstr>
      <vt:lpstr>Wingdings</vt:lpstr>
      <vt:lpstr>WPS</vt:lpstr>
      <vt:lpstr>PowerPoint 演示文稿</vt:lpstr>
      <vt:lpstr>从卢瑟福散射实验说起</vt:lpstr>
      <vt:lpstr>Dark matter</vt:lpstr>
      <vt:lpstr>WIMP</vt:lpstr>
      <vt:lpstr>Dark matter experiments</vt:lpstr>
      <vt:lpstr>DM-nucleus elastic scattering</vt:lpstr>
      <vt:lpstr>Migdal效应</vt:lpstr>
      <vt:lpstr>Migdal效应的间接探测证据</vt:lpstr>
      <vt:lpstr>中性粒子碰撞中的Migdal效应</vt:lpstr>
      <vt:lpstr>直接探测暗物质实验</vt:lpstr>
      <vt:lpstr>直接探测暗物质实验</vt:lpstr>
      <vt:lpstr>利用Migdal效应直接探测暗物质实验</vt:lpstr>
      <vt:lpstr>Migdal效应的特点</vt:lpstr>
      <vt:lpstr>轻质量暗物质区间的探测限—由Migdal效应主导</vt:lpstr>
      <vt:lpstr>国际上中性粒子Migdal效应实验</vt:lpstr>
      <vt:lpstr>Migdal事例的特征</vt:lpstr>
      <vt:lpstr>Migdal事例的特征</vt:lpstr>
      <vt:lpstr>对探测器的要求</vt:lpstr>
      <vt:lpstr>MARVEL 实验装置示意</vt:lpstr>
      <vt:lpstr>核心器件：GMCP</vt:lpstr>
      <vt:lpstr>核心器件：像素芯片Topmetal</vt:lpstr>
      <vt:lpstr>Detector performance</vt:lpstr>
      <vt:lpstr>PowerPoint 演示文稿</vt:lpstr>
      <vt:lpstr>中子/光子能谱测量</vt:lpstr>
      <vt:lpstr>Neutron Flux &amp; Detector performance monitor</vt:lpstr>
      <vt:lpstr>电子径迹与反冲核径迹</vt:lpstr>
      <vt:lpstr>软件模拟框架</vt:lpstr>
      <vt:lpstr>PowerPoint 演示文稿</vt:lpstr>
      <vt:lpstr>事例挑选</vt:lpstr>
      <vt:lpstr>事例重建</vt:lpstr>
      <vt:lpstr>Migdal 事例</vt:lpstr>
      <vt:lpstr>更多的Migdal事例！</vt:lpstr>
      <vt:lpstr>全部通过YOLO识别！</vt:lpstr>
      <vt:lpstr>电子与核子径迹</vt:lpstr>
      <vt:lpstr>PowerPoint 演示文稿</vt:lpstr>
      <vt:lpstr>PowerPoint 演示文稿</vt:lpstr>
      <vt:lpstr>2. 偶然符合本底</vt:lpstr>
      <vt:lpstr>2. 偶然符合本底</vt:lpstr>
      <vt:lpstr>显著度</vt:lpstr>
      <vt:lpstr>相对截面计算</vt:lpstr>
      <vt:lpstr>总跃迁几率</vt:lpstr>
      <vt:lpstr>总结</vt:lpstr>
      <vt:lpstr>PowerPoint 演示文稿</vt:lpstr>
      <vt:lpstr>Cross section</vt:lpstr>
      <vt:lpstr>Migdal Effect</vt:lpstr>
      <vt:lpstr>DM-nucleus elastic scattering</vt:lpstr>
      <vt:lpstr>Migdal Effect</vt:lpstr>
      <vt:lpstr>Simulation</vt:lpstr>
      <vt:lpstr>Energy distribution of recoil nuclei</vt:lpstr>
      <vt:lpstr>PowerPoint 演示文稿</vt:lpstr>
      <vt:lpstr>Bremsstrahlung processes</vt:lpstr>
      <vt:lpstr>Muon induced δ ray</vt:lpstr>
      <vt:lpstr>Trace contaminants </vt:lpstr>
      <vt:lpstr>Electron momentum transfer models</vt:lpstr>
      <vt:lpstr>Ionization probability</vt:lpstr>
      <vt:lpstr>Migdal cross section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chad liu</dc:creator>
  <cp:lastModifiedBy>chad liu</cp:lastModifiedBy>
  <cp:revision>434</cp:revision>
  <dcterms:created xsi:type="dcterms:W3CDTF">2019-06-19T02:08:00Z</dcterms:created>
  <dcterms:modified xsi:type="dcterms:W3CDTF">2026-02-06T01:39:03Z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2052-12.1.0.23542</vt:lpwstr>
  </property>
  <property fmtid="{D5CDD505-2E9C-101B-9397-08002B2CF9AE}" pid="3" name="ICV">
    <vt:lpwstr>D94BC30B7F454A09823F2A76ADC889C7_13</vt:lpwstr>
  </property>
</Properties>
</file>