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6" r:id="rId3"/>
    <p:sldId id="267" r:id="rId4"/>
    <p:sldId id="268" r:id="rId5"/>
    <p:sldId id="269" r:id="rId6"/>
    <p:sldId id="270" r:id="rId7"/>
    <p:sldId id="273" r:id="rId8"/>
    <p:sldId id="275" r:id="rId9"/>
    <p:sldId id="279" r:id="rId10"/>
    <p:sldId id="278" r:id="rId11"/>
    <p:sldId id="280" r:id="rId12"/>
    <p:sldId id="283" r:id="rId13"/>
    <p:sldId id="288" r:id="rId14"/>
    <p:sldId id="285" r:id="rId15"/>
    <p:sldId id="286" r:id="rId16"/>
    <p:sldId id="281" r:id="rId17"/>
    <p:sldId id="287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83" d="100"/>
          <a:sy n="83" d="100"/>
        </p:scale>
        <p:origin x="390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1ABF4-0FB0-40AE-9E13-E92AB426F101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21022-D7EA-4D14-8475-696B6A66AD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7463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2752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E8120-6C05-FA23-7615-ABCC3876A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2E1F155-3D1C-CD0E-D72D-904CF52FEF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6E1F8AF-11A2-3B0B-6AC7-F70023F2D8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DD77639-45F0-8C50-56CD-A9B550E908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981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3A934-8EDA-D0FF-D94A-ACDC187D3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C2BFA59-BCD6-F132-CBD0-E8F073020D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397C975-FEA6-94C1-8927-2B7A47361F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220B9E8-6267-5916-9E8F-670BED03C8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1038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BFDEC1-48BE-E222-4E41-4B0964779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1F5DA6B-2FF8-8FEA-A06A-645033FDAD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0A9C3A6-C98C-7247-5A41-7C408CCD99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47AE607-EA66-2581-5E9C-6D5C3340BA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205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2EBB5-CEF2-0021-5569-6D7173212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77B5AC2-40C8-A188-49E3-D0FDD5579F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5D568FA-5E43-A671-3480-14DCEDAE03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34ABCFD-65CF-19FE-C5FB-C441673C86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287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1AF84-C2BA-6A5C-09BD-18291AB6E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00F6058-5015-A690-F3E3-9A6524B5D4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59F54F9-D55D-2479-FC3D-9BE256629F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34D94E-CF97-59E5-2B2E-EF6F5092D0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649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9B304-A860-09EB-E157-C4A4A610B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5E00389-8A52-85CE-655B-99CD528643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9AA1BE2-9B31-DC4F-5994-B180866DA1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8A2FE7-6C81-AAB6-4579-7901870E9E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063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DFDD8-8DE5-F9CB-86C3-48502B580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FFD1321-CA7D-0C07-CF92-D35E905760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3ACA147-BC9A-4EF8-CD6B-EAE1B51811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DDE164A-0126-12C3-A503-0261932E29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9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729D9-8317-D6E2-E838-CCF6B0F05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5AD5E64-0516-AD8C-89A2-6354D706FB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138CF0E-27E7-1575-85CC-45182558B0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DB74452-1B64-15AF-5559-F0C28114DE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180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1C3A9-A83E-4FB0-D006-57D26662C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10ABB1A-05B0-A2A3-AADF-DD45200EEB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1FF96FA-D158-009B-242D-52938C04A5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57FE069-8465-6AAE-7705-C1510978BA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476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09E75-48FE-3A8B-44A4-C40E5727D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B74BD4A-034A-A1E9-EA03-3ED9CF8FFB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E1BBD40-BB60-BC96-706F-A96AF3C59B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1B5FDC9-0D3C-23F6-8C00-2C1BE28463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876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E8120-6C05-FA23-7615-ABCC3876A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2E1F155-3D1C-CD0E-D72D-904CF52FEF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6E1F8AF-11A2-3B0B-6AC7-F70023F2D8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DD77639-45F0-8C50-56CD-A9B550E908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981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4A3A7B-D88D-4085-A60A-B3438D442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3C9ACDF-E6E7-5B1F-F01F-CADBAEF91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CFB8B2-FBCA-0BEE-35EA-360FBDB74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D740C0-CD3F-8B81-C69B-370AB38C8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CCC8A1-5AE9-0B4F-11B8-B2A9CA02B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223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FD4CDE-F41A-275C-5E06-255DE8200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F271BE0-A757-B2F0-7AB2-0AF1F9C48A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FC0254-E739-0C2D-3E00-2E0A4660C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3A7E86-5E99-9123-5153-C21C30AAB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6D1505-E975-7D14-6D45-FBAF0B916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859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109C534-B8E5-F145-BB05-7CA0EFFE77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02B6C65-39A1-06E0-CF4E-B71E3AC84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9EFA9C-E010-2524-C73A-451D45A04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B0D9C0-63A8-0858-581E-1C0FF39B2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712619-E553-52B7-8A17-DFC457B32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909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2CEC22-BF55-4068-8577-6C5E409C4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CFC2A6-D172-D467-6E2D-A68BDEC35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D12BC0-01E0-4054-5D93-6337D1E4D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7D74DA-EA65-E3A4-0B5C-B4C5A04A6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31BCB7-3291-3D5E-D9D0-A485EB202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961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D90926-7A02-6E36-4C1B-6716CB0B1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35845E-F033-F5AA-BE78-F561E9BDA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140A07-3B28-269F-34E7-B32A97451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4BEF07-0E52-0181-4804-53127CB9B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73B167-6172-2939-C210-DBA66A9D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692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6C0425-8291-EA2C-39FD-7C77E2199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8387A0-7928-0B6A-0B0C-2744583837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D7775CA-6C95-11DF-0693-B28D11BAB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AC6AD5E-9C93-A85B-B189-6579260FA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0C9A253-CC3E-33F9-F0E0-478AA561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515010-0F3E-A4B9-6175-57900D3C3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906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AFF07E-3A4C-7EBD-C7CE-4EEBB34AC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8BBA670-CC96-ADB1-47F6-68040F168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5082342-9FEB-A490-F456-90EEC49EA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2C33E46-DEBF-B242-87EC-5F9661FE63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DA325CE-C180-7B69-BD58-C735FA48C9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6F5FA11-6CF3-4F7A-D031-09379F33F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2C6F4FC-90FE-DE7D-3EF6-33203E806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B12E685-E96A-5904-F4CA-CFE655700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090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F5AC53-3FFD-B2FA-72D6-AB754C692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28E7EAF-5E18-9F58-894B-19C28EC84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BEE838F-8BC2-8D91-1E88-61E71005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C438F78-C1A6-324A-277D-B41A95148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15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E9A2BD2-BA69-9B8E-D9C6-2BF7FC133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4B6F64B-3A82-24BE-B3F5-D04FD74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17B338C-CFEC-0C2D-ED28-74C2FF57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852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4A2D6-CD1A-F8E2-FD99-83F28DF6F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296469-FB15-30BC-DF22-F9BFA7261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B5A38A1-B0F8-3E26-D92B-4BDED1C0E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708D89C-800C-E7F2-2E3F-9D2060F3D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A1BB9E-B01E-C037-05C6-F7449E9A2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3C836C0-3679-640B-66D7-316E7E539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339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C64FD7-69C4-1D0F-E959-513B0C7B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EBF9ACA-79F8-944F-632C-C91E8F5A58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B23C34D-CB81-EF47-77F3-3C15DDB0B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C599771-E19F-7CD1-74E8-7CE9CD997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8F686BD-5409-484C-C112-403B023C6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243ACD0-E906-3031-DC2B-5040549F6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20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C14EDA1-7544-7511-57F3-2BC69A977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C67564-C6EC-3251-5CA1-5E3A5092D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544F4A-A6BB-DE21-9B13-2E1CB641A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2EE3E-70C1-48FA-AD55-C38F0E719E98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E6BAFA-2B5F-7228-42A2-B0F58A52A9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0E6993-00BE-D3FB-B379-56FB4A6EEA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49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4.png"/><Relationship Id="rId4" Type="http://schemas.openxmlformats.org/officeDocument/2006/relationships/image" Target="../media/image41.pn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A200AAEF-D33A-C653-6C13-C06B772D4A3E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570719" y="1357494"/>
                <a:ext cx="11050561" cy="1655762"/>
              </a:xfrm>
            </p:spPr>
            <p:txBody>
              <a:bodyPr anchor="ctr" anchorCtr="0">
                <a:normAutofit/>
              </a:bodyPr>
              <a:lstStyle/>
              <a:p>
                <a:r>
                  <a:rPr lang="en-US" altLang="zh-CN" dirty="0">
                    <a:solidFill>
                      <a:schemeClr val="accent5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Study of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3686</m:t>
                        </m:r>
                      </m:e>
                    </m:d>
                    <m:r>
                      <a:rPr lang="en-US" altLang="zh-CN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zh-CN" alt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𝜙𝜂</m:t>
                    </m:r>
                    <m:r>
                      <a:rPr lang="zh-CN" altLang="en-US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lang="zh-CN" altLang="en-US" dirty="0">
                  <a:solidFill>
                    <a:schemeClr val="accent5">
                      <a:lumMod val="75000"/>
                    </a:schemeClr>
                  </a:solidFill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A200AAEF-D33A-C653-6C13-C06B772D4A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570719" y="1357494"/>
                <a:ext cx="11050561" cy="1655762"/>
              </a:xfrm>
              <a:blipFill>
                <a:blip r:embed="rId2"/>
                <a:stretch>
                  <a:fillRect b="-2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副标题 2">
            <a:extLst>
              <a:ext uri="{FF2B5EF4-FFF2-40B4-BE49-F238E27FC236}">
                <a16:creationId xmlns:a16="http://schemas.microsoft.com/office/drawing/2014/main" id="{D5D5C3D1-B1F1-30E8-1FF4-FAE311263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7359" y="3049199"/>
            <a:ext cx="10097280" cy="2580736"/>
          </a:xfrm>
        </p:spPr>
        <p:txBody>
          <a:bodyPr anchor="ctr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3200" b="1" dirty="0"/>
              <a:t>Zhuang Xinyu</a:t>
            </a:r>
          </a:p>
          <a:p>
            <a:pPr>
              <a:lnSpc>
                <a:spcPct val="100000"/>
              </a:lnSpc>
            </a:pPr>
            <a:r>
              <a:rPr lang="en-US" altLang="zh-CN" sz="3200" b="1" dirty="0"/>
              <a:t>Nankai University</a:t>
            </a:r>
          </a:p>
          <a:p>
            <a:pPr>
              <a:lnSpc>
                <a:spcPct val="100000"/>
              </a:lnSpc>
            </a:pPr>
            <a:r>
              <a:rPr lang="en-US" altLang="zh-CN" sz="3200" b="1" dirty="0"/>
              <a:t>2025.11.25</a:t>
            </a:r>
          </a:p>
        </p:txBody>
      </p:sp>
    </p:spTree>
    <p:extLst>
      <p:ext uri="{BB962C8B-B14F-4D97-AF65-F5344CB8AC3E}">
        <p14:creationId xmlns:p14="http://schemas.microsoft.com/office/powerpoint/2010/main" val="845732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FD137-A35E-E452-94C1-04B67C73D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392262-C2AC-549A-B860-DBCEFB3AE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Topology Analysis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49D833F-CB5C-0126-6803-C9C8CDB7D7F7}"/>
              </a:ext>
            </a:extLst>
          </p:cNvPr>
          <p:cNvGrpSpPr/>
          <p:nvPr/>
        </p:nvGrpSpPr>
        <p:grpSpPr>
          <a:xfrm>
            <a:off x="329932" y="1198688"/>
            <a:ext cx="5507351" cy="4834052"/>
            <a:chOff x="2475034" y="1204439"/>
            <a:chExt cx="6710059" cy="5400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1587E1C5-6293-B123-C46D-C7C846BD8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75034" y="1204439"/>
              <a:ext cx="6710059" cy="5400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2B894D0F-3C6D-507E-305E-2BB39EFCCE2D}"/>
                </a:ext>
              </a:extLst>
            </p:cNvPr>
            <p:cNvSpPr/>
            <p:nvPr/>
          </p:nvSpPr>
          <p:spPr>
            <a:xfrm>
              <a:off x="2599426" y="1727189"/>
              <a:ext cx="6435306" cy="16487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96F5436-2B7B-1CE8-6B5F-7EBE93BEEEEE}"/>
                </a:ext>
              </a:extLst>
            </p:cNvPr>
            <p:cNvSpPr/>
            <p:nvPr/>
          </p:nvSpPr>
          <p:spPr>
            <a:xfrm>
              <a:off x="2599426" y="2211250"/>
              <a:ext cx="6435306" cy="16487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000F1B8-17F5-DAF3-7089-E96D6DB5D810}"/>
                </a:ext>
              </a:extLst>
            </p:cNvPr>
            <p:cNvSpPr/>
            <p:nvPr/>
          </p:nvSpPr>
          <p:spPr>
            <a:xfrm>
              <a:off x="2599426" y="2695311"/>
              <a:ext cx="6435306" cy="16487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1964ACA4-798A-4E72-9444-7402E06C8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04421"/>
            <a:ext cx="5632955" cy="359992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45D20307-266E-C7B2-11A4-A7ED50448DA7}"/>
              </a:ext>
            </a:extLst>
          </p:cNvPr>
          <p:cNvSpPr/>
          <p:nvPr/>
        </p:nvSpPr>
        <p:spPr>
          <a:xfrm>
            <a:off x="6271554" y="1700383"/>
            <a:ext cx="5281845" cy="1475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8F14361-B956-B9D8-DA56-B873C1D2CDC7}"/>
              </a:ext>
            </a:extLst>
          </p:cNvPr>
          <p:cNvSpPr/>
          <p:nvPr/>
        </p:nvSpPr>
        <p:spPr>
          <a:xfrm>
            <a:off x="6271553" y="1996345"/>
            <a:ext cx="5281845" cy="1475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6D9D524-D0DC-FB03-D47C-7224F3F28AA0}"/>
              </a:ext>
            </a:extLst>
          </p:cNvPr>
          <p:cNvSpPr/>
          <p:nvPr/>
        </p:nvSpPr>
        <p:spPr>
          <a:xfrm>
            <a:off x="6271552" y="2292307"/>
            <a:ext cx="5281845" cy="1475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3121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F9FEAE39-F958-0FA0-016E-4CDB1464C079}"/>
              </a:ext>
            </a:extLst>
          </p:cNvPr>
          <p:cNvGrpSpPr/>
          <p:nvPr/>
        </p:nvGrpSpPr>
        <p:grpSpPr>
          <a:xfrm>
            <a:off x="830345" y="1240051"/>
            <a:ext cx="4667558" cy="2868036"/>
            <a:chOff x="818843" y="699463"/>
            <a:chExt cx="4667558" cy="2868036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7CFDD837-2803-49CD-8E8F-1AC4DE9E8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8843" y="699463"/>
              <a:ext cx="4667558" cy="2413235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27176230-B22C-F4D8-E70C-39FA19F8D231}"/>
                    </a:ext>
                  </a:extLst>
                </p:cNvPr>
                <p:cNvSpPr txBox="1"/>
                <p:nvPr/>
              </p:nvSpPr>
              <p:spPr>
                <a:xfrm>
                  <a:off x="2730840" y="3290500"/>
                  <a:ext cx="8435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27176230-B22C-F4D8-E70C-39FA19F8D2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0840" y="3290500"/>
                  <a:ext cx="843564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5797" t="-2174" r="-10145" b="-326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CE877ADC-B50A-6801-50A0-B31924A729EC}"/>
              </a:ext>
            </a:extLst>
          </p:cNvPr>
          <p:cNvGrpSpPr/>
          <p:nvPr/>
        </p:nvGrpSpPr>
        <p:grpSpPr>
          <a:xfrm>
            <a:off x="6320286" y="1222808"/>
            <a:ext cx="4938464" cy="2914032"/>
            <a:chOff x="6360543" y="653466"/>
            <a:chExt cx="4938464" cy="2914032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D13FFA0B-834F-2DE9-9CA7-51A433D62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60543" y="653466"/>
              <a:ext cx="4938464" cy="241323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599CABEB-FBCB-7724-3BBD-47D811DCEF9A}"/>
                    </a:ext>
                  </a:extLst>
                </p:cNvPr>
                <p:cNvSpPr txBox="1"/>
                <p:nvPr/>
              </p:nvSpPr>
              <p:spPr>
                <a:xfrm>
                  <a:off x="8405332" y="3290499"/>
                  <a:ext cx="84888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599CABEB-FBCB-7724-3BBD-47D811DCEF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5332" y="3290499"/>
                  <a:ext cx="848886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5036" t="-2174" r="-9353" b="-326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E35FA6C4-2FD2-A5E0-3BD7-9C8C7EAC70C5}"/>
              </a:ext>
            </a:extLst>
          </p:cNvPr>
          <p:cNvGrpSpPr/>
          <p:nvPr/>
        </p:nvGrpSpPr>
        <p:grpSpPr>
          <a:xfrm>
            <a:off x="3461238" y="4108087"/>
            <a:ext cx="5028506" cy="2692407"/>
            <a:chOff x="3376826" y="3743129"/>
            <a:chExt cx="5028506" cy="269240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272D4B00-6BAF-5DAA-6503-E7939BF60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76826" y="3743129"/>
              <a:ext cx="5028506" cy="2415408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89B54ABF-18DB-C864-52C6-B50EA3D8C6C2}"/>
                    </a:ext>
                  </a:extLst>
                </p:cNvPr>
                <p:cNvSpPr txBox="1"/>
                <p:nvPr/>
              </p:nvSpPr>
              <p:spPr>
                <a:xfrm>
                  <a:off x="5435730" y="6158537"/>
                  <a:ext cx="91069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89B54ABF-18DB-C864-52C6-B50EA3D8C6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5730" y="6158537"/>
                  <a:ext cx="910698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5369" t="-2174" r="-9396" b="-326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标题 1">
            <a:extLst>
              <a:ext uri="{FF2B5EF4-FFF2-40B4-BE49-F238E27FC236}">
                <a16:creationId xmlns:a16="http://schemas.microsoft.com/office/drawing/2014/main" id="{BCC5E815-9462-9A31-B562-CB8722CD7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Data Distribution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137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FD137-A35E-E452-94C1-04B67C73D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392262-C2AC-549A-B860-DBCEFB3AE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Topology Analysis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2797E653-8A8A-0B70-23C0-A9E2389EEF54}"/>
              </a:ext>
            </a:extLst>
          </p:cNvPr>
          <p:cNvGrpSpPr/>
          <p:nvPr/>
        </p:nvGrpSpPr>
        <p:grpSpPr>
          <a:xfrm>
            <a:off x="2100233" y="1027514"/>
            <a:ext cx="8143935" cy="5067337"/>
            <a:chOff x="1893404" y="1147257"/>
            <a:chExt cx="8143935" cy="5067337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83C49776-7F9F-EDC7-0EB4-E16AAEBBB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3404" y="1147257"/>
              <a:ext cx="8143935" cy="5067337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A5AAB16-ED62-C6CA-52F8-E6195F5A9F5A}"/>
                </a:ext>
              </a:extLst>
            </p:cNvPr>
            <p:cNvSpPr/>
            <p:nvPr/>
          </p:nvSpPr>
          <p:spPr>
            <a:xfrm>
              <a:off x="2080727" y="1530220"/>
              <a:ext cx="7772400" cy="6811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483A07F-3F8F-2CAC-E9A7-4FD3FE11A7A6}"/>
                  </a:ext>
                </a:extLst>
              </p:cNvPr>
              <p:cNvSpPr txBox="1"/>
              <p:nvPr/>
            </p:nvSpPr>
            <p:spPr>
              <a:xfrm>
                <a:off x="3332967" y="6179765"/>
                <a:ext cx="5526065" cy="5229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Background level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40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1127</m:t>
                        </m:r>
                      </m:den>
                    </m:f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0.9687≈3.4%</m:t>
                    </m:r>
                  </m:oMath>
                </a14:m>
                <a:endParaRPr lang="en-US" altLang="zh-CN" sz="24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483A07F-3F8F-2CAC-E9A7-4FD3FE11A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967" y="6179765"/>
                <a:ext cx="5526065" cy="522900"/>
              </a:xfrm>
              <a:prstGeom prst="rect">
                <a:avLst/>
              </a:prstGeom>
              <a:blipFill>
                <a:blip r:embed="rId4"/>
                <a:stretch>
                  <a:fillRect l="-3422" t="-5814" b="-174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8477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CC3A2-6B3B-8BAE-702E-31194F207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D76AAA53-7A28-E529-7523-7E92FDEE7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Data Distribution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AD068AA-A921-A342-F54F-B4CF2FCE57DE}"/>
              </a:ext>
            </a:extLst>
          </p:cNvPr>
          <p:cNvGrpSpPr/>
          <p:nvPr/>
        </p:nvGrpSpPr>
        <p:grpSpPr>
          <a:xfrm>
            <a:off x="3628099" y="4320722"/>
            <a:ext cx="4320000" cy="2479772"/>
            <a:chOff x="3628099" y="4320722"/>
            <a:chExt cx="4320000" cy="247977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6E8411B3-8144-E9AC-D609-A9B1B77045FB}"/>
                    </a:ext>
                  </a:extLst>
                </p:cNvPr>
                <p:cNvSpPr txBox="1"/>
                <p:nvPr/>
              </p:nvSpPr>
              <p:spPr>
                <a:xfrm>
                  <a:off x="5520142" y="6523495"/>
                  <a:ext cx="91069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6E8411B3-8144-E9AC-D609-A9B1B77045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0142" y="6523495"/>
                  <a:ext cx="910698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5369" t="-2174" r="-9396" b="-326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图片 12" descr="图表&#10;&#10;AI 生成的内容可能不正确。">
              <a:extLst>
                <a:ext uri="{FF2B5EF4-FFF2-40B4-BE49-F238E27FC236}">
                  <a16:creationId xmlns:a16="http://schemas.microsoft.com/office/drawing/2014/main" id="{E80C76EE-8940-F95E-50BD-E3E601B40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28099" y="4320722"/>
              <a:ext cx="4320000" cy="2202773"/>
            </a:xfrm>
            <a:prstGeom prst="rect">
              <a:avLst/>
            </a:prstGeom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15A7069-ECA0-C056-D161-D8F0377976B1}"/>
              </a:ext>
            </a:extLst>
          </p:cNvPr>
          <p:cNvGrpSpPr/>
          <p:nvPr/>
        </p:nvGrpSpPr>
        <p:grpSpPr>
          <a:xfrm>
            <a:off x="6545858" y="1392656"/>
            <a:ext cx="4320000" cy="2576931"/>
            <a:chOff x="6430840" y="1559909"/>
            <a:chExt cx="4320000" cy="257693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298D8713-8E43-6731-F515-1FA17465B707}"/>
                    </a:ext>
                  </a:extLst>
                </p:cNvPr>
                <p:cNvSpPr txBox="1"/>
                <p:nvPr/>
              </p:nvSpPr>
              <p:spPr>
                <a:xfrm>
                  <a:off x="8365075" y="3859841"/>
                  <a:ext cx="84888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298D8713-8E43-6731-F515-1FA17465B7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5075" y="3859841"/>
                  <a:ext cx="848886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5036" t="-4444" r="-9353" b="-3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6" name="图片 15" descr="图表, 箱线图&#10;&#10;AI 生成的内容可能不正确。">
              <a:extLst>
                <a:ext uri="{FF2B5EF4-FFF2-40B4-BE49-F238E27FC236}">
                  <a16:creationId xmlns:a16="http://schemas.microsoft.com/office/drawing/2014/main" id="{2BDFE28B-B278-26AA-931B-5D3C36B57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30840" y="1559909"/>
              <a:ext cx="4320000" cy="2215109"/>
            </a:xfrm>
            <a:prstGeom prst="rect">
              <a:avLst/>
            </a:prstGeom>
          </p:spPr>
        </p:pic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3A818873-CE9F-926F-F77C-5356C27B0529}"/>
              </a:ext>
            </a:extLst>
          </p:cNvPr>
          <p:cNvGrpSpPr/>
          <p:nvPr/>
        </p:nvGrpSpPr>
        <p:grpSpPr>
          <a:xfrm>
            <a:off x="1015626" y="1392656"/>
            <a:ext cx="4320000" cy="2532388"/>
            <a:chOff x="1004124" y="1575699"/>
            <a:chExt cx="4320000" cy="253238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022DB097-CE3D-7E00-73C3-1347D7E7AA89}"/>
                    </a:ext>
                  </a:extLst>
                </p:cNvPr>
                <p:cNvSpPr txBox="1"/>
                <p:nvPr/>
              </p:nvSpPr>
              <p:spPr>
                <a:xfrm>
                  <a:off x="2742342" y="3831088"/>
                  <a:ext cx="8435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022DB097-CE3D-7E00-73C3-1347D7E7AA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2342" y="3831088"/>
                  <a:ext cx="843564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5797" t="-2174" r="-10145" b="-326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9" name="图片 18" descr="图表, 直方图&#10;&#10;AI 生成的内容可能不正确。">
              <a:extLst>
                <a:ext uri="{FF2B5EF4-FFF2-40B4-BE49-F238E27FC236}">
                  <a16:creationId xmlns:a16="http://schemas.microsoft.com/office/drawing/2014/main" id="{742C9464-A5B7-7708-20C2-8669A92C4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04124" y="1575699"/>
              <a:ext cx="4320000" cy="21998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505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E7B63-DABF-0EE1-573F-2A7120908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">
            <a:extLst>
              <a:ext uri="{FF2B5EF4-FFF2-40B4-BE49-F238E27FC236}">
                <a16:creationId xmlns:a16="http://schemas.microsoft.com/office/drawing/2014/main" id="{ADE3B014-83DA-E7CB-F3CB-749435FAD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Continuum Background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2B4DC05-AE2E-15CD-AF58-5CE88E577A20}"/>
              </a:ext>
            </a:extLst>
          </p:cNvPr>
          <p:cNvGrpSpPr/>
          <p:nvPr/>
        </p:nvGrpSpPr>
        <p:grpSpPr>
          <a:xfrm>
            <a:off x="990965" y="1135779"/>
            <a:ext cx="4320000" cy="2546058"/>
            <a:chOff x="884422" y="1227794"/>
            <a:chExt cx="4320000" cy="2546058"/>
          </a:xfrm>
        </p:grpSpPr>
        <p:pic>
          <p:nvPicPr>
            <p:cNvPr id="9" name="图片 8" descr="图表, 直方图&#10;&#10;AI 生成的内容可能不正确。">
              <a:extLst>
                <a:ext uri="{FF2B5EF4-FFF2-40B4-BE49-F238E27FC236}">
                  <a16:creationId xmlns:a16="http://schemas.microsoft.com/office/drawing/2014/main" id="{C95E4774-B981-8052-C490-02A50BE14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4422" y="1227794"/>
              <a:ext cx="4320000" cy="220120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C11A999F-9EA6-06E8-FF3F-AEE48F5BD6BC}"/>
                    </a:ext>
                  </a:extLst>
                </p:cNvPr>
                <p:cNvSpPr txBox="1"/>
                <p:nvPr/>
              </p:nvSpPr>
              <p:spPr>
                <a:xfrm>
                  <a:off x="2665781" y="3496853"/>
                  <a:ext cx="8435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C11A999F-9EA6-06E8-FF3F-AEE48F5BD6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5781" y="3496853"/>
                  <a:ext cx="843564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5797" t="-4444" r="-10145" b="-3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5ECBF145-AFE8-7E7E-A63C-AF35ADDE6751}"/>
              </a:ext>
            </a:extLst>
          </p:cNvPr>
          <p:cNvGrpSpPr/>
          <p:nvPr/>
        </p:nvGrpSpPr>
        <p:grpSpPr>
          <a:xfrm>
            <a:off x="6126577" y="1181786"/>
            <a:ext cx="4320000" cy="2546058"/>
            <a:chOff x="6278456" y="1227794"/>
            <a:chExt cx="4320000" cy="2546058"/>
          </a:xfrm>
        </p:grpSpPr>
        <p:pic>
          <p:nvPicPr>
            <p:cNvPr id="6" name="图片 5" descr="图表, 直方图&#10;&#10;AI 生成的内容可能不正确。">
              <a:extLst>
                <a:ext uri="{FF2B5EF4-FFF2-40B4-BE49-F238E27FC236}">
                  <a16:creationId xmlns:a16="http://schemas.microsoft.com/office/drawing/2014/main" id="{099B75B3-F2AC-3B36-A28A-F0084E6D2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78456" y="1227794"/>
              <a:ext cx="4320000" cy="215214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89EE6679-565B-5EB4-F338-371672670122}"/>
                    </a:ext>
                  </a:extLst>
                </p:cNvPr>
                <p:cNvSpPr txBox="1"/>
                <p:nvPr/>
              </p:nvSpPr>
              <p:spPr>
                <a:xfrm>
                  <a:off x="8309599" y="3496853"/>
                  <a:ext cx="84888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89EE6679-565B-5EB4-F338-3716726701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9599" y="3496853"/>
                  <a:ext cx="848886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5036" t="-2174" r="-9353" b="-326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C631A40-2AA5-5D2F-4622-239B56B205FC}"/>
              </a:ext>
            </a:extLst>
          </p:cNvPr>
          <p:cNvGrpSpPr/>
          <p:nvPr/>
        </p:nvGrpSpPr>
        <p:grpSpPr>
          <a:xfrm>
            <a:off x="990965" y="3861742"/>
            <a:ext cx="4320000" cy="2519447"/>
            <a:chOff x="927563" y="4118705"/>
            <a:chExt cx="4320000" cy="2519447"/>
          </a:xfrm>
        </p:grpSpPr>
        <p:pic>
          <p:nvPicPr>
            <p:cNvPr id="13" name="图片 12" descr="图表&#10;&#10;AI 生成的内容可能不正确。">
              <a:extLst>
                <a:ext uri="{FF2B5EF4-FFF2-40B4-BE49-F238E27FC236}">
                  <a16:creationId xmlns:a16="http://schemas.microsoft.com/office/drawing/2014/main" id="{9862BCE9-3FBF-7970-1365-B8B63D154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7563" y="4118705"/>
              <a:ext cx="4320000" cy="2189552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03096CC3-D862-4D5B-86CA-74E4DCF2A636}"/>
                    </a:ext>
                  </a:extLst>
                </p:cNvPr>
                <p:cNvSpPr txBox="1"/>
                <p:nvPr/>
              </p:nvSpPr>
              <p:spPr>
                <a:xfrm>
                  <a:off x="2521939" y="6361153"/>
                  <a:ext cx="91069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03096CC3-D862-4D5B-86CA-74E4DCF2A6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1939" y="6361153"/>
                  <a:ext cx="910698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4698" t="-2174" r="-9396" b="-326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ADE91AB-C024-3C68-63B1-D9AD31DB9C34}"/>
                  </a:ext>
                </a:extLst>
              </p:cNvPr>
              <p:cNvSpPr txBox="1"/>
              <p:nvPr/>
            </p:nvSpPr>
            <p:spPr>
              <a:xfrm>
                <a:off x="5808968" y="4956518"/>
                <a:ext cx="5546390" cy="741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3650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3878.55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410</m:t>
                          </m:r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3.650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3.686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×15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139.14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ADE91AB-C024-3C68-63B1-D9AD31DB9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968" y="4956518"/>
                <a:ext cx="5546390" cy="7411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AF620537-E04A-BF8F-3D8C-C5328DD3E097}"/>
              </a:ext>
            </a:extLst>
          </p:cNvPr>
          <p:cNvSpPr txBox="1"/>
          <p:nvPr/>
        </p:nvSpPr>
        <p:spPr>
          <a:xfrm>
            <a:off x="5808968" y="4035949"/>
            <a:ext cx="4864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Estimation from 3.650 GeV.</a:t>
            </a:r>
          </a:p>
          <a:p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No obvious structure is observed.</a:t>
            </a:r>
            <a:endParaRPr lang="zh-CN" altLang="en-US" sz="24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244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25127-EC5B-523E-7B38-7925676A1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">
            <a:extLst>
              <a:ext uri="{FF2B5EF4-FFF2-40B4-BE49-F238E27FC236}">
                <a16:creationId xmlns:a16="http://schemas.microsoft.com/office/drawing/2014/main" id="{09C4734B-1C8D-BBD2-6E5C-1384EC9E4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Continuum Background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0CF92C3-0AD9-C070-12D6-E1D8A45E9EFB}"/>
                  </a:ext>
                </a:extLst>
              </p:cNvPr>
              <p:cNvSpPr txBox="1"/>
              <p:nvPr/>
            </p:nvSpPr>
            <p:spPr>
              <a:xfrm>
                <a:off x="5808968" y="4956518"/>
                <a:ext cx="5716308" cy="741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773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3878.55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20274.8</m:t>
                          </m:r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3.773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3.686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×673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134.89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0CF92C3-0AD9-C070-12D6-E1D8A45E9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968" y="4956518"/>
                <a:ext cx="5716308" cy="7411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DC6E9476-7DCC-C12F-874F-9BDF835532A0}"/>
              </a:ext>
            </a:extLst>
          </p:cNvPr>
          <p:cNvSpPr txBox="1"/>
          <p:nvPr/>
        </p:nvSpPr>
        <p:spPr>
          <a:xfrm>
            <a:off x="5808968" y="3926682"/>
            <a:ext cx="4637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Estimation from 3.773 GeV. Obvious structure is observed.</a:t>
            </a:r>
            <a:endParaRPr lang="zh-CN" altLang="en-US" sz="2400" dirty="0">
              <a:latin typeface="Cambria Math" panose="02040503050406030204" pitchFamily="18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33BB20D6-9343-4EAB-4D41-E52515837CB1}"/>
              </a:ext>
            </a:extLst>
          </p:cNvPr>
          <p:cNvGrpSpPr/>
          <p:nvPr/>
        </p:nvGrpSpPr>
        <p:grpSpPr>
          <a:xfrm>
            <a:off x="990965" y="1154035"/>
            <a:ext cx="4320000" cy="2527802"/>
            <a:chOff x="990965" y="1154035"/>
            <a:chExt cx="4320000" cy="2527802"/>
          </a:xfrm>
        </p:grpSpPr>
        <p:pic>
          <p:nvPicPr>
            <p:cNvPr id="4" name="图片 3" descr="图表&#10;&#10;AI 生成的内容可能不正确。">
              <a:extLst>
                <a:ext uri="{FF2B5EF4-FFF2-40B4-BE49-F238E27FC236}">
                  <a16:creationId xmlns:a16="http://schemas.microsoft.com/office/drawing/2014/main" id="{C87E8CCC-E97A-1B55-3328-DAFB1B3B1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0965" y="1154035"/>
              <a:ext cx="4320000" cy="2207647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EEFDA706-8C99-1912-7757-DF7DEAB76DB6}"/>
                    </a:ext>
                  </a:extLst>
                </p:cNvPr>
                <p:cNvSpPr txBox="1"/>
                <p:nvPr/>
              </p:nvSpPr>
              <p:spPr>
                <a:xfrm>
                  <a:off x="2772324" y="3404838"/>
                  <a:ext cx="8435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EEFDA706-8C99-1912-7757-DF7DEAB76D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2324" y="3404838"/>
                  <a:ext cx="843564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5797" t="-4444" r="-10145" b="-3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890E507-4692-545D-773E-6C0A3D3CF496}"/>
              </a:ext>
            </a:extLst>
          </p:cNvPr>
          <p:cNvGrpSpPr/>
          <p:nvPr/>
        </p:nvGrpSpPr>
        <p:grpSpPr>
          <a:xfrm>
            <a:off x="6373904" y="1148121"/>
            <a:ext cx="4320000" cy="2579723"/>
            <a:chOff x="6373904" y="1148121"/>
            <a:chExt cx="4320000" cy="257972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C3FA8660-3C8F-2411-3934-37FA95D8FF6B}"/>
                    </a:ext>
                  </a:extLst>
                </p:cNvPr>
                <p:cNvSpPr txBox="1"/>
                <p:nvPr/>
              </p:nvSpPr>
              <p:spPr>
                <a:xfrm>
                  <a:off x="8157720" y="3450845"/>
                  <a:ext cx="84888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C3FA8660-3C8F-2411-3934-37FA95D8FF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7720" y="3450845"/>
                  <a:ext cx="848886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5036" t="-2174" r="-9353" b="-326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图片 9" descr="图表, 箱线图&#10;&#10;AI 生成的内容可能不正确。">
              <a:extLst>
                <a:ext uri="{FF2B5EF4-FFF2-40B4-BE49-F238E27FC236}">
                  <a16:creationId xmlns:a16="http://schemas.microsoft.com/office/drawing/2014/main" id="{2BD2E4F3-3590-E64B-A03D-A2AC2933F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73904" y="1148121"/>
              <a:ext cx="4320000" cy="2219474"/>
            </a:xfrm>
            <a:prstGeom prst="rect">
              <a:avLst/>
            </a:prstGeom>
          </p:spPr>
        </p:pic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017442F1-0DBD-E69C-9B0A-624D23629E8D}"/>
              </a:ext>
            </a:extLst>
          </p:cNvPr>
          <p:cNvGrpSpPr/>
          <p:nvPr/>
        </p:nvGrpSpPr>
        <p:grpSpPr>
          <a:xfrm>
            <a:off x="990965" y="3848860"/>
            <a:ext cx="4320000" cy="2532329"/>
            <a:chOff x="990965" y="3848860"/>
            <a:chExt cx="4320000" cy="253232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F578F87E-BAAB-DA3A-8AE4-B73D2A4371BB}"/>
                    </a:ext>
                  </a:extLst>
                </p:cNvPr>
                <p:cNvSpPr txBox="1"/>
                <p:nvPr/>
              </p:nvSpPr>
              <p:spPr>
                <a:xfrm>
                  <a:off x="2585341" y="6104190"/>
                  <a:ext cx="91069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F578F87E-BAAB-DA3A-8AE4-B73D2A4371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5341" y="6104190"/>
                  <a:ext cx="910698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4698" t="-2174" r="-9396" b="-326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2" name="图片 21" descr="图表, 箱线图&#10;&#10;AI 生成的内容可能不正确。">
              <a:extLst>
                <a:ext uri="{FF2B5EF4-FFF2-40B4-BE49-F238E27FC236}">
                  <a16:creationId xmlns:a16="http://schemas.microsoft.com/office/drawing/2014/main" id="{5972F904-F780-4619-6E5F-2570FC0C6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90965" y="3848860"/>
              <a:ext cx="4320000" cy="2215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1349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37CFCCF-B461-2383-6197-FDD0E203A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639" y="1657113"/>
            <a:ext cx="5272168" cy="3543774"/>
          </a:xfrm>
          <a:prstGeom prst="rect">
            <a:avLst/>
          </a:prstGeom>
        </p:spPr>
      </p:pic>
      <p:pic>
        <p:nvPicPr>
          <p:cNvPr id="5" name="内容占位符 45">
            <a:extLst>
              <a:ext uri="{FF2B5EF4-FFF2-40B4-BE49-F238E27FC236}">
                <a16:creationId xmlns:a16="http://schemas.microsoft.com/office/drawing/2014/main" id="{7460AA1E-9062-48CA-ACC2-0A748DC7C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25575" y="1657113"/>
            <a:ext cx="3457139" cy="354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87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77D0B212-A517-4FC5-940E-A99E8CB7E81F}"/>
              </a:ext>
            </a:extLst>
          </p:cNvPr>
          <p:cNvGrpSpPr/>
          <p:nvPr/>
        </p:nvGrpSpPr>
        <p:grpSpPr>
          <a:xfrm>
            <a:off x="121713" y="782685"/>
            <a:ext cx="2880000" cy="5760000"/>
            <a:chOff x="341210" y="397372"/>
            <a:chExt cx="2880000" cy="5760000"/>
          </a:xfrm>
        </p:grpSpPr>
        <p:pic>
          <p:nvPicPr>
            <p:cNvPr id="9" name="图片 8" descr="图表, 旭日形&#10;&#10;AI 生成的内容可能不正确。">
              <a:extLst>
                <a:ext uri="{FF2B5EF4-FFF2-40B4-BE49-F238E27FC236}">
                  <a16:creationId xmlns:a16="http://schemas.microsoft.com/office/drawing/2014/main" id="{866A23D4-3840-0677-DE67-43B80AAEF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1210" y="397372"/>
              <a:ext cx="2880000" cy="2880000"/>
            </a:xfrm>
            <a:prstGeom prst="rect">
              <a:avLst/>
            </a:prstGeom>
          </p:spPr>
        </p:pic>
        <p:pic>
          <p:nvPicPr>
            <p:cNvPr id="13" name="图片 12" descr="图表, 旭日形&#10;&#10;AI 生成的内容可能不正确。">
              <a:extLst>
                <a:ext uri="{FF2B5EF4-FFF2-40B4-BE49-F238E27FC236}">
                  <a16:creationId xmlns:a16="http://schemas.microsoft.com/office/drawing/2014/main" id="{854C898F-30AC-2CEC-0A18-2D461FB2D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210" y="3277372"/>
              <a:ext cx="2880000" cy="2880000"/>
            </a:xfrm>
            <a:prstGeom prst="rect">
              <a:avLst/>
            </a:prstGeom>
          </p:spPr>
        </p:pic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75FFC9D1-DCD8-3AF5-AB78-5B3CE48A5525}"/>
              </a:ext>
            </a:extLst>
          </p:cNvPr>
          <p:cNvGrpSpPr/>
          <p:nvPr/>
        </p:nvGrpSpPr>
        <p:grpSpPr>
          <a:xfrm>
            <a:off x="3153795" y="782685"/>
            <a:ext cx="2880000" cy="5760000"/>
            <a:chOff x="3408226" y="370215"/>
            <a:chExt cx="2880000" cy="5760000"/>
          </a:xfrm>
        </p:grpSpPr>
        <p:pic>
          <p:nvPicPr>
            <p:cNvPr id="7" name="图片 6" descr="图表, 旭日形&#10;&#10;AI 生成的内容可能不正确。">
              <a:extLst>
                <a:ext uri="{FF2B5EF4-FFF2-40B4-BE49-F238E27FC236}">
                  <a16:creationId xmlns:a16="http://schemas.microsoft.com/office/drawing/2014/main" id="{8621D1A8-264E-575D-B2ED-1DA4618B3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08226" y="370215"/>
              <a:ext cx="2880000" cy="2880000"/>
            </a:xfrm>
            <a:prstGeom prst="rect">
              <a:avLst/>
            </a:prstGeom>
          </p:spPr>
        </p:pic>
        <p:pic>
          <p:nvPicPr>
            <p:cNvPr id="15" name="图片 14" descr="图表, 旭日形&#10;&#10;AI 生成的内容可能不正确。">
              <a:extLst>
                <a:ext uri="{FF2B5EF4-FFF2-40B4-BE49-F238E27FC236}">
                  <a16:creationId xmlns:a16="http://schemas.microsoft.com/office/drawing/2014/main" id="{E391E64B-9A5E-0357-B13D-D9EF97949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08226" y="3250215"/>
              <a:ext cx="2880000" cy="2880000"/>
            </a:xfrm>
            <a:prstGeom prst="rect">
              <a:avLst/>
            </a:prstGeom>
          </p:spPr>
        </p:pic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F4D1E57-6DA4-D157-D870-862D0AE02596}"/>
              </a:ext>
            </a:extLst>
          </p:cNvPr>
          <p:cNvGrpSpPr/>
          <p:nvPr/>
        </p:nvGrpSpPr>
        <p:grpSpPr>
          <a:xfrm>
            <a:off x="6150411" y="782685"/>
            <a:ext cx="2880000" cy="5760000"/>
            <a:chOff x="6330612" y="345612"/>
            <a:chExt cx="2880000" cy="5760000"/>
          </a:xfrm>
        </p:grpSpPr>
        <p:pic>
          <p:nvPicPr>
            <p:cNvPr id="11" name="图片 10" descr="图表, 旭日形&#10;&#10;AI 生成的内容可能不正确。">
              <a:extLst>
                <a:ext uri="{FF2B5EF4-FFF2-40B4-BE49-F238E27FC236}">
                  <a16:creationId xmlns:a16="http://schemas.microsoft.com/office/drawing/2014/main" id="{70C0AFA4-8CD8-712A-E11B-B1A0621F7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30612" y="345612"/>
              <a:ext cx="2880000" cy="2880000"/>
            </a:xfrm>
            <a:prstGeom prst="rect">
              <a:avLst/>
            </a:prstGeom>
          </p:spPr>
        </p:pic>
        <p:pic>
          <p:nvPicPr>
            <p:cNvPr id="17" name="图片 16" descr="图示, 旭日形&#10;&#10;AI 生成的内容可能不正确。">
              <a:extLst>
                <a:ext uri="{FF2B5EF4-FFF2-40B4-BE49-F238E27FC236}">
                  <a16:creationId xmlns:a16="http://schemas.microsoft.com/office/drawing/2014/main" id="{14FFC1D6-F890-1FCC-5BE0-4E3D38539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30612" y="3225612"/>
              <a:ext cx="2880000" cy="2880000"/>
            </a:xfrm>
            <a:prstGeom prst="rect">
              <a:avLst/>
            </a:prstGeom>
          </p:spPr>
        </p:pic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192B563-A69C-06CC-CA38-8438044218BD}"/>
              </a:ext>
            </a:extLst>
          </p:cNvPr>
          <p:cNvGrpSpPr/>
          <p:nvPr/>
        </p:nvGrpSpPr>
        <p:grpSpPr>
          <a:xfrm>
            <a:off x="9182493" y="782685"/>
            <a:ext cx="2900239" cy="5760000"/>
            <a:chOff x="9312000" y="270851"/>
            <a:chExt cx="2900239" cy="5760000"/>
          </a:xfrm>
        </p:grpSpPr>
        <p:pic>
          <p:nvPicPr>
            <p:cNvPr id="19" name="图片 18" descr="图表, 旭日形&#10;&#10;AI 生成的内容可能不正确。">
              <a:extLst>
                <a:ext uri="{FF2B5EF4-FFF2-40B4-BE49-F238E27FC236}">
                  <a16:creationId xmlns:a16="http://schemas.microsoft.com/office/drawing/2014/main" id="{936BBCC1-56A6-08BC-66A0-299F8CBA8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312000" y="270851"/>
              <a:ext cx="2900239" cy="2880000"/>
            </a:xfrm>
            <a:prstGeom prst="rect">
              <a:avLst/>
            </a:prstGeom>
          </p:spPr>
        </p:pic>
        <p:pic>
          <p:nvPicPr>
            <p:cNvPr id="21" name="图片 20" descr="图表, 旭日形&#10;&#10;AI 生成的内容可能不正确。">
              <a:extLst>
                <a:ext uri="{FF2B5EF4-FFF2-40B4-BE49-F238E27FC236}">
                  <a16:creationId xmlns:a16="http://schemas.microsoft.com/office/drawing/2014/main" id="{183F655A-C8BB-B9E2-47FC-438D2FD16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312000" y="3150851"/>
              <a:ext cx="2886059" cy="28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4708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CA48C3-365C-FF9F-959A-8EDA35B51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Outline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6DB3F1-89B9-407F-56B7-B7BFFB5A2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7301"/>
            <a:ext cx="10515600" cy="452124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Decay chain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sets and MC simulation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event selection criteria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event selection criteria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Topology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2-body combinations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to do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9148DB2-07CA-0CF0-BEC6-E9B34667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52F7-0E53-4BD6-919F-7AB2A70340A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40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C96DD-DCE6-F1E2-82AB-00CB5F323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6E6793-E231-A22B-2F49-29CBF8D8D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Motivation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F98878A-F2F3-FB5D-5443-C08EFEAFF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575" y="1526422"/>
            <a:ext cx="10128849" cy="398873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E3E49FB-4F3E-7706-5C42-DE8C9EA7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52F7-0E53-4BD6-919F-7AB2A70340A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421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AB082-9B2D-3EFA-24F0-61870FDB6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44ECD9-DB54-F7BA-407E-21CCD428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Decay Chain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05E40E7-8223-AA8F-2062-7D9203269A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23659" y="2003621"/>
                <a:ext cx="4544682" cy="378968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3686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𝜙𝜂</m:t>
                    </m:r>
                    <m:r>
                      <a:rPr lang="zh-CN" alt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zh-CN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CN" alt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  <m:r>
                      <a:rPr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zh-CN" alt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Final state: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zh-CN" alt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𝛾𝛾</m:t>
                    </m:r>
                    <m:r>
                      <a:rPr lang="zh-CN" alt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𝛾𝛾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05E40E7-8223-AA8F-2062-7D9203269A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23659" y="2003621"/>
                <a:ext cx="4544682" cy="3789689"/>
              </a:xfrm>
              <a:blipFill>
                <a:blip r:embed="rId3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E57D1E6-13DC-A5AF-1A8C-854F19BDB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52F7-0E53-4BD6-919F-7AB2A70340A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265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2631F-C58C-81BD-58E7-E98EF134C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759AF2-4063-1E70-8D5C-96E8602C2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Data Sample and MC Simulation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B9C0EE3-B407-80E8-E9C1-CEE5E55C4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52F7-0E53-4BD6-919F-7AB2A70340A1}" type="slidenum">
              <a:rPr lang="zh-CN" altLang="en-US" smtClean="0"/>
              <a:t>5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737AE0EB-5B81-2465-3C7D-E5F1139182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0991774"/>
                  </p:ext>
                </p:extLst>
              </p:nvPr>
            </p:nvGraphicFramePr>
            <p:xfrm>
              <a:off x="1280543" y="1954699"/>
              <a:ext cx="9630914" cy="2856588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974347">
                      <a:extLst>
                        <a:ext uri="{9D8B030D-6E8A-4147-A177-3AD203B41FA5}">
                          <a16:colId xmlns:a16="http://schemas.microsoft.com/office/drawing/2014/main" val="3024828587"/>
                        </a:ext>
                      </a:extLst>
                    </a:gridCol>
                    <a:gridCol w="3378393">
                      <a:extLst>
                        <a:ext uri="{9D8B030D-6E8A-4147-A177-3AD203B41FA5}">
                          <a16:colId xmlns:a16="http://schemas.microsoft.com/office/drawing/2014/main" val="1591302032"/>
                        </a:ext>
                      </a:extLst>
                    </a:gridCol>
                    <a:gridCol w="2278174">
                      <a:extLst>
                        <a:ext uri="{9D8B030D-6E8A-4147-A177-3AD203B41FA5}">
                          <a16:colId xmlns:a16="http://schemas.microsoft.com/office/drawing/2014/main" val="3752609103"/>
                        </a:ext>
                      </a:extLst>
                    </a:gridCol>
                  </a:tblGrid>
                  <a:tr h="7141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Data set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Number of events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BOSS version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55128464"/>
                      </a:ext>
                    </a:extLst>
                  </a:tr>
                  <a:tr h="71414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zh-CN" altLang="en-US" sz="200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(3686)</m:t>
                              </m:r>
                            </m:oMath>
                          </a14:m>
                          <a:r>
                            <a:rPr lang="zh-CN" altLang="en-US" sz="2000" dirty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a:t> </a:t>
                          </a:r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data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(2712.4±14.1)×</m:t>
                                </m:r>
                                <m:sSup>
                                  <m:sSupPr>
                                    <m:ctrlPr>
                                      <a:rPr lang="en-US" altLang="zh-CN" sz="20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/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709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88412830"/>
                      </a:ext>
                    </a:extLst>
                  </a:tr>
                  <a:tr h="71414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zh-CN" altLang="en-US" sz="200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(3686)</m:t>
                              </m:r>
                            </m:oMath>
                          </a14:m>
                          <a:r>
                            <a:rPr lang="zh-CN" altLang="en-US" sz="2000" dirty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a:t> </a:t>
                          </a:r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inclusive MC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2800</m:t>
                                </m:r>
                                <m:r>
                                  <a:rPr lang="en-US" altLang="zh-CN" sz="20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20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000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23815147"/>
                      </a:ext>
                    </a:extLst>
                  </a:tr>
                  <a:tr h="71414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PHSP MC for </a:t>
                          </a:r>
                          <a14:m>
                            <m:oMath xmlns:m="http://schemas.openxmlformats.org/officeDocument/2006/math">
                              <m:r>
                                <a:rPr lang="zh-CN" altLang="en-US" sz="20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3686</m:t>
                                  </m:r>
                                </m:e>
                              </m:d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r>
                                <a:rPr lang="zh-CN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𝜙𝜂</m:t>
                              </m:r>
                              <m:r>
                                <a:rPr lang="zh-CN" altLang="el-G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oMath>
                          </a14:m>
                          <a:endParaRPr lang="en-US" altLang="zh-CN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2800</m:t>
                                </m:r>
                                <m:r>
                                  <a:rPr lang="en-US" altLang="zh-CN" sz="20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20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000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343569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737AE0EB-5B81-2465-3C7D-E5F1139182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0991774"/>
                  </p:ext>
                </p:extLst>
              </p:nvPr>
            </p:nvGraphicFramePr>
            <p:xfrm>
              <a:off x="1280543" y="1954699"/>
              <a:ext cx="9630914" cy="2856588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974347">
                      <a:extLst>
                        <a:ext uri="{9D8B030D-6E8A-4147-A177-3AD203B41FA5}">
                          <a16:colId xmlns:a16="http://schemas.microsoft.com/office/drawing/2014/main" val="3024828587"/>
                        </a:ext>
                      </a:extLst>
                    </a:gridCol>
                    <a:gridCol w="3378393">
                      <a:extLst>
                        <a:ext uri="{9D8B030D-6E8A-4147-A177-3AD203B41FA5}">
                          <a16:colId xmlns:a16="http://schemas.microsoft.com/office/drawing/2014/main" val="1591302032"/>
                        </a:ext>
                      </a:extLst>
                    </a:gridCol>
                    <a:gridCol w="2278174">
                      <a:extLst>
                        <a:ext uri="{9D8B030D-6E8A-4147-A177-3AD203B41FA5}">
                          <a16:colId xmlns:a16="http://schemas.microsoft.com/office/drawing/2014/main" val="3752609103"/>
                        </a:ext>
                      </a:extLst>
                    </a:gridCol>
                  </a:tblGrid>
                  <a:tr h="7141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Data set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Number of events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BOSS version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55128464"/>
                      </a:ext>
                    </a:extLst>
                  </a:tr>
                  <a:tr h="71414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3" t="-101709" r="-143098" b="-20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7870" t="-101709" r="-68412" b="-202564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709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88412830"/>
                      </a:ext>
                    </a:extLst>
                  </a:tr>
                  <a:tr h="71414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3" t="-200000" r="-143098" b="-1008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7870" t="-200000" r="-68412" b="-10084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23815147"/>
                      </a:ext>
                    </a:extLst>
                  </a:tr>
                  <a:tr h="71414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3" t="-302564" r="-143098" b="-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7870" t="-302564" r="-68412" b="-1709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3435696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24275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26BCB-D860-CED8-C940-052564691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ED090D-03DF-AA1A-EFDA-FCA08382F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Initial Event Selection Criteria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F61E2C2-E443-9CAC-AE4C-0477890532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5621" y="1116996"/>
                <a:ext cx="11220758" cy="5554099"/>
              </a:xfrm>
            </p:spPr>
            <p:txBody>
              <a:bodyPr>
                <a:normAutofit fontScale="55000" lnSpcReduction="20000"/>
              </a:bodyPr>
              <a:lstStyle/>
              <a:p>
                <a:pPr marL="514350" indent="-51435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Charged tracks: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altLang="zh-CN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zh-CN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altLang="zh-CN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𝑥𝑦</m:t>
                            </m:r>
                          </m:sub>
                        </m:sSub>
                      </m:e>
                    </m:d>
                    <m:r>
                      <a:rPr kumimoji="0" lang="en-US" altLang="zh-CN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&lt;1 </m:t>
                    </m:r>
                    <m:r>
                      <a:rPr kumimoji="0" lang="en-US" altLang="zh-CN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𝑐𝑚</m:t>
                    </m:r>
                    <m:r>
                      <a:rPr kumimoji="0" lang="en-US" altLang="zh-CN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  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  <m:r>
                      <a:rPr lang="en-US" altLang="zh-CN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&lt;10 </m:t>
                    </m:r>
                    <m:r>
                      <a:rPr lang="en-US" altLang="zh-CN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(not from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zh-C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</m:acc>
                    <m:r>
                      <a:rPr lang="en-US" altLang="zh-CN" sz="2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l-GR" altLang="zh-C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Λ</m:t>
                    </m:r>
                  </m:oMath>
                </a14:m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decay)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r>
                          <a:rPr lang="zh-CN" altLang="en-US" sz="2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CN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C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0.93</m:t>
                    </m:r>
                  </m:oMath>
                </a14:m>
                <a:endParaRPr lang="en-US" altLang="zh-CN" sz="26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𝑔𝑜𝑜𝑑</m:t>
                        </m:r>
                      </m:sub>
                    </m:sSub>
                    <m:r>
                      <a:rPr lang="en-US" altLang="zh-C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altLang="zh-CN" sz="2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bSup>
                      <m:sSubSupPr>
                        <m:ctrlPr>
                          <a:rPr lang="en-US" altLang="zh-C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𝑐h𝑎𝑟𝑔𝑒</m:t>
                        </m:r>
                      </m:sub>
                      <m:sup>
                        <m:r>
                          <a:rPr lang="en-US" altLang="zh-C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𝑡𝑜𝑡</m:t>
                        </m:r>
                      </m:sup>
                    </m:sSubSup>
                    <m:r>
                      <a:rPr lang="en-US" altLang="zh-C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CN" sz="26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PID: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sSup>
                          <m:sSupPr>
                            <m:ctrlPr>
                              <a:rPr lang="en-US" altLang="zh-CN" sz="2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sz="2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=1,  </m:t>
                    </m:r>
                    <m:sSub>
                      <m:sSubPr>
                        <m:ctrlPr>
                          <a:rPr lang="en-US" altLang="zh-CN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sSup>
                          <m:sSupPr>
                            <m:ctrlPr>
                              <a:rPr lang="en-US" altLang="zh-CN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sz="2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en-US" altLang="zh-CN" sz="26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0000"/>
                  </a:lnSpc>
                </a:pP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The tracks are assigned to the particle type with the highest confidence level</a:t>
                </a:r>
              </a:p>
              <a:p>
                <a:pPr marL="457200" indent="-4572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Good photons: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0≤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𝑇𝐷𝐶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≤14</m:t>
                    </m:r>
                  </m:oMath>
                </a14:m>
                <a:endParaRPr lang="en-US" altLang="zh-CN" sz="2600" b="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70000"/>
                  </a:lnSpc>
                </a:pP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Barrel: 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&gt;25 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𝑀𝑒𝑉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r>
                          <a:rPr lang="zh-CN" altLang="en-US" sz="2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C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&lt;0.8</m:t>
                    </m:r>
                  </m:oMath>
                </a14:m>
                <a:endParaRPr lang="en-US" altLang="zh-CN" sz="26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70000"/>
                  </a:lnSpc>
                  <a:spcBef>
                    <a:spcPts val="0"/>
                  </a:spcBef>
                </a:pP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End cap: 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&gt;50 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𝑀𝑒𝑉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 0.86&lt;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r>
                          <a:rPr lang="zh-CN" altLang="en-US" sz="2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C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&lt;0.92</m:t>
                    </m:r>
                  </m:oMath>
                </a14:m>
                <a:endParaRPr lang="en-US" altLang="zh-CN" sz="26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zh-CN" altLang="en-US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sub>
                    </m:sSub>
                    <m:r>
                      <a:rPr lang="en-US" altLang="zh-CN" sz="2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endParaRPr lang="en-US" altLang="zh-CN" sz="26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Vertex fit: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pair is fitted to a common vertex</a:t>
                </a:r>
              </a:p>
              <a:p>
                <a:pPr marL="457200" indent="-457200">
                  <a:lnSpc>
                    <a:spcPct val="10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zh-CN" altLang="en-US" sz="2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𝜼</m:t>
                    </m:r>
                  </m:oMath>
                </a14:m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reconstruction: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Combining pairs of  photons by kinematic fit with </a:t>
                </a:r>
                <a14:m>
                  <m:oMath xmlns:m="http://schemas.openxmlformats.org/officeDocument/2006/math">
                    <m:r>
                      <a:rPr lang="zh-CN" altLang="en-US" sz="26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</m:oMath>
                </a14:m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mass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constraint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zh-CN" altLang="en-US" sz="2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  <m:sub>
                        <m:r>
                          <a:rPr lang="zh-CN" altLang="en-US" sz="2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sub>
                      <m:sup>
                        <m:r>
                          <a:rPr lang="en-US" altLang="zh-CN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&lt;20,  </m:t>
                    </m:r>
                    <m:sSub>
                      <m:sSubPr>
                        <m:ctrlPr>
                          <a:rPr lang="en-US" altLang="zh-CN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zh-CN" altLang="en-US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sub>
                    </m:sSub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≥2</m:t>
                    </m:r>
                  </m:oMath>
                </a14:m>
                <a:endParaRPr lang="en-US" altLang="zh-CN" sz="26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Kinematic fit: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4-momentum conservation constraint (4C) + </a:t>
                </a:r>
                <a14:m>
                  <m:oMath xmlns:m="http://schemas.openxmlformats.org/officeDocument/2006/math">
                    <m:r>
                      <a:rPr lang="zh-CN" altLang="en-US" sz="2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</m:oMath>
                </a14:m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mass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constraint (1C×2) kinematic fit under hypothesis of </a:t>
                </a:r>
                <a14:m>
                  <m:oMath xmlns:m="http://schemas.openxmlformats.org/officeDocument/2006/math">
                    <m:r>
                      <a:rPr lang="zh-CN" alt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3686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zh-CN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𝜙𝜂</m:t>
                    </m:r>
                    <m:r>
                      <a:rPr lang="zh-CN" alt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</m:oMath>
                </a14:m>
                <a:endPara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F61E2C2-E443-9CAC-AE4C-0477890532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5621" y="1116996"/>
                <a:ext cx="11220758" cy="5554099"/>
              </a:xfrm>
              <a:blipFill>
                <a:blip r:embed="rId3"/>
                <a:stretch>
                  <a:fillRect l="-163" t="-9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2870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03E4F-8853-6993-EB21-3BA63978C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7B71BF-61EB-93E7-9DC7-99F424B0C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Other Event Selection Criteria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8C2F46C-293F-251F-C91C-CC4F99724B97}"/>
                  </a:ext>
                </a:extLst>
              </p:cNvPr>
              <p:cNvSpPr txBox="1"/>
              <p:nvPr/>
            </p:nvSpPr>
            <p:spPr>
              <a:xfrm>
                <a:off x="1649499" y="4726832"/>
                <a:ext cx="3950520" cy="494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𝟎𝟎𝟐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&lt; </m:t>
                      </m:r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zh-CN" altLang="en-US" sz="2400" b="1" i="1" smtClean="0">
                              <a:latin typeface="Cambria Math" panose="02040503050406030204" pitchFamily="18" charset="0"/>
                            </a:rPr>
                            <m:t>𝝓</m:t>
                          </m:r>
                        </m:sub>
                      </m:sSub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𝟎𝟑𝟖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𝑮𝒆𝑽</m:t>
                      </m:r>
                    </m:oMath>
                  </m:oMathPara>
                </a14:m>
                <a:endParaRPr lang="en-US" altLang="zh-CN" sz="2400" b="1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8C2F46C-293F-251F-C91C-CC4F99724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499" y="4726832"/>
                <a:ext cx="3950520" cy="494815"/>
              </a:xfrm>
              <a:prstGeom prst="rect">
                <a:avLst/>
              </a:prstGeom>
              <a:blipFill>
                <a:blip r:embed="rId3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5CCB23F-2423-75F0-E664-728DF21B9045}"/>
                  </a:ext>
                </a:extLst>
              </p:cNvPr>
              <p:cNvSpPr txBox="1"/>
              <p:nvPr/>
            </p:nvSpPr>
            <p:spPr>
              <a:xfrm>
                <a:off x="6228628" y="4551918"/>
                <a:ext cx="3291910" cy="897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zh-CN" altLang="en-US" sz="2400" b="1" i="1" smtClean="0">
                              <a:latin typeface="Cambria Math" panose="02040503050406030204" pitchFamily="18" charset="0"/>
                            </a:rPr>
                            <m:t>𝜼</m:t>
                          </m:r>
                        </m:sub>
                        <m: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𝒓𝒆𝒄</m:t>
                          </m:r>
                        </m:sup>
                      </m:sSubSup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𝟎𝟖</m:t>
                      </m:r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𝐨𝐫</m:t>
                      </m:r>
                    </m:oMath>
                  </m:oMathPara>
                </a14:m>
                <a:endParaRPr lang="en-US" altLang="zh-CN" sz="2400" b="1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zh-CN" altLang="en-US" sz="2400" b="1" i="1">
                              <a:latin typeface="Cambria Math" panose="02040503050406030204" pitchFamily="18" charset="0"/>
                            </a:rPr>
                            <m:t>𝜼</m:t>
                          </m:r>
                        </m:sub>
                        <m:sup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𝒓𝒆𝒄</m:t>
                          </m:r>
                        </m:sup>
                      </m:sSubSup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𝟏𝟎𝟖</m:t>
                      </m:r>
                    </m:oMath>
                  </m:oMathPara>
                </a14:m>
                <a:endParaRPr lang="en-US" altLang="zh-CN" sz="2400" b="1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5CCB23F-2423-75F0-E664-728DF21B9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628" y="4551918"/>
                <a:ext cx="3291910" cy="897682"/>
              </a:xfrm>
              <a:prstGeom prst="rect">
                <a:avLst/>
              </a:prstGeom>
              <a:blipFill>
                <a:blip r:embed="rId4"/>
                <a:stretch>
                  <a:fillRect b="-34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1AB4A153-003E-5F81-353E-D9F4F9732D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7372" y="1426957"/>
            <a:ext cx="3763009" cy="270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96025AE-DC81-09BC-28AF-506C98520B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9992" y="1426957"/>
            <a:ext cx="3856663" cy="273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79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20BE8-B9B4-639A-29D9-EE1E5E435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63092A-871D-6881-7219-3061B12AB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Other Event Selection Criteria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5B73D8A-BACF-C04F-7591-129BBEF40C6B}"/>
                  </a:ext>
                </a:extLst>
              </p:cNvPr>
              <p:cNvSpPr txBox="1"/>
              <p:nvPr/>
            </p:nvSpPr>
            <p:spPr>
              <a:xfrm>
                <a:off x="3832526" y="1425653"/>
                <a:ext cx="3790824" cy="855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i="1" smtClean="0">
                          <a:latin typeface="Cambria Math" panose="02040503050406030204" pitchFamily="18" charset="0"/>
                        </a:rPr>
                        <m:t>FOM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5B73D8A-BACF-C04F-7591-129BBEF40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526" y="1425653"/>
                <a:ext cx="3790824" cy="8552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10F09B5-B185-4E06-0FF4-5938505C2620}"/>
                  </a:ext>
                </a:extLst>
              </p:cNvPr>
              <p:cNvSpPr txBox="1"/>
              <p:nvPr/>
            </p:nvSpPr>
            <p:spPr>
              <a:xfrm>
                <a:off x="4232693" y="5571329"/>
                <a:ext cx="3186023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b="1" i="1" smtClean="0">
                              <a:latin typeface="Cambria Math" panose="02040503050406030204" pitchFamily="18" charset="0"/>
                            </a:rPr>
                            <m:t>𝝌</m:t>
                          </m:r>
                        </m:e>
                        <m: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10F09B5-B185-4E06-0FF4-5938505C2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693" y="5571329"/>
                <a:ext cx="3186023" cy="470000"/>
              </a:xfrm>
              <a:prstGeom prst="rect">
                <a:avLst/>
              </a:prstGeom>
              <a:blipFill>
                <a:blip r:embed="rId4"/>
                <a:stretch>
                  <a:fillRect b="-64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2B34C7DF-6080-53D0-C087-FE0287DC7E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9534" y="2550591"/>
            <a:ext cx="3833816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86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656F0-74D5-7B5E-5395-3F72FFCE0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170BD62-7D43-AE24-C4F4-D8AAAA46B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879" y="920287"/>
            <a:ext cx="4202550" cy="304478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0FEF72E-AAE9-1297-12BB-52BB227592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0908" y="3039363"/>
            <a:ext cx="4278594" cy="309296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EE7C696-9A3E-5B46-0F16-1DF24008BD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709" y="1047729"/>
            <a:ext cx="3870101" cy="278990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E29CB4F-F9CB-ED01-8688-5EA103893E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871" y="4158290"/>
            <a:ext cx="3448075" cy="30004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1604F5D-8C21-37B4-DB2B-A6CC82DC69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4734" y="2494134"/>
            <a:ext cx="3462363" cy="30004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674C57E-BD95-6F2E-93EB-E9A42122C8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85426" y="4124953"/>
            <a:ext cx="3429025" cy="333377"/>
          </a:xfrm>
          <a:prstGeom prst="rect">
            <a:avLst/>
          </a:prstGeom>
        </p:spPr>
      </p:pic>
      <p:sp>
        <p:nvSpPr>
          <p:cNvPr id="18" name="标题 1">
            <a:extLst>
              <a:ext uri="{FF2B5EF4-FFF2-40B4-BE49-F238E27FC236}">
                <a16:creationId xmlns:a16="http://schemas.microsoft.com/office/drawing/2014/main" id="{02B3E612-8636-1541-DC60-02AA86F5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Other Event Selection Criteria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222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2260</TotalTime>
  <Words>423</Words>
  <Application>Microsoft Office PowerPoint</Application>
  <PresentationFormat>宽屏</PresentationFormat>
  <Paragraphs>98</Paragraphs>
  <Slides>17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等线</vt:lpstr>
      <vt:lpstr>等线 Light</vt:lpstr>
      <vt:lpstr>Arial</vt:lpstr>
      <vt:lpstr>Cambria Math</vt:lpstr>
      <vt:lpstr>Times New Roman</vt:lpstr>
      <vt:lpstr>Office 主题​​</vt:lpstr>
      <vt:lpstr>Study of ψ(3686)→ϕηη</vt:lpstr>
      <vt:lpstr>Outline</vt:lpstr>
      <vt:lpstr>Motivation</vt:lpstr>
      <vt:lpstr>Decay Chain</vt:lpstr>
      <vt:lpstr>Data Sample and MC Simulation</vt:lpstr>
      <vt:lpstr>Initial Event Selection Criteria</vt:lpstr>
      <vt:lpstr>Other Event Selection Criteria</vt:lpstr>
      <vt:lpstr>Other Event Selection Criteria</vt:lpstr>
      <vt:lpstr>Other Event Selection Criteria</vt:lpstr>
      <vt:lpstr>Topology Analysis</vt:lpstr>
      <vt:lpstr>Data Distribution</vt:lpstr>
      <vt:lpstr>Topology Analysis</vt:lpstr>
      <vt:lpstr>Data Distribution</vt:lpstr>
      <vt:lpstr>Continuum Background</vt:lpstr>
      <vt:lpstr>Continuum Background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者 观测</dc:creator>
  <cp:lastModifiedBy>者 观测</cp:lastModifiedBy>
  <cp:revision>94</cp:revision>
  <dcterms:created xsi:type="dcterms:W3CDTF">2024-11-06T22:18:16Z</dcterms:created>
  <dcterms:modified xsi:type="dcterms:W3CDTF">2025-12-16T11:54:24Z</dcterms:modified>
</cp:coreProperties>
</file>