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1166" r:id="rId2"/>
    <p:sldId id="1200" r:id="rId3"/>
    <p:sldId id="1212" r:id="rId4"/>
    <p:sldId id="1214" r:id="rId5"/>
    <p:sldId id="1204" r:id="rId6"/>
    <p:sldId id="1206" r:id="rId7"/>
    <p:sldId id="1207" r:id="rId8"/>
    <p:sldId id="1201" r:id="rId9"/>
    <p:sldId id="1202" r:id="rId10"/>
    <p:sldId id="1205" r:id="rId11"/>
    <p:sldId id="1208" r:id="rId12"/>
    <p:sldId id="1218" r:id="rId13"/>
    <p:sldId id="1215" r:id="rId14"/>
    <p:sldId id="1194" r:id="rId15"/>
    <p:sldId id="1211" r:id="rId16"/>
    <p:sldId id="1210" r:id="rId17"/>
    <p:sldId id="1216" r:id="rId18"/>
    <p:sldId id="1217" r:id="rId19"/>
    <p:sldId id="1195" r:id="rId20"/>
    <p:sldId id="1196" r:id="rId21"/>
    <p:sldId id="119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  <p:cmAuthor id="1" name="huaqiao ZHANG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4" autoAdjust="0"/>
    <p:restoredTop sz="94633" autoAdjust="0"/>
  </p:normalViewPr>
  <p:slideViewPr>
    <p:cSldViewPr snapToGrid="0" snapToObjects="1">
      <p:cViewPr>
        <p:scale>
          <a:sx n="107" d="100"/>
          <a:sy n="107" d="100"/>
        </p:scale>
        <p:origin x="760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6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A0A9-D31D-DD41-87C5-686D8527E673}" type="datetimeFigureOut">
              <a:rPr lang="en-US" smtClean="0"/>
              <a:t>4/18/26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27F4-95AF-9048-8CF2-EA16D9D8A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514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27A8-22B9-034D-AA1B-B6AEE2569E58}" type="datetimeFigureOut">
              <a:rPr lang="en-US" smtClean="0"/>
              <a:t>4/18/26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2114-1F29-8542-B558-DE108DD02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7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3E46F-A7E3-E346-AB4D-CB98B0B213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7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/>
          </p:cNvSpPr>
          <p:nvPr userDrawn="1"/>
        </p:nvSpPr>
        <p:spPr bwMode="auto">
          <a:xfrm>
            <a:off x="32989" y="6387353"/>
            <a:ext cx="9144000" cy="47064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7"/>
          <p:cNvSpPr>
            <a:spLocks/>
          </p:cNvSpPr>
          <p:nvPr userDrawn="1"/>
        </p:nvSpPr>
        <p:spPr bwMode="auto">
          <a:xfrm>
            <a:off x="0" y="1"/>
            <a:ext cx="9144000" cy="127046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680364" y="6445973"/>
            <a:ext cx="2362489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Apr.</a:t>
            </a:r>
            <a:r>
              <a:rPr lang="zh-CN" altLang="en-US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19, 2026</a:t>
            </a:r>
            <a:endParaRPr lang="en-US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5749" y="6413967"/>
            <a:ext cx="1066511" cy="376798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724E99C-43B4-1049-9341-75BB63957E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7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AEBE-12DE-9C49-A23B-4C00E6B0C0B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815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757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757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04DE-26BD-1F4C-B9B3-633EC119B0A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9818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2353"/>
            <a:ext cx="9144000" cy="58858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9A8C-5399-C24D-ADAD-27EE22BEEC5E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313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F04E-BD2F-9445-9855-9374703E389D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32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3343-BA29-864D-878A-1410C584F53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194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17ED-A5A2-CF41-B4AF-9E1D98BB1F1B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87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BF083-8278-9043-AA70-04875DD9CCE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2429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D630-3D86-5144-AC43-CC9BCFCDC10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500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D56D-B036-454F-B1FC-28890D422F8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215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5FC0-DD62-4542-940A-37FE232E4473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722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/>
          </p:cNvSpPr>
          <p:nvPr userDrawn="1"/>
        </p:nvSpPr>
        <p:spPr bwMode="auto">
          <a:xfrm>
            <a:off x="0" y="6521824"/>
            <a:ext cx="9144000" cy="336176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72353"/>
            <a:ext cx="9144000" cy="616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5636" y="6558243"/>
            <a:ext cx="1066511" cy="2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66"/>
                </a:solidFill>
                <a:latin typeface="Symbo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7CD5DA-0697-7446-880E-7E6AD085621C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943023" y="6552640"/>
            <a:ext cx="2134466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Apr.</a:t>
            </a:r>
            <a:r>
              <a:rPr lang="zh-CN" altLang="en-US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18</a:t>
            </a:r>
            <a:r>
              <a:rPr lang="en-US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zh-CN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2026</a:t>
            </a:r>
          </a:p>
        </p:txBody>
      </p:sp>
      <p:sp>
        <p:nvSpPr>
          <p:cNvPr id="1030" name="Rectangle 10"/>
          <p:cNvSpPr>
            <a:spLocks/>
          </p:cNvSpPr>
          <p:nvPr userDrawn="1"/>
        </p:nvSpPr>
        <p:spPr bwMode="auto">
          <a:xfrm>
            <a:off x="0" y="0"/>
            <a:ext cx="9144000" cy="67235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04512" y="0"/>
            <a:ext cx="8458488" cy="66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-69272" y="6509280"/>
            <a:ext cx="3270250" cy="3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87" tIns="45693" rIns="91387" bIns="45693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对撞机上新物理寻找</a:t>
            </a:r>
            <a:endParaRPr lang="en-US" sz="17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907611" y="6525371"/>
            <a:ext cx="2721146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Huaqiao Zhang</a:t>
            </a:r>
            <a:endParaRPr lang="en-US" sz="1600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933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3865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0799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7731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0485" indent="-34048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85000"/>
        <a:buChar char="•"/>
        <a:defRPr sz="24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0804" indent="-2835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5000"/>
        <a:buFont typeface="Wingdings" charset="0"/>
        <a:buChar char="§"/>
        <a:defRPr sz="2000">
          <a:solidFill>
            <a:srgbClr val="FF0000"/>
          </a:solidFill>
          <a:latin typeface="+mn-lt"/>
          <a:ea typeface="+mn-ea"/>
        </a:defRPr>
      </a:lvl2pPr>
      <a:lvl3pPr marL="1141123" indent="-226515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85000"/>
        <a:buFont typeface="Arial" charset="0"/>
        <a:buChar char="–"/>
        <a:defRPr sz="2000">
          <a:solidFill>
            <a:srgbClr val="009900"/>
          </a:solidFill>
          <a:latin typeface="+mn-lt"/>
          <a:ea typeface="+mn-ea"/>
        </a:defRPr>
      </a:lvl3pPr>
      <a:lvl4pPr marL="1597002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4306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130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4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996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27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lympias.lib.uoi.gr/jspui/bitstream/123456789/29923/1/%CE%94.%CE%94.%20MALLIOS%20STAVROS%202019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fnal.gov/event/18738/contributions/48810/attachments/30466/37474/KalmanFilter_RTS.pdf" TargetMode="Externa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ds.cern.ch/record/2690807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61754" y="749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239" y="1381411"/>
            <a:ext cx="8895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Producing and detecting long-lived particles at different experiments </a:t>
            </a:r>
          </a:p>
          <a:p>
            <a:pPr algn="ctr"/>
            <a:r>
              <a:rPr lang="en-US" sz="4000" b="1" dirty="0"/>
              <a:t>at the LHC</a:t>
            </a:r>
            <a:endParaRPr lang="en-US" sz="4000" b="1" dirty="0">
              <a:solidFill>
                <a:srgbClr val="0000FF"/>
              </a:solidFill>
              <a:latin typeface="+mj-lt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24E99C-43B4-1049-9341-75BB63957EC2}" type="slidenum">
              <a:rPr lang="en-US" smtClean="0">
                <a:ea typeface="ＭＳ Ｐゴシック"/>
              </a:rPr>
              <a:pPr>
                <a:defRPr/>
              </a:pPr>
              <a:t>1</a:t>
            </a:fld>
            <a:endParaRPr lang="en-US" dirty="0">
              <a:ea typeface="ＭＳ Ｐゴシック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01637" y="3828741"/>
            <a:ext cx="6529910" cy="131409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dirty="0"/>
              <a:t>Huaqiao Zhang(IHEP)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19 Apr. </a:t>
            </a:r>
            <a:r>
              <a:rPr lang="en-US" altLang="zh-TW" dirty="0">
                <a:solidFill>
                  <a:schemeClr val="tx1"/>
                </a:solidFill>
              </a:rPr>
              <a:t>20</a:t>
            </a:r>
            <a:r>
              <a:rPr lang="en-US" altLang="zh-CN" dirty="0">
                <a:solidFill>
                  <a:schemeClr val="tx1"/>
                </a:solidFill>
              </a:rPr>
              <a:t>26</a:t>
            </a: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8F99D1C-56FD-E164-8173-E2D1811732F5}"/>
              </a:ext>
            </a:extLst>
          </p:cNvPr>
          <p:cNvSpPr txBox="1"/>
          <p:nvPr/>
        </p:nvSpPr>
        <p:spPr>
          <a:xfrm>
            <a:off x="3539446" y="5142833"/>
            <a:ext cx="2399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JHEP</a:t>
            </a:r>
            <a:r>
              <a:rPr lang="zh-CN" altLang="en-US" dirty="0"/>
              <a:t> </a:t>
            </a:r>
            <a:r>
              <a:rPr lang="en-US" altLang="zh-CN" dirty="0"/>
              <a:t>02</a:t>
            </a:r>
            <a:r>
              <a:rPr lang="zh-CN" altLang="en-US" dirty="0"/>
              <a:t> （</a:t>
            </a:r>
            <a:r>
              <a:rPr lang="en-US" altLang="zh-CN" dirty="0"/>
              <a:t>2022</a:t>
            </a:r>
            <a:r>
              <a:rPr lang="zh-CN" altLang="en-US" dirty="0"/>
              <a:t>） </a:t>
            </a:r>
            <a:r>
              <a:rPr lang="en-US" altLang="zh-CN" dirty="0"/>
              <a:t>069</a:t>
            </a:r>
            <a:endParaRPr lang="en-CN" altLang="zh-CN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5722CD-E6C2-171D-3056-305937F2EACD}"/>
              </a:ext>
            </a:extLst>
          </p:cNvPr>
          <p:cNvSpPr txBox="1"/>
          <p:nvPr/>
        </p:nvSpPr>
        <p:spPr>
          <a:xfrm>
            <a:off x="2594811" y="5963066"/>
            <a:ext cx="45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对撞机上新物理寻找 </a:t>
            </a:r>
            <a:r>
              <a:rPr kumimoji="1" lang="en-US" altLang="zh-CN" dirty="0"/>
              <a:t>@</a:t>
            </a:r>
            <a:r>
              <a:rPr kumimoji="1" lang="zh-CN" altLang="en-US" dirty="0"/>
              <a:t> 南京大学苏州校区</a:t>
            </a:r>
          </a:p>
        </p:txBody>
      </p:sp>
    </p:spTree>
    <p:extLst>
      <p:ext uri="{BB962C8B-B14F-4D97-AF65-F5344CB8AC3E}">
        <p14:creationId xmlns:p14="http://schemas.microsoft.com/office/powerpoint/2010/main" val="3864032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18DA-9288-4346-B5F5-89803989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Muon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3E058-7BBB-B84F-AA38-9D1402B84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25" y="972111"/>
            <a:ext cx="9144000" cy="5885889"/>
          </a:xfrm>
        </p:spPr>
        <p:txBody>
          <a:bodyPr/>
          <a:lstStyle/>
          <a:p>
            <a:r>
              <a:rPr lang="en-US" dirty="0"/>
              <a:t>Focus on muon channel</a:t>
            </a:r>
          </a:p>
          <a:p>
            <a:pPr lvl="1"/>
            <a:r>
              <a:rPr lang="en-US" dirty="0"/>
              <a:t>result scales linearly with muon decay BR.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5CD61-0E8C-B04C-84DE-2DD0EB1384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10</a:t>
            </a:fld>
            <a:endParaRPr lang="en-US" sz="180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ABCA21E-DB58-624E-AC73-1050E3486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301" y="2360613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/>
                </a:solidFill>
              </a:rPr>
              <a:t>• Muon can travel for a long distance in earth.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45B69400-A672-204D-BA20-0D8C47CB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8175"/>
            <a:ext cx="45751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547E16B-902C-9245-8D1B-61E9C60B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2" y="3178175"/>
            <a:ext cx="4364038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8FB4FE20-9CCA-3E4A-B46E-5D61702F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63" y="2360613"/>
            <a:ext cx="4037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/>
                </a:solidFill>
              </a:rPr>
              <a:t>• Its direction is barely changed during its propagation.</a:t>
            </a:r>
            <a:endParaRPr lang="en-US" altLang="zh-CN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30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A606-F50E-9E44-8836-ADD246CE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characterization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3C131-1FD9-9644-A0D8-882DE0727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Muons from LLP decays have a preferred incidence angle.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Large impact parameter: O(10) m</a:t>
            </a:r>
          </a:p>
          <a:p>
            <a:r>
              <a:rPr lang="en-US" dirty="0"/>
              <a:t> Timing sequence is reversed(out-in) to ATLAS collisions.</a:t>
            </a:r>
          </a:p>
          <a:p>
            <a:endParaRPr lang="en-US" dirty="0"/>
          </a:p>
          <a:p>
            <a:endParaRPr lang="en-US" dirty="0"/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42DF4-10E2-864E-8B02-7FFE35188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11</a:t>
            </a:fld>
            <a:endParaRPr lang="en-US" sz="180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C3D2748B-10A9-DF49-8E47-593F8E70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1456417"/>
            <a:ext cx="5538280" cy="339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9A25E85-B018-EE43-97F1-9E6EC7134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68" y="4774942"/>
            <a:ext cx="5145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good directional information pointing back to IP</a:t>
            </a:r>
          </a:p>
        </p:txBody>
      </p:sp>
      <p:pic>
        <p:nvPicPr>
          <p:cNvPr id="8" name="Picture 7" descr="A picture containing glass, mug&#10;&#10;Description automatically generated">
            <a:extLst>
              <a:ext uri="{FF2B5EF4-FFF2-40B4-BE49-F238E27FC236}">
                <a16:creationId xmlns:a16="http://schemas.microsoft.com/office/drawing/2014/main" id="{57370307-7EC1-AF43-8CC0-3E6EB2BC8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61798" y="2296813"/>
            <a:ext cx="2256287" cy="330809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5F6C43-DBE7-9145-B6B4-125FD80BC642}"/>
              </a:ext>
            </a:extLst>
          </p:cNvPr>
          <p:cNvCxnSpPr/>
          <p:nvPr/>
        </p:nvCxnSpPr>
        <p:spPr bwMode="auto">
          <a:xfrm>
            <a:off x="7331768" y="1579356"/>
            <a:ext cx="1192696" cy="120594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DCD082-9B31-8D42-B008-C82086B11E9B}"/>
              </a:ext>
            </a:extLst>
          </p:cNvPr>
          <p:cNvCxnSpPr/>
          <p:nvPr/>
        </p:nvCxnSpPr>
        <p:spPr bwMode="auto">
          <a:xfrm>
            <a:off x="6197245" y="1632363"/>
            <a:ext cx="1192696" cy="120594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F451AD-49FA-5848-B264-F502F43EF2C0}"/>
              </a:ext>
            </a:extLst>
          </p:cNvPr>
          <p:cNvCxnSpPr/>
          <p:nvPr/>
        </p:nvCxnSpPr>
        <p:spPr bwMode="auto">
          <a:xfrm>
            <a:off x="4850762" y="1682948"/>
            <a:ext cx="1192696" cy="120594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6C7560D-B241-4642-A754-E549CA4FCCB6}"/>
              </a:ext>
            </a:extLst>
          </p:cNvPr>
          <p:cNvSpPr/>
          <p:nvPr/>
        </p:nvSpPr>
        <p:spPr bwMode="auto">
          <a:xfrm>
            <a:off x="7331768" y="3882887"/>
            <a:ext cx="168962" cy="16603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E09DB3-F465-6540-80D3-5D9C759C21E2}"/>
              </a:ext>
            </a:extLst>
          </p:cNvPr>
          <p:cNvSpPr txBox="1"/>
          <p:nvPr/>
        </p:nvSpPr>
        <p:spPr>
          <a:xfrm>
            <a:off x="6725477" y="4163755"/>
            <a:ext cx="1550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CN" dirty="0"/>
              <a:t>mpact point</a:t>
            </a:r>
          </a:p>
        </p:txBody>
      </p:sp>
    </p:spTree>
    <p:extLst>
      <p:ext uri="{BB962C8B-B14F-4D97-AF65-F5344CB8AC3E}">
        <p14:creationId xmlns:p14="http://schemas.microsoft.com/office/powerpoint/2010/main" val="1866984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470765-5805-A1DA-45BF-3D15E486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Singal </a:t>
            </a:r>
            <a:r>
              <a:rPr lang="en-US" altLang="zh-CN" dirty="0"/>
              <a:t>characterization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9B78-E39E-6FB2-A60F-21AF1431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A30C78-9D86-DB0E-5E90-FF24F02DD1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12</a:t>
            </a:fld>
            <a:endParaRPr lang="en-US" sz="1800"/>
          </a:p>
        </p:txBody>
      </p:sp>
      <p:pic>
        <p:nvPicPr>
          <p:cNvPr id="8" name="图片 7" descr="图形用户界面, 图表, 表格&#10;&#10;AI 生成的内容可能不正确。">
            <a:extLst>
              <a:ext uri="{FF2B5EF4-FFF2-40B4-BE49-F238E27FC236}">
                <a16:creationId xmlns:a16="http://schemas.microsoft.com/office/drawing/2014/main" id="{5AE0F447-F712-098C-4D2A-CA527481D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6" y="3818120"/>
            <a:ext cx="4881827" cy="2740122"/>
          </a:xfrm>
          <a:prstGeom prst="rect">
            <a:avLst/>
          </a:prstGeom>
        </p:spPr>
      </p:pic>
      <p:pic>
        <p:nvPicPr>
          <p:cNvPr id="10" name="图片 9" descr="图表&#10;&#10;AI 生成的内容可能不正确。">
            <a:extLst>
              <a:ext uri="{FF2B5EF4-FFF2-40B4-BE49-F238E27FC236}">
                <a16:creationId xmlns:a16="http://schemas.microsoft.com/office/drawing/2014/main" id="{FA06A704-E745-01A7-FB12-DBF1A4595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188"/>
            <a:ext cx="5245100" cy="31623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917EEF8-AFBB-64F2-6BB5-AE557CA4F641}"/>
              </a:ext>
            </a:extLst>
          </p:cNvPr>
          <p:cNvSpPr txBox="1"/>
          <p:nvPr/>
        </p:nvSpPr>
        <p:spPr>
          <a:xfrm>
            <a:off x="1533766" y="1275740"/>
            <a:ext cx="3463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dirty="0">
                <a:solidFill>
                  <a:srgbClr val="FF0000"/>
                </a:solidFill>
              </a:rPr>
              <a:t>Muon </a:t>
            </a:r>
            <a:r>
              <a:rPr lang="fr-FR" altLang="zh-CN" dirty="0" err="1">
                <a:solidFill>
                  <a:srgbClr val="FF0000"/>
                </a:solidFill>
              </a:rPr>
              <a:t>fly</a:t>
            </a:r>
            <a:r>
              <a:rPr lang="fr-FR" altLang="zh-CN" dirty="0">
                <a:solidFill>
                  <a:srgbClr val="FF0000"/>
                </a:solidFill>
              </a:rPr>
              <a:t> </a:t>
            </a:r>
            <a:r>
              <a:rPr lang="fr-FR" altLang="zh-CN" dirty="0" err="1">
                <a:solidFill>
                  <a:srgbClr val="FF0000"/>
                </a:solidFill>
              </a:rPr>
              <a:t>toward</a:t>
            </a:r>
            <a:r>
              <a:rPr lang="fr-FR" altLang="zh-CN" dirty="0">
                <a:solidFill>
                  <a:srgbClr val="FF0000"/>
                </a:solidFill>
              </a:rPr>
              <a:t> the far detector</a:t>
            </a:r>
          </a:p>
          <a:p>
            <a:r>
              <a:rPr lang="fr-FR" altLang="zh-CN" dirty="0">
                <a:solidFill>
                  <a:srgbClr val="00B050"/>
                </a:solidFill>
              </a:rPr>
              <a:t>Muon </a:t>
            </a:r>
            <a:r>
              <a:rPr lang="fr-FR" altLang="zh-CN" dirty="0" err="1">
                <a:solidFill>
                  <a:srgbClr val="00B050"/>
                </a:solidFill>
              </a:rPr>
              <a:t>entered</a:t>
            </a:r>
            <a:r>
              <a:rPr lang="fr-FR" altLang="zh-CN" dirty="0">
                <a:solidFill>
                  <a:srgbClr val="00B050"/>
                </a:solidFill>
              </a:rPr>
              <a:t> the far detector</a:t>
            </a:r>
          </a:p>
        </p:txBody>
      </p:sp>
    </p:spTree>
    <p:extLst>
      <p:ext uri="{BB962C8B-B14F-4D97-AF65-F5344CB8AC3E}">
        <p14:creationId xmlns:p14="http://schemas.microsoft.com/office/powerpoint/2010/main" val="601702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A6AD-51B2-F041-8D55-0E641A95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@ L1 </a:t>
            </a:r>
            <a:r>
              <a:rPr lang="en-US" altLang="zh-CN" dirty="0"/>
              <a:t>for CMS</a:t>
            </a:r>
            <a:r>
              <a:rPr lang="en-US" dirty="0"/>
              <a:t>: </a:t>
            </a:r>
            <a:r>
              <a:rPr lang="en-CN"/>
              <a:t>back tracking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954D1-F592-FE4E-BFBC-8A694CEC4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B8BBF-D76B-B34D-B096-5B53D4CB32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13</a:t>
            </a:fld>
            <a:endParaRPr lang="en-US" sz="180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36EF0D3-8845-EF48-B8AF-4915EAF0A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9" b="1"/>
          <a:stretch/>
        </p:blipFill>
        <p:spPr>
          <a:xfrm>
            <a:off x="6411" y="672352"/>
            <a:ext cx="9137589" cy="452249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9307BE-AD45-0042-9107-9EC8CFBF7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0" r="2312"/>
          <a:stretch/>
        </p:blipFill>
        <p:spPr>
          <a:xfrm>
            <a:off x="2201373" y="5102086"/>
            <a:ext cx="4962018" cy="13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29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BB74FB0-A517-CC42-A424-D7593FBC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7674" y="615976"/>
            <a:ext cx="3361217" cy="2813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F21D6-1FB2-714F-B72E-4F93B4A8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Event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47814-0839-E14E-A174-445A6226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17" y="634215"/>
            <a:ext cx="5027257" cy="5889514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CN" dirty="0"/>
              <a:t>rack from outside to inside</a:t>
            </a:r>
            <a:r>
              <a:rPr lang="zh-CN" altLang="en-US" dirty="0"/>
              <a:t> </a:t>
            </a:r>
            <a:r>
              <a:rPr lang="en-US" altLang="zh-CN" dirty="0"/>
              <a:t>use Kalman-Filter @ L1</a:t>
            </a:r>
            <a:r>
              <a:rPr lang="zh-CN" altLang="en-US" dirty="0"/>
              <a:t> </a:t>
            </a:r>
            <a:r>
              <a:rPr lang="en-US" altLang="zh-CN" dirty="0"/>
              <a:t>for HL-LHC</a:t>
            </a:r>
          </a:p>
          <a:p>
            <a:r>
              <a:rPr lang="en-US" dirty="0"/>
              <a:t>Deployed in L1 FPGA, mainly use the DSP(25%)</a:t>
            </a:r>
          </a:p>
          <a:p>
            <a:r>
              <a:rPr lang="en-US" dirty="0"/>
              <a:t>Algorithm has been deployed</a:t>
            </a:r>
            <a:r>
              <a:rPr lang="zh-CN" altLang="en-US" dirty="0"/>
              <a:t> </a:t>
            </a:r>
            <a:r>
              <a:rPr lang="en-US" dirty="0"/>
              <a:t>for Run III</a:t>
            </a:r>
          </a:p>
          <a:p>
            <a:r>
              <a:rPr lang="en-US" dirty="0"/>
              <a:t>More details: </a:t>
            </a:r>
            <a:r>
              <a:rPr lang="en-US" dirty="0" err="1"/>
              <a:t>PoS</a:t>
            </a:r>
            <a:r>
              <a:rPr lang="en-US" dirty="0"/>
              <a:t> TWEPP2018(2019) 139.</a:t>
            </a:r>
          </a:p>
          <a:p>
            <a:pPr lvl="1"/>
            <a:r>
              <a:rPr lang="en-US" sz="600" dirty="0">
                <a:hlinkClick r:id="rId3"/>
              </a:rPr>
              <a:t>https://olympias.lib.uoi.gr/jspui/bitstream/123456789/29923/1/%CE%94.%CE%94.%20MALLIOS%20STAVROS%202019.pdf</a:t>
            </a:r>
            <a:endParaRPr lang="en-US" sz="600" dirty="0"/>
          </a:p>
          <a:p>
            <a:pPr lvl="1"/>
            <a:r>
              <a:rPr lang="en-US" sz="600" dirty="0"/>
              <a:t>Page</a:t>
            </a:r>
            <a:r>
              <a:rPr lang="zh-CN" altLang="en-US" sz="600" dirty="0"/>
              <a:t> </a:t>
            </a:r>
            <a:r>
              <a:rPr lang="en-US" altLang="zh-CN" sz="600" dirty="0"/>
              <a:t>120-121</a:t>
            </a:r>
            <a:endParaRPr lang="en-US" dirty="0"/>
          </a:p>
          <a:p>
            <a:r>
              <a:rPr lang="en-US" dirty="0"/>
              <a:t>C</a:t>
            </a:r>
            <a:r>
              <a:rPr lang="en-CN" dirty="0"/>
              <a:t>aveats: The LLP signal is not </a:t>
            </a:r>
            <a:r>
              <a:rPr lang="en-US" dirty="0"/>
              <a:t>synchronized</a:t>
            </a:r>
            <a:r>
              <a:rPr lang="en-CN" dirty="0"/>
              <a:t> with LHC clock</a:t>
            </a:r>
          </a:p>
          <a:p>
            <a:pPr lvl="1"/>
            <a:r>
              <a:rPr lang="en-US" dirty="0"/>
              <a:t>N</a:t>
            </a:r>
            <a:r>
              <a:rPr lang="en-CN" dirty="0"/>
              <a:t>eed carefully define the “event” after triggering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38EA2-A6A0-8943-B08F-B541B615E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14</a:t>
            </a:fld>
            <a:endParaRPr lang="en-US" sz="180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0B3CDAA-F6DE-BF4C-901B-E6530B2AF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460" y="3445924"/>
            <a:ext cx="3081644" cy="3042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DF09B-93ED-0044-B89B-8CAB10B7BE6E}"/>
              </a:ext>
            </a:extLst>
          </p:cNvPr>
          <p:cNvSpPr txBox="1"/>
          <p:nvPr/>
        </p:nvSpPr>
        <p:spPr>
          <a:xfrm>
            <a:off x="6867939" y="387626"/>
            <a:ext cx="2276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https://indico.fnal.gov/event/18738/contributions/48810/attachments/30466/37474/KalmanFilter_RTS.pdf</a:t>
            </a:r>
            <a:endParaRPr lang="en-CN" sz="1000" dirty="0"/>
          </a:p>
        </p:txBody>
      </p:sp>
    </p:spTree>
    <p:extLst>
      <p:ext uri="{BB962C8B-B14F-4D97-AF65-F5344CB8AC3E}">
        <p14:creationId xmlns:p14="http://schemas.microsoft.com/office/powerpoint/2010/main" val="4028425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2B7C-87A7-1A4C-B73F-01378299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HLT effiency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42FD3-604A-F549-8683-A8D44EAFB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CN" dirty="0"/>
              <a:t>fter “event” triggered and proper defined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92C7B-F7E8-B04D-87E9-4A9FB4331E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15</a:t>
            </a:fld>
            <a:endParaRPr lang="en-US" sz="1800"/>
          </a:p>
        </p:txBody>
      </p:sp>
      <p:sp>
        <p:nvSpPr>
          <p:cNvPr id="5" name="Google Shape;104;p18">
            <a:extLst>
              <a:ext uri="{FF2B5EF4-FFF2-40B4-BE49-F238E27FC236}">
                <a16:creationId xmlns:a16="http://schemas.microsoft.com/office/drawing/2014/main" id="{48FF378E-C9F7-A44C-A236-9CFAF57A5535}"/>
              </a:ext>
            </a:extLst>
          </p:cNvPr>
          <p:cNvSpPr txBox="1"/>
          <p:nvPr/>
        </p:nvSpPr>
        <p:spPr>
          <a:xfrm>
            <a:off x="639325" y="4557476"/>
            <a:ext cx="7970700" cy="1485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Dosis"/>
                <a:ea typeface="Dosis"/>
                <a:cs typeface="Dosis"/>
                <a:sym typeface="Dosis"/>
              </a:rPr>
              <a:t>Figure:</a:t>
            </a:r>
            <a:r>
              <a:rPr lang="en" dirty="0">
                <a:latin typeface="Dosis"/>
                <a:ea typeface="Dosis"/>
                <a:cs typeface="Dosis"/>
                <a:sym typeface="Dosis"/>
              </a:rPr>
              <a:t> HLT_L2Mu10_NoVertex_CosmicSeed reconstruction efficiency </a:t>
            </a:r>
            <a:r>
              <a:rPr lang="en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for offline displaced standalone (</a:t>
            </a:r>
            <a:r>
              <a:rPr lang="en" dirty="0" err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dSA</a:t>
            </a:r>
            <a:r>
              <a:rPr lang="en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) muons</a:t>
            </a:r>
            <a:r>
              <a:rPr lang="en" dirty="0">
                <a:latin typeface="Dosis"/>
                <a:ea typeface="Dosis"/>
                <a:cs typeface="Dosis"/>
                <a:sym typeface="Dosis"/>
              </a:rPr>
              <a:t> measured in </a:t>
            </a:r>
            <a:r>
              <a:rPr lang="en" dirty="0" err="1">
                <a:latin typeface="Dosis"/>
                <a:ea typeface="Dosis"/>
                <a:cs typeface="Dosis"/>
                <a:sym typeface="Dosis"/>
              </a:rPr>
              <a:t>Cosmics</a:t>
            </a:r>
            <a:r>
              <a:rPr lang="en" dirty="0">
                <a:latin typeface="Dosis"/>
                <a:ea typeface="Dosis"/>
                <a:cs typeface="Dosis"/>
                <a:sym typeface="Dosis"/>
              </a:rPr>
              <a:t> data </a:t>
            </a:r>
            <a:r>
              <a:rPr lang="en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as a function of the transverse impact parameter d</a:t>
            </a:r>
            <a:r>
              <a:rPr lang="en" baseline="-25000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0</a:t>
            </a:r>
            <a:r>
              <a:rPr lang="en" dirty="0">
                <a:latin typeface="Dosis"/>
                <a:ea typeface="Dosis"/>
                <a:cs typeface="Dosis"/>
                <a:sym typeface="Dosis"/>
              </a:rPr>
              <a:t>. Efficiencies are computed </a:t>
            </a:r>
            <a:r>
              <a:rPr lang="en" dirty="0" err="1">
                <a:latin typeface="Dosis"/>
                <a:ea typeface="Dosis"/>
                <a:cs typeface="Dosis"/>
                <a:sym typeface="Dosis"/>
              </a:rPr>
              <a:t>w.r.t.</a:t>
            </a:r>
            <a:r>
              <a:rPr lang="en" dirty="0">
                <a:latin typeface="Dosis"/>
                <a:ea typeface="Dosis"/>
                <a:cs typeface="Dosis"/>
                <a:sym typeface="Dosis"/>
              </a:rPr>
              <a:t> events with lower-leg offline </a:t>
            </a:r>
            <a:r>
              <a:rPr lang="en" dirty="0" err="1">
                <a:latin typeface="Dosis"/>
                <a:ea typeface="Dosis"/>
                <a:cs typeface="Dosis"/>
                <a:sym typeface="Dosis"/>
              </a:rPr>
              <a:t>dSA</a:t>
            </a:r>
            <a:r>
              <a:rPr lang="en" dirty="0">
                <a:latin typeface="Dosis"/>
                <a:ea typeface="Dosis"/>
                <a:cs typeface="Dosis"/>
                <a:sym typeface="Dosis"/>
              </a:rPr>
              <a:t> muons with </a:t>
            </a:r>
            <a:r>
              <a:rPr lang="en" dirty="0" err="1">
                <a:latin typeface="Dosis"/>
                <a:ea typeface="Dosis"/>
                <a:cs typeface="Dosis"/>
                <a:sym typeface="Dosis"/>
              </a:rPr>
              <a:t>p</a:t>
            </a:r>
            <a:r>
              <a:rPr lang="en" baseline="-25000" dirty="0" err="1">
                <a:latin typeface="Dosis"/>
                <a:ea typeface="Dosis"/>
                <a:cs typeface="Dosis"/>
                <a:sym typeface="Dosis"/>
              </a:rPr>
              <a:t>T</a:t>
            </a:r>
            <a:r>
              <a:rPr lang="en" dirty="0">
                <a:latin typeface="Dosis"/>
                <a:ea typeface="Dosis"/>
                <a:cs typeface="Dosis"/>
                <a:sym typeface="Dosis"/>
              </a:rPr>
              <a:t> &gt; 25 GeV </a:t>
            </a:r>
            <a:r>
              <a:rPr lang="en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selected with a </a:t>
            </a:r>
            <a:r>
              <a:rPr lang="en" dirty="0" err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SingleMuOpen</a:t>
            </a:r>
            <a:r>
              <a:rPr lang="en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L1 trigger</a:t>
            </a:r>
            <a:r>
              <a:rPr lang="en" dirty="0">
                <a:latin typeface="Dosis"/>
                <a:ea typeface="Dosis"/>
                <a:cs typeface="Dosis"/>
                <a:sym typeface="Dosis"/>
              </a:rPr>
              <a:t>. </a:t>
            </a:r>
            <a:r>
              <a:rPr lang="en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For all results, |𝜂| &lt; 1.2 is applied.</a:t>
            </a:r>
            <a:endParaRPr dirty="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" name="Google Shape;106;p18">
            <a:extLst>
              <a:ext uri="{FF2B5EF4-FFF2-40B4-BE49-F238E27FC236}">
                <a16:creationId xmlns:a16="http://schemas.microsoft.com/office/drawing/2014/main" id="{6177FBE4-C8CC-6844-B914-0CF36BA92E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9" b="39"/>
          <a:stretch/>
        </p:blipFill>
        <p:spPr>
          <a:xfrm>
            <a:off x="2325500" y="1382202"/>
            <a:ext cx="4493000" cy="32462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39C937-0B17-9B4D-A165-960CD1A66C37}"/>
              </a:ext>
            </a:extLst>
          </p:cNvPr>
          <p:cNvSpPr txBox="1"/>
          <p:nvPr/>
        </p:nvSpPr>
        <p:spPr>
          <a:xfrm>
            <a:off x="6936829" y="914400"/>
            <a:ext cx="2165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DP-2019/028</a:t>
            </a:r>
          </a:p>
          <a:p>
            <a:r>
              <a:rPr lang="en-US" dirty="0">
                <a:hlinkClick r:id="rId3"/>
              </a:rPr>
              <a:t>http://cds.cern.ch/record/2690807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38531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DB57-E941-084A-A9FD-0DD792EC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display of</a:t>
            </a:r>
            <a:r>
              <a:rPr lang="en-CN" dirty="0"/>
              <a:t> signal like cosmics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A733B-2F3F-194D-8628-6C4A8D566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Validate L1 Trigger efficiency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23D74-8678-5349-B394-AF6683B08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16</a:t>
            </a:fld>
            <a:endParaRPr lang="en-US" sz="1800"/>
          </a:p>
        </p:txBody>
      </p:sp>
      <p:pic>
        <p:nvPicPr>
          <p:cNvPr id="5" name="Google Shape;77;p15">
            <a:extLst>
              <a:ext uri="{FF2B5EF4-FFF2-40B4-BE49-F238E27FC236}">
                <a16:creationId xmlns:a16="http://schemas.microsoft.com/office/drawing/2014/main" id="{5E40CB1C-8F34-2646-BCD2-6A9A54FC77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083" y="1198550"/>
            <a:ext cx="4384160" cy="423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8;p15">
            <a:extLst>
              <a:ext uri="{FF2B5EF4-FFF2-40B4-BE49-F238E27FC236}">
                <a16:creationId xmlns:a16="http://schemas.microsoft.com/office/drawing/2014/main" id="{791F6D00-844D-3840-AC04-A3C7AE3BCE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757" y="1198550"/>
            <a:ext cx="4384159" cy="42352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;p15">
            <a:extLst>
              <a:ext uri="{FF2B5EF4-FFF2-40B4-BE49-F238E27FC236}">
                <a16:creationId xmlns:a16="http://schemas.microsoft.com/office/drawing/2014/main" id="{D3D47A21-E07E-4747-A0CF-5F26882963B7}"/>
              </a:ext>
            </a:extLst>
          </p:cNvPr>
          <p:cNvSpPr txBox="1"/>
          <p:nvPr/>
        </p:nvSpPr>
        <p:spPr>
          <a:xfrm>
            <a:off x="1034075" y="5553400"/>
            <a:ext cx="20877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𝜚-𝜙 plane</a:t>
            </a:r>
            <a:endParaRPr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8" name="Google Shape;80;p15">
            <a:extLst>
              <a:ext uri="{FF2B5EF4-FFF2-40B4-BE49-F238E27FC236}">
                <a16:creationId xmlns:a16="http://schemas.microsoft.com/office/drawing/2014/main" id="{3C788EBA-034D-7A4B-84FB-1AE80A2C18CE}"/>
              </a:ext>
            </a:extLst>
          </p:cNvPr>
          <p:cNvSpPr txBox="1"/>
          <p:nvPr/>
        </p:nvSpPr>
        <p:spPr>
          <a:xfrm>
            <a:off x="5269327" y="5493246"/>
            <a:ext cx="20877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𝜚-</a:t>
            </a:r>
            <a:r>
              <a:rPr lang="en" i="1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z </a:t>
            </a:r>
            <a:r>
              <a:rPr lang="en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 plane</a:t>
            </a:r>
            <a:endParaRPr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4132788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B999A-4AC1-A547-59B5-9DF38743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L1</a:t>
            </a:r>
            <a:r>
              <a:rPr kumimoji="1" lang="zh-CN" altLang="en-US" dirty="0"/>
              <a:t> </a:t>
            </a:r>
            <a:r>
              <a:rPr kumimoji="1" lang="en-US" altLang="zh-CN" dirty="0"/>
              <a:t>Trigger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efficiency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CMS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356CE8-7188-C7D3-7272-0FBC442F7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Simulation with CMS detector L1 trigger @ Run 3 (CMSSW)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D1D6EA-D709-11F1-1CAB-2484D1201C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17</a:t>
            </a:fld>
            <a:endParaRPr lang="en-US" sz="1800"/>
          </a:p>
        </p:txBody>
      </p:sp>
      <p:pic>
        <p:nvPicPr>
          <p:cNvPr id="6" name="图片 5" descr="图示, 工程绘图&#10;&#10;AI 生成的内容可能不正确。">
            <a:extLst>
              <a:ext uri="{FF2B5EF4-FFF2-40B4-BE49-F238E27FC236}">
                <a16:creationId xmlns:a16="http://schemas.microsoft.com/office/drawing/2014/main" id="{C83D486C-5524-95D3-4182-6CDDBCCCB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139"/>
            <a:ext cx="3019413" cy="4546315"/>
          </a:xfrm>
          <a:prstGeom prst="rect">
            <a:avLst/>
          </a:prstGeom>
        </p:spPr>
      </p:pic>
      <p:pic>
        <p:nvPicPr>
          <p:cNvPr id="8" name="图片 7" descr="图形用户界面&#10;&#10;AI 生成的内容可能不正确。">
            <a:extLst>
              <a:ext uri="{FF2B5EF4-FFF2-40B4-BE49-F238E27FC236}">
                <a16:creationId xmlns:a16="http://schemas.microsoft.com/office/drawing/2014/main" id="{F7E5B2AE-7D56-41CE-AD34-1BAFED62A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404" y="1241854"/>
            <a:ext cx="1835596" cy="1990670"/>
          </a:xfrm>
          <a:prstGeom prst="rect">
            <a:avLst/>
          </a:prstGeom>
        </p:spPr>
      </p:pic>
      <p:pic>
        <p:nvPicPr>
          <p:cNvPr id="13" name="图片 12" descr="图表&#10;&#10;AI 生成的内容可能不正确。">
            <a:extLst>
              <a:ext uri="{FF2B5EF4-FFF2-40B4-BE49-F238E27FC236}">
                <a16:creationId xmlns:a16="http://schemas.microsoft.com/office/drawing/2014/main" id="{B0B879E2-1FD2-4B40-1731-0CB2AC40F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908" y="3466701"/>
            <a:ext cx="6226335" cy="296139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99D6A68-FE6F-359D-9004-660CA1D8EE81}"/>
              </a:ext>
            </a:extLst>
          </p:cNvPr>
          <p:cNvSpPr txBox="1"/>
          <p:nvPr/>
        </p:nvSpPr>
        <p:spPr>
          <a:xfrm>
            <a:off x="5052929" y="1201199"/>
            <a:ext cx="3872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Close to 100% eff. at Center region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0 efficiency for IP &gt;3.5 m </a:t>
            </a:r>
            <a:endParaRPr kumimoji="1" lang="zh-CN" altLang="en-US" dirty="0"/>
          </a:p>
          <a:p>
            <a:endParaRPr kumimoji="1" lang="en-US" altLang="zh-CN" dirty="0"/>
          </a:p>
          <a:p>
            <a:r>
              <a:rPr kumimoji="1" lang="en-US" altLang="zh-CN" dirty="0"/>
              <a:t>0 efficiency at endcap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Not yet turn on for HLT stream</a:t>
            </a:r>
          </a:p>
        </p:txBody>
      </p:sp>
    </p:spTree>
    <p:extLst>
      <p:ext uri="{BB962C8B-B14F-4D97-AF65-F5344CB8AC3E}">
        <p14:creationId xmlns:p14="http://schemas.microsoft.com/office/powerpoint/2010/main" val="253703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AD3FB-85B9-B2CA-A301-9F989421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L1 Trigger @ ATLAS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FB5217-644E-4214-AFEC-56DE49BA9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Modification of L1 trigger algorithm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65C451-9888-1AF0-C14C-12CB44888E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18</a:t>
            </a:fld>
            <a:endParaRPr lang="en-US" sz="1800"/>
          </a:p>
        </p:txBody>
      </p:sp>
      <p:pic>
        <p:nvPicPr>
          <p:cNvPr id="8" name="图片 7" descr="图示&#10;&#10;AI 生成的内容可能不正确。">
            <a:extLst>
              <a:ext uri="{FF2B5EF4-FFF2-40B4-BE49-F238E27FC236}">
                <a16:creationId xmlns:a16="http://schemas.microsoft.com/office/drawing/2014/main" id="{DFB2E877-1DC9-39DE-E006-432523B5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93"/>
          <a:stretch>
            <a:fillRect/>
          </a:stretch>
        </p:blipFill>
        <p:spPr>
          <a:xfrm>
            <a:off x="0" y="1842448"/>
            <a:ext cx="7772400" cy="4678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A9F89B-DDFD-9E95-16FA-8029A5BA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381" y="1318455"/>
            <a:ext cx="3240619" cy="296693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D220007-1F9A-86EF-F675-64DCB1895940}"/>
              </a:ext>
            </a:extLst>
          </p:cNvPr>
          <p:cNvSpPr txBox="1"/>
          <p:nvPr/>
        </p:nvSpPr>
        <p:spPr>
          <a:xfrm>
            <a:off x="304512" y="1195625"/>
            <a:ext cx="3944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2</a:t>
            </a:r>
            <a:r>
              <a:rPr kumimoji="1" lang="zh-CN" altLang="en-US" dirty="0"/>
              <a:t> </a:t>
            </a:r>
            <a:r>
              <a:rPr kumimoji="1" lang="en-US" altLang="zh-CN" dirty="0"/>
              <a:t>pointing angle: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one  </a:t>
            </a:r>
            <a:r>
              <a:rPr kumimoji="1" lang="en-US" altLang="zh-CN" dirty="0" err="1"/>
              <a:t>w.r.t.</a:t>
            </a:r>
            <a:r>
              <a:rPr kumimoji="1" lang="en-US" altLang="zh-CN" dirty="0"/>
              <a:t> ATLAS IP, reverse cut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one </a:t>
            </a:r>
            <a:r>
              <a:rPr kumimoji="1" lang="en-US" altLang="zh-CN" dirty="0" err="1"/>
              <a:t>w.r.t.</a:t>
            </a:r>
            <a:r>
              <a:rPr kumimoji="1" lang="en-US" altLang="zh-CN" dirty="0"/>
              <a:t> LHCb/ALICE/CMS</a:t>
            </a:r>
            <a:endParaRPr kumimoji="1" lang="zh-CN" altLang="en-US" dirty="0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1969C9EB-207E-B35A-67CC-14A594C543BF}"/>
              </a:ext>
            </a:extLst>
          </p:cNvPr>
          <p:cNvCxnSpPr/>
          <p:nvPr/>
        </p:nvCxnSpPr>
        <p:spPr bwMode="auto">
          <a:xfrm>
            <a:off x="4012442" y="1624084"/>
            <a:ext cx="3562065" cy="13374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44123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EF9A-9F0F-F044-B2AD-FBAB35B8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Possible backgrounds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7D356-D99E-9445-8861-57CA7F594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72353"/>
            <a:ext cx="9228084" cy="5885889"/>
          </a:xfrm>
        </p:spPr>
        <p:txBody>
          <a:bodyPr/>
          <a:lstStyle/>
          <a:p>
            <a:r>
              <a:rPr lang="en-CN" dirty="0"/>
              <a:t>Cosmics removed by horizontal direction (~36km rocks)</a:t>
            </a:r>
          </a:p>
          <a:p>
            <a:endParaRPr lang="en-CN" dirty="0"/>
          </a:p>
          <a:p>
            <a:r>
              <a:rPr lang="en-CN" dirty="0"/>
              <a:t>Background from production site shielded </a:t>
            </a:r>
            <a:r>
              <a:rPr lang="en-CN"/>
              <a:t>by &gt;</a:t>
            </a:r>
            <a:r>
              <a:rPr lang="en-US" dirty="0"/>
              <a:t>3</a:t>
            </a:r>
            <a:r>
              <a:rPr lang="en-CN"/>
              <a:t>km </a:t>
            </a:r>
            <a:r>
              <a:rPr lang="en-CN" dirty="0"/>
              <a:t>rocks </a:t>
            </a:r>
          </a:p>
          <a:p>
            <a:endParaRPr lang="en-CN" dirty="0"/>
          </a:p>
          <a:p>
            <a:r>
              <a:rPr lang="en-CN" dirty="0"/>
              <a:t>Background from enviroment radioactive reomved by</a:t>
            </a:r>
          </a:p>
          <a:p>
            <a:pPr lvl="1"/>
            <a:r>
              <a:rPr lang="en-CN" dirty="0"/>
              <a:t>Pt&gt;1GeV in detection detector(ATLAS)</a:t>
            </a:r>
          </a:p>
          <a:p>
            <a:pPr lvl="1"/>
            <a:endParaRPr lang="en-CN" dirty="0"/>
          </a:p>
          <a:p>
            <a:r>
              <a:rPr lang="en-CN" dirty="0"/>
              <a:t>Background from ATLAS are removed by:</a:t>
            </a:r>
          </a:p>
          <a:p>
            <a:pPr lvl="1"/>
            <a:r>
              <a:rPr lang="en-US" dirty="0"/>
              <a:t>P</a:t>
            </a:r>
            <a:r>
              <a:rPr lang="en-CN" dirty="0"/>
              <a:t>ointing back to production site (LHCb/ALICE)</a:t>
            </a:r>
          </a:p>
          <a:p>
            <a:pPr lvl="2"/>
            <a:r>
              <a:rPr lang="en-US" dirty="0"/>
              <a:t>O</a:t>
            </a:r>
            <a:r>
              <a:rPr lang="en-CN" dirty="0"/>
              <a:t>ther horizontal direction servered as background control region</a:t>
            </a:r>
          </a:p>
          <a:p>
            <a:pPr lvl="1"/>
            <a:r>
              <a:rPr lang="en-US" dirty="0"/>
              <a:t>L</a:t>
            </a:r>
            <a:r>
              <a:rPr lang="en-CN" dirty="0"/>
              <a:t>arge Impact parameter</a:t>
            </a:r>
          </a:p>
          <a:p>
            <a:pPr lvl="1"/>
            <a:r>
              <a:rPr lang="en-US" dirty="0"/>
              <a:t>O</a:t>
            </a:r>
            <a:r>
              <a:rPr lang="en-CN" dirty="0"/>
              <a:t>ut-in track (Inverse timing) </a:t>
            </a:r>
            <a:r>
              <a:rPr lang="en-US" dirty="0"/>
              <a:t>coincide with</a:t>
            </a:r>
            <a:r>
              <a:rPr lang="zh-CN" altLang="en-US" dirty="0"/>
              <a:t> </a:t>
            </a:r>
            <a:r>
              <a:rPr lang="en-US" altLang="zh-CN" dirty="0"/>
              <a:t>in-out track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35F4B-D780-8742-BA14-DEFA51031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19</a:t>
            </a:fld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25D4E-268F-D848-B743-839FC56F7242}"/>
              </a:ext>
            </a:extLst>
          </p:cNvPr>
          <p:cNvSpPr txBox="1"/>
          <p:nvPr/>
        </p:nvSpPr>
        <p:spPr>
          <a:xfrm>
            <a:off x="2323701" y="6167464"/>
            <a:ext cx="478072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Zero background is a reasonable expectation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9028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EF1F-990A-5943-936A-92EE5750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long-lived particles (1)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959BA-F339-8248-A373-98341339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2"/>
                </a:solidFill>
              </a:rPr>
              <a:t>Long-lived particles generically exist in SM</a:t>
            </a:r>
          </a:p>
          <a:p>
            <a:pPr lvl="1"/>
            <a:endParaRPr lang="en-US" altLang="zh-CN" dirty="0">
              <a:solidFill>
                <a:schemeClr val="tx2"/>
              </a:solidFill>
            </a:endParaRPr>
          </a:p>
          <a:p>
            <a:pPr lvl="1"/>
            <a:endParaRPr lang="en-US" altLang="zh-CN" dirty="0">
              <a:solidFill>
                <a:schemeClr val="tx2"/>
              </a:solidFill>
            </a:endParaRPr>
          </a:p>
          <a:p>
            <a:pPr lvl="1"/>
            <a:endParaRPr lang="en-US" altLang="zh-CN" dirty="0">
              <a:solidFill>
                <a:schemeClr val="tx2"/>
              </a:solidFill>
            </a:endParaRPr>
          </a:p>
          <a:p>
            <a:pPr lvl="1"/>
            <a:endParaRPr lang="en-US" altLang="zh-CN" dirty="0">
              <a:solidFill>
                <a:schemeClr val="tx2"/>
              </a:solidFill>
            </a:endParaRPr>
          </a:p>
          <a:p>
            <a:pPr lvl="1"/>
            <a:endParaRPr lang="en-US" altLang="zh-CN" dirty="0">
              <a:solidFill>
                <a:schemeClr val="tx2"/>
              </a:solidFill>
            </a:endParaRPr>
          </a:p>
          <a:p>
            <a:pPr lvl="1"/>
            <a:endParaRPr lang="en-US" altLang="zh-CN" dirty="0">
              <a:solidFill>
                <a:schemeClr val="tx2"/>
              </a:solidFill>
            </a:endParaRPr>
          </a:p>
          <a:p>
            <a:pPr lvl="1"/>
            <a:endParaRPr lang="en-US" altLang="zh-CN" dirty="0">
              <a:solidFill>
                <a:schemeClr val="tx2"/>
              </a:solidFill>
            </a:endParaRPr>
          </a:p>
          <a:p>
            <a:pPr lvl="1"/>
            <a:endParaRPr lang="en-US" altLang="zh-CN" dirty="0">
              <a:solidFill>
                <a:schemeClr val="tx2"/>
              </a:solidFill>
            </a:endParaRPr>
          </a:p>
          <a:p>
            <a:pPr marL="457304" lvl="1" indent="0">
              <a:buNone/>
            </a:pPr>
            <a:endParaRPr lang="en-US" altLang="zh-CN" dirty="0">
              <a:solidFill>
                <a:schemeClr val="tx2"/>
              </a:solidFill>
            </a:endParaRPr>
          </a:p>
          <a:p>
            <a:r>
              <a:rPr lang="en-US" altLang="zh-CN" dirty="0">
                <a:solidFill>
                  <a:schemeClr val="tx2"/>
                </a:solidFill>
              </a:rPr>
              <a:t>And many extensions of SM</a:t>
            </a:r>
          </a:p>
          <a:p>
            <a:pPr lvl="1"/>
            <a:r>
              <a:rPr lang="en-US" altLang="zh-CN" dirty="0">
                <a:solidFill>
                  <a:schemeClr val="tx2"/>
                </a:solidFill>
              </a:rPr>
              <a:t>SUSY, Hidden vector…</a:t>
            </a:r>
          </a:p>
          <a:p>
            <a:pPr lvl="1"/>
            <a:endParaRPr lang="en-US" altLang="zh-CN" dirty="0">
              <a:solidFill>
                <a:schemeClr val="tx2"/>
              </a:solidFill>
            </a:endParaRPr>
          </a:p>
          <a:p>
            <a:r>
              <a:rPr lang="en-US" altLang="zh-CN" dirty="0"/>
              <a:t>Discovery of BSM LLP indicate new hierarchies or old hierarchies in new places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900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CN" dirty="0"/>
          </a:p>
          <a:p>
            <a:endParaRPr lang="en-CN" altLang="zh-CN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F78E-965F-314B-B26C-48CB8DE37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</a:t>
            </a:fld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6FE75-5EDA-CB4C-8571-141A287F3A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512" y="1185820"/>
            <a:ext cx="5010277" cy="3001416"/>
          </a:xfrm>
          <a:prstGeom prst="rect">
            <a:avLst/>
          </a:prstGeom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5E474A18-38E3-394C-9D7A-EBF46082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90" y="1198520"/>
            <a:ext cx="1721269" cy="1579217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154F9C-6BA5-D249-93A2-A277F4353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659" y="1198520"/>
            <a:ext cx="1801606" cy="174923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F7683FE-64B4-CE45-993E-C2BCB6F26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3390" y="2890318"/>
            <a:ext cx="1821332" cy="14499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22E2F7-43D1-A34D-A7E8-5E0693290E24}"/>
              </a:ext>
            </a:extLst>
          </p:cNvPr>
          <p:cNvSpPr txBox="1"/>
          <p:nvPr/>
        </p:nvSpPr>
        <p:spPr>
          <a:xfrm>
            <a:off x="7231967" y="1343908"/>
            <a:ext cx="180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</a:t>
            </a:r>
            <a:r>
              <a:rPr lang="en-CN" sz="1400" dirty="0"/>
              <a:t>ass degeneration</a:t>
            </a:r>
          </a:p>
        </p:txBody>
      </p:sp>
    </p:spTree>
    <p:extLst>
      <p:ext uri="{BB962C8B-B14F-4D97-AF65-F5344CB8AC3E}">
        <p14:creationId xmlns:p14="http://schemas.microsoft.com/office/powerpoint/2010/main" val="1591571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82509A-82AA-2A4F-8AB6-C5CE665A5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82068" y="2999891"/>
            <a:ext cx="6553568" cy="3978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A02C2A-C5DB-3B4E-A513-D2042FC1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CN" dirty="0"/>
              <a:t>xpected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0E6AD-110D-3943-8AAD-F7FE2D2C6C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20</a:t>
            </a:fld>
            <a:endParaRPr lang="en-US" sz="1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AE4C96-C0F9-C14F-AD85-C0C7CD5F3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CN" dirty="0"/>
              <a:t>ensitivity of assume observe 3.1 events for different senarios </a:t>
            </a:r>
          </a:p>
          <a:p>
            <a:pPr lvl="1"/>
            <a:r>
              <a:rPr lang="en-US" dirty="0"/>
              <a:t>LLP and dark shower simulated using </a:t>
            </a:r>
            <a:r>
              <a:rPr lang="en-US" dirty="0" err="1"/>
              <a:t>pythia</a:t>
            </a:r>
            <a:endParaRPr lang="en-US" dirty="0"/>
          </a:p>
          <a:p>
            <a:pPr lvl="1"/>
            <a:r>
              <a:rPr lang="en-US" dirty="0"/>
              <a:t>Muons passing through rock simulated using MUSIC (full simulation)</a:t>
            </a:r>
          </a:p>
          <a:p>
            <a:pPr lvl="1"/>
            <a:r>
              <a:rPr lang="en-US" dirty="0"/>
              <a:t>Any track hit detection muon detector with Pt&gt;1GeV count (100% eff.)</a:t>
            </a:r>
          </a:p>
          <a:p>
            <a:pPr lvl="1"/>
            <a:r>
              <a:rPr lang="en-US" dirty="0"/>
              <a:t>Zero background during whole HL-LHC</a:t>
            </a:r>
          </a:p>
          <a:p>
            <a:pPr lvl="1"/>
            <a:r>
              <a:rPr lang="en-US" dirty="0"/>
              <a:t>ALICE-ATLAS and </a:t>
            </a:r>
            <a:r>
              <a:rPr lang="en-US" dirty="0" err="1"/>
              <a:t>LHCb</a:t>
            </a:r>
            <a:r>
              <a:rPr lang="en-US" dirty="0"/>
              <a:t>-ATLAS configuration combined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46C28-C80A-7E4D-AEF5-FEF0A7AD8C2C}"/>
              </a:ext>
            </a:extLst>
          </p:cNvPr>
          <p:cNvSpPr txBox="1"/>
          <p:nvPr/>
        </p:nvSpPr>
        <p:spPr>
          <a:xfrm>
            <a:off x="0" y="5762894"/>
            <a:ext cx="20608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CN" dirty="0"/>
              <a:t>est sensitivity:</a:t>
            </a:r>
          </a:p>
          <a:p>
            <a:r>
              <a:rPr lang="en-US" dirty="0"/>
              <a:t>5</a:t>
            </a:r>
            <a:r>
              <a:rPr lang="en-CN"/>
              <a:t>00fb </a:t>
            </a:r>
            <a:r>
              <a:rPr lang="en-CN" dirty="0"/>
              <a:t>@ c</a:t>
            </a:r>
            <a:r>
              <a:rPr lang="en-CN"/>
              <a:t>𝛕~</a:t>
            </a:r>
            <a:r>
              <a:rPr lang="en-US" dirty="0"/>
              <a:t>10</a:t>
            </a:r>
            <a:r>
              <a:rPr lang="en-CN"/>
              <a:t>0m</a:t>
            </a:r>
            <a:endParaRPr lang="en-CN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5C4D53-5C01-9744-8E60-D82FFF3BE15C}"/>
              </a:ext>
            </a:extLst>
          </p:cNvPr>
          <p:cNvCxnSpPr>
            <a:cxnSpLocks/>
          </p:cNvCxnSpPr>
          <p:nvPr/>
        </p:nvCxnSpPr>
        <p:spPr bwMode="auto">
          <a:xfrm>
            <a:off x="1941811" y="6046304"/>
            <a:ext cx="2262442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4196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3E4BC-0336-834A-A174-818B1612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92D2-685F-C84B-89E1-5EF9C32AC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2232"/>
            <a:ext cx="9144000" cy="5885889"/>
          </a:xfrm>
        </p:spPr>
        <p:txBody>
          <a:bodyPr/>
          <a:lstStyle/>
          <a:p>
            <a:r>
              <a:rPr lang="en-US" dirty="0"/>
              <a:t>Producing and detecting long-lived particles at different experiments at the LHC</a:t>
            </a:r>
          </a:p>
          <a:p>
            <a:pPr lvl="1"/>
            <a:r>
              <a:rPr lang="en-US" dirty="0"/>
              <a:t> Can carve into interesting unexplored parameter space.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Cost-effective: only update firmware/software</a:t>
            </a:r>
          </a:p>
          <a:p>
            <a:pPr lvl="2"/>
            <a:r>
              <a:rPr lang="en-US" dirty="0"/>
              <a:t> Could start even from Run III</a:t>
            </a:r>
          </a:p>
          <a:p>
            <a:pPr lvl="2"/>
            <a:r>
              <a:rPr lang="en-US" dirty="0"/>
              <a:t> Extra luminosity for ATLAS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Sensitivity comparable to other LLP searches like arXiv:1708.05389</a:t>
            </a:r>
          </a:p>
          <a:p>
            <a:pPr lvl="2"/>
            <a:r>
              <a:rPr lang="en-US" dirty="0"/>
              <a:t>Could serve as an independent cross check.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Similar strategy could be used in searches like up-going-muon(DM)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C5B75-112C-6F43-B7D1-6B78D753A8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21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64764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EF1F-990A-5943-936A-92EE5750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long-lived particles (2)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959BA-F339-8248-A373-98341339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2"/>
                </a:solidFill>
              </a:rPr>
              <a:t>Search strategies roughly fall into two categories:</a:t>
            </a:r>
          </a:p>
          <a:p>
            <a:pPr lvl="1"/>
            <a:r>
              <a:rPr lang="en-US" altLang="zh-CN" sz="2200" dirty="0"/>
              <a:t>New search/trigger strategies:</a:t>
            </a:r>
            <a:endParaRPr lang="en-US" altLang="zh-CN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CN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dirty="0"/>
              <a:t>             </a:t>
            </a:r>
            <a:r>
              <a:rPr lang="en-US" altLang="zh-CN" dirty="0" err="1"/>
              <a:t>LHCb</a:t>
            </a:r>
            <a:r>
              <a:rPr lang="en-US" altLang="zh-CN" dirty="0"/>
              <a:t> with VELO/RICH, timing trigger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dirty="0"/>
              <a:t>             Forward Spectrometer, CMS High Granularity Calorimeter</a:t>
            </a:r>
          </a:p>
          <a:p>
            <a:pPr lvl="1"/>
            <a:r>
              <a:rPr lang="en-US" altLang="zh-CN" sz="2400" dirty="0"/>
              <a:t>Adding new modules: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 		  FASER, MATHUSELA, CODEX-b, ANUBIS,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dirty="0"/>
              <a:t>             </a:t>
            </a:r>
            <a:r>
              <a:rPr lang="en-US" altLang="zh-CN" dirty="0" err="1"/>
              <a:t>MoEDAL</a:t>
            </a:r>
            <a:r>
              <a:rPr lang="en-US" altLang="zh-CN" dirty="0"/>
              <a:t> with MAPP/MALL/</a:t>
            </a:r>
            <a:r>
              <a:rPr lang="en-US" altLang="en-US" dirty="0" err="1"/>
              <a:t>SHiP</a:t>
            </a:r>
            <a:r>
              <a:rPr lang="en-US" altLang="en-US" dirty="0"/>
              <a:t>…</a:t>
            </a:r>
            <a:endParaRPr lang="en-US" altLang="zh-CN" dirty="0"/>
          </a:p>
          <a:p>
            <a:pPr lvl="1"/>
            <a:endParaRPr lang="en-US" altLang="zh-CN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900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CN" dirty="0"/>
          </a:p>
          <a:p>
            <a:endParaRPr lang="en-CN" altLang="zh-CN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F78E-965F-314B-B26C-48CB8DE37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</a:t>
            </a:fld>
            <a:endParaRPr lang="en-US" sz="1800"/>
          </a:p>
        </p:txBody>
      </p:sp>
      <p:pic>
        <p:nvPicPr>
          <p:cNvPr id="9" name="Picture 8" descr="A picture containing table, sitting, white, standing&#10;&#10;Description automatically generated">
            <a:extLst>
              <a:ext uri="{FF2B5EF4-FFF2-40B4-BE49-F238E27FC236}">
                <a16:creationId xmlns:a16="http://schemas.microsoft.com/office/drawing/2014/main" id="{2AFF746B-4285-7645-ABAF-39A19373C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"/>
          <a:stretch/>
        </p:blipFill>
        <p:spPr>
          <a:xfrm>
            <a:off x="2509905" y="3786607"/>
            <a:ext cx="1823555" cy="26536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40B0F9-4954-C64A-8EB1-4CEB500CFC1B}"/>
              </a:ext>
            </a:extLst>
          </p:cNvPr>
          <p:cNvSpPr/>
          <p:nvPr/>
        </p:nvSpPr>
        <p:spPr>
          <a:xfrm>
            <a:off x="3041774" y="6215997"/>
            <a:ext cx="14029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ANUBIS</a:t>
            </a:r>
          </a:p>
          <a:p>
            <a:r>
              <a:rPr lang="en-CN" dirty="0"/>
              <a:t>1909.13022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58B1CF-6B0D-D243-BF1E-2B0A15D8A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07547"/>
            <a:ext cx="4512689" cy="21223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B78A57-4403-4449-A65B-08E22DCDE645}"/>
              </a:ext>
            </a:extLst>
          </p:cNvPr>
          <p:cNvSpPr/>
          <p:nvPr/>
        </p:nvSpPr>
        <p:spPr>
          <a:xfrm>
            <a:off x="4908548" y="6127676"/>
            <a:ext cx="43198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FASER</a:t>
            </a:r>
          </a:p>
        </p:txBody>
      </p:sp>
      <p:pic>
        <p:nvPicPr>
          <p:cNvPr id="1026" name="Picture 2" descr="1">
            <a:extLst>
              <a:ext uri="{FF2B5EF4-FFF2-40B4-BE49-F238E27FC236}">
                <a16:creationId xmlns:a16="http://schemas.microsoft.com/office/drawing/2014/main" id="{5F431605-6DAF-8962-E730-98314384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3372"/>
            <a:ext cx="2577948" cy="168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BC855B4-EB5C-1D77-EC8D-AFEAFA265F79}"/>
              </a:ext>
            </a:extLst>
          </p:cNvPr>
          <p:cNvSpPr txBox="1"/>
          <p:nvPr/>
        </p:nvSpPr>
        <p:spPr>
          <a:xfrm>
            <a:off x="31160" y="5961918"/>
            <a:ext cx="2723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altLang="zh-CN" sz="1600" dirty="0">
                <a:effectLst/>
                <a:latin typeface="Helvetica" pitchFamily="2" charset="0"/>
              </a:rPr>
              <a:t>Phys. </a:t>
            </a:r>
            <a:r>
              <a:rPr lang="fr-FR" altLang="zh-CN" sz="1600" dirty="0" err="1">
                <a:effectLst/>
                <a:latin typeface="Helvetica" pitchFamily="2" charset="0"/>
              </a:rPr>
              <a:t>Lett</a:t>
            </a:r>
            <a:r>
              <a:rPr lang="fr-FR" altLang="zh-CN" sz="1600" dirty="0">
                <a:effectLst/>
                <a:latin typeface="Helvetica" pitchFamily="2" charset="0"/>
              </a:rPr>
              <a:t>. B 767 (2017) 29</a:t>
            </a:r>
          </a:p>
        </p:txBody>
      </p:sp>
    </p:spTree>
    <p:extLst>
      <p:ext uri="{BB962C8B-B14F-4D97-AF65-F5344CB8AC3E}">
        <p14:creationId xmlns:p14="http://schemas.microsoft.com/office/powerpoint/2010/main" val="233755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EDDBCDB5-6A37-BC48-B651-FBF9B86BD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" y="3758781"/>
            <a:ext cx="2477650" cy="2429168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884C2637-24D7-E04E-B28B-1626D05F3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011"/>
          <a:stretch/>
        </p:blipFill>
        <p:spPr>
          <a:xfrm>
            <a:off x="3011003" y="3758780"/>
            <a:ext cx="3244681" cy="2799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17AEA-1DD7-604B-B97C-01B52F2B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LLP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CN"/>
              <a:t>ATLAS</a:t>
            </a:r>
            <a:r>
              <a:rPr lang="en-CN" dirty="0"/>
              <a:t>/</a:t>
            </a:r>
            <a:r>
              <a:rPr lang="en-CN"/>
              <a:t>CMS </a:t>
            </a:r>
            <a:endParaRPr lang="en-CN" dirty="0"/>
          </a:p>
        </p:txBody>
      </p:sp>
      <p:pic>
        <p:nvPicPr>
          <p:cNvPr id="6" name="Content Placeholder 5" descr="A picture containing clock&#10;&#10;Description automatically generated">
            <a:extLst>
              <a:ext uri="{FF2B5EF4-FFF2-40B4-BE49-F238E27FC236}">
                <a16:creationId xmlns:a16="http://schemas.microsoft.com/office/drawing/2014/main" id="{DE9A9931-0307-9248-AB58-0DE70ADDF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733" y="722701"/>
            <a:ext cx="3047530" cy="30948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E077B-E6D1-4B4A-984D-2BCA7CB054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4</a:t>
            </a:fld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5F9DD-F9AA-E749-A2B7-4AFAB4262716}"/>
              </a:ext>
            </a:extLst>
          </p:cNvPr>
          <p:cNvSpPr txBox="1"/>
          <p:nvPr/>
        </p:nvSpPr>
        <p:spPr>
          <a:xfrm>
            <a:off x="3198279" y="6260637"/>
            <a:ext cx="193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2004.05153</a:t>
            </a:r>
          </a:p>
        </p:txBody>
      </p:sp>
      <p:pic>
        <p:nvPicPr>
          <p:cNvPr id="12" name="Picture 1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3C3BC92-33CB-0543-B6B6-ACAB6984F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530" y="722701"/>
            <a:ext cx="2837568" cy="2604295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17F2FDF-3C08-AD40-BEBE-E7A0E63EA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770" y="828839"/>
            <a:ext cx="3212230" cy="24981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4448E1-702F-BC4D-9240-414B696E7439}"/>
              </a:ext>
            </a:extLst>
          </p:cNvPr>
          <p:cNvSpPr txBox="1"/>
          <p:nvPr/>
        </p:nvSpPr>
        <p:spPr>
          <a:xfrm>
            <a:off x="6425182" y="3244334"/>
            <a:ext cx="2507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dirty="0"/>
              <a:t>PRD 101(2020) 052013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CFABF3-E9AC-4342-9615-2510E07A797B}"/>
              </a:ext>
            </a:extLst>
          </p:cNvPr>
          <p:cNvSpPr txBox="1"/>
          <p:nvPr/>
        </p:nvSpPr>
        <p:spPr>
          <a:xfrm>
            <a:off x="1743972" y="4833893"/>
            <a:ext cx="1189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D4C9A3-397E-E04C-BE32-1322EB9A564A}"/>
              </a:ext>
            </a:extLst>
          </p:cNvPr>
          <p:cNvSpPr txBox="1"/>
          <p:nvPr/>
        </p:nvSpPr>
        <p:spPr>
          <a:xfrm>
            <a:off x="952060" y="2875002"/>
            <a:ext cx="190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CMS/ATLAS</a:t>
            </a:r>
          </a:p>
        </p:txBody>
      </p:sp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C854B291-5F9C-FF48-AB29-E2825E112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015" y="3817532"/>
            <a:ext cx="2896132" cy="27407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7BA1A4-4140-6049-941C-86D07DE8CEC6}"/>
              </a:ext>
            </a:extLst>
          </p:cNvPr>
          <p:cNvSpPr txBox="1"/>
          <p:nvPr/>
        </p:nvSpPr>
        <p:spPr>
          <a:xfrm>
            <a:off x="6831495" y="5410689"/>
            <a:ext cx="193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1909.01246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BD4E31-855C-E94D-9771-0449E957FFC5}"/>
              </a:ext>
            </a:extLst>
          </p:cNvPr>
          <p:cNvSpPr/>
          <p:nvPr/>
        </p:nvSpPr>
        <p:spPr>
          <a:xfrm>
            <a:off x="3310805" y="3337321"/>
            <a:ext cx="2311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CMS-PAS-EXO-19-021</a:t>
            </a:r>
            <a:endParaRPr lang="en-CN" sz="1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701779-B968-FA48-B6C7-CB9F1E8055DF}"/>
              </a:ext>
            </a:extLst>
          </p:cNvPr>
          <p:cNvCxnSpPr/>
          <p:nvPr/>
        </p:nvCxnSpPr>
        <p:spPr bwMode="auto">
          <a:xfrm>
            <a:off x="925769" y="5595355"/>
            <a:ext cx="627729" cy="18466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Arc 6">
            <a:extLst>
              <a:ext uri="{FF2B5EF4-FFF2-40B4-BE49-F238E27FC236}">
                <a16:creationId xmlns:a16="http://schemas.microsoft.com/office/drawing/2014/main" id="{EE8116A7-C5B8-A94F-A0A2-BA558D8CB0F7}"/>
              </a:ext>
            </a:extLst>
          </p:cNvPr>
          <p:cNvSpPr/>
          <p:nvPr/>
        </p:nvSpPr>
        <p:spPr bwMode="auto">
          <a:xfrm rot="1943872">
            <a:off x="542581" y="5701521"/>
            <a:ext cx="1523765" cy="806656"/>
          </a:xfrm>
          <a:prstGeom prst="arc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3405938-9F0F-B744-8659-8BFB563A6A9B}"/>
              </a:ext>
            </a:extLst>
          </p:cNvPr>
          <p:cNvSpPr/>
          <p:nvPr/>
        </p:nvSpPr>
        <p:spPr bwMode="auto">
          <a:xfrm rot="1943872" flipV="1">
            <a:off x="1081239" y="4700051"/>
            <a:ext cx="1539701" cy="1165314"/>
          </a:xfrm>
          <a:prstGeom prst="arc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3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B295-0B80-EE4E-8977-82A91BB3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CN"/>
              <a:t>eneral picture</a:t>
            </a:r>
            <a:r>
              <a:rPr lang="en-US" dirty="0"/>
              <a:t> of our idea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1A481-E2A4-2942-8F47-EA7F66192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building new modules, one may use existing facilities as far detectors. 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3B4A5-328C-694B-B42A-B774EBA2F6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5</a:t>
            </a:fld>
            <a:endParaRPr lang="en-US" sz="180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E2DF996A-C45C-3649-AFCA-46F69D19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72" y="1645095"/>
            <a:ext cx="5753528" cy="49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C53A0AC-823A-8D21-89C1-8F7AD7D7078E}"/>
              </a:ext>
            </a:extLst>
          </p:cNvPr>
          <p:cNvSpPr txBox="1"/>
          <p:nvPr/>
        </p:nvSpPr>
        <p:spPr>
          <a:xfrm>
            <a:off x="185792" y="1820522"/>
            <a:ext cx="39033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 muon system, including magnet field for precision momentum measurement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small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acceptance</a:t>
            </a:r>
            <a:endParaRPr kumimoji="1" lang="zh-CN" altLang="en-US" dirty="0"/>
          </a:p>
        </p:txBody>
      </p:sp>
      <p:pic>
        <p:nvPicPr>
          <p:cNvPr id="13" name="图片 12" descr="表格&#10;&#10;AI 生成的内容可能不正确。">
            <a:extLst>
              <a:ext uri="{FF2B5EF4-FFF2-40B4-BE49-F238E27FC236}">
                <a16:creationId xmlns:a16="http://schemas.microsoft.com/office/drawing/2014/main" id="{7F6C8706-DAEA-BA2B-2DDD-8AB44A6F2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1681"/>
            <a:ext cx="41465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8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1E18A-87DC-0745-9ABB-984A8D3E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Channel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FF807-7F36-9648-B74C-D86764528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Muon chamber is usually the largest component in a detector</a:t>
            </a:r>
          </a:p>
          <a:p>
            <a:r>
              <a:rPr lang="en-US" altLang="zh-CN" dirty="0"/>
              <a:t>with much less busy environment.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trigger strategy at CMS and ATLAS:</a:t>
            </a:r>
          </a:p>
          <a:p>
            <a:pPr lvl="1"/>
            <a:r>
              <a:rPr lang="en-US" dirty="0"/>
              <a:t>CMS Barrel Muon Track Finder (L1 tracking algorithm) for </a:t>
            </a:r>
          </a:p>
          <a:p>
            <a:pPr marL="457304" lvl="1" indent="0">
              <a:buNone/>
            </a:pPr>
            <a:r>
              <a:rPr lang="en-US" dirty="0"/>
              <a:t>HL-LHC based on Kalman Filter algorithm.</a:t>
            </a:r>
          </a:p>
          <a:p>
            <a:pPr lvl="1"/>
            <a:r>
              <a:rPr lang="en-US" dirty="0"/>
              <a:t>ATLAS Pointing angle based L1 trigger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E75B3-8F53-014B-BCA2-2DAD498884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6</a:t>
            </a:fld>
            <a:endParaRPr lang="en-US" sz="180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3B5414D-FF8D-5448-8E64-E25B9F830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98" y="1989552"/>
            <a:ext cx="433863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ATLAS:   diameter 25m;   length 44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80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CMS:       diameter 15m;   length 28.7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80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err="1">
                <a:solidFill>
                  <a:schemeClr val="tx2"/>
                </a:solidFill>
              </a:rPr>
              <a:t>LHCb</a:t>
            </a:r>
            <a:r>
              <a:rPr lang="en-US" altLang="zh-CN" sz="2000" dirty="0">
                <a:solidFill>
                  <a:schemeClr val="tx2"/>
                </a:solidFill>
              </a:rPr>
              <a:t>:     diameter 4.5m;  length 4 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ALICE:    no muon chamber</a:t>
            </a:r>
          </a:p>
        </p:txBody>
      </p:sp>
      <p:sp>
        <p:nvSpPr>
          <p:cNvPr id="6" name="矩形: 圆角 2">
            <a:extLst>
              <a:ext uri="{FF2B5EF4-FFF2-40B4-BE49-F238E27FC236}">
                <a16:creationId xmlns:a16="http://schemas.microsoft.com/office/drawing/2014/main" id="{304105E5-A4EC-E440-B0DA-94F44A5463F6}"/>
              </a:ext>
            </a:extLst>
          </p:cNvPr>
          <p:cNvSpPr/>
          <p:nvPr/>
        </p:nvSpPr>
        <p:spPr>
          <a:xfrm>
            <a:off x="1009098" y="1989552"/>
            <a:ext cx="4240213" cy="392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直接箭头连接符 4">
            <a:extLst>
              <a:ext uri="{FF2B5EF4-FFF2-40B4-BE49-F238E27FC236}">
                <a16:creationId xmlns:a16="http://schemas.microsoft.com/office/drawing/2014/main" id="{1758D2BB-784A-6E40-BA83-1F0B87DCF759}"/>
              </a:ext>
            </a:extLst>
          </p:cNvPr>
          <p:cNvCxnSpPr/>
          <p:nvPr/>
        </p:nvCxnSpPr>
        <p:spPr>
          <a:xfrm>
            <a:off x="5249311" y="2202277"/>
            <a:ext cx="5048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C9A2EA45-D071-8949-8ECC-96E756D84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5723" y="1986377"/>
            <a:ext cx="862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largest</a:t>
            </a:r>
          </a:p>
        </p:txBody>
      </p:sp>
      <p:sp>
        <p:nvSpPr>
          <p:cNvPr id="9" name="矩形: 圆角 14">
            <a:extLst>
              <a:ext uri="{FF2B5EF4-FFF2-40B4-BE49-F238E27FC236}">
                <a16:creationId xmlns:a16="http://schemas.microsoft.com/office/drawing/2014/main" id="{F6043250-09E6-FB45-B199-BAD0621D3835}"/>
              </a:ext>
            </a:extLst>
          </p:cNvPr>
          <p:cNvSpPr/>
          <p:nvPr/>
        </p:nvSpPr>
        <p:spPr>
          <a:xfrm>
            <a:off x="1001161" y="3289714"/>
            <a:ext cx="4240212" cy="3921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直接箭头连接符 15">
            <a:extLst>
              <a:ext uri="{FF2B5EF4-FFF2-40B4-BE49-F238E27FC236}">
                <a16:creationId xmlns:a16="http://schemas.microsoft.com/office/drawing/2014/main" id="{757E689D-9CF3-8E46-9B95-68CE58DEDB1E}"/>
              </a:ext>
            </a:extLst>
          </p:cNvPr>
          <p:cNvCxnSpPr/>
          <p:nvPr/>
        </p:nvCxnSpPr>
        <p:spPr>
          <a:xfrm>
            <a:off x="5249311" y="3497677"/>
            <a:ext cx="5048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>
            <a:extLst>
              <a:ext uri="{FF2B5EF4-FFF2-40B4-BE49-F238E27FC236}">
                <a16:creationId xmlns:a16="http://schemas.microsoft.com/office/drawing/2014/main" id="{672C62B7-8CF3-2A4B-87B0-C69B9477C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5723" y="3281777"/>
            <a:ext cx="2517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FF0000"/>
                </a:solidFill>
              </a:rPr>
              <a:t>should only be treated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FF0000"/>
                </a:solidFill>
              </a:rPr>
              <a:t>as a production site</a:t>
            </a:r>
          </a:p>
        </p:txBody>
      </p:sp>
    </p:spTree>
    <p:extLst>
      <p:ext uri="{BB962C8B-B14F-4D97-AF65-F5344CB8AC3E}">
        <p14:creationId xmlns:p14="http://schemas.microsoft.com/office/powerpoint/2010/main" val="183605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21BAC-0680-D643-8E2E-4D1B40A4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ideal combination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08603-49BA-8548-B0E5-1FF9E89C1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LHCb</a:t>
            </a:r>
            <a:r>
              <a:rPr lang="en-US" altLang="zh-CN" dirty="0"/>
              <a:t>/ALICE for production, ATLAS for detection.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97567-5110-8040-BFF2-FC44516DB3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7</a:t>
            </a:fld>
            <a:endParaRPr lang="en-US" sz="180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1C15C60-CCC1-624E-AB23-9670E5758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165350"/>
            <a:ext cx="1795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/>
              <a:t>• Short distance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C7FD293-CEC6-3E48-828F-C4E89A089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597150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/>
              <a:t>• Forward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28F2A-EE00-E846-BCEB-381CFE86B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028950"/>
            <a:ext cx="2554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/>
              <a:t>• Large Muon chamber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9AD918A-4DD5-FF4E-9E63-9893BCB4F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460750"/>
            <a:ext cx="731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/>
              <a:t>• Luminosities: LHCb/ALICE is ~10 times lower than that of ATLAS.</a:t>
            </a: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C79EC879-0F46-DE42-87BD-681C7F99B57C}"/>
              </a:ext>
            </a:extLst>
          </p:cNvPr>
          <p:cNvSpPr/>
          <p:nvPr/>
        </p:nvSpPr>
        <p:spPr>
          <a:xfrm>
            <a:off x="1403350" y="2165350"/>
            <a:ext cx="2376488" cy="7921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直接箭头连接符 3">
            <a:extLst>
              <a:ext uri="{FF2B5EF4-FFF2-40B4-BE49-F238E27FC236}">
                <a16:creationId xmlns:a16="http://schemas.microsoft.com/office/drawing/2014/main" id="{35FC4D80-8295-BD47-A529-D876C1CFF4E5}"/>
              </a:ext>
            </a:extLst>
          </p:cNvPr>
          <p:cNvCxnSpPr>
            <a:stCxn id="9" idx="3"/>
          </p:cNvCxnSpPr>
          <p:nvPr/>
        </p:nvCxnSpPr>
        <p:spPr>
          <a:xfrm flipV="1">
            <a:off x="3779838" y="2557463"/>
            <a:ext cx="504825" cy="3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>
            <a:extLst>
              <a:ext uri="{FF2B5EF4-FFF2-40B4-BE49-F238E27FC236}">
                <a16:creationId xmlns:a16="http://schemas.microsoft.com/office/drawing/2014/main" id="{E482E656-412F-444D-B111-145731A26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346325"/>
            <a:ext cx="2486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FF0000"/>
                </a:solidFill>
              </a:rPr>
              <a:t>CMS is less attractive.</a:t>
            </a:r>
          </a:p>
        </p:txBody>
      </p:sp>
      <p:sp>
        <p:nvSpPr>
          <p:cNvPr id="12" name="矩形: 圆角 17">
            <a:extLst>
              <a:ext uri="{FF2B5EF4-FFF2-40B4-BE49-F238E27FC236}">
                <a16:creationId xmlns:a16="http://schemas.microsoft.com/office/drawing/2014/main" id="{67391EF6-8EBD-8640-9F85-6CDF789DF8F4}"/>
              </a:ext>
            </a:extLst>
          </p:cNvPr>
          <p:cNvSpPr/>
          <p:nvPr/>
        </p:nvSpPr>
        <p:spPr>
          <a:xfrm>
            <a:off x="1403350" y="3068638"/>
            <a:ext cx="7489825" cy="88741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直接箭头连接符 19">
            <a:extLst>
              <a:ext uri="{FF2B5EF4-FFF2-40B4-BE49-F238E27FC236}">
                <a16:creationId xmlns:a16="http://schemas.microsoft.com/office/drawing/2014/main" id="{FE34507D-E5BB-5D4D-92DD-CB8919F08A93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584575" y="3956050"/>
            <a:ext cx="1563688" cy="5524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6">
            <a:extLst>
              <a:ext uri="{FF2B5EF4-FFF2-40B4-BE49-F238E27FC236}">
                <a16:creationId xmlns:a16="http://schemas.microsoft.com/office/drawing/2014/main" id="{B2EC0ACC-89DD-8542-898C-7CC7E276D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508500"/>
            <a:ext cx="6996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00B050"/>
                </a:solidFill>
              </a:rPr>
              <a:t>Competing factors for the choice of production vs detection.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00B050"/>
                </a:solidFill>
              </a:rPr>
              <a:t>Combining LHCb and ALICE, we have 600 fb^-1 total luminosity.</a:t>
            </a:r>
          </a:p>
        </p:txBody>
      </p:sp>
    </p:spTree>
    <p:extLst>
      <p:ext uri="{BB962C8B-B14F-4D97-AF65-F5344CB8AC3E}">
        <p14:creationId xmlns:p14="http://schemas.microsoft.com/office/powerpoint/2010/main" val="3018349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31E2-9956-A448-9A97-50CF86983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Non-Abelian Dark Sector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D20B7-7F17-7049-964B-56B9DA315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4887"/>
            <a:ext cx="9144000" cy="5723355"/>
          </a:xfrm>
        </p:spPr>
        <p:txBody>
          <a:bodyPr/>
          <a:lstStyle/>
          <a:p>
            <a:r>
              <a:rPr lang="en-US" dirty="0"/>
              <a:t>Dark Sector remains largely unknown.</a:t>
            </a:r>
          </a:p>
          <a:p>
            <a:pPr lvl="1"/>
            <a:r>
              <a:rPr lang="en-US" dirty="0"/>
              <a:t>Non-abelian  choice on Dark Sector remains to be further studies!</a:t>
            </a:r>
          </a:p>
          <a:p>
            <a:pPr lvl="1"/>
            <a:r>
              <a:rPr lang="en-US" dirty="0"/>
              <a:t>Generically classified as Hidden Valley models.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3F531-6B50-6746-AD5A-B980699F6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8</a:t>
            </a:fld>
            <a:endParaRPr lang="en-US" sz="1800"/>
          </a:p>
        </p:txBody>
      </p:sp>
      <p:pic>
        <p:nvPicPr>
          <p:cNvPr id="5" name="Picture 2" descr="http://www.phys.washington.edu/users/strasslr/zurek/NVALLEYC.gif">
            <a:extLst>
              <a:ext uri="{FF2B5EF4-FFF2-40B4-BE49-F238E27FC236}">
                <a16:creationId xmlns:a16="http://schemas.microsoft.com/office/drawing/2014/main" id="{C06700B7-3441-794B-8991-76D88FFDA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2" y="2837001"/>
            <a:ext cx="3381375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221BFC0-2891-B146-BE36-E160C6CDF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2651263"/>
            <a:ext cx="2928937" cy="40005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990099"/>
                </a:solidFill>
              </a:rPr>
              <a:t>A Conceptual Diagram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D1334F5-ECF7-3246-B148-F1B7250A7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2" y="3803788"/>
            <a:ext cx="1214438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</a:rPr>
              <a:t>Energy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B05A2B7-8162-F041-857A-64AAB3526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2" y="5696088"/>
            <a:ext cx="2071688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00FF"/>
                </a:solidFill>
              </a:rPr>
              <a:t>Inaccessibility</a:t>
            </a:r>
          </a:p>
        </p:txBody>
      </p:sp>
      <p:cxnSp>
        <p:nvCxnSpPr>
          <p:cNvPr id="9" name="直接箭头连接符 14">
            <a:extLst>
              <a:ext uri="{FF2B5EF4-FFF2-40B4-BE49-F238E27FC236}">
                <a16:creationId xmlns:a16="http://schemas.microsoft.com/office/drawing/2014/main" id="{674D0163-E0C7-4445-8950-4A51BD7BDB7E}"/>
              </a:ext>
            </a:extLst>
          </p:cNvPr>
          <p:cNvCxnSpPr/>
          <p:nvPr/>
        </p:nvCxnSpPr>
        <p:spPr>
          <a:xfrm rot="5400000" flipH="1" flipV="1">
            <a:off x="2058987" y="4067313"/>
            <a:ext cx="928688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16">
            <a:extLst>
              <a:ext uri="{FF2B5EF4-FFF2-40B4-BE49-F238E27FC236}">
                <a16:creationId xmlns:a16="http://schemas.microsoft.com/office/drawing/2014/main" id="{3E350B29-5053-9043-AD5D-BF1C28EAACCB}"/>
              </a:ext>
            </a:extLst>
          </p:cNvPr>
          <p:cNvCxnSpPr/>
          <p:nvPr/>
        </p:nvCxnSpPr>
        <p:spPr>
          <a:xfrm>
            <a:off x="3952875" y="6266001"/>
            <a:ext cx="1428750" cy="1587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232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1D53-532D-9A43-98C1-A1415D4C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Non-Abelian Dark Sector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01369-25FB-EA43-88FC-23EA7E93F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9" y="5037120"/>
            <a:ext cx="7364896" cy="1618494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tx2"/>
                </a:solidFill>
              </a:rPr>
              <a:t>Showering and hadronization in the hidden sector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tx2"/>
                </a:solidFill>
              </a:rPr>
              <a:t>distribute energy to many soft HV mesons.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dirty="0"/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1DDEC-096A-244E-95C1-B891CA75E5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9</a:t>
            </a:fld>
            <a:endParaRPr lang="en-US" sz="1800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A8CE134D-93A0-0A4F-A526-E4CEB9AB3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40271" y="697212"/>
            <a:ext cx="3514988" cy="347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051CE966-0ECE-3444-B426-346E2A4F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953481"/>
            <a:ext cx="48577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A688D-0AEB-3040-A142-6E98902D2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378" y="3725256"/>
            <a:ext cx="22907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/>
                </a:solidFill>
              </a:rPr>
              <a:t>Z’ mass: 200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/>
                </a:solidFill>
              </a:rPr>
              <a:t>HV meson: 0.3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/>
                </a:solidFill>
              </a:rPr>
              <a:t>&lt; N &gt;: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032CF9-9CB1-5946-ACDB-A9F01BB731AC}"/>
              </a:ext>
            </a:extLst>
          </p:cNvPr>
          <p:cNvSpPr txBox="1"/>
          <p:nvPr/>
        </p:nvSpPr>
        <p:spPr>
          <a:xfrm>
            <a:off x="1997765" y="5971623"/>
            <a:ext cx="523792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solidFill>
                  <a:srgbClr val="FF0000"/>
                </a:solidFill>
              </a:rPr>
              <a:t>Not easy to trigger in a conventional LHC search.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1D88C1-66DA-AE44-A70E-B1A7ADF5A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27" y="4049697"/>
            <a:ext cx="4373217" cy="600825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921E337C-61AB-EE44-AD13-C0490DF9D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294" y="4563507"/>
            <a:ext cx="1501844" cy="2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843"/>
      </p:ext>
    </p:extLst>
  </p:cSld>
  <p:clrMapOvr>
    <a:masterClrMapping/>
  </p:clrMapOvr>
</p:sld>
</file>

<file path=ppt/theme/theme1.xml><?xml version="1.0" encoding="utf-8"?>
<a:theme xmlns:a="http://schemas.openxmlformats.org/drawingml/2006/main" name="cms_pres">
  <a:themeElements>
    <a:clrScheme name="cms_p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ms_pr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lnDef>
  </a:objectDefaults>
  <a:extraClrSchemeLst>
    <a:extraClrScheme>
      <a:clrScheme name="cms_p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ms_p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64825</TotalTime>
  <Words>1101</Words>
  <Application>Microsoft Macintosh PowerPoint</Application>
  <PresentationFormat>全屏显示(4:3)</PresentationFormat>
  <Paragraphs>214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 Bold</vt:lpstr>
      <vt:lpstr>ＭＳ Ｐゴシック</vt:lpstr>
      <vt:lpstr>Arial</vt:lpstr>
      <vt:lpstr>Calibri</vt:lpstr>
      <vt:lpstr>Dosis</vt:lpstr>
      <vt:lpstr>Helvetica</vt:lpstr>
      <vt:lpstr>Symbol</vt:lpstr>
      <vt:lpstr>Verdana</vt:lpstr>
      <vt:lpstr>Wingdings</vt:lpstr>
      <vt:lpstr>cms_pres</vt:lpstr>
      <vt:lpstr>PowerPoint 演示文稿</vt:lpstr>
      <vt:lpstr>Searching for long-lived particles (1)</vt:lpstr>
      <vt:lpstr>Searching for long-lived particles (2)</vt:lpstr>
      <vt:lpstr>LLP at ATLAS/CMS </vt:lpstr>
      <vt:lpstr>General picture of our idea</vt:lpstr>
      <vt:lpstr>Muon Channel</vt:lpstr>
      <vt:lpstr>The ideal combination</vt:lpstr>
      <vt:lpstr>Model: Non-Abelian Dark Sector</vt:lpstr>
      <vt:lpstr>Non-Abelian Dark Sector</vt:lpstr>
      <vt:lpstr>Muon Channel</vt:lpstr>
      <vt:lpstr>Signal characterization </vt:lpstr>
      <vt:lpstr>Singal characterization </vt:lpstr>
      <vt:lpstr>Trigger @ L1 for CMS: back tracking</vt:lpstr>
      <vt:lpstr>Event Trigger</vt:lpstr>
      <vt:lpstr>HLT effiency</vt:lpstr>
      <vt:lpstr>Event display of signal like cosmics</vt:lpstr>
      <vt:lpstr>L1 Trigger efficiency at CMS</vt:lpstr>
      <vt:lpstr>L1 Trigger @ ATLAS</vt:lpstr>
      <vt:lpstr>Possible backgrounds</vt:lpstr>
      <vt:lpstr>Expected sensitivity</vt:lpstr>
      <vt:lpstr>Summary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Granularity Calorimeter Module assembly </dc:title>
  <dc:creator>huaqiao ZHANG</dc:creator>
  <cp:lastModifiedBy>Huaqiao Zhang</cp:lastModifiedBy>
  <cp:revision>879</cp:revision>
  <dcterms:created xsi:type="dcterms:W3CDTF">2016-01-26T17:22:33Z</dcterms:created>
  <dcterms:modified xsi:type="dcterms:W3CDTF">2026-04-19T02:26:34Z</dcterms:modified>
</cp:coreProperties>
</file>