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9"/>
  </p:notesMasterIdLst>
  <p:sldIdLst>
    <p:sldId id="257" r:id="rId2"/>
    <p:sldId id="259" r:id="rId3"/>
    <p:sldId id="415" r:id="rId4"/>
    <p:sldId id="484" r:id="rId5"/>
    <p:sldId id="485" r:id="rId6"/>
    <p:sldId id="435" r:id="rId7"/>
    <p:sldId id="498" r:id="rId8"/>
    <p:sldId id="499" r:id="rId9"/>
    <p:sldId id="509" r:id="rId10"/>
    <p:sldId id="500" r:id="rId11"/>
    <p:sldId id="501" r:id="rId12"/>
    <p:sldId id="502" r:id="rId13"/>
    <p:sldId id="503" r:id="rId14"/>
    <p:sldId id="504" r:id="rId15"/>
    <p:sldId id="507" r:id="rId16"/>
    <p:sldId id="505" r:id="rId17"/>
    <p:sldId id="508" r:id="rId18"/>
    <p:sldId id="506" r:id="rId19"/>
    <p:sldId id="395" r:id="rId20"/>
    <p:sldId id="497" r:id="rId21"/>
    <p:sldId id="436" r:id="rId22"/>
    <p:sldId id="437" r:id="rId23"/>
    <p:sldId id="438" r:id="rId24"/>
    <p:sldId id="439" r:id="rId25"/>
    <p:sldId id="441" r:id="rId26"/>
    <p:sldId id="443" r:id="rId27"/>
    <p:sldId id="445" r:id="rId28"/>
    <p:sldId id="447" r:id="rId29"/>
    <p:sldId id="451" r:id="rId30"/>
    <p:sldId id="453" r:id="rId31"/>
    <p:sldId id="454" r:id="rId32"/>
    <p:sldId id="455" r:id="rId33"/>
    <p:sldId id="456" r:id="rId34"/>
    <p:sldId id="487" r:id="rId35"/>
    <p:sldId id="490" r:id="rId36"/>
    <p:sldId id="393" r:id="rId37"/>
    <p:sldId id="394" r:id="rId38"/>
  </p:sldIdLst>
  <p:sldSz cx="12192000" cy="6858000"/>
  <p:notesSz cx="6858000" cy="9144000"/>
  <p:defaultTextStyle>
    <a:defPPr>
      <a:defRPr lang="en-US"/>
    </a:defPPr>
    <a:lvl1pPr marL="0" lvl="0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charset="0"/>
        <a:ea typeface="宋体" charset="-122"/>
      </a:defRPr>
    </a:lvl1pPr>
    <a:lvl2pPr marL="457200" lvl="1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charset="0"/>
        <a:ea typeface="宋体" charset="-122"/>
      </a:defRPr>
    </a:lvl2pPr>
    <a:lvl3pPr marL="914400" lvl="2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charset="0"/>
        <a:ea typeface="宋体" charset="-122"/>
      </a:defRPr>
    </a:lvl3pPr>
    <a:lvl4pPr marL="1371600" lvl="3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charset="0"/>
        <a:ea typeface="宋体" charset="-122"/>
      </a:defRPr>
    </a:lvl4pPr>
    <a:lvl5pPr marL="1828800" lvl="4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charset="0"/>
        <a:ea typeface="宋体" charset="-122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charset="0"/>
        <a:ea typeface="宋体" charset="-122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charset="0"/>
        <a:ea typeface="宋体" charset="-122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charset="0"/>
        <a:ea typeface="宋体" charset="-122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charset="0"/>
        <a:ea typeface="宋体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ngbin chen" initials="lc" lastIdx="1" clrIdx="0">
    <p:extLst>
      <p:ext uri="{19B8F6BF-5375-455C-9EA6-DF929625EA0E}">
        <p15:presenceInfo xmlns:p15="http://schemas.microsoft.com/office/powerpoint/2012/main" userId="84d47d588493ab2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CAD5"/>
    <a:srgbClr val="A5C4A0"/>
    <a:srgbClr val="3B7E3E"/>
    <a:srgbClr val="799B7F"/>
    <a:srgbClr val="A1B9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/>
    <p:restoredTop sz="95322" autoAdjust="0"/>
  </p:normalViewPr>
  <p:slideViewPr>
    <p:cSldViewPr showGuides="1">
      <p:cViewPr varScale="1">
        <p:scale>
          <a:sx n="92" d="100"/>
          <a:sy n="92" d="100"/>
        </p:scale>
        <p:origin x="156" y="4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35586B-43F2-4410-85BB-4B5EC55CD03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2026/4/19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21CD848-3DD2-47F1-B4CC-A0D7BA8E92E7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87531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01765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00039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6351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希格斯玻色子是标准模型（</a:t>
            </a:r>
            <a:r>
              <a:rPr lang="en-US" altLang="zh-CN" dirty="0"/>
              <a:t>SM</a:t>
            </a:r>
            <a:r>
              <a:rPr lang="zh-CN" altLang="en-US" dirty="0"/>
              <a:t>）的核心，其场为 </a:t>
            </a:r>
            <a:r>
              <a:rPr lang="en-US" altLang="zh-CN" dirty="0"/>
              <a:t>W/Z </a:t>
            </a:r>
            <a:r>
              <a:rPr lang="zh-CN" altLang="en-US" dirty="0"/>
              <a:t>玻色子、夸克、轻子等粒子提供质量来源。但 </a:t>
            </a:r>
            <a:r>
              <a:rPr lang="en-US" altLang="zh-CN" dirty="0"/>
              <a:t>SM </a:t>
            </a:r>
            <a:r>
              <a:rPr lang="zh-CN" altLang="en-US" dirty="0"/>
              <a:t>无法解释希格斯场真空期望值的起源、正反物质不对称、暗物质等关键问题，而这些问题的答案均与希格斯玻色子的相互作用特性紧密相关，因此高精度测量其性质是粒子物理的首要任务。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03106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32382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78076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7256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91671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组合 6"/>
          <p:cNvGrpSpPr/>
          <p:nvPr userDrawn="1"/>
        </p:nvGrpSpPr>
        <p:grpSpPr>
          <a:xfrm>
            <a:off x="-22225" y="0"/>
            <a:ext cx="12214225" cy="6858000"/>
            <a:chOff x="-22898" y="0"/>
            <a:chExt cx="12214898" cy="6858000"/>
          </a:xfrm>
        </p:grpSpPr>
        <p:pic>
          <p:nvPicPr>
            <p:cNvPr id="2056" name="Picture 2" descr="http://img01.taopic.com/160203/318749-1602031H51065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2898" y="0"/>
              <a:ext cx="12214898" cy="68580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等腰三角形 8"/>
            <p:cNvSpPr/>
            <p:nvPr/>
          </p:nvSpPr>
          <p:spPr>
            <a:xfrm>
              <a:off x="-672" y="2667000"/>
              <a:ext cx="2114667" cy="4191000"/>
            </a:xfrm>
            <a:prstGeom prst="triangle">
              <a:avLst>
                <a:gd name="adj" fmla="val 0"/>
              </a:avLst>
            </a:prstGeom>
            <a:solidFill>
              <a:srgbClr val="055993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itchFamily="34" charset="0"/>
                <a:ea typeface="等线" pitchFamily="2" charset="-122"/>
              </a:endParaRPr>
            </a:p>
          </p:txBody>
        </p:sp>
        <p:sp>
          <p:nvSpPr>
            <p:cNvPr id="10" name="等腰三角形 9"/>
            <p:cNvSpPr/>
            <p:nvPr/>
          </p:nvSpPr>
          <p:spPr>
            <a:xfrm>
              <a:off x="-672" y="5276850"/>
              <a:ext cx="5505753" cy="1581150"/>
            </a:xfrm>
            <a:prstGeom prst="triangle">
              <a:avLst>
                <a:gd name="adj" fmla="val 0"/>
              </a:avLst>
            </a:prstGeom>
            <a:solidFill>
              <a:srgbClr val="055993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itchFamily="34" charset="0"/>
                <a:ea typeface="等线" pitchFamily="2" charset="-122"/>
              </a:endParaRPr>
            </a:p>
          </p:txBody>
        </p:sp>
        <p:sp>
          <p:nvSpPr>
            <p:cNvPr id="11" name="等腰三角形 10"/>
            <p:cNvSpPr/>
            <p:nvPr/>
          </p:nvSpPr>
          <p:spPr>
            <a:xfrm rot="10800000">
              <a:off x="10077333" y="0"/>
              <a:ext cx="2114667" cy="4191000"/>
            </a:xfrm>
            <a:prstGeom prst="triangle">
              <a:avLst>
                <a:gd name="adj" fmla="val 0"/>
              </a:avLst>
            </a:prstGeom>
            <a:solidFill>
              <a:srgbClr val="055993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itchFamily="34" charset="0"/>
                <a:ea typeface="等线" pitchFamily="2" charset="-122"/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 rot="10800000">
              <a:off x="6686247" y="0"/>
              <a:ext cx="5505753" cy="1581150"/>
            </a:xfrm>
            <a:prstGeom prst="triangle">
              <a:avLst>
                <a:gd name="adj" fmla="val 0"/>
              </a:avLst>
            </a:prstGeom>
            <a:solidFill>
              <a:srgbClr val="055993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itchFamily="34" charset="0"/>
                <a:ea typeface="等线" pitchFamily="2" charset="-122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b="0" i="0" kern="1200" cap="none" spc="0" normalizeH="0" baseline="0" noProof="0"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b="0" i="0" kern="1200" cap="none" spc="0" normalizeH="0" baseline="0" noProof="0"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1CDB95-7ED1-459A-9823-8D8FBCD7519D}" type="slidenum">
              <a:rPr kumimoji="0" lang="zh-CN" altLang="zh-CN" b="0" i="0" kern="1200" cap="none" spc="0" normalizeH="0" baseline="0" noProof="0">
                <a:latin typeface="Arial" charset="0"/>
                <a:ea typeface="宋体" charset="-122"/>
                <a:cs typeface="+mn-cs"/>
              </a:rPr>
              <a:t>‹#›</a:t>
            </a:fld>
            <a:endParaRPr kumimoji="0" lang="zh-CN" altLang="zh-CN" b="0" i="0" kern="1200" cap="none" spc="0" normalizeH="0" baseline="0" noProof="0">
              <a:latin typeface="Arial" charset="0"/>
              <a:ea typeface="宋体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5DBA87-9A29-439C-9C30-A9C0D8A0F97D}" type="slidenum"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‹#›</a:t>
            </a:fld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5DBA87-9A29-439C-9C30-A9C0D8A0F97D}" type="slidenum"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‹#›</a:t>
            </a:fld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5DBA87-9A29-439C-9C30-A9C0D8A0F97D}" type="slidenum"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‹#›</a:t>
            </a:fld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5DBA87-9A29-439C-9C30-A9C0D8A0F97D}" type="slidenum"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‹#›</a:t>
            </a:fld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5DBA87-9A29-439C-9C30-A9C0D8A0F97D}" type="slidenum"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‹#›</a:t>
            </a:fld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5DBA87-9A29-439C-9C30-A9C0D8A0F97D}" type="slidenum"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‹#›</a:t>
            </a:fld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5DBA87-9A29-439C-9C30-A9C0D8A0F97D}" type="slidenum"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‹#›</a:t>
            </a:fld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5DBA87-9A29-439C-9C30-A9C0D8A0F97D}" type="slidenum"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‹#›</a:t>
            </a:fld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5DBA87-9A29-439C-9C30-A9C0D8A0F97D}" type="slidenum"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‹#›</a:t>
            </a:fld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5DBA87-9A29-439C-9C30-A9C0D8A0F97D}" type="slidenum"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‹#›</a:t>
            </a:fld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5DBA87-9A29-439C-9C30-A9C0D8A0F97D}" type="slidenum"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‹#›</a:t>
            </a:fld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等线 Light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等线 Light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等线 Light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等线 Light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等线 Light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等线 Light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等线 Light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等线 Light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1.png"/><Relationship Id="rId3" Type="http://schemas.openxmlformats.org/officeDocument/2006/relationships/image" Target="../media/image3.jpeg"/><Relationship Id="rId7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1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0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.jpe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42.png"/><Relationship Id="rId4" Type="http://schemas.openxmlformats.org/officeDocument/2006/relationships/image" Target="../media/image3.jpeg"/><Relationship Id="rId9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43.png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5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0.png"/><Relationship Id="rId5" Type="http://schemas.openxmlformats.org/officeDocument/2006/relationships/image" Target="../media/image44.png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3.jpeg"/><Relationship Id="rId7" Type="http://schemas.openxmlformats.org/officeDocument/2006/relationships/image" Target="../media/image4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45.png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3.jpeg"/><Relationship Id="rId7" Type="http://schemas.openxmlformats.org/officeDocument/2006/relationships/image" Target="../media/image4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11" Type="http://schemas.openxmlformats.org/officeDocument/2006/relationships/image" Target="../media/image220.png"/><Relationship Id="rId5" Type="http://schemas.openxmlformats.org/officeDocument/2006/relationships/image" Target="../media/image45.png"/><Relationship Id="rId10" Type="http://schemas.openxmlformats.org/officeDocument/2006/relationships/image" Target="../media/image48.jpeg"/><Relationship Id="rId4" Type="http://schemas.openxmlformats.org/officeDocument/2006/relationships/image" Target="../media/image4.jpeg"/><Relationship Id="rId9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3.jpeg"/><Relationship Id="rId7" Type="http://schemas.openxmlformats.org/officeDocument/2006/relationships/image" Target="../media/image27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250.png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30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360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4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98.png"/><Relationship Id="rId4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4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420.png"/><Relationship Id="rId4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450.png"/><Relationship Id="rId4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470.png"/><Relationship Id="rId4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hyperlink" Target="https://indico.cern.ch/event/1567538/" TargetMode="External"/><Relationship Id="rId4" Type="http://schemas.openxmlformats.org/officeDocument/2006/relationships/image" Target="../media/image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0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jpe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jpeg"/><Relationship Id="rId7" Type="http://schemas.openxmlformats.org/officeDocument/2006/relationships/image" Target="../media/image91.png"/><Relationship Id="rId12" Type="http://schemas.openxmlformats.org/officeDocument/2006/relationships/image" Target="../media/image6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17.png"/><Relationship Id="rId4" Type="http://schemas.openxmlformats.org/officeDocument/2006/relationships/image" Target="../media/image3.jpe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jpeg"/><Relationship Id="rId7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3"/>
          <p:cNvGrpSpPr/>
          <p:nvPr/>
        </p:nvGrpSpPr>
        <p:grpSpPr>
          <a:xfrm>
            <a:off x="-649" y="0"/>
            <a:ext cx="12163426" cy="6886573"/>
            <a:chOff x="0" y="4679"/>
            <a:chExt cx="12163744" cy="6886177"/>
          </a:xfrm>
        </p:grpSpPr>
        <p:sp>
          <p:nvSpPr>
            <p:cNvPr id="2" name="矩形 1"/>
            <p:cNvSpPr/>
            <p:nvPr/>
          </p:nvSpPr>
          <p:spPr>
            <a:xfrm>
              <a:off x="1549400" y="1979613"/>
              <a:ext cx="8942388" cy="2471737"/>
            </a:xfrm>
            <a:prstGeom prst="rect">
              <a:avLst/>
            </a:prstGeom>
            <a:solidFill>
              <a:srgbClr val="56725B">
                <a:alpha val="5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906588" y="2359025"/>
              <a:ext cx="8942387" cy="236537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631950" y="2514600"/>
              <a:ext cx="8956675" cy="1200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200" b="1" i="0" u="none" strike="noStrike" kern="1200" cap="none" spc="6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毕业论文答辩</a:t>
              </a:r>
            </a:p>
          </p:txBody>
        </p:sp>
        <p:sp>
          <p:nvSpPr>
            <p:cNvPr id="4107" name="文本框 19"/>
            <p:cNvSpPr txBox="1"/>
            <p:nvPr/>
          </p:nvSpPr>
          <p:spPr>
            <a:xfrm>
              <a:off x="2959100" y="3851275"/>
              <a:ext cx="6381750" cy="3698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答辩人：小不点      答辩时间：</a:t>
              </a:r>
              <a:r>
                <a:rPr lang="en-US" altLang="zh-CN" sz="1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5.5      </a:t>
              </a:r>
              <a:r>
                <a:rPr lang="zh-CN" altLang="en-US" sz="1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指导老师：大不点</a:t>
              </a:r>
            </a:p>
          </p:txBody>
        </p:sp>
        <p:pic>
          <p:nvPicPr>
            <p:cNvPr id="4108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2651524" y="-2618668"/>
              <a:ext cx="6858000" cy="1216104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09" name="图片 6"/>
            <p:cNvPicPr>
              <a:picLocks noChangeAspect="1"/>
            </p:cNvPicPr>
            <p:nvPr/>
          </p:nvPicPr>
          <p:blipFill>
            <a:blip r:embed="rId4"/>
            <a:srcRect l="41998" t="35860" b="16335"/>
            <a:stretch>
              <a:fillRect/>
            </a:stretch>
          </p:blipFill>
          <p:spPr>
            <a:xfrm rot="5400000">
              <a:off x="2986882" y="1987862"/>
              <a:ext cx="3978275" cy="58277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0" name="图片 9"/>
            <p:cNvPicPr>
              <a:picLocks noChangeAspect="1"/>
            </p:cNvPicPr>
            <p:nvPr/>
          </p:nvPicPr>
          <p:blipFill>
            <a:blip r:embed="rId4"/>
            <a:srcRect t="6923" r="32001" b="64230"/>
            <a:stretch>
              <a:fillRect/>
            </a:stretch>
          </p:blipFill>
          <p:spPr>
            <a:xfrm rot="5400000">
              <a:off x="3799682" y="606737"/>
              <a:ext cx="4664075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1" name="图片 10"/>
            <p:cNvPicPr>
              <a:picLocks noChangeAspect="1"/>
            </p:cNvPicPr>
            <p:nvPr/>
          </p:nvPicPr>
          <p:blipFill>
            <a:blip r:embed="rId4"/>
            <a:srcRect l="2" t="6923" r="83958" b="64230"/>
            <a:stretch>
              <a:fillRect/>
            </a:stretch>
          </p:blipFill>
          <p:spPr>
            <a:xfrm rot="5400000">
              <a:off x="4718050" y="-1175231"/>
              <a:ext cx="1100138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2" name="图片 11"/>
            <p:cNvPicPr>
              <a:picLocks noChangeAspect="1"/>
            </p:cNvPicPr>
            <p:nvPr/>
          </p:nvPicPr>
          <p:blipFill>
            <a:blip r:embed="rId4"/>
            <a:srcRect l="41998" t="35860" b="16335"/>
            <a:stretch>
              <a:fillRect/>
            </a:stretch>
          </p:blipFill>
          <p:spPr>
            <a:xfrm rot="5400000">
              <a:off x="1489710" y="1451128"/>
              <a:ext cx="3978275" cy="69011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3" name="图片 9"/>
            <p:cNvPicPr>
              <a:picLocks noChangeAspect="1"/>
            </p:cNvPicPr>
            <p:nvPr/>
          </p:nvPicPr>
          <p:blipFill>
            <a:blip r:embed="rId4"/>
            <a:srcRect l="5466" t="6923" r="32001" b="64230"/>
            <a:stretch>
              <a:fillRect/>
            </a:stretch>
          </p:blipFill>
          <p:spPr>
            <a:xfrm rot="5400000">
              <a:off x="7665642" y="-184236"/>
              <a:ext cx="4289426" cy="470138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4" name="图片 9"/>
            <p:cNvPicPr>
              <a:picLocks noChangeAspect="1"/>
            </p:cNvPicPr>
            <p:nvPr/>
          </p:nvPicPr>
          <p:blipFill>
            <a:blip r:embed="rId4"/>
            <a:srcRect l="5466" t="6923" r="32001" b="64230"/>
            <a:stretch>
              <a:fillRect/>
            </a:stretch>
          </p:blipFill>
          <p:spPr>
            <a:xfrm rot="5400000">
              <a:off x="3909218" y="408300"/>
              <a:ext cx="4289426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5" name="图片 9"/>
            <p:cNvPicPr>
              <a:picLocks noChangeAspect="1"/>
            </p:cNvPicPr>
            <p:nvPr/>
          </p:nvPicPr>
          <p:blipFill>
            <a:blip r:embed="rId4"/>
            <a:srcRect l="5466" t="6923" r="88295" b="64230"/>
            <a:stretch>
              <a:fillRect/>
            </a:stretch>
          </p:blipFill>
          <p:spPr>
            <a:xfrm rot="5400000">
              <a:off x="4159250" y="4919181"/>
              <a:ext cx="428625" cy="35147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6" name="图片 9"/>
            <p:cNvPicPr>
              <a:picLocks noChangeAspect="1"/>
            </p:cNvPicPr>
            <p:nvPr/>
          </p:nvPicPr>
          <p:blipFill>
            <a:blip r:embed="rId4"/>
            <a:srcRect l="5466" t="6923" r="88295" b="64230"/>
            <a:stretch>
              <a:fillRect/>
            </a:stretch>
          </p:blipFill>
          <p:spPr>
            <a:xfrm rot="5400000">
              <a:off x="2645569" y="4918387"/>
              <a:ext cx="428625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7" name="图片 8"/>
            <p:cNvPicPr>
              <a:picLocks noChangeAspect="1"/>
            </p:cNvPicPr>
            <p:nvPr/>
          </p:nvPicPr>
          <p:blipFill>
            <a:blip r:embed="rId5"/>
            <a:srcRect t="64230" r="65837" b="9946"/>
            <a:stretch>
              <a:fillRect/>
            </a:stretch>
          </p:blipFill>
          <p:spPr>
            <a:xfrm rot="5400000">
              <a:off x="433386" y="-397753"/>
              <a:ext cx="2343150" cy="31480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8" name="图片 2"/>
            <p:cNvPicPr>
              <a:picLocks noChangeAspect="1"/>
            </p:cNvPicPr>
            <p:nvPr/>
          </p:nvPicPr>
          <p:blipFill>
            <a:blip r:embed="rId4"/>
            <a:srcRect l="70209" t="9946" b="64230"/>
            <a:stretch>
              <a:fillRect/>
            </a:stretch>
          </p:blipFill>
          <p:spPr>
            <a:xfrm rot="5400000">
              <a:off x="9568182" y="4233622"/>
              <a:ext cx="2043112" cy="31480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9" name="图片 9"/>
            <p:cNvPicPr>
              <a:picLocks noChangeAspect="1"/>
            </p:cNvPicPr>
            <p:nvPr/>
          </p:nvPicPr>
          <p:blipFill>
            <a:blip r:embed="rId4"/>
            <a:srcRect l="5466" t="6923" r="88295" b="64230"/>
            <a:stretch>
              <a:fillRect/>
            </a:stretch>
          </p:blipFill>
          <p:spPr>
            <a:xfrm rot="5400000">
              <a:off x="5059362" y="-1522894"/>
              <a:ext cx="427038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20" name="图片 9"/>
            <p:cNvPicPr>
              <a:picLocks noChangeAspect="1"/>
            </p:cNvPicPr>
            <p:nvPr/>
          </p:nvPicPr>
          <p:blipFill>
            <a:blip r:embed="rId4"/>
            <a:srcRect l="5466" t="6923" r="88295" b="64230"/>
            <a:stretch>
              <a:fillRect/>
            </a:stretch>
          </p:blipFill>
          <p:spPr>
            <a:xfrm rot="5400000">
              <a:off x="6638132" y="4918387"/>
              <a:ext cx="428625" cy="35163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8" name="矩形 37"/>
            <p:cNvSpPr/>
            <p:nvPr/>
          </p:nvSpPr>
          <p:spPr bwMode="auto">
            <a:xfrm rot="5400000">
              <a:off x="2962559" y="-2166166"/>
              <a:ext cx="6338887" cy="11305258"/>
            </a:xfrm>
            <a:prstGeom prst="rect">
              <a:avLst/>
            </a:prstGeom>
            <a:solidFill>
              <a:srgbClr val="FFFFFF">
                <a:alpha val="92157"/>
              </a:srgbClr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lvl="0" algn="ctr"/>
              <a:endParaRPr lang="zh-CN" altLang="en-US" dirty="0">
                <a:solidFill>
                  <a:srgbClr val="FFFFFF"/>
                </a:solidFill>
                <a:latin typeface="Calibri" pitchFamily="34" charset="0"/>
                <a:ea typeface="等线" pitchFamily="2" charset="-122"/>
              </a:endParaRPr>
            </a:p>
          </p:txBody>
        </p:sp>
        <p:sp>
          <p:nvSpPr>
            <p:cNvPr id="39" name="矩形 38"/>
            <p:cNvSpPr/>
            <p:nvPr/>
          </p:nvSpPr>
          <p:spPr bwMode="auto">
            <a:xfrm rot="5400000">
              <a:off x="3157251" y="-1777551"/>
              <a:ext cx="5805487" cy="10585177"/>
            </a:xfrm>
            <a:prstGeom prst="rect">
              <a:avLst/>
            </a:prstGeom>
            <a:noFill/>
            <a:ln w="28575">
              <a:solidFill>
                <a:srgbClr val="2B62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lvl="0" algn="ctr"/>
              <a:endParaRPr lang="zh-CN" altLang="en-US" dirty="0">
                <a:solidFill>
                  <a:srgbClr val="FFFFFF"/>
                </a:solidFill>
                <a:latin typeface="Calibri" pitchFamily="34" charset="0"/>
                <a:ea typeface="等线" pitchFamily="2" charset="-122"/>
              </a:endParaRPr>
            </a:p>
          </p:txBody>
        </p:sp>
      </p:grpSp>
      <p:grpSp>
        <p:nvGrpSpPr>
          <p:cNvPr id="4099" name="组合 41"/>
          <p:cNvGrpSpPr/>
          <p:nvPr/>
        </p:nvGrpSpPr>
        <p:grpSpPr>
          <a:xfrm>
            <a:off x="1663038" y="813995"/>
            <a:ext cx="8942834" cy="3103032"/>
            <a:chOff x="1592960" y="1967679"/>
            <a:chExt cx="8942388" cy="2471737"/>
          </a:xfrm>
        </p:grpSpPr>
        <p:sp>
          <p:nvSpPr>
            <p:cNvPr id="43" name="矩形 42"/>
            <p:cNvSpPr/>
            <p:nvPr/>
          </p:nvSpPr>
          <p:spPr>
            <a:xfrm>
              <a:off x="1592960" y="1967679"/>
              <a:ext cx="8942388" cy="2471737"/>
            </a:xfrm>
            <a:prstGeom prst="rect">
              <a:avLst/>
            </a:prstGeom>
            <a:solidFill>
              <a:srgbClr val="799B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881004" y="2264296"/>
              <a:ext cx="8319452" cy="2002904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959902" y="2489544"/>
              <a:ext cx="8208504" cy="13974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3600" b="1" spc="6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+mn-cs"/>
                </a:rPr>
                <a:t>Electroweak Corrections to Higgs boson production and decay</a:t>
              </a:r>
              <a:endParaRPr kumimoji="0" lang="en-US" altLang="zh-CN" sz="3600" b="1" i="0" u="none" strike="noStrike" kern="1200" cap="none" spc="6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90406D9A-3CC2-1B87-5B86-5E2A02BCE510}"/>
              </a:ext>
            </a:extLst>
          </p:cNvPr>
          <p:cNvSpPr txBox="1"/>
          <p:nvPr/>
        </p:nvSpPr>
        <p:spPr>
          <a:xfrm>
            <a:off x="1936697" y="3808091"/>
            <a:ext cx="84249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rgbClr val="3B7E3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陈龙斌</a:t>
            </a:r>
            <a:endParaRPr lang="en-US" altLang="zh-CN" sz="3200" b="1" dirty="0">
              <a:solidFill>
                <a:srgbClr val="3B7E3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b="1">
                <a:solidFill>
                  <a:srgbClr val="3B7E3E"/>
                </a:solidFill>
              </a:rPr>
              <a:t>2026-4-19</a:t>
            </a:r>
            <a:endParaRPr lang="en-US" altLang="zh-CN" sz="2400" b="1" dirty="0">
              <a:solidFill>
                <a:srgbClr val="3B7E3E"/>
              </a:solidFill>
            </a:endParaRPr>
          </a:p>
          <a:p>
            <a:r>
              <a:rPr lang="en-US" altLang="zh-CN" sz="1600" b="1" dirty="0">
                <a:solidFill>
                  <a:srgbClr val="00B0F0"/>
                </a:solidFill>
              </a:rPr>
              <a:t>                                      </a:t>
            </a:r>
            <a:r>
              <a:rPr lang="en-US" altLang="zh-CN" sz="1600" dirty="0"/>
              <a:t>                             </a:t>
            </a:r>
            <a:endParaRPr lang="zh-CN" altLang="en-US" sz="1600" b="1" dirty="0">
              <a:solidFill>
                <a:srgbClr val="3B7E3E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688288" y="836712"/>
            <a:ext cx="1944216" cy="464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859158" y="5146920"/>
            <a:ext cx="76089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With:</a:t>
            </a:r>
            <a:r>
              <a:rPr lang="en-US" altLang="zh-CN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Hai Tao Li, Wen-Long Sang</a:t>
            </a:r>
            <a:r>
              <a:rPr lang="en-US" altLang="zh-CN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JHEP 10,194(2025)</a:t>
            </a:r>
          </a:p>
          <a:p>
            <a:r>
              <a:rPr lang="en-US" altLang="zh-CN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With:  </a:t>
            </a:r>
            <a:r>
              <a:rPr lang="en-US" altLang="zh-CN" sz="1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Zi-qiang</a:t>
            </a:r>
            <a:r>
              <a:rPr lang="en-US" altLang="zh-CN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Chen, Cong-Feng </a:t>
            </a:r>
            <a:r>
              <a:rPr lang="en-US" altLang="zh-CN" sz="1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Qiao</a:t>
            </a:r>
            <a:r>
              <a:rPr lang="en-US" altLang="zh-CN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Ruilin</a:t>
            </a:r>
            <a:r>
              <a:rPr lang="en-US" altLang="zh-CN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Zhu</a:t>
            </a:r>
            <a:r>
              <a:rPr lang="en-US" altLang="zh-CN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PRD 110, L051301(2024)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19736" y="207041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对撞机上新物理寻找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3"/>
          <p:cNvGrpSpPr/>
          <p:nvPr/>
        </p:nvGrpSpPr>
        <p:grpSpPr>
          <a:xfrm>
            <a:off x="-15332" y="0"/>
            <a:ext cx="12192000" cy="6890385"/>
            <a:chOff x="-3175" y="869"/>
            <a:chExt cx="12192319" cy="6889989"/>
          </a:xfrm>
        </p:grpSpPr>
        <p:sp>
          <p:nvSpPr>
            <p:cNvPr id="2" name="矩形 1"/>
            <p:cNvSpPr/>
            <p:nvPr/>
          </p:nvSpPr>
          <p:spPr>
            <a:xfrm>
              <a:off x="1549400" y="1979613"/>
              <a:ext cx="8942388" cy="2471737"/>
            </a:xfrm>
            <a:prstGeom prst="rect">
              <a:avLst/>
            </a:prstGeom>
            <a:solidFill>
              <a:srgbClr val="56725B">
                <a:alpha val="5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produce an even more accurate calculation within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the SM.</a:t>
              </a: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906588" y="2359025"/>
              <a:ext cx="8942387" cy="236537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631950" y="2514600"/>
              <a:ext cx="8956675" cy="1200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200" b="1" i="0" u="none" strike="noStrike" kern="1200" cap="none" spc="6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107" name="文本框 19"/>
            <p:cNvSpPr txBox="1"/>
            <p:nvPr/>
          </p:nvSpPr>
          <p:spPr>
            <a:xfrm>
              <a:off x="2959100" y="3851275"/>
              <a:ext cx="6381750" cy="3698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4108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651524" y="-2618668"/>
              <a:ext cx="6858000" cy="1216104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09" name="图片 6"/>
            <p:cNvPicPr>
              <a:picLocks noChangeAspect="1"/>
            </p:cNvPicPr>
            <p:nvPr/>
          </p:nvPicPr>
          <p:blipFill>
            <a:blip r:embed="rId3"/>
            <a:srcRect l="41998" t="35860" b="16335"/>
            <a:stretch>
              <a:fillRect/>
            </a:stretch>
          </p:blipFill>
          <p:spPr>
            <a:xfrm rot="5400000">
              <a:off x="2986882" y="1987862"/>
              <a:ext cx="3978275" cy="58277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0" name="图片 9"/>
            <p:cNvPicPr>
              <a:picLocks noChangeAspect="1"/>
            </p:cNvPicPr>
            <p:nvPr/>
          </p:nvPicPr>
          <p:blipFill>
            <a:blip r:embed="rId3"/>
            <a:srcRect t="6923" r="32001" b="64230"/>
            <a:stretch>
              <a:fillRect/>
            </a:stretch>
          </p:blipFill>
          <p:spPr>
            <a:xfrm rot="5400000">
              <a:off x="3799682" y="606737"/>
              <a:ext cx="4664075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1" name="图片 10"/>
            <p:cNvPicPr>
              <a:picLocks noChangeAspect="1"/>
            </p:cNvPicPr>
            <p:nvPr/>
          </p:nvPicPr>
          <p:blipFill>
            <a:blip r:embed="rId3"/>
            <a:srcRect l="2" t="6923" r="83958" b="64230"/>
            <a:stretch>
              <a:fillRect/>
            </a:stretch>
          </p:blipFill>
          <p:spPr>
            <a:xfrm rot="5400000">
              <a:off x="4718050" y="-1175231"/>
              <a:ext cx="1100138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2" name="图片 11"/>
            <p:cNvPicPr>
              <a:picLocks noChangeAspect="1"/>
            </p:cNvPicPr>
            <p:nvPr/>
          </p:nvPicPr>
          <p:blipFill>
            <a:blip r:embed="rId3"/>
            <a:srcRect l="41998" t="35860" b="16335"/>
            <a:stretch>
              <a:fillRect/>
            </a:stretch>
          </p:blipFill>
          <p:spPr>
            <a:xfrm rot="5400000">
              <a:off x="1489710" y="1451128"/>
              <a:ext cx="3978275" cy="69011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3" name="图片 9"/>
            <p:cNvPicPr>
              <a:picLocks noChangeAspect="1"/>
            </p:cNvPicPr>
            <p:nvPr/>
          </p:nvPicPr>
          <p:blipFill>
            <a:blip r:embed="rId3"/>
            <a:srcRect l="5466" t="6923" r="32001" b="64230"/>
            <a:stretch>
              <a:fillRect/>
            </a:stretch>
          </p:blipFill>
          <p:spPr>
            <a:xfrm rot="5400000">
              <a:off x="7665642" y="-184236"/>
              <a:ext cx="4289426" cy="470138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4" name="图片 9"/>
            <p:cNvPicPr>
              <a:picLocks noChangeAspect="1"/>
            </p:cNvPicPr>
            <p:nvPr/>
          </p:nvPicPr>
          <p:blipFill>
            <a:blip r:embed="rId3"/>
            <a:srcRect l="5466" t="6923" r="32001" b="64230"/>
            <a:stretch>
              <a:fillRect/>
            </a:stretch>
          </p:blipFill>
          <p:spPr>
            <a:xfrm rot="5400000">
              <a:off x="3909218" y="408300"/>
              <a:ext cx="4289426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5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4159250" y="4919181"/>
              <a:ext cx="428625" cy="35147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6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2645569" y="4918387"/>
              <a:ext cx="428625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7" name="图片 8"/>
            <p:cNvPicPr>
              <a:picLocks noChangeAspect="1"/>
            </p:cNvPicPr>
            <p:nvPr/>
          </p:nvPicPr>
          <p:blipFill>
            <a:blip r:embed="rId4"/>
            <a:srcRect t="64230" r="65837" b="9946"/>
            <a:stretch>
              <a:fillRect/>
            </a:stretch>
          </p:blipFill>
          <p:spPr>
            <a:xfrm rot="5400000">
              <a:off x="433386" y="-397753"/>
              <a:ext cx="2343150" cy="31480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8" name="图片 2"/>
            <p:cNvPicPr>
              <a:picLocks noChangeAspect="1"/>
            </p:cNvPicPr>
            <p:nvPr/>
          </p:nvPicPr>
          <p:blipFill>
            <a:blip r:embed="rId3"/>
            <a:srcRect l="70209" t="9946" b="64230"/>
            <a:stretch>
              <a:fillRect/>
            </a:stretch>
          </p:blipFill>
          <p:spPr>
            <a:xfrm rot="5400000">
              <a:off x="9568182" y="4233622"/>
              <a:ext cx="2043112" cy="31480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9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5059362" y="-1522894"/>
              <a:ext cx="427038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20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6638132" y="4918387"/>
              <a:ext cx="428625" cy="35163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8" name="矩形 37"/>
            <p:cNvSpPr/>
            <p:nvPr/>
          </p:nvSpPr>
          <p:spPr bwMode="auto">
            <a:xfrm rot="5400000">
              <a:off x="2647990" y="-2650296"/>
              <a:ext cx="6889989" cy="12192319"/>
            </a:xfrm>
            <a:prstGeom prst="rect">
              <a:avLst/>
            </a:prstGeom>
            <a:solidFill>
              <a:srgbClr val="FFFFFF">
                <a:alpha val="92157"/>
              </a:srgbClr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lvl="0" algn="ctr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  <a:ea typeface="等线" panose="02010600030101010101" pitchFamily="2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592979" y="298728"/>
            <a:ext cx="1105125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NLO QCD with full top mass dependence,</a:t>
            </a:r>
          </a:p>
          <a:p>
            <a:r>
              <a:rPr lang="en-US" altLang="zh-CN" sz="2000" dirty="0"/>
              <a:t>     </a:t>
            </a:r>
            <a:r>
              <a:rPr lang="en-US" altLang="zh-CN" sz="2000" dirty="0">
                <a:solidFill>
                  <a:srgbClr val="00B0F0"/>
                </a:solidFill>
              </a:rPr>
              <a:t>Jones et al. 1802.00349, Chen et al. 2110,06953, </a:t>
            </a:r>
            <a:r>
              <a:rPr lang="en-US" altLang="zh-CN" sz="2000" dirty="0" err="1">
                <a:solidFill>
                  <a:srgbClr val="00B0F0"/>
                </a:solidFill>
              </a:rPr>
              <a:t>Bonciani</a:t>
            </a:r>
            <a:r>
              <a:rPr lang="en-US" altLang="zh-CN" sz="2000" dirty="0">
                <a:solidFill>
                  <a:srgbClr val="00B0F0"/>
                </a:solidFill>
              </a:rPr>
              <a:t> et al. 2206.10490.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NNLO QCD (Heavy top limit)</a:t>
            </a:r>
          </a:p>
          <a:p>
            <a:r>
              <a:rPr lang="en-US" altLang="zh-CN" sz="2000" dirty="0"/>
              <a:t>     </a:t>
            </a:r>
            <a:r>
              <a:rPr lang="en-US" altLang="zh-CN" sz="2000" dirty="0" err="1">
                <a:solidFill>
                  <a:srgbClr val="00B0F0"/>
                </a:solidFill>
              </a:rPr>
              <a:t>Boughezal</a:t>
            </a:r>
            <a:r>
              <a:rPr lang="en-US" altLang="zh-CN" sz="2000" dirty="0">
                <a:solidFill>
                  <a:srgbClr val="00B0F0"/>
                </a:solidFill>
              </a:rPr>
              <a:t> et al. 1302.6216,    Chen et al. 1408.5325</a:t>
            </a:r>
          </a:p>
          <a:p>
            <a:r>
              <a:rPr lang="en-US" altLang="zh-CN" sz="2000" dirty="0">
                <a:solidFill>
                  <a:srgbClr val="00B0F0"/>
                </a:solidFill>
              </a:rPr>
              <a:t>     </a:t>
            </a:r>
            <a:r>
              <a:rPr lang="en-US" altLang="zh-CN" sz="2000" dirty="0" err="1">
                <a:solidFill>
                  <a:srgbClr val="00B0F0"/>
                </a:solidFill>
              </a:rPr>
              <a:t>Boughezal</a:t>
            </a:r>
            <a:r>
              <a:rPr lang="en-US" altLang="zh-CN" sz="2000" dirty="0">
                <a:solidFill>
                  <a:srgbClr val="00B0F0"/>
                </a:solidFill>
              </a:rPr>
              <a:t> et al. 1504.07922,  Chen et al. 1607.08817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NLO EW (Heavy top limit / Light quark contribution/</a:t>
            </a:r>
            <a:r>
              <a:rPr lang="en-US" altLang="zh-CN" dirty="0"/>
              <a:t>Trilinear self-coupling</a:t>
            </a:r>
            <a:r>
              <a:rPr lang="en-US" altLang="zh-CN" sz="2000" dirty="0"/>
              <a:t>)</a:t>
            </a:r>
          </a:p>
          <a:p>
            <a:r>
              <a:rPr lang="en-US" altLang="zh-CN" sz="2000" dirty="0"/>
              <a:t>     </a:t>
            </a:r>
            <a:r>
              <a:rPr lang="en-US" altLang="zh-CN" sz="2000" dirty="0" err="1">
                <a:solidFill>
                  <a:srgbClr val="00B0F0"/>
                </a:solidFill>
              </a:rPr>
              <a:t>Bonetti</a:t>
            </a:r>
            <a:r>
              <a:rPr lang="en-US" altLang="zh-CN" sz="2000" dirty="0">
                <a:solidFill>
                  <a:srgbClr val="00B0F0"/>
                </a:solidFill>
              </a:rPr>
              <a:t> et al. 2007.09813, Gao et al. 2302.04160,</a:t>
            </a:r>
            <a:endParaRPr lang="zh-CN" altLang="en-US" sz="2000" dirty="0">
              <a:solidFill>
                <a:srgbClr val="00B0F0"/>
              </a:solidFill>
            </a:endParaRPr>
          </a:p>
          <a:p>
            <a:r>
              <a:rPr lang="en-US" altLang="zh-CN" sz="2000" dirty="0">
                <a:solidFill>
                  <a:srgbClr val="00B0F0"/>
                </a:solidFill>
              </a:rPr>
              <a:t>     Davis et al. 2007.09813,   </a:t>
            </a:r>
            <a:r>
              <a:rPr lang="en-US" altLang="zh-CN" sz="2000" dirty="0" err="1">
                <a:solidFill>
                  <a:srgbClr val="00B0F0"/>
                </a:solidFill>
              </a:rPr>
              <a:t>Haisch</a:t>
            </a:r>
            <a:r>
              <a:rPr lang="en-US" altLang="zh-CN" sz="2000" dirty="0">
                <a:solidFill>
                  <a:srgbClr val="00B0F0"/>
                </a:solidFill>
              </a:rPr>
              <a:t> et al. 2007.09813.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/>
              <a:t>Resummation</a:t>
            </a:r>
            <a:endParaRPr lang="en-US" altLang="zh-CN" sz="2000" dirty="0"/>
          </a:p>
          <a:p>
            <a:r>
              <a:rPr lang="en-US" altLang="zh-CN" sz="2000" dirty="0"/>
              <a:t>     </a:t>
            </a:r>
            <a:r>
              <a:rPr lang="en-US" altLang="zh-CN" sz="2000" dirty="0">
                <a:solidFill>
                  <a:srgbClr val="00B0F0"/>
                </a:solidFill>
              </a:rPr>
              <a:t>Huang et al. 1406.2591, Becher et al. 1407.4111.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454606" y="4740254"/>
            <a:ext cx="784781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EW corrections for Higgs pair production</a:t>
            </a:r>
          </a:p>
          <a:p>
            <a:endParaRPr lang="en-US" altLang="zh-CN" dirty="0"/>
          </a:p>
          <a:p>
            <a:r>
              <a:rPr lang="en-US" altLang="zh-CN" dirty="0">
                <a:solidFill>
                  <a:srgbClr val="00B0F0"/>
                </a:solidFill>
              </a:rPr>
              <a:t>Bi et al. 2311.16963,</a:t>
            </a:r>
          </a:p>
          <a:p>
            <a:r>
              <a:rPr lang="en-US" altLang="zh-CN" dirty="0">
                <a:solidFill>
                  <a:srgbClr val="00B0F0"/>
                </a:solidFill>
              </a:rPr>
              <a:t>Li et al. 2407.14716.</a:t>
            </a:r>
            <a:endParaRPr lang="en-US" altLang="zh-CN" sz="2800" dirty="0"/>
          </a:p>
          <a:p>
            <a:endParaRPr lang="zh-CN" altLang="en-US" b="1" dirty="0">
              <a:solidFill>
                <a:srgbClr val="00B0F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1288" y="5366940"/>
            <a:ext cx="2455270" cy="118333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3690" y="2462586"/>
            <a:ext cx="2772011" cy="1100701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305008" y="4528126"/>
            <a:ext cx="11665296" cy="77412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8002233" y="5208406"/>
                <a:ext cx="3751549" cy="1167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EW corrections could be large at High Energy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e>
                            <m:sup>
                              <m: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~10%</m:t>
                          </m:r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2233" y="5208406"/>
                <a:ext cx="3751549" cy="1167307"/>
              </a:xfrm>
              <a:prstGeom prst="rect">
                <a:avLst/>
              </a:prstGeom>
              <a:blipFill>
                <a:blip r:embed="rId7"/>
                <a:stretch>
                  <a:fillRect l="-1463" t="-26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矩形 27"/>
          <p:cNvSpPr/>
          <p:nvPr/>
        </p:nvSpPr>
        <p:spPr>
          <a:xfrm>
            <a:off x="47329" y="71062"/>
            <a:ext cx="12101244" cy="46166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lvl="0" algn="ctr" rtl="0">
              <a:defRPr/>
            </a:pPr>
            <a:r>
              <a:rPr lang="en-US" altLang="zh-CN" sz="2400" b="1" kern="100" dirty="0">
                <a:solidFill>
                  <a:schemeClr val="bg1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Status of </a:t>
            </a:r>
            <a:r>
              <a:rPr lang="en-US" altLang="zh-CN" sz="2400" b="1" kern="100" dirty="0" err="1">
                <a:solidFill>
                  <a:schemeClr val="bg1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Higgs+jet</a:t>
            </a:r>
            <a:r>
              <a:rPr lang="en-US" altLang="zh-CN" sz="2400" b="1" kern="100" dirty="0">
                <a:solidFill>
                  <a:schemeClr val="bg1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production perturbative calculation</a:t>
            </a:r>
          </a:p>
        </p:txBody>
      </p:sp>
    </p:spTree>
    <p:extLst>
      <p:ext uri="{BB962C8B-B14F-4D97-AF65-F5344CB8AC3E}">
        <p14:creationId xmlns:p14="http://schemas.microsoft.com/office/powerpoint/2010/main" val="19743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3"/>
          <p:cNvGrpSpPr/>
          <p:nvPr/>
        </p:nvGrpSpPr>
        <p:grpSpPr>
          <a:xfrm>
            <a:off x="-15332" y="0"/>
            <a:ext cx="12192000" cy="6890385"/>
            <a:chOff x="-3175" y="869"/>
            <a:chExt cx="12192319" cy="6889989"/>
          </a:xfrm>
        </p:grpSpPr>
        <p:sp>
          <p:nvSpPr>
            <p:cNvPr id="2" name="矩形 1"/>
            <p:cNvSpPr/>
            <p:nvPr/>
          </p:nvSpPr>
          <p:spPr>
            <a:xfrm>
              <a:off x="1549400" y="1979613"/>
              <a:ext cx="8942388" cy="2471737"/>
            </a:xfrm>
            <a:prstGeom prst="rect">
              <a:avLst/>
            </a:prstGeom>
            <a:solidFill>
              <a:srgbClr val="56725B">
                <a:alpha val="5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produce an even more accurate calculation within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the SM.</a:t>
              </a: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906588" y="2359025"/>
              <a:ext cx="8942387" cy="236537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631950" y="2514600"/>
              <a:ext cx="8956675" cy="1200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200" b="1" i="0" u="none" strike="noStrike" kern="1200" cap="none" spc="6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107" name="文本框 19"/>
            <p:cNvSpPr txBox="1"/>
            <p:nvPr/>
          </p:nvSpPr>
          <p:spPr>
            <a:xfrm>
              <a:off x="2959100" y="3851275"/>
              <a:ext cx="6381750" cy="3698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4108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651524" y="-2618668"/>
              <a:ext cx="6858000" cy="1216104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09" name="图片 6"/>
            <p:cNvPicPr>
              <a:picLocks noChangeAspect="1"/>
            </p:cNvPicPr>
            <p:nvPr/>
          </p:nvPicPr>
          <p:blipFill>
            <a:blip r:embed="rId3"/>
            <a:srcRect l="41998" t="35860" b="16335"/>
            <a:stretch>
              <a:fillRect/>
            </a:stretch>
          </p:blipFill>
          <p:spPr>
            <a:xfrm rot="5400000">
              <a:off x="2986882" y="1987862"/>
              <a:ext cx="3978275" cy="58277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0" name="图片 9"/>
            <p:cNvPicPr>
              <a:picLocks noChangeAspect="1"/>
            </p:cNvPicPr>
            <p:nvPr/>
          </p:nvPicPr>
          <p:blipFill>
            <a:blip r:embed="rId3"/>
            <a:srcRect t="6923" r="32001" b="64230"/>
            <a:stretch>
              <a:fillRect/>
            </a:stretch>
          </p:blipFill>
          <p:spPr>
            <a:xfrm rot="5400000">
              <a:off x="3799682" y="606737"/>
              <a:ext cx="4664075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1" name="图片 10"/>
            <p:cNvPicPr>
              <a:picLocks noChangeAspect="1"/>
            </p:cNvPicPr>
            <p:nvPr/>
          </p:nvPicPr>
          <p:blipFill>
            <a:blip r:embed="rId3"/>
            <a:srcRect l="2" t="6923" r="83958" b="64230"/>
            <a:stretch>
              <a:fillRect/>
            </a:stretch>
          </p:blipFill>
          <p:spPr>
            <a:xfrm rot="5400000">
              <a:off x="4718050" y="-1175231"/>
              <a:ext cx="1100138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2" name="图片 11"/>
            <p:cNvPicPr>
              <a:picLocks noChangeAspect="1"/>
            </p:cNvPicPr>
            <p:nvPr/>
          </p:nvPicPr>
          <p:blipFill>
            <a:blip r:embed="rId3"/>
            <a:srcRect l="41998" t="35860" b="16335"/>
            <a:stretch>
              <a:fillRect/>
            </a:stretch>
          </p:blipFill>
          <p:spPr>
            <a:xfrm rot="5400000">
              <a:off x="1489710" y="1451128"/>
              <a:ext cx="3978275" cy="69011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3" name="图片 9"/>
            <p:cNvPicPr>
              <a:picLocks noChangeAspect="1"/>
            </p:cNvPicPr>
            <p:nvPr/>
          </p:nvPicPr>
          <p:blipFill>
            <a:blip r:embed="rId3"/>
            <a:srcRect l="5466" t="6923" r="32001" b="64230"/>
            <a:stretch>
              <a:fillRect/>
            </a:stretch>
          </p:blipFill>
          <p:spPr>
            <a:xfrm rot="5400000">
              <a:off x="7665642" y="-184236"/>
              <a:ext cx="4289426" cy="470138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4" name="图片 9"/>
            <p:cNvPicPr>
              <a:picLocks noChangeAspect="1"/>
            </p:cNvPicPr>
            <p:nvPr/>
          </p:nvPicPr>
          <p:blipFill>
            <a:blip r:embed="rId3"/>
            <a:srcRect l="5466" t="6923" r="32001" b="64230"/>
            <a:stretch>
              <a:fillRect/>
            </a:stretch>
          </p:blipFill>
          <p:spPr>
            <a:xfrm rot="5400000">
              <a:off x="3909218" y="408300"/>
              <a:ext cx="4289426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5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4159250" y="4919181"/>
              <a:ext cx="428625" cy="35147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6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2645569" y="4918387"/>
              <a:ext cx="428625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7" name="图片 8"/>
            <p:cNvPicPr>
              <a:picLocks noChangeAspect="1"/>
            </p:cNvPicPr>
            <p:nvPr/>
          </p:nvPicPr>
          <p:blipFill>
            <a:blip r:embed="rId4"/>
            <a:srcRect t="64230" r="65837" b="9946"/>
            <a:stretch>
              <a:fillRect/>
            </a:stretch>
          </p:blipFill>
          <p:spPr>
            <a:xfrm rot="5400000">
              <a:off x="433386" y="-397753"/>
              <a:ext cx="2343150" cy="31480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8" name="图片 2"/>
            <p:cNvPicPr>
              <a:picLocks noChangeAspect="1"/>
            </p:cNvPicPr>
            <p:nvPr/>
          </p:nvPicPr>
          <p:blipFill>
            <a:blip r:embed="rId3"/>
            <a:srcRect l="70209" t="9946" b="64230"/>
            <a:stretch>
              <a:fillRect/>
            </a:stretch>
          </p:blipFill>
          <p:spPr>
            <a:xfrm rot="5400000">
              <a:off x="9568182" y="4233622"/>
              <a:ext cx="2043112" cy="31480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9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5059362" y="-1522894"/>
              <a:ext cx="427038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20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6638132" y="4918387"/>
              <a:ext cx="428625" cy="35163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8" name="矩形 37"/>
            <p:cNvSpPr/>
            <p:nvPr/>
          </p:nvSpPr>
          <p:spPr bwMode="auto">
            <a:xfrm rot="5400000">
              <a:off x="2647990" y="-2650296"/>
              <a:ext cx="6889989" cy="12192319"/>
            </a:xfrm>
            <a:prstGeom prst="rect">
              <a:avLst/>
            </a:prstGeom>
            <a:solidFill>
              <a:srgbClr val="FFFFFF">
                <a:alpha val="92157"/>
              </a:srgbClr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lvl="0" algn="ctr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  <a:ea typeface="等线" panose="02010600030101010101" pitchFamily="2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070" y="257771"/>
            <a:ext cx="7612442" cy="154413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120" y="2176591"/>
            <a:ext cx="8494218" cy="457051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956213" y="574164"/>
            <a:ext cx="2693659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Leading-Order </a:t>
            </a:r>
          </a:p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12 Feynman Diagrams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125936" y="4329442"/>
            <a:ext cx="3050733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Next-to-Leading-Order EW </a:t>
            </a:r>
          </a:p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1416 Feynman Diagrams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263352" y="1978858"/>
            <a:ext cx="11737304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6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3"/>
          <p:cNvGrpSpPr/>
          <p:nvPr/>
        </p:nvGrpSpPr>
        <p:grpSpPr>
          <a:xfrm>
            <a:off x="0" y="44624"/>
            <a:ext cx="12192000" cy="6890385"/>
            <a:chOff x="-3175" y="869"/>
            <a:chExt cx="12192319" cy="6889989"/>
          </a:xfrm>
        </p:grpSpPr>
        <p:sp>
          <p:nvSpPr>
            <p:cNvPr id="2" name="矩形 1"/>
            <p:cNvSpPr/>
            <p:nvPr/>
          </p:nvSpPr>
          <p:spPr>
            <a:xfrm>
              <a:off x="1549400" y="1979613"/>
              <a:ext cx="8942388" cy="2471737"/>
            </a:xfrm>
            <a:prstGeom prst="rect">
              <a:avLst/>
            </a:prstGeom>
            <a:solidFill>
              <a:srgbClr val="56725B">
                <a:alpha val="5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produce an even more accurate calculation within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the SM.</a:t>
              </a: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906588" y="2359025"/>
              <a:ext cx="8942387" cy="236537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631950" y="2514600"/>
              <a:ext cx="8956675" cy="13233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0" b="1" i="0" u="none" strike="noStrike" kern="1200" cap="none" spc="6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107" name="文本框 19"/>
            <p:cNvSpPr txBox="1"/>
            <p:nvPr/>
          </p:nvSpPr>
          <p:spPr>
            <a:xfrm>
              <a:off x="2959100" y="3851275"/>
              <a:ext cx="6381750" cy="4000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4108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651524" y="-2618668"/>
              <a:ext cx="6858000" cy="1216104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09" name="图片 6"/>
            <p:cNvPicPr>
              <a:picLocks noChangeAspect="1"/>
            </p:cNvPicPr>
            <p:nvPr/>
          </p:nvPicPr>
          <p:blipFill>
            <a:blip r:embed="rId3"/>
            <a:srcRect l="41998" t="35860" b="16335"/>
            <a:stretch>
              <a:fillRect/>
            </a:stretch>
          </p:blipFill>
          <p:spPr>
            <a:xfrm rot="5400000">
              <a:off x="2986882" y="1987862"/>
              <a:ext cx="3978275" cy="58277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0" name="图片 9"/>
            <p:cNvPicPr>
              <a:picLocks noChangeAspect="1"/>
            </p:cNvPicPr>
            <p:nvPr/>
          </p:nvPicPr>
          <p:blipFill>
            <a:blip r:embed="rId3"/>
            <a:srcRect t="6923" r="32001" b="64230"/>
            <a:stretch>
              <a:fillRect/>
            </a:stretch>
          </p:blipFill>
          <p:spPr>
            <a:xfrm rot="5400000">
              <a:off x="3799682" y="606737"/>
              <a:ext cx="4664075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1" name="图片 10"/>
            <p:cNvPicPr>
              <a:picLocks noChangeAspect="1"/>
            </p:cNvPicPr>
            <p:nvPr/>
          </p:nvPicPr>
          <p:blipFill>
            <a:blip r:embed="rId3"/>
            <a:srcRect l="2" t="6923" r="83958" b="64230"/>
            <a:stretch>
              <a:fillRect/>
            </a:stretch>
          </p:blipFill>
          <p:spPr>
            <a:xfrm rot="5400000">
              <a:off x="4718050" y="-1175231"/>
              <a:ext cx="1100138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2" name="图片 11"/>
            <p:cNvPicPr>
              <a:picLocks noChangeAspect="1"/>
            </p:cNvPicPr>
            <p:nvPr/>
          </p:nvPicPr>
          <p:blipFill>
            <a:blip r:embed="rId3"/>
            <a:srcRect l="41998" t="35860" b="16335"/>
            <a:stretch>
              <a:fillRect/>
            </a:stretch>
          </p:blipFill>
          <p:spPr>
            <a:xfrm rot="5400000">
              <a:off x="1489710" y="1451128"/>
              <a:ext cx="3978275" cy="69011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3" name="图片 9"/>
            <p:cNvPicPr>
              <a:picLocks noChangeAspect="1"/>
            </p:cNvPicPr>
            <p:nvPr/>
          </p:nvPicPr>
          <p:blipFill>
            <a:blip r:embed="rId3"/>
            <a:srcRect l="5466" t="6923" r="32001" b="64230"/>
            <a:stretch>
              <a:fillRect/>
            </a:stretch>
          </p:blipFill>
          <p:spPr>
            <a:xfrm rot="5400000">
              <a:off x="7665642" y="-184236"/>
              <a:ext cx="4289426" cy="470138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4" name="图片 9"/>
            <p:cNvPicPr>
              <a:picLocks noChangeAspect="1"/>
            </p:cNvPicPr>
            <p:nvPr/>
          </p:nvPicPr>
          <p:blipFill>
            <a:blip r:embed="rId3"/>
            <a:srcRect l="5466" t="6923" r="32001" b="64230"/>
            <a:stretch>
              <a:fillRect/>
            </a:stretch>
          </p:blipFill>
          <p:spPr>
            <a:xfrm rot="5400000">
              <a:off x="3909218" y="408300"/>
              <a:ext cx="4289426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5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4159250" y="4919181"/>
              <a:ext cx="428625" cy="35147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6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2645569" y="4918387"/>
              <a:ext cx="428625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7" name="图片 8"/>
            <p:cNvPicPr>
              <a:picLocks noChangeAspect="1"/>
            </p:cNvPicPr>
            <p:nvPr/>
          </p:nvPicPr>
          <p:blipFill>
            <a:blip r:embed="rId4"/>
            <a:srcRect t="64230" r="65837" b="9946"/>
            <a:stretch>
              <a:fillRect/>
            </a:stretch>
          </p:blipFill>
          <p:spPr>
            <a:xfrm rot="5400000">
              <a:off x="433386" y="-397753"/>
              <a:ext cx="2343150" cy="31480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8" name="图片 2"/>
            <p:cNvPicPr>
              <a:picLocks noChangeAspect="1"/>
            </p:cNvPicPr>
            <p:nvPr/>
          </p:nvPicPr>
          <p:blipFill>
            <a:blip r:embed="rId3"/>
            <a:srcRect l="70209" t="9946" b="64230"/>
            <a:stretch>
              <a:fillRect/>
            </a:stretch>
          </p:blipFill>
          <p:spPr>
            <a:xfrm rot="5400000">
              <a:off x="9568182" y="4233622"/>
              <a:ext cx="2043112" cy="31480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9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5059362" y="-1522894"/>
              <a:ext cx="427038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20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6638132" y="4918387"/>
              <a:ext cx="428625" cy="3516312"/>
            </a:xfrm>
            <a:prstGeom prst="rect">
              <a:avLst/>
            </a:prstGeom>
            <a:noFill/>
            <a:ln w="9525">
              <a:noFill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矩形 37"/>
                <p:cNvSpPr/>
                <p:nvPr/>
              </p:nvSpPr>
              <p:spPr bwMode="auto">
                <a:xfrm rot="5400000">
                  <a:off x="2647990" y="-2650296"/>
                  <a:ext cx="6889989" cy="12192319"/>
                </a:xfrm>
                <a:prstGeom prst="rect">
                  <a:avLst/>
                </a:prstGeom>
                <a:solidFill>
                  <a:srgbClr val="FFFFFF">
                    <a:alpha val="92157"/>
                  </a:srgbClr>
                </a:solidFill>
                <a:ln>
                  <a:noFill/>
                </a:ln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lvl="0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a:fld id="{825F15A7-03F4-43D7-82C5-3E23DA2F108C}" type="mathplaceholder">
                          <a:rPr lang="zh-CN" altLang="en-US" sz="200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  <a:t>在此处键入公式。</a:t>
                        </a:fld>
                      </m:oMath>
                    </m:oMathPara>
                  </a14:m>
                  <a:endParaRPr lang="zh-CN" altLang="en-US" sz="2000" dirty="0">
                    <a:solidFill>
                      <a:srgbClr val="FFFFFF"/>
                    </a:solidFill>
                    <a:latin typeface="Calibri" panose="020F0502020204030204" pitchFamily="34" charset="0"/>
                    <a:ea typeface="等线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38" name="矩形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2647990" y="-2650296"/>
                  <a:ext cx="6889989" cy="1219231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文本框 2"/>
          <p:cNvSpPr txBox="1"/>
          <p:nvPr/>
        </p:nvSpPr>
        <p:spPr>
          <a:xfrm>
            <a:off x="191344" y="44624"/>
            <a:ext cx="1188132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</a:rPr>
              <a:t>Calculation Framework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1919536" y="2152766"/>
                <a:ext cx="8784975" cy="673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b="1" dirty="0"/>
                  <a:t>Amplitude Structure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3200" b="1" i="1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𝒃𝒄</m:t>
                        </m:r>
                      </m:sup>
                    </m:sSup>
                    <m:r>
                      <a:rPr lang="en-US" altLang="zh-CN" sz="32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𝒂𝒃𝒄</m:t>
                        </m:r>
                      </m:sup>
                    </m:sSup>
                    <m:sSub>
                      <m:sSubPr>
                        <m:ctrlP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1" i="1">
                            <a:latin typeface="Cambria Math" panose="02040503050406030204" pitchFamily="18" charset="0"/>
                          </a:rPr>
                          <m:t>𝝐</m:t>
                        </m:r>
                      </m:e>
                      <m:sub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</m:sub>
                    </m:sSub>
                    <m:sSub>
                      <m:sSubPr>
                        <m:ctrlP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1" i="1">
                            <a:latin typeface="Cambria Math" panose="02040503050406030204" pitchFamily="18" charset="0"/>
                          </a:rPr>
                          <m:t>𝝐</m:t>
                        </m:r>
                      </m:e>
                      <m:sub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𝝂</m:t>
                        </m:r>
                      </m:sub>
                    </m:sSub>
                    <m:sSubSup>
                      <m:sSubSupPr>
                        <m:ctrlP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3200" b="1" i="1">
                            <a:latin typeface="Cambria Math" panose="02040503050406030204" pitchFamily="18" charset="0"/>
                          </a:rPr>
                          <m:t>𝝐</m:t>
                        </m:r>
                      </m:e>
                      <m:sub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𝝆</m:t>
                        </m:r>
                      </m:sub>
                      <m:sup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zh-CN" altLang="en-US" sz="3200" b="1" dirty="0"/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536" y="2152766"/>
                <a:ext cx="8784975" cy="673069"/>
              </a:xfrm>
              <a:prstGeom prst="rect">
                <a:avLst/>
              </a:prstGeom>
              <a:blipFill>
                <a:blip r:embed="rId6"/>
                <a:stretch>
                  <a:fillRect l="-1804" t="-9009" b="-180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7448" y="3136866"/>
            <a:ext cx="10136919" cy="2020326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47999" y="5984280"/>
            <a:ext cx="1496291" cy="523220"/>
          </a:xfrm>
          <a:prstGeom prst="rect">
            <a:avLst/>
          </a:prstGeom>
          <a:noFill/>
          <a:ln w="28575"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Feynarts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012113" y="5707887"/>
            <a:ext cx="1856510" cy="954107"/>
          </a:xfrm>
          <a:prstGeom prst="rect">
            <a:avLst/>
          </a:prstGeom>
          <a:noFill/>
          <a:ln w="28575"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FeynCalc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FormLink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315293" y="5739251"/>
            <a:ext cx="2202873" cy="954107"/>
          </a:xfrm>
          <a:prstGeom prst="rect">
            <a:avLst/>
          </a:prstGeom>
          <a:noFill/>
          <a:ln w="28575"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Fire&amp;Kira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&amp;Blade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984964" y="5898206"/>
            <a:ext cx="1426979" cy="584775"/>
          </a:xfrm>
          <a:prstGeom prst="rect">
            <a:avLst/>
          </a:prstGeom>
          <a:noFill/>
          <a:ln w="28575"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853257" y="5954695"/>
            <a:ext cx="3310647" cy="523220"/>
          </a:xfrm>
          <a:prstGeom prst="rect">
            <a:avLst/>
          </a:prstGeom>
          <a:noFill/>
          <a:ln w="28575"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EW-Renormalization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直接箭头连接符 8"/>
          <p:cNvCxnSpPr>
            <a:stCxn id="26" idx="3"/>
          </p:cNvCxnSpPr>
          <p:nvPr/>
        </p:nvCxnSpPr>
        <p:spPr>
          <a:xfrm flipV="1">
            <a:off x="1544290" y="6237312"/>
            <a:ext cx="439727" cy="8578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 flipV="1">
            <a:off x="3870208" y="6180651"/>
            <a:ext cx="439727" cy="8578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/>
          <p:nvPr/>
        </p:nvCxnSpPr>
        <p:spPr>
          <a:xfrm flipV="1">
            <a:off x="6516275" y="6189717"/>
            <a:ext cx="439727" cy="8578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 flipV="1">
            <a:off x="8425458" y="6216304"/>
            <a:ext cx="439727" cy="8578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3113796" y="1136491"/>
                <a:ext cx="559424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0" i="1" dirty="0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zh-CN" sz="3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3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32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sz="3200" b="0" i="1" dirty="0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zh-CN" sz="3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3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32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CN" sz="3200" b="0" i="1" dirty="0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sz="3200" b="0" i="1" dirty="0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zh-CN" sz="3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3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32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altLang="zh-CN" sz="3200" b="0" i="1" dirty="0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CN" sz="3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3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32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CN" sz="3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3796" y="1136491"/>
                <a:ext cx="5594242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8855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2">
            <a:extLst>
              <a:ext uri="{FF2B5EF4-FFF2-40B4-BE49-F238E27FC236}">
                <a16:creationId xmlns:a16="http://schemas.microsoft.com/office/drawing/2014/main" id="{4CC03F23-41F0-F6C5-4CC8-1869653D33C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0209" t="9946" b="64230"/>
          <a:stretch>
            <a:fillRect/>
          </a:stretch>
        </p:blipFill>
        <p:spPr>
          <a:xfrm rot="5400000">
            <a:off x="9597520" y="4245630"/>
            <a:ext cx="2041031" cy="31479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BE00CFBC-7F70-456A-F1AB-F962042C5BB0}"/>
              </a:ext>
            </a:extLst>
          </p:cNvPr>
          <p:cNvSpPr/>
          <p:nvPr/>
        </p:nvSpPr>
        <p:spPr bwMode="auto">
          <a:xfrm rot="5400000">
            <a:off x="3037650" y="-2207702"/>
            <a:ext cx="6332430" cy="11304962"/>
          </a:xfrm>
          <a:prstGeom prst="rect">
            <a:avLst/>
          </a:prstGeom>
          <a:solidFill>
            <a:srgbClr val="FFFFFF">
              <a:alpha val="92157"/>
            </a:srgbClr>
          </a:solidFill>
          <a:ln>
            <a:solidFill>
              <a:srgbClr val="799B7F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algn="ctr"/>
            <a:endParaRPr lang="zh-CN" altLang="en-US" dirty="0">
              <a:solidFill>
                <a:srgbClr val="FFFFFF"/>
              </a:solidFill>
              <a:latin typeface="Calibri" pitchFamily="34" charset="0"/>
              <a:ea typeface="等线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328" y="45043"/>
            <a:ext cx="12132473" cy="647653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 of Differential Equations</a:t>
            </a: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66868" y="5065188"/>
            <a:ext cx="5565436" cy="1494957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3290802" y="6516052"/>
                <a:ext cx="56135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1" dirty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dirty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altLang="zh-CN" b="0" i="0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master integrals,    x:Lorentz invariant kinematics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0802" y="6516052"/>
                <a:ext cx="5613510" cy="369332"/>
              </a:xfrm>
              <a:prstGeom prst="rect">
                <a:avLst/>
              </a:prstGeom>
              <a:blipFill>
                <a:blip r:embed="rId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9841" y="802199"/>
            <a:ext cx="9000655" cy="284282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9841" y="3645024"/>
            <a:ext cx="9000655" cy="134404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64077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3"/>
          <p:cNvGrpSpPr/>
          <p:nvPr/>
        </p:nvGrpSpPr>
        <p:grpSpPr>
          <a:xfrm>
            <a:off x="-24680" y="-27384"/>
            <a:ext cx="12192000" cy="6890385"/>
            <a:chOff x="-3175" y="869"/>
            <a:chExt cx="12192319" cy="6889989"/>
          </a:xfrm>
        </p:grpSpPr>
        <p:sp>
          <p:nvSpPr>
            <p:cNvPr id="2" name="矩形 1"/>
            <p:cNvSpPr/>
            <p:nvPr/>
          </p:nvSpPr>
          <p:spPr>
            <a:xfrm>
              <a:off x="1549400" y="1979613"/>
              <a:ext cx="8942388" cy="2471737"/>
            </a:xfrm>
            <a:prstGeom prst="rect">
              <a:avLst/>
            </a:prstGeom>
            <a:solidFill>
              <a:srgbClr val="56725B">
                <a:alpha val="5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produce an even more accurate calculation within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the SM.</a:t>
              </a: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906588" y="2359025"/>
              <a:ext cx="8942387" cy="236537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631950" y="2514600"/>
              <a:ext cx="8956675" cy="1200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200" b="1" i="0" u="none" strike="noStrike" kern="1200" cap="none" spc="6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107" name="文本框 19"/>
            <p:cNvSpPr txBox="1"/>
            <p:nvPr/>
          </p:nvSpPr>
          <p:spPr>
            <a:xfrm>
              <a:off x="2959100" y="3851275"/>
              <a:ext cx="6381750" cy="3698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4108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2651524" y="-2618668"/>
              <a:ext cx="6858000" cy="1216104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09" name="图片 6"/>
            <p:cNvPicPr>
              <a:picLocks noChangeAspect="1"/>
            </p:cNvPicPr>
            <p:nvPr/>
          </p:nvPicPr>
          <p:blipFill>
            <a:blip r:embed="rId4"/>
            <a:srcRect l="41998" t="35860" b="16335"/>
            <a:stretch>
              <a:fillRect/>
            </a:stretch>
          </p:blipFill>
          <p:spPr>
            <a:xfrm rot="5400000">
              <a:off x="2986882" y="1987862"/>
              <a:ext cx="3978275" cy="58277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0" name="图片 9"/>
            <p:cNvPicPr>
              <a:picLocks noChangeAspect="1"/>
            </p:cNvPicPr>
            <p:nvPr/>
          </p:nvPicPr>
          <p:blipFill>
            <a:blip r:embed="rId4"/>
            <a:srcRect t="6923" r="32001" b="64230"/>
            <a:stretch>
              <a:fillRect/>
            </a:stretch>
          </p:blipFill>
          <p:spPr>
            <a:xfrm rot="5400000">
              <a:off x="3799682" y="606737"/>
              <a:ext cx="4664075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1" name="图片 10"/>
            <p:cNvPicPr>
              <a:picLocks noChangeAspect="1"/>
            </p:cNvPicPr>
            <p:nvPr/>
          </p:nvPicPr>
          <p:blipFill>
            <a:blip r:embed="rId4"/>
            <a:srcRect l="2" t="6923" r="83958" b="64230"/>
            <a:stretch>
              <a:fillRect/>
            </a:stretch>
          </p:blipFill>
          <p:spPr>
            <a:xfrm rot="5400000">
              <a:off x="4718050" y="-1175231"/>
              <a:ext cx="1100138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2" name="图片 11"/>
            <p:cNvPicPr>
              <a:picLocks noChangeAspect="1"/>
            </p:cNvPicPr>
            <p:nvPr/>
          </p:nvPicPr>
          <p:blipFill>
            <a:blip r:embed="rId4"/>
            <a:srcRect l="41998" t="35860" b="16335"/>
            <a:stretch>
              <a:fillRect/>
            </a:stretch>
          </p:blipFill>
          <p:spPr>
            <a:xfrm rot="5400000">
              <a:off x="1489710" y="1451128"/>
              <a:ext cx="3978275" cy="69011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3" name="图片 9"/>
            <p:cNvPicPr>
              <a:picLocks noChangeAspect="1"/>
            </p:cNvPicPr>
            <p:nvPr/>
          </p:nvPicPr>
          <p:blipFill>
            <a:blip r:embed="rId4"/>
            <a:srcRect l="5466" t="6923" r="32001" b="64230"/>
            <a:stretch>
              <a:fillRect/>
            </a:stretch>
          </p:blipFill>
          <p:spPr>
            <a:xfrm rot="5400000">
              <a:off x="7665642" y="-184236"/>
              <a:ext cx="4289426" cy="470138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4" name="图片 9"/>
            <p:cNvPicPr>
              <a:picLocks noChangeAspect="1"/>
            </p:cNvPicPr>
            <p:nvPr/>
          </p:nvPicPr>
          <p:blipFill>
            <a:blip r:embed="rId4"/>
            <a:srcRect l="5466" t="6923" r="32001" b="64230"/>
            <a:stretch>
              <a:fillRect/>
            </a:stretch>
          </p:blipFill>
          <p:spPr>
            <a:xfrm rot="5400000">
              <a:off x="3909218" y="408300"/>
              <a:ext cx="4289426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5" name="图片 9"/>
            <p:cNvPicPr>
              <a:picLocks noChangeAspect="1"/>
            </p:cNvPicPr>
            <p:nvPr/>
          </p:nvPicPr>
          <p:blipFill>
            <a:blip r:embed="rId4"/>
            <a:srcRect l="5466" t="6923" r="88295" b="64230"/>
            <a:stretch>
              <a:fillRect/>
            </a:stretch>
          </p:blipFill>
          <p:spPr>
            <a:xfrm rot="5400000">
              <a:off x="4159250" y="4919181"/>
              <a:ext cx="428625" cy="35147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6" name="图片 9"/>
            <p:cNvPicPr>
              <a:picLocks noChangeAspect="1"/>
            </p:cNvPicPr>
            <p:nvPr/>
          </p:nvPicPr>
          <p:blipFill>
            <a:blip r:embed="rId4"/>
            <a:srcRect l="5466" t="6923" r="88295" b="64230"/>
            <a:stretch>
              <a:fillRect/>
            </a:stretch>
          </p:blipFill>
          <p:spPr>
            <a:xfrm rot="5400000">
              <a:off x="2645569" y="4918387"/>
              <a:ext cx="428625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7" name="图片 8"/>
            <p:cNvPicPr>
              <a:picLocks noChangeAspect="1"/>
            </p:cNvPicPr>
            <p:nvPr/>
          </p:nvPicPr>
          <p:blipFill>
            <a:blip r:embed="rId5"/>
            <a:srcRect t="64230" r="65837" b="9946"/>
            <a:stretch>
              <a:fillRect/>
            </a:stretch>
          </p:blipFill>
          <p:spPr>
            <a:xfrm rot="5400000">
              <a:off x="433386" y="-397753"/>
              <a:ext cx="2343150" cy="31480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8" name="图片 2"/>
            <p:cNvPicPr>
              <a:picLocks noChangeAspect="1"/>
            </p:cNvPicPr>
            <p:nvPr/>
          </p:nvPicPr>
          <p:blipFill>
            <a:blip r:embed="rId4"/>
            <a:srcRect l="70209" t="9946" b="64230"/>
            <a:stretch>
              <a:fillRect/>
            </a:stretch>
          </p:blipFill>
          <p:spPr>
            <a:xfrm rot="5400000">
              <a:off x="9568182" y="4233622"/>
              <a:ext cx="2043112" cy="31480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9" name="图片 9"/>
            <p:cNvPicPr>
              <a:picLocks noChangeAspect="1"/>
            </p:cNvPicPr>
            <p:nvPr/>
          </p:nvPicPr>
          <p:blipFill>
            <a:blip r:embed="rId4"/>
            <a:srcRect l="5466" t="6923" r="88295" b="64230"/>
            <a:stretch>
              <a:fillRect/>
            </a:stretch>
          </p:blipFill>
          <p:spPr>
            <a:xfrm rot="5400000">
              <a:off x="5059362" y="-1522894"/>
              <a:ext cx="427038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20" name="图片 9"/>
            <p:cNvPicPr>
              <a:picLocks noChangeAspect="1"/>
            </p:cNvPicPr>
            <p:nvPr/>
          </p:nvPicPr>
          <p:blipFill>
            <a:blip r:embed="rId4"/>
            <a:srcRect l="5466" t="6923" r="88295" b="64230"/>
            <a:stretch>
              <a:fillRect/>
            </a:stretch>
          </p:blipFill>
          <p:spPr>
            <a:xfrm rot="5400000">
              <a:off x="6638132" y="4918387"/>
              <a:ext cx="428625" cy="35163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8" name="矩形 37"/>
            <p:cNvSpPr/>
            <p:nvPr/>
          </p:nvSpPr>
          <p:spPr bwMode="auto">
            <a:xfrm rot="5400000">
              <a:off x="2647990" y="-2650296"/>
              <a:ext cx="6889989" cy="12192319"/>
            </a:xfrm>
            <a:prstGeom prst="rect">
              <a:avLst/>
            </a:prstGeom>
            <a:solidFill>
              <a:srgbClr val="FFFFFF">
                <a:alpha val="92157"/>
              </a:srgbClr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lvl="0" algn="ctr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  <a:ea typeface="等线" panose="02010600030101010101" pitchFamily="2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-24680" y="-27384"/>
            <a:ext cx="1218523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</a:rPr>
              <a:t>Choosing Good Basis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10" y="1771264"/>
            <a:ext cx="6432854" cy="1023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直接连接符 5"/>
          <p:cNvCxnSpPr/>
          <p:nvPr/>
        </p:nvCxnSpPr>
        <p:spPr>
          <a:xfrm>
            <a:off x="6935153" y="710992"/>
            <a:ext cx="24943" cy="6073931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568" y="2902793"/>
            <a:ext cx="6408840" cy="1010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1271464" y="764704"/>
            <a:ext cx="4275040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7030A0"/>
                </a:solidFill>
              </a:rPr>
              <a:t>Bad Denominator </a:t>
            </a:r>
            <a:r>
              <a:rPr lang="en-US" altLang="zh-CN" dirty="0"/>
              <a:t>could appear in the IBP reduction 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251354" y="4176267"/>
            <a:ext cx="64947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Slow down the IBP reduction, results in more complicate DEs.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b="1" dirty="0">
                <a:solidFill>
                  <a:srgbClr val="FF0000"/>
                </a:solidFill>
              </a:rPr>
              <a:t>Good Basis</a:t>
            </a:r>
            <a:r>
              <a:rPr lang="en-US" altLang="zh-CN" dirty="0"/>
              <a:t>: basis whose IBP coefficients without bad denominators .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739331" y="5879013"/>
            <a:ext cx="5932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B0F0"/>
                </a:solidFill>
              </a:rPr>
              <a:t>A.V. Smirnov, V.A. Smirnov,   2002.08042</a:t>
            </a:r>
          </a:p>
          <a:p>
            <a:r>
              <a:rPr lang="en-US" altLang="zh-CN" dirty="0">
                <a:solidFill>
                  <a:srgbClr val="00B0F0"/>
                </a:solidFill>
              </a:rPr>
              <a:t>       Johann </a:t>
            </a:r>
            <a:r>
              <a:rPr lang="en-US" altLang="zh-CN" dirty="0" err="1">
                <a:solidFill>
                  <a:srgbClr val="00B0F0"/>
                </a:solidFill>
              </a:rPr>
              <a:t>Usovitsch</a:t>
            </a:r>
            <a:r>
              <a:rPr lang="en-US" altLang="zh-CN" dirty="0">
                <a:solidFill>
                  <a:srgbClr val="00B0F0"/>
                </a:solidFill>
              </a:rPr>
              <a:t>,          2002.08173</a:t>
            </a:r>
            <a:endParaRPr lang="zh-CN" altLang="en-US" dirty="0">
              <a:solidFill>
                <a:srgbClr val="00B0F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157586" y="1411035"/>
            <a:ext cx="4918281" cy="412420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7030A0"/>
                </a:solidFill>
              </a:rPr>
              <a:t>Improvement</a:t>
            </a:r>
            <a:endParaRPr lang="en-US" altLang="zh-CN" sz="2800" b="1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b="1" dirty="0"/>
              <a:t>Develop a method to search good basis more efficient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b="1" dirty="0"/>
              <a:t>Construct good basis for all 108 families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b="1" dirty="0"/>
              <a:t>Derive More simple 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b="1" dirty="0"/>
              <a:t>AMFLOW to Calculate boundary conditions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b="1" dirty="0"/>
              <a:t>Solving DEs numerically at all phase space points</a:t>
            </a:r>
          </a:p>
          <a:p>
            <a:endParaRPr lang="zh-CN" altLang="en-US" dirty="0"/>
          </a:p>
        </p:txBody>
      </p:sp>
      <p:cxnSp>
        <p:nvCxnSpPr>
          <p:cNvPr id="12" name="直接连接符 11"/>
          <p:cNvCxnSpPr/>
          <p:nvPr/>
        </p:nvCxnSpPr>
        <p:spPr>
          <a:xfrm>
            <a:off x="119336" y="4668948"/>
            <a:ext cx="6696744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H="1">
            <a:off x="1199456" y="1052736"/>
            <a:ext cx="720080" cy="88501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flipH="1">
            <a:off x="2724484" y="1052736"/>
            <a:ext cx="161024" cy="2101975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207568" y="1937747"/>
            <a:ext cx="2592288" cy="185129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2207568" y="1771264"/>
            <a:ext cx="1944216" cy="205197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07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3"/>
          <p:cNvGrpSpPr/>
          <p:nvPr/>
        </p:nvGrpSpPr>
        <p:grpSpPr>
          <a:xfrm>
            <a:off x="-24680" y="-27384"/>
            <a:ext cx="12192000" cy="6890385"/>
            <a:chOff x="-3175" y="869"/>
            <a:chExt cx="12192319" cy="6889989"/>
          </a:xfrm>
        </p:grpSpPr>
        <p:sp>
          <p:nvSpPr>
            <p:cNvPr id="2" name="矩形 1"/>
            <p:cNvSpPr/>
            <p:nvPr/>
          </p:nvSpPr>
          <p:spPr>
            <a:xfrm>
              <a:off x="1549400" y="1979613"/>
              <a:ext cx="8942388" cy="2471737"/>
            </a:xfrm>
            <a:prstGeom prst="rect">
              <a:avLst/>
            </a:prstGeom>
            <a:solidFill>
              <a:srgbClr val="56725B">
                <a:alpha val="5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produce an even more accurate calculation within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the SM.</a:t>
              </a: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906588" y="2359025"/>
              <a:ext cx="8942387" cy="236537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631950" y="2514600"/>
              <a:ext cx="8956675" cy="1200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200" b="1" i="0" u="none" strike="noStrike" kern="1200" cap="none" spc="6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107" name="文本框 19"/>
            <p:cNvSpPr txBox="1"/>
            <p:nvPr/>
          </p:nvSpPr>
          <p:spPr>
            <a:xfrm>
              <a:off x="2959100" y="3851275"/>
              <a:ext cx="6381750" cy="3698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4108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2651524" y="-2618668"/>
              <a:ext cx="6858000" cy="1216104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09" name="图片 6"/>
            <p:cNvPicPr>
              <a:picLocks noChangeAspect="1"/>
            </p:cNvPicPr>
            <p:nvPr/>
          </p:nvPicPr>
          <p:blipFill>
            <a:blip r:embed="rId4"/>
            <a:srcRect l="41998" t="35860" b="16335"/>
            <a:stretch>
              <a:fillRect/>
            </a:stretch>
          </p:blipFill>
          <p:spPr>
            <a:xfrm rot="5400000">
              <a:off x="2986882" y="1987862"/>
              <a:ext cx="3978275" cy="58277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0" name="图片 9"/>
            <p:cNvPicPr>
              <a:picLocks noChangeAspect="1"/>
            </p:cNvPicPr>
            <p:nvPr/>
          </p:nvPicPr>
          <p:blipFill>
            <a:blip r:embed="rId4"/>
            <a:srcRect t="6923" r="32001" b="64230"/>
            <a:stretch>
              <a:fillRect/>
            </a:stretch>
          </p:blipFill>
          <p:spPr>
            <a:xfrm rot="5400000">
              <a:off x="3799682" y="606737"/>
              <a:ext cx="4664075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1" name="图片 10"/>
            <p:cNvPicPr>
              <a:picLocks noChangeAspect="1"/>
            </p:cNvPicPr>
            <p:nvPr/>
          </p:nvPicPr>
          <p:blipFill>
            <a:blip r:embed="rId4"/>
            <a:srcRect l="2" t="6923" r="83958" b="64230"/>
            <a:stretch>
              <a:fillRect/>
            </a:stretch>
          </p:blipFill>
          <p:spPr>
            <a:xfrm rot="5400000">
              <a:off x="4718050" y="-1175231"/>
              <a:ext cx="1100138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2" name="图片 11"/>
            <p:cNvPicPr>
              <a:picLocks noChangeAspect="1"/>
            </p:cNvPicPr>
            <p:nvPr/>
          </p:nvPicPr>
          <p:blipFill>
            <a:blip r:embed="rId4"/>
            <a:srcRect l="41998" t="35860" b="16335"/>
            <a:stretch>
              <a:fillRect/>
            </a:stretch>
          </p:blipFill>
          <p:spPr>
            <a:xfrm rot="5400000">
              <a:off x="1489710" y="1451128"/>
              <a:ext cx="3978275" cy="69011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3" name="图片 9"/>
            <p:cNvPicPr>
              <a:picLocks noChangeAspect="1"/>
            </p:cNvPicPr>
            <p:nvPr/>
          </p:nvPicPr>
          <p:blipFill>
            <a:blip r:embed="rId4"/>
            <a:srcRect l="5466" t="6923" r="32001" b="64230"/>
            <a:stretch>
              <a:fillRect/>
            </a:stretch>
          </p:blipFill>
          <p:spPr>
            <a:xfrm rot="5400000">
              <a:off x="7665642" y="-184236"/>
              <a:ext cx="4289426" cy="470138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4" name="图片 9"/>
            <p:cNvPicPr>
              <a:picLocks noChangeAspect="1"/>
            </p:cNvPicPr>
            <p:nvPr/>
          </p:nvPicPr>
          <p:blipFill>
            <a:blip r:embed="rId4"/>
            <a:srcRect l="5466" t="6923" r="32001" b="64230"/>
            <a:stretch>
              <a:fillRect/>
            </a:stretch>
          </p:blipFill>
          <p:spPr>
            <a:xfrm rot="5400000">
              <a:off x="3909218" y="408300"/>
              <a:ext cx="4289426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5" name="图片 9"/>
            <p:cNvPicPr>
              <a:picLocks noChangeAspect="1"/>
            </p:cNvPicPr>
            <p:nvPr/>
          </p:nvPicPr>
          <p:blipFill>
            <a:blip r:embed="rId4"/>
            <a:srcRect l="5466" t="6923" r="88295" b="64230"/>
            <a:stretch>
              <a:fillRect/>
            </a:stretch>
          </p:blipFill>
          <p:spPr>
            <a:xfrm rot="5400000">
              <a:off x="4159250" y="4919181"/>
              <a:ext cx="428625" cy="35147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6" name="图片 9"/>
            <p:cNvPicPr>
              <a:picLocks noChangeAspect="1"/>
            </p:cNvPicPr>
            <p:nvPr/>
          </p:nvPicPr>
          <p:blipFill>
            <a:blip r:embed="rId4"/>
            <a:srcRect l="5466" t="6923" r="88295" b="64230"/>
            <a:stretch>
              <a:fillRect/>
            </a:stretch>
          </p:blipFill>
          <p:spPr>
            <a:xfrm rot="5400000">
              <a:off x="2645569" y="4918387"/>
              <a:ext cx="428625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7" name="图片 8"/>
            <p:cNvPicPr>
              <a:picLocks noChangeAspect="1"/>
            </p:cNvPicPr>
            <p:nvPr/>
          </p:nvPicPr>
          <p:blipFill>
            <a:blip r:embed="rId5"/>
            <a:srcRect t="64230" r="65837" b="9946"/>
            <a:stretch>
              <a:fillRect/>
            </a:stretch>
          </p:blipFill>
          <p:spPr>
            <a:xfrm rot="5400000">
              <a:off x="433386" y="-397753"/>
              <a:ext cx="2343150" cy="31480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8" name="图片 2"/>
            <p:cNvPicPr>
              <a:picLocks noChangeAspect="1"/>
            </p:cNvPicPr>
            <p:nvPr/>
          </p:nvPicPr>
          <p:blipFill>
            <a:blip r:embed="rId4"/>
            <a:srcRect l="70209" t="9946" b="64230"/>
            <a:stretch>
              <a:fillRect/>
            </a:stretch>
          </p:blipFill>
          <p:spPr>
            <a:xfrm rot="5400000">
              <a:off x="9568182" y="4233622"/>
              <a:ext cx="2043112" cy="31480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9" name="图片 9"/>
            <p:cNvPicPr>
              <a:picLocks noChangeAspect="1"/>
            </p:cNvPicPr>
            <p:nvPr/>
          </p:nvPicPr>
          <p:blipFill>
            <a:blip r:embed="rId4"/>
            <a:srcRect l="5466" t="6923" r="88295" b="64230"/>
            <a:stretch>
              <a:fillRect/>
            </a:stretch>
          </p:blipFill>
          <p:spPr>
            <a:xfrm rot="5400000">
              <a:off x="5059362" y="-1522894"/>
              <a:ext cx="427038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20" name="图片 9"/>
            <p:cNvPicPr>
              <a:picLocks noChangeAspect="1"/>
            </p:cNvPicPr>
            <p:nvPr/>
          </p:nvPicPr>
          <p:blipFill>
            <a:blip r:embed="rId4"/>
            <a:srcRect l="5466" t="6923" r="88295" b="64230"/>
            <a:stretch>
              <a:fillRect/>
            </a:stretch>
          </p:blipFill>
          <p:spPr>
            <a:xfrm rot="5400000">
              <a:off x="6638132" y="4918387"/>
              <a:ext cx="428625" cy="35163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8" name="矩形 37"/>
            <p:cNvSpPr/>
            <p:nvPr/>
          </p:nvSpPr>
          <p:spPr bwMode="auto">
            <a:xfrm rot="5400000">
              <a:off x="2647990" y="-2650296"/>
              <a:ext cx="6889989" cy="12192319"/>
            </a:xfrm>
            <a:prstGeom prst="rect">
              <a:avLst/>
            </a:prstGeom>
            <a:solidFill>
              <a:srgbClr val="FFFFFF">
                <a:alpha val="92157"/>
              </a:srgbClr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lvl="0" algn="ctr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  <a:ea typeface="等线" panose="02010600030101010101" pitchFamily="2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-24680" y="-27384"/>
            <a:ext cx="1218523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</a:rPr>
              <a:t>Choosing Good Basis More Efficient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83414" y="609942"/>
            <a:ext cx="102857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Assign values (some big primes) to the variables (</a:t>
            </a:r>
            <a:r>
              <a:rPr lang="en-US" altLang="zh-CN" sz="2000" dirty="0">
                <a:solidFill>
                  <a:srgbClr val="00B0F0"/>
                </a:solidFill>
              </a:rPr>
              <a:t>s, t, </a:t>
            </a:r>
            <a:r>
              <a:rPr lang="en-US" altLang="zh-CN" sz="2000" dirty="0" err="1">
                <a:solidFill>
                  <a:srgbClr val="00B0F0"/>
                </a:solidFill>
              </a:rPr>
              <a:t>mt</a:t>
            </a:r>
            <a:r>
              <a:rPr lang="en-US" altLang="zh-CN" sz="2000" dirty="0">
                <a:solidFill>
                  <a:srgbClr val="00B0F0"/>
                </a:solidFill>
              </a:rPr>
              <a:t>, mw, </a:t>
            </a:r>
            <a:r>
              <a:rPr lang="en-US" altLang="zh-CN" sz="2000" dirty="0" err="1">
                <a:solidFill>
                  <a:srgbClr val="00B0F0"/>
                </a:solidFill>
              </a:rPr>
              <a:t>mh</a:t>
            </a:r>
            <a:r>
              <a:rPr lang="en-US" altLang="zh-CN" sz="2000" dirty="0">
                <a:solidFill>
                  <a:srgbClr val="00B0F0"/>
                </a:solidFill>
              </a:rPr>
              <a:t>, </a:t>
            </a:r>
            <a:r>
              <a:rPr lang="en-US" altLang="zh-CN" sz="2000" dirty="0" err="1">
                <a:solidFill>
                  <a:srgbClr val="00B0F0"/>
                </a:solidFill>
              </a:rPr>
              <a:t>mz</a:t>
            </a:r>
            <a:r>
              <a:rPr lang="en-US" altLang="zh-CN" sz="2000" b="1" dirty="0"/>
              <a:t>)</a:t>
            </a:r>
          </a:p>
          <a:p>
            <a:r>
              <a:rPr lang="en-US" altLang="zh-CN" sz="2000" b="1" dirty="0"/>
              <a:t>Reduction Time: </a:t>
            </a:r>
            <a:r>
              <a:rPr lang="en-US" altLang="zh-CN" sz="2000" b="1" dirty="0">
                <a:solidFill>
                  <a:srgbClr val="00B050"/>
                </a:solidFill>
              </a:rPr>
              <a:t>Only a few minutes</a:t>
            </a:r>
          </a:p>
          <a:p>
            <a:endParaRPr lang="zh-CN" altLang="en-US" sz="2000" b="1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0981" y="1412422"/>
            <a:ext cx="9896558" cy="4264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文本框 15"/>
          <p:cNvSpPr txBox="1"/>
          <p:nvPr/>
        </p:nvSpPr>
        <p:spPr>
          <a:xfrm>
            <a:off x="1101889" y="5818516"/>
            <a:ext cx="4364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Select Out Bad Denominators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6744072" y="6023029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70C0"/>
                </a:solidFill>
              </a:rPr>
              <a:t>Obtain good basis for all 108 families</a:t>
            </a:r>
          </a:p>
          <a:p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24191DB-0335-C9CC-0954-6673B7625E86}"/>
              </a:ext>
            </a:extLst>
          </p:cNvPr>
          <p:cNvSpPr/>
          <p:nvPr/>
        </p:nvSpPr>
        <p:spPr>
          <a:xfrm>
            <a:off x="1487488" y="5013176"/>
            <a:ext cx="5112568" cy="36107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67865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3"/>
          <p:cNvGrpSpPr/>
          <p:nvPr/>
        </p:nvGrpSpPr>
        <p:grpSpPr>
          <a:xfrm>
            <a:off x="-15332" y="0"/>
            <a:ext cx="12192000" cy="6890385"/>
            <a:chOff x="-3175" y="869"/>
            <a:chExt cx="12192319" cy="6889989"/>
          </a:xfrm>
        </p:grpSpPr>
        <p:sp>
          <p:nvSpPr>
            <p:cNvPr id="2" name="矩形 1"/>
            <p:cNvSpPr/>
            <p:nvPr/>
          </p:nvSpPr>
          <p:spPr>
            <a:xfrm>
              <a:off x="1549400" y="1979613"/>
              <a:ext cx="8942388" cy="2471737"/>
            </a:xfrm>
            <a:prstGeom prst="rect">
              <a:avLst/>
            </a:prstGeom>
            <a:solidFill>
              <a:srgbClr val="56725B">
                <a:alpha val="5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produce an even more accurate calculation within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the SM.</a:t>
              </a: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906588" y="2359025"/>
              <a:ext cx="8942387" cy="236537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631950" y="2514600"/>
              <a:ext cx="8956675" cy="1200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200" b="1" i="0" u="none" strike="noStrike" kern="1200" cap="none" spc="6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107" name="文本框 19"/>
            <p:cNvSpPr txBox="1"/>
            <p:nvPr/>
          </p:nvSpPr>
          <p:spPr>
            <a:xfrm>
              <a:off x="2959100" y="3851275"/>
              <a:ext cx="6381750" cy="3698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4108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651524" y="-2618668"/>
              <a:ext cx="6858000" cy="1216104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09" name="图片 6"/>
            <p:cNvPicPr>
              <a:picLocks noChangeAspect="1"/>
            </p:cNvPicPr>
            <p:nvPr/>
          </p:nvPicPr>
          <p:blipFill>
            <a:blip r:embed="rId3"/>
            <a:srcRect l="41998" t="35860" b="16335"/>
            <a:stretch>
              <a:fillRect/>
            </a:stretch>
          </p:blipFill>
          <p:spPr>
            <a:xfrm rot="5400000">
              <a:off x="2986882" y="1987862"/>
              <a:ext cx="3978275" cy="58277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0" name="图片 9"/>
            <p:cNvPicPr>
              <a:picLocks noChangeAspect="1"/>
            </p:cNvPicPr>
            <p:nvPr/>
          </p:nvPicPr>
          <p:blipFill>
            <a:blip r:embed="rId3"/>
            <a:srcRect t="6923" r="32001" b="64230"/>
            <a:stretch>
              <a:fillRect/>
            </a:stretch>
          </p:blipFill>
          <p:spPr>
            <a:xfrm rot="5400000">
              <a:off x="3799682" y="606737"/>
              <a:ext cx="4664075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1" name="图片 10"/>
            <p:cNvPicPr>
              <a:picLocks noChangeAspect="1"/>
            </p:cNvPicPr>
            <p:nvPr/>
          </p:nvPicPr>
          <p:blipFill>
            <a:blip r:embed="rId3"/>
            <a:srcRect l="2" t="6923" r="83958" b="64230"/>
            <a:stretch>
              <a:fillRect/>
            </a:stretch>
          </p:blipFill>
          <p:spPr>
            <a:xfrm rot="5400000">
              <a:off x="4718050" y="-1175231"/>
              <a:ext cx="1100138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2" name="图片 11"/>
            <p:cNvPicPr>
              <a:picLocks noChangeAspect="1"/>
            </p:cNvPicPr>
            <p:nvPr/>
          </p:nvPicPr>
          <p:blipFill>
            <a:blip r:embed="rId3"/>
            <a:srcRect l="41998" t="35860" b="16335"/>
            <a:stretch>
              <a:fillRect/>
            </a:stretch>
          </p:blipFill>
          <p:spPr>
            <a:xfrm rot="5400000">
              <a:off x="1489710" y="1451128"/>
              <a:ext cx="3978275" cy="69011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3" name="图片 9"/>
            <p:cNvPicPr>
              <a:picLocks noChangeAspect="1"/>
            </p:cNvPicPr>
            <p:nvPr/>
          </p:nvPicPr>
          <p:blipFill>
            <a:blip r:embed="rId3"/>
            <a:srcRect l="5466" t="6923" r="32001" b="64230"/>
            <a:stretch>
              <a:fillRect/>
            </a:stretch>
          </p:blipFill>
          <p:spPr>
            <a:xfrm rot="5400000">
              <a:off x="7665642" y="-184236"/>
              <a:ext cx="4289426" cy="470138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4" name="图片 9"/>
            <p:cNvPicPr>
              <a:picLocks noChangeAspect="1"/>
            </p:cNvPicPr>
            <p:nvPr/>
          </p:nvPicPr>
          <p:blipFill>
            <a:blip r:embed="rId3"/>
            <a:srcRect l="5466" t="6923" r="32001" b="64230"/>
            <a:stretch>
              <a:fillRect/>
            </a:stretch>
          </p:blipFill>
          <p:spPr>
            <a:xfrm rot="5400000">
              <a:off x="3909218" y="408300"/>
              <a:ext cx="4289426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5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4159250" y="4919181"/>
              <a:ext cx="428625" cy="35147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6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2645569" y="4918387"/>
              <a:ext cx="428625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7" name="图片 8"/>
            <p:cNvPicPr>
              <a:picLocks noChangeAspect="1"/>
            </p:cNvPicPr>
            <p:nvPr/>
          </p:nvPicPr>
          <p:blipFill>
            <a:blip r:embed="rId4"/>
            <a:srcRect t="64230" r="65837" b="9946"/>
            <a:stretch>
              <a:fillRect/>
            </a:stretch>
          </p:blipFill>
          <p:spPr>
            <a:xfrm rot="5400000">
              <a:off x="433386" y="-397753"/>
              <a:ext cx="2343150" cy="31480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8" name="图片 2"/>
            <p:cNvPicPr>
              <a:picLocks noChangeAspect="1"/>
            </p:cNvPicPr>
            <p:nvPr/>
          </p:nvPicPr>
          <p:blipFill>
            <a:blip r:embed="rId3"/>
            <a:srcRect l="70209" t="9946" b="64230"/>
            <a:stretch>
              <a:fillRect/>
            </a:stretch>
          </p:blipFill>
          <p:spPr>
            <a:xfrm rot="5400000">
              <a:off x="9568182" y="4233622"/>
              <a:ext cx="2043112" cy="31480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9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5059362" y="-1522894"/>
              <a:ext cx="427038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20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6638132" y="4918387"/>
              <a:ext cx="428625" cy="35163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8" name="矩形 37"/>
            <p:cNvSpPr/>
            <p:nvPr/>
          </p:nvSpPr>
          <p:spPr bwMode="auto">
            <a:xfrm rot="5400000">
              <a:off x="2647990" y="-2650296"/>
              <a:ext cx="6889989" cy="12192319"/>
            </a:xfrm>
            <a:prstGeom prst="rect">
              <a:avLst/>
            </a:prstGeom>
            <a:solidFill>
              <a:srgbClr val="FFFFFF">
                <a:alpha val="92157"/>
              </a:srgbClr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lvl="0" algn="ctr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  <a:ea typeface="等线" panose="02010600030101010101" pitchFamily="2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826" y="726134"/>
            <a:ext cx="10546904" cy="253634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0230" y="65467"/>
            <a:ext cx="11982433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                  </a:t>
            </a:r>
            <a:r>
              <a:rPr lang="en-US" altLang="zh-CN" sz="2400" b="1" dirty="0">
                <a:solidFill>
                  <a:schemeClr val="bg1"/>
                </a:solidFill>
              </a:rPr>
              <a:t>Results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20E60CB-F07E-1259-C9CE-F245ABB9FA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211" y="3358909"/>
            <a:ext cx="10774134" cy="332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083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3"/>
          <p:cNvGrpSpPr/>
          <p:nvPr/>
        </p:nvGrpSpPr>
        <p:grpSpPr>
          <a:xfrm>
            <a:off x="-15332" y="0"/>
            <a:ext cx="12192000" cy="6890385"/>
            <a:chOff x="-3175" y="869"/>
            <a:chExt cx="12192319" cy="6889989"/>
          </a:xfrm>
        </p:grpSpPr>
        <p:sp>
          <p:nvSpPr>
            <p:cNvPr id="2" name="矩形 1"/>
            <p:cNvSpPr/>
            <p:nvPr/>
          </p:nvSpPr>
          <p:spPr>
            <a:xfrm>
              <a:off x="1549400" y="1979613"/>
              <a:ext cx="8942388" cy="2471737"/>
            </a:xfrm>
            <a:prstGeom prst="rect">
              <a:avLst/>
            </a:prstGeom>
            <a:solidFill>
              <a:srgbClr val="56725B">
                <a:alpha val="5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produce an even more accurate calculation within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the SM.</a:t>
              </a: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906588" y="2359025"/>
              <a:ext cx="8942387" cy="236537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631950" y="2514600"/>
              <a:ext cx="8956675" cy="1200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200" b="1" i="0" u="none" strike="noStrike" kern="1200" cap="none" spc="6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107" name="文本框 19"/>
            <p:cNvSpPr txBox="1"/>
            <p:nvPr/>
          </p:nvSpPr>
          <p:spPr>
            <a:xfrm>
              <a:off x="2959100" y="3851275"/>
              <a:ext cx="6381750" cy="3698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4108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651524" y="-2618668"/>
              <a:ext cx="6858000" cy="1216104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09" name="图片 6"/>
            <p:cNvPicPr>
              <a:picLocks noChangeAspect="1"/>
            </p:cNvPicPr>
            <p:nvPr/>
          </p:nvPicPr>
          <p:blipFill>
            <a:blip r:embed="rId3"/>
            <a:srcRect l="41998" t="35860" b="16335"/>
            <a:stretch>
              <a:fillRect/>
            </a:stretch>
          </p:blipFill>
          <p:spPr>
            <a:xfrm rot="5400000">
              <a:off x="2986882" y="1987862"/>
              <a:ext cx="3978275" cy="58277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0" name="图片 9"/>
            <p:cNvPicPr>
              <a:picLocks noChangeAspect="1"/>
            </p:cNvPicPr>
            <p:nvPr/>
          </p:nvPicPr>
          <p:blipFill>
            <a:blip r:embed="rId3"/>
            <a:srcRect t="6923" r="32001" b="64230"/>
            <a:stretch>
              <a:fillRect/>
            </a:stretch>
          </p:blipFill>
          <p:spPr>
            <a:xfrm rot="5400000">
              <a:off x="3799682" y="606737"/>
              <a:ext cx="4664075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1" name="图片 10"/>
            <p:cNvPicPr>
              <a:picLocks noChangeAspect="1"/>
            </p:cNvPicPr>
            <p:nvPr/>
          </p:nvPicPr>
          <p:blipFill>
            <a:blip r:embed="rId3"/>
            <a:srcRect l="2" t="6923" r="83958" b="64230"/>
            <a:stretch>
              <a:fillRect/>
            </a:stretch>
          </p:blipFill>
          <p:spPr>
            <a:xfrm rot="5400000">
              <a:off x="4718050" y="-1175231"/>
              <a:ext cx="1100138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2" name="图片 11"/>
            <p:cNvPicPr>
              <a:picLocks noChangeAspect="1"/>
            </p:cNvPicPr>
            <p:nvPr/>
          </p:nvPicPr>
          <p:blipFill>
            <a:blip r:embed="rId3"/>
            <a:srcRect l="41998" t="35860" b="16335"/>
            <a:stretch>
              <a:fillRect/>
            </a:stretch>
          </p:blipFill>
          <p:spPr>
            <a:xfrm rot="5400000">
              <a:off x="1489710" y="1451128"/>
              <a:ext cx="3978275" cy="69011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3" name="图片 9"/>
            <p:cNvPicPr>
              <a:picLocks noChangeAspect="1"/>
            </p:cNvPicPr>
            <p:nvPr/>
          </p:nvPicPr>
          <p:blipFill>
            <a:blip r:embed="rId3"/>
            <a:srcRect l="5466" t="6923" r="32001" b="64230"/>
            <a:stretch>
              <a:fillRect/>
            </a:stretch>
          </p:blipFill>
          <p:spPr>
            <a:xfrm rot="5400000">
              <a:off x="7665642" y="-184236"/>
              <a:ext cx="4289426" cy="470138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4" name="图片 9"/>
            <p:cNvPicPr>
              <a:picLocks noChangeAspect="1"/>
            </p:cNvPicPr>
            <p:nvPr/>
          </p:nvPicPr>
          <p:blipFill>
            <a:blip r:embed="rId3"/>
            <a:srcRect l="5466" t="6923" r="32001" b="64230"/>
            <a:stretch>
              <a:fillRect/>
            </a:stretch>
          </p:blipFill>
          <p:spPr>
            <a:xfrm rot="5400000">
              <a:off x="3909218" y="408300"/>
              <a:ext cx="4289426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5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4159250" y="4919181"/>
              <a:ext cx="428625" cy="35147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6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2645569" y="4918387"/>
              <a:ext cx="428625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7" name="图片 8"/>
            <p:cNvPicPr>
              <a:picLocks noChangeAspect="1"/>
            </p:cNvPicPr>
            <p:nvPr/>
          </p:nvPicPr>
          <p:blipFill>
            <a:blip r:embed="rId4"/>
            <a:srcRect t="64230" r="65837" b="9946"/>
            <a:stretch>
              <a:fillRect/>
            </a:stretch>
          </p:blipFill>
          <p:spPr>
            <a:xfrm rot="5400000">
              <a:off x="433386" y="-397753"/>
              <a:ext cx="2343150" cy="31480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8" name="图片 2"/>
            <p:cNvPicPr>
              <a:picLocks noChangeAspect="1"/>
            </p:cNvPicPr>
            <p:nvPr/>
          </p:nvPicPr>
          <p:blipFill>
            <a:blip r:embed="rId3"/>
            <a:srcRect l="70209" t="9946" b="64230"/>
            <a:stretch>
              <a:fillRect/>
            </a:stretch>
          </p:blipFill>
          <p:spPr>
            <a:xfrm rot="5400000">
              <a:off x="9568182" y="4233622"/>
              <a:ext cx="2043112" cy="31480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9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5059362" y="-1522894"/>
              <a:ext cx="427038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20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6638132" y="4918387"/>
              <a:ext cx="428625" cy="35163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8" name="矩形 37"/>
            <p:cNvSpPr/>
            <p:nvPr/>
          </p:nvSpPr>
          <p:spPr bwMode="auto">
            <a:xfrm rot="5400000">
              <a:off x="2647990" y="-2650296"/>
              <a:ext cx="6889989" cy="12192319"/>
            </a:xfrm>
            <a:prstGeom prst="rect">
              <a:avLst/>
            </a:prstGeom>
            <a:solidFill>
              <a:srgbClr val="FFFFFF">
                <a:alpha val="92157"/>
              </a:srgbClr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lvl="0" algn="ctr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  <a:ea typeface="等线" panose="02010600030101010101" pitchFamily="2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90230" y="65467"/>
            <a:ext cx="11982433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sz="2400" b="1" dirty="0">
                <a:solidFill>
                  <a:schemeClr val="bg1"/>
                </a:solidFill>
              </a:rPr>
              <a:t>Results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622" y="845942"/>
            <a:ext cx="11626696" cy="48158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09591" y="5922911"/>
            <a:ext cx="8942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Differential cross section with and without NLO EW corrections in Gµ scheme.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94966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3"/>
          <p:cNvGrpSpPr/>
          <p:nvPr/>
        </p:nvGrpSpPr>
        <p:grpSpPr>
          <a:xfrm>
            <a:off x="-15332" y="0"/>
            <a:ext cx="12192000" cy="6890385"/>
            <a:chOff x="-3175" y="869"/>
            <a:chExt cx="12192319" cy="6889989"/>
          </a:xfrm>
        </p:grpSpPr>
        <p:sp>
          <p:nvSpPr>
            <p:cNvPr id="2" name="矩形 1"/>
            <p:cNvSpPr/>
            <p:nvPr/>
          </p:nvSpPr>
          <p:spPr>
            <a:xfrm>
              <a:off x="1549400" y="1979613"/>
              <a:ext cx="8942388" cy="2471737"/>
            </a:xfrm>
            <a:prstGeom prst="rect">
              <a:avLst/>
            </a:prstGeom>
            <a:solidFill>
              <a:srgbClr val="56725B">
                <a:alpha val="5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produce an even more accurate calculation within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the SM.</a:t>
              </a: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906588" y="2359025"/>
              <a:ext cx="8942387" cy="236537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631950" y="2514600"/>
              <a:ext cx="8956675" cy="1200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200" b="1" i="0" u="none" strike="noStrike" kern="1200" cap="none" spc="6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107" name="文本框 19"/>
            <p:cNvSpPr txBox="1"/>
            <p:nvPr/>
          </p:nvSpPr>
          <p:spPr>
            <a:xfrm>
              <a:off x="2959100" y="3851275"/>
              <a:ext cx="6381750" cy="3698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4108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651524" y="-2618668"/>
              <a:ext cx="6858000" cy="1216104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09" name="图片 6"/>
            <p:cNvPicPr>
              <a:picLocks noChangeAspect="1"/>
            </p:cNvPicPr>
            <p:nvPr/>
          </p:nvPicPr>
          <p:blipFill>
            <a:blip r:embed="rId3"/>
            <a:srcRect l="41998" t="35860" b="16335"/>
            <a:stretch>
              <a:fillRect/>
            </a:stretch>
          </p:blipFill>
          <p:spPr>
            <a:xfrm rot="5400000">
              <a:off x="2986882" y="1987862"/>
              <a:ext cx="3978275" cy="58277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0" name="图片 9"/>
            <p:cNvPicPr>
              <a:picLocks noChangeAspect="1"/>
            </p:cNvPicPr>
            <p:nvPr/>
          </p:nvPicPr>
          <p:blipFill>
            <a:blip r:embed="rId3"/>
            <a:srcRect t="6923" r="32001" b="64230"/>
            <a:stretch>
              <a:fillRect/>
            </a:stretch>
          </p:blipFill>
          <p:spPr>
            <a:xfrm rot="5400000">
              <a:off x="3799682" y="606737"/>
              <a:ext cx="4664075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1" name="图片 10"/>
            <p:cNvPicPr>
              <a:picLocks noChangeAspect="1"/>
            </p:cNvPicPr>
            <p:nvPr/>
          </p:nvPicPr>
          <p:blipFill>
            <a:blip r:embed="rId3"/>
            <a:srcRect l="2" t="6923" r="83958" b="64230"/>
            <a:stretch>
              <a:fillRect/>
            </a:stretch>
          </p:blipFill>
          <p:spPr>
            <a:xfrm rot="5400000">
              <a:off x="4718050" y="-1175231"/>
              <a:ext cx="1100138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2" name="图片 11"/>
            <p:cNvPicPr>
              <a:picLocks noChangeAspect="1"/>
            </p:cNvPicPr>
            <p:nvPr/>
          </p:nvPicPr>
          <p:blipFill>
            <a:blip r:embed="rId3"/>
            <a:srcRect l="41998" t="35860" b="16335"/>
            <a:stretch>
              <a:fillRect/>
            </a:stretch>
          </p:blipFill>
          <p:spPr>
            <a:xfrm rot="5400000">
              <a:off x="1489710" y="1451128"/>
              <a:ext cx="3978275" cy="69011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3" name="图片 9"/>
            <p:cNvPicPr>
              <a:picLocks noChangeAspect="1"/>
            </p:cNvPicPr>
            <p:nvPr/>
          </p:nvPicPr>
          <p:blipFill>
            <a:blip r:embed="rId3"/>
            <a:srcRect l="5466" t="6923" r="32001" b="64230"/>
            <a:stretch>
              <a:fillRect/>
            </a:stretch>
          </p:blipFill>
          <p:spPr>
            <a:xfrm rot="5400000">
              <a:off x="7665642" y="-184236"/>
              <a:ext cx="4289426" cy="470138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4" name="图片 9"/>
            <p:cNvPicPr>
              <a:picLocks noChangeAspect="1"/>
            </p:cNvPicPr>
            <p:nvPr/>
          </p:nvPicPr>
          <p:blipFill>
            <a:blip r:embed="rId3"/>
            <a:srcRect l="5466" t="6923" r="32001" b="64230"/>
            <a:stretch>
              <a:fillRect/>
            </a:stretch>
          </p:blipFill>
          <p:spPr>
            <a:xfrm rot="5400000">
              <a:off x="3909218" y="408300"/>
              <a:ext cx="4289426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5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4159250" y="4919181"/>
              <a:ext cx="428625" cy="35147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6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2645569" y="4918387"/>
              <a:ext cx="428625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7" name="图片 8"/>
            <p:cNvPicPr>
              <a:picLocks noChangeAspect="1"/>
            </p:cNvPicPr>
            <p:nvPr/>
          </p:nvPicPr>
          <p:blipFill>
            <a:blip r:embed="rId4"/>
            <a:srcRect t="64230" r="65837" b="9946"/>
            <a:stretch>
              <a:fillRect/>
            </a:stretch>
          </p:blipFill>
          <p:spPr>
            <a:xfrm rot="5400000">
              <a:off x="433386" y="-397753"/>
              <a:ext cx="2343150" cy="31480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8" name="图片 2"/>
            <p:cNvPicPr>
              <a:picLocks noChangeAspect="1"/>
            </p:cNvPicPr>
            <p:nvPr/>
          </p:nvPicPr>
          <p:blipFill>
            <a:blip r:embed="rId3"/>
            <a:srcRect l="70209" t="9946" b="64230"/>
            <a:stretch>
              <a:fillRect/>
            </a:stretch>
          </p:blipFill>
          <p:spPr>
            <a:xfrm rot="5400000">
              <a:off x="9568182" y="4233622"/>
              <a:ext cx="2043112" cy="31480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9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5059362" y="-1522894"/>
              <a:ext cx="427038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20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6638132" y="4918387"/>
              <a:ext cx="428625" cy="35163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8" name="矩形 37"/>
            <p:cNvSpPr/>
            <p:nvPr/>
          </p:nvSpPr>
          <p:spPr bwMode="auto">
            <a:xfrm rot="5400000">
              <a:off x="2647990" y="-2650296"/>
              <a:ext cx="6889989" cy="12192319"/>
            </a:xfrm>
            <a:prstGeom prst="rect">
              <a:avLst/>
            </a:prstGeom>
            <a:solidFill>
              <a:srgbClr val="FFFFFF">
                <a:alpha val="92157"/>
              </a:srgbClr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lvl="0" algn="ctr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  <a:ea typeface="等线" panose="02010600030101010101" pitchFamily="2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376" y="1568233"/>
            <a:ext cx="11387140" cy="357897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919536" y="5661248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7030A0"/>
                </a:solidFill>
              </a:rPr>
              <a:t>EW corrections bringing the theoretical uncertainty under much tighter control.</a:t>
            </a:r>
            <a:endParaRPr lang="zh-CN" altLang="en-US" sz="2000" b="1" dirty="0">
              <a:solidFill>
                <a:srgbClr val="7030A0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0399" y="54539"/>
            <a:ext cx="11982433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                  </a:t>
            </a:r>
            <a:r>
              <a:rPr lang="en-US" altLang="zh-CN" sz="2400" b="1" dirty="0">
                <a:solidFill>
                  <a:schemeClr val="bg1"/>
                </a:solidFill>
              </a:rPr>
              <a:t>Significantly reduce the theoretical uncertainty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400256" y="5662989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</a:rPr>
              <a:t>Agree with: </a:t>
            </a:r>
          </a:p>
          <a:p>
            <a:r>
              <a:rPr lang="en-US" altLang="zh-CN" dirty="0">
                <a:solidFill>
                  <a:srgbClr val="0070C0"/>
                </a:solidFill>
              </a:rPr>
              <a:t>Bi, Ma</a:t>
            </a:r>
            <a:r>
              <a:rPr lang="en-US" altLang="zh-CN">
                <a:solidFill>
                  <a:srgbClr val="0070C0"/>
                </a:solidFill>
              </a:rPr>
              <a:t>, Mu, </a:t>
            </a:r>
            <a:r>
              <a:rPr lang="en-US" altLang="zh-CN" dirty="0">
                <a:solidFill>
                  <a:srgbClr val="0070C0"/>
                </a:solidFill>
              </a:rPr>
              <a:t>2508.02588</a:t>
            </a:r>
            <a:endParaRPr lang="zh-CN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396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B8A3D3A8-77DC-B6FF-CC67-DB1895EF9450}"/>
              </a:ext>
            </a:extLst>
          </p:cNvPr>
          <p:cNvGrpSpPr/>
          <p:nvPr/>
        </p:nvGrpSpPr>
        <p:grpSpPr>
          <a:xfrm>
            <a:off x="-8879" y="44624"/>
            <a:ext cx="12163425" cy="6886575"/>
            <a:chOff x="1" y="4678"/>
            <a:chExt cx="12163743" cy="6886179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EBF1BD78-48BC-D3CB-B9E3-E05307C1A901}"/>
                </a:ext>
              </a:extLst>
            </p:cNvPr>
            <p:cNvSpPr/>
            <p:nvPr/>
          </p:nvSpPr>
          <p:spPr>
            <a:xfrm>
              <a:off x="1549400" y="1979613"/>
              <a:ext cx="8942388" cy="2471737"/>
            </a:xfrm>
            <a:prstGeom prst="rect">
              <a:avLst/>
            </a:prstGeom>
            <a:solidFill>
              <a:srgbClr val="56725B">
                <a:alpha val="5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37BF3C8F-9761-B2C5-4FDF-15A9584AE786}"/>
                </a:ext>
              </a:extLst>
            </p:cNvPr>
            <p:cNvSpPr/>
            <p:nvPr/>
          </p:nvSpPr>
          <p:spPr>
            <a:xfrm>
              <a:off x="1906588" y="2359025"/>
              <a:ext cx="8942387" cy="236537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1B3FC141-C77D-0EA9-8BE9-39A04BD1DCAA}"/>
                </a:ext>
              </a:extLst>
            </p:cNvPr>
            <p:cNvSpPr txBox="1"/>
            <p:nvPr/>
          </p:nvSpPr>
          <p:spPr>
            <a:xfrm>
              <a:off x="1631950" y="2514600"/>
              <a:ext cx="8956675" cy="1200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200" b="1" i="0" u="none" strike="noStrike" kern="1200" cap="none" spc="6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毕业论文答辩</a:t>
              </a:r>
            </a:p>
          </p:txBody>
        </p:sp>
        <p:sp>
          <p:nvSpPr>
            <p:cNvPr id="30" name="文本框 19">
              <a:extLst>
                <a:ext uri="{FF2B5EF4-FFF2-40B4-BE49-F238E27FC236}">
                  <a16:creationId xmlns:a16="http://schemas.microsoft.com/office/drawing/2014/main" id="{BE9F42B8-7618-C67C-3866-FC532975C8EF}"/>
                </a:ext>
              </a:extLst>
            </p:cNvPr>
            <p:cNvSpPr txBox="1"/>
            <p:nvPr/>
          </p:nvSpPr>
          <p:spPr>
            <a:xfrm>
              <a:off x="2959100" y="3851275"/>
              <a:ext cx="6381750" cy="3698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答辩人：小不点      答辩时间：</a:t>
              </a:r>
              <a:r>
                <a:rPr lang="en-US" altLang="zh-CN" sz="1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5.5      </a:t>
              </a:r>
              <a:r>
                <a:rPr lang="zh-CN" altLang="en-US" sz="1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指导老师：大不点</a:t>
              </a:r>
            </a:p>
          </p:txBody>
        </p:sp>
        <p:pic>
          <p:nvPicPr>
            <p:cNvPr id="31" name="图片 3">
              <a:extLst>
                <a:ext uri="{FF2B5EF4-FFF2-40B4-BE49-F238E27FC236}">
                  <a16:creationId xmlns:a16="http://schemas.microsoft.com/office/drawing/2014/main" id="{A241A5E2-B9EA-7859-D52B-1AC592871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651524" y="-2618668"/>
              <a:ext cx="6858000" cy="1216104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2" name="图片 6">
              <a:extLst>
                <a:ext uri="{FF2B5EF4-FFF2-40B4-BE49-F238E27FC236}">
                  <a16:creationId xmlns:a16="http://schemas.microsoft.com/office/drawing/2014/main" id="{846FE254-4DED-0329-566F-9E9C67F57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41998" t="35860" b="16335"/>
            <a:stretch>
              <a:fillRect/>
            </a:stretch>
          </p:blipFill>
          <p:spPr>
            <a:xfrm rot="5400000">
              <a:off x="2986882" y="1987862"/>
              <a:ext cx="3978275" cy="58277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3" name="图片 9">
              <a:extLst>
                <a:ext uri="{FF2B5EF4-FFF2-40B4-BE49-F238E27FC236}">
                  <a16:creationId xmlns:a16="http://schemas.microsoft.com/office/drawing/2014/main" id="{3CE9CFF0-4DFA-8F27-8EFC-FB4A093676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6923" r="32001" b="64230"/>
            <a:stretch>
              <a:fillRect/>
            </a:stretch>
          </p:blipFill>
          <p:spPr>
            <a:xfrm rot="5400000">
              <a:off x="3799682" y="606737"/>
              <a:ext cx="4664075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4" name="图片 10">
              <a:extLst>
                <a:ext uri="{FF2B5EF4-FFF2-40B4-BE49-F238E27FC236}">
                  <a16:creationId xmlns:a16="http://schemas.microsoft.com/office/drawing/2014/main" id="{A1E68E3B-77D9-0C3E-520C-9964A5B03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2" t="6923" r="83958" b="64230"/>
            <a:stretch>
              <a:fillRect/>
            </a:stretch>
          </p:blipFill>
          <p:spPr>
            <a:xfrm rot="5400000">
              <a:off x="4718050" y="-1175231"/>
              <a:ext cx="1100138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" name="图片 11">
              <a:extLst>
                <a:ext uri="{FF2B5EF4-FFF2-40B4-BE49-F238E27FC236}">
                  <a16:creationId xmlns:a16="http://schemas.microsoft.com/office/drawing/2014/main" id="{A1F34B5C-AB99-ABB4-3A6A-392191B53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41998" t="35860" b="16335"/>
            <a:stretch>
              <a:fillRect/>
            </a:stretch>
          </p:blipFill>
          <p:spPr>
            <a:xfrm rot="5400000">
              <a:off x="1489710" y="1451128"/>
              <a:ext cx="3978275" cy="69011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6" name="图片 9">
              <a:extLst>
                <a:ext uri="{FF2B5EF4-FFF2-40B4-BE49-F238E27FC236}">
                  <a16:creationId xmlns:a16="http://schemas.microsoft.com/office/drawing/2014/main" id="{410EE34C-A25A-2166-C16B-A81FDE336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5466" t="6923" r="32001" b="64230"/>
            <a:stretch>
              <a:fillRect/>
            </a:stretch>
          </p:blipFill>
          <p:spPr>
            <a:xfrm rot="5400000">
              <a:off x="7665642" y="-184236"/>
              <a:ext cx="4289426" cy="470138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7" name="图片 9">
              <a:extLst>
                <a:ext uri="{FF2B5EF4-FFF2-40B4-BE49-F238E27FC236}">
                  <a16:creationId xmlns:a16="http://schemas.microsoft.com/office/drawing/2014/main" id="{20D55FC3-D4BD-CA11-77D0-84AF278B3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5466" t="6923" r="32001" b="64230"/>
            <a:stretch>
              <a:fillRect/>
            </a:stretch>
          </p:blipFill>
          <p:spPr>
            <a:xfrm rot="5400000">
              <a:off x="3909218" y="408300"/>
              <a:ext cx="4289426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8" name="图片 9">
              <a:extLst>
                <a:ext uri="{FF2B5EF4-FFF2-40B4-BE49-F238E27FC236}">
                  <a16:creationId xmlns:a16="http://schemas.microsoft.com/office/drawing/2014/main" id="{3B736DEC-1744-90FA-2C9E-0745FDE2A6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4159250" y="4919181"/>
              <a:ext cx="428625" cy="35147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9" name="图片 9">
              <a:extLst>
                <a:ext uri="{FF2B5EF4-FFF2-40B4-BE49-F238E27FC236}">
                  <a16:creationId xmlns:a16="http://schemas.microsoft.com/office/drawing/2014/main" id="{C6B9E753-8F66-5182-3984-F19B14390C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2645569" y="4918387"/>
              <a:ext cx="428625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0" name="图片 8">
              <a:extLst>
                <a:ext uri="{FF2B5EF4-FFF2-40B4-BE49-F238E27FC236}">
                  <a16:creationId xmlns:a16="http://schemas.microsoft.com/office/drawing/2014/main" id="{C439D8A7-7A1D-E6B8-7488-84CA7885E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64230" r="65837" b="9946"/>
            <a:stretch>
              <a:fillRect/>
            </a:stretch>
          </p:blipFill>
          <p:spPr>
            <a:xfrm rot="5400000">
              <a:off x="433386" y="-397753"/>
              <a:ext cx="2343150" cy="31480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" name="图片 2">
              <a:extLst>
                <a:ext uri="{FF2B5EF4-FFF2-40B4-BE49-F238E27FC236}">
                  <a16:creationId xmlns:a16="http://schemas.microsoft.com/office/drawing/2014/main" id="{4CC03F23-41F0-F6C5-4CC8-1869653D3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70209" t="9946" b="64230"/>
            <a:stretch>
              <a:fillRect/>
            </a:stretch>
          </p:blipFill>
          <p:spPr>
            <a:xfrm rot="5400000">
              <a:off x="9568182" y="4233622"/>
              <a:ext cx="2043112" cy="31480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3" name="图片 9">
              <a:extLst>
                <a:ext uri="{FF2B5EF4-FFF2-40B4-BE49-F238E27FC236}">
                  <a16:creationId xmlns:a16="http://schemas.microsoft.com/office/drawing/2014/main" id="{AC5E0878-4333-D136-B29F-00DE98DC9D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5059362" y="-1522894"/>
              <a:ext cx="427038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4" name="图片 9">
              <a:extLst>
                <a:ext uri="{FF2B5EF4-FFF2-40B4-BE49-F238E27FC236}">
                  <a16:creationId xmlns:a16="http://schemas.microsoft.com/office/drawing/2014/main" id="{E3F7053D-9C35-F261-F219-70F7993EC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6638132" y="4918387"/>
              <a:ext cx="428625" cy="35163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BE00CFBC-7F70-456A-F1AB-F962042C5BB0}"/>
                </a:ext>
              </a:extLst>
            </p:cNvPr>
            <p:cNvSpPr/>
            <p:nvPr/>
          </p:nvSpPr>
          <p:spPr bwMode="auto">
            <a:xfrm rot="5400000">
              <a:off x="2962559" y="-2166166"/>
              <a:ext cx="6338887" cy="11305258"/>
            </a:xfrm>
            <a:prstGeom prst="rect">
              <a:avLst/>
            </a:prstGeom>
            <a:solidFill>
              <a:srgbClr val="FFFFFF">
                <a:alpha val="92157"/>
              </a:srgbClr>
            </a:solidFill>
            <a:ln>
              <a:solidFill>
                <a:srgbClr val="799B7F"/>
              </a:solidFill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lvl="0" algn="ctr"/>
              <a:endParaRPr lang="zh-CN" altLang="en-US" dirty="0">
                <a:solidFill>
                  <a:srgbClr val="FFFFFF"/>
                </a:solidFill>
                <a:latin typeface="Calibri" pitchFamily="34" charset="0"/>
                <a:ea typeface="等线" pitchFamily="2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48" name="文本框 129"/>
              <p:cNvSpPr txBox="1"/>
              <p:nvPr/>
            </p:nvSpPr>
            <p:spPr>
              <a:xfrm>
                <a:off x="2919852" y="2762760"/>
                <a:ext cx="8057563" cy="14465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en-US" altLang="zh-CN" sz="4400" b="1" dirty="0">
                    <a:solidFill>
                      <a:srgbClr val="56725B"/>
                    </a:solidFill>
                    <a:ea typeface="微软雅黑" pitchFamily="34" charset="-122"/>
                  </a:rPr>
                  <a:t>EW corrections to Higgs boson rare decay </a:t>
                </a:r>
                <a14:m>
                  <m:oMath xmlns:m="http://schemas.openxmlformats.org/officeDocument/2006/math">
                    <m:r>
                      <a:rPr lang="en-US" altLang="zh-CN" sz="4400" b="1" i="0" smtClean="0">
                        <a:solidFill>
                          <a:srgbClr val="56725B"/>
                        </a:solidFill>
                        <a:latin typeface="Cambria Math" panose="02040503050406030204" pitchFamily="18" charset="0"/>
                        <a:ea typeface="微软雅黑" pitchFamily="34" charset="-122"/>
                      </a:rPr>
                      <m:t>𝐇</m:t>
                    </m:r>
                    <m:r>
                      <a:rPr lang="en-US" altLang="zh-CN" sz="4400" b="1" i="1" smtClean="0">
                        <a:solidFill>
                          <a:srgbClr val="56725B"/>
                        </a:solidFill>
                        <a:latin typeface="Cambria Math" panose="02040503050406030204" pitchFamily="18" charset="0"/>
                        <a:ea typeface="微软雅黑" pitchFamily="34" charset="-122"/>
                      </a:rPr>
                      <m:t>→</m:t>
                    </m:r>
                    <m:r>
                      <a:rPr lang="en-US" altLang="zh-CN" sz="4400" b="1" i="1" smtClean="0">
                        <a:solidFill>
                          <a:srgbClr val="56725B"/>
                        </a:solidFill>
                        <a:latin typeface="Cambria Math" panose="02040503050406030204" pitchFamily="18" charset="0"/>
                        <a:ea typeface="微软雅黑" pitchFamily="34" charset="-122"/>
                      </a:rPr>
                      <m:t>𝒁</m:t>
                    </m:r>
                    <m:r>
                      <a:rPr lang="en-US" altLang="zh-CN" sz="4400" b="1" i="1" smtClean="0">
                        <a:solidFill>
                          <a:srgbClr val="56725B"/>
                        </a:solidFill>
                        <a:latin typeface="Cambria Math" panose="02040503050406030204" pitchFamily="18" charset="0"/>
                        <a:ea typeface="微软雅黑" pitchFamily="34" charset="-122"/>
                      </a:rPr>
                      <m:t>𝜸</m:t>
                    </m:r>
                  </m:oMath>
                </a14:m>
                <a:endParaRPr lang="en-US" altLang="zh-CN" sz="4400" b="1" dirty="0">
                  <a:solidFill>
                    <a:srgbClr val="56725B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mc:Choice>
        <mc:Fallback xmlns="">
          <p:sp>
            <p:nvSpPr>
              <p:cNvPr id="6148" name="文本框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9852" y="2762760"/>
                <a:ext cx="8057563" cy="1446550"/>
              </a:xfrm>
              <a:prstGeom prst="rect">
                <a:avLst/>
              </a:prstGeom>
              <a:blipFill>
                <a:blip r:embed="rId5"/>
                <a:stretch>
                  <a:fillRect t="-8403" b="-18908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组合 1">
            <a:extLst>
              <a:ext uri="{FF2B5EF4-FFF2-40B4-BE49-F238E27FC236}">
                <a16:creationId xmlns:a16="http://schemas.microsoft.com/office/drawing/2014/main" id="{22100AFA-60BD-1CB6-528B-33F3A96E7593}"/>
              </a:ext>
            </a:extLst>
          </p:cNvPr>
          <p:cNvGrpSpPr/>
          <p:nvPr/>
        </p:nvGrpSpPr>
        <p:grpSpPr>
          <a:xfrm>
            <a:off x="828630" y="2163996"/>
            <a:ext cx="2138362" cy="2138363"/>
            <a:chOff x="2574111" y="2216758"/>
            <a:chExt cx="2375260" cy="2375260"/>
          </a:xfrm>
        </p:grpSpPr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CA4CABBA-BE1E-A836-41EC-47E7EF97F4B7}"/>
                </a:ext>
              </a:extLst>
            </p:cNvPr>
            <p:cNvSpPr/>
            <p:nvPr/>
          </p:nvSpPr>
          <p:spPr>
            <a:xfrm>
              <a:off x="2574111" y="2216758"/>
              <a:ext cx="2375260" cy="2375260"/>
            </a:xfrm>
            <a:prstGeom prst="ellipse">
              <a:avLst/>
            </a:prstGeom>
            <a:noFill/>
            <a:ln w="6350">
              <a:solidFill>
                <a:srgbClr val="799B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4D9F3D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493FF127-2670-299E-357D-6EEF353D348C}"/>
                </a:ext>
              </a:extLst>
            </p:cNvPr>
            <p:cNvSpPr/>
            <p:nvPr/>
          </p:nvSpPr>
          <p:spPr>
            <a:xfrm>
              <a:off x="2888603" y="2531250"/>
              <a:ext cx="1746275" cy="1746275"/>
            </a:xfrm>
            <a:prstGeom prst="ellipse">
              <a:avLst/>
            </a:prstGeom>
            <a:solidFill>
              <a:srgbClr val="799B7F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lvl="0" algn="ctr"/>
              <a:r>
                <a:rPr lang="en-US" altLang="zh-CN" sz="6000" dirty="0">
                  <a:solidFill>
                    <a:schemeClr val="bg1"/>
                  </a:solidFill>
                  <a:latin typeface="张海山锐线体简"/>
                  <a:ea typeface="张海山锐线体简"/>
                </a:rPr>
                <a:t>03</a:t>
              </a:r>
              <a:endParaRPr lang="zh-CN" altLang="en-US" sz="6000" dirty="0">
                <a:solidFill>
                  <a:schemeClr val="bg1"/>
                </a:solidFill>
                <a:latin typeface="张海山锐线体简"/>
                <a:ea typeface="张海山锐线体简"/>
              </a:endParaRPr>
            </a:p>
          </p:txBody>
        </p:sp>
      </p:grpSp>
      <p:pic>
        <p:nvPicPr>
          <p:cNvPr id="5" name="图形 4">
            <a:extLst>
              <a:ext uri="{FF2B5EF4-FFF2-40B4-BE49-F238E27FC236}">
                <a16:creationId xmlns:a16="http://schemas.microsoft.com/office/drawing/2014/main" id="{B1FCBA49-CD30-22CC-13F7-D46CC6AD76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07044" y="303334"/>
            <a:ext cx="4962972" cy="650965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454210" y="5462486"/>
            <a:ext cx="8523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B0F0"/>
                </a:solidFill>
              </a:rPr>
              <a:t>With:  </a:t>
            </a:r>
            <a:r>
              <a:rPr lang="en-US" altLang="zh-CN" b="1" dirty="0" err="1">
                <a:solidFill>
                  <a:srgbClr val="00B0F0"/>
                </a:solidFill>
              </a:rPr>
              <a:t>Zi-qiang</a:t>
            </a:r>
            <a:r>
              <a:rPr lang="en-US" altLang="zh-CN" b="1" dirty="0">
                <a:solidFill>
                  <a:srgbClr val="00B0F0"/>
                </a:solidFill>
              </a:rPr>
              <a:t> Chen, Cong-Feng </a:t>
            </a:r>
            <a:r>
              <a:rPr lang="en-US" altLang="zh-CN" b="1" dirty="0" err="1">
                <a:solidFill>
                  <a:srgbClr val="00B0F0"/>
                </a:solidFill>
              </a:rPr>
              <a:t>Qiao</a:t>
            </a:r>
            <a:r>
              <a:rPr lang="en-US" altLang="zh-CN" b="1" dirty="0">
                <a:solidFill>
                  <a:srgbClr val="00B0F0"/>
                </a:solidFill>
              </a:rPr>
              <a:t>, </a:t>
            </a:r>
            <a:r>
              <a:rPr lang="en-US" altLang="zh-CN" b="1" dirty="0" err="1">
                <a:solidFill>
                  <a:srgbClr val="00B0F0"/>
                </a:solidFill>
              </a:rPr>
              <a:t>Ruilin</a:t>
            </a:r>
            <a:r>
              <a:rPr lang="en-US" altLang="zh-CN" b="1" dirty="0">
                <a:solidFill>
                  <a:srgbClr val="00B0F0"/>
                </a:solidFill>
              </a:rPr>
              <a:t> Zhu,  PRD 110, L051301(2024)</a:t>
            </a:r>
          </a:p>
        </p:txBody>
      </p:sp>
    </p:spTree>
    <p:extLst>
      <p:ext uri="{BB962C8B-B14F-4D97-AF65-F5344CB8AC3E}">
        <p14:creationId xmlns:p14="http://schemas.microsoft.com/office/powerpoint/2010/main" val="3037568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1"/>
          <p:cNvPicPr>
            <a:picLocks noChangeAspect="1"/>
          </p:cNvPicPr>
          <p:nvPr/>
        </p:nvPicPr>
        <p:blipFill>
          <a:blip r:embed="rId3"/>
          <a:srcRect l="41998" t="35860" b="16335"/>
          <a:stretch>
            <a:fillRect/>
          </a:stretch>
        </p:blipFill>
        <p:spPr>
          <a:xfrm rot="5400000">
            <a:off x="1493195" y="1446821"/>
            <a:ext cx="3978504" cy="690100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8"/>
          <p:cNvPicPr>
            <a:picLocks noChangeAspect="1"/>
          </p:cNvPicPr>
          <p:nvPr/>
        </p:nvPicPr>
        <p:blipFill>
          <a:blip r:embed="rId4"/>
          <a:srcRect t="64230" r="65837" b="9946"/>
          <a:stretch>
            <a:fillRect/>
          </a:stretch>
        </p:blipFill>
        <p:spPr>
          <a:xfrm rot="5400000">
            <a:off x="436967" y="-402323"/>
            <a:ext cx="2343285" cy="314793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2"/>
          <p:cNvPicPr>
            <a:picLocks noChangeAspect="1"/>
          </p:cNvPicPr>
          <p:nvPr/>
        </p:nvPicPr>
        <p:blipFill>
          <a:blip r:embed="rId3"/>
          <a:srcRect l="70209" t="9946" b="64230"/>
          <a:stretch>
            <a:fillRect/>
          </a:stretch>
        </p:blipFill>
        <p:spPr>
          <a:xfrm rot="5400000">
            <a:off x="9571536" y="4229318"/>
            <a:ext cx="2043229" cy="31479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 bwMode="auto">
          <a:xfrm rot="5400000">
            <a:off x="2965906" y="-2224755"/>
            <a:ext cx="6339252" cy="11304962"/>
          </a:xfrm>
          <a:prstGeom prst="rect">
            <a:avLst/>
          </a:prstGeom>
          <a:solidFill>
            <a:srgbClr val="FFFFFF">
              <a:alpha val="92157"/>
            </a:srgbClr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algn="ctr"/>
            <a:endParaRPr lang="zh-CN" altLang="en-US" dirty="0">
              <a:solidFill>
                <a:srgbClr val="FFFFFF"/>
              </a:solidFill>
              <a:latin typeface="Calibri" pitchFamily="34" charset="0"/>
              <a:ea typeface="等线" pitchFamily="2" charset="-122"/>
            </a:endParaRPr>
          </a:p>
        </p:txBody>
      </p:sp>
      <p:pic>
        <p:nvPicPr>
          <p:cNvPr id="46" name="图形 45">
            <a:extLst>
              <a:ext uri="{FF2B5EF4-FFF2-40B4-BE49-F238E27FC236}">
                <a16:creationId xmlns:a16="http://schemas.microsoft.com/office/drawing/2014/main" id="{C394F316-D063-034B-FA74-2E2E310C17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82161" y="170916"/>
            <a:ext cx="4962972" cy="650965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271464" y="620688"/>
            <a:ext cx="995358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0">
              <a:lnSpc>
                <a:spcPct val="150000"/>
              </a:lnSpc>
              <a:defRPr/>
            </a:pPr>
            <a:r>
              <a:rPr lang="en-US" altLang="zh-CN" sz="4800" b="1" kern="100" dirty="0" err="1">
                <a:solidFill>
                  <a:srgbClr val="FF0000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OutLine</a:t>
            </a:r>
            <a:endParaRPr lang="en-US" altLang="zh-CN" sz="2000" b="1" kern="100" dirty="0">
              <a:latin typeface="等线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lvl="0" indent="-285750" algn="just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2400" b="1" kern="100" dirty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Motivation</a:t>
            </a:r>
          </a:p>
          <a:p>
            <a:pPr marL="285750" lvl="0" indent="-285750" algn="just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altLang="zh-CN" sz="2400" b="1" kern="100" dirty="0">
              <a:latin typeface="等线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lvl="0" indent="-285750" algn="just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2400" b="1" kern="100" dirty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Electroweak corrections to Higgs boson + jet production</a:t>
            </a:r>
          </a:p>
          <a:p>
            <a:pPr marL="285750" indent="-285750" algn="just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altLang="zh-CN" sz="2400" b="1" kern="100" dirty="0">
              <a:latin typeface="等线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 algn="just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2400" b="1" kern="100" dirty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Precise Higgs boson rare decay study</a:t>
            </a:r>
          </a:p>
          <a:p>
            <a:pPr marL="285750" lvl="0" indent="-285750" algn="just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altLang="zh-CN" sz="2400" b="1" kern="100" dirty="0">
              <a:latin typeface="等线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lvl="0" indent="-285750" algn="just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2400" b="1" kern="100" dirty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Conclusion and Outlook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B8A3D3A8-77DC-B6FF-CC67-DB1895EF9450}"/>
              </a:ext>
            </a:extLst>
          </p:cNvPr>
          <p:cNvGrpSpPr/>
          <p:nvPr/>
        </p:nvGrpSpPr>
        <p:grpSpPr>
          <a:xfrm>
            <a:off x="28575" y="22556"/>
            <a:ext cx="12163425" cy="6879165"/>
            <a:chOff x="1" y="4678"/>
            <a:chExt cx="12163743" cy="6886179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EBF1BD78-48BC-D3CB-B9E3-E05307C1A901}"/>
                </a:ext>
              </a:extLst>
            </p:cNvPr>
            <p:cNvSpPr/>
            <p:nvPr/>
          </p:nvSpPr>
          <p:spPr>
            <a:xfrm>
              <a:off x="1549400" y="1979613"/>
              <a:ext cx="8942388" cy="2471737"/>
            </a:xfrm>
            <a:prstGeom prst="rect">
              <a:avLst/>
            </a:prstGeom>
            <a:solidFill>
              <a:srgbClr val="56725B">
                <a:alpha val="5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37BF3C8F-9761-B2C5-4FDF-15A9584AE786}"/>
                </a:ext>
              </a:extLst>
            </p:cNvPr>
            <p:cNvSpPr/>
            <p:nvPr/>
          </p:nvSpPr>
          <p:spPr>
            <a:xfrm>
              <a:off x="1906588" y="2359025"/>
              <a:ext cx="8942387" cy="236537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1B3FC141-C77D-0EA9-8BE9-39A04BD1DCAA}"/>
                </a:ext>
              </a:extLst>
            </p:cNvPr>
            <p:cNvSpPr txBox="1"/>
            <p:nvPr/>
          </p:nvSpPr>
          <p:spPr>
            <a:xfrm>
              <a:off x="1631950" y="2514600"/>
              <a:ext cx="8956675" cy="1200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200" b="1" i="0" u="none" strike="noStrike" kern="1200" cap="none" spc="6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毕业论文答辩</a:t>
              </a:r>
            </a:p>
          </p:txBody>
        </p:sp>
        <p:sp>
          <p:nvSpPr>
            <p:cNvPr id="30" name="文本框 19">
              <a:extLst>
                <a:ext uri="{FF2B5EF4-FFF2-40B4-BE49-F238E27FC236}">
                  <a16:creationId xmlns:a16="http://schemas.microsoft.com/office/drawing/2014/main" id="{BE9F42B8-7618-C67C-3866-FC532975C8EF}"/>
                </a:ext>
              </a:extLst>
            </p:cNvPr>
            <p:cNvSpPr txBox="1"/>
            <p:nvPr/>
          </p:nvSpPr>
          <p:spPr>
            <a:xfrm>
              <a:off x="2959100" y="3851275"/>
              <a:ext cx="6381750" cy="3698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答辩人：小不点      答辩时间：</a:t>
              </a:r>
              <a:r>
                <a:rPr lang="en-US" altLang="zh-CN" sz="1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5.5      </a:t>
              </a:r>
              <a:r>
                <a:rPr lang="zh-CN" altLang="en-US" sz="1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指导老师：大不点</a:t>
              </a:r>
            </a:p>
          </p:txBody>
        </p:sp>
        <p:pic>
          <p:nvPicPr>
            <p:cNvPr id="31" name="图片 3">
              <a:extLst>
                <a:ext uri="{FF2B5EF4-FFF2-40B4-BE49-F238E27FC236}">
                  <a16:creationId xmlns:a16="http://schemas.microsoft.com/office/drawing/2014/main" id="{A241A5E2-B9EA-7859-D52B-1AC592871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2651524" y="-2618668"/>
              <a:ext cx="6858000" cy="1216104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2" name="图片 6">
              <a:extLst>
                <a:ext uri="{FF2B5EF4-FFF2-40B4-BE49-F238E27FC236}">
                  <a16:creationId xmlns:a16="http://schemas.microsoft.com/office/drawing/2014/main" id="{846FE254-4DED-0329-566F-9E9C67F57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41998" t="35860" b="16335"/>
            <a:stretch>
              <a:fillRect/>
            </a:stretch>
          </p:blipFill>
          <p:spPr>
            <a:xfrm rot="5400000">
              <a:off x="2986882" y="1987862"/>
              <a:ext cx="3978275" cy="58277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3" name="图片 9">
              <a:extLst>
                <a:ext uri="{FF2B5EF4-FFF2-40B4-BE49-F238E27FC236}">
                  <a16:creationId xmlns:a16="http://schemas.microsoft.com/office/drawing/2014/main" id="{3CE9CFF0-4DFA-8F27-8EFC-FB4A093676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6923" r="32001" b="64230"/>
            <a:stretch>
              <a:fillRect/>
            </a:stretch>
          </p:blipFill>
          <p:spPr>
            <a:xfrm rot="5400000">
              <a:off x="3799682" y="606737"/>
              <a:ext cx="4664075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4" name="图片 10">
              <a:extLst>
                <a:ext uri="{FF2B5EF4-FFF2-40B4-BE49-F238E27FC236}">
                  <a16:creationId xmlns:a16="http://schemas.microsoft.com/office/drawing/2014/main" id="{A1E68E3B-77D9-0C3E-520C-9964A5B03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" t="6923" r="83958" b="64230"/>
            <a:stretch>
              <a:fillRect/>
            </a:stretch>
          </p:blipFill>
          <p:spPr>
            <a:xfrm rot="5400000">
              <a:off x="4718050" y="-1175231"/>
              <a:ext cx="1100138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" name="图片 11">
              <a:extLst>
                <a:ext uri="{FF2B5EF4-FFF2-40B4-BE49-F238E27FC236}">
                  <a16:creationId xmlns:a16="http://schemas.microsoft.com/office/drawing/2014/main" id="{A1F34B5C-AB99-ABB4-3A6A-392191B53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41998" t="35860" b="16335"/>
            <a:stretch>
              <a:fillRect/>
            </a:stretch>
          </p:blipFill>
          <p:spPr>
            <a:xfrm rot="5400000">
              <a:off x="1489710" y="1451128"/>
              <a:ext cx="3978275" cy="69011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6" name="图片 9">
              <a:extLst>
                <a:ext uri="{FF2B5EF4-FFF2-40B4-BE49-F238E27FC236}">
                  <a16:creationId xmlns:a16="http://schemas.microsoft.com/office/drawing/2014/main" id="{410EE34C-A25A-2166-C16B-A81FDE336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466" t="6923" r="32001" b="64230"/>
            <a:stretch>
              <a:fillRect/>
            </a:stretch>
          </p:blipFill>
          <p:spPr>
            <a:xfrm rot="5400000">
              <a:off x="7665642" y="-184236"/>
              <a:ext cx="4289426" cy="470138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7" name="图片 9">
              <a:extLst>
                <a:ext uri="{FF2B5EF4-FFF2-40B4-BE49-F238E27FC236}">
                  <a16:creationId xmlns:a16="http://schemas.microsoft.com/office/drawing/2014/main" id="{20D55FC3-D4BD-CA11-77D0-84AF278B3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466" t="6923" r="32001" b="64230"/>
            <a:stretch>
              <a:fillRect/>
            </a:stretch>
          </p:blipFill>
          <p:spPr>
            <a:xfrm rot="5400000">
              <a:off x="3909218" y="408300"/>
              <a:ext cx="4289426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8" name="图片 9">
              <a:extLst>
                <a:ext uri="{FF2B5EF4-FFF2-40B4-BE49-F238E27FC236}">
                  <a16:creationId xmlns:a16="http://schemas.microsoft.com/office/drawing/2014/main" id="{3B736DEC-1744-90FA-2C9E-0745FDE2A6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466" t="6923" r="88295" b="64230"/>
            <a:stretch>
              <a:fillRect/>
            </a:stretch>
          </p:blipFill>
          <p:spPr>
            <a:xfrm rot="5400000">
              <a:off x="4159250" y="4919181"/>
              <a:ext cx="428625" cy="35147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9" name="图片 9">
              <a:extLst>
                <a:ext uri="{FF2B5EF4-FFF2-40B4-BE49-F238E27FC236}">
                  <a16:creationId xmlns:a16="http://schemas.microsoft.com/office/drawing/2014/main" id="{C6B9E753-8F66-5182-3984-F19B14390C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466" t="6923" r="88295" b="64230"/>
            <a:stretch>
              <a:fillRect/>
            </a:stretch>
          </p:blipFill>
          <p:spPr>
            <a:xfrm rot="5400000">
              <a:off x="2645569" y="4918387"/>
              <a:ext cx="428625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0" name="图片 8">
              <a:extLst>
                <a:ext uri="{FF2B5EF4-FFF2-40B4-BE49-F238E27FC236}">
                  <a16:creationId xmlns:a16="http://schemas.microsoft.com/office/drawing/2014/main" id="{C439D8A7-7A1D-E6B8-7488-84CA7885E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64230" r="65837" b="9946"/>
            <a:stretch>
              <a:fillRect/>
            </a:stretch>
          </p:blipFill>
          <p:spPr>
            <a:xfrm rot="5400000">
              <a:off x="433386" y="-397753"/>
              <a:ext cx="2343150" cy="31480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" name="图片 2">
              <a:extLst>
                <a:ext uri="{FF2B5EF4-FFF2-40B4-BE49-F238E27FC236}">
                  <a16:creationId xmlns:a16="http://schemas.microsoft.com/office/drawing/2014/main" id="{4CC03F23-41F0-F6C5-4CC8-1869653D3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70209" t="9946" b="64230"/>
            <a:stretch>
              <a:fillRect/>
            </a:stretch>
          </p:blipFill>
          <p:spPr>
            <a:xfrm rot="5400000">
              <a:off x="9568182" y="4233622"/>
              <a:ext cx="2043112" cy="31480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3" name="图片 9">
              <a:extLst>
                <a:ext uri="{FF2B5EF4-FFF2-40B4-BE49-F238E27FC236}">
                  <a16:creationId xmlns:a16="http://schemas.microsoft.com/office/drawing/2014/main" id="{AC5E0878-4333-D136-B29F-00DE98DC9D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466" t="6923" r="88295" b="64230"/>
            <a:stretch>
              <a:fillRect/>
            </a:stretch>
          </p:blipFill>
          <p:spPr>
            <a:xfrm rot="5400000">
              <a:off x="5059362" y="-1522894"/>
              <a:ext cx="427038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4" name="图片 9">
              <a:extLst>
                <a:ext uri="{FF2B5EF4-FFF2-40B4-BE49-F238E27FC236}">
                  <a16:creationId xmlns:a16="http://schemas.microsoft.com/office/drawing/2014/main" id="{E3F7053D-9C35-F261-F219-70F7993EC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466" t="6923" r="88295" b="64230"/>
            <a:stretch>
              <a:fillRect/>
            </a:stretch>
          </p:blipFill>
          <p:spPr>
            <a:xfrm rot="5400000">
              <a:off x="6638132" y="4918387"/>
              <a:ext cx="428625" cy="35163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BE00CFBC-7F70-456A-F1AB-F962042C5BB0}"/>
                </a:ext>
              </a:extLst>
            </p:cNvPr>
            <p:cNvSpPr/>
            <p:nvPr/>
          </p:nvSpPr>
          <p:spPr bwMode="auto">
            <a:xfrm rot="5400000">
              <a:off x="2962559" y="-2166166"/>
              <a:ext cx="6338887" cy="11305258"/>
            </a:xfrm>
            <a:prstGeom prst="rect">
              <a:avLst/>
            </a:prstGeom>
            <a:solidFill>
              <a:srgbClr val="FFFFFF">
                <a:alpha val="92157"/>
              </a:srgbClr>
            </a:solidFill>
            <a:ln>
              <a:solidFill>
                <a:srgbClr val="799B7F"/>
              </a:solidFill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lvl="0" algn="ctr"/>
              <a:endParaRPr lang="zh-CN" altLang="en-US" dirty="0">
                <a:solidFill>
                  <a:srgbClr val="FFFFFF"/>
                </a:solidFill>
                <a:latin typeface="Calibri" pitchFamily="34" charset="0"/>
                <a:ea typeface="等线" pitchFamily="2" charset="-122"/>
              </a:endParaRPr>
            </a:p>
          </p:txBody>
        </p:sp>
      </p:grpSp>
      <p:pic>
        <p:nvPicPr>
          <p:cNvPr id="46" name="图形 45">
            <a:extLst>
              <a:ext uri="{FF2B5EF4-FFF2-40B4-BE49-F238E27FC236}">
                <a16:creationId xmlns:a16="http://schemas.microsoft.com/office/drawing/2014/main" id="{C394F316-D063-034B-FA74-2E2E310C17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82161" y="207310"/>
            <a:ext cx="4962972" cy="6509658"/>
          </a:xfrm>
          <a:prstGeom prst="rect">
            <a:avLst/>
          </a:prstGeom>
        </p:spPr>
      </p:pic>
      <p:sp>
        <p:nvSpPr>
          <p:cNvPr id="26" name="标题 1"/>
          <p:cNvSpPr>
            <a:spLocks noGrp="1"/>
          </p:cNvSpPr>
          <p:nvPr>
            <p:ph type="title"/>
          </p:nvPr>
        </p:nvSpPr>
        <p:spPr>
          <a:xfrm>
            <a:off x="507935" y="311360"/>
            <a:ext cx="11304962" cy="608555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Decay Channels of Higgs boson</a:t>
            </a:r>
            <a:endParaRPr lang="zh-CN" altLang="en-US" sz="32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2" name="内容占位符 3"/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6071306" y="1148080"/>
            <a:ext cx="5642410" cy="4008107"/>
          </a:xfrm>
          <a:prstGeom prst="rect">
            <a:avLst/>
          </a:prstGeom>
        </p:spPr>
      </p:pic>
      <p:pic>
        <p:nvPicPr>
          <p:cNvPr id="47" name="内容占位符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5296" y="1098121"/>
            <a:ext cx="5540123" cy="4031999"/>
          </a:xfrm>
          <a:prstGeom prst="rect">
            <a:avLst/>
          </a:prstGeom>
          <a:noFill/>
          <a:ln w="9525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椭圆 1"/>
          <p:cNvSpPr/>
          <p:nvPr/>
        </p:nvSpPr>
        <p:spPr>
          <a:xfrm>
            <a:off x="5015880" y="4077072"/>
            <a:ext cx="1143459" cy="432048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A68B7789-DE99-A2D1-DD59-F6EADD28DD5B}"/>
                  </a:ext>
                </a:extLst>
              </p:cNvPr>
              <p:cNvSpPr txBox="1"/>
              <p:nvPr/>
            </p:nvSpPr>
            <p:spPr>
              <a:xfrm>
                <a:off x="1152466" y="5599929"/>
                <a:ext cx="9793088" cy="814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New particles of heavy masses M can generate a difference between the SM prediction and the measured value of the couplings, but this will be proportional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i="1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dirty="0"/>
                  <a:t>. 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A68B7789-DE99-A2D1-DD59-F6EADD28DD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466" y="5599929"/>
                <a:ext cx="9793088" cy="814967"/>
              </a:xfrm>
              <a:prstGeom prst="rect">
                <a:avLst/>
              </a:prstGeom>
              <a:blipFill>
                <a:blip r:embed="rId10"/>
                <a:stretch>
                  <a:fillRect l="-498" t="-4511" b="-45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208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3"/>
          <p:cNvGrpSpPr/>
          <p:nvPr/>
        </p:nvGrpSpPr>
        <p:grpSpPr>
          <a:xfrm>
            <a:off x="515" y="-3810"/>
            <a:ext cx="12192000" cy="6890385"/>
            <a:chOff x="-3175" y="869"/>
            <a:chExt cx="12192319" cy="6889989"/>
          </a:xfrm>
        </p:grpSpPr>
        <p:sp>
          <p:nvSpPr>
            <p:cNvPr id="2" name="矩形 1"/>
            <p:cNvSpPr/>
            <p:nvPr/>
          </p:nvSpPr>
          <p:spPr>
            <a:xfrm>
              <a:off x="1549400" y="1979613"/>
              <a:ext cx="8942388" cy="2471737"/>
            </a:xfrm>
            <a:prstGeom prst="rect">
              <a:avLst/>
            </a:prstGeom>
            <a:solidFill>
              <a:srgbClr val="56725B">
                <a:alpha val="5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906588" y="2359025"/>
              <a:ext cx="8942387" cy="236537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631950" y="2514600"/>
              <a:ext cx="8956675" cy="1200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200" b="1" i="0" u="none" strike="noStrike" kern="1200" cap="none" spc="6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毕业论文答辩</a:t>
              </a:r>
            </a:p>
          </p:txBody>
        </p:sp>
        <p:sp>
          <p:nvSpPr>
            <p:cNvPr id="4107" name="文本框 19"/>
            <p:cNvSpPr txBox="1"/>
            <p:nvPr/>
          </p:nvSpPr>
          <p:spPr>
            <a:xfrm>
              <a:off x="2959100" y="3851275"/>
              <a:ext cx="6381750" cy="3698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答辩人：小不点      答辩时间：</a:t>
              </a:r>
              <a:r>
                <a:rPr lang="en-US" altLang="zh-CN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5.5      </a:t>
              </a:r>
              <a:r>
                <a: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指导老师：大不点</a:t>
              </a:r>
            </a:p>
          </p:txBody>
        </p:sp>
        <p:pic>
          <p:nvPicPr>
            <p:cNvPr id="4108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651524" y="-2618668"/>
              <a:ext cx="6858000" cy="1216104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09" name="图片 6"/>
            <p:cNvPicPr>
              <a:picLocks noChangeAspect="1"/>
            </p:cNvPicPr>
            <p:nvPr/>
          </p:nvPicPr>
          <p:blipFill>
            <a:blip r:embed="rId3"/>
            <a:srcRect l="41998" t="35860" b="16335"/>
            <a:stretch>
              <a:fillRect/>
            </a:stretch>
          </p:blipFill>
          <p:spPr>
            <a:xfrm rot="5400000">
              <a:off x="2986882" y="1987862"/>
              <a:ext cx="3978275" cy="58277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0" name="图片 9"/>
            <p:cNvPicPr>
              <a:picLocks noChangeAspect="1"/>
            </p:cNvPicPr>
            <p:nvPr/>
          </p:nvPicPr>
          <p:blipFill>
            <a:blip r:embed="rId3"/>
            <a:srcRect t="6923" r="32001" b="64230"/>
            <a:stretch>
              <a:fillRect/>
            </a:stretch>
          </p:blipFill>
          <p:spPr>
            <a:xfrm rot="5400000">
              <a:off x="3799682" y="606737"/>
              <a:ext cx="4664075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1" name="图片 10"/>
            <p:cNvPicPr>
              <a:picLocks noChangeAspect="1"/>
            </p:cNvPicPr>
            <p:nvPr/>
          </p:nvPicPr>
          <p:blipFill>
            <a:blip r:embed="rId3"/>
            <a:srcRect l="2" t="6923" r="83958" b="64230"/>
            <a:stretch>
              <a:fillRect/>
            </a:stretch>
          </p:blipFill>
          <p:spPr>
            <a:xfrm rot="5400000">
              <a:off x="4718050" y="-1175231"/>
              <a:ext cx="1100138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2" name="图片 11"/>
            <p:cNvPicPr>
              <a:picLocks noChangeAspect="1"/>
            </p:cNvPicPr>
            <p:nvPr/>
          </p:nvPicPr>
          <p:blipFill>
            <a:blip r:embed="rId3"/>
            <a:srcRect l="41998" t="35860" b="16335"/>
            <a:stretch>
              <a:fillRect/>
            </a:stretch>
          </p:blipFill>
          <p:spPr>
            <a:xfrm rot="5400000">
              <a:off x="1489710" y="1451128"/>
              <a:ext cx="3978275" cy="69011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3" name="图片 9"/>
            <p:cNvPicPr>
              <a:picLocks noChangeAspect="1"/>
            </p:cNvPicPr>
            <p:nvPr/>
          </p:nvPicPr>
          <p:blipFill>
            <a:blip r:embed="rId3"/>
            <a:srcRect l="5466" t="6923" r="32001" b="64230"/>
            <a:stretch>
              <a:fillRect/>
            </a:stretch>
          </p:blipFill>
          <p:spPr>
            <a:xfrm rot="5400000">
              <a:off x="7665642" y="-184236"/>
              <a:ext cx="4289426" cy="470138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4" name="图片 9"/>
            <p:cNvPicPr>
              <a:picLocks noChangeAspect="1"/>
            </p:cNvPicPr>
            <p:nvPr/>
          </p:nvPicPr>
          <p:blipFill>
            <a:blip r:embed="rId3"/>
            <a:srcRect l="5466" t="6923" r="32001" b="64230"/>
            <a:stretch>
              <a:fillRect/>
            </a:stretch>
          </p:blipFill>
          <p:spPr>
            <a:xfrm rot="5400000">
              <a:off x="3909218" y="408300"/>
              <a:ext cx="4289426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5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4159250" y="4919181"/>
              <a:ext cx="428625" cy="35147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6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2645569" y="4918387"/>
              <a:ext cx="428625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7" name="图片 8"/>
            <p:cNvPicPr>
              <a:picLocks noChangeAspect="1"/>
            </p:cNvPicPr>
            <p:nvPr/>
          </p:nvPicPr>
          <p:blipFill>
            <a:blip r:embed="rId4"/>
            <a:srcRect t="64230" r="65837" b="9946"/>
            <a:stretch>
              <a:fillRect/>
            </a:stretch>
          </p:blipFill>
          <p:spPr>
            <a:xfrm rot="5400000">
              <a:off x="433386" y="-397753"/>
              <a:ext cx="2343150" cy="31480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8" name="图片 2"/>
            <p:cNvPicPr>
              <a:picLocks noChangeAspect="1"/>
            </p:cNvPicPr>
            <p:nvPr/>
          </p:nvPicPr>
          <p:blipFill>
            <a:blip r:embed="rId3"/>
            <a:srcRect l="70209" t="9946" b="64230"/>
            <a:stretch>
              <a:fillRect/>
            </a:stretch>
          </p:blipFill>
          <p:spPr>
            <a:xfrm rot="5400000">
              <a:off x="9568182" y="4233622"/>
              <a:ext cx="2043112" cy="31480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9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5059362" y="-1522894"/>
              <a:ext cx="427038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20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6638132" y="4918387"/>
              <a:ext cx="428625" cy="35163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8" name="矩形 37"/>
            <p:cNvSpPr/>
            <p:nvPr/>
          </p:nvSpPr>
          <p:spPr bwMode="auto">
            <a:xfrm rot="5400000">
              <a:off x="2647990" y="-2650296"/>
              <a:ext cx="6889989" cy="12192319"/>
            </a:xfrm>
            <a:prstGeom prst="rect">
              <a:avLst/>
            </a:prstGeom>
            <a:solidFill>
              <a:srgbClr val="FFFFFF">
                <a:alpha val="92157"/>
              </a:srgbClr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lvl="0" algn="ctr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  <a:ea typeface="等线" panose="02010600030101010101" pitchFamily="2" charset="-122"/>
              </a:endParaRPr>
            </a:p>
          </p:txBody>
        </p:sp>
      </p:grpSp>
      <p:sp>
        <p:nvSpPr>
          <p:cNvPr id="20" name="标题 1"/>
          <p:cNvSpPr>
            <a:spLocks noGrp="1"/>
          </p:cNvSpPr>
          <p:nvPr>
            <p:ph idx="1"/>
          </p:nvPr>
        </p:nvSpPr>
        <p:spPr>
          <a:xfrm>
            <a:off x="0" y="14644"/>
            <a:ext cx="12201098" cy="586876"/>
          </a:xfrm>
          <a:solidFill>
            <a:srgbClr val="00B0F0"/>
          </a:solidFill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altLang="zh-CN" sz="4800" b="1" dirty="0">
                <a:solidFill>
                  <a:schemeClr val="bg1"/>
                </a:solidFill>
              </a:rPr>
              <a:t>Experimental evidence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752080" y="1412875"/>
            <a:ext cx="4265295" cy="4344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400">
                <a:cs typeface="Arial" panose="020B0604020202020204" pitchFamily="34" charset="0"/>
              </a:rPr>
              <a:t>Evidence (2309.03501) obtained from a combination of ATLAS (2005.05382) and CMS (2204.12945).</a:t>
            </a:r>
          </a:p>
          <a:p>
            <a:pPr>
              <a:lnSpc>
                <a:spcPct val="128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2400">
              <a:cs typeface="Arial" panose="020B0604020202020204" pitchFamily="34" charset="0"/>
            </a:endParaRPr>
          </a:p>
          <a:p>
            <a:pPr marL="342900" indent="-34290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400">
                <a:cs typeface="Arial" panose="020B0604020202020204" pitchFamily="34" charset="0"/>
              </a:rPr>
              <a:t>Previous searches: 1806.05996, 1402.3051, 1307.5515, 0806.0611 ...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945" y="981710"/>
            <a:ext cx="7557135" cy="5111750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839470" y="6308725"/>
            <a:ext cx="6704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7030A0"/>
                </a:solidFill>
              </a:rPr>
              <a:t>ATLAS and CMS, PRL 132 (2024) 021803 [2309.03501] 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3" name="椭圆 2"/>
          <p:cNvSpPr/>
          <p:nvPr/>
        </p:nvSpPr>
        <p:spPr>
          <a:xfrm>
            <a:off x="191770" y="1052195"/>
            <a:ext cx="1151890" cy="504190"/>
          </a:xfrm>
          <a:prstGeom prst="ellipse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266700" y="692785"/>
                <a:ext cx="994410" cy="36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solidFill>
                      <a:srgbClr val="C00000"/>
                    </a:solidFill>
                    <a:sym typeface="+mn-ea"/>
                  </a:rPr>
                  <a:t>3.4 </a:t>
                </a:r>
                <a14:m>
                  <m:oMath xmlns:m="http://schemas.openxmlformats.org/officeDocument/2006/math">
                    <m:r>
                      <a:rPr lang="zh-CN" alt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𝝈</m:t>
                    </m:r>
                  </m:oMath>
                </a14:m>
                <a:endParaRPr lang="zh-CN" altLang="en-US" b="1" i="1">
                  <a:solidFill>
                    <a:srgbClr val="C00000"/>
                  </a:solidFill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" y="692785"/>
                <a:ext cx="994410" cy="3683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9792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3"/>
          <p:cNvGrpSpPr/>
          <p:nvPr/>
        </p:nvGrpSpPr>
        <p:grpSpPr>
          <a:xfrm>
            <a:off x="515" y="-3810"/>
            <a:ext cx="12192000" cy="6890385"/>
            <a:chOff x="-3175" y="869"/>
            <a:chExt cx="12192319" cy="6889989"/>
          </a:xfrm>
        </p:grpSpPr>
        <p:sp>
          <p:nvSpPr>
            <p:cNvPr id="2" name="矩形 1"/>
            <p:cNvSpPr/>
            <p:nvPr/>
          </p:nvSpPr>
          <p:spPr>
            <a:xfrm>
              <a:off x="1549400" y="1979613"/>
              <a:ext cx="8942388" cy="2471737"/>
            </a:xfrm>
            <a:prstGeom prst="rect">
              <a:avLst/>
            </a:prstGeom>
            <a:solidFill>
              <a:srgbClr val="56725B">
                <a:alpha val="5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produce an even more accurate calculation within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the SM.</a:t>
              </a: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906588" y="2359025"/>
              <a:ext cx="8942387" cy="236537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631950" y="2514600"/>
              <a:ext cx="8956675" cy="1200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200" b="1" i="0" u="none" strike="noStrike" kern="1200" cap="none" spc="6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107" name="文本框 19"/>
            <p:cNvSpPr txBox="1"/>
            <p:nvPr/>
          </p:nvSpPr>
          <p:spPr>
            <a:xfrm>
              <a:off x="2959100" y="3851275"/>
              <a:ext cx="6381750" cy="3698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4108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651524" y="-2618668"/>
              <a:ext cx="6858000" cy="1216104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09" name="图片 6"/>
            <p:cNvPicPr>
              <a:picLocks noChangeAspect="1"/>
            </p:cNvPicPr>
            <p:nvPr/>
          </p:nvPicPr>
          <p:blipFill>
            <a:blip r:embed="rId3"/>
            <a:srcRect l="41998" t="35860" b="16335"/>
            <a:stretch>
              <a:fillRect/>
            </a:stretch>
          </p:blipFill>
          <p:spPr>
            <a:xfrm rot="5400000">
              <a:off x="2986882" y="1987862"/>
              <a:ext cx="3978275" cy="58277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0" name="图片 9"/>
            <p:cNvPicPr>
              <a:picLocks noChangeAspect="1"/>
            </p:cNvPicPr>
            <p:nvPr/>
          </p:nvPicPr>
          <p:blipFill>
            <a:blip r:embed="rId3"/>
            <a:srcRect t="6923" r="32001" b="64230"/>
            <a:stretch>
              <a:fillRect/>
            </a:stretch>
          </p:blipFill>
          <p:spPr>
            <a:xfrm rot="5400000">
              <a:off x="3799682" y="606737"/>
              <a:ext cx="4664075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1" name="图片 10"/>
            <p:cNvPicPr>
              <a:picLocks noChangeAspect="1"/>
            </p:cNvPicPr>
            <p:nvPr/>
          </p:nvPicPr>
          <p:blipFill>
            <a:blip r:embed="rId3"/>
            <a:srcRect l="2" t="6923" r="83958" b="64230"/>
            <a:stretch>
              <a:fillRect/>
            </a:stretch>
          </p:blipFill>
          <p:spPr>
            <a:xfrm rot="5400000">
              <a:off x="4718050" y="-1175231"/>
              <a:ext cx="1100138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2" name="图片 11"/>
            <p:cNvPicPr>
              <a:picLocks noChangeAspect="1"/>
            </p:cNvPicPr>
            <p:nvPr/>
          </p:nvPicPr>
          <p:blipFill>
            <a:blip r:embed="rId3"/>
            <a:srcRect l="41998" t="35860" b="16335"/>
            <a:stretch>
              <a:fillRect/>
            </a:stretch>
          </p:blipFill>
          <p:spPr>
            <a:xfrm rot="5400000">
              <a:off x="1489710" y="1451128"/>
              <a:ext cx="3978275" cy="69011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3" name="图片 9"/>
            <p:cNvPicPr>
              <a:picLocks noChangeAspect="1"/>
            </p:cNvPicPr>
            <p:nvPr/>
          </p:nvPicPr>
          <p:blipFill>
            <a:blip r:embed="rId3"/>
            <a:srcRect l="5466" t="6923" r="32001" b="64230"/>
            <a:stretch>
              <a:fillRect/>
            </a:stretch>
          </p:blipFill>
          <p:spPr>
            <a:xfrm rot="5400000">
              <a:off x="7665642" y="-184236"/>
              <a:ext cx="4289426" cy="470138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4" name="图片 9"/>
            <p:cNvPicPr>
              <a:picLocks noChangeAspect="1"/>
            </p:cNvPicPr>
            <p:nvPr/>
          </p:nvPicPr>
          <p:blipFill>
            <a:blip r:embed="rId3"/>
            <a:srcRect l="5466" t="6923" r="32001" b="64230"/>
            <a:stretch>
              <a:fillRect/>
            </a:stretch>
          </p:blipFill>
          <p:spPr>
            <a:xfrm rot="5400000">
              <a:off x="3909218" y="408300"/>
              <a:ext cx="4289426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5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4159250" y="4919181"/>
              <a:ext cx="428625" cy="35147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6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2645569" y="4918387"/>
              <a:ext cx="428625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7" name="图片 8"/>
            <p:cNvPicPr>
              <a:picLocks noChangeAspect="1"/>
            </p:cNvPicPr>
            <p:nvPr/>
          </p:nvPicPr>
          <p:blipFill>
            <a:blip r:embed="rId4"/>
            <a:srcRect t="64230" r="65837" b="9946"/>
            <a:stretch>
              <a:fillRect/>
            </a:stretch>
          </p:blipFill>
          <p:spPr>
            <a:xfrm rot="5400000">
              <a:off x="433386" y="-397753"/>
              <a:ext cx="2343150" cy="31480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8" name="图片 2"/>
            <p:cNvPicPr>
              <a:picLocks noChangeAspect="1"/>
            </p:cNvPicPr>
            <p:nvPr/>
          </p:nvPicPr>
          <p:blipFill>
            <a:blip r:embed="rId3"/>
            <a:srcRect l="70209" t="9946" b="64230"/>
            <a:stretch>
              <a:fillRect/>
            </a:stretch>
          </p:blipFill>
          <p:spPr>
            <a:xfrm rot="5400000">
              <a:off x="9568182" y="4233622"/>
              <a:ext cx="2043112" cy="31480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9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5059362" y="-1522894"/>
              <a:ext cx="427038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20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6638132" y="4918387"/>
              <a:ext cx="428625" cy="35163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8" name="矩形 37"/>
            <p:cNvSpPr/>
            <p:nvPr/>
          </p:nvSpPr>
          <p:spPr bwMode="auto">
            <a:xfrm rot="5400000">
              <a:off x="2647990" y="-2650296"/>
              <a:ext cx="6889989" cy="12192319"/>
            </a:xfrm>
            <a:prstGeom prst="rect">
              <a:avLst/>
            </a:prstGeom>
            <a:solidFill>
              <a:srgbClr val="FFFFFF">
                <a:alpha val="92157"/>
              </a:srgbClr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lvl="0" algn="ctr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  <a:ea typeface="等线" panose="02010600030101010101" pitchFamily="2" charset="-122"/>
              </a:endParaRPr>
            </a:p>
          </p:txBody>
        </p:sp>
      </p:grpSp>
      <p:pic>
        <p:nvPicPr>
          <p:cNvPr id="4" name="内容占位符 3"/>
          <p:cNvPicPr>
            <a:picLocks noGrp="1"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974" y="908844"/>
            <a:ext cx="6991800" cy="5244808"/>
          </a:xfrm>
          <a:prstGeom prst="rect">
            <a:avLst/>
          </a:prstGeom>
          <a:noFill/>
          <a:ln w="9525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7607842" y="1628847"/>
                <a:ext cx="4379111" cy="2717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b="1" dirty="0"/>
                  <a:t>Branching Ratio:</a:t>
                </a:r>
                <a:endParaRPr lang="en-US" altLang="zh-CN" sz="28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)×</m:t>
                    </m:r>
                    <m:sSup>
                      <m:s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altLang="zh-CN" sz="2800" b="1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b="1" dirty="0"/>
                  <a:t>Signal Strength: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>
                    <a:latin typeface="Cambria Math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zh-CN" alt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altLang="zh-CN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zh-CN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zh-CN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altLang="zh-CN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altLang="zh-CN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zh-CN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𝟕</m:t>
                    </m:r>
                  </m:oMath>
                </a14:m>
                <a:endParaRPr lang="en-US" altLang="zh-CN" sz="2800" b="1" i="1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7842" y="1628847"/>
                <a:ext cx="4379111" cy="2717800"/>
              </a:xfrm>
              <a:prstGeom prst="rect">
                <a:avLst/>
              </a:prstGeom>
              <a:blipFill>
                <a:blip r:embed="rId6"/>
                <a:stretch>
                  <a:fillRect l="-27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7823583" y="4413028"/>
                <a:ext cx="2799412" cy="5168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𝝁</m:t>
                      </m:r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altLang="zh-CN" sz="2800" b="1" smtClean="0">
                              <a:latin typeface="Cambria Math" panose="02040503050406030204" pitchFamily="18" charset="0"/>
                            </a:rPr>
                            <m:t>𝐞𝐱𝐩</m:t>
                          </m:r>
                        </m:sub>
                      </m:sSub>
                      <m:r>
                        <a:rPr lang="en-US" altLang="zh-CN" sz="2800" b="1" smtClean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altLang="zh-CN" sz="2800" b="1" smtClean="0">
                              <a:latin typeface="Cambria Math" panose="02040503050406030204" pitchFamily="18" charset="0"/>
                            </a:rPr>
                            <m:t>𝐒𝐌</m:t>
                          </m:r>
                        </m:sub>
                      </m:sSub>
                      <m:r>
                        <a:rPr lang="en-US" altLang="zh-CN" sz="2800" b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800" b="1" dirty="0"/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3583" y="4413028"/>
                <a:ext cx="2799412" cy="516890"/>
              </a:xfrm>
              <a:prstGeom prst="rect">
                <a:avLst/>
              </a:prstGeom>
              <a:blipFill rotWithShape="1">
                <a:blip r:embed="rId7"/>
                <a:stretch>
                  <a:fillRect l="-14" t="-80" r="3" b="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/>
          <p:cNvSpPr txBox="1"/>
          <p:nvPr/>
        </p:nvSpPr>
        <p:spPr>
          <a:xfrm>
            <a:off x="7412990" y="5229225"/>
            <a:ext cx="47599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/>
                </a:solidFill>
              </a:rPr>
              <a:t>Motivation: Provide SM prediction as precise as possible.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39470" y="6308725"/>
            <a:ext cx="6704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ATLAS and CMS, PRL 132 (2024) 021803 [2309.03501] </a:t>
            </a:r>
            <a:endParaRPr lang="zh-CN" altLang="en-US" b="1" dirty="0"/>
          </a:p>
        </p:txBody>
      </p:sp>
      <p:sp>
        <p:nvSpPr>
          <p:cNvPr id="28" name="标题 1"/>
          <p:cNvSpPr txBox="1">
            <a:spLocks/>
          </p:cNvSpPr>
          <p:nvPr/>
        </p:nvSpPr>
        <p:spPr>
          <a:xfrm>
            <a:off x="0" y="14644"/>
            <a:ext cx="12201098" cy="586876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txBody>
          <a:bodyPr>
            <a:normAutofit fontScale="85000" lnSpcReduction="20000"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altLang="zh-CN" sz="4800" b="1">
                <a:solidFill>
                  <a:schemeClr val="bg1"/>
                </a:solidFill>
              </a:rPr>
              <a:t>Experimental evidence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1568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3"/>
          <p:cNvGrpSpPr/>
          <p:nvPr/>
        </p:nvGrpSpPr>
        <p:grpSpPr>
          <a:xfrm>
            <a:off x="515" y="-3810"/>
            <a:ext cx="12192000" cy="6890385"/>
            <a:chOff x="-3175" y="869"/>
            <a:chExt cx="12192319" cy="6889989"/>
          </a:xfrm>
        </p:grpSpPr>
        <p:sp>
          <p:nvSpPr>
            <p:cNvPr id="2" name="矩形 1"/>
            <p:cNvSpPr/>
            <p:nvPr/>
          </p:nvSpPr>
          <p:spPr>
            <a:xfrm>
              <a:off x="1549400" y="1979613"/>
              <a:ext cx="8942388" cy="2471737"/>
            </a:xfrm>
            <a:prstGeom prst="rect">
              <a:avLst/>
            </a:prstGeom>
            <a:solidFill>
              <a:srgbClr val="56725B">
                <a:alpha val="5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Having found that the two-loop QCD corrections, which correct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the heavy–quark loop, equal about 0.22% of the leading order width, it is reasonable to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expect that the two-loop electroweak corrections, which correct the electroweak loop, will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yield a larger contribution</a:t>
              </a: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906588" y="2359025"/>
              <a:ext cx="8942387" cy="236537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631950" y="2514600"/>
              <a:ext cx="8956675" cy="1200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200" b="1" i="0" u="none" strike="noStrike" kern="1200" cap="none" spc="6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107" name="文本框 19"/>
            <p:cNvSpPr txBox="1"/>
            <p:nvPr/>
          </p:nvSpPr>
          <p:spPr>
            <a:xfrm>
              <a:off x="2959100" y="3851275"/>
              <a:ext cx="6381750" cy="3698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4108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651524" y="-2618668"/>
              <a:ext cx="6858000" cy="1216104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09" name="图片 6"/>
            <p:cNvPicPr>
              <a:picLocks noChangeAspect="1"/>
            </p:cNvPicPr>
            <p:nvPr/>
          </p:nvPicPr>
          <p:blipFill>
            <a:blip r:embed="rId3"/>
            <a:srcRect l="41998" t="35860" b="16335"/>
            <a:stretch>
              <a:fillRect/>
            </a:stretch>
          </p:blipFill>
          <p:spPr>
            <a:xfrm rot="5400000">
              <a:off x="2986882" y="1987862"/>
              <a:ext cx="3978275" cy="58277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0" name="图片 9"/>
            <p:cNvPicPr>
              <a:picLocks noChangeAspect="1"/>
            </p:cNvPicPr>
            <p:nvPr/>
          </p:nvPicPr>
          <p:blipFill>
            <a:blip r:embed="rId3"/>
            <a:srcRect t="6923" r="32001" b="64230"/>
            <a:stretch>
              <a:fillRect/>
            </a:stretch>
          </p:blipFill>
          <p:spPr>
            <a:xfrm rot="5400000">
              <a:off x="3799682" y="606737"/>
              <a:ext cx="4664075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1" name="图片 10"/>
            <p:cNvPicPr>
              <a:picLocks noChangeAspect="1"/>
            </p:cNvPicPr>
            <p:nvPr/>
          </p:nvPicPr>
          <p:blipFill>
            <a:blip r:embed="rId3"/>
            <a:srcRect l="2" t="6923" r="83958" b="64230"/>
            <a:stretch>
              <a:fillRect/>
            </a:stretch>
          </p:blipFill>
          <p:spPr>
            <a:xfrm rot="5400000">
              <a:off x="4718050" y="-1175231"/>
              <a:ext cx="1100138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2" name="图片 11"/>
            <p:cNvPicPr>
              <a:picLocks noChangeAspect="1"/>
            </p:cNvPicPr>
            <p:nvPr/>
          </p:nvPicPr>
          <p:blipFill>
            <a:blip r:embed="rId3"/>
            <a:srcRect l="41998" t="35860" b="16335"/>
            <a:stretch>
              <a:fillRect/>
            </a:stretch>
          </p:blipFill>
          <p:spPr>
            <a:xfrm rot="5400000">
              <a:off x="1489710" y="1451128"/>
              <a:ext cx="3978275" cy="69011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3" name="图片 9"/>
            <p:cNvPicPr>
              <a:picLocks noChangeAspect="1"/>
            </p:cNvPicPr>
            <p:nvPr/>
          </p:nvPicPr>
          <p:blipFill>
            <a:blip r:embed="rId3"/>
            <a:srcRect l="5466" t="6923" r="32001" b="64230"/>
            <a:stretch>
              <a:fillRect/>
            </a:stretch>
          </p:blipFill>
          <p:spPr>
            <a:xfrm rot="5400000">
              <a:off x="7665642" y="-184236"/>
              <a:ext cx="4289426" cy="470138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4" name="图片 9"/>
            <p:cNvPicPr>
              <a:picLocks noChangeAspect="1"/>
            </p:cNvPicPr>
            <p:nvPr/>
          </p:nvPicPr>
          <p:blipFill>
            <a:blip r:embed="rId3"/>
            <a:srcRect l="5466" t="6923" r="32001" b="64230"/>
            <a:stretch>
              <a:fillRect/>
            </a:stretch>
          </p:blipFill>
          <p:spPr>
            <a:xfrm rot="5400000">
              <a:off x="3909218" y="408300"/>
              <a:ext cx="4289426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5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4159250" y="4919181"/>
              <a:ext cx="428625" cy="35147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6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2645569" y="4918387"/>
              <a:ext cx="428625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7" name="图片 8"/>
            <p:cNvPicPr>
              <a:picLocks noChangeAspect="1"/>
            </p:cNvPicPr>
            <p:nvPr/>
          </p:nvPicPr>
          <p:blipFill>
            <a:blip r:embed="rId4"/>
            <a:srcRect t="64230" r="65837" b="9946"/>
            <a:stretch>
              <a:fillRect/>
            </a:stretch>
          </p:blipFill>
          <p:spPr>
            <a:xfrm rot="5400000">
              <a:off x="433386" y="-397753"/>
              <a:ext cx="2343150" cy="31480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8" name="图片 2"/>
            <p:cNvPicPr>
              <a:picLocks noChangeAspect="1"/>
            </p:cNvPicPr>
            <p:nvPr/>
          </p:nvPicPr>
          <p:blipFill>
            <a:blip r:embed="rId3"/>
            <a:srcRect l="70209" t="9946" b="64230"/>
            <a:stretch>
              <a:fillRect/>
            </a:stretch>
          </p:blipFill>
          <p:spPr>
            <a:xfrm rot="5400000">
              <a:off x="9568182" y="4233622"/>
              <a:ext cx="2043112" cy="31480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9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5059362" y="-1522894"/>
              <a:ext cx="427038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20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6638132" y="4918387"/>
              <a:ext cx="428625" cy="35163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8" name="矩形 37"/>
            <p:cNvSpPr/>
            <p:nvPr/>
          </p:nvSpPr>
          <p:spPr bwMode="auto">
            <a:xfrm rot="5400000">
              <a:off x="2647990" y="-2650296"/>
              <a:ext cx="6889989" cy="12192319"/>
            </a:xfrm>
            <a:prstGeom prst="rect">
              <a:avLst/>
            </a:prstGeom>
            <a:solidFill>
              <a:srgbClr val="FFFFFF">
                <a:alpha val="92157"/>
              </a:srgbClr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lvl="0" algn="ctr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  <a:ea typeface="等线" panose="02010600030101010101" pitchFamily="2" charset="-122"/>
              </a:endParaRPr>
            </a:p>
          </p:txBody>
        </p:sp>
      </p:grpSp>
      <p:sp>
        <p:nvSpPr>
          <p:cNvPr id="20" name="标题 1"/>
          <p:cNvSpPr>
            <a:spLocks noGrp="1"/>
          </p:cNvSpPr>
          <p:nvPr>
            <p:ph idx="1"/>
          </p:nvPr>
        </p:nvSpPr>
        <p:spPr>
          <a:xfrm>
            <a:off x="31946" y="44624"/>
            <a:ext cx="12112726" cy="556895"/>
          </a:xfrm>
          <a:solidFill>
            <a:srgbClr val="00B0F0"/>
          </a:solidFill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altLang="zh-CN" sz="4800" b="1" dirty="0">
                <a:solidFill>
                  <a:schemeClr val="bg1"/>
                </a:solidFill>
              </a:rPr>
              <a:t>Previous calculations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87350" y="1042035"/>
            <a:ext cx="11628755" cy="5395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C00000"/>
                </a:solidFill>
                <a:ea typeface="+mn-ea"/>
                <a:cs typeface="Arial" panose="020B0604020202020204" pitchFamily="34" charset="0"/>
              </a:rPr>
              <a:t>Leading order</a:t>
            </a:r>
            <a:r>
              <a:rPr lang="en-US" altLang="zh-CN" sz="2800" dirty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: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2400" dirty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J.R. Ellis, M. K. Gaillard, D. V. Nanopoulos, Nucl. Phys. B 106 (1976) 292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2400" dirty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R.N. Cahn, M. S. Chanowitz, N. Fleishon, Phys. Lett. B 82 (1979) 113-116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endParaRPr lang="en-US" altLang="zh-CN" sz="2400" dirty="0">
              <a:solidFill>
                <a:schemeClr val="tx1"/>
              </a:solidFill>
              <a:ea typeface="+mn-ea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C00000"/>
                </a:solidFill>
                <a:ea typeface="+mn-ea"/>
                <a:cs typeface="Arial" panose="020B0604020202020204" pitchFamily="34" charset="0"/>
              </a:rPr>
              <a:t>QCD corrections</a:t>
            </a:r>
            <a:r>
              <a:rPr lang="en-US" altLang="zh-CN" sz="2800" dirty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: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2400" dirty="0">
                <a:solidFill>
                  <a:schemeClr val="tx1"/>
                </a:solidFill>
                <a:ea typeface="+mn-ea"/>
                <a:cs typeface="Arial" panose="020B0604020202020204" pitchFamily="34" charset="0"/>
                <a:sym typeface="+mn-ea"/>
              </a:rPr>
              <a:t>M. Spira, A. Djouadi, P. M.  Zerwas, </a:t>
            </a:r>
            <a:r>
              <a:rPr lang="en-US" altLang="zh-CN" sz="2400" dirty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Phys. Lett. B 276 (1992) 350-353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2400" dirty="0">
                <a:solidFill>
                  <a:schemeClr val="tx1"/>
                </a:solidFill>
                <a:ea typeface="+mn-ea"/>
                <a:cs typeface="Arial" panose="020B0604020202020204" pitchFamily="34" charset="0"/>
                <a:sym typeface="+mn-ea"/>
              </a:rPr>
              <a:t>T. Gehrmann, S. Guns, D. Kara, JHEP 09 (2015) 038 [1505.00561]  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2400" dirty="0">
                <a:solidFill>
                  <a:schemeClr val="tx1"/>
                </a:solidFill>
                <a:ea typeface="+mn-ea"/>
                <a:cs typeface="Arial" panose="020B0604020202020204" pitchFamily="34" charset="0"/>
                <a:sym typeface="+mn-ea"/>
              </a:rPr>
              <a:t>R. Bonciani, V. D. </a:t>
            </a:r>
            <a:r>
              <a:rPr lang="en-US" altLang="zh-CN" sz="2400" dirty="0" err="1">
                <a:solidFill>
                  <a:schemeClr val="tx1"/>
                </a:solidFill>
                <a:ea typeface="+mn-ea"/>
                <a:cs typeface="Arial" panose="020B0604020202020204" pitchFamily="34" charset="0"/>
                <a:sym typeface="+mn-ea"/>
              </a:rPr>
              <a:t>Duca</a:t>
            </a:r>
            <a:r>
              <a:rPr lang="en-US" altLang="zh-CN" sz="2400" dirty="0">
                <a:solidFill>
                  <a:schemeClr val="tx1"/>
                </a:solidFill>
                <a:ea typeface="+mn-ea"/>
                <a:cs typeface="Arial" panose="020B0604020202020204" pitchFamily="34" charset="0"/>
                <a:sym typeface="+mn-ea"/>
              </a:rPr>
              <a:t>, et al, JHEP 08 (2015) 108 [1505.00567]</a:t>
            </a:r>
            <a:endParaRPr lang="en-US" altLang="zh-CN" sz="2800" dirty="0">
              <a:solidFill>
                <a:schemeClr val="tx1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464" y="407707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6">
                    <a:lumMod val="75000"/>
                  </a:schemeClr>
                </a:solidFill>
              </a:rPr>
              <a:t>Numerical</a:t>
            </a:r>
            <a:endParaRPr lang="zh-CN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0245823" y="466781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6">
                    <a:lumMod val="75000"/>
                  </a:schemeClr>
                </a:solidFill>
              </a:rPr>
              <a:t>Analytic</a:t>
            </a:r>
            <a:endParaRPr lang="zh-CN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0272464" y="5275595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6">
                    <a:lumMod val="75000"/>
                  </a:schemeClr>
                </a:solidFill>
              </a:rPr>
              <a:t>Analytic</a:t>
            </a:r>
            <a:endParaRPr lang="zh-CN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7328" y="3212976"/>
            <a:ext cx="12025336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56004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3"/>
          <p:cNvGrpSpPr/>
          <p:nvPr/>
        </p:nvGrpSpPr>
        <p:grpSpPr>
          <a:xfrm>
            <a:off x="515" y="-3810"/>
            <a:ext cx="12192000" cy="6890385"/>
            <a:chOff x="-3175" y="869"/>
            <a:chExt cx="12192319" cy="6889989"/>
          </a:xfrm>
        </p:grpSpPr>
        <p:sp>
          <p:nvSpPr>
            <p:cNvPr id="2" name="矩形 1"/>
            <p:cNvSpPr/>
            <p:nvPr/>
          </p:nvSpPr>
          <p:spPr>
            <a:xfrm>
              <a:off x="1549400" y="1979613"/>
              <a:ext cx="8942388" cy="2471737"/>
            </a:xfrm>
            <a:prstGeom prst="rect">
              <a:avLst/>
            </a:prstGeom>
            <a:solidFill>
              <a:srgbClr val="56725B">
                <a:alpha val="5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Having found that the two-loop QCD corrections, which correct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the heavy–quark loop, equal about 0.22% of the leading order width, it is reasonable to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expect that the two-loop electroweak corrections, which correct the electroweak loop, will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yield a larger contribution</a:t>
              </a: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906588" y="2359025"/>
              <a:ext cx="8942387" cy="236537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631950" y="2514600"/>
              <a:ext cx="8956675" cy="1200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200" b="1" i="0" u="none" strike="noStrike" kern="1200" cap="none" spc="6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107" name="文本框 19"/>
            <p:cNvSpPr txBox="1"/>
            <p:nvPr/>
          </p:nvSpPr>
          <p:spPr>
            <a:xfrm>
              <a:off x="2959100" y="3851275"/>
              <a:ext cx="6381750" cy="3698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4108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651524" y="-2618668"/>
              <a:ext cx="6858000" cy="1216104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09" name="图片 6"/>
            <p:cNvPicPr>
              <a:picLocks noChangeAspect="1"/>
            </p:cNvPicPr>
            <p:nvPr/>
          </p:nvPicPr>
          <p:blipFill>
            <a:blip r:embed="rId3"/>
            <a:srcRect l="41998" t="35860" b="16335"/>
            <a:stretch>
              <a:fillRect/>
            </a:stretch>
          </p:blipFill>
          <p:spPr>
            <a:xfrm rot="5400000">
              <a:off x="2986882" y="1987862"/>
              <a:ext cx="3978275" cy="58277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0" name="图片 9"/>
            <p:cNvPicPr>
              <a:picLocks noChangeAspect="1"/>
            </p:cNvPicPr>
            <p:nvPr/>
          </p:nvPicPr>
          <p:blipFill>
            <a:blip r:embed="rId3"/>
            <a:srcRect t="6923" r="32001" b="64230"/>
            <a:stretch>
              <a:fillRect/>
            </a:stretch>
          </p:blipFill>
          <p:spPr>
            <a:xfrm rot="5400000">
              <a:off x="3799682" y="606737"/>
              <a:ext cx="4664075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1" name="图片 10"/>
            <p:cNvPicPr>
              <a:picLocks noChangeAspect="1"/>
            </p:cNvPicPr>
            <p:nvPr/>
          </p:nvPicPr>
          <p:blipFill>
            <a:blip r:embed="rId3"/>
            <a:srcRect l="2" t="6923" r="83958" b="64230"/>
            <a:stretch>
              <a:fillRect/>
            </a:stretch>
          </p:blipFill>
          <p:spPr>
            <a:xfrm rot="5400000">
              <a:off x="4718050" y="-1175231"/>
              <a:ext cx="1100138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2" name="图片 11"/>
            <p:cNvPicPr>
              <a:picLocks noChangeAspect="1"/>
            </p:cNvPicPr>
            <p:nvPr/>
          </p:nvPicPr>
          <p:blipFill>
            <a:blip r:embed="rId3"/>
            <a:srcRect l="41998" t="35860" b="16335"/>
            <a:stretch>
              <a:fillRect/>
            </a:stretch>
          </p:blipFill>
          <p:spPr>
            <a:xfrm rot="5400000">
              <a:off x="1489710" y="1451128"/>
              <a:ext cx="3978275" cy="69011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3" name="图片 9"/>
            <p:cNvPicPr>
              <a:picLocks noChangeAspect="1"/>
            </p:cNvPicPr>
            <p:nvPr/>
          </p:nvPicPr>
          <p:blipFill>
            <a:blip r:embed="rId3"/>
            <a:srcRect l="5466" t="6923" r="32001" b="64230"/>
            <a:stretch>
              <a:fillRect/>
            </a:stretch>
          </p:blipFill>
          <p:spPr>
            <a:xfrm rot="5400000">
              <a:off x="7665642" y="-184236"/>
              <a:ext cx="4289426" cy="470138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4" name="图片 9"/>
            <p:cNvPicPr>
              <a:picLocks noChangeAspect="1"/>
            </p:cNvPicPr>
            <p:nvPr/>
          </p:nvPicPr>
          <p:blipFill>
            <a:blip r:embed="rId3"/>
            <a:srcRect l="5466" t="6923" r="32001" b="64230"/>
            <a:stretch>
              <a:fillRect/>
            </a:stretch>
          </p:blipFill>
          <p:spPr>
            <a:xfrm rot="5400000">
              <a:off x="3909218" y="408300"/>
              <a:ext cx="4289426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5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4159250" y="4919181"/>
              <a:ext cx="428625" cy="35147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6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2645569" y="4918387"/>
              <a:ext cx="428625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7" name="图片 8"/>
            <p:cNvPicPr>
              <a:picLocks noChangeAspect="1"/>
            </p:cNvPicPr>
            <p:nvPr/>
          </p:nvPicPr>
          <p:blipFill>
            <a:blip r:embed="rId4"/>
            <a:srcRect t="64230" r="65837" b="9946"/>
            <a:stretch>
              <a:fillRect/>
            </a:stretch>
          </p:blipFill>
          <p:spPr>
            <a:xfrm rot="5400000">
              <a:off x="433386" y="-397753"/>
              <a:ext cx="2343150" cy="31480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8" name="图片 2"/>
            <p:cNvPicPr>
              <a:picLocks noChangeAspect="1"/>
            </p:cNvPicPr>
            <p:nvPr/>
          </p:nvPicPr>
          <p:blipFill>
            <a:blip r:embed="rId3"/>
            <a:srcRect l="70209" t="9946" b="64230"/>
            <a:stretch>
              <a:fillRect/>
            </a:stretch>
          </p:blipFill>
          <p:spPr>
            <a:xfrm rot="5400000">
              <a:off x="9568182" y="4233622"/>
              <a:ext cx="2043112" cy="31480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9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5059362" y="-1522894"/>
              <a:ext cx="427038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20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6638132" y="4918387"/>
              <a:ext cx="428625" cy="35163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8" name="矩形 37"/>
            <p:cNvSpPr/>
            <p:nvPr/>
          </p:nvSpPr>
          <p:spPr bwMode="auto">
            <a:xfrm rot="5400000">
              <a:off x="2647990" y="-2650296"/>
              <a:ext cx="6889989" cy="12192319"/>
            </a:xfrm>
            <a:prstGeom prst="rect">
              <a:avLst/>
            </a:prstGeom>
            <a:solidFill>
              <a:srgbClr val="FFFFFF">
                <a:alpha val="92157"/>
              </a:srgbClr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lvl="0" algn="ctr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  <a:ea typeface="等线" panose="02010600030101010101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23341" y="1468720"/>
            <a:ext cx="11217275" cy="4480560"/>
            <a:chOff x="642" y="1658"/>
            <a:chExt cx="17665" cy="7056"/>
          </a:xfrm>
        </p:grpSpPr>
        <p:sp>
          <p:nvSpPr>
            <p:cNvPr id="3" name="文本框 2"/>
            <p:cNvSpPr txBox="1"/>
            <p:nvPr/>
          </p:nvSpPr>
          <p:spPr>
            <a:xfrm>
              <a:off x="642" y="1658"/>
              <a:ext cx="17665" cy="7056"/>
            </a:xfrm>
            <a:prstGeom prst="rect">
              <a:avLst/>
            </a:prstGeom>
            <a:noFill/>
            <a:ln w="28575" cmpd="sng">
              <a:solidFill>
                <a:schemeClr val="tx2"/>
              </a:solidFill>
              <a:prstDash val="solid"/>
            </a:ln>
          </p:spPr>
          <p:txBody>
            <a:bodyPr wrap="square" rtlCol="0">
              <a:noAutofit/>
            </a:bodyPr>
            <a:lstStyle/>
            <a:p>
              <a:pPr>
                <a:lnSpc>
                  <a:spcPct val="128000"/>
                </a:lnSpc>
                <a:buFont typeface="Arial" panose="020B0604020202020204" pitchFamily="34" charset="0"/>
              </a:pPr>
              <a:r>
                <a:rPr lang="en-US" altLang="zh-CN" sz="2800" dirty="0"/>
                <a:t>The QCD corrections amount to </a:t>
              </a:r>
              <a:r>
                <a:rPr lang="en-US" altLang="zh-CN" sz="2800" dirty="0">
                  <a:sym typeface="+mn-ea"/>
                </a:rPr>
                <a:t>0.22% of the LO width. It is </a:t>
              </a:r>
              <a:r>
                <a:rPr lang="en-US" altLang="zh-CN" sz="2800" dirty="0" err="1">
                  <a:sym typeface="+mn-ea"/>
                </a:rPr>
                <a:t>resonable</a:t>
              </a:r>
              <a:r>
                <a:rPr lang="en-US" altLang="zh-CN" sz="2800" dirty="0">
                  <a:sym typeface="+mn-ea"/>
                </a:rPr>
                <a:t> to </a:t>
              </a:r>
              <a:r>
                <a:rPr lang="en-US" altLang="zh-CN" sz="2800" dirty="0"/>
                <a:t>expect that the EW corrections will yield a larger contribution.</a:t>
              </a:r>
            </a:p>
            <a:p>
              <a:pPr>
                <a:lnSpc>
                  <a:spcPct val="128000"/>
                </a:lnSpc>
                <a:buFont typeface="Arial" panose="020B0604020202020204" pitchFamily="34" charset="0"/>
              </a:pPr>
              <a:endParaRPr lang="en-US" altLang="zh-CN" sz="2800" dirty="0"/>
            </a:p>
            <a:p>
              <a:pPr>
                <a:lnSpc>
                  <a:spcPct val="128000"/>
                </a:lnSpc>
                <a:buFont typeface="Arial" panose="020B0604020202020204" pitchFamily="34" charset="0"/>
              </a:pPr>
              <a:r>
                <a:rPr lang="en-US" altLang="zh-CN" sz="2800" dirty="0"/>
                <a:t>The theoretical uncertainty has not been fully discussed</a:t>
              </a:r>
            </a:p>
            <a:p>
              <a:pPr lvl="1">
                <a:lnSpc>
                  <a:spcPct val="128000"/>
                </a:lnSpc>
                <a:buFont typeface="Arial" panose="020B0604020202020204" pitchFamily="34" charset="0"/>
              </a:pPr>
              <a:r>
                <a:rPr lang="en-US" altLang="zh-CN" sz="2800" dirty="0"/>
                <a:t>1505.00561: </a:t>
              </a:r>
            </a:p>
            <a:p>
              <a:pPr lvl="1">
                <a:lnSpc>
                  <a:spcPct val="128000"/>
                </a:lnSpc>
                <a:buFont typeface="Arial" panose="020B0604020202020204" pitchFamily="34" charset="0"/>
              </a:pPr>
              <a:endParaRPr lang="en-US" altLang="zh-CN" sz="2800" dirty="0"/>
            </a:p>
            <a:p>
              <a:pPr lvl="1">
                <a:lnSpc>
                  <a:spcPct val="128000"/>
                </a:lnSpc>
                <a:buFont typeface="Arial" panose="020B0604020202020204" pitchFamily="34" charset="0"/>
              </a:pPr>
              <a:r>
                <a:rPr lang="en-US" altLang="zh-CN" sz="2800" dirty="0"/>
                <a:t>1505.00567: </a:t>
              </a:r>
              <a:endParaRPr lang="zh-CN" altLang="en-US" sz="2800" dirty="0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12" y="5883"/>
              <a:ext cx="4240" cy="1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本框 5"/>
                <p:cNvSpPr txBox="1"/>
                <p:nvPr/>
              </p:nvSpPr>
              <p:spPr>
                <a:xfrm>
                  <a:off x="10167" y="5860"/>
                  <a:ext cx="2034" cy="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7.09 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keV</m:t>
                        </m:r>
                      </m:oMath>
                    </m:oMathPara>
                  </a14:m>
                  <a:endParaRPr lang="en-US" altLang="zh-CN" sz="2800"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" name="文本框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67" y="5860"/>
                  <a:ext cx="2034" cy="822"/>
                </a:xfrm>
                <a:prstGeom prst="rect">
                  <a:avLst/>
                </a:prstGeom>
                <a:blipFill rotWithShape="1">
                  <a:blip r:embed="rId6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64" y="7672"/>
              <a:ext cx="5940" cy="93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/>
                <p:cNvSpPr txBox="1"/>
                <p:nvPr/>
              </p:nvSpPr>
              <p:spPr>
                <a:xfrm>
                  <a:off x="12095" y="7634"/>
                  <a:ext cx="2034" cy="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6.68 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keV</m:t>
                        </m:r>
                      </m:oMath>
                    </m:oMathPara>
                  </a14:m>
                  <a:endParaRPr lang="en-US" altLang="zh-CN" sz="2800"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0" name="文本框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95" y="7634"/>
                  <a:ext cx="2034" cy="822"/>
                </a:xfrm>
                <a:prstGeom prst="rect">
                  <a:avLst/>
                </a:prstGeom>
                <a:blipFill rotWithShape="1">
                  <a:blip r:embed="rId8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椭圆 11"/>
            <p:cNvSpPr/>
            <p:nvPr/>
          </p:nvSpPr>
          <p:spPr>
            <a:xfrm>
              <a:off x="6312" y="5858"/>
              <a:ext cx="1025" cy="603"/>
            </a:xfrm>
            <a:prstGeom prst="ellipse">
              <a:avLst/>
            </a:prstGeom>
            <a:noFill/>
            <a:ln w="28575" cmpd="sng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6964" y="7559"/>
              <a:ext cx="1025" cy="603"/>
            </a:xfrm>
            <a:prstGeom prst="ellipse">
              <a:avLst/>
            </a:prstGeom>
            <a:noFill/>
            <a:ln w="28575" cmpd="sng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34644" y="44624"/>
            <a:ext cx="12038019" cy="5835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</a:rPr>
              <a:t>Why NLO EW?</a:t>
            </a:r>
          </a:p>
        </p:txBody>
      </p:sp>
    </p:spTree>
    <p:extLst>
      <p:ext uri="{BB962C8B-B14F-4D97-AF65-F5344CB8AC3E}">
        <p14:creationId xmlns:p14="http://schemas.microsoft.com/office/powerpoint/2010/main" val="14896648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3"/>
          <p:cNvGrpSpPr/>
          <p:nvPr/>
        </p:nvGrpSpPr>
        <p:grpSpPr>
          <a:xfrm>
            <a:off x="515" y="-3810"/>
            <a:ext cx="12192000" cy="6890385"/>
            <a:chOff x="-3175" y="869"/>
            <a:chExt cx="12192319" cy="6889989"/>
          </a:xfrm>
        </p:grpSpPr>
        <p:sp>
          <p:nvSpPr>
            <p:cNvPr id="2" name="矩形 1"/>
            <p:cNvSpPr/>
            <p:nvPr/>
          </p:nvSpPr>
          <p:spPr>
            <a:xfrm>
              <a:off x="1549400" y="1979613"/>
              <a:ext cx="8942388" cy="2471737"/>
            </a:xfrm>
            <a:prstGeom prst="rect">
              <a:avLst/>
            </a:prstGeom>
            <a:solidFill>
              <a:srgbClr val="56725B">
                <a:alpha val="5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Having found that the two-loop QCD corrections, which correct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the heavy–quark loop, equal about 0.22% of the leading order width, it is reasonable to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expect that the two-loop electroweak corrections, which correct the electroweak loop, will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yield a larger contribution</a:t>
              </a: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906588" y="2359025"/>
              <a:ext cx="8942387" cy="236537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631950" y="2514600"/>
              <a:ext cx="8956675" cy="1200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200" b="1" i="0" u="none" strike="noStrike" kern="1200" cap="none" spc="6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107" name="文本框 19"/>
            <p:cNvSpPr txBox="1"/>
            <p:nvPr/>
          </p:nvSpPr>
          <p:spPr>
            <a:xfrm>
              <a:off x="2959100" y="3851275"/>
              <a:ext cx="6381750" cy="3698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4108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651524" y="-2618668"/>
              <a:ext cx="6858000" cy="1216104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09" name="图片 6"/>
            <p:cNvPicPr>
              <a:picLocks noChangeAspect="1"/>
            </p:cNvPicPr>
            <p:nvPr/>
          </p:nvPicPr>
          <p:blipFill>
            <a:blip r:embed="rId3"/>
            <a:srcRect l="41998" t="35860" b="16335"/>
            <a:stretch>
              <a:fillRect/>
            </a:stretch>
          </p:blipFill>
          <p:spPr>
            <a:xfrm rot="5400000">
              <a:off x="2986882" y="1987862"/>
              <a:ext cx="3978275" cy="58277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0" name="图片 9"/>
            <p:cNvPicPr>
              <a:picLocks noChangeAspect="1"/>
            </p:cNvPicPr>
            <p:nvPr/>
          </p:nvPicPr>
          <p:blipFill>
            <a:blip r:embed="rId3"/>
            <a:srcRect t="6923" r="32001" b="64230"/>
            <a:stretch>
              <a:fillRect/>
            </a:stretch>
          </p:blipFill>
          <p:spPr>
            <a:xfrm rot="5400000">
              <a:off x="3799682" y="606737"/>
              <a:ext cx="4664075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1" name="图片 10"/>
            <p:cNvPicPr>
              <a:picLocks noChangeAspect="1"/>
            </p:cNvPicPr>
            <p:nvPr/>
          </p:nvPicPr>
          <p:blipFill>
            <a:blip r:embed="rId3"/>
            <a:srcRect l="2" t="6923" r="83958" b="64230"/>
            <a:stretch>
              <a:fillRect/>
            </a:stretch>
          </p:blipFill>
          <p:spPr>
            <a:xfrm rot="5400000">
              <a:off x="4718050" y="-1175231"/>
              <a:ext cx="1100138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2" name="图片 11"/>
            <p:cNvPicPr>
              <a:picLocks noChangeAspect="1"/>
            </p:cNvPicPr>
            <p:nvPr/>
          </p:nvPicPr>
          <p:blipFill>
            <a:blip r:embed="rId3"/>
            <a:srcRect l="41998" t="35860" b="16335"/>
            <a:stretch>
              <a:fillRect/>
            </a:stretch>
          </p:blipFill>
          <p:spPr>
            <a:xfrm rot="5400000">
              <a:off x="1489710" y="1451128"/>
              <a:ext cx="3978275" cy="69011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3" name="图片 9"/>
            <p:cNvPicPr>
              <a:picLocks noChangeAspect="1"/>
            </p:cNvPicPr>
            <p:nvPr/>
          </p:nvPicPr>
          <p:blipFill>
            <a:blip r:embed="rId3"/>
            <a:srcRect l="5466" t="6923" r="32001" b="64230"/>
            <a:stretch>
              <a:fillRect/>
            </a:stretch>
          </p:blipFill>
          <p:spPr>
            <a:xfrm rot="5400000">
              <a:off x="7665642" y="-184236"/>
              <a:ext cx="4289426" cy="470138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4" name="图片 9"/>
            <p:cNvPicPr>
              <a:picLocks noChangeAspect="1"/>
            </p:cNvPicPr>
            <p:nvPr/>
          </p:nvPicPr>
          <p:blipFill>
            <a:blip r:embed="rId3"/>
            <a:srcRect l="5466" t="6923" r="32001" b="64230"/>
            <a:stretch>
              <a:fillRect/>
            </a:stretch>
          </p:blipFill>
          <p:spPr>
            <a:xfrm rot="5400000">
              <a:off x="3909218" y="408300"/>
              <a:ext cx="4289426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5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4159250" y="4919181"/>
              <a:ext cx="428625" cy="35147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6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2645569" y="4918387"/>
              <a:ext cx="428625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7" name="图片 8"/>
            <p:cNvPicPr>
              <a:picLocks noChangeAspect="1"/>
            </p:cNvPicPr>
            <p:nvPr/>
          </p:nvPicPr>
          <p:blipFill>
            <a:blip r:embed="rId4"/>
            <a:srcRect t="64230" r="65837" b="9946"/>
            <a:stretch>
              <a:fillRect/>
            </a:stretch>
          </p:blipFill>
          <p:spPr>
            <a:xfrm rot="5400000">
              <a:off x="433386" y="-397753"/>
              <a:ext cx="2343150" cy="31480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8" name="图片 2"/>
            <p:cNvPicPr>
              <a:picLocks noChangeAspect="1"/>
            </p:cNvPicPr>
            <p:nvPr/>
          </p:nvPicPr>
          <p:blipFill>
            <a:blip r:embed="rId3"/>
            <a:srcRect l="70209" t="9946" b="64230"/>
            <a:stretch>
              <a:fillRect/>
            </a:stretch>
          </p:blipFill>
          <p:spPr>
            <a:xfrm rot="5400000">
              <a:off x="9568182" y="4233622"/>
              <a:ext cx="2043112" cy="31480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9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5059362" y="-1522894"/>
              <a:ext cx="427038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20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6638132" y="4918387"/>
              <a:ext cx="428625" cy="35163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8" name="矩形 37"/>
            <p:cNvSpPr/>
            <p:nvPr/>
          </p:nvSpPr>
          <p:spPr bwMode="auto">
            <a:xfrm rot="5400000">
              <a:off x="2647990" y="-2650296"/>
              <a:ext cx="6889989" cy="12192319"/>
            </a:xfrm>
            <a:prstGeom prst="rect">
              <a:avLst/>
            </a:prstGeom>
            <a:solidFill>
              <a:srgbClr val="FFFFFF">
                <a:alpha val="92157"/>
              </a:srgbClr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lvl="0" algn="ctr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  <a:ea typeface="等线" panose="02010600030101010101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07670" y="1842135"/>
            <a:ext cx="11216640" cy="4480560"/>
            <a:chOff x="642" y="1658"/>
            <a:chExt cx="17664" cy="7056"/>
          </a:xfrm>
        </p:grpSpPr>
        <p:sp>
          <p:nvSpPr>
            <p:cNvPr id="3" name="文本框 2"/>
            <p:cNvSpPr txBox="1"/>
            <p:nvPr/>
          </p:nvSpPr>
          <p:spPr>
            <a:xfrm>
              <a:off x="642" y="1658"/>
              <a:ext cx="17665" cy="7056"/>
            </a:xfrm>
            <a:prstGeom prst="rect">
              <a:avLst/>
            </a:prstGeom>
            <a:noFill/>
            <a:ln w="28575" cmpd="sng">
              <a:solidFill>
                <a:schemeClr val="tx2"/>
              </a:solidFill>
              <a:prstDash val="solid"/>
            </a:ln>
          </p:spPr>
          <p:txBody>
            <a:bodyPr wrap="square" rtlCol="0">
              <a:noAutofit/>
            </a:bodyPr>
            <a:lstStyle/>
            <a:p>
              <a:pPr>
                <a:lnSpc>
                  <a:spcPct val="128000"/>
                </a:lnSpc>
                <a:buFont typeface="Arial" panose="020B0604020202020204" pitchFamily="34" charset="0"/>
              </a:pPr>
              <a:r>
                <a:rPr lang="en-US" altLang="zh-CN" sz="2800"/>
                <a:t>The QCD corrections amount to </a:t>
              </a:r>
              <a:r>
                <a:rPr lang="en-US" altLang="zh-CN" sz="2800">
                  <a:sym typeface="+mn-ea"/>
                </a:rPr>
                <a:t>0.22% of the LO width. It is resonable to </a:t>
              </a:r>
              <a:r>
                <a:rPr lang="en-US" altLang="zh-CN" sz="2800"/>
                <a:t>expect that the EW corrections will yield a larger contribution.</a:t>
              </a:r>
            </a:p>
            <a:p>
              <a:pPr>
                <a:lnSpc>
                  <a:spcPct val="128000"/>
                </a:lnSpc>
                <a:buFont typeface="Arial" panose="020B0604020202020204" pitchFamily="34" charset="0"/>
              </a:pPr>
              <a:endParaRPr lang="en-US" altLang="zh-CN" sz="2800"/>
            </a:p>
            <a:p>
              <a:pPr>
                <a:lnSpc>
                  <a:spcPct val="128000"/>
                </a:lnSpc>
                <a:buFont typeface="Arial" panose="020B0604020202020204" pitchFamily="34" charset="0"/>
              </a:pPr>
              <a:r>
                <a:rPr lang="en-US" altLang="zh-CN" sz="2800"/>
                <a:t>The theoretical uncertainty has not been fully discussed</a:t>
              </a:r>
            </a:p>
            <a:p>
              <a:pPr lvl="1">
                <a:lnSpc>
                  <a:spcPct val="128000"/>
                </a:lnSpc>
                <a:buFont typeface="Arial" panose="020B0604020202020204" pitchFamily="34" charset="0"/>
              </a:pPr>
              <a:r>
                <a:rPr lang="en-US" altLang="zh-CN" sz="2800"/>
                <a:t>1505.00561: </a:t>
              </a:r>
            </a:p>
            <a:p>
              <a:pPr lvl="1">
                <a:lnSpc>
                  <a:spcPct val="128000"/>
                </a:lnSpc>
                <a:buFont typeface="Arial" panose="020B0604020202020204" pitchFamily="34" charset="0"/>
              </a:pPr>
              <a:endParaRPr lang="en-US" altLang="zh-CN" sz="2800"/>
            </a:p>
            <a:p>
              <a:pPr lvl="1">
                <a:lnSpc>
                  <a:spcPct val="128000"/>
                </a:lnSpc>
                <a:buFont typeface="Arial" panose="020B0604020202020204" pitchFamily="34" charset="0"/>
              </a:pPr>
              <a:r>
                <a:rPr lang="en-US" altLang="zh-CN" sz="2800"/>
                <a:t>1505.00567: </a:t>
              </a:r>
              <a:endParaRPr lang="zh-CN" altLang="en-US" sz="2800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12" y="5747"/>
              <a:ext cx="4240" cy="1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本框 5"/>
                <p:cNvSpPr txBox="1"/>
                <p:nvPr/>
              </p:nvSpPr>
              <p:spPr>
                <a:xfrm>
                  <a:off x="10167" y="5860"/>
                  <a:ext cx="2034" cy="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7.09 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keV</m:t>
                        </m:r>
                      </m:oMath>
                    </m:oMathPara>
                  </a14:m>
                  <a:endParaRPr lang="en-US" altLang="zh-CN" sz="2800"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" name="文本框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67" y="5860"/>
                  <a:ext cx="2034" cy="822"/>
                </a:xfrm>
                <a:prstGeom prst="rect">
                  <a:avLst/>
                </a:prstGeom>
                <a:blipFill rotWithShape="1">
                  <a:blip r:embed="rId6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64" y="7548"/>
              <a:ext cx="5940" cy="93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/>
                <p:cNvSpPr txBox="1"/>
                <p:nvPr/>
              </p:nvSpPr>
              <p:spPr>
                <a:xfrm>
                  <a:off x="12095" y="7634"/>
                  <a:ext cx="2034" cy="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6.68 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keV</m:t>
                        </m:r>
                      </m:oMath>
                    </m:oMathPara>
                  </a14:m>
                  <a:endParaRPr lang="en-US" altLang="zh-CN" sz="2800"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0" name="文本框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95" y="7634"/>
                  <a:ext cx="2034" cy="822"/>
                </a:xfrm>
                <a:prstGeom prst="rect">
                  <a:avLst/>
                </a:prstGeom>
                <a:blipFill rotWithShape="1">
                  <a:blip r:embed="rId8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椭圆 11"/>
            <p:cNvSpPr/>
            <p:nvPr/>
          </p:nvSpPr>
          <p:spPr>
            <a:xfrm>
              <a:off x="6312" y="5672"/>
              <a:ext cx="1025" cy="603"/>
            </a:xfrm>
            <a:prstGeom prst="ellipse">
              <a:avLst/>
            </a:prstGeom>
            <a:noFill/>
            <a:ln w="28575" cmpd="sng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6964" y="7491"/>
              <a:ext cx="1025" cy="603"/>
            </a:xfrm>
            <a:prstGeom prst="ellipse">
              <a:avLst/>
            </a:prstGeom>
            <a:noFill/>
            <a:ln w="28575" cmpd="sng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352425" y="981710"/>
            <a:ext cx="35782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chemeClr val="tx2"/>
                </a:solidFill>
              </a:rPr>
              <a:t>Why NLO EW?</a:t>
            </a:r>
          </a:p>
        </p:txBody>
      </p:sp>
      <p:pic>
        <p:nvPicPr>
          <p:cNvPr id="17" name="图片 16" descr="2_0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92520" y="593725"/>
            <a:ext cx="5736590" cy="6023610"/>
          </a:xfrm>
          <a:prstGeom prst="rect">
            <a:avLst/>
          </a:prstGeom>
          <a:ln w="28575" cmpd="sng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图片 17" descr="1_0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3525" y="619760"/>
            <a:ext cx="5712460" cy="5997575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椭圆 6"/>
          <p:cNvSpPr/>
          <p:nvPr/>
        </p:nvSpPr>
        <p:spPr>
          <a:xfrm>
            <a:off x="263525" y="1123315"/>
            <a:ext cx="1584325" cy="1368425"/>
          </a:xfrm>
          <a:prstGeom prst="ellipse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/>
          <p:nvPr/>
        </p:nvCxnSpPr>
        <p:spPr>
          <a:xfrm flipV="1">
            <a:off x="1559560" y="692785"/>
            <a:ext cx="4752340" cy="503555"/>
          </a:xfrm>
          <a:prstGeom prst="straightConnector1">
            <a:avLst/>
          </a:prstGeom>
          <a:ln w="28575" cmpd="sng">
            <a:solidFill>
              <a:srgbClr val="C0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/>
              <p:cNvSpPr txBox="1"/>
              <p:nvPr/>
            </p:nvSpPr>
            <p:spPr>
              <a:xfrm>
                <a:off x="119316" y="300609"/>
                <a:ext cx="3842385" cy="537210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rgbClr val="C00000"/>
                </a:solidFill>
                <a:prstDash val="solid"/>
              </a:ln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800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Dia</m:t>
                              </m:r>
                              <m:r>
                                <a:rPr lang="en-US" altLang="zh-CN" sz="2800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 1</m:t>
                              </m:r>
                            </m:e>
                          </m:d>
                        </m:e>
                        <m:sup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8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zh-CN" sz="280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intf</m:t>
                      </m:r>
                      <m:r>
                        <a:rPr lang="en-US" altLang="zh-CN" sz="280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. ~−10%</m:t>
                      </m:r>
                    </m:oMath>
                  </m:oMathPara>
                </a14:m>
                <a:endParaRPr lang="en-US" altLang="zh-CN" sz="2800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16" y="300609"/>
                <a:ext cx="3842385" cy="537210"/>
              </a:xfrm>
              <a:prstGeom prst="rect">
                <a:avLst/>
              </a:prstGeom>
              <a:blipFill rotWithShape="1">
                <a:blip r:embed="rId11"/>
                <a:stretch>
                  <a:fillRect l="-378" t="-2766" r="-365" b="-2553"/>
                </a:stretch>
              </a:blipFill>
              <a:ln w="28575" cmpd="sng">
                <a:solidFill>
                  <a:srgbClr val="C00000"/>
                </a:solidFill>
                <a:prstDash val="solid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42241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3"/>
          <p:cNvGrpSpPr/>
          <p:nvPr/>
        </p:nvGrpSpPr>
        <p:grpSpPr>
          <a:xfrm>
            <a:off x="515" y="-3810"/>
            <a:ext cx="12192000" cy="6890385"/>
            <a:chOff x="-3175" y="869"/>
            <a:chExt cx="12192319" cy="6889989"/>
          </a:xfrm>
        </p:grpSpPr>
        <p:sp>
          <p:nvSpPr>
            <p:cNvPr id="2" name="矩形 1"/>
            <p:cNvSpPr/>
            <p:nvPr/>
          </p:nvSpPr>
          <p:spPr>
            <a:xfrm>
              <a:off x="1549400" y="1979613"/>
              <a:ext cx="8942388" cy="2471737"/>
            </a:xfrm>
            <a:prstGeom prst="rect">
              <a:avLst/>
            </a:prstGeom>
            <a:solidFill>
              <a:srgbClr val="56725B">
                <a:alpha val="5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Having found that the two-loop QCD corrections, which correct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the heavy–quark loop, equal about 0.22% of the leading order width, it is reasonable to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expect that the two-loop electroweak corrections, which correct the electroweak loop, will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yield a larger contribution</a:t>
              </a: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906588" y="2359025"/>
              <a:ext cx="8942387" cy="236537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631950" y="2514600"/>
              <a:ext cx="8956675" cy="1200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200" b="1" i="0" u="none" strike="noStrike" kern="1200" cap="none" spc="6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107" name="文本框 19"/>
            <p:cNvSpPr txBox="1"/>
            <p:nvPr/>
          </p:nvSpPr>
          <p:spPr>
            <a:xfrm>
              <a:off x="2959100" y="3851275"/>
              <a:ext cx="6381750" cy="3698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4108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651524" y="-2618668"/>
              <a:ext cx="6858000" cy="1216104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09" name="图片 6"/>
            <p:cNvPicPr>
              <a:picLocks noChangeAspect="1"/>
            </p:cNvPicPr>
            <p:nvPr/>
          </p:nvPicPr>
          <p:blipFill>
            <a:blip r:embed="rId3"/>
            <a:srcRect l="41998" t="35860" b="16335"/>
            <a:stretch>
              <a:fillRect/>
            </a:stretch>
          </p:blipFill>
          <p:spPr>
            <a:xfrm rot="5400000">
              <a:off x="2986882" y="1987862"/>
              <a:ext cx="3978275" cy="58277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0" name="图片 9"/>
            <p:cNvPicPr>
              <a:picLocks noChangeAspect="1"/>
            </p:cNvPicPr>
            <p:nvPr/>
          </p:nvPicPr>
          <p:blipFill>
            <a:blip r:embed="rId3"/>
            <a:srcRect t="6923" r="32001" b="64230"/>
            <a:stretch>
              <a:fillRect/>
            </a:stretch>
          </p:blipFill>
          <p:spPr>
            <a:xfrm rot="5400000">
              <a:off x="3799682" y="606737"/>
              <a:ext cx="4664075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1" name="图片 10"/>
            <p:cNvPicPr>
              <a:picLocks noChangeAspect="1"/>
            </p:cNvPicPr>
            <p:nvPr/>
          </p:nvPicPr>
          <p:blipFill>
            <a:blip r:embed="rId3"/>
            <a:srcRect l="2" t="6923" r="83958" b="64230"/>
            <a:stretch>
              <a:fillRect/>
            </a:stretch>
          </p:blipFill>
          <p:spPr>
            <a:xfrm rot="5400000">
              <a:off x="4718050" y="-1175231"/>
              <a:ext cx="1100138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2" name="图片 11"/>
            <p:cNvPicPr>
              <a:picLocks noChangeAspect="1"/>
            </p:cNvPicPr>
            <p:nvPr/>
          </p:nvPicPr>
          <p:blipFill>
            <a:blip r:embed="rId3"/>
            <a:srcRect l="41998" t="35860" b="16335"/>
            <a:stretch>
              <a:fillRect/>
            </a:stretch>
          </p:blipFill>
          <p:spPr>
            <a:xfrm rot="5400000">
              <a:off x="1489710" y="1451128"/>
              <a:ext cx="3978275" cy="69011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3" name="图片 9"/>
            <p:cNvPicPr>
              <a:picLocks noChangeAspect="1"/>
            </p:cNvPicPr>
            <p:nvPr/>
          </p:nvPicPr>
          <p:blipFill>
            <a:blip r:embed="rId3"/>
            <a:srcRect l="5466" t="6923" r="32001" b="64230"/>
            <a:stretch>
              <a:fillRect/>
            </a:stretch>
          </p:blipFill>
          <p:spPr>
            <a:xfrm rot="5400000">
              <a:off x="7665642" y="-184236"/>
              <a:ext cx="4289426" cy="470138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4" name="图片 9"/>
            <p:cNvPicPr>
              <a:picLocks noChangeAspect="1"/>
            </p:cNvPicPr>
            <p:nvPr/>
          </p:nvPicPr>
          <p:blipFill>
            <a:blip r:embed="rId3"/>
            <a:srcRect l="5466" t="6923" r="32001" b="64230"/>
            <a:stretch>
              <a:fillRect/>
            </a:stretch>
          </p:blipFill>
          <p:spPr>
            <a:xfrm rot="5400000">
              <a:off x="3909218" y="408300"/>
              <a:ext cx="4289426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5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4159250" y="4919181"/>
              <a:ext cx="428625" cy="35147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6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2645569" y="4918387"/>
              <a:ext cx="428625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7" name="图片 8"/>
            <p:cNvPicPr>
              <a:picLocks noChangeAspect="1"/>
            </p:cNvPicPr>
            <p:nvPr/>
          </p:nvPicPr>
          <p:blipFill>
            <a:blip r:embed="rId4"/>
            <a:srcRect t="64230" r="65837" b="9946"/>
            <a:stretch>
              <a:fillRect/>
            </a:stretch>
          </p:blipFill>
          <p:spPr>
            <a:xfrm rot="5400000">
              <a:off x="433386" y="-397753"/>
              <a:ext cx="2343150" cy="31480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8" name="图片 2"/>
            <p:cNvPicPr>
              <a:picLocks noChangeAspect="1"/>
            </p:cNvPicPr>
            <p:nvPr/>
          </p:nvPicPr>
          <p:blipFill>
            <a:blip r:embed="rId3"/>
            <a:srcRect l="70209" t="9946" b="64230"/>
            <a:stretch>
              <a:fillRect/>
            </a:stretch>
          </p:blipFill>
          <p:spPr>
            <a:xfrm rot="5400000">
              <a:off x="9568182" y="4233622"/>
              <a:ext cx="2043112" cy="31480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9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5059362" y="-1522894"/>
              <a:ext cx="427038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20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6638132" y="4918387"/>
              <a:ext cx="428625" cy="35163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8" name="矩形 37"/>
            <p:cNvSpPr/>
            <p:nvPr/>
          </p:nvSpPr>
          <p:spPr bwMode="auto">
            <a:xfrm rot="5400000">
              <a:off x="2647990" y="-2650296"/>
              <a:ext cx="6889989" cy="12192319"/>
            </a:xfrm>
            <a:prstGeom prst="rect">
              <a:avLst/>
            </a:prstGeom>
            <a:solidFill>
              <a:srgbClr val="FFFFFF">
                <a:alpha val="92157"/>
              </a:srgbClr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lvl="0" algn="ctr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  <a:ea typeface="等线" panose="02010600030101010101" pitchFamily="2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387350" y="755015"/>
            <a:ext cx="11368405" cy="1115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C00000"/>
                </a:solidFill>
                <a:ea typeface="+mn-ea"/>
                <a:cs typeface="Arial" panose="020B0604020202020204" pitchFamily="34" charset="0"/>
              </a:rPr>
              <a:t>Signal background interference</a:t>
            </a:r>
            <a:r>
              <a:rPr lang="en-US" altLang="zh-CN" sz="2800" dirty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: </a:t>
            </a:r>
            <a:r>
              <a:rPr lang="en-US" altLang="zh-CN" sz="2400" dirty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F. Buccioni, F. Devoto, A. Djouadi, et. al, Phys. Lett. B 851 (2024) 138596 [2312.12384]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345" y="2049145"/>
            <a:ext cx="9129395" cy="13379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5220" y="3543935"/>
            <a:ext cx="4641850" cy="32816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095365" y="4135120"/>
            <a:ext cx="485330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Interference effects (Higgs resonance &amp; nonresonance) are small...</a:t>
            </a:r>
          </a:p>
        </p:txBody>
      </p:sp>
      <p:cxnSp>
        <p:nvCxnSpPr>
          <p:cNvPr id="6" name="直接箭头连接符 5"/>
          <p:cNvCxnSpPr/>
          <p:nvPr/>
        </p:nvCxnSpPr>
        <p:spPr>
          <a:xfrm>
            <a:off x="1635597" y="1268760"/>
            <a:ext cx="1950836" cy="1229781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>
            <a:off x="3410225" y="1216999"/>
            <a:ext cx="4701563" cy="914595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标题 1"/>
          <p:cNvSpPr>
            <a:spLocks noGrp="1"/>
          </p:cNvSpPr>
          <p:nvPr>
            <p:ph idx="1"/>
          </p:nvPr>
        </p:nvSpPr>
        <p:spPr>
          <a:xfrm>
            <a:off x="31946" y="44624"/>
            <a:ext cx="12112726" cy="556895"/>
          </a:xfrm>
          <a:solidFill>
            <a:srgbClr val="00B0F0"/>
          </a:solidFill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altLang="zh-CN" sz="4800" b="1" dirty="0">
                <a:solidFill>
                  <a:schemeClr val="bg1"/>
                </a:solidFill>
              </a:rPr>
              <a:t>Previous work</a:t>
            </a:r>
          </a:p>
        </p:txBody>
      </p:sp>
    </p:spTree>
    <p:extLst>
      <p:ext uri="{BB962C8B-B14F-4D97-AF65-F5344CB8AC3E}">
        <p14:creationId xmlns:p14="http://schemas.microsoft.com/office/powerpoint/2010/main" val="34826826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3"/>
          <p:cNvGrpSpPr/>
          <p:nvPr/>
        </p:nvGrpSpPr>
        <p:grpSpPr>
          <a:xfrm>
            <a:off x="515" y="-3810"/>
            <a:ext cx="12192000" cy="6890385"/>
            <a:chOff x="-3175" y="869"/>
            <a:chExt cx="12192319" cy="6889989"/>
          </a:xfrm>
        </p:grpSpPr>
        <p:sp>
          <p:nvSpPr>
            <p:cNvPr id="2" name="矩形 1"/>
            <p:cNvSpPr/>
            <p:nvPr/>
          </p:nvSpPr>
          <p:spPr>
            <a:xfrm>
              <a:off x="1549400" y="1979613"/>
              <a:ext cx="8942388" cy="2471737"/>
            </a:xfrm>
            <a:prstGeom prst="rect">
              <a:avLst/>
            </a:prstGeom>
            <a:solidFill>
              <a:srgbClr val="56725B">
                <a:alpha val="5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906588" y="2359025"/>
              <a:ext cx="8942387" cy="236537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631950" y="2514600"/>
              <a:ext cx="8956675" cy="1200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200" b="1" i="0" u="none" strike="noStrike" kern="1200" cap="none" spc="6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毕业论文答辩</a:t>
              </a:r>
            </a:p>
          </p:txBody>
        </p:sp>
        <p:sp>
          <p:nvSpPr>
            <p:cNvPr id="4107" name="文本框 19"/>
            <p:cNvSpPr txBox="1"/>
            <p:nvPr/>
          </p:nvSpPr>
          <p:spPr>
            <a:xfrm>
              <a:off x="2959100" y="3851275"/>
              <a:ext cx="6381750" cy="3698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答辩人：小不点      答辩时间：</a:t>
              </a:r>
              <a:r>
                <a:rPr lang="en-US" altLang="zh-CN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5.5      </a:t>
              </a:r>
              <a:r>
                <a: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指导老师：大不点</a:t>
              </a:r>
            </a:p>
          </p:txBody>
        </p:sp>
        <p:pic>
          <p:nvPicPr>
            <p:cNvPr id="4108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651524" y="-2618668"/>
              <a:ext cx="6858000" cy="1216104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09" name="图片 6"/>
            <p:cNvPicPr>
              <a:picLocks noChangeAspect="1"/>
            </p:cNvPicPr>
            <p:nvPr/>
          </p:nvPicPr>
          <p:blipFill>
            <a:blip r:embed="rId3"/>
            <a:srcRect l="41998" t="35860" b="16335"/>
            <a:stretch>
              <a:fillRect/>
            </a:stretch>
          </p:blipFill>
          <p:spPr>
            <a:xfrm rot="5400000">
              <a:off x="2986882" y="1987862"/>
              <a:ext cx="3978275" cy="58277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0" name="图片 9"/>
            <p:cNvPicPr>
              <a:picLocks noChangeAspect="1"/>
            </p:cNvPicPr>
            <p:nvPr/>
          </p:nvPicPr>
          <p:blipFill>
            <a:blip r:embed="rId3"/>
            <a:srcRect t="6923" r="32001" b="64230"/>
            <a:stretch>
              <a:fillRect/>
            </a:stretch>
          </p:blipFill>
          <p:spPr>
            <a:xfrm rot="5400000">
              <a:off x="3799682" y="606737"/>
              <a:ext cx="4664075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1" name="图片 10"/>
            <p:cNvPicPr>
              <a:picLocks noChangeAspect="1"/>
            </p:cNvPicPr>
            <p:nvPr/>
          </p:nvPicPr>
          <p:blipFill>
            <a:blip r:embed="rId3"/>
            <a:srcRect l="2" t="6923" r="83958" b="64230"/>
            <a:stretch>
              <a:fillRect/>
            </a:stretch>
          </p:blipFill>
          <p:spPr>
            <a:xfrm rot="5400000">
              <a:off x="4718050" y="-1175231"/>
              <a:ext cx="1100138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2" name="图片 11"/>
            <p:cNvPicPr>
              <a:picLocks noChangeAspect="1"/>
            </p:cNvPicPr>
            <p:nvPr/>
          </p:nvPicPr>
          <p:blipFill>
            <a:blip r:embed="rId3"/>
            <a:srcRect l="41998" t="35860" b="16335"/>
            <a:stretch>
              <a:fillRect/>
            </a:stretch>
          </p:blipFill>
          <p:spPr>
            <a:xfrm rot="5400000">
              <a:off x="1489710" y="1451128"/>
              <a:ext cx="3978275" cy="69011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3" name="图片 9"/>
            <p:cNvPicPr>
              <a:picLocks noChangeAspect="1"/>
            </p:cNvPicPr>
            <p:nvPr/>
          </p:nvPicPr>
          <p:blipFill>
            <a:blip r:embed="rId3"/>
            <a:srcRect l="5466" t="6923" r="32001" b="64230"/>
            <a:stretch>
              <a:fillRect/>
            </a:stretch>
          </p:blipFill>
          <p:spPr>
            <a:xfrm rot="5400000">
              <a:off x="7665642" y="-184236"/>
              <a:ext cx="4289426" cy="470138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4" name="图片 9"/>
            <p:cNvPicPr>
              <a:picLocks noChangeAspect="1"/>
            </p:cNvPicPr>
            <p:nvPr/>
          </p:nvPicPr>
          <p:blipFill>
            <a:blip r:embed="rId3"/>
            <a:srcRect l="5466" t="6923" r="32001" b="64230"/>
            <a:stretch>
              <a:fillRect/>
            </a:stretch>
          </p:blipFill>
          <p:spPr>
            <a:xfrm rot="5400000">
              <a:off x="3909218" y="408300"/>
              <a:ext cx="4289426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5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4159250" y="4919181"/>
              <a:ext cx="428625" cy="35147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6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2645569" y="4918387"/>
              <a:ext cx="428625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7" name="图片 8"/>
            <p:cNvPicPr>
              <a:picLocks noChangeAspect="1"/>
            </p:cNvPicPr>
            <p:nvPr/>
          </p:nvPicPr>
          <p:blipFill>
            <a:blip r:embed="rId4"/>
            <a:srcRect t="64230" r="65837" b="9946"/>
            <a:stretch>
              <a:fillRect/>
            </a:stretch>
          </p:blipFill>
          <p:spPr>
            <a:xfrm rot="5400000">
              <a:off x="433386" y="-397753"/>
              <a:ext cx="2343150" cy="31480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8" name="图片 2"/>
            <p:cNvPicPr>
              <a:picLocks noChangeAspect="1"/>
            </p:cNvPicPr>
            <p:nvPr/>
          </p:nvPicPr>
          <p:blipFill>
            <a:blip r:embed="rId3"/>
            <a:srcRect l="70209" t="9946" b="64230"/>
            <a:stretch>
              <a:fillRect/>
            </a:stretch>
          </p:blipFill>
          <p:spPr>
            <a:xfrm rot="5400000">
              <a:off x="9568182" y="4233622"/>
              <a:ext cx="2043112" cy="31480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9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5059362" y="-1522894"/>
              <a:ext cx="427038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20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6638132" y="4918387"/>
              <a:ext cx="428625" cy="35163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8" name="矩形 37"/>
            <p:cNvSpPr/>
            <p:nvPr/>
          </p:nvSpPr>
          <p:spPr bwMode="auto">
            <a:xfrm rot="5400000">
              <a:off x="2647990" y="-2650296"/>
              <a:ext cx="6889989" cy="12192319"/>
            </a:xfrm>
            <a:prstGeom prst="rect">
              <a:avLst/>
            </a:prstGeom>
            <a:solidFill>
              <a:srgbClr val="FFFFFF">
                <a:alpha val="92157"/>
              </a:srgbClr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lvl="0" algn="ctr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  <a:ea typeface="等线" panose="02010600030101010101" pitchFamily="2" charset="-122"/>
              </a:endParaRPr>
            </a:p>
          </p:txBody>
        </p:sp>
      </p:grpSp>
      <p:sp>
        <p:nvSpPr>
          <p:cNvPr id="20" name="标题 1"/>
          <p:cNvSpPr>
            <a:spLocks noGrp="1"/>
          </p:cNvSpPr>
          <p:nvPr>
            <p:ph idx="1"/>
          </p:nvPr>
        </p:nvSpPr>
        <p:spPr>
          <a:xfrm>
            <a:off x="31946" y="44624"/>
            <a:ext cx="12132474" cy="556895"/>
          </a:xfrm>
          <a:solidFill>
            <a:srgbClr val="00B0F0"/>
          </a:solidFill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altLang="zh-CN" sz="4800" b="1" dirty="0">
                <a:solidFill>
                  <a:schemeClr val="bg1"/>
                </a:solidFill>
              </a:rPr>
              <a:t>Lorentz structure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338455" y="3399790"/>
                <a:ext cx="11137265" cy="573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r>
                        <a:rPr lang="en-US" altLang="zh-CN" sz="28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𝜇</m:t>
                          </m:r>
                        </m:sup>
                      </m:sSubSup>
                      <m:sSubSup>
                        <m:sSubSupPr>
                          <m:ctrlP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𝜈</m:t>
                          </m:r>
                        </m:sup>
                      </m:sSubSup>
                      <m:r>
                        <a:rPr lang="en-US" altLang="zh-CN" sz="28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𝜇</m:t>
                          </m:r>
                        </m:sup>
                      </m:sSubSup>
                      <m:sSubSup>
                        <m:sSubSupPr>
                          <m:ctrlP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𝜈</m:t>
                          </m:r>
                        </m:sup>
                      </m:sSubSup>
                      <m:r>
                        <a:rPr lang="en-US" altLang="zh-CN" sz="28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Sup>
                        <m:sSubSupPr>
                          <m:ctrlP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𝜇</m:t>
                          </m:r>
                        </m:sup>
                      </m:sSubSup>
                      <m:sSubSup>
                        <m:sSubSupPr>
                          <m:ctrlP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𝜈</m:t>
                          </m:r>
                        </m:sup>
                      </m:sSubSup>
                      <m:r>
                        <a:rPr lang="en-US" altLang="zh-CN" sz="28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Sup>
                        <m:sSubSupPr>
                          <m:ctrlP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𝜇</m:t>
                          </m:r>
                        </m:sup>
                      </m:sSubSup>
                      <m:sSubSup>
                        <m:sSubSupPr>
                          <m:ctrlP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𝜈</m:t>
                          </m:r>
                        </m:sup>
                      </m:sSubSup>
                      <m:r>
                        <a:rPr lang="en-US" altLang="zh-CN" sz="28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sSup>
                        <m:sSupPr>
                          <m:ctrlP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r>
                        <a:rPr lang="en-US" altLang="zh-CN" sz="28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sSup>
                        <m:sSupPr>
                          <m:ctrlP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𝜇𝜈𝜌𝜎</m:t>
                          </m:r>
                        </m:sup>
                      </m:sSup>
                      <m:sSub>
                        <m:sSubPr>
                          <m:ctrlP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sSub>
                        <m:sSubPr>
                          <m:ctrlP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</m:oMath>
                  </m:oMathPara>
                </a14:m>
                <a:endParaRPr lang="en-US" altLang="zh-CN" sz="2800"/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55" y="3399790"/>
                <a:ext cx="11137265" cy="57340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 descr="tree4l_0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815" y="1038860"/>
            <a:ext cx="4216400" cy="21177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5520055" y="1412240"/>
                <a:ext cx="3844290" cy="14243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𝐻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→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𝑍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𝛾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800" i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ℳ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𝜇𝜈</m:t>
                        </m:r>
                      </m:sup>
                    </m:sSup>
                    <m:sSubSup>
                      <m:sSubSupPr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  <m:sSubSup>
                      <m:sSubSupPr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𝜈</m:t>
                        </m:r>
                      </m:sub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800"/>
                  <a:t> </a:t>
                </a: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055" y="1412240"/>
                <a:ext cx="3844290" cy="142430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480695" y="3935095"/>
                <a:ext cx="7397115" cy="2052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>
                    <a:latin typeface="Cambria Math" panose="02040503050406030204" pitchFamily="18" charset="0"/>
                    <a:cs typeface="Cambria Math" panose="02040503050406030204" pitchFamily="18" charset="0"/>
                  </a:rPr>
                  <a:t>Constraint: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sz="2800">
                    <a:latin typeface="Cambria Math" panose="02040503050406030204" pitchFamily="18" charset="0"/>
                    <a:cs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zh-CN" sz="2800">
                    <a:latin typeface="Cambria Math" panose="02040503050406030204" pitchFamily="18" charset="0"/>
                    <a:cs typeface="Cambria Math" panose="02040503050406030204" pitchFamily="18" charset="0"/>
                  </a:rPr>
                  <a:t> (Gauge invariance).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altLang="zh-CN" sz="2800"/>
                  <a:t> do not contribute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ℳ</m:t>
                            </m:r>
                          </m:e>
                        </m:d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800"/>
                  <a:t>.</a:t>
                </a: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695" y="3935095"/>
                <a:ext cx="7397115" cy="205295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03979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3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55" y="1701389"/>
            <a:ext cx="4466436" cy="4466436"/>
          </a:xfrm>
          <a:prstGeom prst="rect">
            <a:avLst/>
          </a:prstGeom>
          <a:noFill/>
          <a:ln w="9525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806" y="1710279"/>
            <a:ext cx="4485755" cy="4485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9322072" y="2343150"/>
                <a:ext cx="2842348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 err="1">
                    <a:solidFill>
                      <a:srgbClr val="C00000"/>
                    </a:solidFill>
                  </a:rPr>
                  <a:t>FeynArts</a:t>
                </a:r>
                <a:endParaRPr lang="en-US" altLang="zh-CN" sz="2800" dirty="0">
                  <a:solidFill>
                    <a:srgbClr val="C000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↓</m:t>
                      </m:r>
                    </m:oMath>
                  </m:oMathPara>
                </a14:m>
                <a:endParaRPr lang="en-US" altLang="zh-CN" sz="2800" dirty="0">
                  <a:solidFill>
                    <a:srgbClr val="C00000"/>
                  </a:solidFill>
                </a:endParaRPr>
              </a:p>
              <a:p>
                <a:pPr algn="ctr"/>
                <a:r>
                  <a:rPr lang="en-US" altLang="zh-CN" sz="2800" dirty="0" err="1">
                    <a:solidFill>
                      <a:srgbClr val="C00000"/>
                    </a:solidFill>
                  </a:rPr>
                  <a:t>FeynCalc</a:t>
                </a:r>
                <a:endParaRPr lang="en-US" altLang="zh-CN" sz="2800" dirty="0">
                  <a:solidFill>
                    <a:srgbClr val="C000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↓</m:t>
                      </m:r>
                    </m:oMath>
                  </m:oMathPara>
                </a14:m>
                <a:endParaRPr lang="en-US" altLang="zh-CN" sz="2800" i="1" dirty="0">
                  <a:solidFill>
                    <a:srgbClr val="C00000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algn="ctr"/>
                <a:r>
                  <a:rPr lang="en-US" altLang="zh-CN" sz="2800" dirty="0">
                    <a:solidFill>
                      <a:srgbClr val="C00000"/>
                    </a:solidFill>
                  </a:rPr>
                  <a:t>FIRE/Kira/Blade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↓</m:t>
                      </m:r>
                    </m:oMath>
                  </m:oMathPara>
                </a14:m>
                <a:endParaRPr lang="en-US" altLang="zh-CN" sz="2800" i="1" dirty="0">
                  <a:solidFill>
                    <a:srgbClr val="C00000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algn="ctr"/>
                <a:r>
                  <a:rPr lang="en-US" altLang="zh-CN" sz="2800" dirty="0" err="1">
                    <a:solidFill>
                      <a:srgbClr val="C00000"/>
                    </a:solidFill>
                  </a:rPr>
                  <a:t>AMFlow</a:t>
                </a:r>
                <a:endParaRPr lang="en-US" altLang="zh-CN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2072" y="2343150"/>
                <a:ext cx="2842348" cy="3108543"/>
              </a:xfrm>
              <a:prstGeom prst="rect">
                <a:avLst/>
              </a:prstGeom>
              <a:blipFill>
                <a:blip r:embed="rId7"/>
                <a:stretch>
                  <a:fillRect l="-1931" t="-1961" r="-2146" b="-45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/>
          <p:cNvSpPr txBox="1"/>
          <p:nvPr/>
        </p:nvSpPr>
        <p:spPr>
          <a:xfrm>
            <a:off x="556260" y="980440"/>
            <a:ext cx="84626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About 5000 Feynman diagrams (Feynman gauge)</a:t>
            </a:r>
          </a:p>
        </p:txBody>
      </p:sp>
      <p:sp>
        <p:nvSpPr>
          <p:cNvPr id="27" name="标题 1"/>
          <p:cNvSpPr txBox="1">
            <a:spLocks/>
          </p:cNvSpPr>
          <p:nvPr/>
        </p:nvSpPr>
        <p:spPr>
          <a:xfrm>
            <a:off x="31946" y="44624"/>
            <a:ext cx="12132474" cy="556895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txBody>
          <a:bodyPr>
            <a:normAutofit fontScale="77500" lnSpcReduction="20000"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altLang="zh-CN" sz="4800" b="1" dirty="0">
                <a:solidFill>
                  <a:schemeClr val="bg1"/>
                </a:solidFill>
              </a:rPr>
              <a:t>Calculation Framework</a:t>
            </a:r>
          </a:p>
        </p:txBody>
      </p:sp>
    </p:spTree>
    <p:extLst>
      <p:ext uri="{BB962C8B-B14F-4D97-AF65-F5344CB8AC3E}">
        <p14:creationId xmlns:p14="http://schemas.microsoft.com/office/powerpoint/2010/main" val="21057643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3"/>
          <p:cNvGrpSpPr/>
          <p:nvPr/>
        </p:nvGrpSpPr>
        <p:grpSpPr>
          <a:xfrm>
            <a:off x="515" y="-3810"/>
            <a:ext cx="12192000" cy="6890385"/>
            <a:chOff x="-3175" y="869"/>
            <a:chExt cx="12192319" cy="6889989"/>
          </a:xfrm>
        </p:grpSpPr>
        <p:sp>
          <p:nvSpPr>
            <p:cNvPr id="2" name="矩形 1"/>
            <p:cNvSpPr/>
            <p:nvPr/>
          </p:nvSpPr>
          <p:spPr>
            <a:xfrm>
              <a:off x="1549400" y="1979613"/>
              <a:ext cx="8942388" cy="2471737"/>
            </a:xfrm>
            <a:prstGeom prst="rect">
              <a:avLst/>
            </a:prstGeom>
            <a:solidFill>
              <a:srgbClr val="56725B">
                <a:alpha val="5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906588" y="2359025"/>
              <a:ext cx="8942387" cy="236537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631950" y="2514600"/>
              <a:ext cx="8956675" cy="1200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200" b="1" i="0" u="none" strike="noStrike" kern="1200" cap="none" spc="6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毕业论文答辩</a:t>
              </a:r>
            </a:p>
          </p:txBody>
        </p:sp>
        <p:sp>
          <p:nvSpPr>
            <p:cNvPr id="4107" name="文本框 19"/>
            <p:cNvSpPr txBox="1"/>
            <p:nvPr/>
          </p:nvSpPr>
          <p:spPr>
            <a:xfrm>
              <a:off x="2959100" y="3851275"/>
              <a:ext cx="6381750" cy="3698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答辩人：小不点      答辩时间：</a:t>
              </a:r>
              <a:r>
                <a:rPr lang="en-US" altLang="zh-CN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5.5      </a:t>
              </a:r>
              <a:r>
                <a: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指导老师：大不点</a:t>
              </a:r>
            </a:p>
          </p:txBody>
        </p:sp>
        <p:pic>
          <p:nvPicPr>
            <p:cNvPr id="4108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651524" y="-2618668"/>
              <a:ext cx="6858000" cy="1216104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09" name="图片 6"/>
            <p:cNvPicPr>
              <a:picLocks noChangeAspect="1"/>
            </p:cNvPicPr>
            <p:nvPr/>
          </p:nvPicPr>
          <p:blipFill>
            <a:blip r:embed="rId3"/>
            <a:srcRect l="41998" t="35860" b="16335"/>
            <a:stretch>
              <a:fillRect/>
            </a:stretch>
          </p:blipFill>
          <p:spPr>
            <a:xfrm rot="5400000">
              <a:off x="2986882" y="1987862"/>
              <a:ext cx="3978275" cy="58277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0" name="图片 9"/>
            <p:cNvPicPr>
              <a:picLocks noChangeAspect="1"/>
            </p:cNvPicPr>
            <p:nvPr/>
          </p:nvPicPr>
          <p:blipFill>
            <a:blip r:embed="rId3"/>
            <a:srcRect t="6923" r="32001" b="64230"/>
            <a:stretch>
              <a:fillRect/>
            </a:stretch>
          </p:blipFill>
          <p:spPr>
            <a:xfrm rot="5400000">
              <a:off x="3799682" y="606737"/>
              <a:ext cx="4664075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1" name="图片 10"/>
            <p:cNvPicPr>
              <a:picLocks noChangeAspect="1"/>
            </p:cNvPicPr>
            <p:nvPr/>
          </p:nvPicPr>
          <p:blipFill>
            <a:blip r:embed="rId3"/>
            <a:srcRect l="2" t="6923" r="83958" b="64230"/>
            <a:stretch>
              <a:fillRect/>
            </a:stretch>
          </p:blipFill>
          <p:spPr>
            <a:xfrm rot="5400000">
              <a:off x="4718050" y="-1175231"/>
              <a:ext cx="1100138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2" name="图片 11"/>
            <p:cNvPicPr>
              <a:picLocks noChangeAspect="1"/>
            </p:cNvPicPr>
            <p:nvPr/>
          </p:nvPicPr>
          <p:blipFill>
            <a:blip r:embed="rId3"/>
            <a:srcRect l="41998" t="35860" b="16335"/>
            <a:stretch>
              <a:fillRect/>
            </a:stretch>
          </p:blipFill>
          <p:spPr>
            <a:xfrm rot="5400000">
              <a:off x="1489710" y="1451128"/>
              <a:ext cx="3978275" cy="69011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3" name="图片 9"/>
            <p:cNvPicPr>
              <a:picLocks noChangeAspect="1"/>
            </p:cNvPicPr>
            <p:nvPr/>
          </p:nvPicPr>
          <p:blipFill>
            <a:blip r:embed="rId3"/>
            <a:srcRect l="5466" t="6923" r="32001" b="64230"/>
            <a:stretch>
              <a:fillRect/>
            </a:stretch>
          </p:blipFill>
          <p:spPr>
            <a:xfrm rot="5400000">
              <a:off x="7665642" y="-184236"/>
              <a:ext cx="4289426" cy="470138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4" name="图片 9"/>
            <p:cNvPicPr>
              <a:picLocks noChangeAspect="1"/>
            </p:cNvPicPr>
            <p:nvPr/>
          </p:nvPicPr>
          <p:blipFill>
            <a:blip r:embed="rId3"/>
            <a:srcRect l="5466" t="6923" r="32001" b="64230"/>
            <a:stretch>
              <a:fillRect/>
            </a:stretch>
          </p:blipFill>
          <p:spPr>
            <a:xfrm rot="5400000">
              <a:off x="3909218" y="408300"/>
              <a:ext cx="4289426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5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4159250" y="4919181"/>
              <a:ext cx="428625" cy="35147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6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2645569" y="4918387"/>
              <a:ext cx="428625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7" name="图片 8"/>
            <p:cNvPicPr>
              <a:picLocks noChangeAspect="1"/>
            </p:cNvPicPr>
            <p:nvPr/>
          </p:nvPicPr>
          <p:blipFill>
            <a:blip r:embed="rId4"/>
            <a:srcRect t="64230" r="65837" b="9946"/>
            <a:stretch>
              <a:fillRect/>
            </a:stretch>
          </p:blipFill>
          <p:spPr>
            <a:xfrm rot="5400000">
              <a:off x="433386" y="-397753"/>
              <a:ext cx="2343150" cy="31480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8" name="图片 2"/>
            <p:cNvPicPr>
              <a:picLocks noChangeAspect="1"/>
            </p:cNvPicPr>
            <p:nvPr/>
          </p:nvPicPr>
          <p:blipFill>
            <a:blip r:embed="rId3"/>
            <a:srcRect l="70209" t="9946" b="64230"/>
            <a:stretch>
              <a:fillRect/>
            </a:stretch>
          </p:blipFill>
          <p:spPr>
            <a:xfrm rot="5400000">
              <a:off x="9568182" y="4233622"/>
              <a:ext cx="2043112" cy="31480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9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5059362" y="-1522894"/>
              <a:ext cx="427038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20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6638132" y="4918387"/>
              <a:ext cx="428625" cy="35163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8" name="矩形 37"/>
            <p:cNvSpPr/>
            <p:nvPr/>
          </p:nvSpPr>
          <p:spPr bwMode="auto">
            <a:xfrm rot="5400000">
              <a:off x="2647990" y="-2650296"/>
              <a:ext cx="6889989" cy="12192319"/>
            </a:xfrm>
            <a:prstGeom prst="rect">
              <a:avLst/>
            </a:prstGeom>
            <a:solidFill>
              <a:srgbClr val="FFFFFF">
                <a:alpha val="92157"/>
              </a:srgbClr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lvl="0" algn="ctr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  <a:ea typeface="等线" panose="02010600030101010101" pitchFamily="2" charset="-122"/>
              </a:endParaRPr>
            </a:p>
          </p:txBody>
        </p:sp>
      </p:grpSp>
      <p:sp>
        <p:nvSpPr>
          <p:cNvPr id="20" name="标题 1"/>
          <p:cNvSpPr>
            <a:spLocks noGrp="1"/>
          </p:cNvSpPr>
          <p:nvPr>
            <p:ph idx="1"/>
          </p:nvPr>
        </p:nvSpPr>
        <p:spPr>
          <a:xfrm>
            <a:off x="287021" y="116632"/>
            <a:ext cx="7681187" cy="556895"/>
          </a:xfrm>
          <a:solidFill>
            <a:srgbClr val="00B0F0"/>
          </a:solidFill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altLang="zh-CN" sz="4800" b="1" dirty="0">
                <a:solidFill>
                  <a:schemeClr val="bg1"/>
                </a:solidFill>
              </a:rPr>
              <a:t>Electroweak coupling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150959" y="897421"/>
                <a:ext cx="8642985" cy="5640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Use five different electroweak coupling schemes:</a:t>
                </a:r>
              </a:p>
              <a:p>
                <a:pPr marL="514350" indent="-514350">
                  <a:lnSpc>
                    <a:spcPct val="150000"/>
                  </a:lnSpc>
                  <a:buFont typeface="Arial" panose="020B0604020202020204" pitchFamily="34" charset="0"/>
                  <a:buAutoNum type="arabicPeriod"/>
                </a:pPr>
                <a:r>
                  <a:rPr lang="en-US" altLang="zh-CN" sz="28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𝛼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altLang="zh-CN" sz="2800" dirty="0"/>
                  <a:t> scheme: all to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𝛼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altLang="zh-CN" sz="2800" dirty="0"/>
                  <a:t>;</a:t>
                </a:r>
              </a:p>
              <a:p>
                <a:pPr marL="514350" indent="-514350">
                  <a:lnSpc>
                    <a:spcPct val="150000"/>
                  </a:lnSpc>
                  <a:buFont typeface="Arial" panose="020B0604020202020204" pitchFamily="34" charset="0"/>
                  <a:buAutoNum type="arabicPeriod"/>
                </a:pPr>
                <a:r>
                  <a:rPr lang="en-US" altLang="zh-CN" sz="28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𝛼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𝑍</m:t>
                        </m:r>
                      </m:sub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800" dirty="0">
                    <a:sym typeface="+mn-ea"/>
                  </a:rPr>
                  <a:t> scheme: all to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𝛼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𝑍</m:t>
                        </m:r>
                      </m:sub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800" dirty="0">
                    <a:sym typeface="+mn-ea"/>
                  </a:rPr>
                  <a:t>;</a:t>
                </a:r>
              </a:p>
              <a:p>
                <a:pPr marL="514350" indent="-514350">
                  <a:lnSpc>
                    <a:spcPct val="150000"/>
                  </a:lnSpc>
                  <a:buFont typeface="Arial" panose="020B0604020202020204" pitchFamily="34" charset="0"/>
                  <a:buAutoNum type="arabicPeriod"/>
                </a:pPr>
                <a:r>
                  <a:rPr lang="en-US" altLang="zh-CN" sz="2800" dirty="0">
                    <a:cs typeface="Arial" panose="020B0604020202020204" pitchFamily="3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sz="2800" dirty="0">
                    <a:sym typeface="+mn-ea"/>
                  </a:rPr>
                  <a:t> scheme: all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sz="2800" dirty="0">
                    <a:sym typeface="+mn-ea"/>
                  </a:rPr>
                  <a:t>;</a:t>
                </a:r>
              </a:p>
              <a:p>
                <a:pPr marL="514350" indent="-514350">
                  <a:lnSpc>
                    <a:spcPct val="150000"/>
                  </a:lnSpc>
                  <a:buFont typeface="Arial" panose="020B0604020202020204" pitchFamily="34" charset="0"/>
                  <a:buAutoNum type="arabicPeriod"/>
                </a:pPr>
                <a:r>
                  <a:rPr lang="en-US" altLang="zh-CN" sz="2800" dirty="0"/>
                  <a:t>mixed 1: the one connecting to the external photon to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𝛼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altLang="zh-CN" sz="2800" dirty="0"/>
                  <a:t>,   others to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𝛼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𝑍</m:t>
                        </m:r>
                      </m:sub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800" dirty="0"/>
                  <a:t>;</a:t>
                </a:r>
              </a:p>
              <a:p>
                <a:pPr marL="514350" indent="-514350">
                  <a:lnSpc>
                    <a:spcPct val="150000"/>
                  </a:lnSpc>
                  <a:buFont typeface="Arial" panose="020B0604020202020204" pitchFamily="34" charset="0"/>
                  <a:buAutoNum type="arabicPeriod"/>
                </a:pPr>
                <a:r>
                  <a:rPr lang="en-US" altLang="zh-CN" sz="2800" dirty="0">
                    <a:sym typeface="+mn-ea"/>
                  </a:rPr>
                  <a:t>mixed 1: the one connecting to the external photon to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𝛼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altLang="zh-CN" sz="2800" dirty="0">
                    <a:sym typeface="+mn-ea"/>
                  </a:rPr>
                  <a:t>,   others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sz="2800" dirty="0">
                    <a:sym typeface="+mn-ea"/>
                  </a:rPr>
                  <a:t>.</a:t>
                </a:r>
                <a:endParaRPr lang="en-US" altLang="zh-CN" sz="2800" dirty="0"/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59" y="897421"/>
                <a:ext cx="8642985" cy="5640070"/>
              </a:xfrm>
              <a:prstGeom prst="rect">
                <a:avLst/>
              </a:prstGeom>
              <a:blipFill>
                <a:blip r:embed="rId5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/>
          <p:cNvSpPr txBox="1"/>
          <p:nvPr/>
        </p:nvSpPr>
        <p:spPr>
          <a:xfrm>
            <a:off x="8423569" y="48687"/>
            <a:ext cx="3740852" cy="150810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 err="1">
                <a:solidFill>
                  <a:srgbClr val="7030A0"/>
                </a:solidFill>
                <a:latin typeface="Square721 Cn BT" panose="020B0406020202050204" pitchFamily="34" charset="0"/>
                <a:cs typeface="Times New Roman" panose="02020603050405020304" pitchFamily="18" charset="0"/>
              </a:rPr>
              <a:t>Renomalization</a:t>
            </a:r>
            <a:endParaRPr lang="en-US" altLang="zh-CN" sz="2400" b="1" dirty="0">
              <a:solidFill>
                <a:srgbClr val="7030A0"/>
              </a:solidFill>
              <a:latin typeface="Square721 Cn BT" panose="020B0406020202050204" pitchFamily="34" charset="0"/>
              <a:cs typeface="Times New Roman" panose="02020603050405020304" pitchFamily="18" charset="0"/>
            </a:endParaRPr>
          </a:p>
          <a:p>
            <a:r>
              <a:rPr lang="en-US" altLang="zh-CN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Denner</a:t>
            </a:r>
            <a:r>
              <a:rPr lang="en-US" altLang="zh-CN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arXiv:0709.1075</a:t>
            </a:r>
            <a:endParaRPr lang="zh-CN" altLang="en-U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</a:rPr>
              <a:t>We work in the on-shell 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sym typeface="+mn-ea"/>
              </a:rPr>
              <a:t>renormalization scheme.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6270" y="3429000"/>
            <a:ext cx="3446145" cy="3128010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10632440" y="5516880"/>
            <a:ext cx="432435" cy="432435"/>
          </a:xfrm>
          <a:prstGeom prst="ellipse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6456045" y="2420620"/>
                <a:ext cx="2440940" cy="47815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 altLang="zh-CN" sz="2400">
                    <a:solidFill>
                      <a:srgbClr val="C00000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rPr>
                  <a:t>no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ln</m:t>
                    </m:r>
                    <m:r>
                      <a:rPr lang="en-US" altLang="zh-CN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altLang="zh-CN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>
                    <a:solidFill>
                      <a:srgbClr val="C00000"/>
                    </a:solidFill>
                    <a:sym typeface="+mn-ea"/>
                  </a:rPr>
                  <a:t> terms</a:t>
                </a:r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6045" y="2420620"/>
                <a:ext cx="2440940" cy="47815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接箭头连接符 11"/>
          <p:cNvCxnSpPr/>
          <p:nvPr/>
        </p:nvCxnSpPr>
        <p:spPr>
          <a:xfrm flipV="1">
            <a:off x="5036820" y="2924810"/>
            <a:ext cx="2283460" cy="111950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V="1">
            <a:off x="6364605" y="3068955"/>
            <a:ext cx="955675" cy="229235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676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B8A3D3A8-77DC-B6FF-CC67-DB1895EF9450}"/>
              </a:ext>
            </a:extLst>
          </p:cNvPr>
          <p:cNvGrpSpPr/>
          <p:nvPr/>
        </p:nvGrpSpPr>
        <p:grpSpPr>
          <a:xfrm>
            <a:off x="28574" y="22557"/>
            <a:ext cx="12163426" cy="6879163"/>
            <a:chOff x="0" y="4679"/>
            <a:chExt cx="12163744" cy="6886177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EBF1BD78-48BC-D3CB-B9E3-E05307C1A901}"/>
                </a:ext>
              </a:extLst>
            </p:cNvPr>
            <p:cNvSpPr/>
            <p:nvPr/>
          </p:nvSpPr>
          <p:spPr>
            <a:xfrm>
              <a:off x="1549400" y="1979613"/>
              <a:ext cx="8942388" cy="2471737"/>
            </a:xfrm>
            <a:prstGeom prst="rect">
              <a:avLst/>
            </a:prstGeom>
            <a:solidFill>
              <a:srgbClr val="56725B">
                <a:alpha val="5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37BF3C8F-9761-B2C5-4FDF-15A9584AE786}"/>
                </a:ext>
              </a:extLst>
            </p:cNvPr>
            <p:cNvSpPr/>
            <p:nvPr/>
          </p:nvSpPr>
          <p:spPr>
            <a:xfrm>
              <a:off x="1906588" y="2359025"/>
              <a:ext cx="8942387" cy="236537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1B3FC141-C77D-0EA9-8BE9-39A04BD1DCAA}"/>
                </a:ext>
              </a:extLst>
            </p:cNvPr>
            <p:cNvSpPr txBox="1"/>
            <p:nvPr/>
          </p:nvSpPr>
          <p:spPr>
            <a:xfrm>
              <a:off x="1631950" y="2514600"/>
              <a:ext cx="8956675" cy="1200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200" b="1" i="0" u="none" strike="noStrike" kern="1200" cap="none" spc="6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毕业论文答辩</a:t>
              </a:r>
            </a:p>
          </p:txBody>
        </p:sp>
        <p:sp>
          <p:nvSpPr>
            <p:cNvPr id="30" name="文本框 19">
              <a:extLst>
                <a:ext uri="{FF2B5EF4-FFF2-40B4-BE49-F238E27FC236}">
                  <a16:creationId xmlns:a16="http://schemas.microsoft.com/office/drawing/2014/main" id="{BE9F42B8-7618-C67C-3866-FC532975C8EF}"/>
                </a:ext>
              </a:extLst>
            </p:cNvPr>
            <p:cNvSpPr txBox="1"/>
            <p:nvPr/>
          </p:nvSpPr>
          <p:spPr>
            <a:xfrm>
              <a:off x="2959100" y="3851275"/>
              <a:ext cx="6381750" cy="3698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答辩人：小不点      答辩时间：</a:t>
              </a:r>
              <a:r>
                <a:rPr lang="en-US" altLang="zh-CN" sz="1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5.5      </a:t>
              </a:r>
              <a:r>
                <a:rPr lang="zh-CN" altLang="en-US" sz="1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指导老师：大不点</a:t>
              </a:r>
            </a:p>
          </p:txBody>
        </p:sp>
        <p:pic>
          <p:nvPicPr>
            <p:cNvPr id="31" name="图片 3">
              <a:extLst>
                <a:ext uri="{FF2B5EF4-FFF2-40B4-BE49-F238E27FC236}">
                  <a16:creationId xmlns:a16="http://schemas.microsoft.com/office/drawing/2014/main" id="{A241A5E2-B9EA-7859-D52B-1AC592871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2651524" y="-2618668"/>
              <a:ext cx="6858000" cy="1216104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2" name="图片 6">
              <a:extLst>
                <a:ext uri="{FF2B5EF4-FFF2-40B4-BE49-F238E27FC236}">
                  <a16:creationId xmlns:a16="http://schemas.microsoft.com/office/drawing/2014/main" id="{846FE254-4DED-0329-566F-9E9C67F57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41998" t="35860" b="16335"/>
            <a:stretch>
              <a:fillRect/>
            </a:stretch>
          </p:blipFill>
          <p:spPr>
            <a:xfrm rot="5400000">
              <a:off x="2986882" y="1987862"/>
              <a:ext cx="3978275" cy="58277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3" name="图片 9">
              <a:extLst>
                <a:ext uri="{FF2B5EF4-FFF2-40B4-BE49-F238E27FC236}">
                  <a16:creationId xmlns:a16="http://schemas.microsoft.com/office/drawing/2014/main" id="{3CE9CFF0-4DFA-8F27-8EFC-FB4A093676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6923" r="32001" b="64230"/>
            <a:stretch>
              <a:fillRect/>
            </a:stretch>
          </p:blipFill>
          <p:spPr>
            <a:xfrm rot="5400000">
              <a:off x="3799682" y="606737"/>
              <a:ext cx="4664075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4" name="图片 10">
              <a:extLst>
                <a:ext uri="{FF2B5EF4-FFF2-40B4-BE49-F238E27FC236}">
                  <a16:creationId xmlns:a16="http://schemas.microsoft.com/office/drawing/2014/main" id="{A1E68E3B-77D9-0C3E-520C-9964A5B03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" t="6923" r="83958" b="64230"/>
            <a:stretch>
              <a:fillRect/>
            </a:stretch>
          </p:blipFill>
          <p:spPr>
            <a:xfrm rot="5400000">
              <a:off x="4718050" y="-1175231"/>
              <a:ext cx="1100138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" name="图片 11">
              <a:extLst>
                <a:ext uri="{FF2B5EF4-FFF2-40B4-BE49-F238E27FC236}">
                  <a16:creationId xmlns:a16="http://schemas.microsoft.com/office/drawing/2014/main" id="{A1F34B5C-AB99-ABB4-3A6A-392191B53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41998" t="35860" b="16335"/>
            <a:stretch>
              <a:fillRect/>
            </a:stretch>
          </p:blipFill>
          <p:spPr>
            <a:xfrm rot="5400000">
              <a:off x="1489710" y="1451128"/>
              <a:ext cx="3978275" cy="69011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6" name="图片 9">
              <a:extLst>
                <a:ext uri="{FF2B5EF4-FFF2-40B4-BE49-F238E27FC236}">
                  <a16:creationId xmlns:a16="http://schemas.microsoft.com/office/drawing/2014/main" id="{410EE34C-A25A-2166-C16B-A81FDE336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466" t="6923" r="32001" b="64230"/>
            <a:stretch>
              <a:fillRect/>
            </a:stretch>
          </p:blipFill>
          <p:spPr>
            <a:xfrm rot="5400000">
              <a:off x="7665642" y="-184236"/>
              <a:ext cx="4289426" cy="470138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7" name="图片 9">
              <a:extLst>
                <a:ext uri="{FF2B5EF4-FFF2-40B4-BE49-F238E27FC236}">
                  <a16:creationId xmlns:a16="http://schemas.microsoft.com/office/drawing/2014/main" id="{20D55FC3-D4BD-CA11-77D0-84AF278B3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466" t="6923" r="32001" b="64230"/>
            <a:stretch>
              <a:fillRect/>
            </a:stretch>
          </p:blipFill>
          <p:spPr>
            <a:xfrm rot="5400000">
              <a:off x="3909218" y="408300"/>
              <a:ext cx="4289426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8" name="图片 9">
              <a:extLst>
                <a:ext uri="{FF2B5EF4-FFF2-40B4-BE49-F238E27FC236}">
                  <a16:creationId xmlns:a16="http://schemas.microsoft.com/office/drawing/2014/main" id="{3B736DEC-1744-90FA-2C9E-0745FDE2A6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466" t="6923" r="88295" b="64230"/>
            <a:stretch>
              <a:fillRect/>
            </a:stretch>
          </p:blipFill>
          <p:spPr>
            <a:xfrm rot="5400000">
              <a:off x="4159250" y="4919181"/>
              <a:ext cx="428625" cy="35147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9" name="图片 9">
              <a:extLst>
                <a:ext uri="{FF2B5EF4-FFF2-40B4-BE49-F238E27FC236}">
                  <a16:creationId xmlns:a16="http://schemas.microsoft.com/office/drawing/2014/main" id="{C6B9E753-8F66-5182-3984-F19B14390C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466" t="6923" r="88295" b="64230"/>
            <a:stretch>
              <a:fillRect/>
            </a:stretch>
          </p:blipFill>
          <p:spPr>
            <a:xfrm rot="5400000">
              <a:off x="2645569" y="4918387"/>
              <a:ext cx="428625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0" name="图片 8">
              <a:extLst>
                <a:ext uri="{FF2B5EF4-FFF2-40B4-BE49-F238E27FC236}">
                  <a16:creationId xmlns:a16="http://schemas.microsoft.com/office/drawing/2014/main" id="{C439D8A7-7A1D-E6B8-7488-84CA7885E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64230" r="65837" b="9946"/>
            <a:stretch>
              <a:fillRect/>
            </a:stretch>
          </p:blipFill>
          <p:spPr>
            <a:xfrm rot="5400000">
              <a:off x="433386" y="-397753"/>
              <a:ext cx="2343150" cy="31480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" name="图片 2">
              <a:extLst>
                <a:ext uri="{FF2B5EF4-FFF2-40B4-BE49-F238E27FC236}">
                  <a16:creationId xmlns:a16="http://schemas.microsoft.com/office/drawing/2014/main" id="{4CC03F23-41F0-F6C5-4CC8-1869653D3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70209" t="9946" b="64230"/>
            <a:stretch>
              <a:fillRect/>
            </a:stretch>
          </p:blipFill>
          <p:spPr>
            <a:xfrm rot="5400000">
              <a:off x="9568182" y="4233622"/>
              <a:ext cx="2043112" cy="31480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3" name="图片 9">
              <a:extLst>
                <a:ext uri="{FF2B5EF4-FFF2-40B4-BE49-F238E27FC236}">
                  <a16:creationId xmlns:a16="http://schemas.microsoft.com/office/drawing/2014/main" id="{AC5E0878-4333-D136-B29F-00DE98DC9D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466" t="6923" r="88295" b="64230"/>
            <a:stretch>
              <a:fillRect/>
            </a:stretch>
          </p:blipFill>
          <p:spPr>
            <a:xfrm rot="5400000">
              <a:off x="5059362" y="-1522894"/>
              <a:ext cx="427038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4" name="图片 9">
              <a:extLst>
                <a:ext uri="{FF2B5EF4-FFF2-40B4-BE49-F238E27FC236}">
                  <a16:creationId xmlns:a16="http://schemas.microsoft.com/office/drawing/2014/main" id="{E3F7053D-9C35-F261-F219-70F7993EC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466" t="6923" r="88295" b="64230"/>
            <a:stretch>
              <a:fillRect/>
            </a:stretch>
          </p:blipFill>
          <p:spPr>
            <a:xfrm rot="5400000">
              <a:off x="6638132" y="4918387"/>
              <a:ext cx="428625" cy="3516312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46" name="图形 45">
            <a:extLst>
              <a:ext uri="{FF2B5EF4-FFF2-40B4-BE49-F238E27FC236}">
                <a16:creationId xmlns:a16="http://schemas.microsoft.com/office/drawing/2014/main" id="{C394F316-D063-034B-FA74-2E2E310C17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82161" y="207310"/>
            <a:ext cx="4962972" cy="6509658"/>
          </a:xfrm>
          <a:prstGeom prst="rect">
            <a:avLst/>
          </a:prstGeom>
        </p:spPr>
      </p:pic>
      <p:pic>
        <p:nvPicPr>
          <p:cNvPr id="42" name="图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82" y="2720385"/>
            <a:ext cx="41243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矩形 10"/>
          <p:cNvSpPr>
            <a:spLocks noChangeArrowheads="1"/>
          </p:cNvSpPr>
          <p:nvPr/>
        </p:nvSpPr>
        <p:spPr bwMode="auto">
          <a:xfrm>
            <a:off x="335360" y="5949280"/>
            <a:ext cx="34520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7030A0"/>
                </a:solidFill>
                <a:latin typeface="+mn-lt"/>
                <a:cs typeface="Times New Roman" pitchFamily="18" charset="0"/>
              </a:rPr>
              <a:t>Interactions</a:t>
            </a:r>
            <a:r>
              <a:rPr lang="en-US" altLang="zh-CN" sz="2000" dirty="0">
                <a:solidFill>
                  <a:srgbClr val="7030A0"/>
                </a:solidFill>
                <a:latin typeface="+mn-lt"/>
                <a:cs typeface="Times New Roman" pitchFamily="18" charset="0"/>
              </a:rPr>
              <a:t> between particles</a:t>
            </a:r>
            <a:endParaRPr lang="zh-CN" altLang="en-US" sz="1800" dirty="0">
              <a:solidFill>
                <a:srgbClr val="7030A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15968" y="5078843"/>
            <a:ext cx="49965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7030A0"/>
                </a:solidFill>
              </a:rPr>
              <a:t>The Higgs boson enables mass via electroweak symmetry breaking, underpinning the Standard Model and linking to vacuum stability via its potential.</a:t>
            </a:r>
            <a:endParaRPr lang="zh-CN" altLang="en-US" sz="2000" b="1" dirty="0">
              <a:solidFill>
                <a:srgbClr val="7030A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44713" y="104035"/>
            <a:ext cx="4591488" cy="459148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980828" y="3128496"/>
            <a:ext cx="20319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Standard Model</a:t>
            </a:r>
            <a:endParaRPr lang="zh-CN" altLang="en-US" sz="2800" b="1" dirty="0"/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0158" y="1804267"/>
            <a:ext cx="5871469" cy="401532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A215B97-448A-F246-A280-2456EB0A6879}"/>
              </a:ext>
            </a:extLst>
          </p:cNvPr>
          <p:cNvSpPr txBox="1"/>
          <p:nvPr/>
        </p:nvSpPr>
        <p:spPr>
          <a:xfrm>
            <a:off x="9369180" y="4231753"/>
            <a:ext cx="2883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SU(3)</a:t>
            </a:r>
            <a:r>
              <a:rPr lang="zh-CN" altLang="en-US" b="0" i="0" dirty="0">
                <a:solidFill>
                  <a:srgbClr val="060A26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b="0" i="0" dirty="0">
                <a:solidFill>
                  <a:srgbClr val="060A26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×  </a:t>
            </a:r>
            <a:r>
              <a:rPr lang="en-US" altLang="zh-CN" dirty="0"/>
              <a:t>SU(2)</a:t>
            </a:r>
            <a:r>
              <a:rPr lang="zh-CN" altLang="en-US" b="0" i="0" dirty="0">
                <a:solidFill>
                  <a:srgbClr val="060A26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b="0" i="0" dirty="0">
                <a:solidFill>
                  <a:srgbClr val="060A26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×  </a:t>
            </a:r>
            <a:r>
              <a:rPr lang="en-US" altLang="zh-CN" dirty="0"/>
              <a:t>U(1)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1920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3"/>
          <p:cNvGrpSpPr/>
          <p:nvPr/>
        </p:nvGrpSpPr>
        <p:grpSpPr>
          <a:xfrm>
            <a:off x="517" y="-3810"/>
            <a:ext cx="12192000" cy="6890385"/>
            <a:chOff x="-3173" y="869"/>
            <a:chExt cx="12192319" cy="6889989"/>
          </a:xfrm>
        </p:grpSpPr>
        <p:sp>
          <p:nvSpPr>
            <p:cNvPr id="2" name="矩形 1"/>
            <p:cNvSpPr/>
            <p:nvPr/>
          </p:nvSpPr>
          <p:spPr>
            <a:xfrm>
              <a:off x="1549400" y="1979613"/>
              <a:ext cx="8942388" cy="2471737"/>
            </a:xfrm>
            <a:prstGeom prst="rect">
              <a:avLst/>
            </a:prstGeom>
            <a:solidFill>
              <a:srgbClr val="56725B">
                <a:alpha val="5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906588" y="2359025"/>
              <a:ext cx="8942387" cy="236537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631950" y="2514600"/>
              <a:ext cx="8956675" cy="1200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200" b="1" i="0" u="none" strike="noStrike" kern="1200" cap="none" spc="6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毕业论文答辩</a:t>
              </a:r>
            </a:p>
          </p:txBody>
        </p:sp>
        <p:sp>
          <p:nvSpPr>
            <p:cNvPr id="4107" name="文本框 19"/>
            <p:cNvSpPr txBox="1"/>
            <p:nvPr/>
          </p:nvSpPr>
          <p:spPr>
            <a:xfrm>
              <a:off x="2959100" y="3851275"/>
              <a:ext cx="6381750" cy="3698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答辩人：小不点      答辩时间：</a:t>
              </a:r>
              <a:r>
                <a:rPr lang="en-US" altLang="zh-CN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5.5      </a:t>
              </a:r>
              <a:r>
                <a: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指导老师：大不点</a:t>
              </a:r>
            </a:p>
          </p:txBody>
        </p:sp>
        <p:pic>
          <p:nvPicPr>
            <p:cNvPr id="4108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651524" y="-2618668"/>
              <a:ext cx="6858000" cy="1216104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09" name="图片 6"/>
            <p:cNvPicPr>
              <a:picLocks noChangeAspect="1"/>
            </p:cNvPicPr>
            <p:nvPr/>
          </p:nvPicPr>
          <p:blipFill>
            <a:blip r:embed="rId3"/>
            <a:srcRect l="41998" t="35860" b="16335"/>
            <a:stretch>
              <a:fillRect/>
            </a:stretch>
          </p:blipFill>
          <p:spPr>
            <a:xfrm rot="5400000">
              <a:off x="2986882" y="1987862"/>
              <a:ext cx="3978275" cy="58277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0" name="图片 9"/>
            <p:cNvPicPr>
              <a:picLocks noChangeAspect="1"/>
            </p:cNvPicPr>
            <p:nvPr/>
          </p:nvPicPr>
          <p:blipFill>
            <a:blip r:embed="rId3"/>
            <a:srcRect t="6923" r="32001" b="64230"/>
            <a:stretch>
              <a:fillRect/>
            </a:stretch>
          </p:blipFill>
          <p:spPr>
            <a:xfrm rot="5400000">
              <a:off x="3799682" y="606737"/>
              <a:ext cx="4664075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1" name="图片 10"/>
            <p:cNvPicPr>
              <a:picLocks noChangeAspect="1"/>
            </p:cNvPicPr>
            <p:nvPr/>
          </p:nvPicPr>
          <p:blipFill>
            <a:blip r:embed="rId3"/>
            <a:srcRect l="2" t="6923" r="83958" b="64230"/>
            <a:stretch>
              <a:fillRect/>
            </a:stretch>
          </p:blipFill>
          <p:spPr>
            <a:xfrm rot="5400000">
              <a:off x="4718050" y="-1175231"/>
              <a:ext cx="1100138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2" name="图片 11"/>
            <p:cNvPicPr>
              <a:picLocks noChangeAspect="1"/>
            </p:cNvPicPr>
            <p:nvPr/>
          </p:nvPicPr>
          <p:blipFill>
            <a:blip r:embed="rId3"/>
            <a:srcRect l="41998" t="35860" b="16335"/>
            <a:stretch>
              <a:fillRect/>
            </a:stretch>
          </p:blipFill>
          <p:spPr>
            <a:xfrm rot="5400000">
              <a:off x="1489710" y="1451128"/>
              <a:ext cx="3978275" cy="69011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3" name="图片 9"/>
            <p:cNvPicPr>
              <a:picLocks noChangeAspect="1"/>
            </p:cNvPicPr>
            <p:nvPr/>
          </p:nvPicPr>
          <p:blipFill>
            <a:blip r:embed="rId3"/>
            <a:srcRect l="5466" t="6923" r="32001" b="64230"/>
            <a:stretch>
              <a:fillRect/>
            </a:stretch>
          </p:blipFill>
          <p:spPr>
            <a:xfrm rot="5400000">
              <a:off x="7665642" y="-184236"/>
              <a:ext cx="4289426" cy="470138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4" name="图片 9"/>
            <p:cNvPicPr>
              <a:picLocks noChangeAspect="1"/>
            </p:cNvPicPr>
            <p:nvPr/>
          </p:nvPicPr>
          <p:blipFill>
            <a:blip r:embed="rId3"/>
            <a:srcRect l="5466" t="6923" r="32001" b="64230"/>
            <a:stretch>
              <a:fillRect/>
            </a:stretch>
          </p:blipFill>
          <p:spPr>
            <a:xfrm rot="5400000">
              <a:off x="3909218" y="408300"/>
              <a:ext cx="4289426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5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4159250" y="4919181"/>
              <a:ext cx="428625" cy="35147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6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2645569" y="4918387"/>
              <a:ext cx="428625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7" name="图片 8"/>
            <p:cNvPicPr>
              <a:picLocks noChangeAspect="1"/>
            </p:cNvPicPr>
            <p:nvPr/>
          </p:nvPicPr>
          <p:blipFill>
            <a:blip r:embed="rId4"/>
            <a:srcRect t="64230" r="65837" b="9946"/>
            <a:stretch>
              <a:fillRect/>
            </a:stretch>
          </p:blipFill>
          <p:spPr>
            <a:xfrm rot="5400000">
              <a:off x="433386" y="-397753"/>
              <a:ext cx="2343150" cy="31480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8" name="图片 2"/>
            <p:cNvPicPr>
              <a:picLocks noChangeAspect="1"/>
            </p:cNvPicPr>
            <p:nvPr/>
          </p:nvPicPr>
          <p:blipFill>
            <a:blip r:embed="rId3"/>
            <a:srcRect l="70209" t="9946" b="64230"/>
            <a:stretch>
              <a:fillRect/>
            </a:stretch>
          </p:blipFill>
          <p:spPr>
            <a:xfrm rot="5400000">
              <a:off x="9568182" y="4233622"/>
              <a:ext cx="2043112" cy="31480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9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5059362" y="-1522894"/>
              <a:ext cx="427038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20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6638132" y="4918387"/>
              <a:ext cx="428625" cy="3516312"/>
            </a:xfrm>
            <a:prstGeom prst="rect">
              <a:avLst/>
            </a:prstGeom>
            <a:noFill/>
            <a:ln w="9525">
              <a:noFill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矩形 37"/>
                <p:cNvSpPr/>
                <p:nvPr/>
              </p:nvSpPr>
              <p:spPr bwMode="auto">
                <a:xfrm rot="5400000">
                  <a:off x="2647992" y="-2650296"/>
                  <a:ext cx="6889989" cy="12192319"/>
                </a:xfrm>
                <a:prstGeom prst="rect">
                  <a:avLst/>
                </a:prstGeom>
                <a:solidFill>
                  <a:srgbClr val="FFFFFF">
                    <a:alpha val="92157"/>
                  </a:srgbClr>
                </a:solidFill>
                <a:ln>
                  <a:noFill/>
                </a:ln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lvl="0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a:fld id="{825F15A7-03F4-43D7-82C5-3E23DA2F108C}" type="mathplaceholder">
                          <a:rPr lang="zh-CN" altLang="en-US" i="1" dirty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  <a:t>在此处键入公式。</a:t>
                        </a:fld>
                      </m:oMath>
                    </m:oMathPara>
                  </a14:m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  <a:ea typeface="等线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38" name="矩形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2647992" y="-2650296"/>
                  <a:ext cx="6889989" cy="1219231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" name="内容占位符 3"/>
          <p:cNvPicPr>
            <a:picLocks noGrp="1"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817" y="1178456"/>
            <a:ext cx="7676367" cy="4351338"/>
          </a:xfrm>
          <a:prstGeom prst="rect">
            <a:avLst/>
          </a:prstGeom>
          <a:noFill/>
          <a:ln w="9525"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407670" y="5368290"/>
                <a:ext cx="7633970" cy="76962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𝛤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LO</m:t>
                        </m:r>
                      </m:sup>
                    </m:sSup>
                    <m:r>
                      <a:rPr lang="en-US" altLang="zh-CN" sz="28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6.364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−0.444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+0.909</m:t>
                        </m:r>
                      </m:sup>
                    </m:sSubSup>
                    <m:r>
                      <a:rPr lang="en-US" altLang="zh-CN" sz="28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keV</m:t>
                    </m:r>
                  </m:oMath>
                </a14:m>
                <a:r>
                  <a:rPr lang="en-US" altLang="zh-CN" sz="2800">
                    <a:latin typeface="Cambria Math" panose="02040503050406030204" pitchFamily="18" charset="0"/>
                    <a:cs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EW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NLO</m:t>
                        </m:r>
                      </m:sup>
                    </m:sSubSup>
                    <m:r>
                      <a:rPr lang="en-US" altLang="zh-CN" sz="28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6.316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−0.082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+0.027</m:t>
                        </m:r>
                      </m:sup>
                    </m:sSubSup>
                    <m:r>
                      <a:rPr lang="en-US" altLang="zh-CN" sz="28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keV</m:t>
                    </m:r>
                  </m:oMath>
                </a14:m>
                <a:r>
                  <a:rPr lang="en-US" altLang="zh-CN" sz="2800"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.</a:t>
                </a:r>
                <a:endParaRPr lang="en-US" altLang="zh-CN" sz="2800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70" y="5368290"/>
                <a:ext cx="7633970" cy="7696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1176655" y="614902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</a:rPr>
              <a:t>Agree with:</a:t>
            </a:r>
          </a:p>
          <a:p>
            <a:r>
              <a:rPr lang="en-US" altLang="zh-CN" dirty="0">
                <a:solidFill>
                  <a:srgbClr val="0070C0"/>
                </a:solidFill>
              </a:rPr>
              <a:t>Sang, Feng, </a:t>
            </a:r>
            <a:r>
              <a:rPr lang="en-US" altLang="zh-CN" dirty="0" err="1">
                <a:solidFill>
                  <a:srgbClr val="0070C0"/>
                </a:solidFill>
              </a:rPr>
              <a:t>Jia</a:t>
            </a:r>
            <a:r>
              <a:rPr lang="en-US" altLang="zh-CN" dirty="0">
                <a:solidFill>
                  <a:srgbClr val="0070C0"/>
                </a:solidFill>
              </a:rPr>
              <a:t>, 2405.03464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26" name="标题 1"/>
          <p:cNvSpPr txBox="1">
            <a:spLocks/>
          </p:cNvSpPr>
          <p:nvPr/>
        </p:nvSpPr>
        <p:spPr>
          <a:xfrm>
            <a:off x="31946" y="44624"/>
            <a:ext cx="12132474" cy="556895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txBody>
          <a:bodyPr>
            <a:normAutofit fontScale="77500" lnSpcReduction="20000"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altLang="zh-CN" sz="4800" b="1">
                <a:solidFill>
                  <a:schemeClr val="bg1"/>
                </a:solidFill>
              </a:rPr>
              <a:t>Numerical results</a:t>
            </a:r>
            <a:endParaRPr lang="en-US" altLang="zh-CN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303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3"/>
          <p:cNvGrpSpPr/>
          <p:nvPr/>
        </p:nvGrpSpPr>
        <p:grpSpPr>
          <a:xfrm>
            <a:off x="515" y="-3810"/>
            <a:ext cx="12192000" cy="6890385"/>
            <a:chOff x="-3175" y="869"/>
            <a:chExt cx="12192319" cy="6889989"/>
          </a:xfrm>
        </p:grpSpPr>
        <p:sp>
          <p:nvSpPr>
            <p:cNvPr id="2" name="矩形 1"/>
            <p:cNvSpPr/>
            <p:nvPr/>
          </p:nvSpPr>
          <p:spPr>
            <a:xfrm>
              <a:off x="1549400" y="1979613"/>
              <a:ext cx="8942388" cy="2471737"/>
            </a:xfrm>
            <a:prstGeom prst="rect">
              <a:avLst/>
            </a:prstGeom>
            <a:solidFill>
              <a:srgbClr val="56725B">
                <a:alpha val="5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906588" y="2359025"/>
              <a:ext cx="8942387" cy="236537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631950" y="2514600"/>
              <a:ext cx="8956675" cy="1200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200" b="1" i="0" u="none" strike="noStrike" kern="1200" cap="none" spc="6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毕业论文答辩</a:t>
              </a:r>
            </a:p>
          </p:txBody>
        </p:sp>
        <p:sp>
          <p:nvSpPr>
            <p:cNvPr id="4107" name="文本框 19"/>
            <p:cNvSpPr txBox="1"/>
            <p:nvPr/>
          </p:nvSpPr>
          <p:spPr>
            <a:xfrm>
              <a:off x="2959100" y="3851275"/>
              <a:ext cx="6381750" cy="3698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答辩人：小不点      答辩时间：</a:t>
              </a:r>
              <a:r>
                <a:rPr lang="en-US" altLang="zh-CN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5.5      </a:t>
              </a:r>
              <a:r>
                <a: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指导老师：大不点</a:t>
              </a:r>
            </a:p>
          </p:txBody>
        </p:sp>
        <p:pic>
          <p:nvPicPr>
            <p:cNvPr id="4108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651524" y="-2618668"/>
              <a:ext cx="6858000" cy="1216104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09" name="图片 6"/>
            <p:cNvPicPr>
              <a:picLocks noChangeAspect="1"/>
            </p:cNvPicPr>
            <p:nvPr/>
          </p:nvPicPr>
          <p:blipFill>
            <a:blip r:embed="rId3"/>
            <a:srcRect l="41998" t="35860" b="16335"/>
            <a:stretch>
              <a:fillRect/>
            </a:stretch>
          </p:blipFill>
          <p:spPr>
            <a:xfrm rot="5400000">
              <a:off x="2986882" y="1987862"/>
              <a:ext cx="3978275" cy="58277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0" name="图片 9"/>
            <p:cNvPicPr>
              <a:picLocks noChangeAspect="1"/>
            </p:cNvPicPr>
            <p:nvPr/>
          </p:nvPicPr>
          <p:blipFill>
            <a:blip r:embed="rId3"/>
            <a:srcRect t="6923" r="32001" b="64230"/>
            <a:stretch>
              <a:fillRect/>
            </a:stretch>
          </p:blipFill>
          <p:spPr>
            <a:xfrm rot="5400000">
              <a:off x="3799682" y="606737"/>
              <a:ext cx="4664075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1" name="图片 10"/>
            <p:cNvPicPr>
              <a:picLocks noChangeAspect="1"/>
            </p:cNvPicPr>
            <p:nvPr/>
          </p:nvPicPr>
          <p:blipFill>
            <a:blip r:embed="rId3"/>
            <a:srcRect l="2" t="6923" r="83958" b="64230"/>
            <a:stretch>
              <a:fillRect/>
            </a:stretch>
          </p:blipFill>
          <p:spPr>
            <a:xfrm rot="5400000">
              <a:off x="4718050" y="-1175231"/>
              <a:ext cx="1100138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2" name="图片 11"/>
            <p:cNvPicPr>
              <a:picLocks noChangeAspect="1"/>
            </p:cNvPicPr>
            <p:nvPr/>
          </p:nvPicPr>
          <p:blipFill>
            <a:blip r:embed="rId3"/>
            <a:srcRect l="41998" t="35860" b="16335"/>
            <a:stretch>
              <a:fillRect/>
            </a:stretch>
          </p:blipFill>
          <p:spPr>
            <a:xfrm rot="5400000">
              <a:off x="1489710" y="1451128"/>
              <a:ext cx="3978275" cy="69011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3" name="图片 9"/>
            <p:cNvPicPr>
              <a:picLocks noChangeAspect="1"/>
            </p:cNvPicPr>
            <p:nvPr/>
          </p:nvPicPr>
          <p:blipFill>
            <a:blip r:embed="rId3"/>
            <a:srcRect l="5466" t="6923" r="32001" b="64230"/>
            <a:stretch>
              <a:fillRect/>
            </a:stretch>
          </p:blipFill>
          <p:spPr>
            <a:xfrm rot="5400000">
              <a:off x="7665642" y="-184236"/>
              <a:ext cx="4289426" cy="470138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4" name="图片 9"/>
            <p:cNvPicPr>
              <a:picLocks noChangeAspect="1"/>
            </p:cNvPicPr>
            <p:nvPr/>
          </p:nvPicPr>
          <p:blipFill>
            <a:blip r:embed="rId3"/>
            <a:srcRect l="5466" t="6923" r="32001" b="64230"/>
            <a:stretch>
              <a:fillRect/>
            </a:stretch>
          </p:blipFill>
          <p:spPr>
            <a:xfrm rot="5400000">
              <a:off x="3909218" y="408300"/>
              <a:ext cx="4289426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5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4159250" y="4919181"/>
              <a:ext cx="428625" cy="35147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6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2645569" y="4918387"/>
              <a:ext cx="428625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7" name="图片 8"/>
            <p:cNvPicPr>
              <a:picLocks noChangeAspect="1"/>
            </p:cNvPicPr>
            <p:nvPr/>
          </p:nvPicPr>
          <p:blipFill>
            <a:blip r:embed="rId4"/>
            <a:srcRect t="64230" r="65837" b="9946"/>
            <a:stretch>
              <a:fillRect/>
            </a:stretch>
          </p:blipFill>
          <p:spPr>
            <a:xfrm rot="5400000">
              <a:off x="433386" y="-397753"/>
              <a:ext cx="2343150" cy="31480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8" name="图片 2"/>
            <p:cNvPicPr>
              <a:picLocks noChangeAspect="1"/>
            </p:cNvPicPr>
            <p:nvPr/>
          </p:nvPicPr>
          <p:blipFill>
            <a:blip r:embed="rId3"/>
            <a:srcRect l="70209" t="9946" b="64230"/>
            <a:stretch>
              <a:fillRect/>
            </a:stretch>
          </p:blipFill>
          <p:spPr>
            <a:xfrm rot="5400000">
              <a:off x="9568182" y="4233622"/>
              <a:ext cx="2043112" cy="31480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9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5059362" y="-1522894"/>
              <a:ext cx="427038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20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6638132" y="4918387"/>
              <a:ext cx="428625" cy="3516312"/>
            </a:xfrm>
            <a:prstGeom prst="rect">
              <a:avLst/>
            </a:prstGeom>
            <a:noFill/>
            <a:ln w="9525">
              <a:noFill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矩形 37"/>
                <p:cNvSpPr/>
                <p:nvPr/>
              </p:nvSpPr>
              <p:spPr bwMode="auto">
                <a:xfrm rot="5400000">
                  <a:off x="2647990" y="-2650296"/>
                  <a:ext cx="6889989" cy="12192319"/>
                </a:xfrm>
                <a:prstGeom prst="rect">
                  <a:avLst/>
                </a:prstGeom>
                <a:solidFill>
                  <a:srgbClr val="FFFFFF">
                    <a:alpha val="92157"/>
                  </a:srgbClr>
                </a:solidFill>
                <a:ln>
                  <a:noFill/>
                </a:ln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lvl="0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a:fld id="{825F15A7-03F4-43D7-82C5-3E23DA2F108C}" type="mathplaceholder">
                          <a:rPr lang="zh-CN" altLang="en-US" i="1" dirty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  <a:t>在此处键入公式。</a:t>
                        </a:fld>
                      </m:oMath>
                    </m:oMathPara>
                  </a14:m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  <a:ea typeface="等线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38" name="矩形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2647990" y="-2650296"/>
                  <a:ext cx="6889989" cy="12192319"/>
                </a:xfrm>
                <a:prstGeom prst="rect">
                  <a:avLst/>
                </a:prstGeom>
                <a:blipFill rotWithShape="1">
                  <a:blip r:embed="rId5"/>
                </a:blipFill>
                <a:ln>
                  <a:noFill/>
                </a:ln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标题 1"/>
          <p:cNvSpPr>
            <a:spLocks noGrp="1"/>
          </p:cNvSpPr>
          <p:nvPr>
            <p:ph idx="1"/>
          </p:nvPr>
        </p:nvSpPr>
        <p:spPr>
          <a:xfrm>
            <a:off x="31946" y="44624"/>
            <a:ext cx="12132474" cy="556895"/>
          </a:xfrm>
          <a:solidFill>
            <a:srgbClr val="00B0F0"/>
          </a:solidFill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altLang="zh-CN" sz="4800" b="1" dirty="0">
                <a:solidFill>
                  <a:schemeClr val="bg1"/>
                </a:solidFill>
              </a:rPr>
              <a:t>Numerical results</a:t>
            </a:r>
          </a:p>
        </p:txBody>
      </p:sp>
      <p:pic>
        <p:nvPicPr>
          <p:cNvPr id="3" name="内容占位符 3"/>
          <p:cNvPicPr>
            <a:picLocks noGrp="1"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817" y="1178456"/>
            <a:ext cx="7676367" cy="4351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8183880" y="1254125"/>
            <a:ext cx="3732530" cy="39509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28000"/>
              </a:lnSpc>
            </a:pPr>
            <a:r>
              <a:rPr lang="en-US" altLang="zh-CN" sz="2800" dirty="0">
                <a:solidFill>
                  <a:schemeClr val="tx1"/>
                </a:solidFill>
              </a:rPr>
              <a:t>The EW corrections </a:t>
            </a:r>
          </a:p>
          <a:p>
            <a:pPr marL="457200" indent="-457200">
              <a:lnSpc>
                <a:spcPct val="128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tx1"/>
                </a:solidFill>
              </a:rPr>
              <a:t>more significant than the QCD corrections</a:t>
            </a:r>
          </a:p>
          <a:p>
            <a:pPr marL="457200" indent="-457200">
              <a:lnSpc>
                <a:spcPct val="128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tx1"/>
                </a:solidFill>
              </a:rPr>
              <a:t>greatly suppress the theoretical uncertainty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407670" y="5368290"/>
                <a:ext cx="7633970" cy="76962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𝛤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LO</m:t>
                        </m:r>
                      </m:sup>
                    </m:sSup>
                    <m:r>
                      <a:rPr lang="en-US" altLang="zh-CN" sz="28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6.364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−0.444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+0.909</m:t>
                        </m:r>
                      </m:sup>
                    </m:sSubSup>
                    <m:r>
                      <a:rPr lang="en-US" altLang="zh-CN" sz="28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keV</m:t>
                    </m:r>
                  </m:oMath>
                </a14:m>
                <a:r>
                  <a:rPr lang="en-US" altLang="zh-CN" sz="2800">
                    <a:latin typeface="Cambria Math" panose="02040503050406030204" pitchFamily="18" charset="0"/>
                    <a:cs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EW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NLO</m:t>
                        </m:r>
                      </m:sup>
                    </m:sSubSup>
                    <m:r>
                      <a:rPr lang="en-US" altLang="zh-CN" sz="28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6.316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−0.082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+0.027</m:t>
                        </m:r>
                      </m:sup>
                    </m:sSubSup>
                    <m:r>
                      <a:rPr lang="en-US" altLang="zh-CN" sz="28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keV</m:t>
                    </m:r>
                  </m:oMath>
                </a14:m>
                <a:r>
                  <a:rPr lang="en-US" altLang="zh-CN" sz="2800"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.</a:t>
                </a:r>
                <a:endParaRPr lang="en-US" altLang="zh-CN" sz="2800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70" y="5368290"/>
                <a:ext cx="7633970" cy="7696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34452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3"/>
          <p:cNvGrpSpPr/>
          <p:nvPr/>
        </p:nvGrpSpPr>
        <p:grpSpPr>
          <a:xfrm>
            <a:off x="515" y="-3810"/>
            <a:ext cx="12192000" cy="6890385"/>
            <a:chOff x="-3175" y="869"/>
            <a:chExt cx="12192319" cy="6889989"/>
          </a:xfrm>
        </p:grpSpPr>
        <p:sp>
          <p:nvSpPr>
            <p:cNvPr id="2" name="矩形 1"/>
            <p:cNvSpPr/>
            <p:nvPr/>
          </p:nvSpPr>
          <p:spPr>
            <a:xfrm>
              <a:off x="1549400" y="1979613"/>
              <a:ext cx="8942388" cy="2471737"/>
            </a:xfrm>
            <a:prstGeom prst="rect">
              <a:avLst/>
            </a:prstGeom>
            <a:solidFill>
              <a:srgbClr val="56725B">
                <a:alpha val="5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906588" y="2359025"/>
              <a:ext cx="8942387" cy="236537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631950" y="2514600"/>
              <a:ext cx="8956675" cy="1200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200" b="1" i="0" u="none" strike="noStrike" kern="1200" cap="none" spc="6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毕业论文答辩</a:t>
              </a:r>
            </a:p>
          </p:txBody>
        </p:sp>
        <p:sp>
          <p:nvSpPr>
            <p:cNvPr id="4107" name="文本框 19"/>
            <p:cNvSpPr txBox="1"/>
            <p:nvPr/>
          </p:nvSpPr>
          <p:spPr>
            <a:xfrm>
              <a:off x="2959100" y="3851275"/>
              <a:ext cx="6381750" cy="3698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答辩人：小不点      答辩时间：</a:t>
              </a:r>
              <a:r>
                <a:rPr lang="en-US" altLang="zh-CN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5.5      </a:t>
              </a:r>
              <a:r>
                <a: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指导老师：大不点</a:t>
              </a:r>
            </a:p>
          </p:txBody>
        </p:sp>
        <p:pic>
          <p:nvPicPr>
            <p:cNvPr id="4108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651524" y="-2618668"/>
              <a:ext cx="6858000" cy="1216104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09" name="图片 6"/>
            <p:cNvPicPr>
              <a:picLocks noChangeAspect="1"/>
            </p:cNvPicPr>
            <p:nvPr/>
          </p:nvPicPr>
          <p:blipFill>
            <a:blip r:embed="rId3"/>
            <a:srcRect l="41998" t="35860" b="16335"/>
            <a:stretch>
              <a:fillRect/>
            </a:stretch>
          </p:blipFill>
          <p:spPr>
            <a:xfrm rot="5400000">
              <a:off x="2986882" y="1987862"/>
              <a:ext cx="3978275" cy="58277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0" name="图片 9"/>
            <p:cNvPicPr>
              <a:picLocks noChangeAspect="1"/>
            </p:cNvPicPr>
            <p:nvPr/>
          </p:nvPicPr>
          <p:blipFill>
            <a:blip r:embed="rId3"/>
            <a:srcRect t="6923" r="32001" b="64230"/>
            <a:stretch>
              <a:fillRect/>
            </a:stretch>
          </p:blipFill>
          <p:spPr>
            <a:xfrm rot="5400000">
              <a:off x="3799682" y="606737"/>
              <a:ext cx="4664075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1" name="图片 10"/>
            <p:cNvPicPr>
              <a:picLocks noChangeAspect="1"/>
            </p:cNvPicPr>
            <p:nvPr/>
          </p:nvPicPr>
          <p:blipFill>
            <a:blip r:embed="rId3"/>
            <a:srcRect l="2" t="6923" r="83958" b="64230"/>
            <a:stretch>
              <a:fillRect/>
            </a:stretch>
          </p:blipFill>
          <p:spPr>
            <a:xfrm rot="5400000">
              <a:off x="4718050" y="-1175231"/>
              <a:ext cx="1100138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2" name="图片 11"/>
            <p:cNvPicPr>
              <a:picLocks noChangeAspect="1"/>
            </p:cNvPicPr>
            <p:nvPr/>
          </p:nvPicPr>
          <p:blipFill>
            <a:blip r:embed="rId3"/>
            <a:srcRect l="41998" t="35860" b="16335"/>
            <a:stretch>
              <a:fillRect/>
            </a:stretch>
          </p:blipFill>
          <p:spPr>
            <a:xfrm rot="5400000">
              <a:off x="1489710" y="1451128"/>
              <a:ext cx="3978275" cy="69011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3" name="图片 9"/>
            <p:cNvPicPr>
              <a:picLocks noChangeAspect="1"/>
            </p:cNvPicPr>
            <p:nvPr/>
          </p:nvPicPr>
          <p:blipFill>
            <a:blip r:embed="rId3"/>
            <a:srcRect l="5466" t="6923" r="32001" b="64230"/>
            <a:stretch>
              <a:fillRect/>
            </a:stretch>
          </p:blipFill>
          <p:spPr>
            <a:xfrm rot="5400000">
              <a:off x="7665642" y="-184236"/>
              <a:ext cx="4289426" cy="470138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4" name="图片 9"/>
            <p:cNvPicPr>
              <a:picLocks noChangeAspect="1"/>
            </p:cNvPicPr>
            <p:nvPr/>
          </p:nvPicPr>
          <p:blipFill>
            <a:blip r:embed="rId3"/>
            <a:srcRect l="5466" t="6923" r="32001" b="64230"/>
            <a:stretch>
              <a:fillRect/>
            </a:stretch>
          </p:blipFill>
          <p:spPr>
            <a:xfrm rot="5400000">
              <a:off x="3909218" y="408300"/>
              <a:ext cx="4289426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5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4159250" y="4919181"/>
              <a:ext cx="428625" cy="35147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6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2645569" y="4918387"/>
              <a:ext cx="428625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7" name="图片 8"/>
            <p:cNvPicPr>
              <a:picLocks noChangeAspect="1"/>
            </p:cNvPicPr>
            <p:nvPr/>
          </p:nvPicPr>
          <p:blipFill>
            <a:blip r:embed="rId4"/>
            <a:srcRect t="64230" r="65837" b="9946"/>
            <a:stretch>
              <a:fillRect/>
            </a:stretch>
          </p:blipFill>
          <p:spPr>
            <a:xfrm rot="5400000">
              <a:off x="433386" y="-397753"/>
              <a:ext cx="2343150" cy="31480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8" name="图片 2"/>
            <p:cNvPicPr>
              <a:picLocks noChangeAspect="1"/>
            </p:cNvPicPr>
            <p:nvPr/>
          </p:nvPicPr>
          <p:blipFill>
            <a:blip r:embed="rId3"/>
            <a:srcRect l="70209" t="9946" b="64230"/>
            <a:stretch>
              <a:fillRect/>
            </a:stretch>
          </p:blipFill>
          <p:spPr>
            <a:xfrm rot="5400000">
              <a:off x="9568182" y="4233622"/>
              <a:ext cx="2043112" cy="31480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9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5059362" y="-1522894"/>
              <a:ext cx="427038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20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6638132" y="4918387"/>
              <a:ext cx="428625" cy="35163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8" name="矩形 37"/>
            <p:cNvSpPr/>
            <p:nvPr/>
          </p:nvSpPr>
          <p:spPr bwMode="auto">
            <a:xfrm rot="5400000">
              <a:off x="2647990" y="-2650296"/>
              <a:ext cx="6889989" cy="12192319"/>
            </a:xfrm>
            <a:prstGeom prst="rect">
              <a:avLst/>
            </a:prstGeom>
            <a:solidFill>
              <a:srgbClr val="FFFFFF">
                <a:alpha val="92157"/>
              </a:srgbClr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lvl="0" algn="ctr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  <a:ea typeface="等线" panose="02010600030101010101" pitchFamily="2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263525" y="779145"/>
                <a:ext cx="11224895" cy="688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8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2800"/>
                  <a:t>Combining EW, QCD,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zh-CN" sz="2800"/>
                  <a:t>-mass corrections: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𝛤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𝐻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𝑍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𝛾</m:t>
                        </m:r>
                      </m:sup>
                    </m:sSup>
                    <m:r>
                      <a:rPr lang="en-US" altLang="zh-CN" sz="28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6.348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−0.085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+0.028</m:t>
                        </m:r>
                      </m:sup>
                    </m:sSubSup>
                    <m:r>
                      <a:rPr lang="en-US" altLang="zh-CN" sz="28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keV</m:t>
                    </m:r>
                  </m:oMath>
                </a14:m>
                <a:endParaRPr lang="en-US" altLang="zh-CN" sz="2800"/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525" y="779145"/>
                <a:ext cx="11224895" cy="6889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6730" y="1628775"/>
            <a:ext cx="8059420" cy="50806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-24130" y="2348865"/>
            <a:ext cx="1802765" cy="2296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/>
              <a:t>Branching ratio (with SM total width):</a:t>
            </a:r>
          </a:p>
        </p:txBody>
      </p:sp>
      <p:sp>
        <p:nvSpPr>
          <p:cNvPr id="26" name="标题 1"/>
          <p:cNvSpPr txBox="1">
            <a:spLocks/>
          </p:cNvSpPr>
          <p:nvPr/>
        </p:nvSpPr>
        <p:spPr>
          <a:xfrm>
            <a:off x="31946" y="44624"/>
            <a:ext cx="12132474" cy="556895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txBody>
          <a:bodyPr>
            <a:normAutofit fontScale="77500" lnSpcReduction="20000"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altLang="zh-CN" sz="4800" b="1">
                <a:solidFill>
                  <a:schemeClr val="bg1"/>
                </a:solidFill>
              </a:rPr>
              <a:t>Numerical results</a:t>
            </a:r>
            <a:endParaRPr lang="en-US" altLang="zh-CN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7357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3"/>
          <p:cNvGrpSpPr/>
          <p:nvPr/>
        </p:nvGrpSpPr>
        <p:grpSpPr>
          <a:xfrm>
            <a:off x="515" y="-3810"/>
            <a:ext cx="12192000" cy="6890385"/>
            <a:chOff x="-3175" y="869"/>
            <a:chExt cx="12192319" cy="6889989"/>
          </a:xfrm>
        </p:grpSpPr>
        <p:sp>
          <p:nvSpPr>
            <p:cNvPr id="2" name="矩形 1"/>
            <p:cNvSpPr/>
            <p:nvPr/>
          </p:nvSpPr>
          <p:spPr>
            <a:xfrm>
              <a:off x="1549400" y="1979613"/>
              <a:ext cx="8942388" cy="2471737"/>
            </a:xfrm>
            <a:prstGeom prst="rect">
              <a:avLst/>
            </a:prstGeom>
            <a:solidFill>
              <a:srgbClr val="56725B">
                <a:alpha val="5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906588" y="2359025"/>
              <a:ext cx="8942387" cy="236537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631950" y="2514600"/>
              <a:ext cx="8956675" cy="1200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200" b="1" i="0" u="none" strike="noStrike" kern="1200" cap="none" spc="6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毕业论文答辩</a:t>
              </a:r>
            </a:p>
          </p:txBody>
        </p:sp>
        <p:sp>
          <p:nvSpPr>
            <p:cNvPr id="4107" name="文本框 19"/>
            <p:cNvSpPr txBox="1"/>
            <p:nvPr/>
          </p:nvSpPr>
          <p:spPr>
            <a:xfrm>
              <a:off x="2959100" y="3851275"/>
              <a:ext cx="6381750" cy="3698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答辩人：小不点      答辩时间：</a:t>
              </a:r>
              <a:r>
                <a:rPr lang="en-US" altLang="zh-CN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5.5      </a:t>
              </a:r>
              <a:r>
                <a: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指导老师：大不点</a:t>
              </a:r>
            </a:p>
          </p:txBody>
        </p:sp>
        <p:pic>
          <p:nvPicPr>
            <p:cNvPr id="4108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651524" y="-2618668"/>
              <a:ext cx="6858000" cy="1216104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09" name="图片 6"/>
            <p:cNvPicPr>
              <a:picLocks noChangeAspect="1"/>
            </p:cNvPicPr>
            <p:nvPr/>
          </p:nvPicPr>
          <p:blipFill>
            <a:blip r:embed="rId3"/>
            <a:srcRect l="41998" t="35860" b="16335"/>
            <a:stretch>
              <a:fillRect/>
            </a:stretch>
          </p:blipFill>
          <p:spPr>
            <a:xfrm rot="5400000">
              <a:off x="2986882" y="1987862"/>
              <a:ext cx="3978275" cy="58277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0" name="图片 9"/>
            <p:cNvPicPr>
              <a:picLocks noChangeAspect="1"/>
            </p:cNvPicPr>
            <p:nvPr/>
          </p:nvPicPr>
          <p:blipFill>
            <a:blip r:embed="rId3"/>
            <a:srcRect t="6923" r="32001" b="64230"/>
            <a:stretch>
              <a:fillRect/>
            </a:stretch>
          </p:blipFill>
          <p:spPr>
            <a:xfrm rot="5400000">
              <a:off x="3799682" y="606737"/>
              <a:ext cx="4664075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1" name="图片 10"/>
            <p:cNvPicPr>
              <a:picLocks noChangeAspect="1"/>
            </p:cNvPicPr>
            <p:nvPr/>
          </p:nvPicPr>
          <p:blipFill>
            <a:blip r:embed="rId3"/>
            <a:srcRect l="2" t="6923" r="83958" b="64230"/>
            <a:stretch>
              <a:fillRect/>
            </a:stretch>
          </p:blipFill>
          <p:spPr>
            <a:xfrm rot="5400000">
              <a:off x="4718050" y="-1175231"/>
              <a:ext cx="1100138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2" name="图片 11"/>
            <p:cNvPicPr>
              <a:picLocks noChangeAspect="1"/>
            </p:cNvPicPr>
            <p:nvPr/>
          </p:nvPicPr>
          <p:blipFill>
            <a:blip r:embed="rId3"/>
            <a:srcRect l="41998" t="35860" b="16335"/>
            <a:stretch>
              <a:fillRect/>
            </a:stretch>
          </p:blipFill>
          <p:spPr>
            <a:xfrm rot="5400000">
              <a:off x="1489710" y="1451128"/>
              <a:ext cx="3978275" cy="69011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3" name="图片 9"/>
            <p:cNvPicPr>
              <a:picLocks noChangeAspect="1"/>
            </p:cNvPicPr>
            <p:nvPr/>
          </p:nvPicPr>
          <p:blipFill>
            <a:blip r:embed="rId3"/>
            <a:srcRect l="5466" t="6923" r="32001" b="64230"/>
            <a:stretch>
              <a:fillRect/>
            </a:stretch>
          </p:blipFill>
          <p:spPr>
            <a:xfrm rot="5400000">
              <a:off x="7665642" y="-184236"/>
              <a:ext cx="4289426" cy="470138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4" name="图片 9"/>
            <p:cNvPicPr>
              <a:picLocks noChangeAspect="1"/>
            </p:cNvPicPr>
            <p:nvPr/>
          </p:nvPicPr>
          <p:blipFill>
            <a:blip r:embed="rId3"/>
            <a:srcRect l="5466" t="6923" r="32001" b="64230"/>
            <a:stretch>
              <a:fillRect/>
            </a:stretch>
          </p:blipFill>
          <p:spPr>
            <a:xfrm rot="5400000">
              <a:off x="3909218" y="408300"/>
              <a:ext cx="4289426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5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4159250" y="4919181"/>
              <a:ext cx="428625" cy="35147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6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2645569" y="4918387"/>
              <a:ext cx="428625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7" name="图片 8"/>
            <p:cNvPicPr>
              <a:picLocks noChangeAspect="1"/>
            </p:cNvPicPr>
            <p:nvPr/>
          </p:nvPicPr>
          <p:blipFill>
            <a:blip r:embed="rId4"/>
            <a:srcRect t="64230" r="65837" b="9946"/>
            <a:stretch>
              <a:fillRect/>
            </a:stretch>
          </p:blipFill>
          <p:spPr>
            <a:xfrm rot="5400000">
              <a:off x="433386" y="-397753"/>
              <a:ext cx="2343150" cy="31480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8" name="图片 2"/>
            <p:cNvPicPr>
              <a:picLocks noChangeAspect="1"/>
            </p:cNvPicPr>
            <p:nvPr/>
          </p:nvPicPr>
          <p:blipFill>
            <a:blip r:embed="rId3"/>
            <a:srcRect l="70209" t="9946" b="64230"/>
            <a:stretch>
              <a:fillRect/>
            </a:stretch>
          </p:blipFill>
          <p:spPr>
            <a:xfrm rot="5400000">
              <a:off x="9568182" y="4233622"/>
              <a:ext cx="2043112" cy="31480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9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5059362" y="-1522894"/>
              <a:ext cx="427038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20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6638132" y="4918387"/>
              <a:ext cx="428625" cy="35163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8" name="矩形 37"/>
            <p:cNvSpPr/>
            <p:nvPr/>
          </p:nvSpPr>
          <p:spPr bwMode="auto">
            <a:xfrm rot="5400000">
              <a:off x="2647990" y="-2650296"/>
              <a:ext cx="6889989" cy="12192319"/>
            </a:xfrm>
            <a:prstGeom prst="rect">
              <a:avLst/>
            </a:prstGeom>
            <a:solidFill>
              <a:srgbClr val="FFFFFF">
                <a:alpha val="92157"/>
              </a:srgbClr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lvl="0" algn="ctr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  <a:ea typeface="等线" panose="02010600030101010101" pitchFamily="2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263525" y="779145"/>
                <a:ext cx="11191875" cy="688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8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2800"/>
                  <a:t>Combining EW, QCD,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zh-CN" sz="2800"/>
                  <a:t>-mass corrections: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𝛤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𝐻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𝑍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𝛾</m:t>
                        </m:r>
                      </m:sup>
                    </m:sSup>
                    <m:r>
                      <a:rPr lang="en-US" altLang="zh-CN" sz="28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6.348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−0.085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+0.028</m:t>
                        </m:r>
                      </m:sup>
                    </m:sSubSup>
                    <m:r>
                      <a:rPr lang="en-US" altLang="zh-CN" sz="28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keV</m:t>
                    </m:r>
                  </m:oMath>
                </a14:m>
                <a:endParaRPr lang="en-US" altLang="zh-CN" sz="2800"/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525" y="779145"/>
                <a:ext cx="11191875" cy="6889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6730" y="1628775"/>
            <a:ext cx="8059420" cy="50806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-24130" y="2348865"/>
            <a:ext cx="1802765" cy="2296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/>
              <a:t>Branching ratio (with SM total width):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056495" y="2510155"/>
            <a:ext cx="2028825" cy="22967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>
              <a:lnSpc>
                <a:spcPct val="12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>
                <a:solidFill>
                  <a:schemeClr val="tx1"/>
                </a:solidFill>
              </a:rPr>
              <a:t>The EW corrections exacerbate the tension.</a:t>
            </a:r>
          </a:p>
        </p:txBody>
      </p:sp>
      <p:sp>
        <p:nvSpPr>
          <p:cNvPr id="27" name="标题 1"/>
          <p:cNvSpPr txBox="1">
            <a:spLocks/>
          </p:cNvSpPr>
          <p:nvPr/>
        </p:nvSpPr>
        <p:spPr>
          <a:xfrm>
            <a:off x="31946" y="44624"/>
            <a:ext cx="12132474" cy="556895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txBody>
          <a:bodyPr>
            <a:normAutofit fontScale="77500" lnSpcReduction="20000"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altLang="zh-CN" sz="4800" b="1">
                <a:solidFill>
                  <a:schemeClr val="bg1"/>
                </a:solidFill>
              </a:rPr>
              <a:t>Numerical results</a:t>
            </a:r>
            <a:endParaRPr lang="en-US" altLang="zh-CN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9126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3"/>
          <p:cNvGrpSpPr/>
          <p:nvPr/>
        </p:nvGrpSpPr>
        <p:grpSpPr>
          <a:xfrm>
            <a:off x="-24680" y="-99392"/>
            <a:ext cx="12192000" cy="6890385"/>
            <a:chOff x="-3175" y="869"/>
            <a:chExt cx="12192319" cy="6889989"/>
          </a:xfrm>
        </p:grpSpPr>
        <p:sp>
          <p:nvSpPr>
            <p:cNvPr id="2" name="矩形 1"/>
            <p:cNvSpPr/>
            <p:nvPr/>
          </p:nvSpPr>
          <p:spPr>
            <a:xfrm>
              <a:off x="1549400" y="1979613"/>
              <a:ext cx="8942388" cy="2471737"/>
            </a:xfrm>
            <a:prstGeom prst="rect">
              <a:avLst/>
            </a:prstGeom>
            <a:solidFill>
              <a:srgbClr val="56725B">
                <a:alpha val="5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906588" y="2359025"/>
              <a:ext cx="8942387" cy="236537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631950" y="2514600"/>
              <a:ext cx="8956675" cy="1200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200" b="1" i="0" u="none" strike="noStrike" kern="1200" cap="none" spc="6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毕业论文答辩</a:t>
              </a:r>
            </a:p>
          </p:txBody>
        </p:sp>
        <p:sp>
          <p:nvSpPr>
            <p:cNvPr id="4107" name="文本框 19"/>
            <p:cNvSpPr txBox="1"/>
            <p:nvPr/>
          </p:nvSpPr>
          <p:spPr>
            <a:xfrm>
              <a:off x="2959100" y="3851275"/>
              <a:ext cx="6381750" cy="3698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答辩人：小不点      答辩时间：</a:t>
              </a:r>
              <a:r>
                <a:rPr lang="en-US" altLang="zh-CN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5.5      </a:t>
              </a:r>
              <a:r>
                <a: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指导老师：大不点</a:t>
              </a:r>
            </a:p>
          </p:txBody>
        </p:sp>
        <p:pic>
          <p:nvPicPr>
            <p:cNvPr id="4108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651524" y="-2618668"/>
              <a:ext cx="6858000" cy="1216104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09" name="图片 6"/>
            <p:cNvPicPr>
              <a:picLocks noChangeAspect="1"/>
            </p:cNvPicPr>
            <p:nvPr/>
          </p:nvPicPr>
          <p:blipFill>
            <a:blip r:embed="rId3"/>
            <a:srcRect l="41998" t="35860" b="16335"/>
            <a:stretch>
              <a:fillRect/>
            </a:stretch>
          </p:blipFill>
          <p:spPr>
            <a:xfrm rot="5400000">
              <a:off x="2986882" y="1987862"/>
              <a:ext cx="3978275" cy="58277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0" name="图片 9"/>
            <p:cNvPicPr>
              <a:picLocks noChangeAspect="1"/>
            </p:cNvPicPr>
            <p:nvPr/>
          </p:nvPicPr>
          <p:blipFill>
            <a:blip r:embed="rId3"/>
            <a:srcRect t="6923" r="32001" b="64230"/>
            <a:stretch>
              <a:fillRect/>
            </a:stretch>
          </p:blipFill>
          <p:spPr>
            <a:xfrm rot="5400000">
              <a:off x="3799682" y="606737"/>
              <a:ext cx="4664075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1" name="图片 10"/>
            <p:cNvPicPr>
              <a:picLocks noChangeAspect="1"/>
            </p:cNvPicPr>
            <p:nvPr/>
          </p:nvPicPr>
          <p:blipFill>
            <a:blip r:embed="rId3"/>
            <a:srcRect l="2" t="6923" r="83958" b="64230"/>
            <a:stretch>
              <a:fillRect/>
            </a:stretch>
          </p:blipFill>
          <p:spPr>
            <a:xfrm rot="5400000">
              <a:off x="4718050" y="-1175231"/>
              <a:ext cx="1100138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2" name="图片 11"/>
            <p:cNvPicPr>
              <a:picLocks noChangeAspect="1"/>
            </p:cNvPicPr>
            <p:nvPr/>
          </p:nvPicPr>
          <p:blipFill>
            <a:blip r:embed="rId3"/>
            <a:srcRect l="41998" t="35860" b="16335"/>
            <a:stretch>
              <a:fillRect/>
            </a:stretch>
          </p:blipFill>
          <p:spPr>
            <a:xfrm rot="5400000">
              <a:off x="1489710" y="1451128"/>
              <a:ext cx="3978275" cy="69011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3" name="图片 9"/>
            <p:cNvPicPr>
              <a:picLocks noChangeAspect="1"/>
            </p:cNvPicPr>
            <p:nvPr/>
          </p:nvPicPr>
          <p:blipFill>
            <a:blip r:embed="rId3"/>
            <a:srcRect l="5466" t="6923" r="32001" b="64230"/>
            <a:stretch>
              <a:fillRect/>
            </a:stretch>
          </p:blipFill>
          <p:spPr>
            <a:xfrm rot="5400000">
              <a:off x="7665642" y="-184236"/>
              <a:ext cx="4289426" cy="470138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4" name="图片 9"/>
            <p:cNvPicPr>
              <a:picLocks noChangeAspect="1"/>
            </p:cNvPicPr>
            <p:nvPr/>
          </p:nvPicPr>
          <p:blipFill>
            <a:blip r:embed="rId3"/>
            <a:srcRect l="5466" t="6923" r="32001" b="64230"/>
            <a:stretch>
              <a:fillRect/>
            </a:stretch>
          </p:blipFill>
          <p:spPr>
            <a:xfrm rot="5400000">
              <a:off x="3909218" y="408300"/>
              <a:ext cx="4289426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5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4159250" y="4919181"/>
              <a:ext cx="428625" cy="35147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6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2645569" y="4918387"/>
              <a:ext cx="428625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7" name="图片 8"/>
            <p:cNvPicPr>
              <a:picLocks noChangeAspect="1"/>
            </p:cNvPicPr>
            <p:nvPr/>
          </p:nvPicPr>
          <p:blipFill>
            <a:blip r:embed="rId4"/>
            <a:srcRect t="64230" r="65837" b="9946"/>
            <a:stretch>
              <a:fillRect/>
            </a:stretch>
          </p:blipFill>
          <p:spPr>
            <a:xfrm rot="5400000">
              <a:off x="433386" y="-397753"/>
              <a:ext cx="2343150" cy="31480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8" name="图片 2"/>
            <p:cNvPicPr>
              <a:picLocks noChangeAspect="1"/>
            </p:cNvPicPr>
            <p:nvPr/>
          </p:nvPicPr>
          <p:blipFill>
            <a:blip r:embed="rId3"/>
            <a:srcRect l="70209" t="9946" b="64230"/>
            <a:stretch>
              <a:fillRect/>
            </a:stretch>
          </p:blipFill>
          <p:spPr>
            <a:xfrm rot="5400000">
              <a:off x="9568182" y="4233622"/>
              <a:ext cx="2043112" cy="31480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9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5059362" y="-1522894"/>
              <a:ext cx="427038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20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6638132" y="4918387"/>
              <a:ext cx="428625" cy="35163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8" name="矩形 37"/>
            <p:cNvSpPr/>
            <p:nvPr/>
          </p:nvSpPr>
          <p:spPr bwMode="auto">
            <a:xfrm rot="5400000">
              <a:off x="2647990" y="-2650296"/>
              <a:ext cx="6889989" cy="12192319"/>
            </a:xfrm>
            <a:prstGeom prst="rect">
              <a:avLst/>
            </a:prstGeom>
            <a:solidFill>
              <a:srgbClr val="FFFFFF">
                <a:alpha val="92157"/>
              </a:srgbClr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lvl="0" algn="ctr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  <a:ea typeface="等线" panose="02010600030101010101" pitchFamily="2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4079776" y="190483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hlinkClick r:id="rId5"/>
              </a:rPr>
              <a:t>https://indico.cern.ch/event/1567538/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2018" y="992531"/>
            <a:ext cx="8236295" cy="551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7275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3"/>
          <p:cNvGrpSpPr/>
          <p:nvPr/>
        </p:nvGrpSpPr>
        <p:grpSpPr>
          <a:xfrm>
            <a:off x="2183" y="260648"/>
            <a:ext cx="12192000" cy="6890385"/>
            <a:chOff x="-3175" y="869"/>
            <a:chExt cx="12192319" cy="6889989"/>
          </a:xfrm>
        </p:grpSpPr>
        <p:sp>
          <p:nvSpPr>
            <p:cNvPr id="2" name="矩形 1"/>
            <p:cNvSpPr/>
            <p:nvPr/>
          </p:nvSpPr>
          <p:spPr>
            <a:xfrm>
              <a:off x="1549400" y="1979613"/>
              <a:ext cx="8942388" cy="2471737"/>
            </a:xfrm>
            <a:prstGeom prst="rect">
              <a:avLst/>
            </a:prstGeom>
            <a:solidFill>
              <a:srgbClr val="56725B">
                <a:alpha val="5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906588" y="2359025"/>
              <a:ext cx="8942387" cy="236537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631950" y="2514600"/>
              <a:ext cx="8956675" cy="1200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200" b="1" i="0" u="none" strike="noStrike" kern="1200" cap="none" spc="6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毕业论文答辩</a:t>
              </a:r>
            </a:p>
          </p:txBody>
        </p:sp>
        <p:sp>
          <p:nvSpPr>
            <p:cNvPr id="4107" name="文本框 19"/>
            <p:cNvSpPr txBox="1"/>
            <p:nvPr/>
          </p:nvSpPr>
          <p:spPr>
            <a:xfrm>
              <a:off x="2959100" y="3851275"/>
              <a:ext cx="6381750" cy="3698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答辩人：小不点      答辩时间：</a:t>
              </a:r>
              <a:r>
                <a:rPr lang="en-US" altLang="zh-CN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5.5      </a:t>
              </a:r>
              <a:r>
                <a: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指导老师：大不点</a:t>
              </a:r>
            </a:p>
          </p:txBody>
        </p:sp>
        <p:pic>
          <p:nvPicPr>
            <p:cNvPr id="4108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651524" y="-2618668"/>
              <a:ext cx="6858000" cy="1216104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09" name="图片 6"/>
            <p:cNvPicPr>
              <a:picLocks noChangeAspect="1"/>
            </p:cNvPicPr>
            <p:nvPr/>
          </p:nvPicPr>
          <p:blipFill>
            <a:blip r:embed="rId3"/>
            <a:srcRect l="41998" t="35860" b="16335"/>
            <a:stretch>
              <a:fillRect/>
            </a:stretch>
          </p:blipFill>
          <p:spPr>
            <a:xfrm rot="5400000">
              <a:off x="2986882" y="1987862"/>
              <a:ext cx="3978275" cy="58277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0" name="图片 9"/>
            <p:cNvPicPr>
              <a:picLocks noChangeAspect="1"/>
            </p:cNvPicPr>
            <p:nvPr/>
          </p:nvPicPr>
          <p:blipFill>
            <a:blip r:embed="rId3"/>
            <a:srcRect t="6923" r="32001" b="64230"/>
            <a:stretch>
              <a:fillRect/>
            </a:stretch>
          </p:blipFill>
          <p:spPr>
            <a:xfrm rot="5400000">
              <a:off x="3799682" y="606737"/>
              <a:ext cx="4664075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1" name="图片 10"/>
            <p:cNvPicPr>
              <a:picLocks noChangeAspect="1"/>
            </p:cNvPicPr>
            <p:nvPr/>
          </p:nvPicPr>
          <p:blipFill>
            <a:blip r:embed="rId3"/>
            <a:srcRect l="2" t="6923" r="83958" b="64230"/>
            <a:stretch>
              <a:fillRect/>
            </a:stretch>
          </p:blipFill>
          <p:spPr>
            <a:xfrm rot="5400000">
              <a:off x="4718050" y="-1175231"/>
              <a:ext cx="1100138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2" name="图片 11"/>
            <p:cNvPicPr>
              <a:picLocks noChangeAspect="1"/>
            </p:cNvPicPr>
            <p:nvPr/>
          </p:nvPicPr>
          <p:blipFill>
            <a:blip r:embed="rId3"/>
            <a:srcRect l="41998" t="35860" b="16335"/>
            <a:stretch>
              <a:fillRect/>
            </a:stretch>
          </p:blipFill>
          <p:spPr>
            <a:xfrm rot="5400000">
              <a:off x="1489710" y="1451128"/>
              <a:ext cx="3978275" cy="69011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3" name="图片 9"/>
            <p:cNvPicPr>
              <a:picLocks noChangeAspect="1"/>
            </p:cNvPicPr>
            <p:nvPr/>
          </p:nvPicPr>
          <p:blipFill>
            <a:blip r:embed="rId3"/>
            <a:srcRect l="5466" t="6923" r="32001" b="64230"/>
            <a:stretch>
              <a:fillRect/>
            </a:stretch>
          </p:blipFill>
          <p:spPr>
            <a:xfrm rot="5400000">
              <a:off x="7665642" y="-184236"/>
              <a:ext cx="4289426" cy="470138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4" name="图片 9"/>
            <p:cNvPicPr>
              <a:picLocks noChangeAspect="1"/>
            </p:cNvPicPr>
            <p:nvPr/>
          </p:nvPicPr>
          <p:blipFill>
            <a:blip r:embed="rId3"/>
            <a:srcRect l="5466" t="6923" r="32001" b="64230"/>
            <a:stretch>
              <a:fillRect/>
            </a:stretch>
          </p:blipFill>
          <p:spPr>
            <a:xfrm rot="5400000">
              <a:off x="3909218" y="408300"/>
              <a:ext cx="4289426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5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4159250" y="4919181"/>
              <a:ext cx="428625" cy="35147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6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2645569" y="4918387"/>
              <a:ext cx="428625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7" name="图片 8"/>
            <p:cNvPicPr>
              <a:picLocks noChangeAspect="1"/>
            </p:cNvPicPr>
            <p:nvPr/>
          </p:nvPicPr>
          <p:blipFill>
            <a:blip r:embed="rId4"/>
            <a:srcRect t="64230" r="65837" b="9946"/>
            <a:stretch>
              <a:fillRect/>
            </a:stretch>
          </p:blipFill>
          <p:spPr>
            <a:xfrm rot="5400000">
              <a:off x="433386" y="-397753"/>
              <a:ext cx="2343150" cy="31480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8" name="图片 2"/>
            <p:cNvPicPr>
              <a:picLocks noChangeAspect="1"/>
            </p:cNvPicPr>
            <p:nvPr/>
          </p:nvPicPr>
          <p:blipFill>
            <a:blip r:embed="rId3"/>
            <a:srcRect l="70209" t="9946" b="64230"/>
            <a:stretch>
              <a:fillRect/>
            </a:stretch>
          </p:blipFill>
          <p:spPr>
            <a:xfrm rot="5400000">
              <a:off x="9568182" y="4233622"/>
              <a:ext cx="2043112" cy="31480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9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5059362" y="-1522894"/>
              <a:ext cx="427038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20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6638132" y="4918387"/>
              <a:ext cx="428625" cy="35163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8" name="矩形 37"/>
            <p:cNvSpPr/>
            <p:nvPr/>
          </p:nvSpPr>
          <p:spPr bwMode="auto">
            <a:xfrm rot="5400000">
              <a:off x="2647990" y="-2650296"/>
              <a:ext cx="6889989" cy="12192319"/>
            </a:xfrm>
            <a:prstGeom prst="rect">
              <a:avLst/>
            </a:prstGeom>
            <a:solidFill>
              <a:srgbClr val="FFFFFF">
                <a:alpha val="92157"/>
              </a:srgbClr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lvl="0" algn="ctr"/>
              <a:endParaRPr lang="zh-CN" altLang="en-US" dirty="0">
                <a:solidFill>
                  <a:schemeClr val="bg1"/>
                </a:solidFill>
                <a:latin typeface="Calibri" panose="020F0502020204030204" pitchFamily="34" charset="0"/>
                <a:ea typeface="等线" panose="02010600030101010101" pitchFamily="2" charset="-122"/>
              </a:endParaRPr>
            </a:p>
          </p:txBody>
        </p:sp>
      </p:grpSp>
      <p:sp>
        <p:nvSpPr>
          <p:cNvPr id="23" name="标题 1"/>
          <p:cNvSpPr txBox="1">
            <a:spLocks/>
          </p:cNvSpPr>
          <p:nvPr/>
        </p:nvSpPr>
        <p:spPr>
          <a:xfrm>
            <a:off x="59526" y="44624"/>
            <a:ext cx="12132474" cy="556895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txBody>
          <a:bodyPr>
            <a:normAutofit fontScale="77500" lnSpcReduction="20000"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4800" b="1" dirty="0">
                <a:solidFill>
                  <a:schemeClr val="bg1"/>
                </a:solidFill>
                <a:sym typeface="+mn-ea"/>
              </a:rPr>
              <a:t>Recent experiment results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19" y="872196"/>
            <a:ext cx="8839192" cy="518962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991544" y="6169522"/>
            <a:ext cx="421460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7030A0"/>
                </a:solidFill>
              </a:rPr>
              <a:t>ATLAS    </a:t>
            </a:r>
            <a:r>
              <a:rPr lang="en-US" altLang="zh-CN" b="1" dirty="0" err="1">
                <a:solidFill>
                  <a:srgbClr val="7030A0"/>
                </a:solidFill>
              </a:rPr>
              <a:t>arXiv</a:t>
            </a:r>
            <a:r>
              <a:rPr lang="en-US" altLang="zh-CN" b="1" dirty="0">
                <a:solidFill>
                  <a:srgbClr val="7030A0"/>
                </a:solidFill>
              </a:rPr>
              <a:t>: 2507.12598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4400" y="1838426"/>
            <a:ext cx="2618612" cy="332117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0117468" y="1368722"/>
            <a:ext cx="1513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</a:rPr>
              <a:t>Run 3</a:t>
            </a:r>
            <a:endParaRPr lang="zh-CN" alt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737697" y="3357893"/>
            <a:ext cx="1914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</a:rPr>
              <a:t>Run 2+Run3</a:t>
            </a:r>
            <a:endParaRPr lang="zh-CN" alt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47281" y="3964689"/>
            <a:ext cx="2788098" cy="390240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9219812" y="4747281"/>
            <a:ext cx="2843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B0F0"/>
                </a:solidFill>
              </a:rPr>
              <a:t>Agree with SM prediction.</a:t>
            </a:r>
            <a:endParaRPr lang="zh-CN" altLang="en-US" sz="2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5534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B8A3D3A8-77DC-B6FF-CC67-DB1895EF9450}"/>
              </a:ext>
            </a:extLst>
          </p:cNvPr>
          <p:cNvGrpSpPr/>
          <p:nvPr/>
        </p:nvGrpSpPr>
        <p:grpSpPr>
          <a:xfrm>
            <a:off x="-16057" y="-27384"/>
            <a:ext cx="12179482" cy="6886573"/>
            <a:chOff x="-16057" y="4679"/>
            <a:chExt cx="12179801" cy="6886177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EBF1BD78-48BC-D3CB-B9E3-E05307C1A901}"/>
                </a:ext>
              </a:extLst>
            </p:cNvPr>
            <p:cNvSpPr/>
            <p:nvPr/>
          </p:nvSpPr>
          <p:spPr>
            <a:xfrm>
              <a:off x="1549400" y="1979613"/>
              <a:ext cx="8942388" cy="2471737"/>
            </a:xfrm>
            <a:prstGeom prst="rect">
              <a:avLst/>
            </a:prstGeom>
            <a:solidFill>
              <a:srgbClr val="56725B">
                <a:alpha val="5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37BF3C8F-9761-B2C5-4FDF-15A9584AE786}"/>
                </a:ext>
              </a:extLst>
            </p:cNvPr>
            <p:cNvSpPr/>
            <p:nvPr/>
          </p:nvSpPr>
          <p:spPr>
            <a:xfrm>
              <a:off x="1906588" y="2359025"/>
              <a:ext cx="8942387" cy="236537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1B3FC141-C77D-0EA9-8BE9-39A04BD1DCAA}"/>
                </a:ext>
              </a:extLst>
            </p:cNvPr>
            <p:cNvSpPr txBox="1"/>
            <p:nvPr/>
          </p:nvSpPr>
          <p:spPr>
            <a:xfrm>
              <a:off x="1631950" y="2514600"/>
              <a:ext cx="8956675" cy="1200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200" b="1" i="0" u="none" strike="noStrike" kern="1200" cap="none" spc="6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毕业论文答辩</a:t>
              </a:r>
            </a:p>
          </p:txBody>
        </p:sp>
        <p:sp>
          <p:nvSpPr>
            <p:cNvPr id="30" name="文本框 19">
              <a:extLst>
                <a:ext uri="{FF2B5EF4-FFF2-40B4-BE49-F238E27FC236}">
                  <a16:creationId xmlns:a16="http://schemas.microsoft.com/office/drawing/2014/main" id="{BE9F42B8-7618-C67C-3866-FC532975C8EF}"/>
                </a:ext>
              </a:extLst>
            </p:cNvPr>
            <p:cNvSpPr txBox="1"/>
            <p:nvPr/>
          </p:nvSpPr>
          <p:spPr>
            <a:xfrm>
              <a:off x="2959100" y="3851275"/>
              <a:ext cx="6381750" cy="3698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答辩人：小不点      答辩时间：</a:t>
              </a:r>
              <a:r>
                <a:rPr lang="en-US" altLang="zh-CN" sz="1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5.5      </a:t>
              </a:r>
              <a:r>
                <a:rPr lang="zh-CN" altLang="en-US" sz="1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指导老师：大不点</a:t>
              </a:r>
            </a:p>
          </p:txBody>
        </p:sp>
        <p:pic>
          <p:nvPicPr>
            <p:cNvPr id="31" name="图片 3">
              <a:extLst>
                <a:ext uri="{FF2B5EF4-FFF2-40B4-BE49-F238E27FC236}">
                  <a16:creationId xmlns:a16="http://schemas.microsoft.com/office/drawing/2014/main" id="{A241A5E2-B9EA-7859-D52B-1AC592871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635467" y="-2618668"/>
              <a:ext cx="6858000" cy="1216104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2" name="图片 6">
              <a:extLst>
                <a:ext uri="{FF2B5EF4-FFF2-40B4-BE49-F238E27FC236}">
                  <a16:creationId xmlns:a16="http://schemas.microsoft.com/office/drawing/2014/main" id="{846FE254-4DED-0329-566F-9E9C67F57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41998" t="35860" b="16335"/>
            <a:stretch>
              <a:fillRect/>
            </a:stretch>
          </p:blipFill>
          <p:spPr>
            <a:xfrm rot="5400000">
              <a:off x="2986882" y="1987862"/>
              <a:ext cx="3978275" cy="58277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3" name="图片 9">
              <a:extLst>
                <a:ext uri="{FF2B5EF4-FFF2-40B4-BE49-F238E27FC236}">
                  <a16:creationId xmlns:a16="http://schemas.microsoft.com/office/drawing/2014/main" id="{3CE9CFF0-4DFA-8F27-8EFC-FB4A093676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6923" r="32001" b="64230"/>
            <a:stretch>
              <a:fillRect/>
            </a:stretch>
          </p:blipFill>
          <p:spPr>
            <a:xfrm rot="5400000">
              <a:off x="3799682" y="606737"/>
              <a:ext cx="4664075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4" name="图片 10">
              <a:extLst>
                <a:ext uri="{FF2B5EF4-FFF2-40B4-BE49-F238E27FC236}">
                  <a16:creationId xmlns:a16="http://schemas.microsoft.com/office/drawing/2014/main" id="{A1E68E3B-77D9-0C3E-520C-9964A5B03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2" t="6923" r="83958" b="64230"/>
            <a:stretch>
              <a:fillRect/>
            </a:stretch>
          </p:blipFill>
          <p:spPr>
            <a:xfrm rot="5400000">
              <a:off x="4718050" y="-1175231"/>
              <a:ext cx="1100138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" name="图片 11">
              <a:extLst>
                <a:ext uri="{FF2B5EF4-FFF2-40B4-BE49-F238E27FC236}">
                  <a16:creationId xmlns:a16="http://schemas.microsoft.com/office/drawing/2014/main" id="{A1F34B5C-AB99-ABB4-3A6A-392191B53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41998" t="35860" b="16335"/>
            <a:stretch>
              <a:fillRect/>
            </a:stretch>
          </p:blipFill>
          <p:spPr>
            <a:xfrm rot="5400000">
              <a:off x="1489710" y="1451128"/>
              <a:ext cx="3978275" cy="69011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6" name="图片 9">
              <a:extLst>
                <a:ext uri="{FF2B5EF4-FFF2-40B4-BE49-F238E27FC236}">
                  <a16:creationId xmlns:a16="http://schemas.microsoft.com/office/drawing/2014/main" id="{410EE34C-A25A-2166-C16B-A81FDE336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5466" t="6923" r="32001" b="64230"/>
            <a:stretch>
              <a:fillRect/>
            </a:stretch>
          </p:blipFill>
          <p:spPr>
            <a:xfrm rot="5400000">
              <a:off x="7665642" y="-184236"/>
              <a:ext cx="4289426" cy="470138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7" name="图片 9">
              <a:extLst>
                <a:ext uri="{FF2B5EF4-FFF2-40B4-BE49-F238E27FC236}">
                  <a16:creationId xmlns:a16="http://schemas.microsoft.com/office/drawing/2014/main" id="{20D55FC3-D4BD-CA11-77D0-84AF278B3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5466" t="6923" r="32001" b="64230"/>
            <a:stretch>
              <a:fillRect/>
            </a:stretch>
          </p:blipFill>
          <p:spPr>
            <a:xfrm rot="5400000">
              <a:off x="3909218" y="408300"/>
              <a:ext cx="4289426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8" name="图片 9">
              <a:extLst>
                <a:ext uri="{FF2B5EF4-FFF2-40B4-BE49-F238E27FC236}">
                  <a16:creationId xmlns:a16="http://schemas.microsoft.com/office/drawing/2014/main" id="{3B736DEC-1744-90FA-2C9E-0745FDE2A6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4159250" y="4919181"/>
              <a:ext cx="428625" cy="35147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9" name="图片 9">
              <a:extLst>
                <a:ext uri="{FF2B5EF4-FFF2-40B4-BE49-F238E27FC236}">
                  <a16:creationId xmlns:a16="http://schemas.microsoft.com/office/drawing/2014/main" id="{C6B9E753-8F66-5182-3984-F19B14390C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2645569" y="4918387"/>
              <a:ext cx="428625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0" name="图片 8">
              <a:extLst>
                <a:ext uri="{FF2B5EF4-FFF2-40B4-BE49-F238E27FC236}">
                  <a16:creationId xmlns:a16="http://schemas.microsoft.com/office/drawing/2014/main" id="{C439D8A7-7A1D-E6B8-7488-84CA7885E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64230" r="65837" b="9946"/>
            <a:stretch>
              <a:fillRect/>
            </a:stretch>
          </p:blipFill>
          <p:spPr>
            <a:xfrm rot="5400000">
              <a:off x="433386" y="-397753"/>
              <a:ext cx="2343150" cy="31480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" name="图片 2">
              <a:extLst>
                <a:ext uri="{FF2B5EF4-FFF2-40B4-BE49-F238E27FC236}">
                  <a16:creationId xmlns:a16="http://schemas.microsoft.com/office/drawing/2014/main" id="{4CC03F23-41F0-F6C5-4CC8-1869653D3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70209" t="9946" b="64230"/>
            <a:stretch>
              <a:fillRect/>
            </a:stretch>
          </p:blipFill>
          <p:spPr>
            <a:xfrm rot="5400000">
              <a:off x="9568182" y="4233622"/>
              <a:ext cx="2043112" cy="31480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3" name="图片 9">
              <a:extLst>
                <a:ext uri="{FF2B5EF4-FFF2-40B4-BE49-F238E27FC236}">
                  <a16:creationId xmlns:a16="http://schemas.microsoft.com/office/drawing/2014/main" id="{AC5E0878-4333-D136-B29F-00DE98DC9D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5059362" y="-1522894"/>
              <a:ext cx="427038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4" name="图片 9">
              <a:extLst>
                <a:ext uri="{FF2B5EF4-FFF2-40B4-BE49-F238E27FC236}">
                  <a16:creationId xmlns:a16="http://schemas.microsoft.com/office/drawing/2014/main" id="{E3F7053D-9C35-F261-F219-70F7993EC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6638132" y="4918387"/>
              <a:ext cx="428625" cy="35163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BE00CFBC-7F70-456A-F1AB-F962042C5BB0}"/>
                </a:ext>
              </a:extLst>
            </p:cNvPr>
            <p:cNvSpPr/>
            <p:nvPr/>
          </p:nvSpPr>
          <p:spPr bwMode="auto">
            <a:xfrm rot="5400000">
              <a:off x="2890565" y="-2166166"/>
              <a:ext cx="6338887" cy="11305258"/>
            </a:xfrm>
            <a:prstGeom prst="rect">
              <a:avLst/>
            </a:prstGeom>
            <a:solidFill>
              <a:srgbClr val="FFFFFF">
                <a:alpha val="92157"/>
              </a:srgbClr>
            </a:solidFill>
            <a:ln>
              <a:solidFill>
                <a:srgbClr val="799B7F"/>
              </a:solidFill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lvl="0" algn="ctr"/>
              <a:endParaRPr lang="zh-CN" altLang="en-US" dirty="0">
                <a:solidFill>
                  <a:srgbClr val="FFFFFF"/>
                </a:solidFill>
                <a:latin typeface="Calibri" pitchFamily="34" charset="0"/>
                <a:ea typeface="等线" pitchFamily="2" charset="-122"/>
              </a:endParaRPr>
            </a:p>
          </p:txBody>
        </p:sp>
      </p:grpSp>
      <p:sp>
        <p:nvSpPr>
          <p:cNvPr id="6148" name="文本框 129"/>
          <p:cNvSpPr txBox="1"/>
          <p:nvPr/>
        </p:nvSpPr>
        <p:spPr>
          <a:xfrm>
            <a:off x="2217884" y="431741"/>
            <a:ext cx="8057563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4400" b="1" dirty="0">
                <a:solidFill>
                  <a:srgbClr val="56725B"/>
                </a:solidFill>
                <a:latin typeface="微软雅黑" pitchFamily="34" charset="-122"/>
                <a:ea typeface="微软雅黑" pitchFamily="34" charset="-122"/>
              </a:rPr>
              <a:t>Conclusion and Outlook</a:t>
            </a:r>
          </a:p>
        </p:txBody>
      </p:sp>
      <p:pic>
        <p:nvPicPr>
          <p:cNvPr id="5" name="图形 4">
            <a:extLst>
              <a:ext uri="{FF2B5EF4-FFF2-40B4-BE49-F238E27FC236}">
                <a16:creationId xmlns:a16="http://schemas.microsoft.com/office/drawing/2014/main" id="{B1FCBA49-CD30-22CC-13F7-D46CC6AD76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12334" y="193236"/>
            <a:ext cx="4962972" cy="65096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1885135" y="1237158"/>
                <a:ext cx="9095726" cy="6031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l"/>
                </a:pPr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Electroweak corrections are non-negligible for the precise testing of the SM and the search for new physics. </a:t>
                </a:r>
              </a:p>
              <a:p>
                <a:endParaRPr lang="en-US" altLang="zh-CN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l"/>
                </a:pPr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For gg-&gt;Hg production, EW corrections amount to a few percent enhancement of the total cross section, with a value of approximately 4.3% in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𝑮</m:t>
                        </m:r>
                      </m:e>
                      <m:sub>
                        <m:r>
                          <a:rPr lang="en-US" altLang="zh-CN" sz="24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𝝁</m:t>
                        </m:r>
                      </m:sub>
                    </m:sSub>
                    <m:r>
                      <a:rPr lang="en-US" altLang="zh-CN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scheme. The differential distributions reveal non-trivial kinematic dependence. </a:t>
                </a:r>
              </a:p>
              <a:p>
                <a:pPr marL="342900" indent="-342900">
                  <a:buFont typeface="Wingdings" panose="05000000000000000000" pitchFamily="2" charset="2"/>
                  <a:buChar char="l"/>
                </a:pPr>
                <a:endParaRPr lang="en-US" altLang="zh-CN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l"/>
                </a:pPr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We calculate NLO electroweak corrections to </a:t>
                </a:r>
                <a14:m>
                  <m:oMath xmlns:m="http://schemas.openxmlformats.org/officeDocument/2006/math">
                    <m:r>
                      <a:rPr lang="en-US" altLang="zh-CN" sz="24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𝑯</m:t>
                    </m:r>
                    <m:r>
                      <a:rPr lang="en-US" altLang="zh-CN" sz="24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altLang="zh-CN" sz="24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𝒁</m:t>
                    </m:r>
                    <m:r>
                      <a:rPr lang="en-US" altLang="zh-CN" sz="24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zh-CN" sz="24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𝜸</m:t>
                    </m:r>
                  </m:oMath>
                </a14:m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obtain most precise prediction for this channel. The SM prediction agree with the most recent measurement.</a:t>
                </a:r>
              </a:p>
              <a:p>
                <a:pPr marL="342900" indent="-342900">
                  <a:buFont typeface="Wingdings" panose="05000000000000000000" pitchFamily="2" charset="2"/>
                  <a:buChar char="l"/>
                </a:pPr>
                <a:endParaRPr lang="en-US" altLang="zh-CN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l"/>
                </a:pPr>
                <a:endParaRPr lang="en-US" altLang="zh-CN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l"/>
                </a:pPr>
                <a:endParaRPr lang="en-US" altLang="zh-CN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135" y="1237158"/>
                <a:ext cx="9095726" cy="6031588"/>
              </a:xfrm>
              <a:prstGeom prst="rect">
                <a:avLst/>
              </a:prstGeom>
              <a:blipFill>
                <a:blip r:embed="rId7"/>
                <a:stretch>
                  <a:fillRect l="-871" t="-708" r="-2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22883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组合 3"/>
          <p:cNvGrpSpPr/>
          <p:nvPr/>
        </p:nvGrpSpPr>
        <p:grpSpPr>
          <a:xfrm>
            <a:off x="5426" y="35273"/>
            <a:ext cx="12163425" cy="6886575"/>
            <a:chOff x="1" y="4678"/>
            <a:chExt cx="12163743" cy="6886179"/>
          </a:xfrm>
        </p:grpSpPr>
        <p:sp>
          <p:nvSpPr>
            <p:cNvPr id="2" name="矩形 1"/>
            <p:cNvSpPr/>
            <p:nvPr/>
          </p:nvSpPr>
          <p:spPr>
            <a:xfrm>
              <a:off x="1549400" y="1979613"/>
              <a:ext cx="8942388" cy="2471737"/>
            </a:xfrm>
            <a:prstGeom prst="rect">
              <a:avLst/>
            </a:prstGeom>
            <a:solidFill>
              <a:srgbClr val="56725B">
                <a:alpha val="5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906588" y="2359025"/>
              <a:ext cx="8942387" cy="236537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631950" y="2514600"/>
              <a:ext cx="8956675" cy="1200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200" b="1" i="0" u="none" strike="noStrike" kern="1200" cap="none" spc="6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毕业论文答辩</a:t>
              </a:r>
            </a:p>
          </p:txBody>
        </p:sp>
        <p:sp>
          <p:nvSpPr>
            <p:cNvPr id="19467" name="文本框 19"/>
            <p:cNvSpPr txBox="1"/>
            <p:nvPr/>
          </p:nvSpPr>
          <p:spPr>
            <a:xfrm>
              <a:off x="2959100" y="3851275"/>
              <a:ext cx="6381750" cy="3698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答辩人：小不点      答辩时间：</a:t>
              </a:r>
              <a:r>
                <a:rPr lang="en-US" altLang="zh-CN" sz="1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5.5      </a:t>
              </a:r>
              <a:r>
                <a:rPr lang="zh-CN" altLang="en-US" sz="1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指导老师：大不点</a:t>
              </a:r>
            </a:p>
          </p:txBody>
        </p:sp>
        <p:pic>
          <p:nvPicPr>
            <p:cNvPr id="19468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651524" y="-2618668"/>
              <a:ext cx="6858000" cy="1216104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69" name="图片 6"/>
            <p:cNvPicPr>
              <a:picLocks noChangeAspect="1"/>
            </p:cNvPicPr>
            <p:nvPr/>
          </p:nvPicPr>
          <p:blipFill>
            <a:blip r:embed="rId3"/>
            <a:srcRect l="41998" t="35860" b="16335"/>
            <a:stretch>
              <a:fillRect/>
            </a:stretch>
          </p:blipFill>
          <p:spPr>
            <a:xfrm rot="5400000">
              <a:off x="2986882" y="1987862"/>
              <a:ext cx="3978275" cy="58277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70" name="图片 9"/>
            <p:cNvPicPr>
              <a:picLocks noChangeAspect="1"/>
            </p:cNvPicPr>
            <p:nvPr/>
          </p:nvPicPr>
          <p:blipFill>
            <a:blip r:embed="rId3"/>
            <a:srcRect t="6923" r="32001" b="64230"/>
            <a:stretch>
              <a:fillRect/>
            </a:stretch>
          </p:blipFill>
          <p:spPr>
            <a:xfrm rot="5400000">
              <a:off x="3799682" y="606737"/>
              <a:ext cx="4664075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71" name="图片 10"/>
            <p:cNvPicPr>
              <a:picLocks noChangeAspect="1"/>
            </p:cNvPicPr>
            <p:nvPr/>
          </p:nvPicPr>
          <p:blipFill>
            <a:blip r:embed="rId3"/>
            <a:srcRect l="2" t="6923" r="83958" b="64230"/>
            <a:stretch>
              <a:fillRect/>
            </a:stretch>
          </p:blipFill>
          <p:spPr>
            <a:xfrm rot="5400000">
              <a:off x="4718050" y="-1175231"/>
              <a:ext cx="1100138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72" name="图片 11"/>
            <p:cNvPicPr>
              <a:picLocks noChangeAspect="1"/>
            </p:cNvPicPr>
            <p:nvPr/>
          </p:nvPicPr>
          <p:blipFill>
            <a:blip r:embed="rId3"/>
            <a:srcRect l="41998" t="35860" b="16335"/>
            <a:stretch>
              <a:fillRect/>
            </a:stretch>
          </p:blipFill>
          <p:spPr>
            <a:xfrm rot="5400000">
              <a:off x="1489710" y="1451128"/>
              <a:ext cx="3978275" cy="69011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73" name="图片 9"/>
            <p:cNvPicPr>
              <a:picLocks noChangeAspect="1"/>
            </p:cNvPicPr>
            <p:nvPr/>
          </p:nvPicPr>
          <p:blipFill>
            <a:blip r:embed="rId3"/>
            <a:srcRect l="5466" t="6923" r="32001" b="64230"/>
            <a:stretch>
              <a:fillRect/>
            </a:stretch>
          </p:blipFill>
          <p:spPr>
            <a:xfrm rot="5400000">
              <a:off x="7665642" y="-184236"/>
              <a:ext cx="4289426" cy="470138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74" name="图片 9"/>
            <p:cNvPicPr>
              <a:picLocks noChangeAspect="1"/>
            </p:cNvPicPr>
            <p:nvPr/>
          </p:nvPicPr>
          <p:blipFill>
            <a:blip r:embed="rId3"/>
            <a:srcRect l="5466" t="6923" r="32001" b="64230"/>
            <a:stretch>
              <a:fillRect/>
            </a:stretch>
          </p:blipFill>
          <p:spPr>
            <a:xfrm rot="5400000">
              <a:off x="3909218" y="408300"/>
              <a:ext cx="4289426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75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4159250" y="4919181"/>
              <a:ext cx="428625" cy="35147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76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2645569" y="4918387"/>
              <a:ext cx="428625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77" name="图片 8"/>
            <p:cNvPicPr>
              <a:picLocks noChangeAspect="1"/>
            </p:cNvPicPr>
            <p:nvPr/>
          </p:nvPicPr>
          <p:blipFill>
            <a:blip r:embed="rId4"/>
            <a:srcRect t="64230" r="65837" b="9946"/>
            <a:stretch>
              <a:fillRect/>
            </a:stretch>
          </p:blipFill>
          <p:spPr>
            <a:xfrm rot="5400000">
              <a:off x="433386" y="-397753"/>
              <a:ext cx="2343150" cy="31480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78" name="图片 2"/>
            <p:cNvPicPr>
              <a:picLocks noChangeAspect="1"/>
            </p:cNvPicPr>
            <p:nvPr/>
          </p:nvPicPr>
          <p:blipFill>
            <a:blip r:embed="rId3"/>
            <a:srcRect l="70209" t="9946" b="64230"/>
            <a:stretch>
              <a:fillRect/>
            </a:stretch>
          </p:blipFill>
          <p:spPr>
            <a:xfrm rot="5400000">
              <a:off x="9568182" y="4233622"/>
              <a:ext cx="2043112" cy="31480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79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5059362" y="-1522894"/>
              <a:ext cx="427038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80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6638132" y="4918387"/>
              <a:ext cx="428625" cy="35163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8" name="矩形 37"/>
            <p:cNvSpPr/>
            <p:nvPr/>
          </p:nvSpPr>
          <p:spPr bwMode="auto">
            <a:xfrm rot="5400000">
              <a:off x="2962559" y="-2166166"/>
              <a:ext cx="6338887" cy="11305258"/>
            </a:xfrm>
            <a:prstGeom prst="rect">
              <a:avLst/>
            </a:prstGeom>
            <a:solidFill>
              <a:srgbClr val="FFFFFF">
                <a:alpha val="92157"/>
              </a:srgbClr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lvl="0" algn="ctr"/>
              <a:endParaRPr lang="zh-CN" altLang="en-US" dirty="0">
                <a:solidFill>
                  <a:srgbClr val="FFFFFF"/>
                </a:solidFill>
                <a:latin typeface="Calibri" pitchFamily="34" charset="0"/>
                <a:ea typeface="等线" pitchFamily="2" charset="-122"/>
              </a:endParaRPr>
            </a:p>
          </p:txBody>
        </p:sp>
        <p:sp>
          <p:nvSpPr>
            <p:cNvPr id="39" name="矩形 38"/>
            <p:cNvSpPr/>
            <p:nvPr/>
          </p:nvSpPr>
          <p:spPr bwMode="auto">
            <a:xfrm rot="5400000">
              <a:off x="3157251" y="-1777551"/>
              <a:ext cx="5805487" cy="10585177"/>
            </a:xfrm>
            <a:prstGeom prst="rect">
              <a:avLst/>
            </a:prstGeom>
            <a:noFill/>
            <a:ln w="28575">
              <a:solidFill>
                <a:srgbClr val="2B62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lvl="0" algn="ctr"/>
              <a:endParaRPr lang="zh-CN" altLang="en-US" dirty="0">
                <a:solidFill>
                  <a:srgbClr val="FFFFFF"/>
                </a:solidFill>
                <a:latin typeface="Calibri" pitchFamily="34" charset="0"/>
                <a:ea typeface="等线" pitchFamily="2" charset="-122"/>
              </a:endParaRPr>
            </a:p>
          </p:txBody>
        </p:sp>
        <p:pic>
          <p:nvPicPr>
            <p:cNvPr id="19483" name="图片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400000">
              <a:off x="9245546" y="4298228"/>
              <a:ext cx="2008187" cy="21574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84" name="图片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5400000">
              <a:off x="868760" y="555816"/>
              <a:ext cx="2008187" cy="2157413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9459" name="组合 41"/>
          <p:cNvGrpSpPr/>
          <p:nvPr/>
        </p:nvGrpSpPr>
        <p:grpSpPr>
          <a:xfrm>
            <a:off x="1593850" y="2308225"/>
            <a:ext cx="9390923" cy="2471738"/>
            <a:chOff x="1549400" y="1979613"/>
            <a:chExt cx="9390789" cy="2471737"/>
          </a:xfrm>
        </p:grpSpPr>
        <p:sp>
          <p:nvSpPr>
            <p:cNvPr id="43" name="矩形 42"/>
            <p:cNvSpPr/>
            <p:nvPr/>
          </p:nvSpPr>
          <p:spPr>
            <a:xfrm>
              <a:off x="1549400" y="1979613"/>
              <a:ext cx="8942388" cy="2471737"/>
            </a:xfrm>
            <a:prstGeom prst="rect">
              <a:avLst/>
            </a:prstGeom>
            <a:solidFill>
              <a:srgbClr val="799B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881004" y="2264296"/>
              <a:ext cx="8319452" cy="2002904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983514" y="2680786"/>
              <a:ext cx="8956675" cy="1200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7200" b="1" spc="6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+mn-cs"/>
                </a:rPr>
                <a:t>Thank You</a:t>
              </a:r>
              <a:r>
                <a:rPr kumimoji="0" lang="zh-CN" altLang="en-US" sz="7200" b="1" i="0" u="none" strike="noStrike" kern="1200" cap="none" spc="6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6604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B8A3D3A8-77DC-B6FF-CC67-DB1895EF9450}"/>
              </a:ext>
            </a:extLst>
          </p:cNvPr>
          <p:cNvGrpSpPr/>
          <p:nvPr/>
        </p:nvGrpSpPr>
        <p:grpSpPr>
          <a:xfrm>
            <a:off x="28575" y="22556"/>
            <a:ext cx="12163425" cy="6879165"/>
            <a:chOff x="1" y="4678"/>
            <a:chExt cx="12163743" cy="6886179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EBF1BD78-48BC-D3CB-B9E3-E05307C1A901}"/>
                </a:ext>
              </a:extLst>
            </p:cNvPr>
            <p:cNvSpPr/>
            <p:nvPr/>
          </p:nvSpPr>
          <p:spPr>
            <a:xfrm>
              <a:off x="1549400" y="1979613"/>
              <a:ext cx="8942388" cy="2471737"/>
            </a:xfrm>
            <a:prstGeom prst="rect">
              <a:avLst/>
            </a:prstGeom>
            <a:solidFill>
              <a:srgbClr val="56725B">
                <a:alpha val="5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37BF3C8F-9761-B2C5-4FDF-15A9584AE786}"/>
                </a:ext>
              </a:extLst>
            </p:cNvPr>
            <p:cNvSpPr/>
            <p:nvPr/>
          </p:nvSpPr>
          <p:spPr>
            <a:xfrm>
              <a:off x="1906588" y="2359025"/>
              <a:ext cx="8942387" cy="236537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1B3FC141-C77D-0EA9-8BE9-39A04BD1DCAA}"/>
                </a:ext>
              </a:extLst>
            </p:cNvPr>
            <p:cNvSpPr txBox="1"/>
            <p:nvPr/>
          </p:nvSpPr>
          <p:spPr>
            <a:xfrm>
              <a:off x="1631950" y="2514600"/>
              <a:ext cx="8956675" cy="1200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200" b="1" i="0" u="none" strike="noStrike" kern="1200" cap="none" spc="6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毕业论文答辩</a:t>
              </a:r>
            </a:p>
          </p:txBody>
        </p:sp>
        <p:sp>
          <p:nvSpPr>
            <p:cNvPr id="30" name="文本框 19">
              <a:extLst>
                <a:ext uri="{FF2B5EF4-FFF2-40B4-BE49-F238E27FC236}">
                  <a16:creationId xmlns:a16="http://schemas.microsoft.com/office/drawing/2014/main" id="{BE9F42B8-7618-C67C-3866-FC532975C8EF}"/>
                </a:ext>
              </a:extLst>
            </p:cNvPr>
            <p:cNvSpPr txBox="1"/>
            <p:nvPr/>
          </p:nvSpPr>
          <p:spPr>
            <a:xfrm>
              <a:off x="2959100" y="3851275"/>
              <a:ext cx="6381750" cy="3698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答辩人：小不点      答辩时间：</a:t>
              </a:r>
              <a:r>
                <a:rPr lang="en-US" altLang="zh-CN" sz="1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5.5      </a:t>
              </a:r>
              <a:r>
                <a:rPr lang="zh-CN" altLang="en-US" sz="1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指导老师：大不点</a:t>
              </a:r>
            </a:p>
          </p:txBody>
        </p:sp>
        <p:pic>
          <p:nvPicPr>
            <p:cNvPr id="31" name="图片 3">
              <a:extLst>
                <a:ext uri="{FF2B5EF4-FFF2-40B4-BE49-F238E27FC236}">
                  <a16:creationId xmlns:a16="http://schemas.microsoft.com/office/drawing/2014/main" id="{A241A5E2-B9EA-7859-D52B-1AC592871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2651524" y="-2618668"/>
              <a:ext cx="6858000" cy="1216104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2" name="图片 6">
              <a:extLst>
                <a:ext uri="{FF2B5EF4-FFF2-40B4-BE49-F238E27FC236}">
                  <a16:creationId xmlns:a16="http://schemas.microsoft.com/office/drawing/2014/main" id="{846FE254-4DED-0329-566F-9E9C67F57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41998" t="35860" b="16335"/>
            <a:stretch>
              <a:fillRect/>
            </a:stretch>
          </p:blipFill>
          <p:spPr>
            <a:xfrm rot="5400000">
              <a:off x="2986882" y="1987862"/>
              <a:ext cx="3978275" cy="58277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3" name="图片 9">
              <a:extLst>
                <a:ext uri="{FF2B5EF4-FFF2-40B4-BE49-F238E27FC236}">
                  <a16:creationId xmlns:a16="http://schemas.microsoft.com/office/drawing/2014/main" id="{3CE9CFF0-4DFA-8F27-8EFC-FB4A093676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6923" r="32001" b="64230"/>
            <a:stretch>
              <a:fillRect/>
            </a:stretch>
          </p:blipFill>
          <p:spPr>
            <a:xfrm rot="5400000">
              <a:off x="3799682" y="606737"/>
              <a:ext cx="4664075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4" name="图片 10">
              <a:extLst>
                <a:ext uri="{FF2B5EF4-FFF2-40B4-BE49-F238E27FC236}">
                  <a16:creationId xmlns:a16="http://schemas.microsoft.com/office/drawing/2014/main" id="{A1E68E3B-77D9-0C3E-520C-9964A5B03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" t="6923" r="83958" b="64230"/>
            <a:stretch>
              <a:fillRect/>
            </a:stretch>
          </p:blipFill>
          <p:spPr>
            <a:xfrm rot="5400000">
              <a:off x="4718050" y="-1175231"/>
              <a:ext cx="1100138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" name="图片 11">
              <a:extLst>
                <a:ext uri="{FF2B5EF4-FFF2-40B4-BE49-F238E27FC236}">
                  <a16:creationId xmlns:a16="http://schemas.microsoft.com/office/drawing/2014/main" id="{A1F34B5C-AB99-ABB4-3A6A-392191B53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41998" t="35860" b="16335"/>
            <a:stretch>
              <a:fillRect/>
            </a:stretch>
          </p:blipFill>
          <p:spPr>
            <a:xfrm rot="5400000">
              <a:off x="1489710" y="1451128"/>
              <a:ext cx="3978275" cy="69011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6" name="图片 9">
              <a:extLst>
                <a:ext uri="{FF2B5EF4-FFF2-40B4-BE49-F238E27FC236}">
                  <a16:creationId xmlns:a16="http://schemas.microsoft.com/office/drawing/2014/main" id="{410EE34C-A25A-2166-C16B-A81FDE336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466" t="6923" r="32001" b="64230"/>
            <a:stretch>
              <a:fillRect/>
            </a:stretch>
          </p:blipFill>
          <p:spPr>
            <a:xfrm rot="5400000">
              <a:off x="7665642" y="-184236"/>
              <a:ext cx="4289426" cy="470138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7" name="图片 9">
              <a:extLst>
                <a:ext uri="{FF2B5EF4-FFF2-40B4-BE49-F238E27FC236}">
                  <a16:creationId xmlns:a16="http://schemas.microsoft.com/office/drawing/2014/main" id="{20D55FC3-D4BD-CA11-77D0-84AF278B3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466" t="6923" r="32001" b="64230"/>
            <a:stretch>
              <a:fillRect/>
            </a:stretch>
          </p:blipFill>
          <p:spPr>
            <a:xfrm rot="5400000">
              <a:off x="3909218" y="408300"/>
              <a:ext cx="4289426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8" name="图片 9">
              <a:extLst>
                <a:ext uri="{FF2B5EF4-FFF2-40B4-BE49-F238E27FC236}">
                  <a16:creationId xmlns:a16="http://schemas.microsoft.com/office/drawing/2014/main" id="{3B736DEC-1744-90FA-2C9E-0745FDE2A6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466" t="6923" r="88295" b="64230"/>
            <a:stretch>
              <a:fillRect/>
            </a:stretch>
          </p:blipFill>
          <p:spPr>
            <a:xfrm rot="5400000">
              <a:off x="4159250" y="4919181"/>
              <a:ext cx="428625" cy="35147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9" name="图片 9">
              <a:extLst>
                <a:ext uri="{FF2B5EF4-FFF2-40B4-BE49-F238E27FC236}">
                  <a16:creationId xmlns:a16="http://schemas.microsoft.com/office/drawing/2014/main" id="{C6B9E753-8F66-5182-3984-F19B14390C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466" t="6923" r="88295" b="64230"/>
            <a:stretch>
              <a:fillRect/>
            </a:stretch>
          </p:blipFill>
          <p:spPr>
            <a:xfrm rot="5400000">
              <a:off x="2645569" y="4918387"/>
              <a:ext cx="428625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0" name="图片 8">
              <a:extLst>
                <a:ext uri="{FF2B5EF4-FFF2-40B4-BE49-F238E27FC236}">
                  <a16:creationId xmlns:a16="http://schemas.microsoft.com/office/drawing/2014/main" id="{C439D8A7-7A1D-E6B8-7488-84CA7885E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64230" r="65837" b="9946"/>
            <a:stretch>
              <a:fillRect/>
            </a:stretch>
          </p:blipFill>
          <p:spPr>
            <a:xfrm rot="5400000">
              <a:off x="433386" y="-397753"/>
              <a:ext cx="2343150" cy="31480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" name="图片 2">
              <a:extLst>
                <a:ext uri="{FF2B5EF4-FFF2-40B4-BE49-F238E27FC236}">
                  <a16:creationId xmlns:a16="http://schemas.microsoft.com/office/drawing/2014/main" id="{4CC03F23-41F0-F6C5-4CC8-1869653D3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70209" t="9946" b="64230"/>
            <a:stretch>
              <a:fillRect/>
            </a:stretch>
          </p:blipFill>
          <p:spPr>
            <a:xfrm rot="5400000">
              <a:off x="9568182" y="4233622"/>
              <a:ext cx="2043112" cy="31480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3" name="图片 9">
              <a:extLst>
                <a:ext uri="{FF2B5EF4-FFF2-40B4-BE49-F238E27FC236}">
                  <a16:creationId xmlns:a16="http://schemas.microsoft.com/office/drawing/2014/main" id="{AC5E0878-4333-D136-B29F-00DE98DC9D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466" t="6923" r="88295" b="64230"/>
            <a:stretch>
              <a:fillRect/>
            </a:stretch>
          </p:blipFill>
          <p:spPr>
            <a:xfrm rot="5400000">
              <a:off x="5059362" y="-1522894"/>
              <a:ext cx="427038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4" name="图片 9">
              <a:extLst>
                <a:ext uri="{FF2B5EF4-FFF2-40B4-BE49-F238E27FC236}">
                  <a16:creationId xmlns:a16="http://schemas.microsoft.com/office/drawing/2014/main" id="{E3F7053D-9C35-F261-F219-70F7993EC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466" t="6923" r="88295" b="64230"/>
            <a:stretch>
              <a:fillRect/>
            </a:stretch>
          </p:blipFill>
          <p:spPr>
            <a:xfrm rot="5400000">
              <a:off x="6638132" y="4918387"/>
              <a:ext cx="428625" cy="35163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BE00CFBC-7F70-456A-F1AB-F962042C5BB0}"/>
                </a:ext>
              </a:extLst>
            </p:cNvPr>
            <p:cNvSpPr/>
            <p:nvPr/>
          </p:nvSpPr>
          <p:spPr bwMode="auto">
            <a:xfrm rot="5400000">
              <a:off x="2962559" y="-2166166"/>
              <a:ext cx="6338887" cy="11305258"/>
            </a:xfrm>
            <a:prstGeom prst="rect">
              <a:avLst/>
            </a:prstGeom>
            <a:solidFill>
              <a:srgbClr val="FFFFFF">
                <a:alpha val="92157"/>
              </a:srgbClr>
            </a:solidFill>
            <a:ln>
              <a:solidFill>
                <a:srgbClr val="799B7F"/>
              </a:solidFill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lvl="0" algn="ctr"/>
              <a:endParaRPr lang="zh-CN" altLang="en-US" dirty="0">
                <a:solidFill>
                  <a:srgbClr val="FFFFFF"/>
                </a:solidFill>
                <a:latin typeface="Calibri" pitchFamily="34" charset="0"/>
                <a:ea typeface="等线" pitchFamily="2" charset="-122"/>
              </a:endParaRPr>
            </a:p>
          </p:txBody>
        </p:sp>
      </p:grpSp>
      <p:pic>
        <p:nvPicPr>
          <p:cNvPr id="46" name="图形 45">
            <a:extLst>
              <a:ext uri="{FF2B5EF4-FFF2-40B4-BE49-F238E27FC236}">
                <a16:creationId xmlns:a16="http://schemas.microsoft.com/office/drawing/2014/main" id="{C394F316-D063-034B-FA74-2E2E310C17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73349" y="177967"/>
            <a:ext cx="4962972" cy="6509658"/>
          </a:xfrm>
          <a:prstGeom prst="rect">
            <a:avLst/>
          </a:prstGeom>
        </p:spPr>
      </p:pic>
      <p:grpSp>
        <p:nvGrpSpPr>
          <p:cNvPr id="47" name="组合 46">
            <a:extLst>
              <a:ext uri="{FF2B5EF4-FFF2-40B4-BE49-F238E27FC236}">
                <a16:creationId xmlns:a16="http://schemas.microsoft.com/office/drawing/2014/main" id="{39CD03C3-0E62-9ADC-2912-4A93679039AB}"/>
              </a:ext>
            </a:extLst>
          </p:cNvPr>
          <p:cNvGrpSpPr/>
          <p:nvPr/>
        </p:nvGrpSpPr>
        <p:grpSpPr>
          <a:xfrm>
            <a:off x="598864" y="476732"/>
            <a:ext cx="2138362" cy="2138363"/>
            <a:chOff x="2574111" y="2216758"/>
            <a:chExt cx="2375260" cy="2375260"/>
          </a:xfrm>
        </p:grpSpPr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2F36B447-00FF-F88F-CBA2-AC5F21BD53C6}"/>
                </a:ext>
              </a:extLst>
            </p:cNvPr>
            <p:cNvSpPr/>
            <p:nvPr/>
          </p:nvSpPr>
          <p:spPr>
            <a:xfrm>
              <a:off x="2574111" y="2216758"/>
              <a:ext cx="2375260" cy="2375260"/>
            </a:xfrm>
            <a:prstGeom prst="ellipse">
              <a:avLst/>
            </a:prstGeom>
            <a:noFill/>
            <a:ln w="6350">
              <a:solidFill>
                <a:srgbClr val="799B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4D9F3D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6A86A96D-E562-9739-02C8-3FC832B795BC}"/>
                </a:ext>
              </a:extLst>
            </p:cNvPr>
            <p:cNvSpPr/>
            <p:nvPr/>
          </p:nvSpPr>
          <p:spPr>
            <a:xfrm>
              <a:off x="2928015" y="2495435"/>
              <a:ext cx="1746275" cy="1746275"/>
            </a:xfrm>
            <a:prstGeom prst="ellipse">
              <a:avLst/>
            </a:prstGeom>
            <a:solidFill>
              <a:srgbClr val="799B7F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lvl="0" algn="ctr"/>
              <a:r>
                <a:rPr lang="en-US" altLang="zh-CN" sz="6000" dirty="0">
                  <a:solidFill>
                    <a:schemeClr val="bg1"/>
                  </a:solidFill>
                  <a:latin typeface="张海山锐线体简"/>
                  <a:ea typeface="张海山锐线体简"/>
                </a:rPr>
                <a:t>01</a:t>
              </a:r>
              <a:endParaRPr lang="zh-CN" altLang="en-US" sz="6000" dirty="0">
                <a:solidFill>
                  <a:schemeClr val="bg1"/>
                </a:solidFill>
                <a:latin typeface="张海山锐线体简"/>
                <a:ea typeface="张海山锐线体简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2828155" y="1239278"/>
            <a:ext cx="2067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accent6"/>
                </a:solidFill>
              </a:rPr>
              <a:t>Motivation</a:t>
            </a:r>
            <a:endParaRPr lang="zh-CN" altLang="en-US" sz="2800" b="1" dirty="0">
              <a:solidFill>
                <a:schemeClr val="accent6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24236" y="2002085"/>
            <a:ext cx="5650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7030A0"/>
                </a:solidFill>
              </a:rPr>
              <a:t>Discovery of Higgs boson</a:t>
            </a:r>
            <a:endParaRPr lang="zh-CN" altLang="en-US" sz="2800" b="1" dirty="0">
              <a:solidFill>
                <a:srgbClr val="7030A0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CBEAEE1-3ABA-9117-B4FE-DD34B051AC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59496" y="2683249"/>
            <a:ext cx="9971085" cy="18257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4F5D74E-7A04-8129-2177-69F7DAE262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75078" y="4553399"/>
            <a:ext cx="9971085" cy="152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25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5"/>
          <p:cNvSpPr>
            <a:spLocks noChangeArrowheads="1"/>
          </p:cNvSpPr>
          <p:nvPr/>
        </p:nvSpPr>
        <p:spPr bwMode="auto">
          <a:xfrm>
            <a:off x="24680" y="15637"/>
            <a:ext cx="12119992" cy="4616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Higgs boson production at LHC</a:t>
            </a:r>
            <a:endParaRPr lang="zh-CN" altLang="en-US" sz="24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080" y="1052736"/>
            <a:ext cx="4914185" cy="476440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223" y="924194"/>
            <a:ext cx="6456040" cy="560115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7104112" y="5886446"/>
            <a:ext cx="4752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kern="100" dirty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Precise </a:t>
            </a:r>
            <a:r>
              <a:rPr lang="en-US" altLang="zh-CN" b="1" kern="100" dirty="0">
                <a:solidFill>
                  <a:srgbClr val="7030A0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Higgs boson </a:t>
            </a:r>
            <a:r>
              <a:rPr lang="en-US" altLang="zh-CN" b="1" kern="100" dirty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physics study is crucial to understand SM and probe new physics.</a:t>
            </a:r>
            <a:endParaRPr lang="zh-CN" altLang="en-US" dirty="0"/>
          </a:p>
        </p:txBody>
      </p:sp>
      <p:cxnSp>
        <p:nvCxnSpPr>
          <p:cNvPr id="6" name="直接连接符 5"/>
          <p:cNvCxnSpPr/>
          <p:nvPr/>
        </p:nvCxnSpPr>
        <p:spPr>
          <a:xfrm>
            <a:off x="6672064" y="980728"/>
            <a:ext cx="0" cy="5544616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639615" y="516082"/>
            <a:ext cx="8208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Higgs isn’t everything. It’s the only thing.—Michael E. </a:t>
            </a:r>
            <a:r>
              <a:rPr lang="en-US" altLang="zh-CN" sz="2000" b="1" dirty="0" err="1"/>
              <a:t>Peskin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99243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B8A3D3A8-77DC-B6FF-CC67-DB1895EF9450}"/>
              </a:ext>
            </a:extLst>
          </p:cNvPr>
          <p:cNvGrpSpPr/>
          <p:nvPr/>
        </p:nvGrpSpPr>
        <p:grpSpPr>
          <a:xfrm>
            <a:off x="-13769" y="0"/>
            <a:ext cx="12163426" cy="6879163"/>
            <a:chOff x="0" y="4679"/>
            <a:chExt cx="12163744" cy="6886177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EBF1BD78-48BC-D3CB-B9E3-E05307C1A901}"/>
                </a:ext>
              </a:extLst>
            </p:cNvPr>
            <p:cNvSpPr/>
            <p:nvPr/>
          </p:nvSpPr>
          <p:spPr>
            <a:xfrm>
              <a:off x="1549400" y="1979613"/>
              <a:ext cx="8942388" cy="2471737"/>
            </a:xfrm>
            <a:prstGeom prst="rect">
              <a:avLst/>
            </a:prstGeom>
            <a:solidFill>
              <a:srgbClr val="56725B">
                <a:alpha val="5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37BF3C8F-9761-B2C5-4FDF-15A9584AE786}"/>
                </a:ext>
              </a:extLst>
            </p:cNvPr>
            <p:cNvSpPr/>
            <p:nvPr/>
          </p:nvSpPr>
          <p:spPr>
            <a:xfrm>
              <a:off x="1906588" y="2359025"/>
              <a:ext cx="8942387" cy="236537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1B3FC141-C77D-0EA9-8BE9-39A04BD1DCAA}"/>
                </a:ext>
              </a:extLst>
            </p:cNvPr>
            <p:cNvSpPr txBox="1"/>
            <p:nvPr/>
          </p:nvSpPr>
          <p:spPr>
            <a:xfrm>
              <a:off x="1631950" y="2514600"/>
              <a:ext cx="8956675" cy="1200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200" b="1" i="0" u="none" strike="noStrike" kern="1200" cap="none" spc="6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毕业论文答辩</a:t>
              </a:r>
            </a:p>
          </p:txBody>
        </p:sp>
        <p:sp>
          <p:nvSpPr>
            <p:cNvPr id="30" name="文本框 19">
              <a:extLst>
                <a:ext uri="{FF2B5EF4-FFF2-40B4-BE49-F238E27FC236}">
                  <a16:creationId xmlns:a16="http://schemas.microsoft.com/office/drawing/2014/main" id="{BE9F42B8-7618-C67C-3866-FC532975C8EF}"/>
                </a:ext>
              </a:extLst>
            </p:cNvPr>
            <p:cNvSpPr txBox="1"/>
            <p:nvPr/>
          </p:nvSpPr>
          <p:spPr>
            <a:xfrm>
              <a:off x="2959100" y="3851275"/>
              <a:ext cx="6381750" cy="3698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答辩人：小不点      答辩时间：</a:t>
              </a:r>
              <a:r>
                <a:rPr lang="en-US" altLang="zh-CN" sz="1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5.5      </a:t>
              </a:r>
              <a:r>
                <a:rPr lang="zh-CN" altLang="en-US" sz="1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指导老师：大不点</a:t>
              </a:r>
            </a:p>
          </p:txBody>
        </p:sp>
        <p:pic>
          <p:nvPicPr>
            <p:cNvPr id="31" name="图片 3">
              <a:extLst>
                <a:ext uri="{FF2B5EF4-FFF2-40B4-BE49-F238E27FC236}">
                  <a16:creationId xmlns:a16="http://schemas.microsoft.com/office/drawing/2014/main" id="{A241A5E2-B9EA-7859-D52B-1AC592871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2651524" y="-2618668"/>
              <a:ext cx="6858000" cy="1216104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2" name="图片 6">
              <a:extLst>
                <a:ext uri="{FF2B5EF4-FFF2-40B4-BE49-F238E27FC236}">
                  <a16:creationId xmlns:a16="http://schemas.microsoft.com/office/drawing/2014/main" id="{846FE254-4DED-0329-566F-9E9C67F57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41998" t="35860" b="16335"/>
            <a:stretch>
              <a:fillRect/>
            </a:stretch>
          </p:blipFill>
          <p:spPr>
            <a:xfrm rot="5400000">
              <a:off x="2986882" y="1987862"/>
              <a:ext cx="3978275" cy="58277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3" name="图片 9">
              <a:extLst>
                <a:ext uri="{FF2B5EF4-FFF2-40B4-BE49-F238E27FC236}">
                  <a16:creationId xmlns:a16="http://schemas.microsoft.com/office/drawing/2014/main" id="{3CE9CFF0-4DFA-8F27-8EFC-FB4A093676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6923" r="32001" b="64230"/>
            <a:stretch>
              <a:fillRect/>
            </a:stretch>
          </p:blipFill>
          <p:spPr>
            <a:xfrm rot="5400000">
              <a:off x="3799682" y="606737"/>
              <a:ext cx="4664075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4" name="图片 10">
              <a:extLst>
                <a:ext uri="{FF2B5EF4-FFF2-40B4-BE49-F238E27FC236}">
                  <a16:creationId xmlns:a16="http://schemas.microsoft.com/office/drawing/2014/main" id="{A1E68E3B-77D9-0C3E-520C-9964A5B03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" t="6923" r="83958" b="64230"/>
            <a:stretch>
              <a:fillRect/>
            </a:stretch>
          </p:blipFill>
          <p:spPr>
            <a:xfrm rot="5400000">
              <a:off x="4718050" y="-1175231"/>
              <a:ext cx="1100138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" name="图片 11">
              <a:extLst>
                <a:ext uri="{FF2B5EF4-FFF2-40B4-BE49-F238E27FC236}">
                  <a16:creationId xmlns:a16="http://schemas.microsoft.com/office/drawing/2014/main" id="{A1F34B5C-AB99-ABB4-3A6A-392191B53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41998" t="35860" b="16335"/>
            <a:stretch>
              <a:fillRect/>
            </a:stretch>
          </p:blipFill>
          <p:spPr>
            <a:xfrm rot="5400000">
              <a:off x="1489710" y="1451128"/>
              <a:ext cx="3978275" cy="69011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6" name="图片 9">
              <a:extLst>
                <a:ext uri="{FF2B5EF4-FFF2-40B4-BE49-F238E27FC236}">
                  <a16:creationId xmlns:a16="http://schemas.microsoft.com/office/drawing/2014/main" id="{410EE34C-A25A-2166-C16B-A81FDE336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466" t="6923" r="32001" b="64230"/>
            <a:stretch>
              <a:fillRect/>
            </a:stretch>
          </p:blipFill>
          <p:spPr>
            <a:xfrm rot="5400000">
              <a:off x="7665642" y="-184236"/>
              <a:ext cx="4289426" cy="470138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7" name="图片 9">
              <a:extLst>
                <a:ext uri="{FF2B5EF4-FFF2-40B4-BE49-F238E27FC236}">
                  <a16:creationId xmlns:a16="http://schemas.microsoft.com/office/drawing/2014/main" id="{20D55FC3-D4BD-CA11-77D0-84AF278B3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466" t="6923" r="32001" b="64230"/>
            <a:stretch>
              <a:fillRect/>
            </a:stretch>
          </p:blipFill>
          <p:spPr>
            <a:xfrm rot="5400000">
              <a:off x="3909218" y="408300"/>
              <a:ext cx="4289426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8" name="图片 9">
              <a:extLst>
                <a:ext uri="{FF2B5EF4-FFF2-40B4-BE49-F238E27FC236}">
                  <a16:creationId xmlns:a16="http://schemas.microsoft.com/office/drawing/2014/main" id="{3B736DEC-1744-90FA-2C9E-0745FDE2A6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466" t="6923" r="88295" b="64230"/>
            <a:stretch>
              <a:fillRect/>
            </a:stretch>
          </p:blipFill>
          <p:spPr>
            <a:xfrm rot="5400000">
              <a:off x="4159250" y="4919181"/>
              <a:ext cx="428625" cy="35147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9" name="图片 9">
              <a:extLst>
                <a:ext uri="{FF2B5EF4-FFF2-40B4-BE49-F238E27FC236}">
                  <a16:creationId xmlns:a16="http://schemas.microsoft.com/office/drawing/2014/main" id="{C6B9E753-8F66-5182-3984-F19B14390C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466" t="6923" r="88295" b="64230"/>
            <a:stretch>
              <a:fillRect/>
            </a:stretch>
          </p:blipFill>
          <p:spPr>
            <a:xfrm rot="5400000">
              <a:off x="2645569" y="4918387"/>
              <a:ext cx="428625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0" name="图片 8">
              <a:extLst>
                <a:ext uri="{FF2B5EF4-FFF2-40B4-BE49-F238E27FC236}">
                  <a16:creationId xmlns:a16="http://schemas.microsoft.com/office/drawing/2014/main" id="{C439D8A7-7A1D-E6B8-7488-84CA7885E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64230" r="65837" b="9946"/>
            <a:stretch>
              <a:fillRect/>
            </a:stretch>
          </p:blipFill>
          <p:spPr>
            <a:xfrm rot="5400000">
              <a:off x="433386" y="-397753"/>
              <a:ext cx="2343150" cy="31480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" name="图片 2">
              <a:extLst>
                <a:ext uri="{FF2B5EF4-FFF2-40B4-BE49-F238E27FC236}">
                  <a16:creationId xmlns:a16="http://schemas.microsoft.com/office/drawing/2014/main" id="{4CC03F23-41F0-F6C5-4CC8-1869653D3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70209" t="9946" b="64230"/>
            <a:stretch>
              <a:fillRect/>
            </a:stretch>
          </p:blipFill>
          <p:spPr>
            <a:xfrm rot="5400000">
              <a:off x="9568182" y="4233622"/>
              <a:ext cx="2043112" cy="31480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3" name="图片 9">
              <a:extLst>
                <a:ext uri="{FF2B5EF4-FFF2-40B4-BE49-F238E27FC236}">
                  <a16:creationId xmlns:a16="http://schemas.microsoft.com/office/drawing/2014/main" id="{AC5E0878-4333-D136-B29F-00DE98DC9D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466" t="6923" r="88295" b="64230"/>
            <a:stretch>
              <a:fillRect/>
            </a:stretch>
          </p:blipFill>
          <p:spPr>
            <a:xfrm rot="5400000">
              <a:off x="5059362" y="-1522894"/>
              <a:ext cx="427038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4" name="图片 9">
              <a:extLst>
                <a:ext uri="{FF2B5EF4-FFF2-40B4-BE49-F238E27FC236}">
                  <a16:creationId xmlns:a16="http://schemas.microsoft.com/office/drawing/2014/main" id="{E3F7053D-9C35-F261-F219-70F7993EC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466" t="6923" r="88295" b="64230"/>
            <a:stretch>
              <a:fillRect/>
            </a:stretch>
          </p:blipFill>
          <p:spPr>
            <a:xfrm rot="5400000">
              <a:off x="6638132" y="4918387"/>
              <a:ext cx="428625" cy="35163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BE00CFBC-7F70-456A-F1AB-F962042C5BB0}"/>
                </a:ext>
              </a:extLst>
            </p:cNvPr>
            <p:cNvSpPr/>
            <p:nvPr/>
          </p:nvSpPr>
          <p:spPr bwMode="auto">
            <a:xfrm rot="5400000">
              <a:off x="3034584" y="-2145529"/>
              <a:ext cx="6338887" cy="11305258"/>
            </a:xfrm>
            <a:prstGeom prst="rect">
              <a:avLst/>
            </a:prstGeom>
            <a:solidFill>
              <a:srgbClr val="FFFFFF">
                <a:alpha val="92157"/>
              </a:srgbClr>
            </a:solidFill>
            <a:ln>
              <a:solidFill>
                <a:srgbClr val="799B7F"/>
              </a:solidFill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lvl="0" algn="ctr"/>
              <a:endParaRPr lang="zh-CN" altLang="en-US" dirty="0">
                <a:solidFill>
                  <a:srgbClr val="FFFFFF"/>
                </a:solidFill>
                <a:latin typeface="Calibri" pitchFamily="34" charset="0"/>
                <a:ea typeface="等线" pitchFamily="2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551383" y="354722"/>
            <a:ext cx="11291193" cy="46166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lvl="0" algn="ctr" rtl="0">
              <a:defRPr/>
            </a:pPr>
            <a:r>
              <a:rPr lang="en-US" altLang="zh-CN" sz="2400" b="1" kern="100" dirty="0">
                <a:solidFill>
                  <a:schemeClr val="bg1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States of Higgs measurement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9716" y="1702986"/>
            <a:ext cx="7685736" cy="4708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4832733" y="945293"/>
                <a:ext cx="2799412" cy="6189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𝑒𝑥𝑝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𝑆𝑀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2733" y="945293"/>
                <a:ext cx="2799412" cy="6189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/>
          <p:cNvSpPr txBox="1"/>
          <p:nvPr/>
        </p:nvSpPr>
        <p:spPr>
          <a:xfrm>
            <a:off x="1201206" y="1746191"/>
            <a:ext cx="1086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ATLAS</a:t>
            </a:r>
            <a:endParaRPr lang="zh-CN" altLang="en-US" sz="2000" dirty="0"/>
          </a:p>
        </p:txBody>
      </p:sp>
      <p:sp>
        <p:nvSpPr>
          <p:cNvPr id="42" name="文本框 41"/>
          <p:cNvSpPr txBox="1"/>
          <p:nvPr/>
        </p:nvSpPr>
        <p:spPr>
          <a:xfrm>
            <a:off x="1268677" y="2401265"/>
            <a:ext cx="1086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CMS</a:t>
            </a:r>
            <a:endParaRPr lang="zh-CN" altLang="en-US" sz="2000" dirty="0"/>
          </a:p>
        </p:txBody>
      </p:sp>
      <p:sp>
        <p:nvSpPr>
          <p:cNvPr id="8" name="圆角矩形 7"/>
          <p:cNvSpPr/>
          <p:nvPr/>
        </p:nvSpPr>
        <p:spPr>
          <a:xfrm>
            <a:off x="7174811" y="1648022"/>
            <a:ext cx="3003412" cy="572003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58067" y="2994726"/>
            <a:ext cx="2874639" cy="366369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97899" y="2898418"/>
            <a:ext cx="4320108" cy="377094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69528" y="465557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7030A0"/>
                </a:solidFill>
              </a:rPr>
              <a:t>Nature 2022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37252" y="2423586"/>
            <a:ext cx="7740971" cy="331055"/>
          </a:xfrm>
          <a:prstGeom prst="rect">
            <a:avLst/>
          </a:prstGeom>
        </p:spPr>
      </p:pic>
      <p:sp>
        <p:nvSpPr>
          <p:cNvPr id="13" name="圆角矩形 12"/>
          <p:cNvSpPr/>
          <p:nvPr/>
        </p:nvSpPr>
        <p:spPr>
          <a:xfrm>
            <a:off x="8760296" y="2326124"/>
            <a:ext cx="1347037" cy="454804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6" name="图形 45">
            <a:extLst>
              <a:ext uri="{FF2B5EF4-FFF2-40B4-BE49-F238E27FC236}">
                <a16:creationId xmlns:a16="http://schemas.microsoft.com/office/drawing/2014/main" id="{C394F316-D063-034B-FA74-2E2E310C177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695985" y="12755"/>
            <a:ext cx="4962972" cy="6509658"/>
          </a:xfrm>
          <a:prstGeom prst="rect">
            <a:avLst/>
          </a:prstGeom>
        </p:spPr>
      </p:pic>
      <p:sp>
        <p:nvSpPr>
          <p:cNvPr id="9" name="圆角矩形 8"/>
          <p:cNvSpPr/>
          <p:nvPr/>
        </p:nvSpPr>
        <p:spPr>
          <a:xfrm>
            <a:off x="5807968" y="1702986"/>
            <a:ext cx="1296144" cy="443315"/>
          </a:xfrm>
          <a:prstGeom prst="roundRect">
            <a:avLst/>
          </a:prstGeom>
          <a:noFill/>
          <a:ln w="38100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圆角矩形 46"/>
          <p:cNvSpPr/>
          <p:nvPr/>
        </p:nvSpPr>
        <p:spPr>
          <a:xfrm>
            <a:off x="7174811" y="2337613"/>
            <a:ext cx="1546624" cy="443315"/>
          </a:xfrm>
          <a:prstGeom prst="roundRect">
            <a:avLst/>
          </a:prstGeom>
          <a:noFill/>
          <a:ln w="38100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8934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B8A3D3A8-77DC-B6FF-CC67-DB1895EF9450}"/>
              </a:ext>
            </a:extLst>
          </p:cNvPr>
          <p:cNvGrpSpPr/>
          <p:nvPr/>
        </p:nvGrpSpPr>
        <p:grpSpPr>
          <a:xfrm>
            <a:off x="0" y="0"/>
            <a:ext cx="12163425" cy="6886575"/>
            <a:chOff x="1" y="4678"/>
            <a:chExt cx="12163743" cy="6886179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EBF1BD78-48BC-D3CB-B9E3-E05307C1A901}"/>
                </a:ext>
              </a:extLst>
            </p:cNvPr>
            <p:cNvSpPr/>
            <p:nvPr/>
          </p:nvSpPr>
          <p:spPr>
            <a:xfrm>
              <a:off x="1549400" y="1979613"/>
              <a:ext cx="8942388" cy="2471737"/>
            </a:xfrm>
            <a:prstGeom prst="rect">
              <a:avLst/>
            </a:prstGeom>
            <a:solidFill>
              <a:srgbClr val="56725B">
                <a:alpha val="5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37BF3C8F-9761-B2C5-4FDF-15A9584AE786}"/>
                </a:ext>
              </a:extLst>
            </p:cNvPr>
            <p:cNvSpPr/>
            <p:nvPr/>
          </p:nvSpPr>
          <p:spPr>
            <a:xfrm>
              <a:off x="1906588" y="2359025"/>
              <a:ext cx="8942387" cy="236537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1B3FC141-C77D-0EA9-8BE9-39A04BD1DCAA}"/>
                </a:ext>
              </a:extLst>
            </p:cNvPr>
            <p:cNvSpPr txBox="1"/>
            <p:nvPr/>
          </p:nvSpPr>
          <p:spPr>
            <a:xfrm>
              <a:off x="1631950" y="2514600"/>
              <a:ext cx="8956675" cy="1200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200" b="1" i="0" u="none" strike="noStrike" kern="1200" cap="none" spc="6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毕业论文答辩</a:t>
              </a:r>
            </a:p>
          </p:txBody>
        </p:sp>
        <p:sp>
          <p:nvSpPr>
            <p:cNvPr id="30" name="文本框 19">
              <a:extLst>
                <a:ext uri="{FF2B5EF4-FFF2-40B4-BE49-F238E27FC236}">
                  <a16:creationId xmlns:a16="http://schemas.microsoft.com/office/drawing/2014/main" id="{BE9F42B8-7618-C67C-3866-FC532975C8EF}"/>
                </a:ext>
              </a:extLst>
            </p:cNvPr>
            <p:cNvSpPr txBox="1"/>
            <p:nvPr/>
          </p:nvSpPr>
          <p:spPr>
            <a:xfrm>
              <a:off x="2959100" y="3851275"/>
              <a:ext cx="6381750" cy="3698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答辩人：小不点      答辩时间：</a:t>
              </a:r>
              <a:r>
                <a:rPr lang="en-US" altLang="zh-CN" sz="1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5.5      </a:t>
              </a:r>
              <a:r>
                <a:rPr lang="zh-CN" altLang="en-US" sz="1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指导老师：大不点</a:t>
              </a:r>
            </a:p>
          </p:txBody>
        </p:sp>
        <p:pic>
          <p:nvPicPr>
            <p:cNvPr id="31" name="图片 3">
              <a:extLst>
                <a:ext uri="{FF2B5EF4-FFF2-40B4-BE49-F238E27FC236}">
                  <a16:creationId xmlns:a16="http://schemas.microsoft.com/office/drawing/2014/main" id="{A241A5E2-B9EA-7859-D52B-1AC592871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651524" y="-2618668"/>
              <a:ext cx="6858000" cy="1216104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2" name="图片 6">
              <a:extLst>
                <a:ext uri="{FF2B5EF4-FFF2-40B4-BE49-F238E27FC236}">
                  <a16:creationId xmlns:a16="http://schemas.microsoft.com/office/drawing/2014/main" id="{846FE254-4DED-0329-566F-9E9C67F57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41998" t="35860" b="16335"/>
            <a:stretch>
              <a:fillRect/>
            </a:stretch>
          </p:blipFill>
          <p:spPr>
            <a:xfrm rot="5400000">
              <a:off x="2986882" y="1987862"/>
              <a:ext cx="3978275" cy="58277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3" name="图片 9">
              <a:extLst>
                <a:ext uri="{FF2B5EF4-FFF2-40B4-BE49-F238E27FC236}">
                  <a16:creationId xmlns:a16="http://schemas.microsoft.com/office/drawing/2014/main" id="{3CE9CFF0-4DFA-8F27-8EFC-FB4A093676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6923" r="32001" b="64230"/>
            <a:stretch>
              <a:fillRect/>
            </a:stretch>
          </p:blipFill>
          <p:spPr>
            <a:xfrm rot="5400000">
              <a:off x="3799682" y="606737"/>
              <a:ext cx="4664075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4" name="图片 10">
              <a:extLst>
                <a:ext uri="{FF2B5EF4-FFF2-40B4-BE49-F238E27FC236}">
                  <a16:creationId xmlns:a16="http://schemas.microsoft.com/office/drawing/2014/main" id="{A1E68E3B-77D9-0C3E-520C-9964A5B03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2" t="6923" r="83958" b="64230"/>
            <a:stretch>
              <a:fillRect/>
            </a:stretch>
          </p:blipFill>
          <p:spPr>
            <a:xfrm rot="5400000">
              <a:off x="4718050" y="-1175231"/>
              <a:ext cx="1100138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" name="图片 11">
              <a:extLst>
                <a:ext uri="{FF2B5EF4-FFF2-40B4-BE49-F238E27FC236}">
                  <a16:creationId xmlns:a16="http://schemas.microsoft.com/office/drawing/2014/main" id="{A1F34B5C-AB99-ABB4-3A6A-392191B53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41998" t="35860" b="16335"/>
            <a:stretch>
              <a:fillRect/>
            </a:stretch>
          </p:blipFill>
          <p:spPr>
            <a:xfrm rot="5400000">
              <a:off x="1489710" y="1451128"/>
              <a:ext cx="3978275" cy="69011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6" name="图片 9">
              <a:extLst>
                <a:ext uri="{FF2B5EF4-FFF2-40B4-BE49-F238E27FC236}">
                  <a16:creationId xmlns:a16="http://schemas.microsoft.com/office/drawing/2014/main" id="{410EE34C-A25A-2166-C16B-A81FDE336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5466" t="6923" r="32001" b="64230"/>
            <a:stretch>
              <a:fillRect/>
            </a:stretch>
          </p:blipFill>
          <p:spPr>
            <a:xfrm rot="5400000">
              <a:off x="7665642" y="-184236"/>
              <a:ext cx="4289426" cy="470138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7" name="图片 9">
              <a:extLst>
                <a:ext uri="{FF2B5EF4-FFF2-40B4-BE49-F238E27FC236}">
                  <a16:creationId xmlns:a16="http://schemas.microsoft.com/office/drawing/2014/main" id="{20D55FC3-D4BD-CA11-77D0-84AF278B3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5466" t="6923" r="32001" b="64230"/>
            <a:stretch>
              <a:fillRect/>
            </a:stretch>
          </p:blipFill>
          <p:spPr>
            <a:xfrm rot="5400000">
              <a:off x="3909218" y="408300"/>
              <a:ext cx="4289426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8" name="图片 9">
              <a:extLst>
                <a:ext uri="{FF2B5EF4-FFF2-40B4-BE49-F238E27FC236}">
                  <a16:creationId xmlns:a16="http://schemas.microsoft.com/office/drawing/2014/main" id="{3B736DEC-1744-90FA-2C9E-0745FDE2A6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4159250" y="4919181"/>
              <a:ext cx="428625" cy="35147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9" name="图片 9">
              <a:extLst>
                <a:ext uri="{FF2B5EF4-FFF2-40B4-BE49-F238E27FC236}">
                  <a16:creationId xmlns:a16="http://schemas.microsoft.com/office/drawing/2014/main" id="{C6B9E753-8F66-5182-3984-F19B14390C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2645569" y="4918387"/>
              <a:ext cx="428625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0" name="图片 8">
              <a:extLst>
                <a:ext uri="{FF2B5EF4-FFF2-40B4-BE49-F238E27FC236}">
                  <a16:creationId xmlns:a16="http://schemas.microsoft.com/office/drawing/2014/main" id="{C439D8A7-7A1D-E6B8-7488-84CA7885E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64230" r="65837" b="9946"/>
            <a:stretch>
              <a:fillRect/>
            </a:stretch>
          </p:blipFill>
          <p:spPr>
            <a:xfrm rot="5400000">
              <a:off x="433386" y="-397753"/>
              <a:ext cx="2343150" cy="31480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" name="图片 2">
              <a:extLst>
                <a:ext uri="{FF2B5EF4-FFF2-40B4-BE49-F238E27FC236}">
                  <a16:creationId xmlns:a16="http://schemas.microsoft.com/office/drawing/2014/main" id="{4CC03F23-41F0-F6C5-4CC8-1869653D3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70209" t="9946" b="64230"/>
            <a:stretch>
              <a:fillRect/>
            </a:stretch>
          </p:blipFill>
          <p:spPr>
            <a:xfrm rot="5400000">
              <a:off x="9568182" y="4233622"/>
              <a:ext cx="2043112" cy="31480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3" name="图片 9">
              <a:extLst>
                <a:ext uri="{FF2B5EF4-FFF2-40B4-BE49-F238E27FC236}">
                  <a16:creationId xmlns:a16="http://schemas.microsoft.com/office/drawing/2014/main" id="{AC5E0878-4333-D136-B29F-00DE98DC9D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5059362" y="-1522894"/>
              <a:ext cx="427038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4" name="图片 9">
              <a:extLst>
                <a:ext uri="{FF2B5EF4-FFF2-40B4-BE49-F238E27FC236}">
                  <a16:creationId xmlns:a16="http://schemas.microsoft.com/office/drawing/2014/main" id="{E3F7053D-9C35-F261-F219-70F7993EC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6638132" y="4918387"/>
              <a:ext cx="428625" cy="35163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BE00CFBC-7F70-456A-F1AB-F962042C5BB0}"/>
                </a:ext>
              </a:extLst>
            </p:cNvPr>
            <p:cNvSpPr/>
            <p:nvPr/>
          </p:nvSpPr>
          <p:spPr bwMode="auto">
            <a:xfrm rot="5400000">
              <a:off x="2962559" y="-2166166"/>
              <a:ext cx="6338887" cy="11305258"/>
            </a:xfrm>
            <a:prstGeom prst="rect">
              <a:avLst/>
            </a:prstGeom>
            <a:solidFill>
              <a:srgbClr val="FFFFFF">
                <a:alpha val="92157"/>
              </a:srgbClr>
            </a:solidFill>
            <a:ln>
              <a:solidFill>
                <a:srgbClr val="799B7F"/>
              </a:solidFill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lvl="0" algn="ctr"/>
              <a:endParaRPr lang="zh-CN" altLang="en-US" dirty="0">
                <a:solidFill>
                  <a:srgbClr val="FFFFFF"/>
                </a:solidFill>
                <a:latin typeface="Calibri" pitchFamily="34" charset="0"/>
                <a:ea typeface="等线" pitchFamily="2" charset="-122"/>
              </a:endParaRPr>
            </a:p>
          </p:txBody>
        </p:sp>
      </p:grpSp>
      <p:sp>
        <p:nvSpPr>
          <p:cNvPr id="6148" name="文本框 129"/>
          <p:cNvSpPr txBox="1"/>
          <p:nvPr/>
        </p:nvSpPr>
        <p:spPr>
          <a:xfrm>
            <a:off x="3078997" y="2564904"/>
            <a:ext cx="8057563" cy="14465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4400" b="1" dirty="0">
                <a:solidFill>
                  <a:srgbClr val="56725B"/>
                </a:solidFill>
                <a:ea typeface="微软雅黑" pitchFamily="34" charset="-122"/>
              </a:rPr>
              <a:t>EW corrections to </a:t>
            </a:r>
            <a:r>
              <a:rPr lang="en-US" altLang="zh-CN" sz="4400" b="1" dirty="0" err="1">
                <a:solidFill>
                  <a:srgbClr val="56725B"/>
                </a:solidFill>
                <a:ea typeface="微软雅黑" pitchFamily="34" charset="-122"/>
              </a:rPr>
              <a:t>Higgs+jet</a:t>
            </a:r>
            <a:r>
              <a:rPr lang="en-US" altLang="zh-CN" sz="4400" b="1" dirty="0">
                <a:solidFill>
                  <a:srgbClr val="56725B"/>
                </a:solidFill>
                <a:ea typeface="微软雅黑" pitchFamily="34" charset="-122"/>
              </a:rPr>
              <a:t>  production in gluon fusion</a:t>
            </a:r>
            <a:endParaRPr lang="en-US" altLang="zh-CN" sz="4400" b="1" dirty="0">
              <a:solidFill>
                <a:srgbClr val="56725B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22100AFA-60BD-1CB6-528B-33F3A96E7593}"/>
              </a:ext>
            </a:extLst>
          </p:cNvPr>
          <p:cNvGrpSpPr/>
          <p:nvPr/>
        </p:nvGrpSpPr>
        <p:grpSpPr>
          <a:xfrm>
            <a:off x="828630" y="2163996"/>
            <a:ext cx="2138362" cy="2138363"/>
            <a:chOff x="2574111" y="2216758"/>
            <a:chExt cx="2375260" cy="2375260"/>
          </a:xfrm>
        </p:grpSpPr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CA4CABBA-BE1E-A836-41EC-47E7EF97F4B7}"/>
                </a:ext>
              </a:extLst>
            </p:cNvPr>
            <p:cNvSpPr/>
            <p:nvPr/>
          </p:nvSpPr>
          <p:spPr>
            <a:xfrm>
              <a:off x="2574111" y="2216758"/>
              <a:ext cx="2375260" cy="2375260"/>
            </a:xfrm>
            <a:prstGeom prst="ellipse">
              <a:avLst/>
            </a:prstGeom>
            <a:noFill/>
            <a:ln w="6350">
              <a:solidFill>
                <a:srgbClr val="799B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4D9F3D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493FF127-2670-299E-357D-6EEF353D348C}"/>
                </a:ext>
              </a:extLst>
            </p:cNvPr>
            <p:cNvSpPr/>
            <p:nvPr/>
          </p:nvSpPr>
          <p:spPr>
            <a:xfrm>
              <a:off x="2888603" y="2531250"/>
              <a:ext cx="1746275" cy="1746275"/>
            </a:xfrm>
            <a:prstGeom prst="ellipse">
              <a:avLst/>
            </a:prstGeom>
            <a:solidFill>
              <a:srgbClr val="799B7F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lvl="0" algn="ctr"/>
              <a:r>
                <a:rPr lang="en-US" altLang="zh-CN" sz="6000" dirty="0">
                  <a:solidFill>
                    <a:schemeClr val="bg1"/>
                  </a:solidFill>
                  <a:latin typeface="张海山锐线体简"/>
                  <a:ea typeface="张海山锐线体简"/>
                </a:rPr>
                <a:t>02</a:t>
              </a:r>
              <a:endParaRPr lang="zh-CN" altLang="en-US" sz="6000" dirty="0">
                <a:solidFill>
                  <a:schemeClr val="bg1"/>
                </a:solidFill>
                <a:latin typeface="张海山锐线体简"/>
                <a:ea typeface="张海山锐线体简"/>
              </a:endParaRPr>
            </a:p>
          </p:txBody>
        </p:sp>
      </p:grpSp>
      <p:pic>
        <p:nvPicPr>
          <p:cNvPr id="5" name="图形 4">
            <a:extLst>
              <a:ext uri="{FF2B5EF4-FFF2-40B4-BE49-F238E27FC236}">
                <a16:creationId xmlns:a16="http://schemas.microsoft.com/office/drawing/2014/main" id="{B1FCBA49-CD30-22CC-13F7-D46CC6AD76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07044" y="303334"/>
            <a:ext cx="4962972" cy="650965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928446" y="4878640"/>
            <a:ext cx="6514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00B0F0"/>
                </a:solidFill>
              </a:rPr>
              <a:t>With:  Hai Tao Li, Wen-Long Sang,  JHEP 10,194(2025)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851" y="728309"/>
            <a:ext cx="10289393" cy="13715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0851" y="2113423"/>
            <a:ext cx="10289393" cy="437787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207568" y="332656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The purpose of precision is discovery, not just improving the error bars.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73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3"/>
          <p:cNvGrpSpPr/>
          <p:nvPr/>
        </p:nvGrpSpPr>
        <p:grpSpPr>
          <a:xfrm>
            <a:off x="0" y="0"/>
            <a:ext cx="12192000" cy="6890385"/>
            <a:chOff x="-3175" y="869"/>
            <a:chExt cx="12192319" cy="6889989"/>
          </a:xfrm>
        </p:grpSpPr>
        <p:sp>
          <p:nvSpPr>
            <p:cNvPr id="2" name="矩形 1"/>
            <p:cNvSpPr/>
            <p:nvPr/>
          </p:nvSpPr>
          <p:spPr>
            <a:xfrm>
              <a:off x="1549400" y="1979613"/>
              <a:ext cx="8942388" cy="2471737"/>
            </a:xfrm>
            <a:prstGeom prst="rect">
              <a:avLst/>
            </a:prstGeom>
            <a:solidFill>
              <a:srgbClr val="56725B">
                <a:alpha val="5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produce an even more accurate calculation within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the SM.</a:t>
              </a: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906588" y="2359025"/>
              <a:ext cx="8942387" cy="236537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631950" y="2514600"/>
              <a:ext cx="8956675" cy="1200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200" b="1" i="0" u="none" strike="noStrike" kern="1200" cap="none" spc="6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107" name="文本框 19"/>
            <p:cNvSpPr txBox="1"/>
            <p:nvPr/>
          </p:nvSpPr>
          <p:spPr>
            <a:xfrm>
              <a:off x="2959100" y="3851275"/>
              <a:ext cx="6381750" cy="3698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4108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651524" y="-2618668"/>
              <a:ext cx="6858000" cy="1216104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09" name="图片 6"/>
            <p:cNvPicPr>
              <a:picLocks noChangeAspect="1"/>
            </p:cNvPicPr>
            <p:nvPr/>
          </p:nvPicPr>
          <p:blipFill>
            <a:blip r:embed="rId3"/>
            <a:srcRect l="41998" t="35860" b="16335"/>
            <a:stretch>
              <a:fillRect/>
            </a:stretch>
          </p:blipFill>
          <p:spPr>
            <a:xfrm rot="5400000">
              <a:off x="2986882" y="1987862"/>
              <a:ext cx="3978275" cy="58277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0" name="图片 9"/>
            <p:cNvPicPr>
              <a:picLocks noChangeAspect="1"/>
            </p:cNvPicPr>
            <p:nvPr/>
          </p:nvPicPr>
          <p:blipFill>
            <a:blip r:embed="rId3"/>
            <a:srcRect t="6923" r="32001" b="64230"/>
            <a:stretch>
              <a:fillRect/>
            </a:stretch>
          </p:blipFill>
          <p:spPr>
            <a:xfrm rot="5400000">
              <a:off x="3799682" y="606737"/>
              <a:ext cx="4664075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1" name="图片 10"/>
            <p:cNvPicPr>
              <a:picLocks noChangeAspect="1"/>
            </p:cNvPicPr>
            <p:nvPr/>
          </p:nvPicPr>
          <p:blipFill>
            <a:blip r:embed="rId3"/>
            <a:srcRect l="2" t="6923" r="83958" b="64230"/>
            <a:stretch>
              <a:fillRect/>
            </a:stretch>
          </p:blipFill>
          <p:spPr>
            <a:xfrm rot="5400000">
              <a:off x="4718050" y="-1175231"/>
              <a:ext cx="1100138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2" name="图片 11"/>
            <p:cNvPicPr>
              <a:picLocks noChangeAspect="1"/>
            </p:cNvPicPr>
            <p:nvPr/>
          </p:nvPicPr>
          <p:blipFill>
            <a:blip r:embed="rId3"/>
            <a:srcRect l="41998" t="35860" b="16335"/>
            <a:stretch>
              <a:fillRect/>
            </a:stretch>
          </p:blipFill>
          <p:spPr>
            <a:xfrm rot="5400000">
              <a:off x="1489710" y="1451128"/>
              <a:ext cx="3978275" cy="69011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3" name="图片 9"/>
            <p:cNvPicPr>
              <a:picLocks noChangeAspect="1"/>
            </p:cNvPicPr>
            <p:nvPr/>
          </p:nvPicPr>
          <p:blipFill>
            <a:blip r:embed="rId3"/>
            <a:srcRect l="5466" t="6923" r="32001" b="64230"/>
            <a:stretch>
              <a:fillRect/>
            </a:stretch>
          </p:blipFill>
          <p:spPr>
            <a:xfrm rot="5400000">
              <a:off x="7665642" y="-184236"/>
              <a:ext cx="4289426" cy="470138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4" name="图片 9"/>
            <p:cNvPicPr>
              <a:picLocks noChangeAspect="1"/>
            </p:cNvPicPr>
            <p:nvPr/>
          </p:nvPicPr>
          <p:blipFill>
            <a:blip r:embed="rId3"/>
            <a:srcRect l="5466" t="6923" r="32001" b="64230"/>
            <a:stretch>
              <a:fillRect/>
            </a:stretch>
          </p:blipFill>
          <p:spPr>
            <a:xfrm rot="5400000">
              <a:off x="3909218" y="408300"/>
              <a:ext cx="4289426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5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4159250" y="4919181"/>
              <a:ext cx="428625" cy="35147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6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2645569" y="4918387"/>
              <a:ext cx="428625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7" name="图片 8"/>
            <p:cNvPicPr>
              <a:picLocks noChangeAspect="1"/>
            </p:cNvPicPr>
            <p:nvPr/>
          </p:nvPicPr>
          <p:blipFill>
            <a:blip r:embed="rId4"/>
            <a:srcRect t="64230" r="65837" b="9946"/>
            <a:stretch>
              <a:fillRect/>
            </a:stretch>
          </p:blipFill>
          <p:spPr>
            <a:xfrm rot="5400000">
              <a:off x="433386" y="-397753"/>
              <a:ext cx="2343150" cy="31480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8" name="图片 2"/>
            <p:cNvPicPr>
              <a:picLocks noChangeAspect="1"/>
            </p:cNvPicPr>
            <p:nvPr/>
          </p:nvPicPr>
          <p:blipFill>
            <a:blip r:embed="rId3"/>
            <a:srcRect l="70209" t="9946" b="64230"/>
            <a:stretch>
              <a:fillRect/>
            </a:stretch>
          </p:blipFill>
          <p:spPr>
            <a:xfrm rot="5400000">
              <a:off x="9568182" y="4233622"/>
              <a:ext cx="2043112" cy="31480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9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5059362" y="-1522894"/>
              <a:ext cx="427038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20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6638132" y="4918387"/>
              <a:ext cx="428625" cy="35163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8" name="矩形 37"/>
            <p:cNvSpPr/>
            <p:nvPr/>
          </p:nvSpPr>
          <p:spPr bwMode="auto">
            <a:xfrm rot="5400000">
              <a:off x="2647990" y="-2650296"/>
              <a:ext cx="6889989" cy="12192319"/>
            </a:xfrm>
            <a:prstGeom prst="rect">
              <a:avLst/>
            </a:prstGeom>
            <a:solidFill>
              <a:srgbClr val="FFFFFF">
                <a:alpha val="92157"/>
              </a:srgbClr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lvl="0" algn="ctr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  <a:ea typeface="等线" panose="02010600030101010101" pitchFamily="2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598" y="1664035"/>
            <a:ext cx="5840245" cy="412518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5076" y="418060"/>
            <a:ext cx="5240106" cy="539184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682123" y="6021288"/>
            <a:ext cx="2448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7030A0"/>
                </a:solidFill>
              </a:rPr>
              <a:t>ATLAS  2301.06822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815059" y="6030724"/>
            <a:ext cx="2817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7030A0"/>
                </a:solidFill>
              </a:rPr>
              <a:t>ATLAS   2207.08615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27776" y="418060"/>
                <a:ext cx="5955461" cy="830997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schemeClr val="bg1"/>
                    </a:solidFill>
                  </a:rPr>
                  <a:t>Higgs boson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</m:oMath>
                </a14:m>
                <a:r>
                  <a:rPr lang="en-US" altLang="zh-CN" sz="2400" b="1" dirty="0">
                    <a:solidFill>
                      <a:schemeClr val="bg1"/>
                    </a:solidFill>
                  </a:rPr>
                  <a:t> distribution measurement</a:t>
                </a:r>
                <a:endParaRPr lang="zh-CN" alt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76" y="418060"/>
                <a:ext cx="5955461" cy="830997"/>
              </a:xfrm>
              <a:prstGeom prst="rect">
                <a:avLst/>
              </a:prstGeom>
              <a:blipFill>
                <a:blip r:embed="rId7"/>
                <a:stretch>
                  <a:fillRect t="-5147" b="-169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4577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3"/>
          <p:cNvGrpSpPr/>
          <p:nvPr/>
        </p:nvGrpSpPr>
        <p:grpSpPr>
          <a:xfrm>
            <a:off x="0" y="0"/>
            <a:ext cx="12192000" cy="6890385"/>
            <a:chOff x="-3175" y="869"/>
            <a:chExt cx="12192319" cy="6889989"/>
          </a:xfrm>
        </p:grpSpPr>
        <p:sp>
          <p:nvSpPr>
            <p:cNvPr id="2" name="矩形 1"/>
            <p:cNvSpPr/>
            <p:nvPr/>
          </p:nvSpPr>
          <p:spPr>
            <a:xfrm>
              <a:off x="1549400" y="1979613"/>
              <a:ext cx="8942388" cy="2471737"/>
            </a:xfrm>
            <a:prstGeom prst="rect">
              <a:avLst/>
            </a:prstGeom>
            <a:solidFill>
              <a:srgbClr val="56725B">
                <a:alpha val="5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produce an even more accurate calculation within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the SM.</a:t>
              </a: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906588" y="2359025"/>
              <a:ext cx="8942387" cy="236537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631950" y="2514600"/>
              <a:ext cx="8956675" cy="1200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200" b="1" i="0" u="none" strike="noStrike" kern="1200" cap="none" spc="6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107" name="文本框 19"/>
            <p:cNvSpPr txBox="1"/>
            <p:nvPr/>
          </p:nvSpPr>
          <p:spPr>
            <a:xfrm>
              <a:off x="2959100" y="3851275"/>
              <a:ext cx="6381750" cy="3698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4108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651524" y="-2618668"/>
              <a:ext cx="6858000" cy="1216104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09" name="图片 6"/>
            <p:cNvPicPr>
              <a:picLocks noChangeAspect="1"/>
            </p:cNvPicPr>
            <p:nvPr/>
          </p:nvPicPr>
          <p:blipFill>
            <a:blip r:embed="rId3"/>
            <a:srcRect l="41998" t="35860" b="16335"/>
            <a:stretch>
              <a:fillRect/>
            </a:stretch>
          </p:blipFill>
          <p:spPr>
            <a:xfrm rot="5400000">
              <a:off x="2986882" y="1987862"/>
              <a:ext cx="3978275" cy="58277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0" name="图片 9"/>
            <p:cNvPicPr>
              <a:picLocks noChangeAspect="1"/>
            </p:cNvPicPr>
            <p:nvPr/>
          </p:nvPicPr>
          <p:blipFill>
            <a:blip r:embed="rId3"/>
            <a:srcRect t="6923" r="32001" b="64230"/>
            <a:stretch>
              <a:fillRect/>
            </a:stretch>
          </p:blipFill>
          <p:spPr>
            <a:xfrm rot="5400000">
              <a:off x="3799682" y="606737"/>
              <a:ext cx="4664075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1" name="图片 10"/>
            <p:cNvPicPr>
              <a:picLocks noChangeAspect="1"/>
            </p:cNvPicPr>
            <p:nvPr/>
          </p:nvPicPr>
          <p:blipFill>
            <a:blip r:embed="rId3"/>
            <a:srcRect l="2" t="6923" r="83958" b="64230"/>
            <a:stretch>
              <a:fillRect/>
            </a:stretch>
          </p:blipFill>
          <p:spPr>
            <a:xfrm rot="5400000">
              <a:off x="4718050" y="-1175231"/>
              <a:ext cx="1100138" cy="3516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2" name="图片 11"/>
            <p:cNvPicPr>
              <a:picLocks noChangeAspect="1"/>
            </p:cNvPicPr>
            <p:nvPr/>
          </p:nvPicPr>
          <p:blipFill>
            <a:blip r:embed="rId3"/>
            <a:srcRect l="41998" t="35860" b="16335"/>
            <a:stretch>
              <a:fillRect/>
            </a:stretch>
          </p:blipFill>
          <p:spPr>
            <a:xfrm rot="5400000">
              <a:off x="1489710" y="1451128"/>
              <a:ext cx="3978275" cy="69011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3" name="图片 9"/>
            <p:cNvPicPr>
              <a:picLocks noChangeAspect="1"/>
            </p:cNvPicPr>
            <p:nvPr/>
          </p:nvPicPr>
          <p:blipFill>
            <a:blip r:embed="rId3"/>
            <a:srcRect l="5466" t="6923" r="32001" b="64230"/>
            <a:stretch>
              <a:fillRect/>
            </a:stretch>
          </p:blipFill>
          <p:spPr>
            <a:xfrm rot="5400000">
              <a:off x="7665642" y="-184236"/>
              <a:ext cx="4289426" cy="470138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4" name="图片 9"/>
            <p:cNvPicPr>
              <a:picLocks noChangeAspect="1"/>
            </p:cNvPicPr>
            <p:nvPr/>
          </p:nvPicPr>
          <p:blipFill>
            <a:blip r:embed="rId3"/>
            <a:srcRect l="5466" t="6923" r="32001" b="64230"/>
            <a:stretch>
              <a:fillRect/>
            </a:stretch>
          </p:blipFill>
          <p:spPr>
            <a:xfrm rot="5400000">
              <a:off x="3909218" y="408300"/>
              <a:ext cx="4289426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5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4159250" y="4919181"/>
              <a:ext cx="428625" cy="35147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6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2645569" y="4918387"/>
              <a:ext cx="428625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7" name="图片 8"/>
            <p:cNvPicPr>
              <a:picLocks noChangeAspect="1"/>
            </p:cNvPicPr>
            <p:nvPr/>
          </p:nvPicPr>
          <p:blipFill>
            <a:blip r:embed="rId4"/>
            <a:srcRect t="64230" r="65837" b="9946"/>
            <a:stretch>
              <a:fillRect/>
            </a:stretch>
          </p:blipFill>
          <p:spPr>
            <a:xfrm rot="5400000">
              <a:off x="433386" y="-397753"/>
              <a:ext cx="2343150" cy="31480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8" name="图片 2"/>
            <p:cNvPicPr>
              <a:picLocks noChangeAspect="1"/>
            </p:cNvPicPr>
            <p:nvPr/>
          </p:nvPicPr>
          <p:blipFill>
            <a:blip r:embed="rId3"/>
            <a:srcRect l="70209" t="9946" b="64230"/>
            <a:stretch>
              <a:fillRect/>
            </a:stretch>
          </p:blipFill>
          <p:spPr>
            <a:xfrm rot="5400000">
              <a:off x="9568182" y="4233622"/>
              <a:ext cx="2043112" cy="31480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9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5059362" y="-1522894"/>
              <a:ext cx="427038" cy="35163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20" name="图片 9"/>
            <p:cNvPicPr>
              <a:picLocks noChangeAspect="1"/>
            </p:cNvPicPr>
            <p:nvPr/>
          </p:nvPicPr>
          <p:blipFill>
            <a:blip r:embed="rId3"/>
            <a:srcRect l="5466" t="6923" r="88295" b="64230"/>
            <a:stretch>
              <a:fillRect/>
            </a:stretch>
          </p:blipFill>
          <p:spPr>
            <a:xfrm rot="5400000">
              <a:off x="6638132" y="4918387"/>
              <a:ext cx="428625" cy="35163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8" name="矩形 37"/>
            <p:cNvSpPr/>
            <p:nvPr/>
          </p:nvSpPr>
          <p:spPr bwMode="auto">
            <a:xfrm rot="5400000">
              <a:off x="2647990" y="-2650296"/>
              <a:ext cx="6889989" cy="12192319"/>
            </a:xfrm>
            <a:prstGeom prst="rect">
              <a:avLst/>
            </a:prstGeom>
            <a:solidFill>
              <a:srgbClr val="FFFFFF">
                <a:alpha val="92157"/>
              </a:srgbClr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lvl="0" algn="ctr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  <a:ea typeface="等线" panose="02010600030101010101" pitchFamily="2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8369081" y="6329866"/>
            <a:ext cx="2817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7030A0"/>
                </a:solidFill>
              </a:rPr>
              <a:t>CMS 2504.13081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27776" y="5715"/>
                <a:ext cx="5955461" cy="830997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schemeClr val="bg1"/>
                    </a:solidFill>
                  </a:rPr>
                  <a:t>Higgs boson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</m:oMath>
                </a14:m>
                <a:r>
                  <a:rPr lang="en-US" altLang="zh-CN" sz="2400" b="1" dirty="0">
                    <a:solidFill>
                      <a:schemeClr val="bg1"/>
                    </a:solidFill>
                  </a:rPr>
                  <a:t> distribution measurement</a:t>
                </a:r>
                <a:endParaRPr lang="zh-CN" alt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76" y="5715"/>
                <a:ext cx="5955461" cy="830997"/>
              </a:xfrm>
              <a:prstGeom prst="rect">
                <a:avLst/>
              </a:prstGeom>
              <a:blipFill>
                <a:blip r:embed="rId5"/>
                <a:stretch>
                  <a:fillRect t="-5147" b="-169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3817" y="279199"/>
            <a:ext cx="5915764" cy="594507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576" y="1132190"/>
            <a:ext cx="5531461" cy="547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413075"/>
      </p:ext>
    </p:extLst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5427</TotalTime>
  <Words>2158</Words>
  <Application>Microsoft Office PowerPoint</Application>
  <PresentationFormat>宽屏</PresentationFormat>
  <Paragraphs>287</Paragraphs>
  <Slides>37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50" baseType="lpstr">
      <vt:lpstr>Square721 Cn BT</vt:lpstr>
      <vt:lpstr>等线</vt:lpstr>
      <vt:lpstr>黑体</vt:lpstr>
      <vt:lpstr>微软雅黑</vt:lpstr>
      <vt:lpstr>微软雅黑</vt:lpstr>
      <vt:lpstr>张海山锐线体简</vt:lpstr>
      <vt:lpstr>Arial</vt:lpstr>
      <vt:lpstr>Calibri</vt:lpstr>
      <vt:lpstr>Calibri Light</vt:lpstr>
      <vt:lpstr>Cambria Math</vt:lpstr>
      <vt:lpstr>Times New Roman</vt:lpstr>
      <vt:lpstr>Wingdings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Method of Differential Equations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Decay Channels of Higgs boson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rrrrrrrr</dc:creator>
  <cp:lastModifiedBy>longbin chen</cp:lastModifiedBy>
  <cp:revision>695</cp:revision>
  <dcterms:created xsi:type="dcterms:W3CDTF">1900-01-01T00:00:00Z</dcterms:created>
  <dcterms:modified xsi:type="dcterms:W3CDTF">2026-04-19T02:20:42Z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2052-11.25.0</vt:lpwstr>
  </property>
  <property fmtid="{D5CDD505-2E9C-101B-9397-08002B2CF9AE}" pid="3" name="ICV">
    <vt:lpwstr>8DAB06DD8497F5C846E2726000563482</vt:lpwstr>
  </property>
</Properties>
</file>