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348" r:id="rId4"/>
    <p:sldId id="280" r:id="rId5"/>
    <p:sldId id="312" r:id="rId6"/>
    <p:sldId id="349" r:id="rId7"/>
    <p:sldId id="344" r:id="rId8"/>
    <p:sldId id="345" r:id="rId9"/>
    <p:sldId id="346" r:id="rId10"/>
    <p:sldId id="350" r:id="rId11"/>
    <p:sldId id="347" r:id="rId12"/>
    <p:sldId id="322" r:id="rId13"/>
    <p:sldId id="321" r:id="rId14"/>
    <p:sldId id="323" r:id="rId15"/>
    <p:sldId id="351" r:id="rId16"/>
    <p:sldId id="318" r:id="rId17"/>
    <p:sldId id="339" r:id="rId18"/>
    <p:sldId id="338" r:id="rId19"/>
    <p:sldId id="340" r:id="rId20"/>
    <p:sldId id="320" r:id="rId21"/>
    <p:sldId id="341" r:id="rId22"/>
    <p:sldId id="336" r:id="rId23"/>
    <p:sldId id="316" r:id="rId24"/>
    <p:sldId id="333" r:id="rId25"/>
    <p:sldId id="317" r:id="rId26"/>
    <p:sldId id="334" r:id="rId27"/>
    <p:sldId id="337" r:id="rId28"/>
    <p:sldId id="319" r:id="rId29"/>
    <p:sldId id="342" r:id="rId30"/>
    <p:sldId id="343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FFC000"/>
    <a:srgbClr val="5B9BD5"/>
    <a:srgbClr val="0000FF"/>
    <a:srgbClr val="EBFAE8"/>
    <a:srgbClr val="F2F2F2"/>
    <a:srgbClr val="78C7FE"/>
    <a:srgbClr val="5C84C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 snapToGrid="0" showGuides="1">
      <p:cViewPr>
        <p:scale>
          <a:sx n="94" d="100"/>
          <a:sy n="94" d="100"/>
        </p:scale>
        <p:origin x="117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36A66-5860-48FE-AB15-628E2A9E50E8}" type="datetimeFigureOut">
              <a:rPr lang="zh-CN" altLang="en-US" smtClean="0"/>
              <a:t>2026/1/10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7D1E4-73D3-45E7-8C23-8F07062CD3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B031B-E7E1-6AFE-C280-062A8CCDD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8B8D21-824E-4A61-3C36-8371957A2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F7E7C0-4FA3-6FCA-BE29-6A0171194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0B11A6-389F-9B38-8CB3-57505CFF7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30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45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3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50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3E02D-AEC3-4836-2D39-1B29C98C0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109148-A687-3D04-4D88-AECD5DD0E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1E13F1-A800-BF12-AFF9-6AF1F462E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DCF4CF-0086-1600-F9A4-8BB13FFD3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20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AFC37-18CB-A519-0B2C-45E8DF410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1DDCFB2-DBB0-C280-84E5-CA89C9BE3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10463CD-16EE-D994-7BE7-A2B44A4AF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5D5A0C-3CD2-7ABC-4186-32E8A0B46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088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75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423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290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57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45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125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377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657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365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0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182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2328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140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43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3D4D0-130D-04B1-5BE7-382CA843B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CE9229-6B1D-ED88-5FF5-4FB9F9325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1C0CFB-3723-64A5-541B-97F8A3A08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8C2D17-2CA7-B9FC-B14B-0496923E6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771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88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1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46CF8-2A9C-745B-C258-A2DC4581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AA6263-F266-C2AE-71C3-5B6CF19D8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A0DFAAE-730E-BD28-452E-9A89C8583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1255E2-9019-F944-3E65-52FF66B2D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99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36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70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F7D1E4-73D3-45E7-8C23-8F07062CD3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67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1816-D9D2-42AF-90D9-8D39095C0386}" type="datetimeFigureOut">
              <a:rPr lang="zh-CN" altLang="en-US" smtClean="0"/>
              <a:t>2026/1/10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1816-D9D2-42AF-90D9-8D39095C0386}" type="datetimeFigureOut">
              <a:rPr lang="zh-CN" altLang="en-US" smtClean="0"/>
              <a:t>2026/1/10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11816-D9D2-42AF-90D9-8D39095C0386}" type="datetimeFigureOut">
              <a:rPr lang="zh-CN" altLang="en-US" smtClean="0"/>
              <a:t>2026/1/10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1816-D9D2-42AF-90D9-8D39095C0386}" type="datetimeFigureOut">
              <a:rPr lang="zh-CN" altLang="en-US" smtClean="0"/>
              <a:t>2026/1/10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5B33-3062-427F-87A1-4ADB3608BF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16A69-F0AD-4CE2-9526-3B3906C35FE7}"/>
              </a:ext>
            </a:extLst>
          </p:cNvPr>
          <p:cNvSpPr>
            <a:spLocks noGrp="1"/>
          </p:cNvSpPr>
          <p:nvPr/>
        </p:nvSpPr>
        <p:spPr>
          <a:xfrm>
            <a:off x="2600343" y="483137"/>
            <a:ext cx="7300291" cy="18097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378026" rtl="0" eaLnBrk="1" latinLnBrk="0" hangingPunct="1">
              <a:spcBef>
                <a:spcPct val="0"/>
              </a:spcBef>
              <a:buNone/>
              <a:defRPr sz="446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5000"/>
              </a:lnSpc>
              <a:spcAft>
                <a:spcPts val="1200"/>
              </a:spcAft>
            </a:pPr>
            <a:r>
              <a:rPr lang="zh-CN" altLang="en-US" sz="4400" b="1" dirty="0">
                <a:solidFill>
                  <a:schemeClr val="tx1"/>
                </a:solidFill>
              </a:rPr>
              <a:t>基于电荷交换反应测量</a:t>
            </a:r>
            <a:r>
              <a:rPr lang="en-US" altLang="zh-CN" sz="4400" b="1" dirty="0">
                <a:solidFill>
                  <a:schemeClr val="tx1"/>
                </a:solidFill>
              </a:rPr>
              <a:t>Gamow-Teller</a:t>
            </a:r>
            <a:r>
              <a:rPr lang="zh-CN" altLang="en-US" sz="4400" b="1" dirty="0">
                <a:solidFill>
                  <a:schemeClr val="tx1"/>
                </a:solidFill>
              </a:rPr>
              <a:t>跃迁强度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0388C2A4-D697-400B-8558-25866FB6D4B3}"/>
              </a:ext>
            </a:extLst>
          </p:cNvPr>
          <p:cNvSpPr>
            <a:spLocks noGrp="1"/>
          </p:cNvSpPr>
          <p:nvPr/>
        </p:nvSpPr>
        <p:spPr>
          <a:xfrm>
            <a:off x="1080608" y="2882356"/>
            <a:ext cx="10339762" cy="1709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88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8026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51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77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103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128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15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180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20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高丙水</a:t>
            </a:r>
            <a:endParaRPr lang="en-US" altLang="zh-CN" sz="2400" b="1" dirty="0">
              <a:solidFill>
                <a:srgbClr val="0000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中国科学院近代物理研究所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9DB1F1F-E864-1031-2821-385F6D1B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10" y="6086225"/>
            <a:ext cx="3881880" cy="75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9BC74F2-0F37-30D2-A6C1-BF29BC1DAE3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210057" y="6086225"/>
            <a:ext cx="1964880" cy="729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63A0FB98-1F8F-0B85-ADC0-8B5A89F5F78F}"/>
              </a:ext>
            </a:extLst>
          </p:cNvPr>
          <p:cNvSpPr>
            <a:spLocks noGrp="1"/>
          </p:cNvSpPr>
          <p:nvPr/>
        </p:nvSpPr>
        <p:spPr>
          <a:xfrm>
            <a:off x="2962967" y="4870411"/>
            <a:ext cx="6575045" cy="937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88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8026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51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15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77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103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128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15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180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204" indent="0" algn="ctr" defTabSz="378026" rtl="0" eaLnBrk="1" latinLnBrk="0" hangingPunct="1">
              <a:spcBef>
                <a:spcPts val="82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9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第二届原子核从头计算与贝塔衰变前沿研讨会</a:t>
            </a:r>
          </a:p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Jan. 10 – 12, 2026, </a:t>
            </a:r>
            <a:r>
              <a:rPr lang="zh-CN" altLang="en-US" sz="2000" b="1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重庆</a:t>
            </a:r>
            <a:endParaRPr lang="en-US" altLang="zh-CN" sz="2000" b="1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ctr"/>
            <a:endParaRPr lang="zh-CN" altLang="en-US" sz="2800" b="1" dirty="0">
              <a:solidFill>
                <a:srgbClr val="0000FF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C1515-4150-DE6B-FC9E-7F9368A1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20D9EA4-9BFA-4013-B6AD-367B7CA24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2573B9C-EA3A-C66D-647E-3AB2E231B18F}"/>
              </a:ext>
            </a:extLst>
          </p:cNvPr>
          <p:cNvSpPr/>
          <p:nvPr/>
        </p:nvSpPr>
        <p:spPr>
          <a:xfrm>
            <a:off x="15240" y="1398814"/>
            <a:ext cx="12176760" cy="423998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1F9E15-0A53-62D1-EB1A-FAB559392FDB}"/>
              </a:ext>
            </a:extLst>
          </p:cNvPr>
          <p:cNvSpPr txBox="1"/>
          <p:nvPr/>
        </p:nvSpPr>
        <p:spPr>
          <a:xfrm>
            <a:off x="473209" y="2467561"/>
            <a:ext cx="247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DE166C5-BC5E-659C-261F-B20B2DAEE792}"/>
              </a:ext>
            </a:extLst>
          </p:cNvPr>
          <p:cNvSpPr/>
          <p:nvPr/>
        </p:nvSpPr>
        <p:spPr>
          <a:xfrm>
            <a:off x="822163" y="3250699"/>
            <a:ext cx="18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1E379C-EE41-FFA7-C08C-139928167CAA}"/>
              </a:ext>
            </a:extLst>
          </p:cNvPr>
          <p:cNvSpPr/>
          <p:nvPr/>
        </p:nvSpPr>
        <p:spPr>
          <a:xfrm>
            <a:off x="3963516" y="2032787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900194E-DD5F-664F-774B-83429CC24022}"/>
              </a:ext>
            </a:extLst>
          </p:cNvPr>
          <p:cNvSpPr txBox="1"/>
          <p:nvPr/>
        </p:nvSpPr>
        <p:spPr>
          <a:xfrm>
            <a:off x="4453783" y="2085801"/>
            <a:ext cx="703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charge-exchange reactions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356A2E7-4918-81F8-92A7-3D9A91B710BC}"/>
              </a:ext>
            </a:extLst>
          </p:cNvPr>
          <p:cNvSpPr/>
          <p:nvPr/>
        </p:nvSpPr>
        <p:spPr>
          <a:xfrm>
            <a:off x="3963516" y="2677164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D044132-0E70-4204-177F-A0E81527F725}"/>
              </a:ext>
            </a:extLst>
          </p:cNvPr>
          <p:cNvSpPr/>
          <p:nvPr/>
        </p:nvSpPr>
        <p:spPr>
          <a:xfrm>
            <a:off x="3963516" y="3306780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80AEDC4-02F6-6C22-819E-B8F6AAAE295E}"/>
              </a:ext>
            </a:extLst>
          </p:cNvPr>
          <p:cNvSpPr/>
          <p:nvPr/>
        </p:nvSpPr>
        <p:spPr>
          <a:xfrm>
            <a:off x="3974162" y="3921149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28F9D9F-C1F7-DB81-096A-985C2FBD38AB}"/>
              </a:ext>
            </a:extLst>
          </p:cNvPr>
          <p:cNvSpPr txBox="1"/>
          <p:nvPr/>
        </p:nvSpPr>
        <p:spPr>
          <a:xfrm>
            <a:off x="4461410" y="2723794"/>
            <a:ext cx="564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Isospin mixing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34877C4-FE69-96BA-AB53-AF695F1DD25F}"/>
              </a:ext>
            </a:extLst>
          </p:cNvPr>
          <p:cNvSpPr txBox="1"/>
          <p:nvPr/>
        </p:nvSpPr>
        <p:spPr>
          <a:xfrm>
            <a:off x="4453782" y="3373076"/>
            <a:ext cx="549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 beta decay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9B74F63-4893-FEA4-B6B8-8A1DAB5208A5}"/>
              </a:ext>
            </a:extLst>
          </p:cNvPr>
          <p:cNvSpPr txBox="1"/>
          <p:nvPr/>
        </p:nvSpPr>
        <p:spPr>
          <a:xfrm>
            <a:off x="4472056" y="3957577"/>
            <a:ext cx="75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 state beta decay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0DC0ADA-DEAE-C439-F210-7E28B838A8CA}"/>
              </a:ext>
            </a:extLst>
          </p:cNvPr>
          <p:cNvSpPr/>
          <p:nvPr/>
        </p:nvSpPr>
        <p:spPr>
          <a:xfrm>
            <a:off x="3974162" y="4529098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E52426-D98E-3377-6208-FE9877F774EC}"/>
              </a:ext>
            </a:extLst>
          </p:cNvPr>
          <p:cNvSpPr txBox="1"/>
          <p:nvPr/>
        </p:nvSpPr>
        <p:spPr>
          <a:xfrm>
            <a:off x="4472056" y="4565526"/>
            <a:ext cx="6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94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Double beta decay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46BE33B-ACB2-3D20-8253-3963FAB564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23" r="29115" b="9910"/>
          <a:stretch>
            <a:fillRect/>
          </a:stretch>
        </p:blipFill>
        <p:spPr>
          <a:xfrm>
            <a:off x="528636" y="1632856"/>
            <a:ext cx="4901864" cy="27984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49B4E9D-61BE-F132-3777-EF4DA33D0819}"/>
              </a:ext>
            </a:extLst>
          </p:cNvPr>
          <p:cNvSpPr txBox="1"/>
          <p:nvPr/>
        </p:nvSpPr>
        <p:spPr>
          <a:xfrm>
            <a:off x="6761502" y="1410488"/>
            <a:ext cx="5622053" cy="255730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absolute neutrino mass scale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Majorana particles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matter-antimatter asymmetry of the Universe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000000"/>
                </a:solidFill>
                <a:latin typeface="Arial"/>
              </a:rPr>
              <a:t>New physics…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534BDD-3BE9-2824-140D-18822C0B31B7}"/>
              </a:ext>
            </a:extLst>
          </p:cNvPr>
          <p:cNvSpPr txBox="1"/>
          <p:nvPr/>
        </p:nvSpPr>
        <p:spPr>
          <a:xfrm>
            <a:off x="455294" y="4634452"/>
            <a:ext cx="5119560" cy="162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sz="2000" b="0" strike="noStrike" spc="-1" dirty="0">
                <a:solidFill>
                  <a:srgbClr val="000000"/>
                </a:solidFill>
                <a:latin typeface="Symbol" panose="05050102010706020507" pitchFamily="18" charset="2"/>
              </a:rPr>
              <a:t>nbb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have been observed and T</a:t>
            </a:r>
            <a:r>
              <a:rPr lang="en-US" sz="2000" b="0" strike="noStrike" spc="-1" baseline="-25000" dirty="0">
                <a:solidFill>
                  <a:srgbClr val="000000"/>
                </a:solidFill>
                <a:latin typeface="Arial"/>
              </a:rPr>
              <a:t>1/2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 obtained for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48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Ca,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76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Ge,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82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Se,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96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Zr,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100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Mo,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116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Cd,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128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Te,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130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Te,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136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Xe,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150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Nd,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238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U,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78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Kr,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124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Xe and 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Arial"/>
              </a:rPr>
              <a:t>130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</a:rPr>
              <a:t>Ba have been obtained.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49B0C0-BFB0-E90E-E1D3-F77E5C00009A}"/>
              </a:ext>
            </a:extLst>
          </p:cNvPr>
          <p:cNvSpPr txBox="1"/>
          <p:nvPr/>
        </p:nvSpPr>
        <p:spPr>
          <a:xfrm>
            <a:off x="978616" y="1914381"/>
            <a:ext cx="91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Symbol" panose="05050102010706020507" pitchFamily="18" charset="2"/>
              </a:rPr>
              <a:t>nbb</a:t>
            </a:r>
            <a:endParaRPr lang="zh-CN" altLang="en-US" sz="20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7323DF-2124-7FE4-F1F2-05F7CBEDF497}"/>
              </a:ext>
            </a:extLst>
          </p:cNvPr>
          <p:cNvSpPr txBox="1"/>
          <p:nvPr/>
        </p:nvSpPr>
        <p:spPr>
          <a:xfrm>
            <a:off x="3381847" y="1914381"/>
            <a:ext cx="91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Symbol" panose="05050102010706020507" pitchFamily="18" charset="2"/>
              </a:rPr>
              <a:t>0nbb</a:t>
            </a:r>
            <a:endParaRPr lang="zh-CN" altLang="en-US" sz="2000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07BF73BE-9F47-7F47-FE83-8247D178B3C1}"/>
              </a:ext>
            </a:extLst>
          </p:cNvPr>
          <p:cNvSpPr/>
          <p:nvPr/>
        </p:nvSpPr>
        <p:spPr>
          <a:xfrm>
            <a:off x="5833068" y="2159314"/>
            <a:ext cx="401934" cy="13615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649A6ED-BFA9-452A-1BBC-FEC193670E03}"/>
              </a:ext>
            </a:extLst>
          </p:cNvPr>
          <p:cNvPicPr/>
          <p:nvPr/>
        </p:nvPicPr>
        <p:blipFill>
          <a:blip r:embed="rId4"/>
          <a:srcRect t="48193"/>
          <a:stretch>
            <a:fillRect/>
          </a:stretch>
        </p:blipFill>
        <p:spPr>
          <a:xfrm>
            <a:off x="6617148" y="4168859"/>
            <a:ext cx="4617218" cy="2557305"/>
          </a:xfrm>
          <a:prstGeom prst="rect">
            <a:avLst/>
          </a:prstGeom>
          <a:ln w="0">
            <a:noFill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59494B1-4034-8C04-644B-544F386F7B85}"/>
              </a:ext>
            </a:extLst>
          </p:cNvPr>
          <p:cNvSpPr/>
          <p:nvPr/>
        </p:nvSpPr>
        <p:spPr>
          <a:xfrm>
            <a:off x="9008347" y="4376057"/>
            <a:ext cx="758651" cy="35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62BFBC-147C-0910-478A-7443923D88B6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11/20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17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4251C2-6591-7D7C-1DC3-47E10073E69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10586" y="1220729"/>
            <a:ext cx="6032361" cy="3556745"/>
          </a:xfrm>
          <a:prstGeom prst="rect">
            <a:avLst/>
          </a:prstGeom>
          <a:ln w="0">
            <a:noFill/>
          </a:ln>
        </p:spPr>
      </p:pic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Double beta decay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087714A-CBB4-7358-9F6E-476BE47826C2}"/>
              </a:ext>
            </a:extLst>
          </p:cNvPr>
          <p:cNvPicPr/>
          <p:nvPr/>
        </p:nvPicPr>
        <p:blipFill>
          <a:blip r:embed="rId4"/>
          <a:srcRect t="26429" r="5356" b="8365"/>
          <a:stretch>
            <a:fillRect/>
          </a:stretch>
        </p:blipFill>
        <p:spPr>
          <a:xfrm>
            <a:off x="528636" y="5176180"/>
            <a:ext cx="4783016" cy="824756"/>
          </a:xfrm>
          <a:prstGeom prst="rect">
            <a:avLst/>
          </a:prstGeom>
          <a:ln w="0">
            <a:noFill/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43B7B36-48B4-3FB2-67A3-0907933CACD1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095999" y="5094140"/>
            <a:ext cx="5861539" cy="1663958"/>
          </a:xfrm>
          <a:prstGeom prst="rect">
            <a:avLst/>
          </a:prstGeom>
          <a:ln w="0">
            <a:noFill/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2EC83B3-6841-60B3-6D9D-01DFF72B0C76}"/>
              </a:ext>
            </a:extLst>
          </p:cNvPr>
          <p:cNvSpPr/>
          <p:nvPr/>
        </p:nvSpPr>
        <p:spPr>
          <a:xfrm>
            <a:off x="5858189" y="1150536"/>
            <a:ext cx="45719" cy="56270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80E802-41FC-48F5-8B2F-434CDFB70297}"/>
              </a:ext>
            </a:extLst>
          </p:cNvPr>
          <p:cNvSpPr txBox="1"/>
          <p:nvPr/>
        </p:nvSpPr>
        <p:spPr>
          <a:xfrm>
            <a:off x="779122" y="1183083"/>
            <a:ext cx="4582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136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Xe 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bb</a:t>
            </a:r>
            <a:r>
              <a:rPr lang="en-US" altLang="zh-CN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decay: </a:t>
            </a:r>
            <a:r>
              <a:rPr lang="en-US" altLang="zh-CN" sz="2000" b="1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EXO-200, </a:t>
            </a:r>
            <a:r>
              <a:rPr lang="en-US" altLang="zh-CN" sz="2000" b="1" i="0" u="none" strike="noStrike" baseline="0" dirty="0" err="1">
                <a:solidFill>
                  <a:srgbClr val="000009"/>
                </a:solidFill>
                <a:latin typeface="Times New Roman" panose="02020603050405020304" pitchFamily="18" charset="0"/>
              </a:rPr>
              <a:t>nEXO</a:t>
            </a:r>
            <a:r>
              <a:rPr lang="en-US" altLang="zh-CN" sz="2000" b="1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000" b="1" i="0" u="none" strike="noStrike" baseline="0" dirty="0" err="1">
                <a:solidFill>
                  <a:srgbClr val="000009"/>
                </a:solidFill>
                <a:latin typeface="Times New Roman" panose="02020603050405020304" pitchFamily="18" charset="0"/>
              </a:rPr>
              <a:t>KamLAND</a:t>
            </a:r>
            <a:r>
              <a:rPr lang="en-US" altLang="zh-CN" sz="2000" b="1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-Zen, NEXT </a:t>
            </a:r>
            <a:r>
              <a:rPr lang="en-US" altLang="zh-CN" sz="2000" b="1" i="0" u="none" strike="noStrike" baseline="0" dirty="0" err="1">
                <a:solidFill>
                  <a:srgbClr val="000009"/>
                </a:solidFill>
                <a:latin typeface="Times New Roman" panose="02020603050405020304" pitchFamily="18" charset="0"/>
              </a:rPr>
              <a:t>PandaX</a:t>
            </a:r>
            <a:r>
              <a:rPr lang="en-US" altLang="zh-CN" sz="2000" b="1" i="0" u="none" strike="noStrike" baseline="0" dirty="0">
                <a:solidFill>
                  <a:srgbClr val="000009"/>
                </a:solidFill>
                <a:latin typeface="Times New Roman" panose="02020603050405020304" pitchFamily="18" charset="0"/>
              </a:rPr>
              <a:t>-III etc.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F8A1A5-3333-127B-777E-F9F46B0AA152}"/>
                  </a:ext>
                </a:extLst>
              </p:cNvPr>
              <p:cNvSpPr txBox="1"/>
              <p:nvPr/>
            </p:nvSpPr>
            <p:spPr>
              <a:xfrm>
                <a:off x="591930" y="6000936"/>
                <a:ext cx="4967740" cy="66608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Why is the </a:t>
                </a:r>
                <a:r>
                  <a:rPr lang="en-US" altLang="zh-CN" b="1" baseline="30000" dirty="0">
                    <a:solidFill>
                      <a:srgbClr val="FF0000"/>
                    </a:solidFill>
                  </a:rPr>
                  <a:t>136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Xe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𝑫𝑮𝑻</m:t>
                        </m:r>
                      </m:sub>
                      <m:sup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b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so small ?</a:t>
                </a:r>
              </a:p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0.0181(6) for </a:t>
                </a:r>
                <a:r>
                  <a:rPr lang="en-US" altLang="zh-CN" b="1" baseline="30000" dirty="0">
                    <a:solidFill>
                      <a:srgbClr val="FF0000"/>
                    </a:solidFill>
                  </a:rPr>
                  <a:t>136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Xe  vs. 0.03~0.32 for others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F8A1A5-3333-127B-777E-F9F46B0AA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30" y="6000936"/>
                <a:ext cx="4967740" cy="666080"/>
              </a:xfrm>
              <a:prstGeom prst="rect">
                <a:avLst/>
              </a:prstGeom>
              <a:blipFill>
                <a:blip r:embed="rId6"/>
                <a:stretch>
                  <a:fillRect l="-857" t="-893" b="-1160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39AC09E-A602-10BD-132D-147A127BEAB1}"/>
              </a:ext>
            </a:extLst>
          </p:cNvPr>
          <p:cNvSpPr txBox="1"/>
          <p:nvPr/>
        </p:nvSpPr>
        <p:spPr>
          <a:xfrm>
            <a:off x="6968531" y="2491270"/>
            <a:ext cx="10450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90.3 keV</a:t>
            </a:r>
            <a:endParaRPr lang="zh-CN" altLang="en-US" sz="16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09B4DE3-7903-291B-2554-4ECA563A00FE}"/>
              </a:ext>
            </a:extLst>
          </p:cNvPr>
          <p:cNvSpPr txBox="1"/>
          <p:nvPr/>
        </p:nvSpPr>
        <p:spPr>
          <a:xfrm>
            <a:off x="6405824" y="3201353"/>
            <a:ext cx="1257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/>
              <a:t>136</a:t>
            </a:r>
            <a:r>
              <a:rPr lang="en-US" altLang="zh-CN" sz="2000" b="1" dirty="0"/>
              <a:t>Xe</a:t>
            </a:r>
            <a:endParaRPr lang="zh-CN" altLang="en-US" sz="20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63B247-A727-BE55-9ECD-58B595206C8A}"/>
              </a:ext>
            </a:extLst>
          </p:cNvPr>
          <p:cNvSpPr txBox="1"/>
          <p:nvPr/>
        </p:nvSpPr>
        <p:spPr>
          <a:xfrm>
            <a:off x="8080549" y="4090632"/>
            <a:ext cx="1445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2451.9 keV</a:t>
            </a:r>
            <a:endParaRPr lang="zh-CN" altLang="en-US" sz="16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4FE189-9C12-E25A-0AEC-C552E8AD62EF}"/>
              </a:ext>
            </a:extLst>
          </p:cNvPr>
          <p:cNvSpPr txBox="1"/>
          <p:nvPr/>
        </p:nvSpPr>
        <p:spPr>
          <a:xfrm>
            <a:off x="10338081" y="4414114"/>
            <a:ext cx="1257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/>
              <a:t>136</a:t>
            </a:r>
            <a:r>
              <a:rPr lang="en-US" altLang="zh-CN" sz="2000" b="1" dirty="0"/>
              <a:t>Ba</a:t>
            </a:r>
            <a:endParaRPr lang="zh-CN" altLang="en-US" sz="20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D59097-E03C-4784-E035-54FA63200A5C}"/>
              </a:ext>
            </a:extLst>
          </p:cNvPr>
          <p:cNvSpPr txBox="1"/>
          <p:nvPr/>
        </p:nvSpPr>
        <p:spPr>
          <a:xfrm>
            <a:off x="8397906" y="2567313"/>
            <a:ext cx="12577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/>
              <a:t>136</a:t>
            </a:r>
            <a:r>
              <a:rPr lang="en-US" altLang="zh-CN" sz="2000" b="1" dirty="0"/>
              <a:t>Cs</a:t>
            </a:r>
            <a:endParaRPr lang="zh-CN" altLang="en-US" sz="20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DA524AF-A89C-A87E-23A2-D911FEF0838D}"/>
              </a:ext>
            </a:extLst>
          </p:cNvPr>
          <p:cNvSpPr/>
          <p:nvPr/>
        </p:nvSpPr>
        <p:spPr>
          <a:xfrm>
            <a:off x="8376136" y="2354590"/>
            <a:ext cx="551826" cy="13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6289BB-33E7-D4AE-8A07-0AA0B4AADB70}"/>
              </a:ext>
            </a:extLst>
          </p:cNvPr>
          <p:cNvSpPr/>
          <p:nvPr/>
        </p:nvSpPr>
        <p:spPr>
          <a:xfrm>
            <a:off x="9161582" y="1788533"/>
            <a:ext cx="551826" cy="13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B92C9BB-9355-930A-872B-0DA7804A8A79}"/>
              </a:ext>
            </a:extLst>
          </p:cNvPr>
          <p:cNvSpPr/>
          <p:nvPr/>
        </p:nvSpPr>
        <p:spPr>
          <a:xfrm>
            <a:off x="9198426" y="2156972"/>
            <a:ext cx="551826" cy="13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590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35C3DF-4022-2804-A292-1AB4694EDC64}"/>
              </a:ext>
            </a:extLst>
          </p:cNvPr>
          <p:cNvSpPr/>
          <p:nvPr/>
        </p:nvSpPr>
        <p:spPr>
          <a:xfrm>
            <a:off x="9190054" y="1987825"/>
            <a:ext cx="551826" cy="137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850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8D3D2D-7174-7A46-001A-739B0B404468}"/>
              </a:ext>
            </a:extLst>
          </p:cNvPr>
          <p:cNvSpPr txBox="1"/>
          <p:nvPr/>
        </p:nvSpPr>
        <p:spPr>
          <a:xfrm>
            <a:off x="10789832" y="2478868"/>
            <a:ext cx="1445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2548.2 keV</a:t>
            </a:r>
            <a:endParaRPr lang="zh-CN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5F8F8C3-CB4A-2F85-076D-4C3CD7A93260}"/>
                  </a:ext>
                </a:extLst>
              </p:cNvPr>
              <p:cNvSpPr txBox="1"/>
              <p:nvPr/>
            </p:nvSpPr>
            <p:spPr>
              <a:xfrm>
                <a:off x="6791086" y="801718"/>
                <a:ext cx="4572000" cy="488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/>
                    </a:solidFill>
                  </a:rPr>
                  <a:t>The two-leg structure of</a:t>
                </a:r>
                <a:r>
                  <a:rPr lang="zh-CN" altLang="en-US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𝑫𝑮𝑻</m:t>
                        </m:r>
                      </m:sub>
                      <m:sup>
                        <m:r>
                          <a:rPr lang="zh-CN" alt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b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: </a:t>
                </a:r>
                <a:endParaRPr lang="zh-CN" alt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D5F8F8C3-CB4A-2F85-076D-4C3CD7A93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086" y="801718"/>
                <a:ext cx="4572000" cy="488019"/>
              </a:xfrm>
              <a:prstGeom prst="rect">
                <a:avLst/>
              </a:prstGeom>
              <a:blipFill>
                <a:blip r:embed="rId8"/>
                <a:stretch>
                  <a:fillRect l="-2000" t="-3750" r="-3600" b="-2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6F4CEE4-6B38-6E8C-D825-9EA84604A0EA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12/20</a:t>
            </a:r>
            <a:endParaRPr lang="zh-CN" altLang="en-US" sz="20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98747C8-90F1-B2DC-2508-CE4BBF27F9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8" y="2423291"/>
            <a:ext cx="4582123" cy="274373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B46DA26-1598-2734-0018-ABA75B252F0B}"/>
              </a:ext>
            </a:extLst>
          </p:cNvPr>
          <p:cNvSpPr txBox="1"/>
          <p:nvPr/>
        </p:nvSpPr>
        <p:spPr>
          <a:xfrm>
            <a:off x="1926494" y="2145413"/>
            <a:ext cx="3334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Gando et al., PRL 122, 192501 (2019)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39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8585532-517E-E1E1-5165-4BD3146D358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594022" y="2879590"/>
            <a:ext cx="5425920" cy="3500280"/>
          </a:xfrm>
          <a:prstGeom prst="rect">
            <a:avLst/>
          </a:prstGeom>
          <a:ln w="0">
            <a:noFill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C3209E9-1D93-F772-F487-E94E68775E78}"/>
              </a:ext>
            </a:extLst>
          </p:cNvPr>
          <p:cNvSpPr txBox="1"/>
          <p:nvPr/>
        </p:nvSpPr>
        <p:spPr>
          <a:xfrm>
            <a:off x="7845805" y="2725702"/>
            <a:ext cx="3756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Puppe et al., PRC 84, 051305(R) (2011) </a:t>
            </a:r>
            <a:endParaRPr lang="zh-CN" altLang="en-US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FC4C3BA-0FE2-CEE9-0F05-4CBB860B8739}"/>
              </a:ext>
            </a:extLst>
          </p:cNvPr>
          <p:cNvGrpSpPr/>
          <p:nvPr/>
        </p:nvGrpSpPr>
        <p:grpSpPr>
          <a:xfrm>
            <a:off x="7198046" y="1492866"/>
            <a:ext cx="4763090" cy="984367"/>
            <a:chOff x="3408066" y="5694347"/>
            <a:chExt cx="3977473" cy="822007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FC747F7-61D7-48F5-ED7E-91209BA04A9E}"/>
                </a:ext>
              </a:extLst>
            </p:cNvPr>
            <p:cNvPicPr/>
            <p:nvPr/>
          </p:nvPicPr>
          <p:blipFill>
            <a:blip r:embed="rId4"/>
            <a:srcRect r="82429" b="56336"/>
            <a:stretch>
              <a:fillRect/>
            </a:stretch>
          </p:blipFill>
          <p:spPr>
            <a:xfrm>
              <a:off x="3408066" y="5694347"/>
              <a:ext cx="1029956" cy="72655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939149E-2908-1ECE-D541-138BC0FC7E70}"/>
                </a:ext>
              </a:extLst>
            </p:cNvPr>
            <p:cNvPicPr/>
            <p:nvPr/>
          </p:nvPicPr>
          <p:blipFill>
            <a:blip r:embed="rId4"/>
            <a:srcRect l="17957" t="53723" r="32499" b="-826"/>
            <a:stretch>
              <a:fillRect/>
            </a:stretch>
          </p:blipFill>
          <p:spPr>
            <a:xfrm>
              <a:off x="4481565" y="5732583"/>
              <a:ext cx="2903974" cy="783771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Double beta decay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8C6BBE8-CAB2-A90B-0322-A4C26800DB1E}"/>
              </a:ext>
            </a:extLst>
          </p:cNvPr>
          <p:cNvPicPr/>
          <p:nvPr/>
        </p:nvPicPr>
        <p:blipFill>
          <a:blip r:embed="rId5"/>
          <a:srcRect r="53391"/>
          <a:stretch>
            <a:fillRect/>
          </a:stretch>
        </p:blipFill>
        <p:spPr>
          <a:xfrm>
            <a:off x="187777" y="2434114"/>
            <a:ext cx="3422806" cy="3842082"/>
          </a:xfrm>
          <a:prstGeom prst="rect">
            <a:avLst/>
          </a:prstGeom>
          <a:ln w="0">
            <a:noFill/>
          </a:ln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25AB1BD-1229-9F05-9674-1744F2A555DA}"/>
              </a:ext>
            </a:extLst>
          </p:cNvPr>
          <p:cNvCxnSpPr/>
          <p:nvPr/>
        </p:nvCxnSpPr>
        <p:spPr>
          <a:xfrm>
            <a:off x="3610583" y="2509476"/>
            <a:ext cx="0" cy="341644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03C0B1B9-7AD0-5B4D-91AA-3A2AFA2BE7C8}"/>
              </a:ext>
            </a:extLst>
          </p:cNvPr>
          <p:cNvSpPr txBox="1"/>
          <p:nvPr/>
        </p:nvSpPr>
        <p:spPr>
          <a:xfrm>
            <a:off x="2580627" y="6033285"/>
            <a:ext cx="102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Ex (MeV)</a:t>
            </a:r>
            <a:endParaRPr lang="zh-CN" altLang="en-US" sz="1400" dirty="0"/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AF16C275-1765-9BC6-493C-B8868A265CFC}"/>
              </a:ext>
            </a:extLst>
          </p:cNvPr>
          <p:cNvSpPr/>
          <p:nvPr/>
        </p:nvSpPr>
        <p:spPr>
          <a:xfrm>
            <a:off x="4080476" y="5443293"/>
            <a:ext cx="2841169" cy="523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B6CDA37A-6C93-3898-2400-A0849D01C105}"/>
              </a:ext>
            </a:extLst>
          </p:cNvPr>
          <p:cNvPicPr/>
          <p:nvPr/>
        </p:nvPicPr>
        <p:blipFill>
          <a:blip r:embed="rId3"/>
          <a:srcRect l="37670" t="12173" r="18718" b="76646"/>
          <a:stretch>
            <a:fillRect/>
          </a:stretch>
        </p:blipFill>
        <p:spPr>
          <a:xfrm>
            <a:off x="1039272" y="2143207"/>
            <a:ext cx="2019718" cy="334026"/>
          </a:xfrm>
          <a:prstGeom prst="rect">
            <a:avLst/>
          </a:prstGeom>
          <a:ln w="0">
            <a:noFill/>
          </a:ln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C3A93B23-B8BB-7AE6-86BD-42FFF1F7B69F}"/>
              </a:ext>
            </a:extLst>
          </p:cNvPr>
          <p:cNvSpPr txBox="1"/>
          <p:nvPr/>
        </p:nvSpPr>
        <p:spPr>
          <a:xfrm>
            <a:off x="421956" y="1153097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One </a:t>
            </a:r>
            <a:r>
              <a:rPr lang="en-US" altLang="zh-CN" sz="2400" b="1" dirty="0">
                <a:solidFill>
                  <a:schemeClr val="tx1"/>
                </a:solidFill>
              </a:rPr>
              <a:t>leg is know</a:t>
            </a:r>
            <a:r>
              <a:rPr lang="en-US" altLang="zh-CN" sz="2400" b="1" dirty="0"/>
              <a:t>n for </a:t>
            </a:r>
            <a:r>
              <a:rPr lang="en-US" altLang="zh-CN" sz="2400" b="1" baseline="30000" dirty="0"/>
              <a:t>136</a:t>
            </a:r>
            <a:r>
              <a:rPr lang="en-US" altLang="zh-CN" sz="2400" b="1" dirty="0"/>
              <a:t>Xe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0D5CF24-FE91-0D8B-45FD-EFFC7CE09CD1}"/>
              </a:ext>
            </a:extLst>
          </p:cNvPr>
          <p:cNvSpPr/>
          <p:nvPr/>
        </p:nvSpPr>
        <p:spPr>
          <a:xfrm>
            <a:off x="10464671" y="1439007"/>
            <a:ext cx="1548609" cy="5905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17A8048-391C-7661-58A0-B434714AA547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13/20</a:t>
            </a:r>
            <a:endParaRPr lang="zh-CN" altLang="en-US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2656567-6A8C-8E24-32AA-84703926FF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6" y="1797051"/>
            <a:ext cx="2728756" cy="36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0FD6-C265-335D-CA7B-1738EAD72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46ECAA6-00EF-E352-887F-624916FE23AF}"/>
              </a:ext>
            </a:extLst>
          </p:cNvPr>
          <p:cNvPicPr/>
          <p:nvPr/>
        </p:nvPicPr>
        <p:blipFill>
          <a:blip r:embed="rId3"/>
          <a:srcRect r="-2122" b="67866"/>
          <a:stretch>
            <a:fillRect/>
          </a:stretch>
        </p:blipFill>
        <p:spPr>
          <a:xfrm>
            <a:off x="7033847" y="1467619"/>
            <a:ext cx="3511898" cy="2667277"/>
          </a:xfrm>
          <a:prstGeom prst="rect">
            <a:avLst/>
          </a:prstGeom>
          <a:ln w="0">
            <a:noFill/>
          </a:ln>
        </p:spPr>
      </p:pic>
      <p:sp>
        <p:nvSpPr>
          <p:cNvPr id="32" name="TextBox 13">
            <a:extLst>
              <a:ext uri="{FF2B5EF4-FFF2-40B4-BE49-F238E27FC236}">
                <a16:creationId xmlns:a16="http://schemas.microsoft.com/office/drawing/2014/main" id="{ABF2EBFD-D776-6E81-F47E-53840B3BA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Application: Double beta decay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CF5D747-B6A1-2812-86DF-579AE5F82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>
            <a:extLst>
              <a:ext uri="{FF2B5EF4-FFF2-40B4-BE49-F238E27FC236}">
                <a16:creationId xmlns:a16="http://schemas.microsoft.com/office/drawing/2014/main" id="{15CE4EA9-AA83-4339-C5A5-8DBEAA582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>
            <a:extLst>
              <a:ext uri="{FF2B5EF4-FFF2-40B4-BE49-F238E27FC236}">
                <a16:creationId xmlns:a16="http://schemas.microsoft.com/office/drawing/2014/main" id="{52E5F276-2654-DB7D-47B8-89A8E3F07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2A3151E-8789-7C87-B4D0-8078CE462D65}"/>
              </a:ext>
            </a:extLst>
          </p:cNvPr>
          <p:cNvSpPr txBox="1"/>
          <p:nvPr/>
        </p:nvSpPr>
        <p:spPr>
          <a:xfrm>
            <a:off x="663117" y="1045728"/>
            <a:ext cx="1105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Let’s measure the other </a:t>
            </a:r>
            <a:r>
              <a:rPr lang="en-US" altLang="zh-CN" sz="2400" b="1" dirty="0">
                <a:solidFill>
                  <a:schemeClr val="tx1"/>
                </a:solidFill>
              </a:rPr>
              <a:t>leg via </a:t>
            </a:r>
            <a:r>
              <a:rPr lang="en-US" altLang="zh-CN" sz="2400" b="1" baseline="30000" dirty="0">
                <a:solidFill>
                  <a:schemeClr val="tx1"/>
                </a:solidFill>
              </a:rPr>
              <a:t>136</a:t>
            </a:r>
            <a:r>
              <a:rPr lang="en-US" altLang="zh-CN" sz="2400" b="1" dirty="0">
                <a:solidFill>
                  <a:schemeClr val="tx1"/>
                </a:solidFill>
              </a:rPr>
              <a:t>Ba(t,</a:t>
            </a:r>
            <a:r>
              <a:rPr lang="en-US" altLang="zh-CN" sz="2400" b="1" baseline="30000" dirty="0">
                <a:solidFill>
                  <a:schemeClr val="tx1"/>
                </a:solidFill>
              </a:rPr>
              <a:t>3</a:t>
            </a:r>
            <a:r>
              <a:rPr lang="en-US" altLang="zh-CN" sz="2400" b="1" dirty="0">
                <a:solidFill>
                  <a:schemeClr val="tx1"/>
                </a:solidFill>
              </a:rPr>
              <a:t>He)</a:t>
            </a:r>
            <a:r>
              <a:rPr lang="en-US" altLang="zh-CN" sz="2400" b="1" baseline="30000" dirty="0">
                <a:solidFill>
                  <a:schemeClr val="tx1"/>
                </a:solidFill>
              </a:rPr>
              <a:t>136</a:t>
            </a:r>
            <a:r>
              <a:rPr lang="en-US" altLang="zh-CN" sz="2400" b="1" dirty="0">
                <a:solidFill>
                  <a:schemeClr val="tx1"/>
                </a:solidFill>
              </a:rPr>
              <a:t>Cs charge-exchange reaction!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92F4C60-D309-86F8-BD80-3C802CBF9AD1}"/>
              </a:ext>
            </a:extLst>
          </p:cNvPr>
          <p:cNvPicPr/>
          <p:nvPr/>
        </p:nvPicPr>
        <p:blipFill>
          <a:blip r:embed="rId3"/>
          <a:srcRect t="31943" b="34575"/>
          <a:stretch>
            <a:fillRect/>
          </a:stretch>
        </p:blipFill>
        <p:spPr>
          <a:xfrm>
            <a:off x="1088340" y="4064558"/>
            <a:ext cx="3739893" cy="2793442"/>
          </a:xfrm>
          <a:prstGeom prst="rect">
            <a:avLst/>
          </a:prstGeom>
          <a:ln w="0"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8AB8F3-BDF0-A33C-F64A-1E1780709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275" y="1546598"/>
            <a:ext cx="3576764" cy="26988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6A578F-5FAB-3238-5FFC-D25AB2A5E1B2}"/>
              </a:ext>
            </a:extLst>
          </p:cNvPr>
          <p:cNvPicPr/>
          <p:nvPr/>
        </p:nvPicPr>
        <p:blipFill>
          <a:blip r:embed="rId3"/>
          <a:srcRect t="65288" r="-2122" b="425"/>
          <a:stretch>
            <a:fillRect/>
          </a:stretch>
        </p:blipFill>
        <p:spPr>
          <a:xfrm>
            <a:off x="7269983" y="4094083"/>
            <a:ext cx="3346334" cy="2711816"/>
          </a:xfrm>
          <a:prstGeom prst="rect">
            <a:avLst/>
          </a:prstGeom>
          <a:ln w="0">
            <a:noFill/>
          </a:ln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7AEC0A18-357C-DA30-C934-04367D31CC4F}"/>
              </a:ext>
            </a:extLst>
          </p:cNvPr>
          <p:cNvSpPr/>
          <p:nvPr/>
        </p:nvSpPr>
        <p:spPr>
          <a:xfrm>
            <a:off x="5571811" y="2989385"/>
            <a:ext cx="894303" cy="23764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3518DC6-067C-DB8B-39CC-A80B03A3699E}"/>
              </a:ext>
            </a:extLst>
          </p:cNvPr>
          <p:cNvSpPr/>
          <p:nvPr/>
        </p:nvSpPr>
        <p:spPr>
          <a:xfrm>
            <a:off x="8031145" y="4378428"/>
            <a:ext cx="758651" cy="35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8A0142-4B97-9CAC-FDE8-930D02C2C377}"/>
              </a:ext>
            </a:extLst>
          </p:cNvPr>
          <p:cNvSpPr/>
          <p:nvPr/>
        </p:nvSpPr>
        <p:spPr>
          <a:xfrm>
            <a:off x="8031144" y="1891671"/>
            <a:ext cx="758651" cy="35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0429274-2D7E-3C9A-0881-308E7956EB35}"/>
              </a:ext>
            </a:extLst>
          </p:cNvPr>
          <p:cNvSpPr/>
          <p:nvPr/>
        </p:nvSpPr>
        <p:spPr>
          <a:xfrm>
            <a:off x="2199635" y="4403407"/>
            <a:ext cx="758651" cy="35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DAD7BC-8048-C4F5-DEC3-B1B4C661D288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14/20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541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A1E21-2F49-1C44-D6C2-758950806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79F0071-6C25-3185-3043-3723F9714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28BF2BD-1C84-187A-464E-E7F72E2E3292}"/>
              </a:ext>
            </a:extLst>
          </p:cNvPr>
          <p:cNvSpPr/>
          <p:nvPr/>
        </p:nvSpPr>
        <p:spPr>
          <a:xfrm>
            <a:off x="15240" y="1398814"/>
            <a:ext cx="12176760" cy="423998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68D787B-FA62-61D7-825D-39E62B8DAAC0}"/>
              </a:ext>
            </a:extLst>
          </p:cNvPr>
          <p:cNvSpPr txBox="1"/>
          <p:nvPr/>
        </p:nvSpPr>
        <p:spPr>
          <a:xfrm>
            <a:off x="473209" y="2467561"/>
            <a:ext cx="247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01DE30C-A9F8-E859-D983-F965E1A4E7F2}"/>
              </a:ext>
            </a:extLst>
          </p:cNvPr>
          <p:cNvSpPr/>
          <p:nvPr/>
        </p:nvSpPr>
        <p:spPr>
          <a:xfrm>
            <a:off x="822163" y="3250699"/>
            <a:ext cx="18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D4CF2B3-EF07-537A-B336-262E136D754E}"/>
              </a:ext>
            </a:extLst>
          </p:cNvPr>
          <p:cNvSpPr/>
          <p:nvPr/>
        </p:nvSpPr>
        <p:spPr>
          <a:xfrm>
            <a:off x="3963516" y="2032787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6D22D8E-7B96-F4EB-3209-505DC2C591EF}"/>
              </a:ext>
            </a:extLst>
          </p:cNvPr>
          <p:cNvSpPr txBox="1"/>
          <p:nvPr/>
        </p:nvSpPr>
        <p:spPr>
          <a:xfrm>
            <a:off x="4453783" y="2085801"/>
            <a:ext cx="703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charge-exchange reactions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29A4A63-2054-0E3A-89BC-AB0DDD88A1BA}"/>
              </a:ext>
            </a:extLst>
          </p:cNvPr>
          <p:cNvSpPr/>
          <p:nvPr/>
        </p:nvSpPr>
        <p:spPr>
          <a:xfrm>
            <a:off x="3963516" y="2677164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2C6B33F-B764-3464-53AF-1932BEEFBE52}"/>
              </a:ext>
            </a:extLst>
          </p:cNvPr>
          <p:cNvSpPr/>
          <p:nvPr/>
        </p:nvSpPr>
        <p:spPr>
          <a:xfrm>
            <a:off x="3963516" y="3306780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D764E6D-2F15-4C66-5FF1-8DB0C0FBE820}"/>
              </a:ext>
            </a:extLst>
          </p:cNvPr>
          <p:cNvSpPr/>
          <p:nvPr/>
        </p:nvSpPr>
        <p:spPr>
          <a:xfrm>
            <a:off x="3974162" y="3921149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7058B26-747E-77E3-2ADB-3012489ED2EC}"/>
              </a:ext>
            </a:extLst>
          </p:cNvPr>
          <p:cNvSpPr txBox="1"/>
          <p:nvPr/>
        </p:nvSpPr>
        <p:spPr>
          <a:xfrm>
            <a:off x="4461410" y="2723794"/>
            <a:ext cx="564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Isospin mixing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A9C1AE0-8EEB-01C5-0C2D-3CD33794BBFE}"/>
              </a:ext>
            </a:extLst>
          </p:cNvPr>
          <p:cNvSpPr txBox="1"/>
          <p:nvPr/>
        </p:nvSpPr>
        <p:spPr>
          <a:xfrm>
            <a:off x="4453782" y="3373076"/>
            <a:ext cx="549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 beta decay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A0E0CD7-3DC0-6104-E412-9144090036B3}"/>
              </a:ext>
            </a:extLst>
          </p:cNvPr>
          <p:cNvSpPr txBox="1"/>
          <p:nvPr/>
        </p:nvSpPr>
        <p:spPr>
          <a:xfrm>
            <a:off x="4472056" y="3957577"/>
            <a:ext cx="75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 state beta decay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8E8702-4E0C-D17A-91E6-5A40C67531BC}"/>
              </a:ext>
            </a:extLst>
          </p:cNvPr>
          <p:cNvSpPr/>
          <p:nvPr/>
        </p:nvSpPr>
        <p:spPr>
          <a:xfrm>
            <a:off x="3974162" y="4529098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211A6B-C52B-9985-36DA-8DCD38A980B4}"/>
              </a:ext>
            </a:extLst>
          </p:cNvPr>
          <p:cNvSpPr txBox="1"/>
          <p:nvPr/>
        </p:nvSpPr>
        <p:spPr>
          <a:xfrm>
            <a:off x="4472056" y="4565526"/>
            <a:ext cx="6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34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Thermal population of excited states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0D5B51-7F40-4DBD-8646-4FE4578D0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1921327"/>
            <a:ext cx="3351735" cy="45175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7C60BF5-96FB-4C09-9623-06656860561E}"/>
              </a:ext>
            </a:extLst>
          </p:cNvPr>
          <p:cNvSpPr txBox="1"/>
          <p:nvPr/>
        </p:nvSpPr>
        <p:spPr>
          <a:xfrm>
            <a:off x="242748" y="5344886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</a:t>
            </a:r>
            <a:r>
              <a:rPr lang="en-US" altLang="zh-CN" b="1" baseline="-25000" dirty="0"/>
              <a:t>1/2</a:t>
            </a:r>
            <a:r>
              <a:rPr lang="en-US" altLang="zh-CN" b="1" dirty="0"/>
              <a:t> ~ 44 days</a:t>
            </a:r>
            <a:endParaRPr lang="zh-CN" altLang="en-US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2FD7707-FEA9-5953-CE23-C726007DEE0E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16/20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236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Thermal population of excited states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09647F-44E5-4C6C-8924-9004FFB9C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40" y="1661371"/>
            <a:ext cx="3590041" cy="4974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0D5B51-7F40-4DBD-8646-4FE4578D0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1921327"/>
            <a:ext cx="3351735" cy="45175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7C60BF5-96FB-4C09-9623-06656860561E}"/>
              </a:ext>
            </a:extLst>
          </p:cNvPr>
          <p:cNvSpPr txBox="1"/>
          <p:nvPr/>
        </p:nvSpPr>
        <p:spPr>
          <a:xfrm>
            <a:off x="242748" y="5344886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</a:t>
            </a:r>
            <a:r>
              <a:rPr lang="en-US" altLang="zh-CN" b="1" baseline="-25000" dirty="0"/>
              <a:t>1/2</a:t>
            </a:r>
            <a:r>
              <a:rPr lang="en-US" altLang="zh-CN" b="1" dirty="0"/>
              <a:t> ~ 44 days</a:t>
            </a:r>
            <a:endParaRPr lang="zh-CN" altLang="en-US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A229983-3ED3-4F4E-A328-0C1D06272A8D}"/>
              </a:ext>
            </a:extLst>
          </p:cNvPr>
          <p:cNvSpPr txBox="1"/>
          <p:nvPr/>
        </p:nvSpPr>
        <p:spPr>
          <a:xfrm>
            <a:off x="5604459" y="2134901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</a:rPr>
              <a:t>T ~ GK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3F9D2A7-8AD8-5A5F-B838-0F93581BB3EE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17/20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40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Thermal population of excited states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09647F-44E5-4C6C-8924-9004FFB9C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40" y="1661371"/>
            <a:ext cx="3590041" cy="4974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0D5B51-7F40-4DBD-8646-4FE4578D0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1921327"/>
            <a:ext cx="3351735" cy="45175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7C60BF5-96FB-4C09-9623-06656860561E}"/>
              </a:ext>
            </a:extLst>
          </p:cNvPr>
          <p:cNvSpPr txBox="1"/>
          <p:nvPr/>
        </p:nvSpPr>
        <p:spPr>
          <a:xfrm>
            <a:off x="242748" y="5344886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</a:t>
            </a:r>
            <a:r>
              <a:rPr lang="en-US" altLang="zh-CN" b="1" baseline="-25000" dirty="0">
                <a:solidFill>
                  <a:srgbClr val="FF0000"/>
                </a:solidFill>
              </a:rPr>
              <a:t>1/2</a:t>
            </a:r>
            <a:r>
              <a:rPr lang="en-US" altLang="zh-CN" b="1" dirty="0">
                <a:solidFill>
                  <a:srgbClr val="FF0000"/>
                </a:solidFill>
              </a:rPr>
              <a:t> ~ 44 days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40C4300-97B8-4D82-B4D9-4C033DAB4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16" y="1823356"/>
            <a:ext cx="4103913" cy="476764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68641ADF-7C59-473F-A428-8EBCD2728205}"/>
              </a:ext>
            </a:extLst>
          </p:cNvPr>
          <p:cNvSpPr txBox="1"/>
          <p:nvPr/>
        </p:nvSpPr>
        <p:spPr>
          <a:xfrm>
            <a:off x="7590737" y="5350329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</a:t>
            </a:r>
            <a:r>
              <a:rPr lang="en-US" altLang="zh-CN" b="1" baseline="-25000" dirty="0">
                <a:solidFill>
                  <a:srgbClr val="FF0000"/>
                </a:solidFill>
              </a:rPr>
              <a:t>1/2</a:t>
            </a:r>
            <a:r>
              <a:rPr lang="en-US" altLang="zh-CN" b="1" dirty="0">
                <a:solidFill>
                  <a:srgbClr val="FF0000"/>
                </a:solidFill>
              </a:rPr>
              <a:t> ~ 0.5 days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A229983-3ED3-4F4E-A328-0C1D06272A8D}"/>
              </a:ext>
            </a:extLst>
          </p:cNvPr>
          <p:cNvSpPr txBox="1"/>
          <p:nvPr/>
        </p:nvSpPr>
        <p:spPr>
          <a:xfrm>
            <a:off x="5604459" y="2134901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</a:rPr>
              <a:t>T ~ GK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C2739C0-4D83-41D4-9BFB-EF646E89B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92" y="553031"/>
            <a:ext cx="3277961" cy="110570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19E19412-5A15-4654-8370-40161ACD64DD}"/>
              </a:ext>
            </a:extLst>
          </p:cNvPr>
          <p:cNvGrpSpPr/>
          <p:nvPr/>
        </p:nvGrpSpPr>
        <p:grpSpPr>
          <a:xfrm>
            <a:off x="9436389" y="2718414"/>
            <a:ext cx="2023211" cy="287501"/>
            <a:chOff x="8623018" y="3504871"/>
            <a:chExt cx="3012148" cy="428030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199616C0-1E0C-470A-929C-0C4A43AF6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018" y="3504871"/>
              <a:ext cx="3012148" cy="428030"/>
            </a:xfrm>
            <a:prstGeom prst="rect">
              <a:avLst/>
            </a:prstGeom>
          </p:spPr>
        </p:pic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E4C107B-EDF2-4EA9-A030-0469C39C9351}"/>
                </a:ext>
              </a:extLst>
            </p:cNvPr>
            <p:cNvSpPr/>
            <p:nvPr/>
          </p:nvSpPr>
          <p:spPr>
            <a:xfrm>
              <a:off x="8880077" y="3527768"/>
              <a:ext cx="1039628" cy="328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78C07DA-6681-40D6-8F48-F985D98B9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1878" y="3547103"/>
              <a:ext cx="522092" cy="357554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11BF195-CD8D-416A-BF54-CD14FFCDDC73}"/>
              </a:ext>
            </a:extLst>
          </p:cNvPr>
          <p:cNvGrpSpPr/>
          <p:nvPr/>
        </p:nvGrpSpPr>
        <p:grpSpPr>
          <a:xfrm>
            <a:off x="9321630" y="3170540"/>
            <a:ext cx="2826827" cy="399975"/>
            <a:chOff x="8075320" y="6148304"/>
            <a:chExt cx="4107543" cy="58118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B9F5EC2-0DEA-4FD2-96A7-ACF9CE011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320" y="6148304"/>
              <a:ext cx="4107543" cy="581187"/>
            </a:xfrm>
            <a:prstGeom prst="rect">
              <a:avLst/>
            </a:prstGeom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B264210-37CF-4E71-BF5C-CFB883B0F209}"/>
                </a:ext>
              </a:extLst>
            </p:cNvPr>
            <p:cNvSpPr/>
            <p:nvPr/>
          </p:nvSpPr>
          <p:spPr>
            <a:xfrm>
              <a:off x="9894762" y="6265185"/>
              <a:ext cx="1039628" cy="328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E9653A89-978F-46D3-8E7A-32417399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6563" y="6284520"/>
              <a:ext cx="522092" cy="357554"/>
            </a:xfrm>
            <a:prstGeom prst="rect">
              <a:avLst/>
            </a:prstGeom>
          </p:spPr>
        </p:pic>
      </p:grpSp>
      <p:sp>
        <p:nvSpPr>
          <p:cNvPr id="2" name="箭头: 下弧形 1">
            <a:extLst>
              <a:ext uri="{FF2B5EF4-FFF2-40B4-BE49-F238E27FC236}">
                <a16:creationId xmlns:a16="http://schemas.microsoft.com/office/drawing/2014/main" id="{76BFD12B-8E2C-4504-A0DB-6E386202E19F}"/>
              </a:ext>
            </a:extLst>
          </p:cNvPr>
          <p:cNvSpPr/>
          <p:nvPr/>
        </p:nvSpPr>
        <p:spPr>
          <a:xfrm>
            <a:off x="3029988" y="5752297"/>
            <a:ext cx="5148942" cy="10450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4C7CDF3-3C2D-00F0-6494-6912BBEDA220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18/20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458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 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26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Al/</a:t>
            </a:r>
            <a:r>
              <a:rPr lang="en-US" altLang="zh-CN" sz="28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Fe in the Galaxy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C9A5336-48AA-482F-B75E-8AE33B4428C5}"/>
              </a:ext>
            </a:extLst>
          </p:cNvPr>
          <p:cNvGrpSpPr/>
          <p:nvPr/>
        </p:nvGrpSpPr>
        <p:grpSpPr>
          <a:xfrm>
            <a:off x="241282" y="4759211"/>
            <a:ext cx="4441247" cy="2067966"/>
            <a:chOff x="4847132" y="1145802"/>
            <a:chExt cx="5206048" cy="257652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C89480D-A38F-4F3D-88A6-F2B54210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132" y="1145802"/>
              <a:ext cx="5206048" cy="2312623"/>
            </a:xfrm>
            <a:prstGeom prst="rect">
              <a:avLst/>
            </a:prstGeom>
          </p:spPr>
        </p:pic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7F63B78-4366-475A-B3B7-49BCAE834967}"/>
                </a:ext>
              </a:extLst>
            </p:cNvPr>
            <p:cNvSpPr/>
            <p:nvPr/>
          </p:nvSpPr>
          <p:spPr>
            <a:xfrm>
              <a:off x="6371347" y="2442005"/>
              <a:ext cx="961426" cy="12803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8C071634-6255-401B-A03B-451D89332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8" y="871571"/>
            <a:ext cx="4755924" cy="38875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D112291-CF18-4CB1-AAF0-EF11D350F3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61" y="3513223"/>
            <a:ext cx="651389" cy="69258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B049B42-A70F-4EF5-B2D6-01DFCC28A1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7" y="1547302"/>
            <a:ext cx="651389" cy="692580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3E101914-B5FD-4859-8B74-1F0C50CB9015}"/>
              </a:ext>
            </a:extLst>
          </p:cNvPr>
          <p:cNvSpPr/>
          <p:nvPr/>
        </p:nvSpPr>
        <p:spPr>
          <a:xfrm>
            <a:off x="494490" y="1046134"/>
            <a:ext cx="10404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baseline="30000" dirty="0">
                <a:ln/>
                <a:solidFill>
                  <a:srgbClr val="FFFF00"/>
                </a:solidFill>
                <a:effectLst/>
              </a:rPr>
              <a:t>26</a:t>
            </a:r>
            <a:r>
              <a:rPr lang="en-US" altLang="zh-CN" sz="3200" b="1" cap="none" spc="0" dirty="0">
                <a:ln/>
                <a:solidFill>
                  <a:srgbClr val="FFFF00"/>
                </a:solidFill>
                <a:effectLst/>
              </a:rPr>
              <a:t>Al</a:t>
            </a:r>
            <a:endParaRPr lang="zh-CN" altLang="en-US" sz="32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824A84D-7BAA-427B-8B2C-9296CE3F3406}"/>
              </a:ext>
            </a:extLst>
          </p:cNvPr>
          <p:cNvSpPr/>
          <p:nvPr/>
        </p:nvSpPr>
        <p:spPr>
          <a:xfrm>
            <a:off x="3622837" y="3070931"/>
            <a:ext cx="10404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baseline="30000" dirty="0">
                <a:ln/>
                <a:solidFill>
                  <a:srgbClr val="FFFF00"/>
                </a:solidFill>
                <a:effectLst/>
              </a:rPr>
              <a:t>60</a:t>
            </a:r>
            <a:r>
              <a:rPr lang="en-US" altLang="zh-CN" sz="3200" b="1" cap="none" spc="0" dirty="0">
                <a:ln/>
                <a:solidFill>
                  <a:srgbClr val="FFFF00"/>
                </a:solidFill>
                <a:effectLst/>
              </a:rPr>
              <a:t>Fe</a:t>
            </a:r>
            <a:endParaRPr lang="zh-CN" altLang="en-US" sz="3200" b="1" cap="none" spc="0" dirty="0">
              <a:ln/>
              <a:solidFill>
                <a:srgbClr val="FFFF00"/>
              </a:solidFill>
              <a:effectLst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35EF7979-91DF-4691-B73E-DABF0A610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38" y="2000279"/>
            <a:ext cx="379550" cy="4035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91CE055-20E9-43B1-B6A2-2D33BB9645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83" y="2492028"/>
            <a:ext cx="333592" cy="35468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AD38CDDE-E169-4F4E-9C79-36401689AA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91" y="2492028"/>
            <a:ext cx="262945" cy="27957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B8F6E7D7-FED5-4201-AE89-A823010A5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20" y="3556832"/>
            <a:ext cx="379550" cy="40355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CF4B067-D141-40F0-84CA-636E5CD681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81" y="3031824"/>
            <a:ext cx="333592" cy="354687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6708922-0716-487A-9F1A-DCB3A22F44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49" y="3106938"/>
            <a:ext cx="262945" cy="279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A6EB134-8F39-4E77-BC0C-BE6D4AEB1E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59" y="950964"/>
            <a:ext cx="4756812" cy="37915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DB6604C-ECCD-4E09-9E4D-BEBC80A17E83}"/>
              </a:ext>
            </a:extLst>
          </p:cNvPr>
          <p:cNvSpPr txBox="1"/>
          <p:nvPr/>
        </p:nvSpPr>
        <p:spPr>
          <a:xfrm>
            <a:off x="5461279" y="4910152"/>
            <a:ext cx="601896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baseline="30000" dirty="0"/>
              <a:t>60</a:t>
            </a:r>
            <a:r>
              <a:rPr lang="en-US" altLang="zh-CN" b="1" dirty="0"/>
              <a:t>Fe yield decrease by 40% (18 M</a:t>
            </a:r>
            <a:r>
              <a:rPr lang="zh-CN" altLang="en-US" b="1" baseline="-25000" dirty="0"/>
              <a:t>⊙</a:t>
            </a:r>
            <a:r>
              <a:rPr lang="en-US" altLang="zh-CN" b="1" dirty="0"/>
              <a:t> model), the right direction towards solving the </a:t>
            </a:r>
            <a:r>
              <a:rPr lang="en-US" altLang="zh-CN" b="1" baseline="30000" dirty="0"/>
              <a:t>26</a:t>
            </a:r>
            <a:r>
              <a:rPr lang="en-US" altLang="zh-CN" b="1" dirty="0"/>
              <a:t>Al/</a:t>
            </a:r>
            <a:r>
              <a:rPr lang="en-US" altLang="zh-CN" b="1" baseline="30000" dirty="0"/>
              <a:t>60</a:t>
            </a:r>
            <a:r>
              <a:rPr lang="en-US" altLang="zh-CN" b="1" dirty="0"/>
              <a:t>Fe discrepancy.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/>
              <a:t>Decrease of the </a:t>
            </a:r>
            <a:r>
              <a:rPr lang="en-US" altLang="zh-CN" b="1" baseline="30000" dirty="0"/>
              <a:t>59</a:t>
            </a:r>
            <a:r>
              <a:rPr lang="en-US" altLang="zh-CN" b="1" dirty="0"/>
              <a:t>Fe(</a:t>
            </a:r>
            <a:r>
              <a:rPr lang="en-US" altLang="zh-CN" b="1" dirty="0" err="1"/>
              <a:t>n,</a:t>
            </a:r>
            <a:r>
              <a:rPr lang="en-US" altLang="zh-CN" b="1" dirty="0" err="1">
                <a:latin typeface="Symbol" panose="05050102010706020507" pitchFamily="18" charset="2"/>
              </a:rPr>
              <a:t>g</a:t>
            </a:r>
            <a:r>
              <a:rPr lang="en-US" altLang="zh-CN" b="1" dirty="0"/>
              <a:t>) rate further enhances the effect…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/>
              <a:t>Other uncertainties like </a:t>
            </a:r>
            <a:r>
              <a:rPr lang="en-US" altLang="zh-CN" b="1" baseline="30000" dirty="0"/>
              <a:t>12</a:t>
            </a:r>
            <a:r>
              <a:rPr lang="en-US" altLang="zh-CN" b="1" dirty="0"/>
              <a:t>C(</a:t>
            </a:r>
            <a:r>
              <a:rPr lang="en-US" altLang="zh-CN" b="1" dirty="0" err="1">
                <a:latin typeface="Symbol" panose="05050102010706020507" pitchFamily="18" charset="2"/>
              </a:rPr>
              <a:t>a,g</a:t>
            </a:r>
            <a:r>
              <a:rPr lang="en-US" altLang="zh-CN" b="1" dirty="0"/>
              <a:t>), </a:t>
            </a:r>
            <a:r>
              <a:rPr lang="en-US" altLang="zh-CN" b="1" baseline="30000" dirty="0"/>
              <a:t>22</a:t>
            </a:r>
            <a:r>
              <a:rPr lang="en-US" altLang="zh-CN" b="1" dirty="0"/>
              <a:t>Ne(</a:t>
            </a:r>
            <a:r>
              <a:rPr lang="en-US" altLang="zh-CN" b="1" dirty="0" err="1">
                <a:latin typeface="Symbol" panose="05050102010706020507" pitchFamily="18" charset="2"/>
              </a:rPr>
              <a:t>a</a:t>
            </a:r>
            <a:r>
              <a:rPr lang="en-US" altLang="zh-CN" b="1" dirty="0" err="1"/>
              <a:t>,n</a:t>
            </a:r>
            <a:r>
              <a:rPr lang="en-US" altLang="zh-CN" b="1" dirty="0"/>
              <a:t>), stellar and Galactic chemical evolution models etc.</a:t>
            </a:r>
            <a:endParaRPr lang="zh-CN" altLang="en-US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072B45-9D6F-0CAE-2323-6B72CEA86C0F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19/20</a:t>
            </a:r>
            <a:endParaRPr lang="zh-CN" altLang="en-US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94F46F-8EAA-6DC1-E384-4A7B66C1D58B}"/>
              </a:ext>
            </a:extLst>
          </p:cNvPr>
          <p:cNvSpPr txBox="1"/>
          <p:nvPr/>
        </p:nvSpPr>
        <p:spPr>
          <a:xfrm>
            <a:off x="6830366" y="676893"/>
            <a:ext cx="3665137" cy="58782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B. Gao et al., PRL 126, 152701 (2021)</a:t>
            </a:r>
          </a:p>
        </p:txBody>
      </p:sp>
    </p:spTree>
    <p:extLst>
      <p:ext uri="{BB962C8B-B14F-4D97-AF65-F5344CB8AC3E}">
        <p14:creationId xmlns:p14="http://schemas.microsoft.com/office/powerpoint/2010/main" val="16431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240" y="1398814"/>
            <a:ext cx="12176760" cy="423998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3209" y="2467561"/>
            <a:ext cx="247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2163" y="3250699"/>
            <a:ext cx="18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963516" y="2032787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53783" y="2085801"/>
            <a:ext cx="703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charge-exchange reactions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63516" y="2677164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63516" y="3306780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74162" y="3921149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61410" y="2723794"/>
            <a:ext cx="564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Isospin mixing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53782" y="3373076"/>
            <a:ext cx="549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 beta decay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72056" y="3957577"/>
            <a:ext cx="75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 state beta decay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D917F0-D89B-AD8E-E89B-8E57CFC70ACE}"/>
              </a:ext>
            </a:extLst>
          </p:cNvPr>
          <p:cNvSpPr/>
          <p:nvPr/>
        </p:nvSpPr>
        <p:spPr>
          <a:xfrm>
            <a:off x="3974162" y="4529098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A4D187-136A-7A9B-CEEB-1438C33CF66C}"/>
              </a:ext>
            </a:extLst>
          </p:cNvPr>
          <p:cNvSpPr txBox="1"/>
          <p:nvPr/>
        </p:nvSpPr>
        <p:spPr>
          <a:xfrm>
            <a:off x="4472056" y="4565526"/>
            <a:ext cx="6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Summary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9B4E9D-61BE-F132-3777-EF4DA33D0819}"/>
              </a:ext>
            </a:extLst>
          </p:cNvPr>
          <p:cNvSpPr txBox="1"/>
          <p:nvPr/>
        </p:nvSpPr>
        <p:spPr>
          <a:xfrm>
            <a:off x="388618" y="1259763"/>
            <a:ext cx="11086600" cy="255730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Charge-exchange reaction is powerful tool to study B(GT)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Useful in many </a:t>
            </a:r>
            <a:r>
              <a:rPr lang="en-US" altLang="zh-CN" sz="2800" b="1" strike="noStrike" spc="-1" dirty="0">
                <a:solidFill>
                  <a:srgbClr val="000000"/>
                </a:solidFill>
                <a:latin typeface="Arial"/>
              </a:rPr>
              <a:t>nuclear structure studies </a:t>
            </a:r>
            <a:r>
              <a:rPr lang="en-US" sz="2800" b="1" strike="noStrike" spc="-1" dirty="0">
                <a:solidFill>
                  <a:srgbClr val="000000"/>
                </a:solidFill>
                <a:latin typeface="Arial"/>
              </a:rPr>
              <a:t>such as isospin mixing, double beta decay, excited-state beta decay, and many other applications…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72B3A33-77F9-9207-F706-33B572607D6E}"/>
              </a:ext>
            </a:extLst>
          </p:cNvPr>
          <p:cNvSpPr/>
          <p:nvPr/>
        </p:nvSpPr>
        <p:spPr>
          <a:xfrm>
            <a:off x="4057048" y="4106023"/>
            <a:ext cx="34147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Thanks!</a:t>
            </a:r>
            <a:endParaRPr lang="zh-CN" alt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54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240" y="1398814"/>
            <a:ext cx="12176760" cy="423998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3209" y="2467561"/>
            <a:ext cx="247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2163" y="3250699"/>
            <a:ext cx="18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963516" y="2032787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53783" y="2085801"/>
            <a:ext cx="703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charge-exchange reactions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63516" y="2677164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63516" y="3306780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74162" y="3921149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61410" y="2723794"/>
            <a:ext cx="564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Electron capture rates in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CCSNe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53782" y="3373076"/>
            <a:ext cx="549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Excited-state beta decay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72056" y="3957577"/>
            <a:ext cx="75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Geochemical neutrino detectors and 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CCSNe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rates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D917F0-D89B-AD8E-E89B-8E57CFC70ACE}"/>
              </a:ext>
            </a:extLst>
          </p:cNvPr>
          <p:cNvSpPr/>
          <p:nvPr/>
        </p:nvSpPr>
        <p:spPr>
          <a:xfrm>
            <a:off x="3974162" y="4529098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A4D187-136A-7A9B-CEEB-1438C33CF66C}"/>
              </a:ext>
            </a:extLst>
          </p:cNvPr>
          <p:cNvSpPr txBox="1"/>
          <p:nvPr/>
        </p:nvSpPr>
        <p:spPr>
          <a:xfrm>
            <a:off x="4472056" y="4565526"/>
            <a:ext cx="6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67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240" y="1398814"/>
            <a:ext cx="12176760" cy="423998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3209" y="2467561"/>
            <a:ext cx="247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2163" y="3250699"/>
            <a:ext cx="18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963516" y="2032787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53783" y="2085801"/>
            <a:ext cx="703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charge-exchange reactions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63516" y="2677164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63516" y="3306780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74162" y="3921149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61410" y="2723794"/>
            <a:ext cx="564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Electron capture rates in 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CCSNe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53782" y="3373076"/>
            <a:ext cx="549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Excited-state beta decay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72056" y="3957577"/>
            <a:ext cx="75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Geochemical neutrino detectors and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CCSNe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rates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D917F0-D89B-AD8E-E89B-8E57CFC70ACE}"/>
              </a:ext>
            </a:extLst>
          </p:cNvPr>
          <p:cNvSpPr/>
          <p:nvPr/>
        </p:nvSpPr>
        <p:spPr>
          <a:xfrm>
            <a:off x="3974162" y="4529098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A4D187-136A-7A9B-CEEB-1438C33CF66C}"/>
              </a:ext>
            </a:extLst>
          </p:cNvPr>
          <p:cNvSpPr txBox="1"/>
          <p:nvPr/>
        </p:nvSpPr>
        <p:spPr>
          <a:xfrm>
            <a:off x="4472056" y="4565526"/>
            <a:ext cx="6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8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915F251-612B-4944-9991-B3D62B1A4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3739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3FE6D97F-109C-44C9-8D6B-79F73F43CEFC}"/>
              </a:ext>
            </a:extLst>
          </p:cNvPr>
          <p:cNvGrpSpPr/>
          <p:nvPr/>
        </p:nvGrpSpPr>
        <p:grpSpPr>
          <a:xfrm>
            <a:off x="760909" y="1272403"/>
            <a:ext cx="3653973" cy="4503935"/>
            <a:chOff x="3580405" y="1778925"/>
            <a:chExt cx="3653973" cy="450393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1785F40-F536-40FA-A339-B1BA94371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8"/>
            <a:stretch/>
          </p:blipFill>
          <p:spPr>
            <a:xfrm>
              <a:off x="3580405" y="1778925"/>
              <a:ext cx="3632201" cy="3105308"/>
            </a:xfrm>
            <a:prstGeom prst="rect">
              <a:avLst/>
            </a:prstGeom>
          </p:spPr>
        </p:pic>
        <p:sp>
          <p:nvSpPr>
            <p:cNvPr id="23" name="文本框 26">
              <a:extLst>
                <a:ext uri="{FF2B5EF4-FFF2-40B4-BE49-F238E27FC236}">
                  <a16:creationId xmlns:a16="http://schemas.microsoft.com/office/drawing/2014/main" id="{4CF77F4A-D352-4D5E-A7B3-9666CBD8F58B}"/>
                </a:ext>
              </a:extLst>
            </p:cNvPr>
            <p:cNvSpPr txBox="1"/>
            <p:nvPr/>
          </p:nvSpPr>
          <p:spPr>
            <a:xfrm>
              <a:off x="3591291" y="4884233"/>
              <a:ext cx="363220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FF0000"/>
                  </a:solidFill>
                </a:rPr>
                <a:t>The high density in </a:t>
              </a:r>
              <a:r>
                <a:rPr lang="en-US" altLang="zh-CN" b="1" dirty="0" err="1">
                  <a:solidFill>
                    <a:srgbClr val="FF0000"/>
                  </a:solidFill>
                </a:rPr>
                <a:t>CCSNe</a:t>
              </a:r>
              <a:r>
                <a:rPr lang="en-US" altLang="zh-CN" b="1" dirty="0">
                  <a:solidFill>
                    <a:srgbClr val="FF0000"/>
                  </a:solidFill>
                </a:rPr>
                <a:t> forces electrons to occupy high energy levels (high </a:t>
              </a:r>
              <a:r>
                <a:rPr lang="en-US" altLang="zh-CN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zh-CN" b="1" baseline="-25000" dirty="0">
                  <a:solidFill>
                    <a:srgbClr val="FF0000"/>
                  </a:solidFill>
                </a:rPr>
                <a:t>e </a:t>
              </a:r>
              <a:r>
                <a:rPr lang="en-US" altLang="zh-CN" b="1" dirty="0">
                  <a:solidFill>
                    <a:srgbClr val="FF0000"/>
                  </a:solidFill>
                </a:rPr>
                <a:t>~ MeV)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B24A6CA-580D-4F87-A59A-322087C6174A}"/>
                </a:ext>
              </a:extLst>
            </p:cNvPr>
            <p:cNvGrpSpPr/>
            <p:nvPr/>
          </p:nvGrpSpPr>
          <p:grpSpPr>
            <a:xfrm>
              <a:off x="3591291" y="5807563"/>
              <a:ext cx="3643087" cy="475297"/>
              <a:chOff x="3580405" y="5950008"/>
              <a:chExt cx="3643087" cy="475297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4EA43FFC-D1A1-4FB2-9660-BA0E1845A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1291" y="5950008"/>
                <a:ext cx="3632201" cy="475297"/>
              </a:xfrm>
              <a:prstGeom prst="rect">
                <a:avLst/>
              </a:prstGeom>
            </p:spPr>
          </p:pic>
          <p:sp>
            <p:nvSpPr>
              <p:cNvPr id="26" name="文本框 33">
                <a:extLst>
                  <a:ext uri="{FF2B5EF4-FFF2-40B4-BE49-F238E27FC236}">
                    <a16:creationId xmlns:a16="http://schemas.microsoft.com/office/drawing/2014/main" id="{897E95CC-B333-474D-A8EE-68E8F3793AFF}"/>
                  </a:ext>
                </a:extLst>
              </p:cNvPr>
              <p:cNvSpPr txBox="1"/>
              <p:nvPr/>
            </p:nvSpPr>
            <p:spPr>
              <a:xfrm>
                <a:off x="3580405" y="5964435"/>
                <a:ext cx="4013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i="1" dirty="0">
                    <a:latin typeface="Symbol" panose="05050102010706020507" pitchFamily="18" charset="2"/>
                  </a:rPr>
                  <a:t>m</a:t>
                </a:r>
                <a:r>
                  <a:rPr lang="en-US" altLang="zh-CN" b="1" baseline="-25000" dirty="0"/>
                  <a:t>e</a:t>
                </a:r>
                <a:endParaRPr lang="zh-CN" altLang="en-US" b="1" baseline="-25000" dirty="0"/>
              </a:p>
            </p:txBody>
          </p:sp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81EB9311-7721-4E96-9C32-514C6F7F5046}"/>
              </a:ext>
            </a:extLst>
          </p:cNvPr>
          <p:cNvSpPr/>
          <p:nvPr/>
        </p:nvSpPr>
        <p:spPr>
          <a:xfrm>
            <a:off x="4425768" y="3574949"/>
            <a:ext cx="7506650" cy="220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rgbClr val="FFFF00"/>
                </a:solidFill>
              </a:rPr>
              <a:t>Q values of different electron captures</a:t>
            </a:r>
            <a:r>
              <a:rPr lang="zh-CN" altLang="en-US" b="1" dirty="0">
                <a:solidFill>
                  <a:srgbClr val="FFFF00"/>
                </a:solidFill>
              </a:rPr>
              <a:t>：</a:t>
            </a:r>
            <a:endParaRPr lang="en-US" altLang="zh-CN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Free e-</a:t>
            </a:r>
            <a:r>
              <a:rPr lang="zh-CN" altLang="en-US" b="1" dirty="0"/>
              <a:t>：              </a:t>
            </a:r>
            <a:r>
              <a:rPr lang="en-US" altLang="zh-CN" b="1" dirty="0"/>
              <a:t>Q = M</a:t>
            </a:r>
            <a:r>
              <a:rPr lang="en-US" altLang="zh-CN" b="1" baseline="-25000" dirty="0"/>
              <a:t>11C</a:t>
            </a:r>
            <a:r>
              <a:rPr lang="en-US" altLang="zh-CN" b="1" dirty="0"/>
              <a:t> + M</a:t>
            </a:r>
            <a:r>
              <a:rPr lang="en-US" altLang="zh-CN" b="1" baseline="-25000" dirty="0"/>
              <a:t>e-</a:t>
            </a:r>
            <a:r>
              <a:rPr lang="en-US" altLang="zh-CN" b="1" dirty="0"/>
              <a:t> – M</a:t>
            </a:r>
            <a:r>
              <a:rPr lang="en-US" altLang="zh-CN" b="1" baseline="-25000" dirty="0"/>
              <a:t>11B</a:t>
            </a:r>
            <a:r>
              <a:rPr lang="en-US" altLang="zh-CN" b="1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Atomic shell e-</a:t>
            </a:r>
            <a:r>
              <a:rPr lang="zh-CN" altLang="en-US" b="1" dirty="0"/>
              <a:t>： </a:t>
            </a:r>
            <a:r>
              <a:rPr lang="en-US" altLang="zh-CN" b="1" dirty="0"/>
              <a:t>Q</a:t>
            </a:r>
            <a:r>
              <a:rPr lang="zh-CN" altLang="en-US" b="1" dirty="0"/>
              <a:t> </a:t>
            </a:r>
            <a:r>
              <a:rPr lang="en-US" altLang="zh-CN" b="1" dirty="0"/>
              <a:t>= M</a:t>
            </a:r>
            <a:r>
              <a:rPr lang="en-US" altLang="zh-CN" b="1" baseline="-25000" dirty="0"/>
              <a:t>11C</a:t>
            </a:r>
            <a:r>
              <a:rPr lang="en-US" altLang="zh-CN" b="1" dirty="0"/>
              <a:t> + M</a:t>
            </a:r>
            <a:r>
              <a:rPr lang="en-US" altLang="zh-CN" b="1" baseline="-25000" dirty="0"/>
              <a:t>e-</a:t>
            </a:r>
            <a:r>
              <a:rPr lang="en-US" altLang="zh-CN" b="1" dirty="0"/>
              <a:t> – M</a:t>
            </a:r>
            <a:r>
              <a:rPr lang="en-US" altLang="zh-CN" b="1" baseline="-25000" dirty="0"/>
              <a:t>11B</a:t>
            </a:r>
            <a:r>
              <a:rPr lang="en-US" altLang="zh-CN" b="1" dirty="0"/>
              <a:t> – </a:t>
            </a:r>
            <a:r>
              <a:rPr lang="en-US" altLang="zh-CN" b="1" dirty="0">
                <a:solidFill>
                  <a:srgbClr val="FFFF00"/>
                </a:solidFill>
              </a:rPr>
              <a:t>B</a:t>
            </a:r>
            <a:r>
              <a:rPr lang="en-US" altLang="zh-CN" b="1" baseline="-25000" dirty="0">
                <a:solidFill>
                  <a:srgbClr val="FFFF00"/>
                </a:solidFill>
              </a:rPr>
              <a:t>e- </a:t>
            </a:r>
            <a:r>
              <a:rPr lang="en-US" altLang="zh-CN" b="1" dirty="0">
                <a:solidFill>
                  <a:srgbClr val="FFFF00"/>
                </a:solidFill>
              </a:rPr>
              <a:t>(binding energy)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Degenerate e-</a:t>
            </a:r>
            <a:r>
              <a:rPr lang="zh-CN" altLang="en-US" b="1" dirty="0"/>
              <a:t>： </a:t>
            </a:r>
            <a:r>
              <a:rPr lang="en-US" altLang="zh-CN" b="1" dirty="0"/>
              <a:t> Q = M</a:t>
            </a:r>
            <a:r>
              <a:rPr lang="en-US" altLang="zh-CN" b="1" baseline="-25000" dirty="0"/>
              <a:t>11C</a:t>
            </a:r>
            <a:r>
              <a:rPr lang="en-US" altLang="zh-CN" b="1" dirty="0"/>
              <a:t> + M</a:t>
            </a:r>
            <a:r>
              <a:rPr lang="en-US" altLang="zh-CN" b="1" baseline="-25000" dirty="0"/>
              <a:t>e-</a:t>
            </a:r>
            <a:r>
              <a:rPr lang="en-US" altLang="zh-CN" b="1" dirty="0"/>
              <a:t> – M</a:t>
            </a:r>
            <a:r>
              <a:rPr lang="en-US" altLang="zh-CN" b="1" baseline="-25000" dirty="0"/>
              <a:t>11B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FFFF00"/>
                </a:solidFill>
              </a:rPr>
              <a:t>+ </a:t>
            </a:r>
            <a:r>
              <a:rPr lang="en-US" altLang="zh-CN" b="1" dirty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altLang="zh-CN" b="1" baseline="-25000" dirty="0">
                <a:solidFill>
                  <a:srgbClr val="FFFF00"/>
                </a:solidFill>
              </a:rPr>
              <a:t>e- </a:t>
            </a:r>
            <a:r>
              <a:rPr lang="en-US" altLang="zh-CN" b="1" dirty="0">
                <a:solidFill>
                  <a:srgbClr val="FFFF00"/>
                </a:solidFill>
              </a:rPr>
              <a:t>(Chemical potential)</a:t>
            </a:r>
          </a:p>
          <a:p>
            <a:pPr algn="ctr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04A8626-F187-4572-BDD9-66B71D0ADDC8}"/>
              </a:ext>
            </a:extLst>
          </p:cNvPr>
          <p:cNvSpPr/>
          <p:nvPr/>
        </p:nvSpPr>
        <p:spPr>
          <a:xfrm>
            <a:off x="4845009" y="5400651"/>
            <a:ext cx="690394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683D04-EAF5-4501-90C2-E3472A7F5F47}"/>
              </a:ext>
            </a:extLst>
          </p:cNvPr>
          <p:cNvSpPr/>
          <p:nvPr/>
        </p:nvSpPr>
        <p:spPr>
          <a:xfrm>
            <a:off x="3607327" y="146367"/>
            <a:ext cx="4668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Electron Captures in </a:t>
            </a:r>
            <a:r>
              <a:rPr lang="en-US" altLang="zh-CN" sz="2800" b="1" dirty="0" err="1">
                <a:solidFill>
                  <a:srgbClr val="FFFF00"/>
                </a:solidFill>
              </a:rPr>
              <a:t>CCSNe</a:t>
            </a:r>
            <a:endParaRPr lang="zh-CN" altLang="en-US" sz="2800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C20B0E2-C637-471E-889A-A863FC2A6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39" y="1576167"/>
            <a:ext cx="5187783" cy="193011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F4D6749-2ADE-14C0-E3E7-86A11F629DD5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7/20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915F251-612B-4944-9991-B3D62B1A4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3739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3FE6D97F-109C-44C9-8D6B-79F73F43CEFC}"/>
              </a:ext>
            </a:extLst>
          </p:cNvPr>
          <p:cNvGrpSpPr/>
          <p:nvPr/>
        </p:nvGrpSpPr>
        <p:grpSpPr>
          <a:xfrm>
            <a:off x="760909" y="1272403"/>
            <a:ext cx="3653973" cy="4503935"/>
            <a:chOff x="3580405" y="1778925"/>
            <a:chExt cx="3653973" cy="450393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31785F40-F536-40FA-A339-B1BA94371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8"/>
            <a:stretch/>
          </p:blipFill>
          <p:spPr>
            <a:xfrm>
              <a:off x="3580405" y="1778925"/>
              <a:ext cx="3632201" cy="3105308"/>
            </a:xfrm>
            <a:prstGeom prst="rect">
              <a:avLst/>
            </a:prstGeom>
          </p:spPr>
        </p:pic>
        <p:sp>
          <p:nvSpPr>
            <p:cNvPr id="23" name="文本框 26">
              <a:extLst>
                <a:ext uri="{FF2B5EF4-FFF2-40B4-BE49-F238E27FC236}">
                  <a16:creationId xmlns:a16="http://schemas.microsoft.com/office/drawing/2014/main" id="{4CF77F4A-D352-4D5E-A7B3-9666CBD8F58B}"/>
                </a:ext>
              </a:extLst>
            </p:cNvPr>
            <p:cNvSpPr txBox="1"/>
            <p:nvPr/>
          </p:nvSpPr>
          <p:spPr>
            <a:xfrm>
              <a:off x="3591291" y="4884233"/>
              <a:ext cx="3632201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FF0000"/>
                  </a:solidFill>
                </a:rPr>
                <a:t>The high density in </a:t>
              </a:r>
              <a:r>
                <a:rPr lang="en-US" altLang="zh-CN" b="1" dirty="0" err="1">
                  <a:solidFill>
                    <a:srgbClr val="FF0000"/>
                  </a:solidFill>
                </a:rPr>
                <a:t>CCSNe</a:t>
              </a:r>
              <a:r>
                <a:rPr lang="en-US" altLang="zh-CN" b="1" dirty="0">
                  <a:solidFill>
                    <a:srgbClr val="FF0000"/>
                  </a:solidFill>
                </a:rPr>
                <a:t> forces electrons to occupy high energy levels (high </a:t>
              </a:r>
              <a:r>
                <a:rPr lang="en-US" altLang="zh-CN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zh-CN" b="1" baseline="-25000" dirty="0">
                  <a:solidFill>
                    <a:srgbClr val="FF0000"/>
                  </a:solidFill>
                </a:rPr>
                <a:t>e </a:t>
              </a:r>
              <a:r>
                <a:rPr lang="en-US" altLang="zh-CN" b="1" dirty="0">
                  <a:solidFill>
                    <a:srgbClr val="FF0000"/>
                  </a:solidFill>
                </a:rPr>
                <a:t>~ MeV)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B24A6CA-580D-4F87-A59A-322087C6174A}"/>
                </a:ext>
              </a:extLst>
            </p:cNvPr>
            <p:cNvGrpSpPr/>
            <p:nvPr/>
          </p:nvGrpSpPr>
          <p:grpSpPr>
            <a:xfrm>
              <a:off x="3591291" y="5807563"/>
              <a:ext cx="3643087" cy="475297"/>
              <a:chOff x="3580405" y="5950008"/>
              <a:chExt cx="3643087" cy="475297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4EA43FFC-D1A1-4FB2-9660-BA0E1845A6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1291" y="5950008"/>
                <a:ext cx="3632201" cy="475297"/>
              </a:xfrm>
              <a:prstGeom prst="rect">
                <a:avLst/>
              </a:prstGeom>
            </p:spPr>
          </p:pic>
          <p:sp>
            <p:nvSpPr>
              <p:cNvPr id="26" name="文本框 33">
                <a:extLst>
                  <a:ext uri="{FF2B5EF4-FFF2-40B4-BE49-F238E27FC236}">
                    <a16:creationId xmlns:a16="http://schemas.microsoft.com/office/drawing/2014/main" id="{897E95CC-B333-474D-A8EE-68E8F3793AFF}"/>
                  </a:ext>
                </a:extLst>
              </p:cNvPr>
              <p:cNvSpPr txBox="1"/>
              <p:nvPr/>
            </p:nvSpPr>
            <p:spPr>
              <a:xfrm>
                <a:off x="3580405" y="5964435"/>
                <a:ext cx="4013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i="1" dirty="0">
                    <a:latin typeface="Symbol" panose="05050102010706020507" pitchFamily="18" charset="2"/>
                  </a:rPr>
                  <a:t>m</a:t>
                </a:r>
                <a:r>
                  <a:rPr lang="en-US" altLang="zh-CN" b="1" baseline="-25000" dirty="0"/>
                  <a:t>e</a:t>
                </a:r>
                <a:endParaRPr lang="zh-CN" altLang="en-US" b="1" baseline="-25000" dirty="0"/>
              </a:p>
            </p:txBody>
          </p:sp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81EB9311-7721-4E96-9C32-514C6F7F5046}"/>
              </a:ext>
            </a:extLst>
          </p:cNvPr>
          <p:cNvSpPr/>
          <p:nvPr/>
        </p:nvSpPr>
        <p:spPr>
          <a:xfrm>
            <a:off x="4425768" y="3574949"/>
            <a:ext cx="7334069" cy="2201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b="1" dirty="0">
                <a:solidFill>
                  <a:srgbClr val="FFFF00"/>
                </a:solidFill>
              </a:rPr>
              <a:t>Q values of different electron captures</a:t>
            </a:r>
            <a:r>
              <a:rPr lang="zh-CN" altLang="en-US" b="1" dirty="0">
                <a:solidFill>
                  <a:srgbClr val="FFFF00"/>
                </a:solidFill>
              </a:rPr>
              <a:t>：</a:t>
            </a:r>
            <a:endParaRPr lang="en-US" altLang="zh-CN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Free e-</a:t>
            </a:r>
            <a:r>
              <a:rPr lang="zh-CN" altLang="en-US" b="1" dirty="0"/>
              <a:t>：              </a:t>
            </a:r>
            <a:r>
              <a:rPr lang="en-US" altLang="zh-CN" b="1" dirty="0"/>
              <a:t>Q = M</a:t>
            </a:r>
            <a:r>
              <a:rPr lang="en-US" altLang="zh-CN" b="1" baseline="-25000" dirty="0"/>
              <a:t>11C</a:t>
            </a:r>
            <a:r>
              <a:rPr lang="en-US" altLang="zh-CN" b="1" dirty="0"/>
              <a:t> + M</a:t>
            </a:r>
            <a:r>
              <a:rPr lang="en-US" altLang="zh-CN" b="1" baseline="-25000" dirty="0"/>
              <a:t>e-</a:t>
            </a:r>
            <a:r>
              <a:rPr lang="en-US" altLang="zh-CN" b="1" dirty="0"/>
              <a:t> – M</a:t>
            </a:r>
            <a:r>
              <a:rPr lang="en-US" altLang="zh-CN" b="1" baseline="-25000" dirty="0"/>
              <a:t>11B</a:t>
            </a:r>
            <a:r>
              <a:rPr lang="en-US" altLang="zh-CN" b="1" dirty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Atomic shell e-</a:t>
            </a:r>
            <a:r>
              <a:rPr lang="zh-CN" altLang="en-US" b="1" dirty="0"/>
              <a:t>： </a:t>
            </a:r>
            <a:r>
              <a:rPr lang="en-US" altLang="zh-CN" b="1" dirty="0"/>
              <a:t>Q</a:t>
            </a:r>
            <a:r>
              <a:rPr lang="zh-CN" altLang="en-US" b="1" dirty="0"/>
              <a:t> </a:t>
            </a:r>
            <a:r>
              <a:rPr lang="en-US" altLang="zh-CN" b="1" dirty="0"/>
              <a:t>= M</a:t>
            </a:r>
            <a:r>
              <a:rPr lang="en-US" altLang="zh-CN" b="1" baseline="-25000" dirty="0"/>
              <a:t>11C</a:t>
            </a:r>
            <a:r>
              <a:rPr lang="en-US" altLang="zh-CN" b="1" dirty="0"/>
              <a:t> + M</a:t>
            </a:r>
            <a:r>
              <a:rPr lang="en-US" altLang="zh-CN" b="1" baseline="-25000" dirty="0"/>
              <a:t>e-</a:t>
            </a:r>
            <a:r>
              <a:rPr lang="en-US" altLang="zh-CN" b="1" dirty="0"/>
              <a:t> – M</a:t>
            </a:r>
            <a:r>
              <a:rPr lang="en-US" altLang="zh-CN" b="1" baseline="-25000" dirty="0"/>
              <a:t>11B</a:t>
            </a:r>
            <a:r>
              <a:rPr lang="en-US" altLang="zh-CN" b="1" dirty="0"/>
              <a:t> – </a:t>
            </a:r>
            <a:r>
              <a:rPr lang="en-US" altLang="zh-CN" b="1" dirty="0">
                <a:solidFill>
                  <a:srgbClr val="FFFF00"/>
                </a:solidFill>
              </a:rPr>
              <a:t>B</a:t>
            </a:r>
            <a:r>
              <a:rPr lang="en-US" altLang="zh-CN" b="1" baseline="-25000" dirty="0">
                <a:solidFill>
                  <a:srgbClr val="FFFF00"/>
                </a:solidFill>
              </a:rPr>
              <a:t>e- </a:t>
            </a:r>
            <a:r>
              <a:rPr lang="en-US" altLang="zh-CN" b="1" dirty="0">
                <a:solidFill>
                  <a:srgbClr val="FFFF00"/>
                </a:solidFill>
              </a:rPr>
              <a:t>(binding energy)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/>
              <a:t>Degenerate e-</a:t>
            </a:r>
            <a:r>
              <a:rPr lang="zh-CN" altLang="en-US" b="1" dirty="0"/>
              <a:t>： </a:t>
            </a:r>
            <a:r>
              <a:rPr lang="en-US" altLang="zh-CN" b="1" dirty="0"/>
              <a:t> Q = M</a:t>
            </a:r>
            <a:r>
              <a:rPr lang="en-US" altLang="zh-CN" b="1" baseline="-25000" dirty="0"/>
              <a:t>11C</a:t>
            </a:r>
            <a:r>
              <a:rPr lang="en-US" altLang="zh-CN" b="1" dirty="0"/>
              <a:t> + M</a:t>
            </a:r>
            <a:r>
              <a:rPr lang="en-US" altLang="zh-CN" b="1" baseline="-25000" dirty="0"/>
              <a:t>e-</a:t>
            </a:r>
            <a:r>
              <a:rPr lang="en-US" altLang="zh-CN" b="1" dirty="0"/>
              <a:t> – M</a:t>
            </a:r>
            <a:r>
              <a:rPr lang="en-US" altLang="zh-CN" b="1" baseline="-25000" dirty="0"/>
              <a:t>11B</a:t>
            </a:r>
            <a:r>
              <a:rPr lang="en-US" altLang="zh-CN" b="1" dirty="0"/>
              <a:t> </a:t>
            </a:r>
            <a:r>
              <a:rPr lang="en-US" altLang="zh-CN" b="1" dirty="0">
                <a:solidFill>
                  <a:srgbClr val="FFFF00"/>
                </a:solidFill>
              </a:rPr>
              <a:t>+ </a:t>
            </a:r>
            <a:r>
              <a:rPr lang="en-US" altLang="zh-CN" b="1" dirty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altLang="zh-CN" b="1" baseline="-25000" dirty="0">
                <a:solidFill>
                  <a:srgbClr val="FFFF00"/>
                </a:solidFill>
              </a:rPr>
              <a:t>e- </a:t>
            </a:r>
            <a:r>
              <a:rPr lang="en-US" altLang="zh-CN" b="1" dirty="0">
                <a:solidFill>
                  <a:srgbClr val="FFFF00"/>
                </a:solidFill>
              </a:rPr>
              <a:t>(Chemical potential)</a:t>
            </a:r>
          </a:p>
          <a:p>
            <a:pPr algn="ctr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04A8626-F187-4572-BDD9-66B71D0ADDC8}"/>
              </a:ext>
            </a:extLst>
          </p:cNvPr>
          <p:cNvSpPr/>
          <p:nvPr/>
        </p:nvSpPr>
        <p:spPr>
          <a:xfrm>
            <a:off x="4845009" y="5400651"/>
            <a:ext cx="6903942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683D04-EAF5-4501-90C2-E3472A7F5F47}"/>
              </a:ext>
            </a:extLst>
          </p:cNvPr>
          <p:cNvSpPr/>
          <p:nvPr/>
        </p:nvSpPr>
        <p:spPr>
          <a:xfrm>
            <a:off x="3607327" y="146367"/>
            <a:ext cx="4668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Electron Captures in </a:t>
            </a:r>
            <a:r>
              <a:rPr lang="en-US" altLang="zh-CN" sz="2800" b="1" dirty="0" err="1">
                <a:solidFill>
                  <a:srgbClr val="FFFF00"/>
                </a:solidFill>
              </a:rPr>
              <a:t>CCSNe</a:t>
            </a:r>
            <a:endParaRPr lang="zh-CN" altLang="en-US" sz="2800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C20B0E2-C637-471E-889A-A863FC2A6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39" y="1576167"/>
            <a:ext cx="5187783" cy="19301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802A43-4A04-4739-B960-F84B9D126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34" y="1038811"/>
            <a:ext cx="5993130" cy="5138831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6F0A305C-C683-4767-A48A-D5C8A735C3B3}"/>
              </a:ext>
            </a:extLst>
          </p:cNvPr>
          <p:cNvSpPr/>
          <p:nvPr/>
        </p:nvSpPr>
        <p:spPr>
          <a:xfrm>
            <a:off x="3826329" y="5067300"/>
            <a:ext cx="1240971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8483B0-2F40-4445-93CD-21B083C7B1E8}"/>
              </a:ext>
            </a:extLst>
          </p:cNvPr>
          <p:cNvSpPr txBox="1"/>
          <p:nvPr/>
        </p:nvSpPr>
        <p:spPr>
          <a:xfrm>
            <a:off x="3607327" y="5831541"/>
            <a:ext cx="195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</a:rPr>
              <a:t>(pf-shell nuclei)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23131E-64D5-1AF1-7B5D-432635A0AB35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8/20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Electron captures in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CCSNe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BBFAA4F-536F-49A6-B958-E5BE3748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76" y="1747964"/>
            <a:ext cx="5298159" cy="8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B24F41EF-4F47-4462-BBA8-185486BE06CE}"/>
              </a:ext>
            </a:extLst>
          </p:cNvPr>
          <p:cNvSpPr txBox="1">
            <a:spLocks/>
          </p:cNvSpPr>
          <p:nvPr/>
        </p:nvSpPr>
        <p:spPr>
          <a:xfrm>
            <a:off x="495296" y="1226933"/>
            <a:ext cx="5753103" cy="5585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en-US" altLang="zh-CN" sz="32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8026">
              <a:spcBef>
                <a:spcPts val="1172"/>
              </a:spcBef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calculate the electron capture rates:</a:t>
            </a:r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EC72BF84-7C0D-4D6F-89C4-01A96333E669}"/>
              </a:ext>
            </a:extLst>
          </p:cNvPr>
          <p:cNvSpPr txBox="1">
            <a:spLocks/>
          </p:cNvSpPr>
          <p:nvPr/>
        </p:nvSpPr>
        <p:spPr>
          <a:xfrm>
            <a:off x="495295" y="2621925"/>
            <a:ext cx="5753103" cy="12969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en-US" altLang="zh-CN" sz="32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8026">
              <a:spcBef>
                <a:spcPts val="1172"/>
              </a:spcBef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Need to calculate the B(GT):</a:t>
            </a:r>
          </a:p>
          <a:p>
            <a:pPr marL="1028700" lvl="1" indent="-342900" defTabSz="378026">
              <a:spcBef>
                <a:spcPts val="1172"/>
              </a:spcBef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Independent Particle Model (IPM)</a:t>
            </a:r>
          </a:p>
          <a:p>
            <a:pPr marL="1028700" lvl="1" indent="-342900" defTabSz="378026">
              <a:spcBef>
                <a:spcPts val="1172"/>
              </a:spcBef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Interacting Shell Model (SM)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6B0CB43-1B52-4371-AC99-9F425D2E0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77" y="970808"/>
            <a:ext cx="4342894" cy="5745198"/>
          </a:xfrm>
          <a:prstGeom prst="rect">
            <a:avLst/>
          </a:prstGeom>
        </p:spPr>
      </p:pic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DD035C25-B7C0-441E-A0B2-50866FD3D7BF}"/>
              </a:ext>
            </a:extLst>
          </p:cNvPr>
          <p:cNvSpPr txBox="1">
            <a:spLocks/>
          </p:cNvSpPr>
          <p:nvPr/>
        </p:nvSpPr>
        <p:spPr>
          <a:xfrm>
            <a:off x="489078" y="4581353"/>
            <a:ext cx="5555871" cy="15146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lIns="0" tIns="0" rIns="0" bIns="0">
            <a:noAutofit/>
          </a:bodyPr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en-US" altLang="zh-CN" sz="32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8026">
              <a:lnSpc>
                <a:spcPct val="150000"/>
              </a:lnSpc>
              <a:spcBef>
                <a:spcPts val="1172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B(GT) distributions are well reproduced by SM. Electron capture rates are reliably calculated by SM.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722AD738-E6F1-4EBF-A748-9E03858522F8}"/>
              </a:ext>
            </a:extLst>
          </p:cNvPr>
          <p:cNvSpPr/>
          <p:nvPr/>
        </p:nvSpPr>
        <p:spPr>
          <a:xfrm flipH="1">
            <a:off x="6432833" y="4827047"/>
            <a:ext cx="903514" cy="1023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5FF2D50-DD27-4B70-F03C-9A36C975FDDB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9/20</a:t>
            </a:r>
            <a:endParaRPr lang="zh-CN" altLang="en-US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B3C8DB-5DFA-B138-7066-6DBC6F30C846}"/>
              </a:ext>
            </a:extLst>
          </p:cNvPr>
          <p:cNvSpPr txBox="1"/>
          <p:nvPr/>
        </p:nvSpPr>
        <p:spPr>
          <a:xfrm>
            <a:off x="388618" y="6468091"/>
            <a:ext cx="7764864" cy="429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K. Langanke and G.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Martı́nez-Pinedo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, Rev. Mod. Phys., 75, 819 (2003)</a:t>
            </a:r>
          </a:p>
        </p:txBody>
      </p:sp>
    </p:spTree>
    <p:extLst>
      <p:ext uri="{BB962C8B-B14F-4D97-AF65-F5344CB8AC3E}">
        <p14:creationId xmlns:p14="http://schemas.microsoft.com/office/powerpoint/2010/main" val="4072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Electron captures in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CCSNe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3565C3-6BD8-4A45-9331-7858022900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90" y="1180341"/>
            <a:ext cx="4501677" cy="54218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F55F3B-3778-44BB-A40E-C4B6E200E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26" y="3885223"/>
            <a:ext cx="3997874" cy="2972777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91BF4BE-9F07-453F-B144-F4C8EA54F197}"/>
              </a:ext>
            </a:extLst>
          </p:cNvPr>
          <p:cNvGrpSpPr/>
          <p:nvPr/>
        </p:nvGrpSpPr>
        <p:grpSpPr>
          <a:xfrm>
            <a:off x="8221202" y="138048"/>
            <a:ext cx="3582180" cy="3612597"/>
            <a:chOff x="8571720" y="1085107"/>
            <a:chExt cx="2405114" cy="2425536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C561EC3-9432-46C8-8E8C-A58FD5C3D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38" b="66592"/>
            <a:stretch/>
          </p:blipFill>
          <p:spPr>
            <a:xfrm>
              <a:off x="8571720" y="1134093"/>
              <a:ext cx="2395637" cy="191934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6B2C128-4672-47D7-8E78-297A77C63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8" t="92303" r="44664" b="592"/>
            <a:stretch/>
          </p:blipFill>
          <p:spPr>
            <a:xfrm>
              <a:off x="9180691" y="3102428"/>
              <a:ext cx="1796143" cy="408215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4A19E59-3D20-423C-8EA7-ECF0CDCA2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28" r="90506" b="37509"/>
            <a:stretch/>
          </p:blipFill>
          <p:spPr>
            <a:xfrm>
              <a:off x="8571720" y="1085107"/>
              <a:ext cx="412340" cy="1899556"/>
            </a:xfrm>
            <a:prstGeom prst="rect">
              <a:avLst/>
            </a:prstGeom>
          </p:spPr>
        </p:pic>
      </p:grp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6028A39C-3F75-4DB4-B5DB-20F62D078C44}"/>
              </a:ext>
            </a:extLst>
          </p:cNvPr>
          <p:cNvSpPr txBox="1">
            <a:spLocks/>
          </p:cNvSpPr>
          <p:nvPr/>
        </p:nvSpPr>
        <p:spPr>
          <a:xfrm>
            <a:off x="167638" y="2271822"/>
            <a:ext cx="3151416" cy="30997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lIns="0" tIns="0" rIns="0" bIns="0">
            <a:noAutofit/>
          </a:bodyPr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en-US" altLang="zh-CN" sz="32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8026">
              <a:lnSpc>
                <a:spcPct val="150000"/>
              </a:lnSpc>
              <a:spcBef>
                <a:spcPts val="1172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Closer look into the details of the B(GT) in low-energy region is needed! </a:t>
            </a:r>
          </a:p>
          <a:p>
            <a:pPr defTabSz="378026">
              <a:lnSpc>
                <a:spcPct val="150000"/>
              </a:lnSpc>
              <a:spcBef>
                <a:spcPts val="1172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Higher resolution data wanted!!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2475A6D-CC79-ADB8-FD7A-A89820523765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10/20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FBB779-E0DD-CD1B-B39A-64702E8045E4}"/>
              </a:ext>
            </a:extLst>
          </p:cNvPr>
          <p:cNvSpPr txBox="1"/>
          <p:nvPr/>
        </p:nvSpPr>
        <p:spPr>
          <a:xfrm>
            <a:off x="47729" y="6031709"/>
            <a:ext cx="4343400" cy="48233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 dirty="0" err="1">
                <a:solidFill>
                  <a:srgbClr val="000000"/>
                </a:solidFill>
                <a:latin typeface="Arial"/>
              </a:rPr>
              <a:t>B.Gao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et al., PRC, 112, 024615 (2025)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607216-CCB8-543F-5F55-7CB476396A1C}"/>
              </a:ext>
            </a:extLst>
          </p:cNvPr>
          <p:cNvSpPr txBox="1"/>
          <p:nvPr/>
        </p:nvSpPr>
        <p:spPr>
          <a:xfrm>
            <a:off x="752" y="5677659"/>
            <a:ext cx="3639454" cy="41164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 A. L. Cole et al, PRC 86, 015809 (2012)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85E245C-6AAC-5CD7-98B5-F9A728F15E0B}"/>
              </a:ext>
            </a:extLst>
          </p:cNvPr>
          <p:cNvSpPr/>
          <p:nvPr/>
        </p:nvSpPr>
        <p:spPr>
          <a:xfrm>
            <a:off x="3954026" y="3180303"/>
            <a:ext cx="271306" cy="633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7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240" y="1398814"/>
            <a:ext cx="12176760" cy="423998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3209" y="2467561"/>
            <a:ext cx="247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2163" y="3250699"/>
            <a:ext cx="18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963516" y="2032787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53783" y="2085801"/>
            <a:ext cx="703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charge-exchange reactions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63516" y="2677164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63516" y="3306780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74162" y="3921149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61410" y="2723794"/>
            <a:ext cx="564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Electron capture rates in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CCSNe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53782" y="3373076"/>
            <a:ext cx="549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Excited-state beta decay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72056" y="3957577"/>
            <a:ext cx="75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Geochemical neutrino detectors and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CCSNe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rates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D917F0-D89B-AD8E-E89B-8E57CFC70ACE}"/>
              </a:ext>
            </a:extLst>
          </p:cNvPr>
          <p:cNvSpPr/>
          <p:nvPr/>
        </p:nvSpPr>
        <p:spPr>
          <a:xfrm>
            <a:off x="3974162" y="4529098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A4D187-136A-7A9B-CEEB-1438C33CF66C}"/>
              </a:ext>
            </a:extLst>
          </p:cNvPr>
          <p:cNvSpPr txBox="1"/>
          <p:nvPr/>
        </p:nvSpPr>
        <p:spPr>
          <a:xfrm>
            <a:off x="4472056" y="4565526"/>
            <a:ext cx="6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11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Neutrinos from the Sun and Galaxy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3018C68-8DE0-6AF7-BD16-3E53408B4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17" y="1286189"/>
            <a:ext cx="3059189" cy="5431134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72E2473-79A5-1A51-8122-754B8F2ABCC3}"/>
              </a:ext>
            </a:extLst>
          </p:cNvPr>
          <p:cNvCxnSpPr/>
          <p:nvPr/>
        </p:nvCxnSpPr>
        <p:spPr>
          <a:xfrm flipH="1">
            <a:off x="2858756" y="1587640"/>
            <a:ext cx="552659" cy="1266092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AC68398-8835-0955-4CCC-70A4E7E1AD34}"/>
              </a:ext>
            </a:extLst>
          </p:cNvPr>
          <p:cNvCxnSpPr>
            <a:cxnSpLocks/>
          </p:cNvCxnSpPr>
          <p:nvPr/>
        </p:nvCxnSpPr>
        <p:spPr>
          <a:xfrm>
            <a:off x="2229711" y="1401745"/>
            <a:ext cx="4824" cy="145198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9049C88-E610-8113-974B-11F835CD4D89}"/>
              </a:ext>
            </a:extLst>
          </p:cNvPr>
          <p:cNvCxnSpPr>
            <a:cxnSpLocks/>
          </p:cNvCxnSpPr>
          <p:nvPr/>
        </p:nvCxnSpPr>
        <p:spPr>
          <a:xfrm>
            <a:off x="1004835" y="1587640"/>
            <a:ext cx="643095" cy="137662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C42C638F-2A61-AE24-0CB2-8D9549369B1A}"/>
              </a:ext>
            </a:extLst>
          </p:cNvPr>
          <p:cNvCxnSpPr>
            <a:cxnSpLocks/>
          </p:cNvCxnSpPr>
          <p:nvPr/>
        </p:nvCxnSpPr>
        <p:spPr>
          <a:xfrm flipH="1">
            <a:off x="3242428" y="3155183"/>
            <a:ext cx="450341" cy="49404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51317A80-A12D-239C-211D-371E3FABEF1B}"/>
              </a:ext>
            </a:extLst>
          </p:cNvPr>
          <p:cNvCxnSpPr>
            <a:cxnSpLocks/>
          </p:cNvCxnSpPr>
          <p:nvPr/>
        </p:nvCxnSpPr>
        <p:spPr>
          <a:xfrm flipH="1">
            <a:off x="3317630" y="4282273"/>
            <a:ext cx="375139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19D203CA-6B38-BADB-CFD5-DAE1588380CB}"/>
              </a:ext>
            </a:extLst>
          </p:cNvPr>
          <p:cNvCxnSpPr>
            <a:cxnSpLocks/>
          </p:cNvCxnSpPr>
          <p:nvPr/>
        </p:nvCxnSpPr>
        <p:spPr>
          <a:xfrm flipH="1" flipV="1">
            <a:off x="2858755" y="4915319"/>
            <a:ext cx="773724" cy="85243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5C9E3AE3-3F3C-5947-4C61-AA6BF446A78B}"/>
              </a:ext>
            </a:extLst>
          </p:cNvPr>
          <p:cNvCxnSpPr>
            <a:cxnSpLocks/>
          </p:cNvCxnSpPr>
          <p:nvPr/>
        </p:nvCxnSpPr>
        <p:spPr>
          <a:xfrm flipV="1">
            <a:off x="2193152" y="5191648"/>
            <a:ext cx="46407" cy="114384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4CC36D8A-0218-D666-934F-DFFC9715DA11}"/>
              </a:ext>
            </a:extLst>
          </p:cNvPr>
          <p:cNvCxnSpPr>
            <a:cxnSpLocks/>
          </p:cNvCxnSpPr>
          <p:nvPr/>
        </p:nvCxnSpPr>
        <p:spPr>
          <a:xfrm>
            <a:off x="746109" y="3265715"/>
            <a:ext cx="517451" cy="447152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3B0ECFE3-AAB3-BF5A-9FD2-640B7C39AFB7}"/>
              </a:ext>
            </a:extLst>
          </p:cNvPr>
          <p:cNvCxnSpPr>
            <a:cxnSpLocks/>
          </p:cNvCxnSpPr>
          <p:nvPr/>
        </p:nvCxnSpPr>
        <p:spPr>
          <a:xfrm>
            <a:off x="864158" y="4207747"/>
            <a:ext cx="427790" cy="2260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46EFAFBB-AB34-2033-5D6C-E751902ACA76}"/>
              </a:ext>
            </a:extLst>
          </p:cNvPr>
          <p:cNvCxnSpPr>
            <a:cxnSpLocks/>
          </p:cNvCxnSpPr>
          <p:nvPr/>
        </p:nvCxnSpPr>
        <p:spPr>
          <a:xfrm flipV="1">
            <a:off x="797621" y="5004079"/>
            <a:ext cx="739777" cy="79884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BA7B31B4-4B8E-6338-702D-1BE027A67007}"/>
              </a:ext>
            </a:extLst>
          </p:cNvPr>
          <p:cNvSpPr txBox="1"/>
          <p:nvPr/>
        </p:nvSpPr>
        <p:spPr>
          <a:xfrm>
            <a:off x="946428" y="1542963"/>
            <a:ext cx="256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4">
                    <a:lumMod val="60000"/>
                    <a:lumOff val="40000"/>
                  </a:schemeClr>
                </a:solidFill>
                <a:highlight>
                  <a:srgbClr val="000000"/>
                </a:highlight>
              </a:rPr>
              <a:t>Neutrinos</a:t>
            </a:r>
            <a:endParaRPr lang="zh-CN" altLang="en-US" sz="3200" b="1" dirty="0">
              <a:solidFill>
                <a:schemeClr val="accent4">
                  <a:lumMod val="60000"/>
                  <a:lumOff val="40000"/>
                </a:schemeClr>
              </a:solidFill>
              <a:highlight>
                <a:srgbClr val="000000"/>
              </a:highlight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246D5CDE-9480-915D-8F77-7237705F96D6}"/>
              </a:ext>
            </a:extLst>
          </p:cNvPr>
          <p:cNvSpPr txBox="1"/>
          <p:nvPr/>
        </p:nvSpPr>
        <p:spPr>
          <a:xfrm>
            <a:off x="4223042" y="1759021"/>
            <a:ext cx="684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Number of </a:t>
            </a:r>
            <a:r>
              <a:rPr lang="en-US" altLang="zh-CN" sz="2400" b="1" dirty="0">
                <a:latin typeface="Symbol" panose="05050102010706020507" pitchFamily="18" charset="2"/>
              </a:rPr>
              <a:t>n</a:t>
            </a:r>
            <a:r>
              <a:rPr lang="en-US" altLang="zh-CN" sz="2400" b="1" dirty="0"/>
              <a:t>-induced reaction          </a:t>
            </a:r>
            <a:r>
              <a:rPr lang="en-US" altLang="zh-CN" sz="2400" b="1" dirty="0" err="1">
                <a:latin typeface="Symbol" panose="05050102010706020507" pitchFamily="18" charset="2"/>
              </a:rPr>
              <a:t>f</a:t>
            </a:r>
            <a:r>
              <a:rPr lang="en-US" altLang="zh-CN" sz="2400" b="1" baseline="-25000" dirty="0" err="1">
                <a:latin typeface="Symbol" panose="05050102010706020507" pitchFamily="18" charset="2"/>
              </a:rPr>
              <a:t>n</a:t>
            </a:r>
            <a:r>
              <a:rPr lang="en-US" altLang="zh-CN" sz="2400" b="1" baseline="-25000" dirty="0">
                <a:latin typeface="Symbol" panose="05050102010706020507" pitchFamily="18" charset="2"/>
              </a:rPr>
              <a:t> </a:t>
            </a:r>
            <a:r>
              <a:rPr lang="en-US" altLang="zh-CN" b="1" dirty="0">
                <a:latin typeface="Symbol" panose="05050102010706020507" pitchFamily="18" charset="2"/>
              </a:rPr>
              <a:t>·</a:t>
            </a:r>
            <a:r>
              <a:rPr lang="en-US" altLang="zh-CN" sz="2400" b="1" dirty="0">
                <a:latin typeface="Symbol" panose="05050102010706020507" pitchFamily="18" charset="2"/>
              </a:rPr>
              <a:t> s</a:t>
            </a:r>
            <a:endParaRPr lang="zh-CN" altLang="en-US" sz="2400" b="1" dirty="0">
              <a:latin typeface="Symbol" panose="05050102010706020507" pitchFamily="18" charset="2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E480DA59-D344-A340-BF4E-AF3F2D5491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36" y="1887575"/>
            <a:ext cx="350681" cy="240163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94DA97C9-C43D-783D-8DBF-A1D327EA9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08" y="2552052"/>
            <a:ext cx="7204837" cy="395928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1C662A6-0E16-F68B-3015-CC201FA15543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17/20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276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Neutrinos from the Sun and Galaxy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27D8FD-460F-EE7F-7B56-9762D7EF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37" y="1284937"/>
            <a:ext cx="5513531" cy="38711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A1A8F26-742E-EBCD-EE39-A9FC0761D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4" y="1117677"/>
            <a:ext cx="4863403" cy="50444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E772BE-609D-1F68-0AC6-D85D53986D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528268" y="2190305"/>
            <a:ext cx="2840331" cy="2964499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543F9B1B-A549-DED0-4369-69B0AB301569}"/>
              </a:ext>
            </a:extLst>
          </p:cNvPr>
          <p:cNvSpPr/>
          <p:nvPr/>
        </p:nvSpPr>
        <p:spPr>
          <a:xfrm>
            <a:off x="6507141" y="2401556"/>
            <a:ext cx="1665516" cy="1637881"/>
          </a:xfrm>
          <a:prstGeom prst="ellipse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0698E10-C0F8-F9F1-7875-795D62B8891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0709" y="2599360"/>
            <a:ext cx="1138109" cy="113198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9001CAC-889B-C013-961B-D9DA502D82D3}"/>
              </a:ext>
            </a:extLst>
          </p:cNvPr>
          <p:cNvSpPr txBox="1"/>
          <p:nvPr/>
        </p:nvSpPr>
        <p:spPr>
          <a:xfrm>
            <a:off x="6906564" y="2842185"/>
            <a:ext cx="104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baseline="30000" dirty="0">
                <a:solidFill>
                  <a:srgbClr val="66FF33"/>
                </a:solidFill>
              </a:rPr>
              <a:t>97</a:t>
            </a:r>
            <a:r>
              <a:rPr lang="en-US" altLang="zh-CN" sz="3600" b="1" dirty="0">
                <a:solidFill>
                  <a:srgbClr val="66FF33"/>
                </a:solidFill>
              </a:rPr>
              <a:t>Tc</a:t>
            </a:r>
            <a:endParaRPr lang="zh-CN" altLang="en-US" sz="3600" b="1" dirty="0">
              <a:solidFill>
                <a:srgbClr val="66FF33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A9B06F-9C01-8DDB-5AE8-53BF74F4BA6D}"/>
              </a:ext>
            </a:extLst>
          </p:cNvPr>
          <p:cNvSpPr txBox="1"/>
          <p:nvPr/>
        </p:nvSpPr>
        <p:spPr>
          <a:xfrm>
            <a:off x="528636" y="5504495"/>
            <a:ext cx="492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Count the number of </a:t>
            </a:r>
            <a:r>
              <a:rPr lang="en-US" altLang="zh-CN" sz="2400" b="1" baseline="30000" dirty="0"/>
              <a:t>97</a:t>
            </a:r>
            <a:r>
              <a:rPr lang="en-US" altLang="zh-CN" sz="2400" b="1" dirty="0"/>
              <a:t>Tc atoms, get the number of SN events!</a:t>
            </a:r>
            <a:endParaRPr lang="zh-CN" altLang="en-US" sz="24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3E06359-F55C-BF4A-9BA8-C26E9A31F422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18/20</a:t>
            </a: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FB6AF3-6B39-E517-BA93-51487EAB8CA0}"/>
              </a:ext>
            </a:extLst>
          </p:cNvPr>
          <p:cNvSpPr txBox="1"/>
          <p:nvPr/>
        </p:nvSpPr>
        <p:spPr>
          <a:xfrm>
            <a:off x="7016262" y="6312271"/>
            <a:ext cx="3896248" cy="61869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Cowan &amp; Haxton Science 216, 51 (1982)</a:t>
            </a:r>
          </a:p>
          <a:p>
            <a:r>
              <a:rPr lang="en-US" sz="1400" b="0" strike="noStrike" spc="-1" dirty="0">
                <a:solidFill>
                  <a:srgbClr val="000000"/>
                </a:solidFill>
                <a:latin typeface="Arial"/>
              </a:rPr>
              <a:t>Haxton et al., Nature 333, 325 (1988)</a:t>
            </a:r>
          </a:p>
        </p:txBody>
      </p:sp>
    </p:spTree>
    <p:extLst>
      <p:ext uri="{BB962C8B-B14F-4D97-AF65-F5344CB8AC3E}">
        <p14:creationId xmlns:p14="http://schemas.microsoft.com/office/powerpoint/2010/main" val="28433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2DB98-AD6D-06D9-9607-0C0A1852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2F7256-9C51-88BE-7616-AAEE5461C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9E37300-8708-A712-2BE6-EC9CBCC242CA}"/>
              </a:ext>
            </a:extLst>
          </p:cNvPr>
          <p:cNvSpPr/>
          <p:nvPr/>
        </p:nvSpPr>
        <p:spPr>
          <a:xfrm>
            <a:off x="15240" y="1398814"/>
            <a:ext cx="12176760" cy="423998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1B8407F-BB01-9D35-0DFD-3821BCA1CC22}"/>
              </a:ext>
            </a:extLst>
          </p:cNvPr>
          <p:cNvSpPr txBox="1"/>
          <p:nvPr/>
        </p:nvSpPr>
        <p:spPr>
          <a:xfrm>
            <a:off x="473209" y="2467561"/>
            <a:ext cx="247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618BBF-F62D-0D05-E863-6F18DA89ACF1}"/>
              </a:ext>
            </a:extLst>
          </p:cNvPr>
          <p:cNvSpPr/>
          <p:nvPr/>
        </p:nvSpPr>
        <p:spPr>
          <a:xfrm>
            <a:off x="822163" y="3250699"/>
            <a:ext cx="18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21EA8B6-9B74-0364-7470-B65F3E7AD988}"/>
              </a:ext>
            </a:extLst>
          </p:cNvPr>
          <p:cNvSpPr/>
          <p:nvPr/>
        </p:nvSpPr>
        <p:spPr>
          <a:xfrm>
            <a:off x="3963516" y="2032787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DB45E85-5F70-9609-DB61-EA5421960007}"/>
              </a:ext>
            </a:extLst>
          </p:cNvPr>
          <p:cNvSpPr txBox="1"/>
          <p:nvPr/>
        </p:nvSpPr>
        <p:spPr>
          <a:xfrm>
            <a:off x="4453783" y="2085801"/>
            <a:ext cx="703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charge-exchange reactions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9669864-9138-CDE6-8CCB-529F9A020217}"/>
              </a:ext>
            </a:extLst>
          </p:cNvPr>
          <p:cNvSpPr/>
          <p:nvPr/>
        </p:nvSpPr>
        <p:spPr>
          <a:xfrm>
            <a:off x="3963516" y="2677164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8B449E2-901D-D5FF-82D2-B44FE6F5B8B0}"/>
              </a:ext>
            </a:extLst>
          </p:cNvPr>
          <p:cNvSpPr/>
          <p:nvPr/>
        </p:nvSpPr>
        <p:spPr>
          <a:xfrm>
            <a:off x="3963516" y="3306780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74FF44F-43B7-5221-9581-AA60FBCE2315}"/>
              </a:ext>
            </a:extLst>
          </p:cNvPr>
          <p:cNvSpPr/>
          <p:nvPr/>
        </p:nvSpPr>
        <p:spPr>
          <a:xfrm>
            <a:off x="3974162" y="3921149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2216FE8-4C31-D008-E906-E83E4B5D08B0}"/>
              </a:ext>
            </a:extLst>
          </p:cNvPr>
          <p:cNvSpPr txBox="1"/>
          <p:nvPr/>
        </p:nvSpPr>
        <p:spPr>
          <a:xfrm>
            <a:off x="4461410" y="2723794"/>
            <a:ext cx="564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Isospin mixing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C0E9098-EF05-DBC1-6E6B-A2BA02D1ECE2}"/>
              </a:ext>
            </a:extLst>
          </p:cNvPr>
          <p:cNvSpPr txBox="1"/>
          <p:nvPr/>
        </p:nvSpPr>
        <p:spPr>
          <a:xfrm>
            <a:off x="4453782" y="3373076"/>
            <a:ext cx="549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 beta decay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FF62315-288D-7C31-4709-74BA0ED6671A}"/>
              </a:ext>
            </a:extLst>
          </p:cNvPr>
          <p:cNvSpPr txBox="1"/>
          <p:nvPr/>
        </p:nvSpPr>
        <p:spPr>
          <a:xfrm>
            <a:off x="4472056" y="3957577"/>
            <a:ext cx="75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 state beta decay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2683986-AF2A-A06A-BC44-A25DDC704070}"/>
              </a:ext>
            </a:extLst>
          </p:cNvPr>
          <p:cNvSpPr/>
          <p:nvPr/>
        </p:nvSpPr>
        <p:spPr>
          <a:xfrm>
            <a:off x="3974162" y="4529098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027F16B-A72C-A4D9-57F0-D6BA6C3761DD}"/>
              </a:ext>
            </a:extLst>
          </p:cNvPr>
          <p:cNvSpPr txBox="1"/>
          <p:nvPr/>
        </p:nvSpPr>
        <p:spPr>
          <a:xfrm>
            <a:off x="4472056" y="4565526"/>
            <a:ext cx="6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45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Neutrino interaction cross sections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7A2D205-8079-C2BA-D075-76E7647CA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6" y="3509909"/>
            <a:ext cx="8371307" cy="9349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2BD7AD-CBF7-F521-E9C6-DF36FDC145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820" y="1133159"/>
            <a:ext cx="3550337" cy="23126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1FC0D8-BFC5-A912-73B8-E1659229059C}"/>
              </a:ext>
            </a:extLst>
          </p:cNvPr>
          <p:cNvSpPr txBox="1"/>
          <p:nvPr/>
        </p:nvSpPr>
        <p:spPr>
          <a:xfrm>
            <a:off x="388618" y="4593222"/>
            <a:ext cx="4406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B(F):       N-Z</a:t>
            </a:r>
          </a:p>
          <a:p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B(GT):  </a:t>
            </a:r>
            <a:endParaRPr lang="zh-CN" altLang="en-US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C02DAE3-C9C0-9400-7967-994E4BC365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400" t="28560"/>
          <a:stretch>
            <a:fillRect/>
          </a:stretch>
        </p:blipFill>
        <p:spPr>
          <a:xfrm>
            <a:off x="1950467" y="5240617"/>
            <a:ext cx="1748414" cy="65449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BFD23B-1206-7B1E-6189-A97BC486F8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16" t="35210" r="57072"/>
          <a:stretch>
            <a:fillRect/>
          </a:stretch>
        </p:blipFill>
        <p:spPr>
          <a:xfrm>
            <a:off x="4478296" y="5271372"/>
            <a:ext cx="1878373" cy="60517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B191B71-09D7-0F06-4085-7C90CD1DCD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33" y="5447782"/>
            <a:ext cx="350681" cy="24016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62C72F4-88CA-85CC-05E2-BFAF409082CB}"/>
              </a:ext>
            </a:extLst>
          </p:cNvPr>
          <p:cNvSpPr txBox="1"/>
          <p:nvPr/>
        </p:nvSpPr>
        <p:spPr>
          <a:xfrm>
            <a:off x="7268402" y="4640452"/>
            <a:ext cx="4670220" cy="12003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Use charge-exchange reaction to measure B(GT) and get </a:t>
            </a:r>
            <a:r>
              <a:rPr lang="en-US" altLang="zh-CN" sz="2400" b="1" dirty="0">
                <a:latin typeface="Symbol" panose="05050102010706020507" pitchFamily="18" charset="2"/>
              </a:rPr>
              <a:t>s</a:t>
            </a:r>
            <a:r>
              <a:rPr lang="en-US" altLang="zh-CN" sz="2400" b="1" dirty="0"/>
              <a:t>(</a:t>
            </a:r>
            <a:r>
              <a:rPr lang="en-US" altLang="zh-CN" sz="2400" b="1" i="1" dirty="0"/>
              <a:t>E</a:t>
            </a:r>
            <a:r>
              <a:rPr lang="en-US" altLang="zh-CN" sz="2400" b="1" i="1" baseline="-25000" dirty="0">
                <a:latin typeface="Symbol" panose="05050102010706020507" pitchFamily="18" charset="2"/>
              </a:rPr>
              <a:t>n</a:t>
            </a:r>
            <a:r>
              <a:rPr lang="en-US" altLang="zh-CN" sz="2400" b="1" baseline="-25000" dirty="0"/>
              <a:t>e</a:t>
            </a:r>
            <a:r>
              <a:rPr lang="en-US" altLang="zh-CN" sz="2400" b="1" dirty="0"/>
              <a:t>) (to be done soon at RCNP!)</a:t>
            </a:r>
            <a:endParaRPr lang="zh-CN" altLang="en-US" sz="2400" b="1" dirty="0"/>
          </a:p>
        </p:txBody>
      </p:sp>
      <p:sp>
        <p:nvSpPr>
          <p:cNvPr id="20" name="箭头: 右 19">
            <a:extLst>
              <a:ext uri="{FF2B5EF4-FFF2-40B4-BE49-F238E27FC236}">
                <a16:creationId xmlns:a16="http://schemas.microsoft.com/office/drawing/2014/main" id="{97338982-C14C-1318-50B5-3E6D96271890}"/>
              </a:ext>
            </a:extLst>
          </p:cNvPr>
          <p:cNvSpPr/>
          <p:nvPr/>
        </p:nvSpPr>
        <p:spPr>
          <a:xfrm flipH="1">
            <a:off x="6356669" y="5446790"/>
            <a:ext cx="829082" cy="2411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A3E754-A5F2-9CAF-6E53-F4A2D13CEA81}"/>
              </a:ext>
            </a:extLst>
          </p:cNvPr>
          <p:cNvSpPr txBox="1"/>
          <p:nvPr/>
        </p:nvSpPr>
        <p:spPr>
          <a:xfrm>
            <a:off x="284702" y="6062368"/>
            <a:ext cx="59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/>
              <a:t>Forbidden transition: rely on theories!</a:t>
            </a:r>
            <a:endParaRPr lang="zh-CN" altLang="en-US" sz="24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DB0513-0F02-D70D-B770-8F9C55EB9C06}"/>
              </a:ext>
            </a:extLst>
          </p:cNvPr>
          <p:cNvSpPr txBox="1"/>
          <p:nvPr/>
        </p:nvSpPr>
        <p:spPr>
          <a:xfrm>
            <a:off x="284703" y="3136522"/>
            <a:ext cx="59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/>
              <a:t>Allowed transition: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03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(Hadronic) Charge-exchange reaction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0DB966-E3E0-4F4E-A37C-A2BF26B8D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17" y="1169099"/>
            <a:ext cx="6111114" cy="41305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21D0588-8B02-4C39-CE78-B8D51D608692}"/>
              </a:ext>
            </a:extLst>
          </p:cNvPr>
          <p:cNvSpPr txBox="1"/>
          <p:nvPr/>
        </p:nvSpPr>
        <p:spPr>
          <a:xfrm>
            <a:off x="4956628" y="3069773"/>
            <a:ext cx="30189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one/two pion exchange</a:t>
            </a:r>
            <a:endParaRPr lang="zh-CN" altLang="en-US" sz="20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1E8FE9-D0AE-69FF-2F36-540E9288B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10" y="5802623"/>
            <a:ext cx="8801779" cy="81899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3DD610C-A60F-238B-E7DE-5F4A25A747E1}"/>
              </a:ext>
            </a:extLst>
          </p:cNvPr>
          <p:cNvSpPr txBox="1"/>
          <p:nvPr/>
        </p:nvSpPr>
        <p:spPr>
          <a:xfrm>
            <a:off x="2265903" y="2322892"/>
            <a:ext cx="209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E </a:t>
            </a:r>
            <a:r>
              <a:rPr lang="zh-CN" altLang="en-US" sz="2000" b="1" dirty="0"/>
              <a:t>≥ </a:t>
            </a:r>
            <a:r>
              <a:rPr lang="en-US" altLang="zh-CN" sz="2000" b="1" dirty="0"/>
              <a:t>100 MeV/u</a:t>
            </a:r>
            <a:endParaRPr lang="zh-CN" altLang="en-US" sz="20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472305-279C-66C5-8751-CEE0854629E0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4/20</a:t>
            </a:r>
            <a:endParaRPr lang="zh-CN" altLang="en-US" sz="20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F98D39-8536-4AF7-BC41-53AEA0D8BAA3}"/>
              </a:ext>
            </a:extLst>
          </p:cNvPr>
          <p:cNvSpPr/>
          <p:nvPr/>
        </p:nvSpPr>
        <p:spPr>
          <a:xfrm>
            <a:off x="4082321" y="6031043"/>
            <a:ext cx="1309141" cy="421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3D8475A-9F1B-4A07-AE85-6D193094AF19}"/>
              </a:ext>
            </a:extLst>
          </p:cNvPr>
          <p:cNvSpPr/>
          <p:nvPr/>
        </p:nvSpPr>
        <p:spPr>
          <a:xfrm>
            <a:off x="7537554" y="6031043"/>
            <a:ext cx="1309141" cy="421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C753C47-2EAE-46F6-A685-7E613534F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4" y="6002152"/>
            <a:ext cx="699541" cy="479080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A73DC2D6-61B7-4456-B94B-C82CC0DF7E2F}"/>
              </a:ext>
            </a:extLst>
          </p:cNvPr>
          <p:cNvSpPr/>
          <p:nvPr/>
        </p:nvSpPr>
        <p:spPr>
          <a:xfrm>
            <a:off x="7684957" y="6141758"/>
            <a:ext cx="1106774" cy="19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>
            <a:spLocks noChangeArrowheads="1"/>
          </p:cNvSpPr>
          <p:nvPr/>
        </p:nvSpPr>
        <p:spPr bwMode="auto">
          <a:xfrm>
            <a:off x="578229" y="522508"/>
            <a:ext cx="830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lvl="0" defTabSz="1097280" fontAlgn="base">
              <a:spcAft>
                <a:spcPct val="0"/>
              </a:spcAft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(Hadronic) Charge-exchange reaction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-2" y="597428"/>
            <a:ext cx="335280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4" name="矩形 27"/>
          <p:cNvSpPr>
            <a:spLocks noChangeArrowheads="1"/>
          </p:cNvSpPr>
          <p:nvPr/>
        </p:nvSpPr>
        <p:spPr bwMode="auto">
          <a:xfrm>
            <a:off x="38861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sp>
        <p:nvSpPr>
          <p:cNvPr id="35" name="矩形 28"/>
          <p:cNvSpPr>
            <a:spLocks noChangeArrowheads="1"/>
          </p:cNvSpPr>
          <p:nvPr/>
        </p:nvSpPr>
        <p:spPr bwMode="auto">
          <a:xfrm>
            <a:off x="495298" y="597428"/>
            <a:ext cx="66676" cy="373380"/>
          </a:xfrm>
          <a:prstGeom prst="rect">
            <a:avLst/>
          </a:prstGeom>
          <a:solidFill>
            <a:srgbClr val="5C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sym typeface="宋体" panose="0201060003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155439C-B10D-4210-AB39-FEEF3C00161C}"/>
              </a:ext>
            </a:extLst>
          </p:cNvPr>
          <p:cNvGrpSpPr/>
          <p:nvPr/>
        </p:nvGrpSpPr>
        <p:grpSpPr>
          <a:xfrm>
            <a:off x="4787659" y="2725846"/>
            <a:ext cx="3487537" cy="3609646"/>
            <a:chOff x="42173" y="1055636"/>
            <a:chExt cx="4085085" cy="422811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1654757-F5E5-4B4B-8BD3-215D0ECDA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73" y="1055636"/>
              <a:ext cx="4085085" cy="252100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2926985-C481-4629-A53C-954BEAED0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2339" y="3424325"/>
              <a:ext cx="2449861" cy="1859427"/>
            </a:xfrm>
            <a:prstGeom prst="rect">
              <a:avLst/>
            </a:prstGeom>
          </p:spPr>
        </p:pic>
      </p:grpSp>
      <p:sp>
        <p:nvSpPr>
          <p:cNvPr id="8" name="文本框 3">
            <a:extLst>
              <a:ext uri="{FF2B5EF4-FFF2-40B4-BE49-F238E27FC236}">
                <a16:creationId xmlns:a16="http://schemas.microsoft.com/office/drawing/2014/main" id="{B9CD3CB4-0FA6-4065-ACAF-4EDEBCFA6282}"/>
              </a:ext>
            </a:extLst>
          </p:cNvPr>
          <p:cNvSpPr txBox="1"/>
          <p:nvPr/>
        </p:nvSpPr>
        <p:spPr>
          <a:xfrm>
            <a:off x="5863086" y="4350673"/>
            <a:ext cx="161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等线" panose="02010600030101010101" pitchFamily="2" charset="-122"/>
                <a:cs typeface="+mn-cs"/>
              </a:rPr>
              <a:t>Nuclear transition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9488386-5B40-3FD4-E367-5FB871677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95" y="3096545"/>
            <a:ext cx="3012148" cy="42803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850DE09-B0DE-82FE-02AD-EA81B9F9A5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53" y="5417152"/>
            <a:ext cx="4107543" cy="58118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B96ACBCB-E8F0-4588-9882-95289BB5D217}"/>
              </a:ext>
            </a:extLst>
          </p:cNvPr>
          <p:cNvGrpSpPr/>
          <p:nvPr/>
        </p:nvGrpSpPr>
        <p:grpSpPr>
          <a:xfrm>
            <a:off x="-282167" y="2767401"/>
            <a:ext cx="5178683" cy="3961305"/>
            <a:chOff x="177800" y="2124535"/>
            <a:chExt cx="5178683" cy="3961305"/>
          </a:xfrm>
        </p:grpSpPr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C9FA0111-83BD-43EC-8901-D585A304E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9090" y="2124535"/>
              <a:ext cx="4761069" cy="3788126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77090B2-9979-4A81-8CD4-DE489A353FF3}"/>
                </a:ext>
              </a:extLst>
            </p:cNvPr>
            <p:cNvSpPr/>
            <p:nvPr/>
          </p:nvSpPr>
          <p:spPr>
            <a:xfrm>
              <a:off x="213360" y="3053080"/>
              <a:ext cx="1915160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626DD14-A388-4B16-9A7C-89DB26D118CE}"/>
                </a:ext>
              </a:extLst>
            </p:cNvPr>
            <p:cNvSpPr/>
            <p:nvPr/>
          </p:nvSpPr>
          <p:spPr>
            <a:xfrm rot="17605423">
              <a:off x="1422872" y="3051720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4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Charge-Ex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6E38FCA-544B-4CB1-BCEA-4213444E6BF4}"/>
                </a:ext>
              </a:extLst>
            </p:cNvPr>
            <p:cNvSpPr/>
            <p:nvPr/>
          </p:nvSpPr>
          <p:spPr>
            <a:xfrm>
              <a:off x="177800" y="4251079"/>
              <a:ext cx="1686560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EE4AEA7-EB61-4401-B3BE-378EFDAFBBC1}"/>
                </a:ext>
              </a:extLst>
            </p:cNvPr>
            <p:cNvSpPr/>
            <p:nvPr/>
          </p:nvSpPr>
          <p:spPr>
            <a:xfrm>
              <a:off x="741680" y="4888093"/>
              <a:ext cx="1686560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44AE7F9-B140-4FA1-A2E3-ADDF4C97A250}"/>
                </a:ext>
              </a:extLst>
            </p:cNvPr>
            <p:cNvSpPr/>
            <p:nvPr/>
          </p:nvSpPr>
          <p:spPr>
            <a:xfrm rot="3230561">
              <a:off x="1604176" y="4623611"/>
              <a:ext cx="1048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41FF"/>
                  </a:solidFill>
                  <a:effectLst/>
                  <a:uLnTx/>
                  <a:uFillTx/>
                  <a:latin typeface="Symbol" panose="05050102010706020507" pitchFamily="18" charset="2"/>
                  <a:ea typeface="等线" panose="02010600030101010101" pitchFamily="2" charset="-122"/>
                  <a:cs typeface="+mn-cs"/>
                </a:rPr>
                <a:t>b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41FF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-decay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41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F1A7D761-3235-4473-AA81-EC8E29B6FD2D}"/>
                </a:ext>
              </a:extLst>
            </p:cNvPr>
            <p:cNvSpPr/>
            <p:nvPr/>
          </p:nvSpPr>
          <p:spPr>
            <a:xfrm>
              <a:off x="2905760" y="5404988"/>
              <a:ext cx="1442720" cy="680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4413F5E-201C-41E5-AAA8-32173051E398}"/>
                </a:ext>
              </a:extLst>
            </p:cNvPr>
            <p:cNvSpPr/>
            <p:nvPr/>
          </p:nvSpPr>
          <p:spPr>
            <a:xfrm>
              <a:off x="4246879" y="3580519"/>
              <a:ext cx="574041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1B5BC37-77EB-4001-A07A-5382C4DF0645}"/>
                </a:ext>
              </a:extLst>
            </p:cNvPr>
            <p:cNvSpPr/>
            <p:nvPr/>
          </p:nvSpPr>
          <p:spPr>
            <a:xfrm>
              <a:off x="4466271" y="4601599"/>
              <a:ext cx="674689" cy="487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4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7EF1BD1-10B7-4764-80FF-ED10E7AD50B1}"/>
                </a:ext>
              </a:extLst>
            </p:cNvPr>
            <p:cNvSpPr/>
            <p:nvPr/>
          </p:nvSpPr>
          <p:spPr>
            <a:xfrm>
              <a:off x="4285357" y="4372319"/>
              <a:ext cx="10711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Q-value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 window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C70743C-236B-4A82-AF52-19E7196550FB}"/>
                </a:ext>
              </a:extLst>
            </p:cNvPr>
            <p:cNvSpPr/>
            <p:nvPr/>
          </p:nvSpPr>
          <p:spPr>
            <a:xfrm>
              <a:off x="4188015" y="2160616"/>
              <a:ext cx="4203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Ex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B489BEFB-7729-AFD8-AE65-F6B067202573}"/>
              </a:ext>
            </a:extLst>
          </p:cNvPr>
          <p:cNvSpPr txBox="1">
            <a:spLocks/>
          </p:cNvSpPr>
          <p:nvPr/>
        </p:nvSpPr>
        <p:spPr>
          <a:xfrm>
            <a:off x="495296" y="1226933"/>
            <a:ext cx="11391903" cy="7170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en-US" altLang="zh-CN" sz="3200" b="0" i="0" u="none" strike="noStrike" kern="1200" cap="none">
                <a:ln>
                  <a:noFill/>
                </a:ln>
                <a:solidFill>
                  <a:srgbClr val="0066CC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8026">
              <a:spcBef>
                <a:spcPts val="1172"/>
              </a:spcBef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Both charge-exchange reaction and beta-decay measurements provide information of B(GT),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AA851AD-7589-6AB8-4D0F-92974F58F087}"/>
              </a:ext>
            </a:extLst>
          </p:cNvPr>
          <p:cNvSpPr txBox="1"/>
          <p:nvPr/>
        </p:nvSpPr>
        <p:spPr>
          <a:xfrm>
            <a:off x="455294" y="1639299"/>
            <a:ext cx="9584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highlight>
                  <a:scrgbClr r="0" g="0" b="0">
                    <a:alpha val="0"/>
                  </a:sc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but </a:t>
            </a:r>
            <a:r>
              <a:rPr lang="en-US" altLang="zh-CN" sz="2000" dirty="0">
                <a:solidFill>
                  <a:srgbClr val="FF0000"/>
                </a:solidFill>
                <a:highlight>
                  <a:scrgbClr r="0" g="0" b="0">
                    <a:alpha val="0"/>
                  </a:sc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charge-exchange reaction is not limited by the Q-value window</a:t>
            </a:r>
            <a:r>
              <a:rPr lang="en-US" altLang="zh-CN" sz="2000" dirty="0">
                <a:solidFill>
                  <a:prstClr val="black"/>
                </a:solidFill>
                <a:highlight>
                  <a:scrgbClr r="0" g="0" b="0">
                    <a:alpha val="0"/>
                  </a:sc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000" dirty="0">
              <a:solidFill>
                <a:prstClr val="black"/>
              </a:solidFill>
              <a:highlight>
                <a:scrgbClr r="0" g="0" b="0">
                  <a:alpha val="0"/>
                </a:scrgbClr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38FE38D-CCBE-4581-BC08-98144A9017A4}"/>
              </a:ext>
            </a:extLst>
          </p:cNvPr>
          <p:cNvSpPr/>
          <p:nvPr/>
        </p:nvSpPr>
        <p:spPr>
          <a:xfrm>
            <a:off x="8210454" y="3119442"/>
            <a:ext cx="1039628" cy="32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23342E93-0239-4082-864A-5413E0D183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55" y="3138777"/>
            <a:ext cx="522092" cy="357554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F603BD6A-DB91-4192-879E-032B701B3854}"/>
              </a:ext>
            </a:extLst>
          </p:cNvPr>
          <p:cNvSpPr/>
          <p:nvPr/>
        </p:nvSpPr>
        <p:spPr>
          <a:xfrm>
            <a:off x="9671995" y="5534033"/>
            <a:ext cx="1039628" cy="32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5704B61A-8FAA-46A5-BCD6-904A0F3980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96" y="5553368"/>
            <a:ext cx="522092" cy="3575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341130-ED15-8869-7173-1B86AC9B035A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5/20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140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B2E13-DAAE-0BD8-2CA9-1BF8D499F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D943CA0-6EB1-E90C-F507-3C200130D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9A3650E-D50F-C78B-4445-C6E0513CF8DC}"/>
              </a:ext>
            </a:extLst>
          </p:cNvPr>
          <p:cNvSpPr/>
          <p:nvPr/>
        </p:nvSpPr>
        <p:spPr>
          <a:xfrm>
            <a:off x="15240" y="1398814"/>
            <a:ext cx="12176760" cy="423998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069BB68-A09C-12E5-A3D2-818043B10683}"/>
              </a:ext>
            </a:extLst>
          </p:cNvPr>
          <p:cNvSpPr txBox="1"/>
          <p:nvPr/>
        </p:nvSpPr>
        <p:spPr>
          <a:xfrm>
            <a:off x="473209" y="2467561"/>
            <a:ext cx="247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F831CC2-99F4-769B-4B1A-EB3EB9767184}"/>
              </a:ext>
            </a:extLst>
          </p:cNvPr>
          <p:cNvSpPr/>
          <p:nvPr/>
        </p:nvSpPr>
        <p:spPr>
          <a:xfrm>
            <a:off x="822163" y="3250699"/>
            <a:ext cx="18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800F03E-F364-84AD-9BD4-864FCE9E6D4D}"/>
              </a:ext>
            </a:extLst>
          </p:cNvPr>
          <p:cNvSpPr/>
          <p:nvPr/>
        </p:nvSpPr>
        <p:spPr>
          <a:xfrm>
            <a:off x="3963516" y="2032787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3B09B22-948C-907E-28E5-0EE3D834BD7A}"/>
              </a:ext>
            </a:extLst>
          </p:cNvPr>
          <p:cNvSpPr txBox="1"/>
          <p:nvPr/>
        </p:nvSpPr>
        <p:spPr>
          <a:xfrm>
            <a:off x="4453783" y="2085801"/>
            <a:ext cx="703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charge-exchange reactions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F70CEEE-51EA-ED51-2D36-D67EEFDCDEFC}"/>
              </a:ext>
            </a:extLst>
          </p:cNvPr>
          <p:cNvSpPr/>
          <p:nvPr/>
        </p:nvSpPr>
        <p:spPr>
          <a:xfrm>
            <a:off x="3963516" y="2677164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EA1187-3C4D-D917-AFAD-45AED170BECE}"/>
              </a:ext>
            </a:extLst>
          </p:cNvPr>
          <p:cNvSpPr/>
          <p:nvPr/>
        </p:nvSpPr>
        <p:spPr>
          <a:xfrm>
            <a:off x="3963516" y="3306780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579DAF4-A7F9-1607-6D7B-6966708DF705}"/>
              </a:ext>
            </a:extLst>
          </p:cNvPr>
          <p:cNvSpPr/>
          <p:nvPr/>
        </p:nvSpPr>
        <p:spPr>
          <a:xfrm>
            <a:off x="3974162" y="3921149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8025CE-E04B-ABA7-42AC-20647DBBAD46}"/>
              </a:ext>
            </a:extLst>
          </p:cNvPr>
          <p:cNvSpPr txBox="1"/>
          <p:nvPr/>
        </p:nvSpPr>
        <p:spPr>
          <a:xfrm>
            <a:off x="4461410" y="2723794"/>
            <a:ext cx="564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Isospin mixing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1E0953F-A139-2C00-AB51-D59AC0840E5C}"/>
              </a:ext>
            </a:extLst>
          </p:cNvPr>
          <p:cNvSpPr txBox="1"/>
          <p:nvPr/>
        </p:nvSpPr>
        <p:spPr>
          <a:xfrm>
            <a:off x="4453782" y="3373076"/>
            <a:ext cx="549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 beta decay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988B387-F41C-7ECC-7446-4537EB1369E2}"/>
              </a:ext>
            </a:extLst>
          </p:cNvPr>
          <p:cNvSpPr txBox="1"/>
          <p:nvPr/>
        </p:nvSpPr>
        <p:spPr>
          <a:xfrm>
            <a:off x="4472056" y="3957577"/>
            <a:ext cx="75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Excited state beta decay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3E7E8A-E139-2D1E-B1B2-C97EF027E084}"/>
              </a:ext>
            </a:extLst>
          </p:cNvPr>
          <p:cNvSpPr/>
          <p:nvPr/>
        </p:nvSpPr>
        <p:spPr>
          <a:xfrm>
            <a:off x="3974162" y="4529098"/>
            <a:ext cx="448843" cy="44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A13672-8302-C412-3EAD-760525A3F996}"/>
              </a:ext>
            </a:extLst>
          </p:cNvPr>
          <p:cNvSpPr txBox="1"/>
          <p:nvPr/>
        </p:nvSpPr>
        <p:spPr>
          <a:xfrm>
            <a:off x="4472056" y="4565526"/>
            <a:ext cx="6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2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B341130-ED15-8869-7173-1B86AC9B035A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7/20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FEE0E2-6C8C-6662-22AD-380E9DD70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7" y="480949"/>
            <a:ext cx="10080625" cy="58689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918921-6264-B609-7FE4-08EAB2B28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79" y="2257883"/>
            <a:ext cx="4953996" cy="419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9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C33D28C-3690-BEFA-6C3F-6897CEEA11A3}"/>
              </a:ext>
            </a:extLst>
          </p:cNvPr>
          <p:cNvGrpSpPr/>
          <p:nvPr/>
        </p:nvGrpSpPr>
        <p:grpSpPr>
          <a:xfrm>
            <a:off x="866233" y="471819"/>
            <a:ext cx="4135776" cy="2759243"/>
            <a:chOff x="40519" y="798276"/>
            <a:chExt cx="4888939" cy="33044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F04294-EF1E-9039-9634-B4AF418A6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9" y="798276"/>
              <a:ext cx="4888939" cy="33044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A3146AD-326E-0443-CFC7-99D0A4B8A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075" y="1799924"/>
              <a:ext cx="1066138" cy="150336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B988044-E033-75D6-9FC4-0E717261C02A}"/>
                </a:ext>
              </a:extLst>
            </p:cNvPr>
            <p:cNvSpPr/>
            <p:nvPr/>
          </p:nvSpPr>
          <p:spPr>
            <a:xfrm>
              <a:off x="3105303" y="2125044"/>
              <a:ext cx="929640" cy="5892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1D4725-E502-004C-AC3C-AF508F904B11}"/>
              </a:ext>
            </a:extLst>
          </p:cNvPr>
          <p:cNvSpPr txBox="1">
            <a:spLocks/>
          </p:cNvSpPr>
          <p:nvPr/>
        </p:nvSpPr>
        <p:spPr>
          <a:xfrm>
            <a:off x="6271863" y="5034327"/>
            <a:ext cx="4495297" cy="11248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200" b="1" dirty="0">
                <a:latin typeface="Symbol" panose="05050102010706020507" pitchFamily="18" charset="2"/>
              </a:rPr>
              <a:t>p</a:t>
            </a:r>
            <a:r>
              <a:rPr lang="zh-CN" altLang="en-US" sz="2200" b="1" dirty="0"/>
              <a:t>介子交换势中的</a:t>
            </a:r>
            <a:r>
              <a:rPr lang="en-US" altLang="zh-CN" sz="2200" b="1" dirty="0" err="1"/>
              <a:t>V</a:t>
            </a:r>
            <a:r>
              <a:rPr lang="en-US" altLang="zh-CN" sz="2200" b="1" baseline="-25000" dirty="0" err="1">
                <a:latin typeface="Symbol" panose="05050102010706020507" pitchFamily="18" charset="2"/>
              </a:rPr>
              <a:t>st</a:t>
            </a:r>
            <a:r>
              <a:rPr lang="zh-CN" altLang="en-US" sz="2200" b="1" dirty="0"/>
              <a:t>和</a:t>
            </a:r>
            <a:r>
              <a:rPr lang="en-US" altLang="zh-CN" sz="2200" b="1" dirty="0"/>
              <a:t>V</a:t>
            </a:r>
            <a:r>
              <a:rPr lang="en-US" altLang="zh-CN" sz="2200" b="1" baseline="-25000" dirty="0">
                <a:latin typeface="Symbol" panose="05050102010706020507" pitchFamily="18" charset="2"/>
              </a:rPr>
              <a:t>t</a:t>
            </a:r>
            <a:r>
              <a:rPr lang="zh-CN" altLang="en-US" sz="2200" b="1" dirty="0"/>
              <a:t>相互作用强度随入射能量变化趋势不同，可用来区分</a:t>
            </a:r>
            <a:r>
              <a:rPr lang="en-US" altLang="zh-CN" sz="2200" b="1" dirty="0"/>
              <a:t>Fermi</a:t>
            </a:r>
            <a:r>
              <a:rPr lang="zh-CN" altLang="en-US" sz="2200" b="1" dirty="0"/>
              <a:t>跃迁和</a:t>
            </a:r>
            <a:r>
              <a:rPr lang="en-US" altLang="zh-CN" sz="2200" b="1" dirty="0"/>
              <a:t>GT</a:t>
            </a:r>
            <a:r>
              <a:rPr lang="zh-CN" altLang="en-US" sz="2200" b="1" dirty="0"/>
              <a:t>跃迁。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ED17D3-2A8A-C99E-6790-81E89F61E11E}"/>
              </a:ext>
            </a:extLst>
          </p:cNvPr>
          <p:cNvSpPr/>
          <p:nvPr/>
        </p:nvSpPr>
        <p:spPr>
          <a:xfrm>
            <a:off x="7801158" y="6252720"/>
            <a:ext cx="3148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/>
              <a:t>T.N. TADDEUCCI</a:t>
            </a:r>
            <a:r>
              <a:rPr lang="en-US" altLang="zh-CN" sz="1200" b="1" dirty="0"/>
              <a:t>, NPA </a:t>
            </a:r>
            <a:r>
              <a:rPr lang="zh-CN" altLang="en-US" sz="1200" b="1" dirty="0"/>
              <a:t>469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 </a:t>
            </a:r>
            <a:r>
              <a:rPr lang="en-US" altLang="zh-CN" sz="1200" b="1" dirty="0"/>
              <a:t>125 </a:t>
            </a:r>
            <a:r>
              <a:rPr lang="zh-CN" altLang="en-US" sz="1200" b="1" dirty="0"/>
              <a:t>(1987)</a:t>
            </a:r>
            <a:endParaRPr lang="en-US" altLang="zh-CN" sz="1200" b="1" dirty="0"/>
          </a:p>
          <a:p>
            <a:r>
              <a:rPr lang="zh-CN" altLang="en-US" sz="1200" b="1" dirty="0"/>
              <a:t>Love&amp;Franey</a:t>
            </a:r>
            <a:r>
              <a:rPr lang="en-US" altLang="zh-CN" sz="1200" b="1" dirty="0"/>
              <a:t>, PRC</a:t>
            </a:r>
            <a:r>
              <a:rPr lang="zh-CN" altLang="en-US" sz="1200" b="1" dirty="0"/>
              <a:t> 24</a:t>
            </a:r>
            <a:r>
              <a:rPr lang="en-US" altLang="zh-CN" sz="1200" b="1" dirty="0"/>
              <a:t>,</a:t>
            </a:r>
            <a:r>
              <a:rPr lang="zh-CN" altLang="en-US" sz="1200" b="1" dirty="0"/>
              <a:t> 1073 </a:t>
            </a:r>
            <a:r>
              <a:rPr lang="en-US" altLang="zh-CN" sz="1200" b="1" dirty="0"/>
              <a:t>(1981)</a:t>
            </a:r>
            <a:endParaRPr lang="zh-CN" altLang="en-US" sz="1200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C6B583F-E779-E14D-C6D9-7F982232C1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49" y="608856"/>
            <a:ext cx="4863386" cy="42429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ADB350-0250-3351-3225-1409FAE529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1" y="3375159"/>
            <a:ext cx="4336677" cy="327205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F5F9781-695C-D0CA-BBBD-7F47749B7B4B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8/20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024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E2CCF94-859C-66E5-5ACB-BAC646A44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06" y="797105"/>
            <a:ext cx="6451901" cy="41943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D2E0B82-B458-08CB-21F9-6230B7DCF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2" y="797106"/>
            <a:ext cx="3484345" cy="42477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79F1AE-6E09-2F4B-653E-67AB46819802}"/>
              </a:ext>
            </a:extLst>
          </p:cNvPr>
          <p:cNvSpPr txBox="1">
            <a:spLocks/>
          </p:cNvSpPr>
          <p:nvPr/>
        </p:nvSpPr>
        <p:spPr>
          <a:xfrm>
            <a:off x="1373674" y="5294320"/>
            <a:ext cx="9573303" cy="999149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200" b="1" dirty="0"/>
              <a:t>贝塔衰变难以直接指认跃迁类型</a:t>
            </a:r>
            <a:r>
              <a:rPr lang="en-US" altLang="zh-CN" sz="2200" b="1" dirty="0"/>
              <a:t>(GT/F)</a:t>
            </a:r>
            <a:r>
              <a:rPr lang="zh-CN" altLang="en-US" sz="2200" b="1" dirty="0"/>
              <a:t>，但可通过电荷交换反应清晰辨认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4581B0-456A-2C4A-BBCC-0F5BAE0A965E}"/>
              </a:ext>
            </a:extLst>
          </p:cNvPr>
          <p:cNvSpPr/>
          <p:nvPr/>
        </p:nvSpPr>
        <p:spPr>
          <a:xfrm>
            <a:off x="7490206" y="6204429"/>
            <a:ext cx="3459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/>
              <a:t>Fujita et al., PRC  88, 054329 (2013)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9AE299-462E-1995-FFF8-1F0D30412A84}"/>
              </a:ext>
            </a:extLst>
          </p:cNvPr>
          <p:cNvSpPr txBox="1"/>
          <p:nvPr/>
        </p:nvSpPr>
        <p:spPr>
          <a:xfrm>
            <a:off x="6409056" y="2275858"/>
            <a:ext cx="6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GT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6708E0D-C2DE-BE8D-ACEA-FF53EF249CCC}"/>
              </a:ext>
            </a:extLst>
          </p:cNvPr>
          <p:cNvSpPr txBox="1"/>
          <p:nvPr/>
        </p:nvSpPr>
        <p:spPr>
          <a:xfrm>
            <a:off x="7994550" y="941690"/>
            <a:ext cx="73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baseline="30000" dirty="0"/>
              <a:t>56</a:t>
            </a:r>
            <a:r>
              <a:rPr lang="en-US" altLang="zh-CN" sz="2000" b="1" dirty="0"/>
              <a:t>Co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DB8BDF3-7598-3E51-242C-EA664C58DC7C}"/>
              </a:ext>
            </a:extLst>
          </p:cNvPr>
          <p:cNvSpPr txBox="1"/>
          <p:nvPr/>
        </p:nvSpPr>
        <p:spPr>
          <a:xfrm>
            <a:off x="11284546" y="6452342"/>
            <a:ext cx="785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9/20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788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e18ff93-1f58-4427-ac64-d7a51c4f07ad"/>
  <p:tag name="COMMONDATA" val="eyJjb3VudCI6MSwiaGRpZCI6IjFlYWJhZWY3MjhhM2NkZTE4ZmEyZTU5NmM3MDlhMjEyIiwidXNlckNvdW50Ijox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16583</TotalTime>
  <Words>1106</Words>
  <Application>Microsoft Office PowerPoint</Application>
  <PresentationFormat>宽屏</PresentationFormat>
  <Paragraphs>251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等线</vt:lpstr>
      <vt:lpstr>等线 Light</vt:lpstr>
      <vt:lpstr>宋体</vt:lpstr>
      <vt:lpstr>微软雅黑</vt:lpstr>
      <vt:lpstr>Microsoft YaHei Light</vt:lpstr>
      <vt:lpstr>Arial</vt:lpstr>
      <vt:lpstr>Cambria Math</vt:lpstr>
      <vt:lpstr>Comic Sans MS</vt:lpstr>
      <vt:lpstr>Impact</vt:lpstr>
      <vt:lpstr>Symbol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gaobsh</dc:creator>
  <cp:lastModifiedBy>bingshui gao</cp:lastModifiedBy>
  <cp:revision>164</cp:revision>
  <dcterms:created xsi:type="dcterms:W3CDTF">2018-06-08T08:12:00Z</dcterms:created>
  <dcterms:modified xsi:type="dcterms:W3CDTF">2026-01-10T16:39:45Z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TemplateUUID">
    <vt:lpwstr>v1.0_mb_7VzIqZStIpSVcXNGdiXjdA==</vt:lpwstr>
  </property>
  <property fmtid="{D5CDD505-2E9C-101B-9397-08002B2CF9AE}" pid="4" name="ICV">
    <vt:lpwstr>97B5EC90155546DDB15AE9D6633F7669</vt:lpwstr>
  </property>
</Properties>
</file>