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9" r:id="rId3"/>
    <p:sldId id="352" r:id="rId4"/>
    <p:sldId id="313" r:id="rId5"/>
    <p:sldId id="257" r:id="rId6"/>
    <p:sldId id="261" r:id="rId7"/>
    <p:sldId id="660" r:id="rId8"/>
    <p:sldId id="301" r:id="rId9"/>
    <p:sldId id="661" r:id="rId10"/>
    <p:sldId id="662" r:id="rId11"/>
    <p:sldId id="268" r:id="rId12"/>
    <p:sldId id="292" r:id="rId13"/>
    <p:sldId id="327" r:id="rId14"/>
    <p:sldId id="315" r:id="rId15"/>
    <p:sldId id="360" r:id="rId16"/>
    <p:sldId id="361" r:id="rId17"/>
    <p:sldId id="669" r:id="rId18"/>
    <p:sldId id="668" r:id="rId19"/>
    <p:sldId id="667" r:id="rId20"/>
    <p:sldId id="665" r:id="rId21"/>
    <p:sldId id="663" r:id="rId22"/>
    <p:sldId id="659" r:id="rId23"/>
    <p:sldId id="310" r:id="rId24"/>
    <p:sldId id="309" r:id="rId25"/>
    <p:sldId id="311" r:id="rId26"/>
    <p:sldId id="344" r:id="rId27"/>
    <p:sldId id="666" r:id="rId28"/>
    <p:sldId id="320" r:id="rId29"/>
    <p:sldId id="354" r:id="rId30"/>
    <p:sldId id="356" r:id="rId31"/>
    <p:sldId id="322" r:id="rId32"/>
    <p:sldId id="321" r:id="rId33"/>
    <p:sldId id="328" r:id="rId34"/>
    <p:sldId id="329" r:id="rId35"/>
    <p:sldId id="371" r:id="rId36"/>
    <p:sldId id="655" r:id="rId37"/>
    <p:sldId id="657" r:id="rId38"/>
    <p:sldId id="656" r:id="rId39"/>
    <p:sldId id="326" r:id="rId40"/>
    <p:sldId id="350" r:id="rId41"/>
    <p:sldId id="330" r:id="rId42"/>
    <p:sldId id="65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049" autoAdjust="0"/>
  </p:normalViewPr>
  <p:slideViewPr>
    <p:cSldViewPr snapToGrid="0">
      <p:cViewPr varScale="1">
        <p:scale>
          <a:sx n="66" d="100"/>
          <a:sy n="66" d="100"/>
        </p:scale>
        <p:origin x="63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CBE2F-3A98-4E4C-A33C-FDD062C883DD}"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101D9-50EB-478C-A5FB-B65DC4546D9A}" type="slidenum">
              <a:rPr lang="en-US" smtClean="0"/>
              <a:t>‹#›</a:t>
            </a:fld>
            <a:endParaRPr lang="en-US"/>
          </a:p>
        </p:txBody>
      </p:sp>
    </p:spTree>
    <p:extLst>
      <p:ext uri="{BB962C8B-B14F-4D97-AF65-F5344CB8AC3E}">
        <p14:creationId xmlns:p14="http://schemas.microsoft.com/office/powerpoint/2010/main" val="318897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介绍一种非相对论的第一性原理方法</a:t>
            </a:r>
            <a:r>
              <a:rPr lang="en-US" altLang="zh-CN" dirty="0"/>
              <a:t>NCSM</a:t>
            </a:r>
            <a:r>
              <a:rPr lang="zh-CN" altLang="en-US" dirty="0"/>
              <a:t>，第二部分和第三部分介绍一下我们用</a:t>
            </a:r>
            <a:r>
              <a:rPr lang="en-US" altLang="zh-CN" dirty="0"/>
              <a:t>NCSM</a:t>
            </a:r>
            <a:r>
              <a:rPr lang="zh-CN" altLang="en-US" dirty="0"/>
              <a:t>做的两个工作，一个工作是求和规则的计算，另一个工作是最近理论和实验比较关心的</a:t>
            </a:r>
            <a:r>
              <a:rPr lang="en-US" altLang="zh-CN" dirty="0"/>
              <a:t>4He monopole form factor</a:t>
            </a:r>
            <a:r>
              <a:rPr lang="zh-CN" altLang="en-US" dirty="0"/>
              <a:t>的问题。</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2</a:t>
            </a:fld>
            <a:endParaRPr lang="en-US"/>
          </a:p>
        </p:txBody>
      </p:sp>
    </p:spTree>
    <p:extLst>
      <p:ext uri="{BB962C8B-B14F-4D97-AF65-F5344CB8AC3E}">
        <p14:creationId xmlns:p14="http://schemas.microsoft.com/office/powerpoint/2010/main" val="17582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33</a:t>
            </a:fld>
            <a:endParaRPr lang="en-US"/>
          </a:p>
        </p:txBody>
      </p:sp>
    </p:spTree>
    <p:extLst>
      <p:ext uri="{BB962C8B-B14F-4D97-AF65-F5344CB8AC3E}">
        <p14:creationId xmlns:p14="http://schemas.microsoft.com/office/powerpoint/2010/main" val="19832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赵鹏巍老师和申时行老师已经介绍了两种相对论第一性原理方法，这里我介绍一种非相对论的第一性原理方法</a:t>
            </a:r>
            <a:r>
              <a:rPr lang="en-US" altLang="zh-CN" dirty="0"/>
              <a:t>NCSM</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8</a:t>
            </a:fld>
            <a:endParaRPr lang="en-US"/>
          </a:p>
        </p:txBody>
      </p:sp>
    </p:spTree>
    <p:extLst>
      <p:ext uri="{BB962C8B-B14F-4D97-AF65-F5344CB8AC3E}">
        <p14:creationId xmlns:p14="http://schemas.microsoft.com/office/powerpoint/2010/main" val="42105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我简要介绍一下</a:t>
            </a:r>
            <a:r>
              <a:rPr lang="en-US" altLang="zh-CN" dirty="0"/>
              <a:t>NCSM</a:t>
            </a:r>
            <a:r>
              <a:rPr lang="zh-CN" altLang="en-US" dirty="0"/>
              <a:t>方法的主要思路。我们的出发点是哈密顿量，包括核子间相对运动的动能，以及核子间的相互作用，相互作用可以是两体力，也可以加入三体力和更多体的相互作用。为了求解能谱和波函数，我们需要选一个基矢对原子核的波函数做展开，基矢选定以后，我们可以把哈密顿量写成一个矩阵的形式，通过对角化哈密顿量的矩阵，我们可以得到能谱和波函数，进一步再去计算其他观测量。</a:t>
            </a:r>
            <a:r>
              <a:rPr lang="en-US" altLang="zh-CN" dirty="0"/>
              <a:t>No core</a:t>
            </a:r>
            <a:r>
              <a:rPr lang="zh-CN" altLang="en-US" dirty="0"/>
              <a:t>主要是与传统的壳模型做一个区分，我们把所有的核子做同等处理，没有把原子核拆分成</a:t>
            </a:r>
            <a:r>
              <a:rPr lang="en-US" altLang="zh-CN" dirty="0"/>
              <a:t>core</a:t>
            </a:r>
            <a:r>
              <a:rPr lang="zh-CN" altLang="en-US" dirty="0"/>
              <a:t>和</a:t>
            </a:r>
            <a:r>
              <a:rPr lang="en-US" altLang="zh-CN" dirty="0"/>
              <a:t>valence</a:t>
            </a:r>
            <a:r>
              <a:rPr lang="zh-CN" altLang="en-US" dirty="0"/>
              <a:t>。原则上基矢展开需要做到无穷大才能得到精确解，实际上因为计算资源有限，我们需要对基矢做截断，我们考察观测量随截断的收敛性。做</a:t>
            </a:r>
            <a:r>
              <a:rPr lang="en-US" altLang="zh-CN" dirty="0"/>
              <a:t>NCSM</a:t>
            </a:r>
            <a:r>
              <a:rPr lang="zh-CN" altLang="en-US" dirty="0"/>
              <a:t>计算主要面临的挑战还是计算量，通常我们要处理</a:t>
            </a:r>
            <a:r>
              <a:rPr lang="en-US" altLang="zh-CN" dirty="0"/>
              <a:t>10*10</a:t>
            </a:r>
            <a:r>
              <a:rPr lang="zh-CN" altLang="en-US" dirty="0"/>
              <a:t>的稀疏矩阵，怎么样对角化得到最低几个能级的能量和波函数。</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11</a:t>
            </a:fld>
            <a:endParaRPr lang="en-US"/>
          </a:p>
        </p:txBody>
      </p:sp>
    </p:spTree>
    <p:extLst>
      <p:ext uri="{BB962C8B-B14F-4D97-AF65-F5344CB8AC3E}">
        <p14:creationId xmlns:p14="http://schemas.microsoft.com/office/powerpoint/2010/main" val="130850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14</a:t>
            </a:fld>
            <a:endParaRPr lang="en-US"/>
          </a:p>
        </p:txBody>
      </p:sp>
    </p:spTree>
    <p:extLst>
      <p:ext uri="{BB962C8B-B14F-4D97-AF65-F5344CB8AC3E}">
        <p14:creationId xmlns:p14="http://schemas.microsoft.com/office/powerpoint/2010/main" val="133507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求和规则是这样定义的，</a:t>
            </a:r>
            <a:r>
              <a:rPr lang="en-US" altLang="zh-CN" dirty="0" err="1"/>
              <a:t>i</a:t>
            </a:r>
            <a:r>
              <a:rPr lang="zh-CN" altLang="en-US" dirty="0"/>
              <a:t>是原子核的基态波函数，</a:t>
            </a:r>
            <a:r>
              <a:rPr lang="en-US" altLang="zh-CN" dirty="0"/>
              <a:t>mu</a:t>
            </a:r>
            <a:r>
              <a:rPr lang="zh-CN" altLang="en-US" dirty="0"/>
              <a:t>是激发态波函数，</a:t>
            </a:r>
            <a:r>
              <a:rPr lang="en-US" altLang="zh-CN" dirty="0"/>
              <a:t>g</a:t>
            </a:r>
            <a:r>
              <a:rPr lang="zh-CN" altLang="en-US" dirty="0"/>
              <a:t>是激发能的能量权重，算符可以是电磁跃迁算符，</a:t>
            </a:r>
            <a:r>
              <a:rPr lang="en-US" altLang="zh-CN" dirty="0"/>
              <a:t>GT</a:t>
            </a:r>
            <a:r>
              <a:rPr lang="zh-CN" altLang="en-US" dirty="0"/>
              <a:t>算符等等。我们需要对所有末态做求和。这个量反映了原子核对于一个外场的响应。比如原子核极化度是跟</a:t>
            </a:r>
            <a:r>
              <a:rPr lang="en-US" altLang="zh-CN" dirty="0"/>
              <a:t>E1</a:t>
            </a:r>
            <a:r>
              <a:rPr lang="zh-CN" altLang="en-US" dirty="0"/>
              <a:t>跃迁相关的一个求和规则，实验上可以通过光核反应或者原子核的库仑分解来测量。</a:t>
            </a:r>
            <a:endParaRPr lang="en-US" altLang="zh-CN" dirty="0"/>
          </a:p>
          <a:p>
            <a:r>
              <a:rPr lang="zh-CN" altLang="en-US" dirty="0"/>
              <a:t>原则上，计算求和规则最直接的办法是解出所有可能的激发态波函数，但是计算量太大，目前只对氘核能够实现，比如这张图上我们对氘核极化度做了一个计算，用不同的核力都得到了收敛的结果，但是对于</a:t>
            </a:r>
            <a:r>
              <a:rPr lang="en-US" altLang="zh-CN" dirty="0"/>
              <a:t>A&gt;2</a:t>
            </a:r>
            <a:r>
              <a:rPr lang="zh-CN" altLang="en-US" dirty="0"/>
              <a:t>的原子核，直接计算数值上还没有实现，一般通过间接的方法，比如</a:t>
            </a:r>
            <a:r>
              <a:rPr lang="en-US" altLang="zh-CN" dirty="0"/>
              <a:t>LIT</a:t>
            </a:r>
            <a:r>
              <a:rPr lang="zh-CN" altLang="en-US" dirty="0"/>
              <a:t>或者</a:t>
            </a:r>
            <a:r>
              <a:rPr lang="en-US" altLang="zh-CN" dirty="0"/>
              <a:t>LSR</a:t>
            </a:r>
            <a:r>
              <a:rPr lang="zh-CN" altLang="en-US" dirty="0"/>
              <a:t>等方法来求解，这些方法都没有直接去求解激发态波函数。</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23</a:t>
            </a:fld>
            <a:endParaRPr lang="en-US"/>
          </a:p>
        </p:txBody>
      </p:sp>
    </p:spTree>
    <p:extLst>
      <p:ext uri="{BB962C8B-B14F-4D97-AF65-F5344CB8AC3E}">
        <p14:creationId xmlns:p14="http://schemas.microsoft.com/office/powerpoint/2010/main" val="426931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我们以</a:t>
            </a:r>
            <a:r>
              <a:rPr lang="en-US" altLang="zh-CN" dirty="0"/>
              <a:t>4He</a:t>
            </a:r>
            <a:r>
              <a:rPr lang="zh-CN" altLang="en-US" dirty="0"/>
              <a:t>为例，尝试用</a:t>
            </a:r>
            <a:r>
              <a:rPr lang="en-US" altLang="zh-CN" dirty="0"/>
              <a:t>NCSM</a:t>
            </a:r>
            <a:r>
              <a:rPr lang="zh-CN" altLang="en-US" dirty="0"/>
              <a:t>方法直接计算极化度这样一个求和规则。</a:t>
            </a:r>
            <a:r>
              <a:rPr lang="en-US" altLang="zh-CN" dirty="0"/>
              <a:t>4He</a:t>
            </a:r>
            <a:r>
              <a:rPr lang="zh-CN" altLang="en-US" dirty="0"/>
              <a:t>的基态是</a:t>
            </a:r>
            <a:r>
              <a:rPr lang="en-US" altLang="zh-CN" dirty="0"/>
              <a:t>0+</a:t>
            </a:r>
            <a:r>
              <a:rPr lang="zh-CN" altLang="en-US" dirty="0"/>
              <a:t>，根据</a:t>
            </a:r>
            <a:r>
              <a:rPr lang="en-US" altLang="zh-CN" dirty="0"/>
              <a:t>E1</a:t>
            </a:r>
            <a:r>
              <a:rPr lang="zh-CN" altLang="en-US" dirty="0"/>
              <a:t>选择定则，我们只用算出来</a:t>
            </a:r>
            <a:r>
              <a:rPr lang="en-US" altLang="zh-CN" dirty="0"/>
              <a:t>1-</a:t>
            </a:r>
            <a:r>
              <a:rPr lang="zh-CN" altLang="en-US" dirty="0"/>
              <a:t>态即可，如果我们用</a:t>
            </a:r>
            <a:r>
              <a:rPr lang="en-US" altLang="zh-CN" dirty="0"/>
              <a:t>M-scheme</a:t>
            </a:r>
            <a:r>
              <a:rPr lang="zh-CN" altLang="en-US" dirty="0"/>
              <a:t>求解的话，我们除了</a:t>
            </a:r>
            <a:r>
              <a:rPr lang="en-US" altLang="zh-CN" dirty="0"/>
              <a:t>1-</a:t>
            </a:r>
            <a:r>
              <a:rPr lang="zh-CN" altLang="en-US" dirty="0"/>
              <a:t>态，还能算出来一些</a:t>
            </a:r>
            <a:r>
              <a:rPr lang="en-US" altLang="zh-CN" dirty="0"/>
              <a:t>2-</a:t>
            </a:r>
            <a:r>
              <a:rPr lang="zh-CN" altLang="en-US" dirty="0"/>
              <a:t>，</a:t>
            </a:r>
            <a:r>
              <a:rPr lang="en-US" altLang="zh-CN" dirty="0"/>
              <a:t>3-</a:t>
            </a:r>
            <a:r>
              <a:rPr lang="zh-CN" altLang="en-US" dirty="0"/>
              <a:t>等等，这些态是我们不需要的态，所以我们在哈密顿量中加入了这样一项，加入这一项之后我们得到的能谱只有</a:t>
            </a:r>
            <a:r>
              <a:rPr lang="en-US" altLang="zh-CN" dirty="0"/>
              <a:t>1-</a:t>
            </a:r>
            <a:r>
              <a:rPr lang="zh-CN" altLang="en-US" dirty="0"/>
              <a:t>态。极大地降低了计算量。同时，我们计算的时候不可能取无穷多的</a:t>
            </a:r>
            <a:r>
              <a:rPr lang="en-US" altLang="zh-CN" dirty="0"/>
              <a:t>1-</a:t>
            </a:r>
            <a:r>
              <a:rPr lang="zh-CN" altLang="en-US" dirty="0"/>
              <a:t>态，我们计算的时候对激发能做一个截断，我们去了</a:t>
            </a:r>
            <a:r>
              <a:rPr lang="en-US" altLang="zh-CN" dirty="0"/>
              <a:t>100 MeV</a:t>
            </a:r>
            <a:r>
              <a:rPr lang="zh-CN" altLang="en-US" dirty="0"/>
              <a:t>激发能的截断，激发能截断造成的误差在</a:t>
            </a:r>
            <a:r>
              <a:rPr lang="en-US" altLang="zh-CN" dirty="0"/>
              <a:t>10</a:t>
            </a:r>
            <a:r>
              <a:rPr lang="zh-CN" altLang="en-US" dirty="0"/>
              <a:t>的</a:t>
            </a:r>
            <a:r>
              <a:rPr lang="en-US" altLang="zh-CN" dirty="0"/>
              <a:t>-4</a:t>
            </a:r>
            <a:r>
              <a:rPr lang="zh-CN" altLang="en-US" dirty="0"/>
              <a:t>次方量级。在左边这个图上我们画了一下</a:t>
            </a:r>
            <a:r>
              <a:rPr lang="en-US" altLang="zh-CN" dirty="0"/>
              <a:t>100MeV</a:t>
            </a:r>
            <a:r>
              <a:rPr lang="zh-CN" altLang="en-US" dirty="0"/>
              <a:t>以下</a:t>
            </a:r>
            <a:r>
              <a:rPr lang="en-US" altLang="zh-CN" dirty="0"/>
              <a:t>1-</a:t>
            </a:r>
            <a:r>
              <a:rPr lang="zh-CN" altLang="en-US" dirty="0"/>
              <a:t>态数量随</a:t>
            </a:r>
            <a:r>
              <a:rPr lang="en-US" altLang="zh-CN" dirty="0" err="1"/>
              <a:t>Nmax</a:t>
            </a:r>
            <a:r>
              <a:rPr lang="zh-CN" altLang="en-US" dirty="0"/>
              <a:t>的变化，可以看出来，</a:t>
            </a:r>
            <a:r>
              <a:rPr lang="en-US" altLang="zh-CN" dirty="0"/>
              <a:t>1-</a:t>
            </a:r>
            <a:r>
              <a:rPr lang="zh-CN" altLang="en-US" dirty="0"/>
              <a:t>态数量随</a:t>
            </a:r>
            <a:r>
              <a:rPr lang="en-US" altLang="zh-CN" dirty="0" err="1"/>
              <a:t>Nmax</a:t>
            </a:r>
            <a:r>
              <a:rPr lang="zh-CN" altLang="en-US" dirty="0"/>
              <a:t>增加基本上表现出指数增长，同时谐振子频率</a:t>
            </a:r>
            <a:r>
              <a:rPr lang="en-US" altLang="zh-CN" dirty="0" err="1"/>
              <a:t>hw</a:t>
            </a:r>
            <a:r>
              <a:rPr lang="zh-CN" altLang="en-US" dirty="0"/>
              <a:t>越小，产生的</a:t>
            </a:r>
            <a:r>
              <a:rPr lang="en-US" altLang="zh-CN" dirty="0"/>
              <a:t>1-</a:t>
            </a:r>
            <a:r>
              <a:rPr lang="zh-CN" altLang="en-US" dirty="0"/>
              <a:t>态就越多，要求的计算量也就越大，计算量最大的一个点是</a:t>
            </a:r>
            <a:r>
              <a:rPr lang="en-US" altLang="zh-CN" dirty="0" err="1"/>
              <a:t>hw</a:t>
            </a:r>
            <a:r>
              <a:rPr lang="en-US" altLang="zh-CN" dirty="0"/>
              <a:t>=10</a:t>
            </a:r>
            <a:r>
              <a:rPr lang="zh-CN" altLang="en-US" dirty="0"/>
              <a:t>， </a:t>
            </a:r>
            <a:r>
              <a:rPr lang="en-US" altLang="zh-CN" dirty="0"/>
              <a:t>Nmax15</a:t>
            </a:r>
            <a:r>
              <a:rPr lang="zh-CN" altLang="en-US" dirty="0"/>
              <a:t>，我们需要在</a:t>
            </a:r>
            <a:r>
              <a:rPr lang="en-US" altLang="zh-CN" dirty="0"/>
              <a:t>30</a:t>
            </a:r>
            <a:r>
              <a:rPr lang="zh-CN" altLang="en-US" dirty="0"/>
              <a:t>个</a:t>
            </a:r>
            <a:r>
              <a:rPr lang="en-US" altLang="zh-CN" dirty="0"/>
              <a:t>GPU</a:t>
            </a:r>
            <a:r>
              <a:rPr lang="zh-CN" altLang="en-US" dirty="0"/>
              <a:t>节点上跑一天，最终能够得到</a:t>
            </a:r>
            <a:r>
              <a:rPr lang="en-US" altLang="zh-CN" dirty="0"/>
              <a:t>5500</a:t>
            </a:r>
            <a:r>
              <a:rPr lang="zh-CN" altLang="en-US" dirty="0"/>
              <a:t>个</a:t>
            </a:r>
            <a:r>
              <a:rPr lang="en-US" altLang="zh-CN" dirty="0"/>
              <a:t>1-</a:t>
            </a:r>
            <a:r>
              <a:rPr lang="zh-CN" altLang="en-US" dirty="0"/>
              <a:t>态。</a:t>
            </a:r>
            <a:endParaRPr lang="en-US" altLang="zh-CN" dirty="0"/>
          </a:p>
          <a:p>
            <a:r>
              <a:rPr lang="en-US" altLang="zh-CN" dirty="0"/>
              <a:t>100 MeV</a:t>
            </a:r>
            <a:r>
              <a:rPr lang="zh-CN" altLang="en-US" dirty="0"/>
              <a:t>激发能的截断够不够，我们从右边两张图上能够看出，上面这个图，我们画了一下所谓的</a:t>
            </a:r>
            <a:r>
              <a:rPr lang="en-US" altLang="zh-CN" dirty="0"/>
              <a:t>running sum</a:t>
            </a:r>
            <a:r>
              <a:rPr lang="zh-CN" altLang="en-US"/>
              <a:t>，也就是极化度随激发能的演化，可以看出来随着激发能增加，计算能够达到收敛。</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24</a:t>
            </a:fld>
            <a:endParaRPr lang="en-US"/>
          </a:p>
        </p:txBody>
      </p:sp>
    </p:spTree>
    <p:extLst>
      <p:ext uri="{BB962C8B-B14F-4D97-AF65-F5344CB8AC3E}">
        <p14:creationId xmlns:p14="http://schemas.microsoft.com/office/powerpoint/2010/main" val="303367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25</a:t>
            </a:fld>
            <a:endParaRPr lang="en-US"/>
          </a:p>
        </p:txBody>
      </p:sp>
    </p:spTree>
    <p:extLst>
      <p:ext uri="{BB962C8B-B14F-4D97-AF65-F5344CB8AC3E}">
        <p14:creationId xmlns:p14="http://schemas.microsoft.com/office/powerpoint/2010/main" val="3140464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通常做计算之前，我们需要大致估算一下我们需要多少计算资源。左边这个图上，我们看到哈密顿量矩阵的维度随截断参数</a:t>
            </a:r>
            <a:r>
              <a:rPr lang="en-US" altLang="zh-CN" dirty="0" err="1"/>
              <a:t>Nmax</a:t>
            </a:r>
            <a:r>
              <a:rPr lang="zh-CN" altLang="en-US" dirty="0"/>
              <a:t>指数增加，同时，核子数越大，矩阵的维度也就越大。通常我们需要算到</a:t>
            </a:r>
            <a:r>
              <a:rPr lang="en-US" altLang="zh-CN" dirty="0" err="1"/>
              <a:t>Nmax</a:t>
            </a:r>
            <a:r>
              <a:rPr lang="en-US" altLang="zh-CN" dirty="0"/>
              <a:t>=8-10</a:t>
            </a:r>
            <a:r>
              <a:rPr lang="zh-CN" altLang="en-US" dirty="0"/>
              <a:t>才能观察到收敛的趋势，所以我们一般要达到</a:t>
            </a:r>
            <a:r>
              <a:rPr lang="en-US" altLang="zh-CN" dirty="0"/>
              <a:t>10*10</a:t>
            </a:r>
            <a:r>
              <a:rPr lang="zh-CN" altLang="en-US" dirty="0"/>
              <a:t>的维度。实际计算的时候我们更关心矩阵当中的非零矩阵元，我们不存储等于</a:t>
            </a:r>
            <a:r>
              <a:rPr lang="en-US" altLang="zh-CN" dirty="0"/>
              <a:t>0</a:t>
            </a:r>
            <a:r>
              <a:rPr lang="zh-CN" altLang="en-US" dirty="0"/>
              <a:t>的矩阵元，右边这张图上可以看到非零矩阵元与矩阵维度是基本上是一个线性相关的关系，加入三体力之后，非零矩阵元会增加</a:t>
            </a:r>
            <a:r>
              <a:rPr lang="en-US" altLang="zh-CN" dirty="0"/>
              <a:t>1</a:t>
            </a:r>
            <a:r>
              <a:rPr lang="zh-CN" altLang="en-US" dirty="0"/>
              <a:t>到</a:t>
            </a:r>
            <a:r>
              <a:rPr lang="en-US" altLang="zh-CN" dirty="0"/>
              <a:t>2</a:t>
            </a:r>
            <a:r>
              <a:rPr lang="zh-CN" altLang="en-US" dirty="0"/>
              <a:t>个量级。</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31</a:t>
            </a:fld>
            <a:endParaRPr lang="en-US"/>
          </a:p>
        </p:txBody>
      </p:sp>
    </p:spTree>
    <p:extLst>
      <p:ext uri="{BB962C8B-B14F-4D97-AF65-F5344CB8AC3E}">
        <p14:creationId xmlns:p14="http://schemas.microsoft.com/office/powerpoint/2010/main" val="191662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我们以目前用的</a:t>
            </a:r>
            <a:r>
              <a:rPr lang="en-US" altLang="zh-CN" dirty="0"/>
              <a:t>Perlmutter</a:t>
            </a:r>
            <a:r>
              <a:rPr lang="zh-CN" altLang="en-US" dirty="0"/>
              <a:t>这台超算为例，看一下我们的计算上限，我们以</a:t>
            </a:r>
            <a:r>
              <a:rPr lang="en-US" altLang="zh-CN" dirty="0"/>
              <a:t>CPU</a:t>
            </a:r>
            <a:r>
              <a:rPr lang="zh-CN" altLang="en-US" dirty="0"/>
              <a:t>节点为例，</a:t>
            </a:r>
            <a:r>
              <a:rPr lang="en-US" altLang="zh-CN" dirty="0"/>
              <a:t>3000</a:t>
            </a:r>
            <a:r>
              <a:rPr lang="zh-CN" altLang="en-US" dirty="0"/>
              <a:t>个节点，每节点</a:t>
            </a:r>
            <a:r>
              <a:rPr lang="en-US" altLang="zh-CN" dirty="0"/>
              <a:t>512G</a:t>
            </a:r>
            <a:r>
              <a:rPr lang="zh-CN" altLang="en-US" dirty="0"/>
              <a:t>内存，我们最多能够计算大概</a:t>
            </a:r>
            <a:r>
              <a:rPr lang="en-US" altLang="zh-CN" dirty="0"/>
              <a:t>10</a:t>
            </a:r>
            <a:r>
              <a:rPr lang="zh-CN" altLang="en-US" dirty="0"/>
              <a:t>的</a:t>
            </a:r>
            <a:r>
              <a:rPr lang="en-US" altLang="zh-CN" dirty="0"/>
              <a:t>14</a:t>
            </a:r>
            <a:r>
              <a:rPr lang="zh-CN" altLang="en-US" dirty="0"/>
              <a:t>方量级的非零矩阵元，</a:t>
            </a:r>
            <a:r>
              <a:rPr lang="en-US" altLang="zh-CN" dirty="0"/>
              <a:t>12C</a:t>
            </a:r>
            <a:r>
              <a:rPr lang="zh-CN" altLang="en-US" dirty="0"/>
              <a:t>我们能够算到</a:t>
            </a:r>
            <a:r>
              <a:rPr lang="en-US" altLang="zh-CN" dirty="0" err="1"/>
              <a:t>Nmax</a:t>
            </a:r>
            <a:r>
              <a:rPr lang="en-US" altLang="zh-CN" dirty="0"/>
              <a:t>=12</a:t>
            </a:r>
            <a:r>
              <a:rPr lang="zh-CN" altLang="en-US" dirty="0"/>
              <a:t>，</a:t>
            </a:r>
            <a:r>
              <a:rPr lang="en-US" altLang="zh-CN" dirty="0"/>
              <a:t>6He</a:t>
            </a:r>
            <a:r>
              <a:rPr lang="zh-CN" altLang="en-US" dirty="0"/>
              <a:t>能够算到</a:t>
            </a:r>
            <a:r>
              <a:rPr lang="en-US" altLang="zh-CN" dirty="0" err="1"/>
              <a:t>Nmax</a:t>
            </a:r>
            <a:r>
              <a:rPr lang="en-US" altLang="zh-CN" dirty="0"/>
              <a:t>=22</a:t>
            </a:r>
            <a:r>
              <a:rPr lang="zh-CN" altLang="en-US" dirty="0"/>
              <a:t>。对于核子数小于</a:t>
            </a:r>
            <a:r>
              <a:rPr lang="en-US" altLang="zh-CN" dirty="0"/>
              <a:t>20</a:t>
            </a:r>
            <a:r>
              <a:rPr lang="zh-CN" altLang="en-US" dirty="0"/>
              <a:t>的原子核，我们都能做一些计算并且提供误差的估计。</a:t>
            </a:r>
            <a:endParaRPr lang="en-US" dirty="0"/>
          </a:p>
        </p:txBody>
      </p:sp>
      <p:sp>
        <p:nvSpPr>
          <p:cNvPr id="4" name="Slide Number Placeholder 3"/>
          <p:cNvSpPr>
            <a:spLocks noGrp="1"/>
          </p:cNvSpPr>
          <p:nvPr>
            <p:ph type="sldNum" sz="quarter" idx="5"/>
          </p:nvPr>
        </p:nvSpPr>
        <p:spPr/>
        <p:txBody>
          <a:bodyPr/>
          <a:lstStyle/>
          <a:p>
            <a:fld id="{5B8101D9-50EB-478C-A5FB-B65DC4546D9A}" type="slidenum">
              <a:rPr lang="en-US" smtClean="0"/>
              <a:t>32</a:t>
            </a:fld>
            <a:endParaRPr lang="en-US"/>
          </a:p>
        </p:txBody>
      </p:sp>
    </p:spTree>
    <p:extLst>
      <p:ext uri="{BB962C8B-B14F-4D97-AF65-F5344CB8AC3E}">
        <p14:creationId xmlns:p14="http://schemas.microsoft.com/office/powerpoint/2010/main" val="423892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AEA1-78F6-8ECD-99E7-475821CEC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C88C-869D-A4DF-2834-D9E528D12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D80D4-1A4E-F72A-C1E1-019FC2B6FAF0}"/>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5" name="Footer Placeholder 4">
            <a:extLst>
              <a:ext uri="{FF2B5EF4-FFF2-40B4-BE49-F238E27FC236}">
                <a16:creationId xmlns:a16="http://schemas.microsoft.com/office/drawing/2014/main" id="{641A55DC-5939-E109-8CC6-1095C750F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F0975-CEC3-21B7-CBB6-2AFEDD272188}"/>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2696127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E3A70-5666-C2E6-FC18-0372331908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ED2FF4-BF22-DBBF-25C1-57E3845E0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75EED-6815-429E-8242-966A0DB2A0E0}"/>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5" name="Footer Placeholder 4">
            <a:extLst>
              <a:ext uri="{FF2B5EF4-FFF2-40B4-BE49-F238E27FC236}">
                <a16:creationId xmlns:a16="http://schemas.microsoft.com/office/drawing/2014/main" id="{25817BC8-0B9A-2097-E16F-96A4A45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C0E64-0A10-7ECE-8A1C-86B33004AA35}"/>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424652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979C2-D971-FE11-6F89-108F2BF559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13A22-C61A-9859-8F07-7D806996BF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BC9D9-DABE-A768-D8D0-6D24F12CBF25}"/>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5" name="Footer Placeholder 4">
            <a:extLst>
              <a:ext uri="{FF2B5EF4-FFF2-40B4-BE49-F238E27FC236}">
                <a16:creationId xmlns:a16="http://schemas.microsoft.com/office/drawing/2014/main" id="{BF025925-909A-2ECD-6014-2A9A17B15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C2C66-2591-AAE0-7B6C-D0A75EB3F7B7}"/>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310684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C8E0-6A0F-FDE3-BC0F-858722549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5196A-879D-16B9-8026-2E6B78A3A8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E46F6-5598-ADA2-6662-23A8D9299A78}"/>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5" name="Footer Placeholder 4">
            <a:extLst>
              <a:ext uri="{FF2B5EF4-FFF2-40B4-BE49-F238E27FC236}">
                <a16:creationId xmlns:a16="http://schemas.microsoft.com/office/drawing/2014/main" id="{C6573624-FA60-461B-F089-1928894DD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EA619-2BCB-0334-0B42-58C55C8327C4}"/>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235679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1D86-A5DB-C04A-569E-D94700BF8C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2024C9-D692-D320-1789-046821BED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5FCBA9-D04C-45E9-70A1-26CE7967DAC3}"/>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5" name="Footer Placeholder 4">
            <a:extLst>
              <a:ext uri="{FF2B5EF4-FFF2-40B4-BE49-F238E27FC236}">
                <a16:creationId xmlns:a16="http://schemas.microsoft.com/office/drawing/2014/main" id="{9E3E7B88-2138-82FB-73E2-F914C775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FA6E2-6D6C-D969-5797-B152961E5B0B}"/>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234305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76C7-7716-BC70-811B-CF1CAB899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98BF1-62FA-3357-2EEF-0A0CC3F054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1BB08A-B7AA-5632-3C83-FDC4948F8B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365AD7-C9F3-8A36-7D38-824D9FF825D2}"/>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6" name="Footer Placeholder 5">
            <a:extLst>
              <a:ext uri="{FF2B5EF4-FFF2-40B4-BE49-F238E27FC236}">
                <a16:creationId xmlns:a16="http://schemas.microsoft.com/office/drawing/2014/main" id="{B94D2FF3-15F6-84B5-CA7A-05E787D03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87494-BEDB-77B0-D918-BD8D435FF166}"/>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302351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07BD-94FD-15B8-60B0-5EBDA76CFE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67C4CB-39B3-F2CA-AFCC-CFA2CFE5B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896C4-1B43-AC8F-23AF-0F10C11766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897C3-E62F-F5AA-9E9B-F643BA643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8C788D-902A-9109-76B5-A32398CF6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F9E646-AD3A-6EE7-DE98-C1FE99F88034}"/>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8" name="Footer Placeholder 7">
            <a:extLst>
              <a:ext uri="{FF2B5EF4-FFF2-40B4-BE49-F238E27FC236}">
                <a16:creationId xmlns:a16="http://schemas.microsoft.com/office/drawing/2014/main" id="{D8D16021-906C-806D-1884-9BFA358B5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1E136F-55A8-8990-822E-BCDF2D893610}"/>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81977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7876F-AB51-6324-2344-749FFDD2CD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0921F1-D577-E46B-D911-27655447A646}"/>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4" name="Footer Placeholder 3">
            <a:extLst>
              <a:ext uri="{FF2B5EF4-FFF2-40B4-BE49-F238E27FC236}">
                <a16:creationId xmlns:a16="http://schemas.microsoft.com/office/drawing/2014/main" id="{43F0E9D0-77C8-BE11-D835-A84CB41549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DEF1E3-E4CB-7BE2-B528-704EAD7E6AE8}"/>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354298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CEB63-FD08-4A18-3312-4669B8C052AD}"/>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3" name="Footer Placeholder 2">
            <a:extLst>
              <a:ext uri="{FF2B5EF4-FFF2-40B4-BE49-F238E27FC236}">
                <a16:creationId xmlns:a16="http://schemas.microsoft.com/office/drawing/2014/main" id="{E4984007-ECC3-F246-BE8D-41B4AEA365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746D7E-8366-0950-E83B-7BE3CCA4C81A}"/>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4166376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9A60-B330-EC7B-70C7-E2670B5775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CC629-C6D5-975C-95FF-7FC49042E0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D4D94-2E1C-78BA-4A90-1A63064FD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EE7827-FA34-1CAD-CFA7-34113EB15B6A}"/>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6" name="Footer Placeholder 5">
            <a:extLst>
              <a:ext uri="{FF2B5EF4-FFF2-40B4-BE49-F238E27FC236}">
                <a16:creationId xmlns:a16="http://schemas.microsoft.com/office/drawing/2014/main" id="{C8A7FE40-6CEC-30C1-8EF5-778350CED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531F5-F424-4BCA-2444-9E1026BE0514}"/>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287507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A5E3-5A3E-CF2A-CEC6-55A7E9DC5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93195-546B-9CC6-0ED1-D9E239A82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01C966-546E-0DE3-7524-367E3C319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EF352-2111-CB9E-30ED-CD6B83A03D42}"/>
              </a:ext>
            </a:extLst>
          </p:cNvPr>
          <p:cNvSpPr>
            <a:spLocks noGrp="1"/>
          </p:cNvSpPr>
          <p:nvPr>
            <p:ph type="dt" sz="half" idx="10"/>
          </p:nvPr>
        </p:nvSpPr>
        <p:spPr/>
        <p:txBody>
          <a:bodyPr/>
          <a:lstStyle/>
          <a:p>
            <a:fld id="{3443C774-4B5B-4709-9EDA-6685933C7D0F}" type="datetimeFigureOut">
              <a:rPr lang="en-US" smtClean="0"/>
              <a:t>1/10/2026</a:t>
            </a:fld>
            <a:endParaRPr lang="en-US"/>
          </a:p>
        </p:txBody>
      </p:sp>
      <p:sp>
        <p:nvSpPr>
          <p:cNvPr id="6" name="Footer Placeholder 5">
            <a:extLst>
              <a:ext uri="{FF2B5EF4-FFF2-40B4-BE49-F238E27FC236}">
                <a16:creationId xmlns:a16="http://schemas.microsoft.com/office/drawing/2014/main" id="{E45A1295-5E63-2D87-A5F3-1C58BA887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ED17B-07C1-DF7F-7486-17213F397788}"/>
              </a:ext>
            </a:extLst>
          </p:cNvPr>
          <p:cNvSpPr>
            <a:spLocks noGrp="1"/>
          </p:cNvSpPr>
          <p:nvPr>
            <p:ph type="sldNum" sz="quarter" idx="12"/>
          </p:nvPr>
        </p:nvSpPr>
        <p:spPr/>
        <p:txBody>
          <a:bodyPr/>
          <a:lstStyle/>
          <a:p>
            <a:fld id="{9FBABA32-7E7F-4BEC-AD44-D70445B183A2}" type="slidenum">
              <a:rPr lang="en-US" smtClean="0"/>
              <a:t>‹#›</a:t>
            </a:fld>
            <a:endParaRPr lang="en-US"/>
          </a:p>
        </p:txBody>
      </p:sp>
    </p:spTree>
    <p:extLst>
      <p:ext uri="{BB962C8B-B14F-4D97-AF65-F5344CB8AC3E}">
        <p14:creationId xmlns:p14="http://schemas.microsoft.com/office/powerpoint/2010/main" val="387752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B745E-4064-D8FE-A08F-DB028CCEA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7A1B6B-0045-651C-3768-8777DD99C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E4D37-A282-7F63-E376-8F38085597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3C774-4B5B-4709-9EDA-6685933C7D0F}" type="datetimeFigureOut">
              <a:rPr lang="en-US" smtClean="0"/>
              <a:t>1/10/2026</a:t>
            </a:fld>
            <a:endParaRPr lang="en-US"/>
          </a:p>
        </p:txBody>
      </p:sp>
      <p:sp>
        <p:nvSpPr>
          <p:cNvPr id="5" name="Footer Placeholder 4">
            <a:extLst>
              <a:ext uri="{FF2B5EF4-FFF2-40B4-BE49-F238E27FC236}">
                <a16:creationId xmlns:a16="http://schemas.microsoft.com/office/drawing/2014/main" id="{81B72BB8-46BD-BA56-024B-ECD9EC558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F4B7A8-9E53-D63D-4A3C-93AE3FF83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ABA32-7E7F-4BEC-AD44-D70445B183A2}" type="slidenum">
              <a:rPr lang="en-US" smtClean="0"/>
              <a:t>‹#›</a:t>
            </a:fld>
            <a:endParaRPr lang="en-US"/>
          </a:p>
        </p:txBody>
      </p:sp>
    </p:spTree>
    <p:extLst>
      <p:ext uri="{BB962C8B-B14F-4D97-AF65-F5344CB8AC3E}">
        <p14:creationId xmlns:p14="http://schemas.microsoft.com/office/powerpoint/2010/main" val="86533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em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881D-6DD7-19F3-7880-47C8B75B9427}"/>
              </a:ext>
            </a:extLst>
          </p:cNvPr>
          <p:cNvSpPr>
            <a:spLocks noGrp="1"/>
          </p:cNvSpPr>
          <p:nvPr>
            <p:ph type="ctrTitle"/>
          </p:nvPr>
        </p:nvSpPr>
        <p:spPr>
          <a:xfrm>
            <a:off x="20547" y="1"/>
            <a:ext cx="5774076" cy="1449488"/>
          </a:xfrm>
          <a:solidFill>
            <a:srgbClr val="0000CC"/>
          </a:solidFill>
        </p:spPr>
        <p:txBody>
          <a:bodyPr>
            <a:normAutofit/>
          </a:bodyPr>
          <a:lstStyle/>
          <a:p>
            <a:r>
              <a:rPr lang="en-US" altLang="zh-CN" sz="3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Light nuclei properties </a:t>
            </a:r>
            <a:r>
              <a:rPr lang="en-US" sz="3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with </a:t>
            </a:r>
            <a:r>
              <a:rPr lang="en-US" sz="36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ab initio</a:t>
            </a:r>
            <a:r>
              <a:rPr lang="en-US" sz="3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n</a:t>
            </a:r>
            <a:r>
              <a:rPr lang="en-US" sz="3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o-core shell model</a:t>
            </a:r>
          </a:p>
        </p:txBody>
      </p:sp>
      <p:sp>
        <p:nvSpPr>
          <p:cNvPr id="3" name="Subtitle 2">
            <a:extLst>
              <a:ext uri="{FF2B5EF4-FFF2-40B4-BE49-F238E27FC236}">
                <a16:creationId xmlns:a16="http://schemas.microsoft.com/office/drawing/2014/main" id="{D72434F1-C594-8C83-09D2-F26023718DE1}"/>
              </a:ext>
            </a:extLst>
          </p:cNvPr>
          <p:cNvSpPr>
            <a:spLocks noGrp="1"/>
          </p:cNvSpPr>
          <p:nvPr>
            <p:ph type="subTitle" idx="1"/>
          </p:nvPr>
        </p:nvSpPr>
        <p:spPr>
          <a:xfrm>
            <a:off x="931468" y="1469463"/>
            <a:ext cx="3715820" cy="1655762"/>
          </a:xfrm>
        </p:spPr>
        <p:txBody>
          <a:bodyPr>
            <a:normAutofit/>
          </a:bodyPr>
          <a:lstStyle/>
          <a:p>
            <a:r>
              <a:rPr lang="zh-CN" altLang="en-US" b="1" dirty="0">
                <a:solidFill>
                  <a:srgbClr val="FFFF00"/>
                </a:solidFill>
                <a:latin typeface="宋体" panose="02010600030101010101" pitchFamily="2" charset="-122"/>
                <a:ea typeface="宋体" panose="02010600030101010101" pitchFamily="2" charset="-122"/>
                <a:cs typeface="Times New Roman" panose="02020603050405020304" pitchFamily="18" charset="0"/>
              </a:rPr>
              <a:t>尹鹏 </a:t>
            </a:r>
            <a:endParaRPr lang="en-US" altLang="zh-CN" b="1" dirty="0">
              <a:solidFill>
                <a:srgbClr val="FFFF00"/>
              </a:solidFill>
              <a:latin typeface="宋体" panose="02010600030101010101" pitchFamily="2" charset="-122"/>
              <a:ea typeface="宋体" panose="02010600030101010101" pitchFamily="2" charset="-122"/>
              <a:cs typeface="Times New Roman" panose="02020603050405020304" pitchFamily="18" charset="0"/>
            </a:endParaRPr>
          </a:p>
          <a:p>
            <a:r>
              <a:rPr lang="zh-CN" altLang="en-US" b="1" dirty="0">
                <a:solidFill>
                  <a:srgbClr val="FFFF00"/>
                </a:solidFill>
                <a:latin typeface="宋体" panose="02010600030101010101" pitchFamily="2" charset="-122"/>
                <a:ea typeface="宋体" panose="02010600030101010101" pitchFamily="2" charset="-122"/>
                <a:cs typeface="Times New Roman" panose="02020603050405020304" pitchFamily="18" charset="0"/>
              </a:rPr>
              <a:t>河南科技大学</a:t>
            </a:r>
            <a:endParaRPr lang="en-US" altLang="zh-CN" b="1" dirty="0">
              <a:solidFill>
                <a:srgbClr val="FFFF00"/>
              </a:solidFill>
              <a:latin typeface="宋体" panose="02010600030101010101" pitchFamily="2" charset="-122"/>
              <a:ea typeface="宋体" panose="02010600030101010101" pitchFamily="2" charset="-122"/>
              <a:cs typeface="Times New Roman" panose="02020603050405020304" pitchFamily="18" charset="0"/>
            </a:endParaRPr>
          </a:p>
        </p:txBody>
      </p:sp>
      <p:pic>
        <p:nvPicPr>
          <p:cNvPr id="6148" name="Picture 4" descr="The ABC's of Nuclear Science">
            <a:extLst>
              <a:ext uri="{FF2B5EF4-FFF2-40B4-BE49-F238E27FC236}">
                <a16:creationId xmlns:a16="http://schemas.microsoft.com/office/drawing/2014/main" id="{B03CF050-397A-9304-04F6-3844CD7EA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848" y="0"/>
            <a:ext cx="6441152" cy="4594688"/>
          </a:xfrm>
          <a:prstGeom prst="rect">
            <a:avLst/>
          </a:prstGeom>
          <a:noFill/>
          <a:effectLst>
            <a:outerShdw blurRad="63500" sx="105000" sy="105000" algn="ctr"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pic>
        <p:nvPicPr>
          <p:cNvPr id="6152" name="Picture 8" descr="Perlmutter Debuts in the Top 5 of the Top500">
            <a:extLst>
              <a:ext uri="{FF2B5EF4-FFF2-40B4-BE49-F238E27FC236}">
                <a16:creationId xmlns:a16="http://schemas.microsoft.com/office/drawing/2014/main" id="{9D62E71F-7D8B-949B-D7FC-99BD5E4DE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848" y="4366517"/>
            <a:ext cx="6441152" cy="2491483"/>
          </a:xfrm>
          <a:prstGeom prst="rect">
            <a:avLst/>
          </a:prstGeom>
          <a:noFill/>
          <a:effectLst>
            <a:outerShdw blurRad="63500" sx="105000" sy="105000" algn="ctr"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B5947E-1627-7A5B-C362-68C811385065}"/>
              </a:ext>
            </a:extLst>
          </p:cNvPr>
          <p:cNvSpPr txBox="1"/>
          <p:nvPr/>
        </p:nvSpPr>
        <p:spPr>
          <a:xfrm>
            <a:off x="-176001" y="5612258"/>
            <a:ext cx="6123397" cy="1015663"/>
          </a:xfrm>
          <a:prstGeom prst="rect">
            <a:avLst/>
          </a:prstGeom>
          <a:noFill/>
        </p:spPr>
        <p:txBody>
          <a:bodyPr wrap="square" rtlCol="0">
            <a:spAutoFit/>
          </a:bodyPr>
          <a:lstStyle/>
          <a:p>
            <a:pPr algn="ctr"/>
            <a:endParaRPr lang="en-US" altLang="zh-CN" sz="20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2000" b="1" dirty="0">
                <a:solidFill>
                  <a:srgbClr val="FFFF00"/>
                </a:solidFill>
                <a:latin typeface="宋体" panose="02010600030101010101" pitchFamily="2" charset="-122"/>
                <a:ea typeface="宋体" panose="02010600030101010101" pitchFamily="2" charset="-122"/>
                <a:cs typeface="Times New Roman" panose="02020603050405020304" pitchFamily="18" charset="0"/>
              </a:rPr>
              <a:t>第二届原子核从头计算与贝塔衰变前沿讨论会</a:t>
            </a:r>
            <a:endParaRPr lang="en-US" altLang="zh-CN" sz="2000" b="1" dirty="0">
              <a:solidFill>
                <a:srgbClr val="FFFF00"/>
              </a:solidFill>
              <a:latin typeface="宋体" panose="02010600030101010101" pitchFamily="2" charset="-122"/>
              <a:ea typeface="宋体" panose="02010600030101010101" pitchFamily="2" charset="-122"/>
              <a:cs typeface="Times New Roman" panose="02020603050405020304" pitchFamily="18" charset="0"/>
            </a:endParaRPr>
          </a:p>
          <a:p>
            <a:pPr algn="ctr"/>
            <a:r>
              <a:rPr lang="zh-CN" altLang="en-US" sz="20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重庆 </a:t>
            </a:r>
            <a:r>
              <a:rPr lang="en-US" altLang="zh-CN" sz="20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2026.1.10-12</a:t>
            </a:r>
            <a:endParaRPr lang="en-US" sz="20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4BBABF71-0D91-487C-915A-ECE8CA50D766}"/>
              </a:ext>
            </a:extLst>
          </p:cNvPr>
          <p:cNvSpPr txBox="1"/>
          <p:nvPr/>
        </p:nvSpPr>
        <p:spPr>
          <a:xfrm>
            <a:off x="20547" y="2898976"/>
            <a:ext cx="6997452" cy="3354765"/>
          </a:xfrm>
          <a:prstGeom prst="rect">
            <a:avLst/>
          </a:prstGeom>
          <a:noFill/>
        </p:spPr>
        <p:txBody>
          <a:bodyPr wrap="square" rtlCol="0">
            <a:spAutoFit/>
          </a:bodyPr>
          <a:lstStyle/>
          <a:p>
            <a:r>
              <a:rPr lang="en-US" altLang="zh-CN" sz="26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Collaborators</a:t>
            </a:r>
            <a:r>
              <a:rPr lang="en-US" sz="26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a:t>
            </a:r>
          </a:p>
          <a:p>
            <a:r>
              <a:rPr lang="zh-CN" altLang="en-US" sz="2100" dirty="0">
                <a:solidFill>
                  <a:srgbClr val="FFFF00"/>
                </a:solidFill>
                <a:latin typeface="宋体" panose="02010600030101010101" pitchFamily="2" charset="-122"/>
                <a:ea typeface="宋体" panose="02010600030101010101" pitchFamily="2" charset="-122"/>
              </a:rPr>
              <a:t>李贺，左维</a:t>
            </a:r>
            <a:r>
              <a:rPr lang="en-US" altLang="zh-CN" sz="2100" dirty="0">
                <a:solidFill>
                  <a:srgbClr val="FFFF00"/>
                </a:solidFill>
                <a:latin typeface="宋体" panose="02010600030101010101" pitchFamily="2" charset="-122"/>
                <a:ea typeface="宋体" panose="02010600030101010101" pitchFamily="2" charset="-122"/>
              </a:rPr>
              <a:t>,</a:t>
            </a:r>
            <a:r>
              <a:rPr lang="zh-CN" altLang="en-US" sz="2100" dirty="0">
                <a:solidFill>
                  <a:srgbClr val="FFFF00"/>
                </a:solidFill>
                <a:latin typeface="宋体" panose="02010600030101010101" pitchFamily="2" charset="-122"/>
                <a:ea typeface="宋体" panose="02010600030101010101" pitchFamily="2" charset="-122"/>
              </a:rPr>
              <a:t> 赵行波</a:t>
            </a:r>
            <a:r>
              <a:rPr lang="en-US" altLang="zh-CN" sz="2100" dirty="0">
                <a:solidFill>
                  <a:srgbClr val="FFFF00"/>
                </a:solidFill>
                <a:latin typeface="宋体" panose="02010600030101010101" pitchFamily="2" charset="-122"/>
                <a:ea typeface="宋体" panose="02010600030101010101" pitchFamily="2" charset="-122"/>
              </a:rPr>
              <a:t>, </a:t>
            </a:r>
            <a:r>
              <a:rPr lang="zh-CN" altLang="en-US" sz="2100" dirty="0">
                <a:solidFill>
                  <a:srgbClr val="FFFF00"/>
                </a:solidFill>
                <a:latin typeface="宋体" panose="02010600030101010101" pitchFamily="2" charset="-122"/>
                <a:ea typeface="宋体" panose="02010600030101010101" pitchFamily="2" charset="-122"/>
              </a:rPr>
              <a:t>王惠仁</a:t>
            </a:r>
            <a:r>
              <a:rPr lang="en-US" altLang="zh-CN" sz="2100" dirty="0">
                <a:solidFill>
                  <a:srgbClr val="FFFF00"/>
                </a:solidFill>
                <a:latin typeface="宋体" panose="02010600030101010101" pitchFamily="2" charset="-122"/>
                <a:ea typeface="宋体" panose="02010600030101010101" pitchFamily="2" charset="-122"/>
              </a:rPr>
              <a:t>, </a:t>
            </a:r>
            <a:r>
              <a:rPr lang="zh-CN" altLang="en-US" sz="2100" dirty="0">
                <a:solidFill>
                  <a:srgbClr val="FFFF00"/>
                </a:solidFill>
                <a:latin typeface="宋体" panose="02010600030101010101" pitchFamily="2" charset="-122"/>
                <a:ea typeface="宋体" panose="02010600030101010101" pitchFamily="2" charset="-122"/>
              </a:rPr>
              <a:t>房栋梁 </a:t>
            </a:r>
            <a:r>
              <a:rPr lang="en-US" altLang="zh-CN" sz="2100" dirty="0">
                <a:solidFill>
                  <a:srgbClr val="FFFF00"/>
                </a:solidFill>
                <a:latin typeface="宋体" panose="02010600030101010101" pitchFamily="2" charset="-122"/>
                <a:ea typeface="宋体" panose="02010600030101010101" pitchFamily="2" charset="-122"/>
              </a:rPr>
              <a:t>(</a:t>
            </a:r>
            <a:r>
              <a:rPr lang="zh-CN" altLang="en-US" sz="2100" dirty="0">
                <a:solidFill>
                  <a:srgbClr val="FFFF00"/>
                </a:solidFill>
                <a:latin typeface="宋体" panose="02010600030101010101" pitchFamily="2" charset="-122"/>
                <a:ea typeface="宋体" panose="02010600030101010101" pitchFamily="2" charset="-122"/>
              </a:rPr>
              <a:t>近物所</a:t>
            </a:r>
            <a:r>
              <a:rPr lang="en-US" altLang="zh-CN" sz="2100" dirty="0">
                <a:solidFill>
                  <a:srgbClr val="FFFF00"/>
                </a:solidFill>
                <a:latin typeface="宋体" panose="02010600030101010101" pitchFamily="2" charset="-122"/>
                <a:ea typeface="宋体" panose="02010600030101010101" pitchFamily="2" charset="-122"/>
              </a:rPr>
              <a:t>)</a:t>
            </a:r>
          </a:p>
          <a:p>
            <a:r>
              <a:rPr lang="zh-CN" altLang="en-US" sz="2100" dirty="0">
                <a:solidFill>
                  <a:srgbClr val="FFFF00"/>
                </a:solidFill>
                <a:latin typeface="宋体" panose="02010600030101010101" pitchFamily="2" charset="-122"/>
                <a:ea typeface="宋体" panose="02010600030101010101" pitchFamily="2" charset="-122"/>
              </a:rPr>
              <a:t>周波 （复旦大学）</a:t>
            </a:r>
            <a:endParaRPr lang="en-US" altLang="zh-CN" sz="2100" dirty="0">
              <a:solidFill>
                <a:srgbClr val="FFFF00"/>
              </a:solidFill>
              <a:latin typeface="宋体" panose="02010600030101010101" pitchFamily="2" charset="-122"/>
              <a:ea typeface="宋体" panose="02010600030101010101" pitchFamily="2" charset="-122"/>
            </a:endParaRPr>
          </a:p>
          <a:p>
            <a:r>
              <a:rPr lang="zh-CN" altLang="en-US" sz="2100" dirty="0">
                <a:solidFill>
                  <a:srgbClr val="FFFF00"/>
                </a:solidFill>
                <a:latin typeface="宋体" panose="02010600030101010101" pitchFamily="2" charset="-122"/>
                <a:ea typeface="宋体" panose="02010600030101010101" pitchFamily="2" charset="-122"/>
              </a:rPr>
              <a:t>陈洁 （南方科技大学</a:t>
            </a:r>
            <a:r>
              <a:rPr lang="en-US" altLang="zh-CN" sz="2100" dirty="0">
                <a:solidFill>
                  <a:srgbClr val="FFFF00"/>
                </a:solidFill>
                <a:latin typeface="宋体" panose="02010600030101010101" pitchFamily="2" charset="-122"/>
                <a:ea typeface="宋体" panose="02010600030101010101" pitchFamily="2" charset="-122"/>
              </a:rPr>
              <a:t>)</a:t>
            </a:r>
            <a:endParaRPr lang="en-US" sz="2100" dirty="0">
              <a:solidFill>
                <a:srgbClr val="FFFF00"/>
              </a:solidFill>
              <a:latin typeface="宋体" panose="02010600030101010101" pitchFamily="2" charset="-122"/>
              <a:ea typeface="宋体" panose="02010600030101010101" pitchFamily="2" charset="-122"/>
              <a:cs typeface="Times New Roman" panose="02020603050405020304" pitchFamily="18" charset="0"/>
            </a:endParaRPr>
          </a:p>
          <a:p>
            <a:r>
              <a:rPr lang="en-US" sz="2000" dirty="0">
                <a:solidFill>
                  <a:srgbClr val="FFFF00"/>
                </a:solidFill>
                <a:latin typeface="Times New Roman" panose="02020603050405020304" pitchFamily="18" charset="0"/>
                <a:cs typeface="Times New Roman" panose="02020603050405020304" pitchFamily="18" charset="0"/>
              </a:rPr>
              <a:t>James P. Vary, Pieter Maris (Iowa State University)</a:t>
            </a:r>
          </a:p>
          <a:p>
            <a:r>
              <a:rPr lang="en-US" sz="2000" dirty="0">
                <a:solidFill>
                  <a:srgbClr val="FFFF00"/>
                </a:solidFill>
                <a:latin typeface="Times New Roman" panose="02020603050405020304" pitchFamily="18" charset="0"/>
                <a:cs typeface="Times New Roman" panose="02020603050405020304" pitchFamily="18" charset="0"/>
              </a:rPr>
              <a:t>Mark Caprio (University of Notre Dame)</a:t>
            </a:r>
          </a:p>
          <a:p>
            <a:r>
              <a:rPr lang="en-US" sz="2000" dirty="0">
                <a:solidFill>
                  <a:srgbClr val="FFFF00"/>
                </a:solidFill>
                <a:latin typeface="Times New Roman" panose="02020603050405020304" pitchFamily="18" charset="0"/>
                <a:cs typeface="Times New Roman" panose="02020603050405020304" pitchFamily="18" charset="0"/>
              </a:rPr>
              <a:t>Andrey Shirokov (Moscow State University)</a:t>
            </a:r>
          </a:p>
          <a:p>
            <a:r>
              <a:rPr lang="en-US" sz="2000" dirty="0">
                <a:solidFill>
                  <a:srgbClr val="FFFF00"/>
                </a:solidFill>
                <a:latin typeface="Times New Roman" panose="02020603050405020304" pitchFamily="18" charset="0"/>
                <a:cs typeface="Times New Roman" panose="02020603050405020304" pitchFamily="18" charset="0"/>
              </a:rPr>
              <a:t>Patrick Fasano (Argonne National Laboratory)</a:t>
            </a:r>
          </a:p>
          <a:p>
            <a:r>
              <a:rPr lang="en-US" altLang="zh-CN" sz="2000" dirty="0">
                <a:solidFill>
                  <a:srgbClr val="FFFF00"/>
                </a:solidFill>
                <a:latin typeface="Times New Roman" panose="02020603050405020304" pitchFamily="18" charset="0"/>
                <a:cs typeface="Times New Roman" panose="02020603050405020304" pitchFamily="18" charset="0"/>
              </a:rPr>
              <a:t>Sonia Bacca (Johannes Gutenberg-Universität Mainz)</a:t>
            </a:r>
            <a:endParaRPr lang="en-US" sz="2000" dirty="0">
              <a:solidFill>
                <a:srgbClr val="FFFF00"/>
              </a:solidFill>
              <a:latin typeface="Times New Roman" panose="02020603050405020304" pitchFamily="18" charset="0"/>
              <a:cs typeface="Times New Roman" panose="02020603050405020304" pitchFamily="18" charset="0"/>
            </a:endParaRPr>
          </a:p>
          <a:p>
            <a:endParaRPr lang="en-US" sz="2000" dirty="0">
              <a:solidFill>
                <a:srgbClr val="FFFF00"/>
              </a:solidFill>
            </a:endParaRPr>
          </a:p>
        </p:txBody>
      </p:sp>
    </p:spTree>
    <p:extLst>
      <p:ext uri="{BB962C8B-B14F-4D97-AF65-F5344CB8AC3E}">
        <p14:creationId xmlns:p14="http://schemas.microsoft.com/office/powerpoint/2010/main" val="209309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Shape 1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C847CEC9-7CA2-10A9-A8E9-20A1A36DAC72}"/>
              </a:ext>
            </a:extLst>
          </p:cNvPr>
          <p:cNvPicPr>
            <a:picLocks noChangeAspect="1"/>
          </p:cNvPicPr>
          <p:nvPr/>
        </p:nvPicPr>
        <p:blipFill>
          <a:blip r:embed="rId2"/>
          <a:stretch>
            <a:fillRect/>
          </a:stretch>
        </p:blipFill>
        <p:spPr>
          <a:xfrm>
            <a:off x="637376" y="1476013"/>
            <a:ext cx="3343202" cy="3008881"/>
          </a:xfrm>
          <a:prstGeom prst="rect">
            <a:avLst/>
          </a:prstGeom>
        </p:spPr>
      </p:pic>
      <p:sp>
        <p:nvSpPr>
          <p:cNvPr id="22" name="Freeform: Shape 2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F1FD7F1-6808-84D4-A971-301BED5CA8A0}"/>
              </a:ext>
            </a:extLst>
          </p:cNvPr>
          <p:cNvPicPr>
            <a:picLocks noChangeAspect="1"/>
          </p:cNvPicPr>
          <p:nvPr/>
        </p:nvPicPr>
        <p:blipFill>
          <a:blip r:embed="rId3"/>
          <a:stretch>
            <a:fillRect/>
          </a:stretch>
        </p:blipFill>
        <p:spPr>
          <a:xfrm>
            <a:off x="5545244" y="2110618"/>
            <a:ext cx="6020730" cy="3175935"/>
          </a:xfrm>
          <a:prstGeom prst="rect">
            <a:avLst/>
          </a:prstGeom>
        </p:spPr>
      </p:pic>
    </p:spTree>
    <p:extLst>
      <p:ext uri="{BB962C8B-B14F-4D97-AF65-F5344CB8AC3E}">
        <p14:creationId xmlns:p14="http://schemas.microsoft.com/office/powerpoint/2010/main" val="1805858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5AD9EF-7D25-DF30-DFFE-F3D901876395}"/>
              </a:ext>
            </a:extLst>
          </p:cNvPr>
          <p:cNvPicPr>
            <a:picLocks noChangeAspect="1"/>
          </p:cNvPicPr>
          <p:nvPr/>
        </p:nvPicPr>
        <p:blipFill>
          <a:blip r:embed="rId3"/>
          <a:stretch>
            <a:fillRect/>
          </a:stretch>
        </p:blipFill>
        <p:spPr>
          <a:xfrm>
            <a:off x="357678" y="722701"/>
            <a:ext cx="5384350" cy="812802"/>
          </a:xfrm>
          <a:prstGeom prst="rect">
            <a:avLst/>
          </a:prstGeom>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No-Core Shell model</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3A67605-AE2F-C7E3-3A39-FC42FD5947BC}"/>
              </a:ext>
            </a:extLst>
          </p:cNvPr>
          <p:cNvSpPr>
            <a:spLocks noGrp="1"/>
          </p:cNvSpPr>
          <p:nvPr/>
        </p:nvSpPr>
        <p:spPr>
          <a:xfrm>
            <a:off x="0" y="1485902"/>
            <a:ext cx="11872422" cy="60832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0000CC"/>
              </a:buClr>
              <a:buFont typeface="Wingdings" panose="05000000000000000000" pitchFamily="2" charset="2"/>
              <a:buChar char="Ø"/>
            </a:pPr>
            <a:r>
              <a:rPr lang="en-US" dirty="0">
                <a:solidFill>
                  <a:srgbClr val="FF0000"/>
                </a:solidFill>
                <a:latin typeface="Times New Roman" panose="02020603050405020304" pitchFamily="18" charset="0"/>
                <a:cs typeface="Times New Roman" panose="02020603050405020304" pitchFamily="18" charset="0"/>
              </a:rPr>
              <a:t> Expand wavefunction in basis states </a:t>
            </a: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Express Hamiltonian in basis</a:t>
            </a: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Diagonalize Hamiltonian matrix </a:t>
            </a:r>
            <a:r>
              <a:rPr lang="en-US" altLang="zh-CN" i="1" dirty="0" err="1">
                <a:latin typeface="Times New Roman" panose="02020603050405020304" pitchFamily="18" charset="0"/>
                <a:cs typeface="Times New Roman" panose="02020603050405020304" pitchFamily="18" charset="0"/>
              </a:rPr>
              <a:t>H</a:t>
            </a:r>
            <a:r>
              <a:rPr lang="en-US" altLang="zh-CN" i="1" baseline="-25000" dirty="0" err="1">
                <a:latin typeface="Times New Roman" panose="02020603050405020304" pitchFamily="18" charset="0"/>
                <a:cs typeface="Times New Roman" panose="02020603050405020304" pitchFamily="18" charset="0"/>
              </a:rPr>
              <a:t>ij</a:t>
            </a:r>
            <a:endParaRPr lang="en-US" i="1" baseline="-25000"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No-Core: </a:t>
            </a:r>
            <a:r>
              <a:rPr lang="en-US" dirty="0">
                <a:solidFill>
                  <a:srgbClr val="FF0000"/>
                </a:solidFill>
                <a:latin typeface="Times New Roman" panose="02020603050405020304" pitchFamily="18" charset="0"/>
                <a:cs typeface="Times New Roman" panose="02020603050405020304" pitchFamily="18" charset="0"/>
              </a:rPr>
              <a:t>All </a:t>
            </a:r>
            <a:r>
              <a:rPr lang="en-US" i="1" dirty="0">
                <a:solidFill>
                  <a:srgbClr val="FF0000"/>
                </a:solidFill>
                <a:latin typeface="Times New Roman" panose="02020603050405020304" pitchFamily="18" charset="0"/>
                <a:cs typeface="Times New Roman" panose="02020603050405020304" pitchFamily="18" charset="0"/>
              </a:rPr>
              <a:t>A</a:t>
            </a:r>
            <a:r>
              <a:rPr lang="en-US" dirty="0">
                <a:solidFill>
                  <a:srgbClr val="FF0000"/>
                </a:solidFill>
                <a:latin typeface="Times New Roman" panose="02020603050405020304" pitchFamily="18" charset="0"/>
                <a:cs typeface="Times New Roman" panose="02020603050405020304" pitchFamily="18" charset="0"/>
              </a:rPr>
              <a:t> nucleons are treated equally</a:t>
            </a:r>
          </a:p>
          <a:p>
            <a:pPr>
              <a:buClr>
                <a:srgbClr val="0000CC"/>
              </a:buClr>
              <a:buFont typeface="Wingdings" panose="05000000000000000000" pitchFamily="2" charset="2"/>
              <a:buChar char="Ø"/>
            </a:pPr>
            <a:r>
              <a:rPr lang="en-US" dirty="0">
                <a:solidFill>
                  <a:srgbClr val="FF0000"/>
                </a:solidFill>
                <a:latin typeface="Times New Roman" panose="02020603050405020304" pitchFamily="18" charset="0"/>
                <a:cs typeface="Times New Roman" panose="02020603050405020304" pitchFamily="18" charset="0"/>
              </a:rPr>
              <a:t> Complete basis: exact results </a:t>
            </a:r>
            <a:r>
              <a:rPr lang="en-US" sz="2400" dirty="0">
                <a:latin typeface="Times New Roman" panose="02020603050405020304" pitchFamily="18" charset="0"/>
                <a:cs typeface="Times New Roman" panose="02020603050405020304" pitchFamily="18" charset="0"/>
              </a:rPr>
              <a:t>(Caveat: complete basis is infinite dimensional)</a:t>
            </a: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In practice: </a:t>
            </a:r>
          </a:p>
          <a:p>
            <a:pPr marL="342900" indent="17780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Truncate basis</a:t>
            </a:r>
          </a:p>
          <a:p>
            <a:pPr marL="342900" indent="17780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Study behavior of observables as function of truncation</a:t>
            </a:r>
          </a:p>
          <a:p>
            <a:pPr>
              <a:buClr>
                <a:srgbClr val="0000CC"/>
              </a:buClr>
              <a:buFont typeface="Wingdings" panose="05000000000000000000" pitchFamily="2" charset="2"/>
              <a:buChar char="Ø"/>
            </a:pPr>
            <a:r>
              <a:rPr lang="en-US" dirty="0">
                <a:solidFill>
                  <a:srgbClr val="FF0000"/>
                </a:solidFill>
                <a:latin typeface="Times New Roman" panose="02020603050405020304" pitchFamily="18" charset="0"/>
                <a:cs typeface="Times New Roman" panose="02020603050405020304" pitchFamily="18" charset="0"/>
              </a:rPr>
              <a:t> Computational challenge:</a:t>
            </a:r>
          </a:p>
          <a:p>
            <a:pPr marL="342900" indent="-5080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Construct large (10</a:t>
            </a:r>
            <a:r>
              <a:rPr lang="en-US" sz="2400" baseline="30000" dirty="0">
                <a:latin typeface="Times New Roman" panose="02020603050405020304" pitchFamily="18" charset="0"/>
                <a:cs typeface="Times New Roman" panose="02020603050405020304" pitchFamily="18" charset="0"/>
              </a:rPr>
              <a:t>10</a:t>
            </a:r>
            <a:r>
              <a:rPr lang="en-US" altLang="zh-CN" sz="2400" dirty="0">
                <a:latin typeface="Times New Roman" panose="02020603050405020304" pitchFamily="18" charset="0"/>
                <a:cs typeface="Times New Roman" panose="02020603050405020304" pitchFamily="18" charset="0"/>
              </a:rPr>
              <a:t>×10</a:t>
            </a:r>
            <a:r>
              <a:rPr lang="en-US" altLang="zh-CN" sz="2400" baseline="30000" dirty="0">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 sparce symmetric matrix </a:t>
            </a:r>
          </a:p>
          <a:p>
            <a:pPr marL="342900" indent="-5080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Obtain lowest eigenvalues&amp;-vectors corresponding to low-lying spectrum and eigenstates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7061DDD-3F32-FF5B-8087-67B748F8E58E}"/>
              </a:ext>
            </a:extLst>
          </p:cNvPr>
          <p:cNvPicPr>
            <a:picLocks noChangeAspect="1"/>
          </p:cNvPicPr>
          <p:nvPr/>
        </p:nvPicPr>
        <p:blipFill>
          <a:blip r:embed="rId4"/>
          <a:stretch>
            <a:fillRect/>
          </a:stretch>
        </p:blipFill>
        <p:spPr>
          <a:xfrm>
            <a:off x="4653511" y="1992106"/>
            <a:ext cx="2565400" cy="547494"/>
          </a:xfrm>
          <a:prstGeom prst="rect">
            <a:avLst/>
          </a:prstGeom>
        </p:spPr>
      </p:pic>
      <p:pic>
        <p:nvPicPr>
          <p:cNvPr id="13" name="Picture 12">
            <a:extLst>
              <a:ext uri="{FF2B5EF4-FFF2-40B4-BE49-F238E27FC236}">
                <a16:creationId xmlns:a16="http://schemas.microsoft.com/office/drawing/2014/main" id="{C506C905-ABE8-290C-1B01-5ADA6192AFC0}"/>
              </a:ext>
            </a:extLst>
          </p:cNvPr>
          <p:cNvPicPr>
            <a:picLocks noChangeAspect="1"/>
          </p:cNvPicPr>
          <p:nvPr/>
        </p:nvPicPr>
        <p:blipFill>
          <a:blip r:embed="rId5"/>
          <a:stretch>
            <a:fillRect/>
          </a:stretch>
        </p:blipFill>
        <p:spPr>
          <a:xfrm>
            <a:off x="5697566" y="1548804"/>
            <a:ext cx="2565400" cy="456002"/>
          </a:xfrm>
          <a:prstGeom prst="rect">
            <a:avLst/>
          </a:prstGeom>
        </p:spPr>
      </p:pic>
    </p:spTree>
    <p:extLst>
      <p:ext uri="{BB962C8B-B14F-4D97-AF65-F5344CB8AC3E}">
        <p14:creationId xmlns:p14="http://schemas.microsoft.com/office/powerpoint/2010/main" val="109756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descr="Screen shot 2015-07-27 at 4.24.59 AM.png">
            <a:extLst>
              <a:ext uri="{FF2B5EF4-FFF2-40B4-BE49-F238E27FC236}">
                <a16:creationId xmlns:a16="http://schemas.microsoft.com/office/drawing/2014/main" id="{BD812200-A078-B7DE-3A05-E030FC114DD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6379" r="-36379"/>
          <a:stretch>
            <a:fillRect/>
          </a:stretch>
        </p:blipFill>
        <p:spPr>
          <a:xfrm>
            <a:off x="6057891" y="3045491"/>
            <a:ext cx="7273374" cy="3850608"/>
          </a:xfrm>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Truncation Schemes</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3A67605-AE2F-C7E3-3A39-FC42FD5947BC}"/>
              </a:ext>
            </a:extLst>
          </p:cNvPr>
          <p:cNvSpPr>
            <a:spLocks noGrp="1"/>
          </p:cNvSpPr>
          <p:nvPr/>
        </p:nvSpPr>
        <p:spPr>
          <a:xfrm>
            <a:off x="0" y="639504"/>
            <a:ext cx="11872422" cy="60832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0000CC"/>
              </a:buClr>
              <a:buFont typeface="Wingdings" panose="05000000000000000000" pitchFamily="2" charset="2"/>
              <a:buChar char="Ø"/>
            </a:pPr>
            <a:r>
              <a:rPr lang="en-US" dirty="0">
                <a:solidFill>
                  <a:srgbClr val="FF0000"/>
                </a:solidFill>
                <a:latin typeface="Times New Roman" panose="02020603050405020304" pitchFamily="18" charset="0"/>
                <a:cs typeface="Times New Roman" panose="02020603050405020304" pitchFamily="18" charset="0"/>
              </a:rPr>
              <a:t> M-scheme: </a:t>
            </a:r>
            <a:r>
              <a:rPr lang="en-US" dirty="0">
                <a:latin typeface="Times New Roman" panose="02020603050405020304" pitchFamily="18" charset="0"/>
                <a:cs typeface="Times New Roman" panose="02020603050405020304" pitchFamily="18" charset="0"/>
              </a:rPr>
              <a:t>Many-body basis states eigenstates of </a:t>
            </a:r>
            <a:r>
              <a:rPr lang="en-US" dirty="0" err="1">
                <a:latin typeface="Times New Roman" panose="02020603050405020304" pitchFamily="18" charset="0"/>
                <a:cs typeface="Times New Roman" panose="02020603050405020304" pitchFamily="18" charset="0"/>
              </a:rPr>
              <a:t>J</a:t>
            </a:r>
            <a:r>
              <a:rPr lang="en-US" baseline="-25000" dirty="0" err="1">
                <a:latin typeface="Times New Roman" panose="02020603050405020304" pitchFamily="18" charset="0"/>
                <a:cs typeface="Times New Roman" panose="02020603050405020304" pitchFamily="18" charset="0"/>
              </a:rPr>
              <a:t>z</a:t>
            </a:r>
            <a:endParaRPr lang="en-US" baseline="-25000"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endParaRPr lang="en-US" dirty="0">
              <a:solidFill>
                <a:srgbClr val="FF0000"/>
              </a:solidFill>
              <a:latin typeface="Times New Roman" panose="02020603050405020304" pitchFamily="18" charset="0"/>
              <a:cs typeface="Times New Roman" panose="02020603050405020304" pitchFamily="18" charset="0"/>
            </a:endParaRPr>
          </a:p>
          <a:p>
            <a:pPr marL="0" indent="0">
              <a:buClr>
                <a:srgbClr val="0000CC"/>
              </a:buClr>
              <a:buNone/>
            </a:pPr>
            <a:endParaRPr lang="en-US" sz="1050" dirty="0">
              <a:solidFill>
                <a:srgbClr val="FF0000"/>
              </a:solidFill>
              <a:latin typeface="Times New Roman" panose="02020603050405020304" pitchFamily="18" charset="0"/>
              <a:cs typeface="Times New Roman" panose="02020603050405020304" pitchFamily="18" charset="0"/>
            </a:endParaRPr>
          </a:p>
          <a:p>
            <a:pPr indent="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Two runs (positive and negative parity) gives entire spectrum </a:t>
            </a:r>
          </a:p>
          <a:p>
            <a:pPr indent="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J-scheme (more basis states)</a:t>
            </a:r>
          </a:p>
          <a:p>
            <a:pPr indent="0">
              <a:buClr>
                <a:srgbClr val="0000CC"/>
              </a:buCl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Since the Hamiltonian commutes with 𝐽, these eigenstates will have a definite 𝐽 value; one needs just to calculate the expectation value 〈</a:t>
            </a:r>
            <a:r>
              <a:rPr lang="el-GR" sz="2000" dirty="0">
                <a:latin typeface="Times New Roman" panose="02020603050405020304" pitchFamily="18" charset="0"/>
                <a:cs typeface="Times New Roman" panose="02020603050405020304" pitchFamily="18" charset="0"/>
              </a:rPr>
              <a:t>Ψ</a:t>
            </a:r>
            <a:r>
              <a:rPr lang="en-US" sz="2000" baseline="-25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|𝐽</a:t>
            </a:r>
            <a:r>
              <a:rPr lang="en-US" sz="2000" baseline="30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 </a:t>
            </a:r>
            <a:r>
              <a:rPr lang="el-GR" sz="2000" dirty="0">
                <a:latin typeface="Times New Roman" panose="02020603050405020304" pitchFamily="18" charset="0"/>
                <a:cs typeface="Times New Roman" panose="02020603050405020304" pitchFamily="18" charset="0"/>
              </a:rPr>
              <a:t>Ψ</a:t>
            </a:r>
            <a:r>
              <a:rPr lang="el-GR" sz="2000" baseline="-25000" dirty="0">
                <a:latin typeface="Times New Roman" panose="02020603050405020304" pitchFamily="18" charset="0"/>
                <a:cs typeface="Times New Roman" panose="02020603050405020304" pitchFamily="18" charset="0"/>
              </a:rPr>
              <a:t>𝐴</a:t>
            </a:r>
            <a:r>
              <a:rPr lang="el-GR" sz="2000" dirty="0">
                <a:latin typeface="Times New Roman" panose="02020603050405020304" pitchFamily="18" charset="0"/>
                <a:cs typeface="Times New Roman" panose="02020603050405020304" pitchFamily="18" charset="0"/>
              </a:rPr>
              <a:t>  〉=𝐽(𝐽+1) </a:t>
            </a:r>
            <a:r>
              <a:rPr lang="en-US" sz="2000" dirty="0">
                <a:latin typeface="Times New Roman" panose="02020603050405020304" pitchFamily="18" charset="0"/>
                <a:cs typeface="Times New Roman" panose="02020603050405020304" pitchFamily="18" charset="0"/>
              </a:rPr>
              <a:t>to find 𝐽.</a:t>
            </a: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N</a:t>
            </a:r>
            <a:r>
              <a:rPr lang="en-US" baseline="-25000" dirty="0" err="1">
                <a:solidFill>
                  <a:srgbClr val="FF0000"/>
                </a:solidFill>
                <a:latin typeface="Times New Roman" panose="02020603050405020304" pitchFamily="18" charset="0"/>
                <a:cs typeface="Times New Roman" panose="02020603050405020304" pitchFamily="18" charset="0"/>
              </a:rPr>
              <a:t>max</a:t>
            </a:r>
            <a:r>
              <a:rPr lang="en-US" dirty="0">
                <a:solidFill>
                  <a:srgbClr val="FF0000"/>
                </a:solidFill>
                <a:latin typeface="Times New Roman" panose="02020603050405020304" pitchFamily="18" charset="0"/>
                <a:cs typeface="Times New Roman" panose="02020603050405020304" pitchFamily="18" charset="0"/>
              </a:rPr>
              <a:t> truncation</a:t>
            </a:r>
            <a:r>
              <a:rPr lang="en-US" dirty="0">
                <a:latin typeface="Times New Roman" panose="02020603050405020304" pitchFamily="18" charset="0"/>
                <a:cs typeface="Times New Roman" panose="02020603050405020304" pitchFamily="18" charset="0"/>
              </a:rPr>
              <a:t>: Many body basis states satisfy</a:t>
            </a:r>
          </a:p>
          <a:p>
            <a:pPr>
              <a:buClr>
                <a:srgbClr val="0000CC"/>
              </a:buCl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0" indent="0">
              <a:buClr>
                <a:srgbClr val="0000CC"/>
              </a:buClr>
              <a:buNone/>
            </a:pPr>
            <a:endParaRPr lang="en-US" sz="400" dirty="0">
              <a:latin typeface="Times New Roman" panose="02020603050405020304" pitchFamily="18" charset="0"/>
              <a:cs typeface="Times New Roman" panose="02020603050405020304" pitchFamily="18" charset="0"/>
            </a:endParaRPr>
          </a:p>
          <a:p>
            <a:pPr marL="406400">
              <a:buClr>
                <a:srgbClr val="0000CC"/>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Exact factorization of </a:t>
            </a:r>
            <a:r>
              <a:rPr lang="en-US" sz="2800" dirty="0" err="1">
                <a:latin typeface="Times New Roman" panose="02020603050405020304" pitchFamily="18" charset="0"/>
                <a:cs typeface="Times New Roman" panose="02020603050405020304" pitchFamily="18" charset="0"/>
              </a:rPr>
              <a:t>CoM</a:t>
            </a:r>
            <a:r>
              <a:rPr lang="en-US" sz="2800" dirty="0">
                <a:latin typeface="Times New Roman" panose="02020603050405020304" pitchFamily="18" charset="0"/>
                <a:cs typeface="Times New Roman" panose="02020603050405020304" pitchFamily="18" charset="0"/>
              </a:rPr>
              <a:t> in HO basis</a:t>
            </a:r>
          </a:p>
          <a:p>
            <a:pPr marL="406400">
              <a:buClr>
                <a:srgbClr val="0000CC"/>
              </a:buClr>
              <a:buFont typeface="Wingdings" panose="05000000000000000000" pitchFamily="2" charset="2"/>
              <a:buChar char="Ø"/>
            </a:pPr>
            <a:r>
              <a:rPr lang="en-US" dirty="0">
                <a:solidFill>
                  <a:srgbClr val="FF0000"/>
                </a:solidFill>
                <a:latin typeface="Times New Roman" panose="02020603050405020304" pitchFamily="18" charset="0"/>
                <a:cs typeface="Times New Roman" panose="02020603050405020304" pitchFamily="18" charset="0"/>
              </a:rPr>
              <a:t>Suitable for excited states</a:t>
            </a:r>
            <a:endParaRPr lang="en-US"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Center of Mass </a:t>
            </a:r>
            <a:r>
              <a:rPr lang="en-US" dirty="0">
                <a:latin typeface="Times New Roman" panose="02020603050405020304" pitchFamily="18" charset="0"/>
                <a:cs typeface="Times New Roman" panose="02020603050405020304" pitchFamily="18" charset="0"/>
              </a:rPr>
              <a:t>(a common challenge in ab initio)</a:t>
            </a:r>
          </a:p>
          <a:p>
            <a:pPr>
              <a:buClr>
                <a:srgbClr val="0000CC"/>
              </a:buCl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0" indent="0">
              <a:buClr>
                <a:srgbClr val="0000CC"/>
              </a:buClr>
              <a:buNone/>
            </a:pPr>
            <a:endParaRPr lang="en-US"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EF1CF43-2083-56B5-C929-366464730F97}"/>
              </a:ext>
            </a:extLst>
          </p:cNvPr>
          <p:cNvPicPr>
            <a:picLocks noChangeAspect="1"/>
          </p:cNvPicPr>
          <p:nvPr/>
        </p:nvPicPr>
        <p:blipFill>
          <a:blip r:embed="rId3"/>
          <a:stretch>
            <a:fillRect/>
          </a:stretch>
        </p:blipFill>
        <p:spPr>
          <a:xfrm>
            <a:off x="1866891" y="1138272"/>
            <a:ext cx="4191000" cy="785076"/>
          </a:xfrm>
          <a:prstGeom prst="rect">
            <a:avLst/>
          </a:prstGeom>
        </p:spPr>
      </p:pic>
      <p:pic>
        <p:nvPicPr>
          <p:cNvPr id="3" name="Picture 2">
            <a:extLst>
              <a:ext uri="{FF2B5EF4-FFF2-40B4-BE49-F238E27FC236}">
                <a16:creationId xmlns:a16="http://schemas.microsoft.com/office/drawing/2014/main" id="{6D9D31AC-40AB-43E0-8006-B5A0CDB2CF09}"/>
              </a:ext>
            </a:extLst>
          </p:cNvPr>
          <p:cNvPicPr>
            <a:picLocks noChangeAspect="1"/>
          </p:cNvPicPr>
          <p:nvPr/>
        </p:nvPicPr>
        <p:blipFill>
          <a:blip r:embed="rId4"/>
          <a:stretch>
            <a:fillRect/>
          </a:stretch>
        </p:blipFill>
        <p:spPr>
          <a:xfrm>
            <a:off x="1969533" y="3946179"/>
            <a:ext cx="3966678" cy="753792"/>
          </a:xfrm>
          <a:prstGeom prst="rect">
            <a:avLst/>
          </a:prstGeom>
        </p:spPr>
      </p:pic>
    </p:spTree>
    <p:extLst>
      <p:ext uri="{BB962C8B-B14F-4D97-AF65-F5344CB8AC3E}">
        <p14:creationId xmlns:p14="http://schemas.microsoft.com/office/powerpoint/2010/main" val="188197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F1EA-69D5-B65D-77F8-6CF237CE9245}"/>
              </a:ext>
            </a:extLst>
          </p:cNvPr>
          <p:cNvSpPr>
            <a:spLocks noGrp="1"/>
          </p:cNvSpPr>
          <p:nvPr>
            <p:ph type="title"/>
          </p:nvPr>
        </p:nvSpPr>
        <p:spPr>
          <a:xfrm>
            <a:off x="1537006" y="2753113"/>
            <a:ext cx="10515600" cy="1325563"/>
          </a:xfrm>
        </p:spPr>
        <p:txBody>
          <a:bodyPr>
            <a:normAutofit/>
          </a:bodyPr>
          <a:lstStyle/>
          <a:p>
            <a:r>
              <a:rPr lang="en-US" altLang="zh-CN" sz="4800" b="1" dirty="0">
                <a:latin typeface="Times New Roman" panose="02020603050405020304" pitchFamily="18" charset="0"/>
                <a:cs typeface="Times New Roman" panose="02020603050405020304" pitchFamily="18" charset="0"/>
              </a:rPr>
              <a:t>Light nuclei properties</a:t>
            </a:r>
            <a:r>
              <a:rPr lang="en-US" sz="4800" b="1" dirty="0">
                <a:latin typeface="Times New Roman" panose="02020603050405020304" pitchFamily="18" charset="0"/>
                <a:cs typeface="Times New Roman" panose="02020603050405020304" pitchFamily="18" charset="0"/>
              </a:rPr>
              <a:t> with </a:t>
            </a:r>
            <a:r>
              <a:rPr lang="en-US" altLang="zh-CN" sz="4800" b="1" dirty="0">
                <a:latin typeface="Times New Roman" panose="02020603050405020304" pitchFamily="18" charset="0"/>
                <a:cs typeface="Times New Roman" panose="02020603050405020304" pitchFamily="18" charset="0"/>
              </a:rPr>
              <a:t>NCSM</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713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Ground State Properties of Nuclei with NCSM</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Content Placeholder 4">
            <a:extLst>
              <a:ext uri="{FF2B5EF4-FFF2-40B4-BE49-F238E27FC236}">
                <a16:creationId xmlns:a16="http://schemas.microsoft.com/office/drawing/2014/main" id="{2198674F-3A89-B3F5-26BE-CC9DA4533C27}"/>
              </a:ext>
            </a:extLst>
          </p:cNvPr>
          <p:cNvPicPr>
            <a:picLocks noGrp="1" noChangeAspect="1"/>
          </p:cNvPicPr>
          <p:nvPr>
            <p:ph idx="1"/>
          </p:nvPr>
        </p:nvPicPr>
        <p:blipFill>
          <a:blip r:embed="rId3"/>
          <a:stretch>
            <a:fillRect/>
          </a:stretch>
        </p:blipFill>
        <p:spPr>
          <a:xfrm>
            <a:off x="6428198" y="673100"/>
            <a:ext cx="4308296" cy="6076814"/>
          </a:xfrm>
        </p:spPr>
      </p:pic>
      <p:sp>
        <p:nvSpPr>
          <p:cNvPr id="2" name="TextBox 1">
            <a:extLst>
              <a:ext uri="{FF2B5EF4-FFF2-40B4-BE49-F238E27FC236}">
                <a16:creationId xmlns:a16="http://schemas.microsoft.com/office/drawing/2014/main" id="{8E87ADB0-979F-E16B-88B7-9F8B21338A9D}"/>
              </a:ext>
            </a:extLst>
          </p:cNvPr>
          <p:cNvSpPr txBox="1"/>
          <p:nvPr/>
        </p:nvSpPr>
        <p:spPr>
          <a:xfrm>
            <a:off x="8808378" y="2459503"/>
            <a:ext cx="5527497" cy="646331"/>
          </a:xfrm>
          <a:prstGeom prst="rect">
            <a:avLst/>
          </a:prstGeom>
          <a:noFill/>
        </p:spPr>
        <p:txBody>
          <a:bodyPr wrap="square" rtlCol="0">
            <a:spAutoFit/>
          </a:bodyPr>
          <a:lstStyle/>
          <a:p>
            <a:r>
              <a:rPr lang="en-US" altLang="zh-CN" dirty="0">
                <a:highlight>
                  <a:srgbClr val="FFFF00"/>
                </a:highlight>
              </a:rPr>
              <a:t>LENPIC</a:t>
            </a:r>
            <a:r>
              <a:rPr lang="en-US" dirty="0">
                <a:highlight>
                  <a:srgbClr val="FFFF00"/>
                </a:highlight>
              </a:rPr>
              <a:t> Collaboration, </a:t>
            </a:r>
          </a:p>
          <a:p>
            <a:r>
              <a:rPr lang="en-US" dirty="0">
                <a:highlight>
                  <a:srgbClr val="FFFF00"/>
                </a:highlight>
              </a:rPr>
              <a:t>Phys. Rev. C 106, 064002 (2022)</a:t>
            </a:r>
          </a:p>
        </p:txBody>
      </p:sp>
      <p:pic>
        <p:nvPicPr>
          <p:cNvPr id="5" name="Picture 4">
            <a:extLst>
              <a:ext uri="{FF2B5EF4-FFF2-40B4-BE49-F238E27FC236}">
                <a16:creationId xmlns:a16="http://schemas.microsoft.com/office/drawing/2014/main" id="{B36677B5-BC61-51E8-44F5-418764E11338}"/>
              </a:ext>
            </a:extLst>
          </p:cNvPr>
          <p:cNvPicPr>
            <a:picLocks noChangeAspect="1"/>
          </p:cNvPicPr>
          <p:nvPr/>
        </p:nvPicPr>
        <p:blipFill>
          <a:blip r:embed="rId4"/>
          <a:stretch>
            <a:fillRect/>
          </a:stretch>
        </p:blipFill>
        <p:spPr>
          <a:xfrm>
            <a:off x="443626" y="657149"/>
            <a:ext cx="4707764" cy="6129264"/>
          </a:xfrm>
          <a:prstGeom prst="rect">
            <a:avLst/>
          </a:prstGeom>
        </p:spPr>
      </p:pic>
      <p:sp>
        <p:nvSpPr>
          <p:cNvPr id="11" name="TextBox 10">
            <a:extLst>
              <a:ext uri="{FF2B5EF4-FFF2-40B4-BE49-F238E27FC236}">
                <a16:creationId xmlns:a16="http://schemas.microsoft.com/office/drawing/2014/main" id="{5CED3892-5B4E-8898-3463-2A5D7B8DC6E4}"/>
              </a:ext>
            </a:extLst>
          </p:cNvPr>
          <p:cNvSpPr txBox="1"/>
          <p:nvPr/>
        </p:nvSpPr>
        <p:spPr>
          <a:xfrm>
            <a:off x="2308260" y="2459503"/>
            <a:ext cx="6787794" cy="646331"/>
          </a:xfrm>
          <a:prstGeom prst="rect">
            <a:avLst/>
          </a:prstGeom>
          <a:noFill/>
        </p:spPr>
        <p:txBody>
          <a:bodyPr wrap="square" rtlCol="0">
            <a:spAutoFit/>
          </a:bodyPr>
          <a:lstStyle/>
          <a:p>
            <a:r>
              <a:rPr lang="en-US" altLang="zh-CN" dirty="0">
                <a:highlight>
                  <a:srgbClr val="FFFF00"/>
                </a:highlight>
              </a:rPr>
              <a:t>LENPIC</a:t>
            </a:r>
            <a:r>
              <a:rPr lang="en-US" dirty="0">
                <a:highlight>
                  <a:srgbClr val="FFFF00"/>
                </a:highlight>
              </a:rPr>
              <a:t> Collaboration,  </a:t>
            </a:r>
          </a:p>
          <a:p>
            <a:r>
              <a:rPr lang="en-US" dirty="0" err="1">
                <a:highlight>
                  <a:srgbClr val="FFFF00"/>
                </a:highlight>
              </a:rPr>
              <a:t>Phys.Rev.C</a:t>
            </a:r>
            <a:r>
              <a:rPr lang="en-US" dirty="0">
                <a:highlight>
                  <a:srgbClr val="FFFF00"/>
                </a:highlight>
              </a:rPr>
              <a:t> 103, 054001 (2021)</a:t>
            </a:r>
          </a:p>
        </p:txBody>
      </p:sp>
    </p:spTree>
    <p:extLst>
      <p:ext uri="{BB962C8B-B14F-4D97-AF65-F5344CB8AC3E}">
        <p14:creationId xmlns:p14="http://schemas.microsoft.com/office/powerpoint/2010/main" val="371122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F2DD22-B823-E62C-6876-2B2618915D0E}"/>
              </a:ext>
            </a:extLst>
          </p:cNvPr>
          <p:cNvPicPr>
            <a:picLocks noChangeAspect="1"/>
          </p:cNvPicPr>
          <p:nvPr/>
        </p:nvPicPr>
        <p:blipFill>
          <a:blip r:embed="rId2"/>
          <a:stretch>
            <a:fillRect/>
          </a:stretch>
        </p:blipFill>
        <p:spPr>
          <a:xfrm>
            <a:off x="1659334" y="0"/>
            <a:ext cx="8873332" cy="6858000"/>
          </a:xfrm>
          <a:prstGeom prst="rect">
            <a:avLst/>
          </a:prstGeom>
        </p:spPr>
      </p:pic>
    </p:spTree>
    <p:extLst>
      <p:ext uri="{BB962C8B-B14F-4D97-AF65-F5344CB8AC3E}">
        <p14:creationId xmlns:p14="http://schemas.microsoft.com/office/powerpoint/2010/main" val="257781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text on a white background&#10;&#10;AI-generated content may be incorrect.">
            <a:extLst>
              <a:ext uri="{FF2B5EF4-FFF2-40B4-BE49-F238E27FC236}">
                <a16:creationId xmlns:a16="http://schemas.microsoft.com/office/drawing/2014/main" id="{3A9F8645-BC1B-7D00-B9D5-91D7C1720957}"/>
              </a:ext>
            </a:extLst>
          </p:cNvPr>
          <p:cNvPicPr>
            <a:picLocks noChangeAspect="1"/>
          </p:cNvPicPr>
          <p:nvPr/>
        </p:nvPicPr>
        <p:blipFill>
          <a:blip r:embed="rId2"/>
          <a:stretch>
            <a:fillRect/>
          </a:stretch>
        </p:blipFill>
        <p:spPr>
          <a:xfrm>
            <a:off x="3679903" y="0"/>
            <a:ext cx="7175656" cy="2549244"/>
          </a:xfrm>
          <a:prstGeom prst="rect">
            <a:avLst/>
          </a:prstGeom>
        </p:spPr>
      </p:pic>
      <p:pic>
        <p:nvPicPr>
          <p:cNvPr id="7" name="Picture 6" descr="A white text with black text&#10;&#10;AI-generated content may be incorrect.">
            <a:extLst>
              <a:ext uri="{FF2B5EF4-FFF2-40B4-BE49-F238E27FC236}">
                <a16:creationId xmlns:a16="http://schemas.microsoft.com/office/drawing/2014/main" id="{8C06A927-2592-0998-CC51-241A8BD705C0}"/>
              </a:ext>
            </a:extLst>
          </p:cNvPr>
          <p:cNvPicPr>
            <a:picLocks noChangeAspect="1"/>
          </p:cNvPicPr>
          <p:nvPr/>
        </p:nvPicPr>
        <p:blipFill>
          <a:blip r:embed="rId3"/>
          <a:stretch>
            <a:fillRect/>
          </a:stretch>
        </p:blipFill>
        <p:spPr>
          <a:xfrm>
            <a:off x="442451" y="2760442"/>
            <a:ext cx="10623214" cy="4032558"/>
          </a:xfrm>
          <a:prstGeom prst="rect">
            <a:avLst/>
          </a:prstGeom>
        </p:spPr>
      </p:pic>
      <p:pic>
        <p:nvPicPr>
          <p:cNvPr id="2050" name="Picture 2" descr="Pieter Maris - Profile Picture">
            <a:extLst>
              <a:ext uri="{FF2B5EF4-FFF2-40B4-BE49-F238E27FC236}">
                <a16:creationId xmlns:a16="http://schemas.microsoft.com/office/drawing/2014/main" id="{2D071AEB-C410-9948-FABA-27295DE83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344" y="158930"/>
            <a:ext cx="1765503" cy="220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4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84345-DBCA-8482-CC60-68BB6B21A4BD}"/>
              </a:ext>
            </a:extLst>
          </p:cNvPr>
          <p:cNvPicPr>
            <a:picLocks noChangeAspect="1"/>
          </p:cNvPicPr>
          <p:nvPr/>
        </p:nvPicPr>
        <p:blipFill>
          <a:blip r:embed="rId2"/>
          <a:stretch>
            <a:fillRect/>
          </a:stretch>
        </p:blipFill>
        <p:spPr>
          <a:xfrm>
            <a:off x="1575584" y="0"/>
            <a:ext cx="9040832" cy="6858000"/>
          </a:xfrm>
          <a:prstGeom prst="rect">
            <a:avLst/>
          </a:prstGeom>
        </p:spPr>
      </p:pic>
    </p:spTree>
    <p:extLst>
      <p:ext uri="{BB962C8B-B14F-4D97-AF65-F5344CB8AC3E}">
        <p14:creationId xmlns:p14="http://schemas.microsoft.com/office/powerpoint/2010/main" val="1808717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F7E8177E-AEB7-A8C6-75F5-453CF18A4B24}"/>
                  </a:ext>
                </a:extLst>
              </p:cNvPr>
              <p:cNvSpPr txBox="1">
                <a:spLocks/>
              </p:cNvSpPr>
              <p:nvPr/>
            </p:nvSpPr>
            <p:spPr>
              <a:xfrm>
                <a:off x="851467" y="261516"/>
                <a:ext cx="11509343" cy="458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r>
                      <a:rPr lang="en-US" altLang="zh-CN" sz="2131" b="1" i="1">
                        <a:solidFill>
                          <a:srgbClr val="0070C0"/>
                        </a:solidFill>
                        <a:latin typeface="Cambria Math" panose="02040503050406030204" pitchFamily="18" charset="0"/>
                        <a:ea typeface="黑体" panose="02010609060101010101" pitchFamily="49" charset="-122"/>
                      </a:rPr>
                      <m:t>𝑩</m:t>
                    </m:r>
                    <m:r>
                      <a:rPr lang="en-US" altLang="zh-CN" sz="2131" b="1" i="1">
                        <a:solidFill>
                          <a:srgbClr val="0070C0"/>
                        </a:solidFill>
                        <a:latin typeface="Cambria Math" panose="02040503050406030204" pitchFamily="18" charset="0"/>
                        <a:ea typeface="黑体" panose="02010609060101010101" pitchFamily="49" charset="-122"/>
                      </a:rPr>
                      <m:t>(</m:t>
                    </m:r>
                    <m:r>
                      <a:rPr lang="en-US" altLang="zh-CN" sz="2131" b="1" i="1">
                        <a:solidFill>
                          <a:srgbClr val="0070C0"/>
                        </a:solidFill>
                        <a:latin typeface="Cambria Math" panose="02040503050406030204" pitchFamily="18" charset="0"/>
                        <a:ea typeface="黑体" panose="02010609060101010101" pitchFamily="49" charset="-122"/>
                      </a:rPr>
                      <m:t>𝑮𝑻</m:t>
                    </m:r>
                    <m:r>
                      <a:rPr lang="en-US" altLang="zh-CN" sz="2131" b="1" i="1">
                        <a:solidFill>
                          <a:srgbClr val="0070C0"/>
                        </a:solidFill>
                        <a:latin typeface="Cambria Math" panose="02040503050406030204" pitchFamily="18" charset="0"/>
                        <a:ea typeface="黑体" panose="02010609060101010101" pitchFamily="49" charset="-122"/>
                      </a:rPr>
                      <m:t>)</m:t>
                    </m:r>
                  </m:oMath>
                </a14:m>
                <a:r>
                  <a:rPr lang="en-US" altLang="zh-CN" sz="2131" b="1" dirty="0">
                    <a:solidFill>
                      <a:srgbClr val="0070C0"/>
                    </a:solidFill>
                    <a:ea typeface="黑体" panose="02010609060101010101" pitchFamily="49" charset="-122"/>
                  </a:rPr>
                  <a:t> from Daejeon16 using the wave functions from </a:t>
                </a:r>
                <a:r>
                  <a:rPr lang="en-US" altLang="zh-CN" sz="2131" b="1" baseline="30000" dirty="0">
                    <a:solidFill>
                      <a:srgbClr val="0070C0"/>
                    </a:solidFill>
                    <a:ea typeface="黑体" panose="02010609060101010101" pitchFamily="49" charset="-122"/>
                  </a:rPr>
                  <a:t>13</a:t>
                </a:r>
                <a:r>
                  <a:rPr lang="en-US" altLang="zh-CN" sz="2131" b="1" dirty="0">
                    <a:solidFill>
                      <a:srgbClr val="0070C0"/>
                    </a:solidFill>
                    <a:ea typeface="黑体" panose="02010609060101010101" pitchFamily="49" charset="-122"/>
                  </a:rPr>
                  <a:t>C or </a:t>
                </a:r>
                <a:r>
                  <a:rPr lang="en-US" altLang="zh-CN" sz="2131" b="1" baseline="30000" dirty="0">
                    <a:solidFill>
                      <a:srgbClr val="0070C0"/>
                    </a:solidFill>
                    <a:ea typeface="黑体" panose="02010609060101010101" pitchFamily="49" charset="-122"/>
                  </a:rPr>
                  <a:t>13</a:t>
                </a:r>
                <a:r>
                  <a:rPr lang="en-US" altLang="zh-CN" sz="2131" b="1" dirty="0">
                    <a:solidFill>
                      <a:srgbClr val="0070C0"/>
                    </a:solidFill>
                    <a:ea typeface="黑体" panose="02010609060101010101" pitchFamily="49" charset="-122"/>
                  </a:rPr>
                  <a:t>N (based on isospin symmetry)</a:t>
                </a:r>
              </a:p>
            </p:txBody>
          </p:sp>
        </mc:Choice>
        <mc:Fallback>
          <p:sp>
            <p:nvSpPr>
              <p:cNvPr id="4" name="Content Placeholder 2">
                <a:extLst>
                  <a:ext uri="{FF2B5EF4-FFF2-40B4-BE49-F238E27FC236}">
                    <a16:creationId xmlns:a16="http://schemas.microsoft.com/office/drawing/2014/main" id="{F7E8177E-AEB7-A8C6-75F5-453CF18A4B24}"/>
                  </a:ext>
                </a:extLst>
              </p:cNvPr>
              <p:cNvSpPr txBox="1">
                <a:spLocks noRot="1" noChangeAspect="1" noMove="1" noResize="1" noEditPoints="1" noAdjustHandles="1" noChangeArrowheads="1" noChangeShapeType="1" noTextEdit="1"/>
              </p:cNvSpPr>
              <p:nvPr/>
            </p:nvSpPr>
            <p:spPr>
              <a:xfrm>
                <a:off x="851467" y="261516"/>
                <a:ext cx="11509343" cy="458780"/>
              </a:xfrm>
              <a:prstGeom prst="rect">
                <a:avLst/>
              </a:prstGeom>
              <a:blipFill>
                <a:blip r:embed="rId2"/>
                <a:stretch>
                  <a:fillRect l="-53" t="-14667" b="-9333"/>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4E25B59-43EE-8EDB-8823-A8FE19BA86B8}"/>
              </a:ext>
            </a:extLst>
          </p:cNvPr>
          <p:cNvGrpSpPr/>
          <p:nvPr/>
        </p:nvGrpSpPr>
        <p:grpSpPr>
          <a:xfrm>
            <a:off x="3155439" y="1736145"/>
            <a:ext cx="5564063" cy="1574117"/>
            <a:chOff x="1157958" y="1279833"/>
            <a:chExt cx="7067730" cy="1751626"/>
          </a:xfrm>
        </p:grpSpPr>
        <p:cxnSp>
          <p:nvCxnSpPr>
            <p:cNvPr id="6" name="Straight Connector 5">
              <a:extLst>
                <a:ext uri="{FF2B5EF4-FFF2-40B4-BE49-F238E27FC236}">
                  <a16:creationId xmlns:a16="http://schemas.microsoft.com/office/drawing/2014/main" id="{16E2EF5C-5650-EAA8-0E2A-F4E68CF67BE1}"/>
                </a:ext>
              </a:extLst>
            </p:cNvPr>
            <p:cNvCxnSpPr/>
            <p:nvPr/>
          </p:nvCxnSpPr>
          <p:spPr>
            <a:xfrm>
              <a:off x="1804213" y="2010774"/>
              <a:ext cx="2357377"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0279CF73-CE79-2467-11C5-FD37A4DAE349}"/>
                </a:ext>
              </a:extLst>
            </p:cNvPr>
            <p:cNvCxnSpPr/>
            <p:nvPr/>
          </p:nvCxnSpPr>
          <p:spPr>
            <a:xfrm>
              <a:off x="1761771" y="2749625"/>
              <a:ext cx="2357377"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DDCB8967-EA56-B4ED-6C92-3687A35BEFC3}"/>
                </a:ext>
              </a:extLst>
            </p:cNvPr>
            <p:cNvCxnSpPr/>
            <p:nvPr/>
          </p:nvCxnSpPr>
          <p:spPr>
            <a:xfrm>
              <a:off x="5135795" y="2738055"/>
              <a:ext cx="2357377"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AFE419A-9C7D-19ED-424F-1ADB1D3C3401}"/>
                </a:ext>
              </a:extLst>
            </p:cNvPr>
            <p:cNvCxnSpPr/>
            <p:nvPr/>
          </p:nvCxnSpPr>
          <p:spPr>
            <a:xfrm>
              <a:off x="5135794" y="2090057"/>
              <a:ext cx="2357377"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4963EE0A-6BAF-EE79-45EB-E80233AA4081}"/>
                </a:ext>
              </a:extLst>
            </p:cNvPr>
            <p:cNvSpPr txBox="1"/>
            <p:nvPr/>
          </p:nvSpPr>
          <p:spPr>
            <a:xfrm>
              <a:off x="2522874" y="1299555"/>
              <a:ext cx="694480" cy="376376"/>
            </a:xfrm>
            <a:prstGeom prst="rect">
              <a:avLst/>
            </a:prstGeom>
            <a:noFill/>
          </p:spPr>
          <p:txBody>
            <a:bodyPr wrap="square" rtlCol="0">
              <a:spAutoFit/>
            </a:bodyPr>
            <a:lstStyle/>
            <a:p>
              <a:r>
                <a:rPr lang="en-US" sz="1598" b="1" baseline="30000" dirty="0"/>
                <a:t>13</a:t>
              </a:r>
              <a:r>
                <a:rPr lang="en-US" sz="1598" b="1" dirty="0"/>
                <a:t>C</a:t>
              </a:r>
            </a:p>
          </p:txBody>
        </p:sp>
        <p:sp>
          <p:nvSpPr>
            <p:cNvPr id="11" name="TextBox 10">
              <a:extLst>
                <a:ext uri="{FF2B5EF4-FFF2-40B4-BE49-F238E27FC236}">
                  <a16:creationId xmlns:a16="http://schemas.microsoft.com/office/drawing/2014/main" id="{7FD7781D-DD95-5164-B8E7-1AAB90D10AE9}"/>
                </a:ext>
              </a:extLst>
            </p:cNvPr>
            <p:cNvSpPr txBox="1"/>
            <p:nvPr/>
          </p:nvSpPr>
          <p:spPr>
            <a:xfrm>
              <a:off x="6119640" y="1279833"/>
              <a:ext cx="694480" cy="376376"/>
            </a:xfrm>
            <a:prstGeom prst="rect">
              <a:avLst/>
            </a:prstGeom>
            <a:noFill/>
          </p:spPr>
          <p:txBody>
            <a:bodyPr wrap="square" rtlCol="0">
              <a:spAutoFit/>
            </a:bodyPr>
            <a:lstStyle/>
            <a:p>
              <a:r>
                <a:rPr lang="en-US" sz="1598" b="1" baseline="30000" dirty="0"/>
                <a:t>13</a:t>
              </a:r>
              <a:r>
                <a:rPr lang="en-US" sz="1598" b="1" dirty="0"/>
                <a:t>N</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7D237F5B-85E5-6D3E-94AC-156AE28FAE25}"/>
                    </a:ext>
                  </a:extLst>
                </p:cNvPr>
                <p:cNvSpPr txBox="1"/>
                <p:nvPr/>
              </p:nvSpPr>
              <p:spPr>
                <a:xfrm>
                  <a:off x="1157959" y="1751471"/>
                  <a:ext cx="654926" cy="51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598" b="1" i="1">
                                <a:latin typeface="Cambria Math" panose="02040503050406030204" pitchFamily="18" charset="0"/>
                              </a:rPr>
                            </m:ctrlPr>
                          </m:fPr>
                          <m:num>
                            <m:r>
                              <a:rPr lang="en-US" sz="1598" b="1">
                                <a:latin typeface="Cambria Math" panose="02040503050406030204" pitchFamily="18" charset="0"/>
                              </a:rPr>
                              <m:t>𝟑</m:t>
                            </m:r>
                          </m:num>
                          <m:den>
                            <m:r>
                              <a:rPr lang="en-US" sz="1598" b="1">
                                <a:latin typeface="Cambria Math" panose="02040503050406030204" pitchFamily="18" charset="0"/>
                              </a:rPr>
                              <m:t>𝟐</m:t>
                            </m:r>
                          </m:den>
                        </m:f>
                        <m:r>
                          <a:rPr lang="en-US" sz="1598" b="1" i="1" baseline="30000">
                            <a:latin typeface="Cambria Math" panose="02040503050406030204" pitchFamily="18" charset="0"/>
                          </a:rPr>
                          <m:t>−</m:t>
                        </m:r>
                        <m:r>
                          <a:rPr lang="en-US" sz="1598" b="1" i="1">
                            <a:latin typeface="Cambria Math" panose="02040503050406030204" pitchFamily="18" charset="0"/>
                          </a:rPr>
                          <m:t>;</m:t>
                        </m:r>
                        <m:f>
                          <m:fPr>
                            <m:ctrlPr>
                              <a:rPr lang="en-US" sz="1598" b="1" i="1">
                                <a:latin typeface="Cambria Math" panose="02040503050406030204" pitchFamily="18" charset="0"/>
                              </a:rPr>
                            </m:ctrlPr>
                          </m:fPr>
                          <m:num>
                            <m:r>
                              <a:rPr lang="en-US" sz="1598" b="1" i="1">
                                <a:latin typeface="Cambria Math" panose="02040503050406030204" pitchFamily="18" charset="0"/>
                              </a:rPr>
                              <m:t>𝟏</m:t>
                            </m:r>
                          </m:num>
                          <m:den>
                            <m:r>
                              <a:rPr lang="en-US" sz="1598" b="1" i="1">
                                <a:latin typeface="Cambria Math" panose="02040503050406030204" pitchFamily="18" charset="0"/>
                              </a:rPr>
                              <m:t>𝟐</m:t>
                            </m:r>
                          </m:den>
                        </m:f>
                      </m:oMath>
                    </m:oMathPara>
                  </a14:m>
                  <a:endParaRPr lang="en-US" sz="1598" b="1" dirty="0"/>
                </a:p>
              </p:txBody>
            </p:sp>
          </mc:Choice>
          <mc:Fallback>
            <p:sp>
              <p:nvSpPr>
                <p:cNvPr id="12" name="TextBox 11">
                  <a:extLst>
                    <a:ext uri="{FF2B5EF4-FFF2-40B4-BE49-F238E27FC236}">
                      <a16:creationId xmlns:a16="http://schemas.microsoft.com/office/drawing/2014/main" id="{7D237F5B-85E5-6D3E-94AC-156AE28FAE25}"/>
                    </a:ext>
                  </a:extLst>
                </p:cNvPr>
                <p:cNvSpPr txBox="1">
                  <a:spLocks noRot="1" noChangeAspect="1" noMove="1" noResize="1" noEditPoints="1" noAdjustHandles="1" noChangeArrowheads="1" noChangeShapeType="1" noTextEdit="1"/>
                </p:cNvSpPr>
                <p:nvPr/>
              </p:nvSpPr>
              <p:spPr>
                <a:xfrm>
                  <a:off x="1157959" y="1751471"/>
                  <a:ext cx="654926" cy="5127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2D64188-5FF4-630A-D6BB-C46145BFB92A}"/>
                    </a:ext>
                  </a:extLst>
                </p:cNvPr>
                <p:cNvSpPr txBox="1"/>
                <p:nvPr/>
              </p:nvSpPr>
              <p:spPr>
                <a:xfrm>
                  <a:off x="1157958" y="2444024"/>
                  <a:ext cx="654926" cy="51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598" b="1" i="1">
                                <a:latin typeface="Cambria Math" panose="02040503050406030204" pitchFamily="18" charset="0"/>
                              </a:rPr>
                            </m:ctrlPr>
                          </m:fPr>
                          <m:num>
                            <m:r>
                              <a:rPr lang="en-US" sz="1598" b="1">
                                <a:latin typeface="Cambria Math" panose="02040503050406030204" pitchFamily="18" charset="0"/>
                              </a:rPr>
                              <m:t>𝟏</m:t>
                            </m:r>
                          </m:num>
                          <m:den>
                            <m:r>
                              <a:rPr lang="en-US" sz="1598" b="1">
                                <a:latin typeface="Cambria Math" panose="02040503050406030204" pitchFamily="18" charset="0"/>
                              </a:rPr>
                              <m:t>𝟐</m:t>
                            </m:r>
                          </m:den>
                        </m:f>
                        <m:r>
                          <a:rPr lang="en-US" sz="1598" b="1" i="1" baseline="30000">
                            <a:latin typeface="Cambria Math" panose="02040503050406030204" pitchFamily="18" charset="0"/>
                          </a:rPr>
                          <m:t>−</m:t>
                        </m:r>
                        <m:r>
                          <a:rPr lang="en-US" sz="1598" b="1" i="1">
                            <a:latin typeface="Cambria Math" panose="02040503050406030204" pitchFamily="18" charset="0"/>
                          </a:rPr>
                          <m:t>;</m:t>
                        </m:r>
                        <m:f>
                          <m:fPr>
                            <m:ctrlPr>
                              <a:rPr lang="en-US" sz="1598" b="1" i="1">
                                <a:latin typeface="Cambria Math" panose="02040503050406030204" pitchFamily="18" charset="0"/>
                              </a:rPr>
                            </m:ctrlPr>
                          </m:fPr>
                          <m:num>
                            <m:r>
                              <a:rPr lang="en-US" sz="1598" b="1" i="1">
                                <a:latin typeface="Cambria Math" panose="02040503050406030204" pitchFamily="18" charset="0"/>
                              </a:rPr>
                              <m:t>𝟏</m:t>
                            </m:r>
                          </m:num>
                          <m:den>
                            <m:r>
                              <a:rPr lang="en-US" sz="1598" b="1" i="1">
                                <a:latin typeface="Cambria Math" panose="02040503050406030204" pitchFamily="18" charset="0"/>
                              </a:rPr>
                              <m:t>𝟐</m:t>
                            </m:r>
                          </m:den>
                        </m:f>
                      </m:oMath>
                    </m:oMathPara>
                  </a14:m>
                  <a:endParaRPr lang="en-US" sz="1598" b="1" dirty="0"/>
                </a:p>
              </p:txBody>
            </p:sp>
          </mc:Choice>
          <mc:Fallback>
            <p:sp>
              <p:nvSpPr>
                <p:cNvPr id="13" name="TextBox 12">
                  <a:extLst>
                    <a:ext uri="{FF2B5EF4-FFF2-40B4-BE49-F238E27FC236}">
                      <a16:creationId xmlns:a16="http://schemas.microsoft.com/office/drawing/2014/main" id="{72D64188-5FF4-630A-D6BB-C46145BFB92A}"/>
                    </a:ext>
                  </a:extLst>
                </p:cNvPr>
                <p:cNvSpPr txBox="1">
                  <a:spLocks noRot="1" noChangeAspect="1" noMove="1" noResize="1" noEditPoints="1" noAdjustHandles="1" noChangeArrowheads="1" noChangeShapeType="1" noTextEdit="1"/>
                </p:cNvSpPr>
                <p:nvPr/>
              </p:nvSpPr>
              <p:spPr>
                <a:xfrm>
                  <a:off x="1157958" y="2444024"/>
                  <a:ext cx="654926" cy="5127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B5CB19A-5F55-6033-20BC-FC4E8AA237D4}"/>
                    </a:ext>
                  </a:extLst>
                </p:cNvPr>
                <p:cNvSpPr txBox="1"/>
                <p:nvPr/>
              </p:nvSpPr>
              <p:spPr>
                <a:xfrm>
                  <a:off x="7570762" y="1743568"/>
                  <a:ext cx="654926" cy="51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598" b="1" i="1">
                                <a:latin typeface="Cambria Math" panose="02040503050406030204" pitchFamily="18" charset="0"/>
                              </a:rPr>
                            </m:ctrlPr>
                          </m:fPr>
                          <m:num>
                            <m:r>
                              <a:rPr lang="en-US" sz="1598" b="1">
                                <a:latin typeface="Cambria Math" panose="02040503050406030204" pitchFamily="18" charset="0"/>
                              </a:rPr>
                              <m:t>𝟑</m:t>
                            </m:r>
                          </m:num>
                          <m:den>
                            <m:r>
                              <a:rPr lang="en-US" sz="1598" b="1">
                                <a:latin typeface="Cambria Math" panose="02040503050406030204" pitchFamily="18" charset="0"/>
                              </a:rPr>
                              <m:t>𝟐</m:t>
                            </m:r>
                          </m:den>
                        </m:f>
                        <m:r>
                          <a:rPr lang="en-US" sz="1598" b="1" i="1" baseline="30000">
                            <a:latin typeface="Cambria Math" panose="02040503050406030204" pitchFamily="18" charset="0"/>
                          </a:rPr>
                          <m:t>−</m:t>
                        </m:r>
                        <m:r>
                          <a:rPr lang="en-US" sz="1598" b="1" i="1">
                            <a:latin typeface="Cambria Math" panose="02040503050406030204" pitchFamily="18" charset="0"/>
                          </a:rPr>
                          <m:t>;</m:t>
                        </m:r>
                        <m:f>
                          <m:fPr>
                            <m:ctrlPr>
                              <a:rPr lang="en-US" sz="1598" b="1" i="1">
                                <a:latin typeface="Cambria Math" panose="02040503050406030204" pitchFamily="18" charset="0"/>
                              </a:rPr>
                            </m:ctrlPr>
                          </m:fPr>
                          <m:num>
                            <m:r>
                              <a:rPr lang="en-US" sz="1598" b="1" i="1">
                                <a:latin typeface="Cambria Math" panose="02040503050406030204" pitchFamily="18" charset="0"/>
                              </a:rPr>
                              <m:t>𝟏</m:t>
                            </m:r>
                          </m:num>
                          <m:den>
                            <m:r>
                              <a:rPr lang="en-US" sz="1598" b="1" i="1">
                                <a:latin typeface="Cambria Math" panose="02040503050406030204" pitchFamily="18" charset="0"/>
                              </a:rPr>
                              <m:t>𝟐</m:t>
                            </m:r>
                          </m:den>
                        </m:f>
                      </m:oMath>
                    </m:oMathPara>
                  </a14:m>
                  <a:endParaRPr lang="en-US" sz="1598" b="1" dirty="0"/>
                </a:p>
              </p:txBody>
            </p:sp>
          </mc:Choice>
          <mc:Fallback>
            <p:sp>
              <p:nvSpPr>
                <p:cNvPr id="14" name="TextBox 13">
                  <a:extLst>
                    <a:ext uri="{FF2B5EF4-FFF2-40B4-BE49-F238E27FC236}">
                      <a16:creationId xmlns:a16="http://schemas.microsoft.com/office/drawing/2014/main" id="{7B5CB19A-5F55-6033-20BC-FC4E8AA237D4}"/>
                    </a:ext>
                  </a:extLst>
                </p:cNvPr>
                <p:cNvSpPr txBox="1">
                  <a:spLocks noRot="1" noChangeAspect="1" noMove="1" noResize="1" noEditPoints="1" noAdjustHandles="1" noChangeArrowheads="1" noChangeShapeType="1" noTextEdit="1"/>
                </p:cNvSpPr>
                <p:nvPr/>
              </p:nvSpPr>
              <p:spPr>
                <a:xfrm>
                  <a:off x="7570762" y="1743568"/>
                  <a:ext cx="654926" cy="5127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5ABED96-3C23-297D-AA96-458F2060179E}"/>
                    </a:ext>
                  </a:extLst>
                </p:cNvPr>
                <p:cNvSpPr txBox="1"/>
                <p:nvPr/>
              </p:nvSpPr>
              <p:spPr>
                <a:xfrm>
                  <a:off x="7570760" y="2518660"/>
                  <a:ext cx="654926" cy="51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598" b="1" i="1">
                                <a:latin typeface="Cambria Math" panose="02040503050406030204" pitchFamily="18" charset="0"/>
                              </a:rPr>
                            </m:ctrlPr>
                          </m:fPr>
                          <m:num>
                            <m:r>
                              <a:rPr lang="en-US" sz="1598" b="1">
                                <a:latin typeface="Cambria Math" panose="02040503050406030204" pitchFamily="18" charset="0"/>
                              </a:rPr>
                              <m:t>𝟏</m:t>
                            </m:r>
                          </m:num>
                          <m:den>
                            <m:r>
                              <a:rPr lang="en-US" sz="1598" b="1">
                                <a:latin typeface="Cambria Math" panose="02040503050406030204" pitchFamily="18" charset="0"/>
                              </a:rPr>
                              <m:t>𝟐</m:t>
                            </m:r>
                          </m:den>
                        </m:f>
                        <m:r>
                          <a:rPr lang="en-US" sz="1598" b="1" i="1" baseline="30000">
                            <a:latin typeface="Cambria Math" panose="02040503050406030204" pitchFamily="18" charset="0"/>
                          </a:rPr>
                          <m:t>−</m:t>
                        </m:r>
                        <m:r>
                          <a:rPr lang="en-US" sz="1598" b="1" i="1">
                            <a:latin typeface="Cambria Math" panose="02040503050406030204" pitchFamily="18" charset="0"/>
                          </a:rPr>
                          <m:t>;</m:t>
                        </m:r>
                        <m:f>
                          <m:fPr>
                            <m:ctrlPr>
                              <a:rPr lang="en-US" sz="1598" b="1" i="1">
                                <a:latin typeface="Cambria Math" panose="02040503050406030204" pitchFamily="18" charset="0"/>
                              </a:rPr>
                            </m:ctrlPr>
                          </m:fPr>
                          <m:num>
                            <m:r>
                              <a:rPr lang="en-US" sz="1598" b="1" i="1">
                                <a:latin typeface="Cambria Math" panose="02040503050406030204" pitchFamily="18" charset="0"/>
                              </a:rPr>
                              <m:t>𝟏</m:t>
                            </m:r>
                          </m:num>
                          <m:den>
                            <m:r>
                              <a:rPr lang="en-US" sz="1598" b="1" i="1">
                                <a:latin typeface="Cambria Math" panose="02040503050406030204" pitchFamily="18" charset="0"/>
                              </a:rPr>
                              <m:t>𝟐</m:t>
                            </m:r>
                          </m:den>
                        </m:f>
                      </m:oMath>
                    </m:oMathPara>
                  </a14:m>
                  <a:endParaRPr lang="en-US" sz="1598" b="1" dirty="0"/>
                </a:p>
              </p:txBody>
            </p:sp>
          </mc:Choice>
          <mc:Fallback>
            <p:sp>
              <p:nvSpPr>
                <p:cNvPr id="15" name="TextBox 14">
                  <a:extLst>
                    <a:ext uri="{FF2B5EF4-FFF2-40B4-BE49-F238E27FC236}">
                      <a16:creationId xmlns:a16="http://schemas.microsoft.com/office/drawing/2014/main" id="{D5ABED96-3C23-297D-AA96-458F2060179E}"/>
                    </a:ext>
                  </a:extLst>
                </p:cNvPr>
                <p:cNvSpPr txBox="1">
                  <a:spLocks noRot="1" noChangeAspect="1" noMove="1" noResize="1" noEditPoints="1" noAdjustHandles="1" noChangeArrowheads="1" noChangeShapeType="1" noTextEdit="1"/>
                </p:cNvSpPr>
                <p:nvPr/>
              </p:nvSpPr>
              <p:spPr>
                <a:xfrm>
                  <a:off x="7570760" y="2518660"/>
                  <a:ext cx="654926" cy="512799"/>
                </a:xfrm>
                <a:prstGeom prst="rect">
                  <a:avLst/>
                </a:prstGeom>
                <a:blipFill>
                  <a:blip r:embed="rId6"/>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59B8FCF-B0A8-21EC-A967-74C040977E6E}"/>
                </a:ext>
              </a:extLst>
            </p:cNvPr>
            <p:cNvSpPr txBox="1"/>
            <p:nvPr/>
          </p:nvSpPr>
          <p:spPr>
            <a:xfrm>
              <a:off x="2541134" y="2386951"/>
              <a:ext cx="601088" cy="376376"/>
            </a:xfrm>
            <a:prstGeom prst="rect">
              <a:avLst/>
            </a:prstGeom>
            <a:noFill/>
          </p:spPr>
          <p:txBody>
            <a:bodyPr wrap="none" rtlCol="0">
              <a:spAutoFit/>
            </a:bodyPr>
            <a:lstStyle/>
            <a:p>
              <a:r>
                <a:rPr lang="en-US" sz="1598" b="1" dirty="0" err="1"/>
                <a:t>g.s.</a:t>
              </a:r>
              <a:endParaRPr lang="en-US" sz="1598" b="1" dirty="0"/>
            </a:p>
          </p:txBody>
        </p:sp>
        <p:sp>
          <p:nvSpPr>
            <p:cNvPr id="17" name="TextBox 16">
              <a:extLst>
                <a:ext uri="{FF2B5EF4-FFF2-40B4-BE49-F238E27FC236}">
                  <a16:creationId xmlns:a16="http://schemas.microsoft.com/office/drawing/2014/main" id="{5DC35579-47E4-15AC-E7C1-F32DC76CB0B1}"/>
                </a:ext>
              </a:extLst>
            </p:cNvPr>
            <p:cNvSpPr txBox="1"/>
            <p:nvPr/>
          </p:nvSpPr>
          <p:spPr>
            <a:xfrm>
              <a:off x="6065054" y="2368723"/>
              <a:ext cx="601088" cy="376376"/>
            </a:xfrm>
            <a:prstGeom prst="rect">
              <a:avLst/>
            </a:prstGeom>
            <a:noFill/>
          </p:spPr>
          <p:txBody>
            <a:bodyPr wrap="none" rtlCol="0">
              <a:spAutoFit/>
            </a:bodyPr>
            <a:lstStyle/>
            <a:p>
              <a:r>
                <a:rPr lang="en-US" sz="1598" b="1" dirty="0" err="1"/>
                <a:t>g.s.</a:t>
              </a:r>
              <a:endParaRPr lang="en-US" sz="1598" b="1" dirty="0"/>
            </a:p>
          </p:txBody>
        </p:sp>
        <p:sp>
          <p:nvSpPr>
            <p:cNvPr id="18" name="TextBox 17">
              <a:extLst>
                <a:ext uri="{FF2B5EF4-FFF2-40B4-BE49-F238E27FC236}">
                  <a16:creationId xmlns:a16="http://schemas.microsoft.com/office/drawing/2014/main" id="{C7C29707-4DBA-C121-2AE6-2AD40ED9D73D}"/>
                </a:ext>
              </a:extLst>
            </p:cNvPr>
            <p:cNvSpPr txBox="1"/>
            <p:nvPr/>
          </p:nvSpPr>
          <p:spPr>
            <a:xfrm>
              <a:off x="2324934" y="1633538"/>
              <a:ext cx="1273037" cy="376376"/>
            </a:xfrm>
            <a:prstGeom prst="rect">
              <a:avLst/>
            </a:prstGeom>
            <a:noFill/>
          </p:spPr>
          <p:txBody>
            <a:bodyPr wrap="none" rtlCol="0">
              <a:spAutoFit/>
            </a:bodyPr>
            <a:lstStyle/>
            <a:p>
              <a:r>
                <a:rPr lang="en-US" sz="1598" b="1" dirty="0"/>
                <a:t>3.68 MeV</a:t>
              </a:r>
            </a:p>
          </p:txBody>
        </p:sp>
        <p:sp>
          <p:nvSpPr>
            <p:cNvPr id="19" name="TextBox 18">
              <a:extLst>
                <a:ext uri="{FF2B5EF4-FFF2-40B4-BE49-F238E27FC236}">
                  <a16:creationId xmlns:a16="http://schemas.microsoft.com/office/drawing/2014/main" id="{D9A04E88-D349-2807-D585-373E6772D431}"/>
                </a:ext>
              </a:extLst>
            </p:cNvPr>
            <p:cNvSpPr txBox="1"/>
            <p:nvPr/>
          </p:nvSpPr>
          <p:spPr>
            <a:xfrm>
              <a:off x="5840778" y="1652669"/>
              <a:ext cx="1140685" cy="376376"/>
            </a:xfrm>
            <a:prstGeom prst="rect">
              <a:avLst/>
            </a:prstGeom>
            <a:noFill/>
          </p:spPr>
          <p:txBody>
            <a:bodyPr wrap="none" rtlCol="0">
              <a:spAutoFit/>
            </a:bodyPr>
            <a:lstStyle/>
            <a:p>
              <a:r>
                <a:rPr lang="en-US" sz="1598" b="1" dirty="0"/>
                <a:t>3.5 MeV</a:t>
              </a:r>
            </a:p>
          </p:txBody>
        </p:sp>
        <p:cxnSp>
          <p:nvCxnSpPr>
            <p:cNvPr id="20" name="Straight Arrow Connector 19">
              <a:extLst>
                <a:ext uri="{FF2B5EF4-FFF2-40B4-BE49-F238E27FC236}">
                  <a16:creationId xmlns:a16="http://schemas.microsoft.com/office/drawing/2014/main" id="{8CB6949D-2545-DB50-64B6-C5B3C4D9684A}"/>
                </a:ext>
              </a:extLst>
            </p:cNvPr>
            <p:cNvCxnSpPr>
              <a:cxnSpLocks/>
            </p:cNvCxnSpPr>
            <p:nvPr/>
          </p:nvCxnSpPr>
          <p:spPr>
            <a:xfrm flipH="1">
              <a:off x="4099464" y="2165994"/>
              <a:ext cx="1054366" cy="497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F350C7A-BD16-8B60-C5F9-AEB327445F60}"/>
                </a:ext>
              </a:extLst>
            </p:cNvPr>
            <p:cNvSpPr txBox="1"/>
            <p:nvPr/>
          </p:nvSpPr>
          <p:spPr>
            <a:xfrm>
              <a:off x="4293490" y="1606396"/>
              <a:ext cx="835986" cy="376376"/>
            </a:xfrm>
            <a:prstGeom prst="rect">
              <a:avLst/>
            </a:prstGeom>
            <a:noFill/>
          </p:spPr>
          <p:txBody>
            <a:bodyPr wrap="none" rtlCol="0">
              <a:spAutoFit/>
            </a:bodyPr>
            <a:lstStyle/>
            <a:p>
              <a:r>
                <a:rPr lang="en-US" sz="1598" b="1" dirty="0"/>
                <a:t>B(GT)</a:t>
              </a:r>
            </a:p>
          </p:txBody>
        </p:sp>
        <p:cxnSp>
          <p:nvCxnSpPr>
            <p:cNvPr id="22" name="Straight Arrow Connector 21">
              <a:extLst>
                <a:ext uri="{FF2B5EF4-FFF2-40B4-BE49-F238E27FC236}">
                  <a16:creationId xmlns:a16="http://schemas.microsoft.com/office/drawing/2014/main" id="{D5D2C5C0-5DFE-9A60-43B6-406798038947}"/>
                </a:ext>
              </a:extLst>
            </p:cNvPr>
            <p:cNvCxnSpPr>
              <a:cxnSpLocks/>
            </p:cNvCxnSpPr>
            <p:nvPr/>
          </p:nvCxnSpPr>
          <p:spPr>
            <a:xfrm flipH="1">
              <a:off x="4156451" y="2710616"/>
              <a:ext cx="931256" cy="7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6476BCCA-B8F2-ED9B-123E-2AD81C9099E0}"/>
              </a:ext>
            </a:extLst>
          </p:cNvPr>
          <p:cNvPicPr>
            <a:picLocks noChangeAspect="1"/>
          </p:cNvPicPr>
          <p:nvPr/>
        </p:nvPicPr>
        <p:blipFill>
          <a:blip r:embed="rId7"/>
          <a:stretch>
            <a:fillRect/>
          </a:stretch>
        </p:blipFill>
        <p:spPr>
          <a:xfrm>
            <a:off x="1126010" y="3195826"/>
            <a:ext cx="4574081" cy="3504436"/>
          </a:xfrm>
          <a:prstGeom prst="rect">
            <a:avLst/>
          </a:prstGeom>
        </p:spPr>
      </p:pic>
      <p:pic>
        <p:nvPicPr>
          <p:cNvPr id="24" name="Picture 23">
            <a:extLst>
              <a:ext uri="{FF2B5EF4-FFF2-40B4-BE49-F238E27FC236}">
                <a16:creationId xmlns:a16="http://schemas.microsoft.com/office/drawing/2014/main" id="{ABD4A489-138B-48A7-2C02-D138C84A98B8}"/>
              </a:ext>
            </a:extLst>
          </p:cNvPr>
          <p:cNvPicPr>
            <a:picLocks noChangeAspect="1"/>
          </p:cNvPicPr>
          <p:nvPr/>
        </p:nvPicPr>
        <p:blipFill>
          <a:blip r:embed="rId8"/>
          <a:stretch>
            <a:fillRect/>
          </a:stretch>
        </p:blipFill>
        <p:spPr>
          <a:xfrm>
            <a:off x="6412429" y="3190391"/>
            <a:ext cx="4609486" cy="3531561"/>
          </a:xfrm>
          <a:prstGeom prst="rect">
            <a:avLst/>
          </a:prstGeom>
        </p:spPr>
      </p:pic>
    </p:spTree>
    <p:extLst>
      <p:ext uri="{BB962C8B-B14F-4D97-AF65-F5344CB8AC3E}">
        <p14:creationId xmlns:p14="http://schemas.microsoft.com/office/powerpoint/2010/main" val="141547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723319-A3AD-A5D9-9DF4-C87F2109DACB}"/>
              </a:ext>
            </a:extLst>
          </p:cNvPr>
          <p:cNvPicPr>
            <a:picLocks noChangeAspect="1"/>
          </p:cNvPicPr>
          <p:nvPr/>
        </p:nvPicPr>
        <p:blipFill>
          <a:blip r:embed="rId2"/>
          <a:stretch>
            <a:fillRect/>
          </a:stretch>
        </p:blipFill>
        <p:spPr>
          <a:xfrm>
            <a:off x="216061" y="-32700"/>
            <a:ext cx="4894668" cy="3750055"/>
          </a:xfrm>
          <a:prstGeom prst="rect">
            <a:avLst/>
          </a:prstGeom>
        </p:spPr>
      </p:pic>
      <p:pic>
        <p:nvPicPr>
          <p:cNvPr id="13" name="Picture 12">
            <a:extLst>
              <a:ext uri="{FF2B5EF4-FFF2-40B4-BE49-F238E27FC236}">
                <a16:creationId xmlns:a16="http://schemas.microsoft.com/office/drawing/2014/main" id="{BDBEC250-3925-8ACD-8035-76C329363010}"/>
              </a:ext>
            </a:extLst>
          </p:cNvPr>
          <p:cNvPicPr>
            <a:picLocks noChangeAspect="1"/>
          </p:cNvPicPr>
          <p:nvPr/>
        </p:nvPicPr>
        <p:blipFill>
          <a:blip r:embed="rId3"/>
          <a:stretch>
            <a:fillRect/>
          </a:stretch>
        </p:blipFill>
        <p:spPr>
          <a:xfrm>
            <a:off x="5329635" y="-82857"/>
            <a:ext cx="4894668" cy="3750055"/>
          </a:xfrm>
          <a:prstGeom prst="rect">
            <a:avLst/>
          </a:prstGeom>
        </p:spPr>
      </p:pic>
      <p:pic>
        <p:nvPicPr>
          <p:cNvPr id="15" name="Picture 14">
            <a:extLst>
              <a:ext uri="{FF2B5EF4-FFF2-40B4-BE49-F238E27FC236}">
                <a16:creationId xmlns:a16="http://schemas.microsoft.com/office/drawing/2014/main" id="{816228E8-1A07-BC92-6BE2-CB0533F12DBE}"/>
              </a:ext>
            </a:extLst>
          </p:cNvPr>
          <p:cNvPicPr>
            <a:picLocks noChangeAspect="1"/>
          </p:cNvPicPr>
          <p:nvPr/>
        </p:nvPicPr>
        <p:blipFill>
          <a:blip r:embed="rId4"/>
          <a:stretch>
            <a:fillRect/>
          </a:stretch>
        </p:blipFill>
        <p:spPr>
          <a:xfrm>
            <a:off x="283934" y="3429000"/>
            <a:ext cx="4664463" cy="3573683"/>
          </a:xfrm>
          <a:prstGeom prst="rect">
            <a:avLst/>
          </a:prstGeom>
        </p:spPr>
      </p:pic>
      <p:pic>
        <p:nvPicPr>
          <p:cNvPr id="17" name="Picture 16">
            <a:extLst>
              <a:ext uri="{FF2B5EF4-FFF2-40B4-BE49-F238E27FC236}">
                <a16:creationId xmlns:a16="http://schemas.microsoft.com/office/drawing/2014/main" id="{6A1A847E-74CA-599E-06C3-F7946E5DB608}"/>
              </a:ext>
            </a:extLst>
          </p:cNvPr>
          <p:cNvPicPr>
            <a:picLocks noChangeAspect="1"/>
          </p:cNvPicPr>
          <p:nvPr/>
        </p:nvPicPr>
        <p:blipFill>
          <a:blip r:embed="rId5"/>
          <a:stretch>
            <a:fillRect/>
          </a:stretch>
        </p:blipFill>
        <p:spPr>
          <a:xfrm>
            <a:off x="5414517" y="3340581"/>
            <a:ext cx="4704330" cy="3604229"/>
          </a:xfrm>
          <a:prstGeom prst="rect">
            <a:avLst/>
          </a:prstGeom>
        </p:spPr>
      </p:pic>
    </p:spTree>
    <p:extLst>
      <p:ext uri="{BB962C8B-B14F-4D97-AF65-F5344CB8AC3E}">
        <p14:creationId xmlns:p14="http://schemas.microsoft.com/office/powerpoint/2010/main" val="356535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812B-DE4F-6358-A5FC-3EC2D4A7F59D}"/>
              </a:ext>
            </a:extLst>
          </p:cNvPr>
          <p:cNvSpPr>
            <a:spLocks noGrp="1"/>
          </p:cNvSpPr>
          <p:nvPr>
            <p:ph type="title"/>
          </p:nvPr>
        </p:nvSpPr>
        <p:spPr/>
        <p:txBody>
          <a:bodyPr>
            <a:normAutofit/>
          </a:bodyPr>
          <a:lstStyle/>
          <a:p>
            <a:r>
              <a:rPr lang="en-US" sz="5400" b="1" dirty="0">
                <a:latin typeface="Times New Roman" panose="02020603050405020304" pitchFamily="18" charset="0"/>
                <a:cs typeface="Times New Roman" panose="02020603050405020304" pitchFamily="18" charset="0"/>
              </a:rPr>
              <a:t>Outline</a:t>
            </a:r>
          </a:p>
        </p:txBody>
      </p:sp>
      <p:sp>
        <p:nvSpPr>
          <p:cNvPr id="3" name="Content Placeholder 2">
            <a:extLst>
              <a:ext uri="{FF2B5EF4-FFF2-40B4-BE49-F238E27FC236}">
                <a16:creationId xmlns:a16="http://schemas.microsoft.com/office/drawing/2014/main" id="{730F2C58-8F08-2C7A-E9E1-F4F7B3D5762C}"/>
              </a:ext>
            </a:extLst>
          </p:cNvPr>
          <p:cNvSpPr>
            <a:spLocks noGrp="1"/>
          </p:cNvSpPr>
          <p:nvPr>
            <p:ph idx="1"/>
          </p:nvPr>
        </p:nvSpPr>
        <p:spPr>
          <a:xfrm>
            <a:off x="985367" y="1775776"/>
            <a:ext cx="10515600" cy="4351338"/>
          </a:xfrm>
        </p:spPr>
        <p:txBody>
          <a:bodyPr>
            <a:normAutofit/>
          </a:bodyPr>
          <a:lstStyle/>
          <a:p>
            <a:r>
              <a:rPr lang="en-US" sz="4000" dirty="0">
                <a:latin typeface="Times New Roman" panose="02020603050405020304" pitchFamily="18" charset="0"/>
                <a:cs typeface="Times New Roman" panose="02020603050405020304" pitchFamily="18" charset="0"/>
              </a:rPr>
              <a:t>Introduction</a:t>
            </a: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No-Core Shell Model (NCSM)</a:t>
            </a:r>
          </a:p>
          <a:p>
            <a:endParaRPr lang="en-US" sz="4000" dirty="0">
              <a:latin typeface="Times New Roman" panose="02020603050405020304" pitchFamily="18" charset="0"/>
              <a:cs typeface="Times New Roman" panose="02020603050405020304" pitchFamily="18" charset="0"/>
            </a:endParaRPr>
          </a:p>
          <a:p>
            <a:r>
              <a:rPr lang="en-US" altLang="zh-CN" sz="4000" dirty="0">
                <a:latin typeface="Times New Roman" panose="02020603050405020304" pitchFamily="18" charset="0"/>
                <a:cs typeface="Times New Roman" panose="02020603050405020304" pitchFamily="18" charset="0"/>
              </a:rPr>
              <a:t>P</a:t>
            </a:r>
            <a:r>
              <a:rPr lang="en-US" sz="4000" dirty="0">
                <a:latin typeface="Times New Roman" panose="02020603050405020304" pitchFamily="18" charset="0"/>
                <a:cs typeface="Times New Roman" panose="02020603050405020304" pitchFamily="18" charset="0"/>
              </a:rPr>
              <a:t>roperties of light nuclei with NCSM</a:t>
            </a:r>
          </a:p>
        </p:txBody>
      </p:sp>
    </p:spTree>
    <p:extLst>
      <p:ext uri="{BB962C8B-B14F-4D97-AF65-F5344CB8AC3E}">
        <p14:creationId xmlns:p14="http://schemas.microsoft.com/office/powerpoint/2010/main" val="512600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1F1A-771F-E93C-360C-61CD3CA154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5909F17-FB1F-B1DD-33C4-5D5B77B46DF1}"/>
              </a:ext>
            </a:extLst>
          </p:cNvPr>
          <p:cNvSpPr txBox="1">
            <a:spLocks/>
          </p:cNvSpPr>
          <p:nvPr/>
        </p:nvSpPr>
        <p:spPr>
          <a:xfrm>
            <a:off x="0" y="1"/>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Transition monopole form factor of </a:t>
            </a:r>
            <a:r>
              <a:rPr lang="en-US" altLang="zh-CN" b="1" baseline="30000" dirty="0">
                <a:solidFill>
                  <a:schemeClr val="bg1"/>
                </a:solidFill>
                <a:latin typeface="Times New Roman" panose="02020603050405020304" pitchFamily="18" charset="0"/>
                <a:cs typeface="Times New Roman" panose="02020603050405020304" pitchFamily="18" charset="0"/>
              </a:rPr>
              <a:t>4</a:t>
            </a:r>
            <a:r>
              <a:rPr lang="en-US" altLang="zh-CN" b="1" dirty="0">
                <a:solidFill>
                  <a:schemeClr val="bg1"/>
                </a:solidFill>
                <a:latin typeface="Times New Roman" panose="02020603050405020304" pitchFamily="18" charset="0"/>
                <a:cs typeface="Times New Roman" panose="02020603050405020304" pitchFamily="18" charset="0"/>
              </a:rPr>
              <a:t>He</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D1400B9-04B1-7AAD-9494-796EF9CC2E21}"/>
              </a:ext>
            </a:extLst>
          </p:cNvPr>
          <p:cNvPicPr>
            <a:picLocks noChangeAspect="1"/>
          </p:cNvPicPr>
          <p:nvPr/>
        </p:nvPicPr>
        <p:blipFill>
          <a:blip r:embed="rId2"/>
          <a:stretch>
            <a:fillRect/>
          </a:stretch>
        </p:blipFill>
        <p:spPr>
          <a:xfrm>
            <a:off x="814939" y="730833"/>
            <a:ext cx="10562122" cy="5646592"/>
          </a:xfrm>
          <a:prstGeom prst="rect">
            <a:avLst/>
          </a:prstGeom>
        </p:spPr>
      </p:pic>
    </p:spTree>
    <p:extLst>
      <p:ext uri="{BB962C8B-B14F-4D97-AF65-F5344CB8AC3E}">
        <p14:creationId xmlns:p14="http://schemas.microsoft.com/office/powerpoint/2010/main" val="191605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ABA0CE-B150-5389-58E6-AD0959311309}"/>
              </a:ext>
            </a:extLst>
          </p:cNvPr>
          <p:cNvPicPr>
            <a:picLocks noChangeAspect="1"/>
          </p:cNvPicPr>
          <p:nvPr/>
        </p:nvPicPr>
        <p:blipFill>
          <a:blip r:embed="rId2"/>
          <a:stretch>
            <a:fillRect/>
          </a:stretch>
        </p:blipFill>
        <p:spPr>
          <a:xfrm>
            <a:off x="3729569" y="-47589"/>
            <a:ext cx="4096356" cy="3111654"/>
          </a:xfrm>
          <a:prstGeom prst="rect">
            <a:avLst/>
          </a:prstGeom>
        </p:spPr>
      </p:pic>
      <p:pic>
        <p:nvPicPr>
          <p:cNvPr id="5" name="Picture 4">
            <a:extLst>
              <a:ext uri="{FF2B5EF4-FFF2-40B4-BE49-F238E27FC236}">
                <a16:creationId xmlns:a16="http://schemas.microsoft.com/office/drawing/2014/main" id="{E3974831-4DC5-8807-AE9F-019BBEA5328F}"/>
              </a:ext>
            </a:extLst>
          </p:cNvPr>
          <p:cNvPicPr>
            <a:picLocks noChangeAspect="1"/>
          </p:cNvPicPr>
          <p:nvPr/>
        </p:nvPicPr>
        <p:blipFill>
          <a:blip r:embed="rId3"/>
          <a:stretch>
            <a:fillRect/>
          </a:stretch>
        </p:blipFill>
        <p:spPr>
          <a:xfrm>
            <a:off x="70172" y="-96250"/>
            <a:ext cx="3761682" cy="3116084"/>
          </a:xfrm>
          <a:prstGeom prst="rect">
            <a:avLst/>
          </a:prstGeom>
        </p:spPr>
      </p:pic>
      <p:sp>
        <p:nvSpPr>
          <p:cNvPr id="6" name="TextBox 5">
            <a:extLst>
              <a:ext uri="{FF2B5EF4-FFF2-40B4-BE49-F238E27FC236}">
                <a16:creationId xmlns:a16="http://schemas.microsoft.com/office/drawing/2014/main" id="{C18EA099-281B-A460-73F1-19BEF70530C7}"/>
              </a:ext>
            </a:extLst>
          </p:cNvPr>
          <p:cNvSpPr txBox="1"/>
          <p:nvPr/>
        </p:nvSpPr>
        <p:spPr>
          <a:xfrm>
            <a:off x="444786" y="2918075"/>
            <a:ext cx="3843822" cy="523220"/>
          </a:xfrm>
          <a:prstGeom prst="rect">
            <a:avLst/>
          </a:prstGeom>
          <a:noFill/>
        </p:spPr>
        <p:txBody>
          <a:bodyPr wrap="square" rtlCol="0">
            <a:spAutoFit/>
          </a:bodyPr>
          <a:lstStyle/>
          <a:p>
            <a:r>
              <a:rPr lang="en-US" sz="1400" b="0" i="0" dirty="0">
                <a:solidFill>
                  <a:srgbClr val="0000CC"/>
                </a:solidFill>
                <a:effectLst/>
                <a:latin typeface="Times-Roman"/>
              </a:rPr>
              <a:t>E. </a:t>
            </a:r>
            <a:r>
              <a:rPr lang="en-US" sz="1400" b="0" i="0" dirty="0" err="1">
                <a:solidFill>
                  <a:srgbClr val="0000CC"/>
                </a:solidFill>
                <a:effectLst/>
                <a:latin typeface="Times-Roman"/>
              </a:rPr>
              <a:t>Hiyama</a:t>
            </a:r>
            <a:r>
              <a:rPr lang="en-US" sz="1400" b="0" i="0" dirty="0">
                <a:solidFill>
                  <a:srgbClr val="0000CC"/>
                </a:solidFill>
                <a:effectLst/>
                <a:latin typeface="Times-Roman"/>
              </a:rPr>
              <a:t> </a:t>
            </a:r>
            <a:r>
              <a:rPr lang="en-US" sz="1400" b="0" i="1" dirty="0">
                <a:solidFill>
                  <a:srgbClr val="0000CC"/>
                </a:solidFill>
                <a:effectLst/>
                <a:latin typeface="Times-Roman"/>
              </a:rPr>
              <a:t>et al.</a:t>
            </a:r>
            <a:r>
              <a:rPr lang="en-US" sz="1400" b="0" i="0" dirty="0">
                <a:solidFill>
                  <a:srgbClr val="0000CC"/>
                </a:solidFill>
                <a:effectLst/>
                <a:latin typeface="Times-Roman"/>
              </a:rPr>
              <a:t>, Phys. Rev. C </a:t>
            </a:r>
            <a:r>
              <a:rPr lang="en-US" sz="1400" b="1" i="0" dirty="0">
                <a:solidFill>
                  <a:srgbClr val="0000CC"/>
                </a:solidFill>
                <a:effectLst/>
                <a:latin typeface="Times-Bold"/>
              </a:rPr>
              <a:t>70</a:t>
            </a:r>
            <a:r>
              <a:rPr lang="en-US" sz="1400" b="0" i="0" dirty="0">
                <a:solidFill>
                  <a:srgbClr val="0000CC"/>
                </a:solidFill>
                <a:effectLst/>
                <a:latin typeface="Times-Roman"/>
              </a:rPr>
              <a:t>, 031001</a:t>
            </a:r>
            <a:r>
              <a:rPr lang="en-US" sz="1400" b="0" i="0" dirty="0">
                <a:solidFill>
                  <a:srgbClr val="0000CC"/>
                </a:solidFill>
                <a:effectLst/>
                <a:latin typeface="TimesNewRomanCE"/>
              </a:rPr>
              <a:t>(</a:t>
            </a:r>
            <a:r>
              <a:rPr lang="en-US" sz="1400" b="0" i="0" dirty="0">
                <a:solidFill>
                  <a:srgbClr val="0000CC"/>
                </a:solidFill>
                <a:effectLst/>
                <a:latin typeface="Times-Roman"/>
              </a:rPr>
              <a:t>R</a:t>
            </a:r>
            <a:r>
              <a:rPr lang="en-US" sz="1400" b="0" i="0" dirty="0">
                <a:solidFill>
                  <a:srgbClr val="0000CC"/>
                </a:solidFill>
                <a:effectLst/>
                <a:latin typeface="TimesNewRomanCE"/>
              </a:rPr>
              <a:t>) (</a:t>
            </a:r>
            <a:r>
              <a:rPr lang="en-US" sz="1400" b="0" i="0" dirty="0">
                <a:solidFill>
                  <a:srgbClr val="0000CC"/>
                </a:solidFill>
                <a:effectLst/>
                <a:latin typeface="Times-Roman"/>
              </a:rPr>
              <a:t>2004</a:t>
            </a:r>
            <a:r>
              <a:rPr lang="en-US" sz="1400" b="0" i="0" dirty="0">
                <a:solidFill>
                  <a:srgbClr val="0000CC"/>
                </a:solidFill>
                <a:effectLst/>
                <a:latin typeface="TimesNewRomanCE"/>
              </a:rPr>
              <a:t>)</a:t>
            </a:r>
            <a:r>
              <a:rPr lang="en-US" sz="1400" dirty="0">
                <a:solidFill>
                  <a:srgbClr val="0000CC"/>
                </a:solidFill>
              </a:rPr>
              <a:t> </a:t>
            </a:r>
          </a:p>
        </p:txBody>
      </p:sp>
      <p:sp>
        <p:nvSpPr>
          <p:cNvPr id="7" name="TextBox 6">
            <a:extLst>
              <a:ext uri="{FF2B5EF4-FFF2-40B4-BE49-F238E27FC236}">
                <a16:creationId xmlns:a16="http://schemas.microsoft.com/office/drawing/2014/main" id="{E49B2305-A68E-B7F7-D246-AB82A0103C97}"/>
              </a:ext>
            </a:extLst>
          </p:cNvPr>
          <p:cNvSpPr txBox="1"/>
          <p:nvPr/>
        </p:nvSpPr>
        <p:spPr>
          <a:xfrm>
            <a:off x="4304471" y="2927480"/>
            <a:ext cx="3843822" cy="523220"/>
          </a:xfrm>
          <a:prstGeom prst="rect">
            <a:avLst/>
          </a:prstGeom>
          <a:noFill/>
        </p:spPr>
        <p:txBody>
          <a:bodyPr wrap="square" rtlCol="0">
            <a:spAutoFit/>
          </a:bodyPr>
          <a:lstStyle/>
          <a:p>
            <a:r>
              <a:rPr lang="en-US" sz="1400" b="0" i="0" dirty="0">
                <a:solidFill>
                  <a:srgbClr val="0000CC"/>
                </a:solidFill>
                <a:effectLst/>
                <a:latin typeface="Times-Roman"/>
              </a:rPr>
              <a:t>S. Bacca </a:t>
            </a:r>
            <a:r>
              <a:rPr lang="en-US" sz="1400" b="0" i="1" dirty="0">
                <a:solidFill>
                  <a:srgbClr val="0000CC"/>
                </a:solidFill>
                <a:effectLst/>
                <a:latin typeface="Times-Roman"/>
              </a:rPr>
              <a:t>et al.</a:t>
            </a:r>
            <a:r>
              <a:rPr lang="en-US" sz="1400" b="0" i="0" dirty="0">
                <a:solidFill>
                  <a:srgbClr val="0000CC"/>
                </a:solidFill>
                <a:effectLst/>
                <a:latin typeface="Times-Roman"/>
              </a:rPr>
              <a:t>, Phys. Rev. Lett. </a:t>
            </a:r>
            <a:r>
              <a:rPr lang="en-US" sz="1400" b="1" i="0" dirty="0">
                <a:solidFill>
                  <a:srgbClr val="0000CC"/>
                </a:solidFill>
                <a:effectLst/>
                <a:latin typeface="Times-Bold"/>
              </a:rPr>
              <a:t>110</a:t>
            </a:r>
            <a:r>
              <a:rPr lang="en-US" sz="1400" b="0" i="0" dirty="0">
                <a:solidFill>
                  <a:srgbClr val="0000CC"/>
                </a:solidFill>
                <a:effectLst/>
                <a:latin typeface="Times-Roman"/>
              </a:rPr>
              <a:t>, 042503</a:t>
            </a:r>
            <a:r>
              <a:rPr lang="en-US" sz="1400" b="0" i="0" dirty="0">
                <a:solidFill>
                  <a:srgbClr val="0000CC"/>
                </a:solidFill>
                <a:effectLst/>
                <a:latin typeface="TimesNewRomanCE"/>
              </a:rPr>
              <a:t> (</a:t>
            </a:r>
            <a:r>
              <a:rPr lang="en-US" sz="1400" b="0" i="0" dirty="0">
                <a:solidFill>
                  <a:srgbClr val="0000CC"/>
                </a:solidFill>
                <a:effectLst/>
                <a:latin typeface="Times-Roman"/>
              </a:rPr>
              <a:t>2013</a:t>
            </a:r>
            <a:r>
              <a:rPr lang="en-US" sz="1400" b="0" i="0" dirty="0">
                <a:solidFill>
                  <a:srgbClr val="0000CC"/>
                </a:solidFill>
                <a:effectLst/>
                <a:latin typeface="TimesNewRomanCE"/>
              </a:rPr>
              <a:t>)</a:t>
            </a:r>
            <a:r>
              <a:rPr lang="en-US" sz="1400" dirty="0">
                <a:solidFill>
                  <a:srgbClr val="0000CC"/>
                </a:solidFill>
              </a:rPr>
              <a:t> </a:t>
            </a:r>
          </a:p>
        </p:txBody>
      </p:sp>
      <p:pic>
        <p:nvPicPr>
          <p:cNvPr id="8" name="Picture 7">
            <a:extLst>
              <a:ext uri="{FF2B5EF4-FFF2-40B4-BE49-F238E27FC236}">
                <a16:creationId xmlns:a16="http://schemas.microsoft.com/office/drawing/2014/main" id="{8657E32D-00C6-0BC2-1A09-EB8D3C528929}"/>
              </a:ext>
            </a:extLst>
          </p:cNvPr>
          <p:cNvPicPr>
            <a:picLocks noChangeAspect="1"/>
          </p:cNvPicPr>
          <p:nvPr/>
        </p:nvPicPr>
        <p:blipFill>
          <a:blip r:embed="rId4"/>
          <a:stretch>
            <a:fillRect/>
          </a:stretch>
        </p:blipFill>
        <p:spPr>
          <a:xfrm>
            <a:off x="7749393" y="-14895"/>
            <a:ext cx="4471388" cy="3098746"/>
          </a:xfrm>
          <a:prstGeom prst="rect">
            <a:avLst/>
          </a:prstGeom>
        </p:spPr>
      </p:pic>
      <p:sp>
        <p:nvSpPr>
          <p:cNvPr id="9" name="TextBox 8">
            <a:extLst>
              <a:ext uri="{FF2B5EF4-FFF2-40B4-BE49-F238E27FC236}">
                <a16:creationId xmlns:a16="http://schemas.microsoft.com/office/drawing/2014/main" id="{40DB41B0-5710-07B6-DE73-E1DFD4DD677D}"/>
              </a:ext>
            </a:extLst>
          </p:cNvPr>
          <p:cNvSpPr txBox="1"/>
          <p:nvPr/>
        </p:nvSpPr>
        <p:spPr>
          <a:xfrm>
            <a:off x="8120395" y="2869727"/>
            <a:ext cx="6097604" cy="523220"/>
          </a:xfrm>
          <a:prstGeom prst="rect">
            <a:avLst/>
          </a:prstGeom>
          <a:noFill/>
        </p:spPr>
        <p:txBody>
          <a:bodyPr wrap="square">
            <a:spAutoFit/>
          </a:bodyPr>
          <a:lstStyle/>
          <a:p>
            <a:r>
              <a:rPr lang="en-US" sz="1400" b="0" i="0" dirty="0">
                <a:solidFill>
                  <a:srgbClr val="0000CC"/>
                </a:solidFill>
                <a:effectLst/>
                <a:latin typeface="Times-Roman"/>
              </a:rPr>
              <a:t>N. </a:t>
            </a:r>
            <a:r>
              <a:rPr lang="en-US" sz="1400" dirty="0">
                <a:solidFill>
                  <a:srgbClr val="0000CC"/>
                </a:solidFill>
                <a:latin typeface="Times-Roman"/>
              </a:rPr>
              <a:t>Michel</a:t>
            </a:r>
            <a:r>
              <a:rPr lang="en-US" sz="1400" b="0" i="0" dirty="0">
                <a:solidFill>
                  <a:srgbClr val="0000CC"/>
                </a:solidFill>
                <a:effectLst/>
                <a:latin typeface="Times-Roman"/>
              </a:rPr>
              <a:t> </a:t>
            </a:r>
            <a:r>
              <a:rPr lang="en-US" sz="1400" b="0" i="1" dirty="0">
                <a:solidFill>
                  <a:srgbClr val="0000CC"/>
                </a:solidFill>
                <a:effectLst/>
                <a:latin typeface="Times-Roman"/>
              </a:rPr>
              <a:t>et al.</a:t>
            </a:r>
            <a:r>
              <a:rPr lang="en-US" sz="1400" b="0" i="0" dirty="0">
                <a:solidFill>
                  <a:srgbClr val="0000CC"/>
                </a:solidFill>
                <a:effectLst/>
                <a:latin typeface="Times-Roman"/>
              </a:rPr>
              <a:t>, Phys. Rev. Lett. </a:t>
            </a:r>
            <a:r>
              <a:rPr lang="en-US" sz="1400" b="1" i="0" dirty="0">
                <a:solidFill>
                  <a:srgbClr val="0000CC"/>
                </a:solidFill>
                <a:effectLst/>
                <a:latin typeface="Times-Bold"/>
              </a:rPr>
              <a:t>131</a:t>
            </a:r>
            <a:r>
              <a:rPr lang="en-US" sz="1400" b="0" i="0" dirty="0">
                <a:solidFill>
                  <a:srgbClr val="0000CC"/>
                </a:solidFill>
                <a:effectLst/>
                <a:latin typeface="Times-Roman"/>
              </a:rPr>
              <a:t>, 242502</a:t>
            </a:r>
            <a:r>
              <a:rPr lang="en-US" sz="1400" b="0" i="0" dirty="0">
                <a:solidFill>
                  <a:srgbClr val="0000CC"/>
                </a:solidFill>
                <a:effectLst/>
                <a:latin typeface="TimesNewRomanCE"/>
              </a:rPr>
              <a:t> (</a:t>
            </a:r>
            <a:r>
              <a:rPr lang="en-US" sz="1400" b="0" i="0" dirty="0">
                <a:solidFill>
                  <a:srgbClr val="0000CC"/>
                </a:solidFill>
                <a:effectLst/>
                <a:latin typeface="Times-Roman"/>
              </a:rPr>
              <a:t>2023</a:t>
            </a:r>
            <a:r>
              <a:rPr lang="en-US" sz="1400" b="0" i="0" dirty="0">
                <a:solidFill>
                  <a:srgbClr val="0000CC"/>
                </a:solidFill>
                <a:effectLst/>
                <a:latin typeface="TimesNewRomanCE"/>
              </a:rPr>
              <a:t>)&amp; </a:t>
            </a:r>
          </a:p>
          <a:p>
            <a:r>
              <a:rPr lang="en-US" sz="1400" b="0" i="0" dirty="0">
                <a:solidFill>
                  <a:srgbClr val="0000CC"/>
                </a:solidFill>
                <a:effectLst/>
                <a:latin typeface="TimesNewRomanCE"/>
              </a:rPr>
              <a:t>Erratum(2025)</a:t>
            </a:r>
            <a:r>
              <a:rPr lang="en-US" sz="1400" dirty="0">
                <a:solidFill>
                  <a:srgbClr val="0000CC"/>
                </a:solidFill>
              </a:rPr>
              <a:t> </a:t>
            </a:r>
          </a:p>
        </p:txBody>
      </p:sp>
      <p:pic>
        <p:nvPicPr>
          <p:cNvPr id="10" name="Picture 9">
            <a:extLst>
              <a:ext uri="{FF2B5EF4-FFF2-40B4-BE49-F238E27FC236}">
                <a16:creationId xmlns:a16="http://schemas.microsoft.com/office/drawing/2014/main" id="{73E56B0F-D5C0-E00B-7667-5D06D77AEBEE}"/>
              </a:ext>
            </a:extLst>
          </p:cNvPr>
          <p:cNvPicPr>
            <a:picLocks noChangeAspect="1"/>
          </p:cNvPicPr>
          <p:nvPr/>
        </p:nvPicPr>
        <p:blipFill>
          <a:blip r:embed="rId5"/>
          <a:stretch>
            <a:fillRect/>
          </a:stretch>
        </p:blipFill>
        <p:spPr>
          <a:xfrm>
            <a:off x="-28876" y="3357020"/>
            <a:ext cx="3944624" cy="2815142"/>
          </a:xfrm>
          <a:prstGeom prst="rect">
            <a:avLst/>
          </a:prstGeom>
        </p:spPr>
      </p:pic>
      <p:sp>
        <p:nvSpPr>
          <p:cNvPr id="11" name="TextBox 10">
            <a:extLst>
              <a:ext uri="{FF2B5EF4-FFF2-40B4-BE49-F238E27FC236}">
                <a16:creationId xmlns:a16="http://schemas.microsoft.com/office/drawing/2014/main" id="{1A16979D-9FE7-0656-A56D-A80FAC4F176E}"/>
              </a:ext>
            </a:extLst>
          </p:cNvPr>
          <p:cNvSpPr txBox="1"/>
          <p:nvPr/>
        </p:nvSpPr>
        <p:spPr>
          <a:xfrm>
            <a:off x="141332" y="6311067"/>
            <a:ext cx="3904312" cy="584775"/>
          </a:xfrm>
          <a:prstGeom prst="rect">
            <a:avLst/>
          </a:prstGeom>
          <a:noFill/>
        </p:spPr>
        <p:txBody>
          <a:bodyPr wrap="square">
            <a:spAutoFit/>
          </a:bodyPr>
          <a:lstStyle/>
          <a:p>
            <a:r>
              <a:rPr lang="en-US" sz="1600" dirty="0">
                <a:solidFill>
                  <a:srgbClr val="0000CC"/>
                </a:solidFill>
                <a:latin typeface="Times-Roman"/>
              </a:rPr>
              <a:t>Meissner,</a:t>
            </a:r>
            <a:r>
              <a:rPr lang="en-US" sz="1600" b="0" i="0" dirty="0">
                <a:solidFill>
                  <a:srgbClr val="0000CC"/>
                </a:solidFill>
                <a:effectLst/>
                <a:latin typeface="Times-Roman"/>
              </a:rPr>
              <a:t> </a:t>
            </a:r>
            <a:r>
              <a:rPr lang="en-US" sz="1600" b="0" i="1" dirty="0">
                <a:solidFill>
                  <a:srgbClr val="0000CC"/>
                </a:solidFill>
                <a:effectLst/>
                <a:latin typeface="Times-Roman"/>
              </a:rPr>
              <a:t>et al.</a:t>
            </a:r>
            <a:r>
              <a:rPr lang="en-US" sz="1600" b="0" i="0" dirty="0">
                <a:solidFill>
                  <a:srgbClr val="0000CC"/>
                </a:solidFill>
                <a:effectLst/>
                <a:latin typeface="Times-Roman"/>
              </a:rPr>
              <a:t>, Phys. Rev. Lett. </a:t>
            </a:r>
            <a:r>
              <a:rPr lang="en-US" sz="1600" b="1" i="0" dirty="0">
                <a:solidFill>
                  <a:srgbClr val="0000CC"/>
                </a:solidFill>
                <a:effectLst/>
                <a:latin typeface="Times-Bold"/>
              </a:rPr>
              <a:t>132</a:t>
            </a:r>
            <a:r>
              <a:rPr lang="en-US" sz="1600" b="0" i="0" dirty="0">
                <a:solidFill>
                  <a:srgbClr val="0000CC"/>
                </a:solidFill>
                <a:effectLst/>
                <a:latin typeface="Times-Roman"/>
              </a:rPr>
              <a:t>, 062501</a:t>
            </a:r>
            <a:r>
              <a:rPr lang="en-US" sz="1600" b="0" i="0" dirty="0">
                <a:solidFill>
                  <a:srgbClr val="0000CC"/>
                </a:solidFill>
                <a:effectLst/>
                <a:latin typeface="TimesNewRomanCE"/>
              </a:rPr>
              <a:t> (</a:t>
            </a:r>
            <a:r>
              <a:rPr lang="en-US" sz="1600" b="0" i="0" dirty="0">
                <a:solidFill>
                  <a:srgbClr val="0000CC"/>
                </a:solidFill>
                <a:effectLst/>
                <a:latin typeface="Times-Roman"/>
              </a:rPr>
              <a:t>2024</a:t>
            </a:r>
            <a:r>
              <a:rPr lang="en-US" sz="1600" b="0" i="0" dirty="0">
                <a:solidFill>
                  <a:srgbClr val="0000CC"/>
                </a:solidFill>
                <a:effectLst/>
                <a:latin typeface="TimesNewRomanCE"/>
              </a:rPr>
              <a:t>)</a:t>
            </a:r>
            <a:r>
              <a:rPr lang="en-US" sz="1600" dirty="0">
                <a:solidFill>
                  <a:srgbClr val="0000CC"/>
                </a:solidFill>
              </a:rPr>
              <a:t> </a:t>
            </a:r>
          </a:p>
        </p:txBody>
      </p:sp>
      <p:pic>
        <p:nvPicPr>
          <p:cNvPr id="14" name="Picture 13">
            <a:extLst>
              <a:ext uri="{FF2B5EF4-FFF2-40B4-BE49-F238E27FC236}">
                <a16:creationId xmlns:a16="http://schemas.microsoft.com/office/drawing/2014/main" id="{81BCE1E7-4178-4AF6-2DD4-247D679ED22E}"/>
              </a:ext>
            </a:extLst>
          </p:cNvPr>
          <p:cNvPicPr>
            <a:picLocks noChangeAspect="1"/>
          </p:cNvPicPr>
          <p:nvPr/>
        </p:nvPicPr>
        <p:blipFill>
          <a:blip r:embed="rId6"/>
          <a:stretch>
            <a:fillRect/>
          </a:stretch>
        </p:blipFill>
        <p:spPr>
          <a:xfrm>
            <a:off x="3875022" y="3352318"/>
            <a:ext cx="3966766" cy="2884922"/>
          </a:xfrm>
          <a:prstGeom prst="rect">
            <a:avLst/>
          </a:prstGeom>
        </p:spPr>
      </p:pic>
      <p:sp>
        <p:nvSpPr>
          <p:cNvPr id="15" name="TextBox 14">
            <a:extLst>
              <a:ext uri="{FF2B5EF4-FFF2-40B4-BE49-F238E27FC236}">
                <a16:creationId xmlns:a16="http://schemas.microsoft.com/office/drawing/2014/main" id="{AFB04FDD-8C52-0FA8-E433-C9131DB2A7D2}"/>
              </a:ext>
            </a:extLst>
          </p:cNvPr>
          <p:cNvSpPr txBox="1"/>
          <p:nvPr/>
        </p:nvSpPr>
        <p:spPr>
          <a:xfrm>
            <a:off x="4304471" y="6227904"/>
            <a:ext cx="3386899" cy="590506"/>
          </a:xfrm>
          <a:prstGeom prst="rect">
            <a:avLst/>
          </a:prstGeom>
          <a:noFill/>
        </p:spPr>
        <p:txBody>
          <a:bodyPr wrap="square">
            <a:spAutoFit/>
          </a:bodyPr>
          <a:lstStyle/>
          <a:p>
            <a:r>
              <a:rPr lang="en-US" altLang="zh-CN" sz="1600" dirty="0">
                <a:solidFill>
                  <a:srgbClr val="0000CC"/>
                </a:solidFill>
                <a:latin typeface="Times-Roman"/>
              </a:rPr>
              <a:t>Viviani</a:t>
            </a:r>
            <a:r>
              <a:rPr lang="en-US" sz="1600" dirty="0">
                <a:solidFill>
                  <a:srgbClr val="0000CC"/>
                </a:solidFill>
                <a:latin typeface="Times-Roman"/>
              </a:rPr>
              <a:t>,</a:t>
            </a:r>
            <a:r>
              <a:rPr lang="en-US" sz="1600" b="0" i="0" dirty="0">
                <a:solidFill>
                  <a:srgbClr val="0000CC"/>
                </a:solidFill>
                <a:effectLst/>
                <a:latin typeface="Times-Roman"/>
              </a:rPr>
              <a:t> </a:t>
            </a:r>
            <a:r>
              <a:rPr lang="en-US" sz="1600" b="0" i="1" dirty="0">
                <a:solidFill>
                  <a:srgbClr val="0000CC"/>
                </a:solidFill>
                <a:effectLst/>
                <a:latin typeface="Times-Roman"/>
              </a:rPr>
              <a:t>et al.</a:t>
            </a:r>
            <a:r>
              <a:rPr lang="en-US" sz="1600" b="0" i="0" dirty="0">
                <a:solidFill>
                  <a:srgbClr val="0000CC"/>
                </a:solidFill>
                <a:effectLst/>
                <a:latin typeface="Times-Roman"/>
              </a:rPr>
              <a:t>, Few-Body Syst </a:t>
            </a:r>
            <a:r>
              <a:rPr lang="en-US" sz="1600" b="1" i="0" dirty="0">
                <a:solidFill>
                  <a:srgbClr val="0000CC"/>
                </a:solidFill>
                <a:effectLst/>
                <a:latin typeface="Times-Bold"/>
              </a:rPr>
              <a:t>65</a:t>
            </a:r>
            <a:r>
              <a:rPr lang="en-US" sz="1600" b="0" i="0" dirty="0">
                <a:solidFill>
                  <a:srgbClr val="0000CC"/>
                </a:solidFill>
                <a:effectLst/>
                <a:latin typeface="Times-Roman"/>
              </a:rPr>
              <a:t>, 74 (2024</a:t>
            </a:r>
            <a:r>
              <a:rPr lang="en-US" sz="1600" b="0" i="0" dirty="0">
                <a:solidFill>
                  <a:srgbClr val="0000CC"/>
                </a:solidFill>
                <a:effectLst/>
                <a:latin typeface="TimesNewRomanCE"/>
              </a:rPr>
              <a:t>)</a:t>
            </a:r>
            <a:r>
              <a:rPr lang="en-US" sz="1600" dirty="0">
                <a:solidFill>
                  <a:srgbClr val="0000CC"/>
                </a:solidFill>
              </a:rPr>
              <a:t> </a:t>
            </a:r>
          </a:p>
        </p:txBody>
      </p:sp>
      <p:pic>
        <p:nvPicPr>
          <p:cNvPr id="16" name="Picture 15">
            <a:extLst>
              <a:ext uri="{FF2B5EF4-FFF2-40B4-BE49-F238E27FC236}">
                <a16:creationId xmlns:a16="http://schemas.microsoft.com/office/drawing/2014/main" id="{A30268DE-0068-30C3-62E8-85C495ABBCCD}"/>
              </a:ext>
            </a:extLst>
          </p:cNvPr>
          <p:cNvPicPr>
            <a:picLocks noChangeAspect="1"/>
          </p:cNvPicPr>
          <p:nvPr/>
        </p:nvPicPr>
        <p:blipFill>
          <a:blip r:embed="rId7"/>
          <a:stretch>
            <a:fillRect/>
          </a:stretch>
        </p:blipFill>
        <p:spPr>
          <a:xfrm>
            <a:off x="7275393" y="3166301"/>
            <a:ext cx="5555084" cy="3338174"/>
          </a:xfrm>
          <a:prstGeom prst="rect">
            <a:avLst/>
          </a:prstGeom>
        </p:spPr>
      </p:pic>
      <p:sp>
        <p:nvSpPr>
          <p:cNvPr id="17" name="TextBox 16">
            <a:extLst>
              <a:ext uri="{FF2B5EF4-FFF2-40B4-BE49-F238E27FC236}">
                <a16:creationId xmlns:a16="http://schemas.microsoft.com/office/drawing/2014/main" id="{8F365FF8-F1DE-00CC-FA41-460A853AD516}"/>
              </a:ext>
            </a:extLst>
          </p:cNvPr>
          <p:cNvSpPr txBox="1"/>
          <p:nvPr/>
        </p:nvSpPr>
        <p:spPr>
          <a:xfrm>
            <a:off x="8307046" y="6256445"/>
            <a:ext cx="3843822" cy="584775"/>
          </a:xfrm>
          <a:prstGeom prst="rect">
            <a:avLst/>
          </a:prstGeom>
          <a:noFill/>
        </p:spPr>
        <p:txBody>
          <a:bodyPr wrap="square" rtlCol="0">
            <a:spAutoFit/>
          </a:bodyPr>
          <a:lstStyle/>
          <a:p>
            <a:r>
              <a:rPr lang="en-US" sz="1600" b="0" i="0" dirty="0">
                <a:solidFill>
                  <a:srgbClr val="0000CC"/>
                </a:solidFill>
                <a:effectLst/>
                <a:latin typeface="Times-Roman"/>
              </a:rPr>
              <a:t>P. </a:t>
            </a:r>
            <a:r>
              <a:rPr lang="en-US" altLang="zh-CN" sz="1600" b="0" i="0" dirty="0">
                <a:solidFill>
                  <a:srgbClr val="0000CC"/>
                </a:solidFill>
                <a:effectLst/>
                <a:latin typeface="Times-Roman"/>
              </a:rPr>
              <a:t>Yin</a:t>
            </a:r>
            <a:r>
              <a:rPr lang="en-US" sz="1600" b="0" i="0" dirty="0">
                <a:solidFill>
                  <a:srgbClr val="0000CC"/>
                </a:solidFill>
                <a:effectLst/>
                <a:latin typeface="Times-Roman"/>
              </a:rPr>
              <a:t> </a:t>
            </a:r>
            <a:r>
              <a:rPr lang="en-US" sz="1600" b="0" i="1" dirty="0">
                <a:solidFill>
                  <a:srgbClr val="0000CC"/>
                </a:solidFill>
                <a:effectLst/>
                <a:latin typeface="Times-Roman"/>
              </a:rPr>
              <a:t>et al.</a:t>
            </a:r>
            <a:r>
              <a:rPr lang="en-US" sz="1600" b="0" i="0" dirty="0">
                <a:solidFill>
                  <a:srgbClr val="0000CC"/>
                </a:solidFill>
                <a:effectLst/>
                <a:latin typeface="Times-Roman"/>
              </a:rPr>
              <a:t>, Phys. Rev. C </a:t>
            </a:r>
            <a:r>
              <a:rPr lang="en-US" sz="1600" b="1" dirty="0">
                <a:solidFill>
                  <a:srgbClr val="0000CC"/>
                </a:solidFill>
                <a:latin typeface="Times-Bold"/>
              </a:rPr>
              <a:t>112</a:t>
            </a:r>
            <a:r>
              <a:rPr lang="en-US" sz="1600" b="0" i="0" dirty="0">
                <a:solidFill>
                  <a:srgbClr val="0000CC"/>
                </a:solidFill>
                <a:effectLst/>
                <a:latin typeface="Times-Roman"/>
              </a:rPr>
              <a:t>, L031303</a:t>
            </a:r>
            <a:r>
              <a:rPr lang="en-US" sz="1600" b="0" i="0" dirty="0">
                <a:solidFill>
                  <a:srgbClr val="0000CC"/>
                </a:solidFill>
                <a:effectLst/>
                <a:latin typeface="TimesNewRomanCE"/>
              </a:rPr>
              <a:t> (</a:t>
            </a:r>
            <a:r>
              <a:rPr lang="en-US" sz="1600" b="0" i="0" dirty="0">
                <a:solidFill>
                  <a:srgbClr val="0000CC"/>
                </a:solidFill>
                <a:effectLst/>
                <a:latin typeface="Times-Roman"/>
              </a:rPr>
              <a:t>2025</a:t>
            </a:r>
            <a:r>
              <a:rPr lang="en-US" sz="1600" b="0" i="0" dirty="0">
                <a:solidFill>
                  <a:srgbClr val="0000CC"/>
                </a:solidFill>
                <a:effectLst/>
                <a:latin typeface="TimesNewRomanCE"/>
              </a:rPr>
              <a:t>)</a:t>
            </a:r>
            <a:r>
              <a:rPr lang="en-US" sz="1600" dirty="0">
                <a:solidFill>
                  <a:srgbClr val="0000CC"/>
                </a:solidFill>
              </a:rPr>
              <a:t> </a:t>
            </a:r>
          </a:p>
        </p:txBody>
      </p:sp>
    </p:spTree>
    <p:extLst>
      <p:ext uri="{BB962C8B-B14F-4D97-AF65-F5344CB8AC3E}">
        <p14:creationId xmlns:p14="http://schemas.microsoft.com/office/powerpoint/2010/main" val="502885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CADD483-BA9F-0218-6A35-9BE496049540}"/>
                  </a:ext>
                </a:extLst>
              </p:cNvPr>
              <p:cNvGraphicFramePr>
                <a:graphicFrameLocks noGrp="1"/>
              </p:cNvGraphicFramePr>
              <p:nvPr>
                <p:extLst>
                  <p:ext uri="{D42A27DB-BD31-4B8C-83A1-F6EECF244321}">
                    <p14:modId xmlns:p14="http://schemas.microsoft.com/office/powerpoint/2010/main" val="2842892196"/>
                  </p:ext>
                </p:extLst>
              </p:nvPr>
            </p:nvGraphicFramePr>
            <p:xfrm>
              <a:off x="1553367" y="719666"/>
              <a:ext cx="10066973" cy="4907280"/>
            </p:xfrm>
            <a:graphic>
              <a:graphicData uri="http://schemas.openxmlformats.org/drawingml/2006/table">
                <a:tbl>
                  <a:tblPr firstRow="1" bandRow="1">
                    <a:tableStyleId>{5C22544A-7EE6-4342-B048-85BDC9FD1C3A}</a:tableStyleId>
                  </a:tblPr>
                  <a:tblGrid>
                    <a:gridCol w="3446780">
                      <a:extLst>
                        <a:ext uri="{9D8B030D-6E8A-4147-A177-3AD203B41FA5}">
                          <a16:colId xmlns:a16="http://schemas.microsoft.com/office/drawing/2014/main" val="484208622"/>
                        </a:ext>
                      </a:extLst>
                    </a:gridCol>
                    <a:gridCol w="1743393">
                      <a:extLst>
                        <a:ext uri="{9D8B030D-6E8A-4147-A177-3AD203B41FA5}">
                          <a16:colId xmlns:a16="http://schemas.microsoft.com/office/drawing/2014/main" val="1703656819"/>
                        </a:ext>
                      </a:extLst>
                    </a:gridCol>
                    <a:gridCol w="1625600">
                      <a:extLst>
                        <a:ext uri="{9D8B030D-6E8A-4147-A177-3AD203B41FA5}">
                          <a16:colId xmlns:a16="http://schemas.microsoft.com/office/drawing/2014/main" val="1587581351"/>
                        </a:ext>
                      </a:extLst>
                    </a:gridCol>
                    <a:gridCol w="1625600">
                      <a:extLst>
                        <a:ext uri="{9D8B030D-6E8A-4147-A177-3AD203B41FA5}">
                          <a16:colId xmlns:a16="http://schemas.microsoft.com/office/drawing/2014/main" val="1495552113"/>
                        </a:ext>
                      </a:extLst>
                    </a:gridCol>
                    <a:gridCol w="1625600">
                      <a:extLst>
                        <a:ext uri="{9D8B030D-6E8A-4147-A177-3AD203B41FA5}">
                          <a16:colId xmlns:a16="http://schemas.microsoft.com/office/drawing/2014/main" val="2144141055"/>
                        </a:ext>
                      </a:extLst>
                    </a:gridCol>
                  </a:tblGrid>
                  <a:tr h="370840">
                    <a:tc>
                      <a:txBody>
                        <a:bodyPr/>
                        <a:lstStyle/>
                        <a:p>
                          <a:pPr algn="ctr"/>
                          <a:r>
                            <a:rPr lang="en-US" sz="2000" dirty="0">
                              <a:solidFill>
                                <a:schemeClr val="accent2">
                                  <a:lumMod val="50000"/>
                                </a:schemeClr>
                              </a:solidFill>
                              <a:latin typeface="+mj-lt"/>
                              <a:ea typeface="Cambria" panose="02040503050406030204" pitchFamily="18" charset="0"/>
                              <a:cs typeface="Times New Roman" panose="02020603050405020304" pitchFamily="18" charset="0"/>
                            </a:rPr>
                            <a:t>Approaches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2">
                                  <a:lumMod val="50000"/>
                                </a:schemeClr>
                              </a:solidFill>
                              <a:latin typeface="+mj-lt"/>
                              <a:ea typeface="Cambria" panose="02040503050406030204" pitchFamily="18" charset="0"/>
                              <a:cs typeface="Times New Roman" panose="02020603050405020304" pitchFamily="18" charset="0"/>
                            </a:rPr>
                            <a:t>Parameter </a:t>
                          </a:r>
                        </a:p>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independent</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Realistic interactions</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Including continuum</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Explain </a:t>
                          </a:r>
                        </a:p>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Exp. Data</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212380"/>
                      </a:ext>
                    </a:extLst>
                  </a:tr>
                  <a:tr h="370840">
                    <a:tc>
                      <a:txBody>
                        <a:bodyPr/>
                        <a:lstStyle/>
                        <a:p>
                          <a:r>
                            <a:rPr lang="en-US" sz="2000" dirty="0">
                              <a:latin typeface="Sanskrit Text" panose="02020503050405020304" pitchFamily="18" charset="0"/>
                              <a:cs typeface="Sanskrit Text" panose="02020503050405020304" pitchFamily="18" charset="0"/>
                            </a:rPr>
                            <a:t>HH</a:t>
                          </a:r>
                        </a:p>
                        <a:p>
                          <a:r>
                            <a:rPr lang="en-US" sz="2000" dirty="0">
                              <a:latin typeface="Sanskrit Text" panose="02020503050405020304" pitchFamily="18" charset="0"/>
                              <a:cs typeface="Sanskrit Text" panose="02020503050405020304" pitchFamily="18" charset="0"/>
                            </a:rPr>
                            <a:t>(M. Viviani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2024)</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extLst>
                      <a:ext uri="{0D108BD9-81ED-4DB2-BD59-A6C34878D82A}">
                        <a16:rowId xmlns:a16="http://schemas.microsoft.com/office/drawing/2014/main" val="702679967"/>
                      </a:ext>
                    </a:extLst>
                  </a:tr>
                  <a:tr h="370840">
                    <a:tc>
                      <a:txBody>
                        <a:bodyPr/>
                        <a:lstStyle/>
                        <a:p>
                          <a:r>
                            <a:rPr lang="en-US" sz="2000" dirty="0">
                              <a:latin typeface="Sanskrit Text" panose="02020503050405020304" pitchFamily="18" charset="0"/>
                              <a:cs typeface="Sanskrit Text" panose="02020503050405020304" pitchFamily="18" charset="0"/>
                            </a:rPr>
                            <a:t>EIHH</a:t>
                          </a:r>
                        </a:p>
                        <a:p>
                          <a:r>
                            <a:rPr lang="en-US" sz="2000" dirty="0">
                              <a:latin typeface="Sanskrit Text" panose="02020503050405020304" pitchFamily="18" charset="0"/>
                              <a:cs typeface="Sanskrit Text" panose="02020503050405020304" pitchFamily="18" charset="0"/>
                            </a:rPr>
                            <a:t>(S. Bacca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2013)</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alpha val="10000"/>
                          </a:srgbClr>
                        </a:solidFill>
                      </a:tcPr>
                    </a:tc>
                    <a:extLst>
                      <a:ext uri="{0D108BD9-81ED-4DB2-BD59-A6C34878D82A}">
                        <a16:rowId xmlns:a16="http://schemas.microsoft.com/office/drawing/2014/main" val="493385523"/>
                      </a:ext>
                    </a:extLst>
                  </a:tr>
                  <a:tr h="370840">
                    <a:tc>
                      <a:txBody>
                        <a:bodyPr/>
                        <a:lstStyle/>
                        <a:p>
                          <a:r>
                            <a:rPr lang="en-US" sz="2000" dirty="0">
                              <a:solidFill>
                                <a:srgbClr val="0000CC"/>
                              </a:solidFill>
                              <a:latin typeface="Sanskrit Text" panose="02020503050405020304" pitchFamily="18" charset="0"/>
                              <a:cs typeface="Sanskrit Text" panose="02020503050405020304" pitchFamily="18" charset="0"/>
                            </a:rPr>
                            <a:t>NCSM</a:t>
                          </a:r>
                        </a:p>
                        <a:p>
                          <a:r>
                            <a:rPr lang="en-US" sz="2000" dirty="0">
                              <a:solidFill>
                                <a:srgbClr val="0000CC"/>
                              </a:solidFill>
                              <a:latin typeface="Sanskrit Text" panose="02020503050405020304" pitchFamily="18" charset="0"/>
                              <a:cs typeface="Sanskrit Text" panose="02020503050405020304" pitchFamily="18" charset="0"/>
                            </a:rPr>
                            <a:t>(</a:t>
                          </a:r>
                          <a:r>
                            <a:rPr lang="en-US" altLang="zh-CN" sz="2000" dirty="0">
                              <a:solidFill>
                                <a:srgbClr val="0000CC"/>
                              </a:solidFill>
                              <a:latin typeface="Sanskrit Text" panose="02020503050405020304" pitchFamily="18" charset="0"/>
                              <a:cs typeface="Sanskrit Text" panose="02020503050405020304" pitchFamily="18" charset="0"/>
                            </a:rPr>
                            <a:t>P. Yin </a:t>
                          </a:r>
                          <a:r>
                            <a:rPr lang="en-US" altLang="zh-CN" sz="2000" i="1" dirty="0">
                              <a:solidFill>
                                <a:srgbClr val="0000CC"/>
                              </a:solidFill>
                              <a:latin typeface="Sanskrit Text" panose="02020503050405020304" pitchFamily="18" charset="0"/>
                              <a:cs typeface="Sanskrit Text" panose="02020503050405020304" pitchFamily="18" charset="0"/>
                            </a:rPr>
                            <a:t>et al.</a:t>
                          </a:r>
                          <a:r>
                            <a:rPr lang="en-US" altLang="zh-CN" sz="2000" dirty="0">
                              <a:solidFill>
                                <a:srgbClr val="0000CC"/>
                              </a:solidFill>
                              <a:latin typeface="Sanskrit Text" panose="02020503050405020304" pitchFamily="18" charset="0"/>
                              <a:cs typeface="Sanskrit Text" panose="02020503050405020304" pitchFamily="18" charset="0"/>
                            </a:rPr>
                            <a:t> 2025</a:t>
                          </a:r>
                          <a:r>
                            <a:rPr lang="en-US" sz="2000" dirty="0">
                              <a:solidFill>
                                <a:srgbClr val="0000CC"/>
                              </a:solidFill>
                              <a:latin typeface="Sanskrit Text" panose="02020503050405020304" pitchFamily="18" charset="0"/>
                              <a:cs typeface="Sanskrit Text" panose="02020503050405020304" pitchFamily="18" charset="0"/>
                            </a:rPr>
                            <a:t>)</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pPr algn="ctr"/>
                          <a:r>
                            <a:rPr lang="en-US" sz="2000" dirty="0">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zh-CN" altLang="en-US" sz="2000" dirty="0" smtClean="0">
                                    <a:latin typeface="Times New Roman" panose="02020603050405020304" pitchFamily="18" charset="0"/>
                                    <a:cs typeface="Times New Roman" panose="02020603050405020304" pitchFamily="18" charset="0"/>
                                  </a:rPr>
                                  <m:t>❌</m:t>
                                </m:r>
                              </m:oMath>
                            </m:oMathPara>
                          </a14:m>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extLst>
                      <a:ext uri="{0D108BD9-81ED-4DB2-BD59-A6C34878D82A}">
                        <a16:rowId xmlns:a16="http://schemas.microsoft.com/office/drawing/2014/main" val="933927974"/>
                      </a:ext>
                    </a:extLst>
                  </a:tr>
                  <a:tr h="370840">
                    <a:tc>
                      <a:txBody>
                        <a:bodyPr/>
                        <a:lstStyle/>
                        <a:p>
                          <a:r>
                            <a:rPr lang="en-US" sz="2000" dirty="0">
                              <a:latin typeface="Sanskrit Text" panose="02020503050405020304" pitchFamily="18" charset="0"/>
                              <a:cs typeface="Sanskrit Text" panose="02020503050405020304" pitchFamily="18" charset="0"/>
                            </a:rPr>
                            <a:t>Gaussian Expansion</a:t>
                          </a:r>
                        </a:p>
                        <a:p>
                          <a:r>
                            <a:rPr lang="en-US" sz="2000" dirty="0">
                              <a:latin typeface="Sanskrit Text" panose="02020503050405020304" pitchFamily="18" charset="0"/>
                              <a:cs typeface="Sanskrit Text" panose="02020503050405020304" pitchFamily="18" charset="0"/>
                            </a:rPr>
                            <a:t>(E. Hiyama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2004)</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zh-CN" altLang="en-US" sz="2000" dirty="0" smtClean="0">
                                    <a:latin typeface="Times New Roman" panose="02020603050405020304" pitchFamily="18" charset="0"/>
                                    <a:cs typeface="Times New Roman" panose="02020603050405020304" pitchFamily="18" charset="0"/>
                                  </a:rPr>
                                  <m:t>❌</m:t>
                                </m:r>
                              </m:oMath>
                            </m:oMathPara>
                          </a14:m>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zh-CN" altLang="en-US" sz="2000" dirty="0" smtClean="0">
                                    <a:latin typeface="Times New Roman" panose="02020603050405020304" pitchFamily="18" charset="0"/>
                                    <a:cs typeface="Times New Roman" panose="02020603050405020304" pitchFamily="18" charset="0"/>
                                  </a:rPr>
                                  <m:t>❌</m:t>
                                </m:r>
                              </m:oMath>
                            </m:oMathPara>
                          </a14:m>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extLst>
                      <a:ext uri="{0D108BD9-81ED-4DB2-BD59-A6C34878D82A}">
                        <a16:rowId xmlns:a16="http://schemas.microsoft.com/office/drawing/2014/main" val="2819756163"/>
                      </a:ext>
                    </a:extLst>
                  </a:tr>
                  <a:tr h="185420">
                    <a:tc>
                      <a:txBody>
                        <a:bodyPr/>
                        <a:lstStyle/>
                        <a:p>
                          <a:r>
                            <a:rPr lang="en-US" sz="2000" dirty="0">
                              <a:latin typeface="Sanskrit Text" panose="02020503050405020304" pitchFamily="18" charset="0"/>
                              <a:cs typeface="Sanskrit Text" panose="02020503050405020304" pitchFamily="18" charset="0"/>
                            </a:rPr>
                            <a:t>NCGSM-CC</a:t>
                          </a:r>
                        </a:p>
                        <a:p>
                          <a:r>
                            <a:rPr lang="en-US" sz="2000" dirty="0">
                              <a:latin typeface="Sanskrit Text" panose="02020503050405020304" pitchFamily="18" charset="0"/>
                              <a:cs typeface="Sanskrit Text" panose="02020503050405020304" pitchFamily="18" charset="0"/>
                            </a:rPr>
                            <a:t>(N. Michel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extLst>
                      <a:ext uri="{0D108BD9-81ED-4DB2-BD59-A6C34878D82A}">
                        <a16:rowId xmlns:a16="http://schemas.microsoft.com/office/drawing/2014/main" val="1127513586"/>
                      </a:ext>
                    </a:extLst>
                  </a:tr>
                  <a:tr h="350520">
                    <a:tc>
                      <a:txBody>
                        <a:bodyPr/>
                        <a:lstStyle/>
                        <a:p>
                          <a:r>
                            <a:rPr lang="en-US" sz="2000" dirty="0">
                              <a:latin typeface="Sanskrit Text" panose="02020503050405020304" pitchFamily="18" charset="0"/>
                              <a:cs typeface="Sanskrit Text" panose="02020503050405020304" pitchFamily="18" charset="0"/>
                            </a:rPr>
                            <a:t>Lattice</a:t>
                          </a:r>
                        </a:p>
                        <a:p>
                          <a:r>
                            <a:rPr lang="en-US" sz="2000" dirty="0">
                              <a:latin typeface="Sanskrit Text" panose="02020503050405020304" pitchFamily="18" charset="0"/>
                              <a:cs typeface="Sanskrit Text" panose="02020503050405020304" pitchFamily="18" charset="0"/>
                            </a:rPr>
                            <a:t>(U. G. </a:t>
                          </a:r>
                          <a:r>
                            <a:rPr lang="en-US" sz="2000" dirty="0" err="1">
                              <a:latin typeface="Sanskrit Text" panose="02020503050405020304" pitchFamily="18" charset="0"/>
                              <a:cs typeface="Sanskrit Text" panose="02020503050405020304" pitchFamily="18" charset="0"/>
                            </a:rPr>
                            <a:t>Meißner</a:t>
                          </a:r>
                          <a:r>
                            <a:rPr lang="en-US" sz="2000" dirty="0">
                              <a:latin typeface="Sanskrit Text" panose="02020503050405020304" pitchFamily="18" charset="0"/>
                              <a:cs typeface="Sanskrit Text" panose="02020503050405020304" pitchFamily="18" charset="0"/>
                            </a:rPr>
                            <a:t>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zh-CN" altLang="en-US" sz="2000" dirty="0" smtClean="0">
                                    <a:latin typeface="Times New Roman" panose="02020603050405020304" pitchFamily="18" charset="0"/>
                                    <a:cs typeface="Times New Roman" panose="02020603050405020304" pitchFamily="18" charset="0"/>
                                  </a:rPr>
                                  <m:t>❌</m:t>
                                </m:r>
                              </m:oMath>
                            </m:oMathPara>
                          </a14:m>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zh-CN" altLang="en-US" sz="2000" dirty="0" smtClean="0">
                                    <a:latin typeface="Times New Roman" panose="02020603050405020304" pitchFamily="18" charset="0"/>
                                    <a:cs typeface="Times New Roman" panose="02020603050405020304" pitchFamily="18" charset="0"/>
                                  </a:rPr>
                                  <m:t>❌</m:t>
                                </m:r>
                              </m:oMath>
                            </m:oMathPara>
                          </a14:m>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extLst>
                      <a:ext uri="{0D108BD9-81ED-4DB2-BD59-A6C34878D82A}">
                        <a16:rowId xmlns:a16="http://schemas.microsoft.com/office/drawing/2014/main" val="3005192202"/>
                      </a:ext>
                    </a:extLst>
                  </a:tr>
                </a:tbl>
              </a:graphicData>
            </a:graphic>
          </p:graphicFrame>
        </mc:Choice>
        <mc:Fallback xmlns="">
          <p:graphicFrame>
            <p:nvGraphicFramePr>
              <p:cNvPr id="5" name="Table 4">
                <a:extLst>
                  <a:ext uri="{FF2B5EF4-FFF2-40B4-BE49-F238E27FC236}">
                    <a16:creationId xmlns:a16="http://schemas.microsoft.com/office/drawing/2014/main" id="{5CADD483-BA9F-0218-6A35-9BE496049540}"/>
                  </a:ext>
                </a:extLst>
              </p:cNvPr>
              <p:cNvGraphicFramePr>
                <a:graphicFrameLocks noGrp="1"/>
              </p:cNvGraphicFramePr>
              <p:nvPr>
                <p:extLst>
                  <p:ext uri="{D42A27DB-BD31-4B8C-83A1-F6EECF244321}">
                    <p14:modId xmlns:p14="http://schemas.microsoft.com/office/powerpoint/2010/main" val="2842892196"/>
                  </p:ext>
                </p:extLst>
              </p:nvPr>
            </p:nvGraphicFramePr>
            <p:xfrm>
              <a:off x="1553367" y="719666"/>
              <a:ext cx="10066973" cy="4907280"/>
            </p:xfrm>
            <a:graphic>
              <a:graphicData uri="http://schemas.openxmlformats.org/drawingml/2006/table">
                <a:tbl>
                  <a:tblPr firstRow="1" bandRow="1">
                    <a:tableStyleId>{5C22544A-7EE6-4342-B048-85BDC9FD1C3A}</a:tableStyleId>
                  </a:tblPr>
                  <a:tblGrid>
                    <a:gridCol w="3446780">
                      <a:extLst>
                        <a:ext uri="{9D8B030D-6E8A-4147-A177-3AD203B41FA5}">
                          <a16:colId xmlns:a16="http://schemas.microsoft.com/office/drawing/2014/main" val="484208622"/>
                        </a:ext>
                      </a:extLst>
                    </a:gridCol>
                    <a:gridCol w="1743393">
                      <a:extLst>
                        <a:ext uri="{9D8B030D-6E8A-4147-A177-3AD203B41FA5}">
                          <a16:colId xmlns:a16="http://schemas.microsoft.com/office/drawing/2014/main" val="1703656819"/>
                        </a:ext>
                      </a:extLst>
                    </a:gridCol>
                    <a:gridCol w="1625600">
                      <a:extLst>
                        <a:ext uri="{9D8B030D-6E8A-4147-A177-3AD203B41FA5}">
                          <a16:colId xmlns:a16="http://schemas.microsoft.com/office/drawing/2014/main" val="1587581351"/>
                        </a:ext>
                      </a:extLst>
                    </a:gridCol>
                    <a:gridCol w="1625600">
                      <a:extLst>
                        <a:ext uri="{9D8B030D-6E8A-4147-A177-3AD203B41FA5}">
                          <a16:colId xmlns:a16="http://schemas.microsoft.com/office/drawing/2014/main" val="1495552113"/>
                        </a:ext>
                      </a:extLst>
                    </a:gridCol>
                    <a:gridCol w="1625600">
                      <a:extLst>
                        <a:ext uri="{9D8B030D-6E8A-4147-A177-3AD203B41FA5}">
                          <a16:colId xmlns:a16="http://schemas.microsoft.com/office/drawing/2014/main" val="2144141055"/>
                        </a:ext>
                      </a:extLst>
                    </a:gridCol>
                  </a:tblGrid>
                  <a:tr h="701040">
                    <a:tc>
                      <a:txBody>
                        <a:bodyPr/>
                        <a:lstStyle/>
                        <a:p>
                          <a:pPr algn="ctr"/>
                          <a:r>
                            <a:rPr lang="en-US" sz="2000" dirty="0">
                              <a:solidFill>
                                <a:schemeClr val="accent2">
                                  <a:lumMod val="50000"/>
                                </a:schemeClr>
                              </a:solidFill>
                              <a:latin typeface="+mj-lt"/>
                              <a:ea typeface="Cambria" panose="02040503050406030204" pitchFamily="18" charset="0"/>
                              <a:cs typeface="Times New Roman" panose="02020603050405020304" pitchFamily="18" charset="0"/>
                            </a:rPr>
                            <a:t>Approaches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2">
                                  <a:lumMod val="50000"/>
                                </a:schemeClr>
                              </a:solidFill>
                              <a:latin typeface="+mj-lt"/>
                              <a:ea typeface="Cambria" panose="02040503050406030204" pitchFamily="18" charset="0"/>
                              <a:cs typeface="Times New Roman" panose="02020603050405020304" pitchFamily="18" charset="0"/>
                            </a:rPr>
                            <a:t>Parameter </a:t>
                          </a:r>
                        </a:p>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independent</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Realistic interactions</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Including continuum</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Explain </a:t>
                          </a:r>
                        </a:p>
                        <a:p>
                          <a:pPr algn="ctr"/>
                          <a:r>
                            <a:rPr lang="en-US" altLang="zh-CN" sz="2000" dirty="0">
                              <a:solidFill>
                                <a:schemeClr val="accent2">
                                  <a:lumMod val="50000"/>
                                </a:schemeClr>
                              </a:solidFill>
                              <a:latin typeface="+mj-lt"/>
                              <a:ea typeface="Cambria" panose="02040503050406030204" pitchFamily="18" charset="0"/>
                              <a:cs typeface="Times New Roman" panose="02020603050405020304" pitchFamily="18" charset="0"/>
                            </a:rPr>
                            <a:t>Exp. Data</a:t>
                          </a:r>
                          <a:endParaRPr lang="en-US" sz="2000" dirty="0">
                            <a:solidFill>
                              <a:schemeClr val="accent2">
                                <a:lumMod val="50000"/>
                              </a:schemeClr>
                            </a:solidFill>
                            <a:latin typeface="+mj-lt"/>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212380"/>
                      </a:ext>
                    </a:extLst>
                  </a:tr>
                  <a:tr h="701040">
                    <a:tc>
                      <a:txBody>
                        <a:bodyPr/>
                        <a:lstStyle/>
                        <a:p>
                          <a:r>
                            <a:rPr lang="en-US" sz="2000" dirty="0">
                              <a:latin typeface="Sanskrit Text" panose="02020503050405020304" pitchFamily="18" charset="0"/>
                              <a:cs typeface="Sanskrit Text" panose="02020503050405020304" pitchFamily="18" charset="0"/>
                            </a:rPr>
                            <a:t>HH</a:t>
                          </a:r>
                        </a:p>
                        <a:p>
                          <a:r>
                            <a:rPr lang="en-US" sz="2000" dirty="0">
                              <a:latin typeface="Sanskrit Text" panose="02020503050405020304" pitchFamily="18" charset="0"/>
                              <a:cs typeface="Sanskrit Text" panose="02020503050405020304" pitchFamily="18" charset="0"/>
                            </a:rPr>
                            <a:t>(M. Viviani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2024)</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alpha val="10000"/>
                          </a:srgbClr>
                        </a:solidFill>
                      </a:tcPr>
                    </a:tc>
                    <a:extLst>
                      <a:ext uri="{0D108BD9-81ED-4DB2-BD59-A6C34878D82A}">
                        <a16:rowId xmlns:a16="http://schemas.microsoft.com/office/drawing/2014/main" val="702679967"/>
                      </a:ext>
                    </a:extLst>
                  </a:tr>
                  <a:tr h="701040">
                    <a:tc>
                      <a:txBody>
                        <a:bodyPr/>
                        <a:lstStyle/>
                        <a:p>
                          <a:r>
                            <a:rPr lang="en-US" sz="2000" dirty="0">
                              <a:latin typeface="Sanskrit Text" panose="02020503050405020304" pitchFamily="18" charset="0"/>
                              <a:cs typeface="Sanskrit Text" panose="02020503050405020304" pitchFamily="18" charset="0"/>
                            </a:rPr>
                            <a:t>EIHH</a:t>
                          </a:r>
                        </a:p>
                        <a:p>
                          <a:r>
                            <a:rPr lang="en-US" sz="2000" dirty="0">
                              <a:latin typeface="Sanskrit Text" panose="02020503050405020304" pitchFamily="18" charset="0"/>
                              <a:cs typeface="Sanskrit Text" panose="02020503050405020304" pitchFamily="18" charset="0"/>
                            </a:rPr>
                            <a:t>(S. Bacca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2013)</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10000"/>
                          </a:srgb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alpha val="10000"/>
                          </a:srgbClr>
                        </a:solidFill>
                      </a:tcPr>
                    </a:tc>
                    <a:extLst>
                      <a:ext uri="{0D108BD9-81ED-4DB2-BD59-A6C34878D82A}">
                        <a16:rowId xmlns:a16="http://schemas.microsoft.com/office/drawing/2014/main" val="493385523"/>
                      </a:ext>
                    </a:extLst>
                  </a:tr>
                  <a:tr h="701040">
                    <a:tc>
                      <a:txBody>
                        <a:bodyPr/>
                        <a:lstStyle/>
                        <a:p>
                          <a:r>
                            <a:rPr lang="en-US" sz="2000" dirty="0">
                              <a:solidFill>
                                <a:srgbClr val="0000CC"/>
                              </a:solidFill>
                              <a:latin typeface="Sanskrit Text" panose="02020503050405020304" pitchFamily="18" charset="0"/>
                              <a:cs typeface="Sanskrit Text" panose="02020503050405020304" pitchFamily="18" charset="0"/>
                            </a:rPr>
                            <a:t>NCSM</a:t>
                          </a:r>
                        </a:p>
                        <a:p>
                          <a:r>
                            <a:rPr lang="en-US" sz="2000" dirty="0">
                              <a:solidFill>
                                <a:srgbClr val="0000CC"/>
                              </a:solidFill>
                              <a:latin typeface="Sanskrit Text" panose="02020503050405020304" pitchFamily="18" charset="0"/>
                              <a:cs typeface="Sanskrit Text" panose="02020503050405020304" pitchFamily="18" charset="0"/>
                            </a:rPr>
                            <a:t>(</a:t>
                          </a:r>
                          <a:r>
                            <a:rPr lang="en-US" altLang="zh-CN" sz="2000" dirty="0">
                              <a:solidFill>
                                <a:srgbClr val="0000CC"/>
                              </a:solidFill>
                              <a:latin typeface="Sanskrit Text" panose="02020503050405020304" pitchFamily="18" charset="0"/>
                              <a:cs typeface="Sanskrit Text" panose="02020503050405020304" pitchFamily="18" charset="0"/>
                            </a:rPr>
                            <a:t>P. Yin </a:t>
                          </a:r>
                          <a:r>
                            <a:rPr lang="en-US" altLang="zh-CN" sz="2000" i="1" dirty="0">
                              <a:solidFill>
                                <a:srgbClr val="0000CC"/>
                              </a:solidFill>
                              <a:latin typeface="Sanskrit Text" panose="02020503050405020304" pitchFamily="18" charset="0"/>
                              <a:cs typeface="Sanskrit Text" panose="02020503050405020304" pitchFamily="18" charset="0"/>
                            </a:rPr>
                            <a:t>et al.</a:t>
                          </a:r>
                          <a:r>
                            <a:rPr lang="en-US" altLang="zh-CN" sz="2000" dirty="0">
                              <a:solidFill>
                                <a:srgbClr val="0000CC"/>
                              </a:solidFill>
                              <a:latin typeface="Sanskrit Text" panose="02020503050405020304" pitchFamily="18" charset="0"/>
                              <a:cs typeface="Sanskrit Text" panose="02020503050405020304" pitchFamily="18" charset="0"/>
                            </a:rPr>
                            <a:t> 2025</a:t>
                          </a:r>
                          <a:r>
                            <a:rPr lang="en-US" sz="2000" dirty="0">
                              <a:solidFill>
                                <a:srgbClr val="0000CC"/>
                              </a:solidFill>
                              <a:latin typeface="Sanskrit Text" panose="02020503050405020304" pitchFamily="18" charset="0"/>
                              <a:cs typeface="Sanskrit Text" panose="02020503050405020304" pitchFamily="18" charset="0"/>
                            </a:rPr>
                            <a:t>)</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pPr algn="ctr"/>
                          <a:r>
                            <a:rPr lang="en-US" sz="2000" dirty="0">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419101" t="-301724" r="-100000" b="-312069"/>
                          </a:stretch>
                        </a:blip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alpha val="10000"/>
                          </a:srgbClr>
                        </a:solidFill>
                      </a:tcPr>
                    </a:tc>
                    <a:extLst>
                      <a:ext uri="{0D108BD9-81ED-4DB2-BD59-A6C34878D82A}">
                        <a16:rowId xmlns:a16="http://schemas.microsoft.com/office/drawing/2014/main" val="933927974"/>
                      </a:ext>
                    </a:extLst>
                  </a:tr>
                  <a:tr h="701040">
                    <a:tc>
                      <a:txBody>
                        <a:bodyPr/>
                        <a:lstStyle/>
                        <a:p>
                          <a:r>
                            <a:rPr lang="en-US" sz="2000" dirty="0">
                              <a:latin typeface="Sanskrit Text" panose="02020503050405020304" pitchFamily="18" charset="0"/>
                              <a:cs typeface="Sanskrit Text" panose="02020503050405020304" pitchFamily="18" charset="0"/>
                            </a:rPr>
                            <a:t>Gaussian Expansion</a:t>
                          </a:r>
                        </a:p>
                        <a:p>
                          <a:r>
                            <a:rPr lang="en-US" sz="2000" dirty="0">
                              <a:latin typeface="Sanskrit Text" panose="02020503050405020304" pitchFamily="18" charset="0"/>
                              <a:cs typeface="Sanskrit Text" panose="02020503050405020304" pitchFamily="18" charset="0"/>
                            </a:rPr>
                            <a:t>(E. Hiyama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2004)</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
                          <a:stretch>
                            <a:fillRect l="-319101" t="-405217" r="-200000" b="-214783"/>
                          </a:stretch>
                        </a:blipFill>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
                          <a:stretch>
                            <a:fillRect l="-419101" t="-405217" r="-100000" b="-21478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alpha val="50000"/>
                          </a:schemeClr>
                        </a:solidFill>
                      </a:tcPr>
                    </a:tc>
                    <a:extLst>
                      <a:ext uri="{0D108BD9-81ED-4DB2-BD59-A6C34878D82A}">
                        <a16:rowId xmlns:a16="http://schemas.microsoft.com/office/drawing/2014/main" val="2819756163"/>
                      </a:ext>
                    </a:extLst>
                  </a:tr>
                  <a:tr h="701040">
                    <a:tc>
                      <a:txBody>
                        <a:bodyPr/>
                        <a:lstStyle/>
                        <a:p>
                          <a:r>
                            <a:rPr lang="en-US" sz="2000" dirty="0">
                              <a:latin typeface="Sanskrit Text" panose="02020503050405020304" pitchFamily="18" charset="0"/>
                              <a:cs typeface="Sanskrit Text" panose="02020503050405020304" pitchFamily="18" charset="0"/>
                            </a:rPr>
                            <a:t>NCGSM-CC</a:t>
                          </a:r>
                        </a:p>
                        <a:p>
                          <a:r>
                            <a:rPr lang="en-US" sz="2000" dirty="0">
                              <a:latin typeface="Sanskrit Text" panose="02020503050405020304" pitchFamily="18" charset="0"/>
                              <a:cs typeface="Sanskrit Text" panose="02020503050405020304" pitchFamily="18" charset="0"/>
                            </a:rPr>
                            <a:t>(N. Michel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extLst>
                      <a:ext uri="{0D108BD9-81ED-4DB2-BD59-A6C34878D82A}">
                        <a16:rowId xmlns:a16="http://schemas.microsoft.com/office/drawing/2014/main" val="1127513586"/>
                      </a:ext>
                    </a:extLst>
                  </a:tr>
                  <a:tr h="701040">
                    <a:tc>
                      <a:txBody>
                        <a:bodyPr/>
                        <a:lstStyle/>
                        <a:p>
                          <a:r>
                            <a:rPr lang="en-US" sz="2000" dirty="0">
                              <a:latin typeface="Sanskrit Text" panose="02020503050405020304" pitchFamily="18" charset="0"/>
                              <a:cs typeface="Sanskrit Text" panose="02020503050405020304" pitchFamily="18" charset="0"/>
                            </a:rPr>
                            <a:t>Lattice</a:t>
                          </a:r>
                        </a:p>
                        <a:p>
                          <a:r>
                            <a:rPr lang="en-US" sz="2000" dirty="0">
                              <a:latin typeface="Sanskrit Text" panose="02020503050405020304" pitchFamily="18" charset="0"/>
                              <a:cs typeface="Sanskrit Text" panose="02020503050405020304" pitchFamily="18" charset="0"/>
                            </a:rPr>
                            <a:t>(U. G. </a:t>
                          </a:r>
                          <a:r>
                            <a:rPr lang="en-US" sz="2000" dirty="0" err="1">
                              <a:latin typeface="Sanskrit Text" panose="02020503050405020304" pitchFamily="18" charset="0"/>
                              <a:cs typeface="Sanskrit Text" panose="02020503050405020304" pitchFamily="18" charset="0"/>
                            </a:rPr>
                            <a:t>Meißner</a:t>
                          </a:r>
                          <a:r>
                            <a:rPr lang="en-US" sz="2000" dirty="0">
                              <a:latin typeface="Sanskrit Text" panose="02020503050405020304" pitchFamily="18" charset="0"/>
                              <a:cs typeface="Sanskrit Text" panose="02020503050405020304" pitchFamily="18" charset="0"/>
                            </a:rPr>
                            <a:t> </a:t>
                          </a:r>
                          <a:r>
                            <a:rPr lang="en-US" sz="2000" i="1" dirty="0">
                              <a:latin typeface="Sanskrit Text" panose="02020503050405020304" pitchFamily="18" charset="0"/>
                              <a:cs typeface="Sanskrit Text" panose="02020503050405020304" pitchFamily="18" charset="0"/>
                            </a:rPr>
                            <a:t>et al.</a:t>
                          </a:r>
                          <a:r>
                            <a:rPr lang="en-US" sz="2000" dirty="0">
                              <a:latin typeface="Sanskrit Text" panose="02020503050405020304" pitchFamily="18" charset="0"/>
                              <a:cs typeface="Sanskrit Text" panose="02020503050405020304" pitchFamily="18" charset="0"/>
                            </a:rPr>
                            <a:t> 2024)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pPr algn="ct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319101" t="-605217" r="-200000" b="-14783"/>
                          </a:stretch>
                        </a:blip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419101" t="-605217" r="-100000" b="-14783"/>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alpha val="50000"/>
                          </a:schemeClr>
                        </a:solidFill>
                      </a:tcPr>
                    </a:tc>
                    <a:extLst>
                      <a:ext uri="{0D108BD9-81ED-4DB2-BD59-A6C34878D82A}">
                        <a16:rowId xmlns:a16="http://schemas.microsoft.com/office/drawing/2014/main" val="3005192202"/>
                      </a:ext>
                    </a:extLst>
                  </a:tr>
                </a:tbl>
              </a:graphicData>
            </a:graphic>
          </p:graphicFrame>
        </mc:Fallback>
      </mc:AlternateContent>
      <p:sp>
        <p:nvSpPr>
          <p:cNvPr id="6" name="Left Brace 5">
            <a:extLst>
              <a:ext uri="{FF2B5EF4-FFF2-40B4-BE49-F238E27FC236}">
                <a16:creationId xmlns:a16="http://schemas.microsoft.com/office/drawing/2014/main" id="{F6D622D4-DFD8-39F7-2DB5-AFDE48F9117C}"/>
              </a:ext>
            </a:extLst>
          </p:cNvPr>
          <p:cNvSpPr/>
          <p:nvPr/>
        </p:nvSpPr>
        <p:spPr>
          <a:xfrm>
            <a:off x="1158648" y="1413247"/>
            <a:ext cx="392504" cy="2106849"/>
          </a:xfrm>
          <a:prstGeom prst="leftBrace">
            <a:avLst/>
          </a:prstGeom>
          <a:solidFill>
            <a:srgbClr val="FF0000">
              <a:alpha val="10000"/>
            </a:srgbClr>
          </a:solidFill>
          <a:ln cap="rnd">
            <a:solidFill>
              <a:srgbClr val="C0000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C01B6F3B-0757-D184-FFFB-0310D0BAC067}"/>
              </a:ext>
            </a:extLst>
          </p:cNvPr>
          <p:cNvSpPr/>
          <p:nvPr/>
        </p:nvSpPr>
        <p:spPr>
          <a:xfrm>
            <a:off x="1174766" y="3520097"/>
            <a:ext cx="392504" cy="2106850"/>
          </a:xfrm>
          <a:prstGeom prst="leftBrace">
            <a:avLst/>
          </a:prstGeom>
          <a:solidFill>
            <a:schemeClr val="accent4">
              <a:lumMod val="20000"/>
              <a:lumOff val="80000"/>
              <a:alpha val="50000"/>
            </a:schemeClr>
          </a:solidFill>
          <a:ln cap="rnd">
            <a:solidFill>
              <a:srgbClr val="0070C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DCD1CC97-847B-48D7-6199-9D2BD89D1B0C}"/>
              </a:ext>
            </a:extLst>
          </p:cNvPr>
          <p:cNvSpPr/>
          <p:nvPr/>
        </p:nvSpPr>
        <p:spPr>
          <a:xfrm>
            <a:off x="351362" y="1358246"/>
            <a:ext cx="923330" cy="2175018"/>
          </a:xfrm>
          <a:prstGeom prst="rect">
            <a:avLst/>
          </a:prstGeom>
          <a:noFill/>
        </p:spPr>
        <p:txBody>
          <a:bodyPr vert="eaVert" wrap="none" lIns="91440" tIns="45720" rIns="91440" bIns="45720">
            <a:spAutoFit/>
          </a:bodyPr>
          <a:lstStyle/>
          <a:p>
            <a:pPr algn="ctr"/>
            <a:r>
              <a:rPr lang="en-US" sz="1600" b="0" cap="none" spc="0" dirty="0">
                <a:ln w="0"/>
                <a:solidFill>
                  <a:srgbClr val="C00000"/>
                </a:solidFill>
                <a:effectLst>
                  <a:outerShdw blurRad="38100" dist="19050" dir="2700000" algn="tl" rotWithShape="0">
                    <a:schemeClr val="dk1">
                      <a:alpha val="40000"/>
                    </a:schemeClr>
                  </a:outerShdw>
                </a:effectLst>
              </a:rPr>
              <a:t>Parameter independent</a:t>
            </a:r>
          </a:p>
          <a:p>
            <a:pPr algn="ctr"/>
            <a:r>
              <a:rPr lang="en-US" sz="1600" b="0" cap="none" spc="0" dirty="0">
                <a:ln w="0"/>
                <a:solidFill>
                  <a:srgbClr val="C00000"/>
                </a:solidFill>
                <a:effectLst>
                  <a:outerShdw blurRad="38100" dist="19050" dir="2700000" algn="tl" rotWithShape="0">
                    <a:schemeClr val="dk1">
                      <a:alpha val="40000"/>
                    </a:schemeClr>
                  </a:outerShdw>
                </a:effectLst>
              </a:rPr>
              <a:t>and</a:t>
            </a:r>
          </a:p>
          <a:p>
            <a:pPr algn="ctr"/>
            <a:r>
              <a:rPr lang="en-US" sz="1600" b="0" cap="none" spc="0" dirty="0">
                <a:ln w="0"/>
                <a:solidFill>
                  <a:srgbClr val="C00000"/>
                </a:solidFill>
                <a:effectLst>
                  <a:outerShdw blurRad="38100" dist="19050" dir="2700000" algn="tl" rotWithShape="0">
                    <a:schemeClr val="dk1">
                      <a:alpha val="40000"/>
                    </a:schemeClr>
                  </a:outerShdw>
                </a:effectLst>
              </a:rPr>
              <a:t>Realistic interactions</a:t>
            </a:r>
          </a:p>
        </p:txBody>
      </p:sp>
      <p:sp>
        <p:nvSpPr>
          <p:cNvPr id="10" name="Rectangle 9">
            <a:extLst>
              <a:ext uri="{FF2B5EF4-FFF2-40B4-BE49-F238E27FC236}">
                <a16:creationId xmlns:a16="http://schemas.microsoft.com/office/drawing/2014/main" id="{44CAB21C-5A49-1CB0-ED1B-A26C089BA927}"/>
              </a:ext>
            </a:extLst>
          </p:cNvPr>
          <p:cNvSpPr/>
          <p:nvPr/>
        </p:nvSpPr>
        <p:spPr>
          <a:xfrm>
            <a:off x="346602" y="3499504"/>
            <a:ext cx="923330" cy="2150653"/>
          </a:xfrm>
          <a:prstGeom prst="rect">
            <a:avLst/>
          </a:prstGeom>
          <a:noFill/>
        </p:spPr>
        <p:txBody>
          <a:bodyPr vert="eaVert" wrap="none" lIns="91440" tIns="45720" rIns="91440" bIns="45720">
            <a:spAutoFit/>
          </a:bodyPr>
          <a:lstStyle/>
          <a:p>
            <a:pPr algn="ctr"/>
            <a:r>
              <a:rPr lang="en-US" sz="1600" b="0" cap="none" spc="0" dirty="0">
                <a:ln w="0"/>
                <a:solidFill>
                  <a:schemeClr val="tx2">
                    <a:lumMod val="50000"/>
                    <a:lumOff val="50000"/>
                  </a:schemeClr>
                </a:solidFill>
                <a:effectLst>
                  <a:outerShdw blurRad="38100" dist="19050" dir="2700000" algn="tl" rotWithShape="0">
                    <a:schemeClr val="dk1">
                      <a:alpha val="40000"/>
                    </a:schemeClr>
                  </a:outerShdw>
                </a:effectLst>
              </a:rPr>
              <a:t>Parameter dependent</a:t>
            </a:r>
          </a:p>
          <a:p>
            <a:pPr algn="ctr"/>
            <a:r>
              <a:rPr lang="en-US" sz="1600" dirty="0">
                <a:ln w="0"/>
                <a:solidFill>
                  <a:schemeClr val="tx2">
                    <a:lumMod val="50000"/>
                    <a:lumOff val="50000"/>
                  </a:schemeClr>
                </a:solidFill>
                <a:effectLst>
                  <a:outerShdw blurRad="38100" dist="19050" dir="2700000" algn="tl" rotWithShape="0">
                    <a:schemeClr val="dk1">
                      <a:alpha val="40000"/>
                    </a:schemeClr>
                  </a:outerShdw>
                </a:effectLst>
              </a:rPr>
              <a:t>or</a:t>
            </a:r>
            <a:endParaRPr lang="en-US" sz="1600" b="0" cap="none" spc="0" dirty="0">
              <a:ln w="0"/>
              <a:solidFill>
                <a:schemeClr val="tx2">
                  <a:lumMod val="50000"/>
                  <a:lumOff val="50000"/>
                </a:schemeClr>
              </a:solidFill>
              <a:effectLst>
                <a:outerShdw blurRad="38100" dist="19050" dir="2700000" algn="tl" rotWithShape="0">
                  <a:schemeClr val="dk1">
                    <a:alpha val="40000"/>
                  </a:schemeClr>
                </a:outerShdw>
              </a:effectLst>
            </a:endParaRPr>
          </a:p>
          <a:p>
            <a:pPr algn="ctr"/>
            <a:r>
              <a:rPr lang="en-US" sz="1600" b="0" cap="none" spc="0" dirty="0">
                <a:ln w="0"/>
                <a:solidFill>
                  <a:schemeClr val="tx2">
                    <a:lumMod val="50000"/>
                    <a:lumOff val="50000"/>
                  </a:schemeClr>
                </a:solidFill>
                <a:effectLst>
                  <a:outerShdw blurRad="38100" dist="19050" dir="2700000" algn="tl" rotWithShape="0">
                    <a:schemeClr val="dk1">
                      <a:alpha val="40000"/>
                    </a:schemeClr>
                  </a:outerShdw>
                </a:effectLst>
              </a:rPr>
              <a:t>Unrealistic interactions</a:t>
            </a:r>
          </a:p>
        </p:txBody>
      </p:sp>
      <p:sp>
        <p:nvSpPr>
          <p:cNvPr id="14" name="TextBox 13">
            <a:extLst>
              <a:ext uri="{FF2B5EF4-FFF2-40B4-BE49-F238E27FC236}">
                <a16:creationId xmlns:a16="http://schemas.microsoft.com/office/drawing/2014/main" id="{8456EF55-C99B-05F7-A4EF-7DB755FE230A}"/>
              </a:ext>
            </a:extLst>
          </p:cNvPr>
          <p:cNvSpPr txBox="1"/>
          <p:nvPr/>
        </p:nvSpPr>
        <p:spPr>
          <a:xfrm>
            <a:off x="4573605" y="5800575"/>
            <a:ext cx="358059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Puzzle not resolved!</a:t>
            </a:r>
          </a:p>
        </p:txBody>
      </p:sp>
    </p:spTree>
    <p:extLst>
      <p:ext uri="{BB962C8B-B14F-4D97-AF65-F5344CB8AC3E}">
        <p14:creationId xmlns:p14="http://schemas.microsoft.com/office/powerpoint/2010/main" val="3199711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99F30D-97F1-BCA2-E977-4DE66BDBC7E4}"/>
              </a:ext>
            </a:extLst>
          </p:cNvPr>
          <p:cNvPicPr>
            <a:picLocks noChangeAspect="1"/>
          </p:cNvPicPr>
          <p:nvPr/>
        </p:nvPicPr>
        <p:blipFill>
          <a:blip r:embed="rId3"/>
          <a:stretch>
            <a:fillRect/>
          </a:stretch>
        </p:blipFill>
        <p:spPr>
          <a:xfrm>
            <a:off x="5041182" y="3011843"/>
            <a:ext cx="7242230" cy="3819944"/>
          </a:xfrm>
          <a:prstGeom prst="rect">
            <a:avLst/>
          </a:prstGeom>
        </p:spPr>
      </p:pic>
      <p:pic>
        <p:nvPicPr>
          <p:cNvPr id="11" name="Picture 10">
            <a:extLst>
              <a:ext uri="{FF2B5EF4-FFF2-40B4-BE49-F238E27FC236}">
                <a16:creationId xmlns:a16="http://schemas.microsoft.com/office/drawing/2014/main" id="{F2A1AAC8-4AF2-29E2-7795-D6AF86D49B59}"/>
              </a:ext>
            </a:extLst>
          </p:cNvPr>
          <p:cNvPicPr>
            <a:picLocks noChangeAspect="1"/>
          </p:cNvPicPr>
          <p:nvPr/>
        </p:nvPicPr>
        <p:blipFill>
          <a:blip r:embed="rId4"/>
          <a:stretch>
            <a:fillRect/>
          </a:stretch>
        </p:blipFill>
        <p:spPr>
          <a:xfrm>
            <a:off x="27802" y="3002435"/>
            <a:ext cx="5060936" cy="3287996"/>
          </a:xfrm>
          <a:prstGeom prst="rect">
            <a:avLst/>
          </a:prstGeom>
        </p:spPr>
      </p:pic>
      <p:sp>
        <p:nvSpPr>
          <p:cNvPr id="4" name="Title 1">
            <a:extLst>
              <a:ext uri="{FF2B5EF4-FFF2-40B4-BE49-F238E27FC236}">
                <a16:creationId xmlns:a16="http://schemas.microsoft.com/office/drawing/2014/main" id="{A82C35F7-2061-3F68-EC0B-80D5B5A4A091}"/>
              </a:ext>
            </a:extLst>
          </p:cNvPr>
          <p:cNvSpPr txBox="1">
            <a:spLocks/>
          </p:cNvSpPr>
          <p:nvPr/>
        </p:nvSpPr>
        <p:spPr>
          <a:xfrm>
            <a:off x="0" y="1"/>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Sum rules with NCSM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B8848C9-2916-78EE-974D-FB836F21BFCE}"/>
              </a:ext>
            </a:extLst>
          </p:cNvPr>
          <p:cNvSpPr txBox="1"/>
          <p:nvPr/>
        </p:nvSpPr>
        <p:spPr>
          <a:xfrm>
            <a:off x="719189" y="1534850"/>
            <a:ext cx="9644011" cy="1569660"/>
          </a:xfrm>
          <a:prstGeom prst="rect">
            <a:avLst/>
          </a:prstGeom>
          <a:noFill/>
        </p:spPr>
        <p:txBody>
          <a:bodyPr wrap="square" rtlCol="0">
            <a:spAutoFit/>
          </a:bodyPr>
          <a:lstStyle/>
          <a:p>
            <a:pPr marL="342900" indent="-342900">
              <a:buClr>
                <a:srgbClr val="0000CC"/>
              </a:buClr>
              <a:buFont typeface="Arial" panose="020B0604020202020204" pitchFamily="34" charset="0"/>
              <a:buChar char="•"/>
            </a:pPr>
            <a:r>
              <a:rPr lang="en-US" altLang="zh-CN" sz="2400" dirty="0">
                <a:solidFill>
                  <a:srgbClr val="0000CC"/>
                </a:solidFill>
                <a:latin typeface="Times New Roman" panose="02020603050405020304" pitchFamily="18" charset="0"/>
                <a:cs typeface="Times New Roman" panose="02020603050405020304" pitchFamily="18" charset="0"/>
              </a:rPr>
              <a:t>Sum rule:</a:t>
            </a:r>
            <a:r>
              <a:rPr lang="zh-CN" altLang="en-US" sz="2400" dirty="0">
                <a:solidFill>
                  <a:srgbClr val="0000CC"/>
                </a:solidFill>
                <a:latin typeface="Times New Roman" panose="02020603050405020304" pitchFamily="18" charset="0"/>
                <a:cs typeface="Times New Roman" panose="02020603050405020304" pitchFamily="18" charset="0"/>
              </a:rPr>
              <a:t> </a:t>
            </a:r>
            <a:r>
              <a:rPr lang="en-US" altLang="zh-CN" sz="2400" dirty="0">
                <a:solidFill>
                  <a:srgbClr val="0000CC"/>
                </a:solidFill>
                <a:latin typeface="Times New Roman" panose="02020603050405020304" pitchFamily="18" charset="0"/>
                <a:cs typeface="Times New Roman" panose="02020603050405020304" pitchFamily="18" charset="0"/>
              </a:rPr>
              <a:t>response of nuclei to external field probe</a:t>
            </a:r>
          </a:p>
          <a:p>
            <a:pPr marL="342900" indent="-342900">
              <a:buClr>
                <a:srgbClr val="0000CC"/>
              </a:buClr>
              <a:buFont typeface="Arial" panose="020B0604020202020204" pitchFamily="34" charset="0"/>
              <a:buChar char="•"/>
            </a:pPr>
            <a:r>
              <a:rPr lang="en-US" sz="2400" dirty="0">
                <a:solidFill>
                  <a:srgbClr val="0000CC"/>
                </a:solidFill>
                <a:latin typeface="Times New Roman" panose="02020603050405020304" pitchFamily="18" charset="0"/>
                <a:cs typeface="Times New Roman" panose="02020603050405020304" pitchFamily="18" charset="0"/>
              </a:rPr>
              <a:t>Direct techniques: only available for deuteron</a:t>
            </a:r>
          </a:p>
          <a:p>
            <a:pPr marL="342900" indent="-342900">
              <a:buClr>
                <a:srgbClr val="0000CC"/>
              </a:buClr>
              <a:buFont typeface="Arial" panose="020B0604020202020204" pitchFamily="34" charset="0"/>
              <a:buChar char="•"/>
            </a:pPr>
            <a:r>
              <a:rPr lang="en-US" sz="2400" dirty="0">
                <a:solidFill>
                  <a:srgbClr val="0000CC"/>
                </a:solidFill>
                <a:latin typeface="Times New Roman" panose="02020603050405020304" pitchFamily="18" charset="0"/>
                <a:cs typeface="Times New Roman" panose="02020603050405020304" pitchFamily="18" charset="0"/>
              </a:rPr>
              <a:t>Indirect techniques: Lorentz integral transform,</a:t>
            </a:r>
            <a:r>
              <a:rPr lang="zh-CN" altLang="en-US" sz="2400" dirty="0">
                <a:solidFill>
                  <a:srgbClr val="0000CC"/>
                </a:solidFill>
                <a:latin typeface="Times New Roman" panose="02020603050405020304" pitchFamily="18" charset="0"/>
                <a:cs typeface="Times New Roman" panose="02020603050405020304" pitchFamily="18" charset="0"/>
              </a:rPr>
              <a:t> </a:t>
            </a:r>
            <a:r>
              <a:rPr lang="en-US" altLang="zh-CN" sz="2400" dirty="0" err="1">
                <a:solidFill>
                  <a:srgbClr val="0000CC"/>
                </a:solidFill>
                <a:latin typeface="Times New Roman" panose="02020603050405020304" pitchFamily="18" charset="0"/>
                <a:cs typeface="Times New Roman" panose="02020603050405020304" pitchFamily="18" charset="0"/>
              </a:rPr>
              <a:t>Lanczos</a:t>
            </a:r>
            <a:r>
              <a:rPr lang="zh-CN" altLang="en-US" sz="2400" dirty="0">
                <a:solidFill>
                  <a:srgbClr val="0000CC"/>
                </a:solidFill>
                <a:latin typeface="Times New Roman" panose="02020603050405020304" pitchFamily="18" charset="0"/>
                <a:cs typeface="Times New Roman" panose="02020603050405020304" pitchFamily="18" charset="0"/>
              </a:rPr>
              <a:t> </a:t>
            </a:r>
            <a:r>
              <a:rPr lang="en-US" altLang="zh-CN" sz="2400" dirty="0">
                <a:solidFill>
                  <a:srgbClr val="0000CC"/>
                </a:solidFill>
                <a:latin typeface="Times New Roman" panose="02020603050405020304" pitchFamily="18" charset="0"/>
                <a:cs typeface="Times New Roman" panose="02020603050405020304" pitchFamily="18" charset="0"/>
              </a:rPr>
              <a:t>sum</a:t>
            </a:r>
            <a:r>
              <a:rPr lang="zh-CN" altLang="en-US" sz="2400" dirty="0">
                <a:solidFill>
                  <a:srgbClr val="0000CC"/>
                </a:solidFill>
                <a:latin typeface="Times New Roman" panose="02020603050405020304" pitchFamily="18" charset="0"/>
                <a:cs typeface="Times New Roman" panose="02020603050405020304" pitchFamily="18" charset="0"/>
              </a:rPr>
              <a:t> </a:t>
            </a:r>
            <a:r>
              <a:rPr lang="en-US" altLang="zh-CN" sz="2400" dirty="0">
                <a:solidFill>
                  <a:srgbClr val="0000CC"/>
                </a:solidFill>
                <a:latin typeface="Times New Roman" panose="02020603050405020304" pitchFamily="18" charset="0"/>
                <a:cs typeface="Times New Roman" panose="02020603050405020304" pitchFamily="18" charset="0"/>
              </a:rPr>
              <a:t>rule method</a:t>
            </a:r>
          </a:p>
          <a:p>
            <a:pPr marL="342900" indent="-342900">
              <a:buClr>
                <a:srgbClr val="0000CC"/>
              </a:buClr>
              <a:buFont typeface="Arial" panose="020B0604020202020204" pitchFamily="34" charset="0"/>
              <a:buChar char="•"/>
            </a:pPr>
            <a:r>
              <a:rPr lang="en-US" sz="2400" dirty="0">
                <a:solidFill>
                  <a:srgbClr val="0000CC"/>
                </a:solidFill>
                <a:latin typeface="Times New Roman" panose="02020603050405020304" pitchFamily="18" charset="0"/>
                <a:cs typeface="Times New Roman" panose="02020603050405020304" pitchFamily="18" charset="0"/>
              </a:rPr>
              <a:t>A&gt;2, direct calculation?</a:t>
            </a:r>
          </a:p>
        </p:txBody>
      </p:sp>
      <p:sp>
        <p:nvSpPr>
          <p:cNvPr id="10" name="TextBox 9">
            <a:extLst>
              <a:ext uri="{FF2B5EF4-FFF2-40B4-BE49-F238E27FC236}">
                <a16:creationId xmlns:a16="http://schemas.microsoft.com/office/drawing/2014/main" id="{E535437C-D4BC-F674-3DC7-F78352F5F508}"/>
              </a:ext>
            </a:extLst>
          </p:cNvPr>
          <p:cNvSpPr txBox="1"/>
          <p:nvPr/>
        </p:nvSpPr>
        <p:spPr>
          <a:xfrm>
            <a:off x="882262" y="6201218"/>
            <a:ext cx="6221002" cy="646331"/>
          </a:xfrm>
          <a:prstGeom prst="rect">
            <a:avLst/>
          </a:prstGeom>
          <a:noFill/>
        </p:spPr>
        <p:txBody>
          <a:bodyPr wrap="square">
            <a:spAutoFit/>
          </a:bodyPr>
          <a:lstStyle/>
          <a:p>
            <a:r>
              <a:rPr lang="en-US" b="0" dirty="0">
                <a:solidFill>
                  <a:srgbClr val="0000CC"/>
                </a:solidFill>
                <a:effectLst/>
                <a:latin typeface="-apple-system"/>
              </a:rPr>
              <a:t>P. Yin</a:t>
            </a:r>
            <a:r>
              <a:rPr lang="en-US" b="0" i="1" dirty="0">
                <a:solidFill>
                  <a:srgbClr val="0000CC"/>
                </a:solidFill>
                <a:effectLst/>
                <a:latin typeface="-apple-system"/>
              </a:rPr>
              <a:t> et al, </a:t>
            </a:r>
            <a:r>
              <a:rPr lang="en-US" b="0" i="1" dirty="0" err="1">
                <a:solidFill>
                  <a:srgbClr val="0000CC"/>
                </a:solidFill>
                <a:effectLst/>
                <a:latin typeface="-apple-system"/>
              </a:rPr>
              <a:t>J.Phys.G</a:t>
            </a:r>
            <a:r>
              <a:rPr lang="en-US" b="0" i="0" dirty="0">
                <a:solidFill>
                  <a:srgbClr val="0000CC"/>
                </a:solidFill>
                <a:effectLst/>
                <a:latin typeface="-apple-system"/>
              </a:rPr>
              <a:t> 49, 125102 (2022)</a:t>
            </a:r>
          </a:p>
          <a:p>
            <a:r>
              <a:rPr lang="en-US" b="0" dirty="0">
                <a:solidFill>
                  <a:srgbClr val="0000CC"/>
                </a:solidFill>
                <a:effectLst/>
                <a:latin typeface="-apple-system"/>
              </a:rPr>
              <a:t>P</a:t>
            </a:r>
            <a:r>
              <a:rPr lang="en-US" dirty="0">
                <a:solidFill>
                  <a:srgbClr val="0000CC"/>
                </a:solidFill>
                <a:latin typeface="-apple-system"/>
              </a:rPr>
              <a:t>.</a:t>
            </a:r>
            <a:r>
              <a:rPr lang="en-US" b="0" dirty="0">
                <a:solidFill>
                  <a:srgbClr val="0000CC"/>
                </a:solidFill>
                <a:effectLst/>
                <a:latin typeface="-apple-system"/>
              </a:rPr>
              <a:t> Yin</a:t>
            </a:r>
            <a:r>
              <a:rPr lang="en-US" b="0" i="1" dirty="0">
                <a:solidFill>
                  <a:srgbClr val="0000CC"/>
                </a:solidFill>
                <a:effectLst/>
                <a:latin typeface="-apple-system"/>
              </a:rPr>
              <a:t> et al, </a:t>
            </a:r>
            <a:r>
              <a:rPr kumimoji="0" lang="en-US" altLang="en-US" sz="1800" b="0" i="0" u="none" strike="noStrike" cap="none" normalizeH="0" baseline="0" dirty="0">
                <a:ln>
                  <a:noFill/>
                </a:ln>
                <a:solidFill>
                  <a:srgbClr val="0000CC"/>
                </a:solidFill>
                <a:effectLst/>
                <a:latin typeface="Arial Unicode MS"/>
                <a:ea typeface="SFMono-Regular"/>
              </a:rPr>
              <a:t>[arXiv:2208.00267 [</a:t>
            </a:r>
            <a:r>
              <a:rPr kumimoji="0" lang="en-US" altLang="en-US" sz="1800" b="0" i="0" u="none" strike="noStrike" cap="none" normalizeH="0" baseline="0" dirty="0" err="1">
                <a:ln>
                  <a:noFill/>
                </a:ln>
                <a:solidFill>
                  <a:srgbClr val="0000CC"/>
                </a:solidFill>
                <a:effectLst/>
                <a:latin typeface="Arial Unicode MS"/>
                <a:ea typeface="SFMono-Regular"/>
              </a:rPr>
              <a:t>nucl-th</a:t>
            </a:r>
            <a:r>
              <a:rPr kumimoji="0" lang="en-US" altLang="en-US" sz="1800" b="0" i="0" u="none" strike="noStrike" cap="none" normalizeH="0" baseline="0" dirty="0">
                <a:ln>
                  <a:noFill/>
                </a:ln>
                <a:solidFill>
                  <a:srgbClr val="0000CC"/>
                </a:solidFill>
                <a:effectLst/>
                <a:latin typeface="Arial Unicode MS"/>
                <a:ea typeface="SFMono-Regular"/>
              </a:rPr>
              <a:t>]]</a:t>
            </a:r>
            <a:r>
              <a:rPr kumimoji="0" lang="en-US" altLang="en-US" sz="1400" b="0" i="0" u="none" strike="noStrike" cap="none" normalizeH="0" baseline="0" dirty="0">
                <a:ln>
                  <a:noFill/>
                </a:ln>
                <a:solidFill>
                  <a:srgbClr val="0000CC"/>
                </a:solidFill>
                <a:effectLst/>
              </a:rPr>
              <a:t> </a:t>
            </a:r>
            <a:endParaRPr kumimoji="0" lang="en-US" altLang="en-US" sz="4000" b="0" i="0" u="none" strike="noStrike" cap="none" normalizeH="0" baseline="0" dirty="0">
              <a:ln>
                <a:noFill/>
              </a:ln>
              <a:solidFill>
                <a:srgbClr val="0000CC"/>
              </a:solidFill>
              <a:effectLst/>
              <a:latin typeface="Arial" panose="020B0604020202020204" pitchFamily="34" charset="0"/>
            </a:endParaRPr>
          </a:p>
        </p:txBody>
      </p:sp>
      <p:pic>
        <p:nvPicPr>
          <p:cNvPr id="18" name="Picture 17">
            <a:extLst>
              <a:ext uri="{FF2B5EF4-FFF2-40B4-BE49-F238E27FC236}">
                <a16:creationId xmlns:a16="http://schemas.microsoft.com/office/drawing/2014/main" id="{4FB692C9-44E1-F96A-8A41-D55A19D960F4}"/>
              </a:ext>
            </a:extLst>
          </p:cNvPr>
          <p:cNvPicPr>
            <a:picLocks noChangeAspect="1"/>
          </p:cNvPicPr>
          <p:nvPr/>
        </p:nvPicPr>
        <p:blipFill>
          <a:blip r:embed="rId5"/>
          <a:stretch>
            <a:fillRect/>
          </a:stretch>
        </p:blipFill>
        <p:spPr>
          <a:xfrm>
            <a:off x="1137007" y="850428"/>
            <a:ext cx="2417852" cy="801528"/>
          </a:xfrm>
          <a:prstGeom prst="rect">
            <a:avLst/>
          </a:prstGeom>
        </p:spPr>
      </p:pic>
      <p:pic>
        <p:nvPicPr>
          <p:cNvPr id="22" name="Picture 21">
            <a:extLst>
              <a:ext uri="{FF2B5EF4-FFF2-40B4-BE49-F238E27FC236}">
                <a16:creationId xmlns:a16="http://schemas.microsoft.com/office/drawing/2014/main" id="{40977BC2-DAE3-4390-4498-5D8A32C15F61}"/>
              </a:ext>
            </a:extLst>
          </p:cNvPr>
          <p:cNvPicPr>
            <a:picLocks noChangeAspect="1"/>
          </p:cNvPicPr>
          <p:nvPr/>
        </p:nvPicPr>
        <p:blipFill>
          <a:blip r:embed="rId6"/>
          <a:stretch>
            <a:fillRect/>
          </a:stretch>
        </p:blipFill>
        <p:spPr>
          <a:xfrm>
            <a:off x="7354589" y="799003"/>
            <a:ext cx="2239762" cy="798212"/>
          </a:xfrm>
          <a:prstGeom prst="rect">
            <a:avLst/>
          </a:prstGeom>
        </p:spPr>
      </p:pic>
      <p:pic>
        <p:nvPicPr>
          <p:cNvPr id="2" name="Picture 1">
            <a:extLst>
              <a:ext uri="{FF2B5EF4-FFF2-40B4-BE49-F238E27FC236}">
                <a16:creationId xmlns:a16="http://schemas.microsoft.com/office/drawing/2014/main" id="{6084D4CD-9104-9D80-80FE-3A24EAC63856}"/>
              </a:ext>
            </a:extLst>
          </p:cNvPr>
          <p:cNvPicPr>
            <a:picLocks noChangeAspect="1"/>
          </p:cNvPicPr>
          <p:nvPr/>
        </p:nvPicPr>
        <p:blipFill>
          <a:blip r:embed="rId7"/>
          <a:stretch>
            <a:fillRect/>
          </a:stretch>
        </p:blipFill>
        <p:spPr>
          <a:xfrm>
            <a:off x="4323707" y="878331"/>
            <a:ext cx="2980832" cy="746370"/>
          </a:xfrm>
          <a:prstGeom prst="rect">
            <a:avLst/>
          </a:prstGeom>
        </p:spPr>
      </p:pic>
    </p:spTree>
    <p:extLst>
      <p:ext uri="{BB962C8B-B14F-4D97-AF65-F5344CB8AC3E}">
        <p14:creationId xmlns:p14="http://schemas.microsoft.com/office/powerpoint/2010/main" val="18765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9A8AFC3-56C6-109A-2D2A-84699652F0C8}"/>
              </a:ext>
            </a:extLst>
          </p:cNvPr>
          <p:cNvSpPr txBox="1"/>
          <p:nvPr/>
        </p:nvSpPr>
        <p:spPr>
          <a:xfrm>
            <a:off x="216874" y="779509"/>
            <a:ext cx="6205590" cy="1908215"/>
          </a:xfrm>
          <a:prstGeom prst="rect">
            <a:avLst/>
          </a:prstGeom>
          <a:noFill/>
        </p:spPr>
        <p:txBody>
          <a:bodyPr wrap="square">
            <a:spAutoFit/>
          </a:bodyPr>
          <a:lstStyle/>
          <a:p>
            <a:pPr marL="285750" indent="-285750">
              <a:buClr>
                <a:srgbClr val="0000CC"/>
              </a:buClr>
              <a:buFont typeface="Wingdings" panose="05000000000000000000" pitchFamily="2" charset="2"/>
              <a:buChar char="Ø"/>
            </a:pPr>
            <a:r>
              <a:rPr lang="en-US" sz="2600" baseline="30000" dirty="0">
                <a:latin typeface="Times New Roman" panose="02020603050405020304" pitchFamily="18" charset="0"/>
                <a:cs typeface="Times New Roman" panose="02020603050405020304" pitchFamily="18" charset="0"/>
              </a:rPr>
              <a:t>4</a:t>
            </a:r>
            <a:r>
              <a:rPr lang="en-US" sz="2600" dirty="0">
                <a:latin typeface="Times New Roman" panose="02020603050405020304" pitchFamily="18" charset="0"/>
                <a:cs typeface="Times New Roman" panose="02020603050405020304" pitchFamily="18" charset="0"/>
              </a:rPr>
              <a:t>He: polarizability </a:t>
            </a:r>
          </a:p>
          <a:p>
            <a:pPr marL="285750" indent="-285750">
              <a:buClr>
                <a:srgbClr val="0000CC"/>
              </a:buClr>
              <a:buFont typeface="Wingdings" panose="05000000000000000000" pitchFamily="2" charset="2"/>
              <a:buChar char="Ø"/>
            </a:pPr>
            <a:r>
              <a:rPr lang="en-US" sz="2600" i="1" dirty="0">
                <a:latin typeface="Times New Roman" panose="02020603050405020304" pitchFamily="18" charset="0"/>
                <a:cs typeface="Times New Roman" panose="02020603050405020304" pitchFamily="18" charset="0"/>
              </a:rPr>
              <a:t>E1</a:t>
            </a:r>
            <a:r>
              <a:rPr lang="en-US" sz="2600" dirty="0">
                <a:latin typeface="Times New Roman" panose="02020603050405020304" pitchFamily="18" charset="0"/>
                <a:cs typeface="Times New Roman" panose="02020603050405020304" pitchFamily="18" charset="0"/>
              </a:rPr>
              <a:t> selection rule: 1</a:t>
            </a:r>
            <a:r>
              <a:rPr lang="en-US" sz="2600" baseline="300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states</a:t>
            </a:r>
          </a:p>
          <a:p>
            <a:pPr marL="285750" indent="-285750">
              <a:buClr>
                <a:srgbClr val="0000CC"/>
              </a:buClr>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Retain only 1</a:t>
            </a:r>
            <a:r>
              <a:rPr lang="en-US" sz="2600" baseline="300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states</a:t>
            </a:r>
          </a:p>
          <a:p>
            <a:pPr marL="285750" indent="53975">
              <a:buClr>
                <a:srgbClr val="0000CC"/>
              </a:buCl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 M-scheme </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with M=1 (1</a:t>
            </a:r>
            <a:r>
              <a:rPr lang="en-US" altLang="zh-CN" sz="2000" baseline="30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,2</a:t>
            </a:r>
            <a:r>
              <a:rPr lang="en-US" altLang="zh-CN" sz="2000" baseline="30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285750" indent="53975">
              <a:buClr>
                <a:srgbClr val="0000CC"/>
              </a:buCl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Lagrangian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multipler</a:t>
            </a:r>
            <a:r>
              <a:rPr lang="en-US" sz="2000"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89E05046-F2FC-EC5E-8F90-3713B8D76B04}"/>
              </a:ext>
            </a:extLst>
          </p:cNvPr>
          <p:cNvPicPr>
            <a:picLocks noChangeAspect="1"/>
          </p:cNvPicPr>
          <p:nvPr/>
        </p:nvPicPr>
        <p:blipFill>
          <a:blip r:embed="rId3"/>
          <a:stretch>
            <a:fillRect/>
          </a:stretch>
        </p:blipFill>
        <p:spPr>
          <a:xfrm>
            <a:off x="5669094" y="896065"/>
            <a:ext cx="6629718" cy="4886138"/>
          </a:xfrm>
          <a:prstGeom prst="rect">
            <a:avLst/>
          </a:prstGeom>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02739"/>
            <a:ext cx="12192000" cy="673099"/>
          </a:xfrm>
          <a:solidFill>
            <a:srgbClr val="0000CC"/>
          </a:solidFill>
        </p:spPr>
        <p:txBody>
          <a:bodyPr>
            <a:normAutofit fontScale="90000"/>
          </a:bodyPr>
          <a:lstStyle/>
          <a:p>
            <a:r>
              <a:rPr lang="en-US" altLang="zh-CN" b="1" i="1" dirty="0">
                <a:solidFill>
                  <a:schemeClr val="bg1"/>
                </a:solidFill>
                <a:latin typeface="Times New Roman" panose="02020603050405020304" pitchFamily="18" charset="0"/>
                <a:cs typeface="Times New Roman" panose="02020603050405020304" pitchFamily="18" charset="0"/>
              </a:rPr>
              <a:t>E1 </a:t>
            </a:r>
            <a:r>
              <a:rPr lang="en-US" altLang="zh-CN" b="1" dirty="0">
                <a:solidFill>
                  <a:schemeClr val="bg1"/>
                </a:solidFill>
                <a:latin typeface="Times New Roman" panose="02020603050405020304" pitchFamily="18" charset="0"/>
                <a:cs typeface="Times New Roman" panose="02020603050405020304" pitchFamily="18" charset="0"/>
              </a:rPr>
              <a:t>polarizability of </a:t>
            </a:r>
            <a:r>
              <a:rPr lang="en-US" altLang="zh-CN" b="1" baseline="30000" dirty="0">
                <a:solidFill>
                  <a:schemeClr val="bg1"/>
                </a:solidFill>
                <a:latin typeface="Times New Roman" panose="02020603050405020304" pitchFamily="18" charset="0"/>
                <a:cs typeface="Times New Roman" panose="02020603050405020304" pitchFamily="18" charset="0"/>
              </a:rPr>
              <a:t>4</a:t>
            </a:r>
            <a:r>
              <a:rPr lang="en-US" altLang="zh-CN" b="1" dirty="0">
                <a:solidFill>
                  <a:schemeClr val="bg1"/>
                </a:solidFill>
                <a:latin typeface="Times New Roman" panose="02020603050405020304" pitchFamily="18" charset="0"/>
                <a:cs typeface="Times New Roman" panose="02020603050405020304" pitchFamily="18" charset="0"/>
              </a:rPr>
              <a:t>He with NCSM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A29027B-9489-587C-AAB0-B57C99A48C7F}"/>
              </a:ext>
            </a:extLst>
          </p:cNvPr>
          <p:cNvSpPr txBox="1"/>
          <p:nvPr/>
        </p:nvSpPr>
        <p:spPr>
          <a:xfrm>
            <a:off x="6096000" y="5905452"/>
            <a:ext cx="6897167" cy="600164"/>
          </a:xfrm>
          <a:prstGeom prst="rect">
            <a:avLst/>
          </a:prstGeom>
          <a:noFill/>
        </p:spPr>
        <p:txBody>
          <a:bodyPr wrap="square" rtlCol="0">
            <a:spAutoFit/>
          </a:bodyPr>
          <a:lstStyle/>
          <a:p>
            <a:r>
              <a:rPr lang="en-US" sz="1600" dirty="0">
                <a:solidFill>
                  <a:srgbClr val="00B050"/>
                </a:solidFill>
                <a:latin typeface="Times New Roman" panose="02020603050405020304" pitchFamily="18" charset="0"/>
                <a:cs typeface="Times New Roman" panose="02020603050405020304" pitchFamily="18" charset="0"/>
              </a:rPr>
              <a:t>P. Yin, A. M. Shirokov, P. Maris, P. J. Fasano, M. A. Caprio, H. Li, </a:t>
            </a:r>
          </a:p>
          <a:p>
            <a:r>
              <a:rPr lang="en-US" sz="1600" dirty="0">
                <a:solidFill>
                  <a:srgbClr val="00B050"/>
                </a:solidFill>
                <a:latin typeface="Times New Roman" panose="02020603050405020304" pitchFamily="18" charset="0"/>
                <a:cs typeface="Times New Roman" panose="02020603050405020304" pitchFamily="18" charset="0"/>
              </a:rPr>
              <a:t>W. </a:t>
            </a:r>
            <a:r>
              <a:rPr lang="en-US" sz="1600" dirty="0" err="1">
                <a:solidFill>
                  <a:srgbClr val="00B050"/>
                </a:solidFill>
                <a:latin typeface="Times New Roman" panose="02020603050405020304" pitchFamily="18" charset="0"/>
                <a:cs typeface="Times New Roman" panose="02020603050405020304" pitchFamily="18" charset="0"/>
              </a:rPr>
              <a:t>Zuo</a:t>
            </a:r>
            <a:r>
              <a:rPr lang="en-US" sz="1600" dirty="0">
                <a:solidFill>
                  <a:srgbClr val="00B050"/>
                </a:solidFill>
                <a:latin typeface="Times New Roman" panose="02020603050405020304" pitchFamily="18" charset="0"/>
                <a:cs typeface="Times New Roman" panose="02020603050405020304" pitchFamily="18" charset="0"/>
              </a:rPr>
              <a:t>, J. P. Vary, Phys. Lett. B </a:t>
            </a:r>
            <a:r>
              <a:rPr lang="en-US" sz="1600" b="1" dirty="0">
                <a:solidFill>
                  <a:srgbClr val="00B050"/>
                </a:solidFill>
                <a:latin typeface="Times New Roman" panose="02020603050405020304" pitchFamily="18" charset="0"/>
                <a:cs typeface="Times New Roman" panose="02020603050405020304" pitchFamily="18" charset="0"/>
              </a:rPr>
              <a:t>855</a:t>
            </a:r>
            <a:r>
              <a:rPr lang="en-US" sz="1600" dirty="0">
                <a:solidFill>
                  <a:srgbClr val="00B050"/>
                </a:solidFill>
                <a:latin typeface="Times New Roman" panose="02020603050405020304" pitchFamily="18" charset="0"/>
                <a:cs typeface="Times New Roman" panose="02020603050405020304" pitchFamily="18" charset="0"/>
              </a:rPr>
              <a:t>, 138857 (2024)</a:t>
            </a:r>
          </a:p>
        </p:txBody>
      </p:sp>
      <p:pic>
        <p:nvPicPr>
          <p:cNvPr id="8" name="Picture 7">
            <a:extLst>
              <a:ext uri="{FF2B5EF4-FFF2-40B4-BE49-F238E27FC236}">
                <a16:creationId xmlns:a16="http://schemas.microsoft.com/office/drawing/2014/main" id="{6389BC4F-1582-9C66-B434-7AED78321E8A}"/>
              </a:ext>
            </a:extLst>
          </p:cNvPr>
          <p:cNvPicPr>
            <a:picLocks noChangeAspect="1"/>
          </p:cNvPicPr>
          <p:nvPr/>
        </p:nvPicPr>
        <p:blipFill>
          <a:blip r:embed="rId4"/>
          <a:stretch>
            <a:fillRect/>
          </a:stretch>
        </p:blipFill>
        <p:spPr>
          <a:xfrm>
            <a:off x="-44039" y="2725594"/>
            <a:ext cx="5507652" cy="2886808"/>
          </a:xfrm>
          <a:prstGeom prst="rect">
            <a:avLst/>
          </a:prstGeom>
        </p:spPr>
      </p:pic>
      <p:sp>
        <p:nvSpPr>
          <p:cNvPr id="10" name="TextBox 9">
            <a:extLst>
              <a:ext uri="{FF2B5EF4-FFF2-40B4-BE49-F238E27FC236}">
                <a16:creationId xmlns:a16="http://schemas.microsoft.com/office/drawing/2014/main" id="{B609A785-238A-A76D-BFF9-48F7FC5C515C}"/>
              </a:ext>
            </a:extLst>
          </p:cNvPr>
          <p:cNvSpPr txBox="1"/>
          <p:nvPr/>
        </p:nvSpPr>
        <p:spPr>
          <a:xfrm>
            <a:off x="422161" y="5579747"/>
            <a:ext cx="600030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CC"/>
                </a:solidFill>
                <a:latin typeface="Times New Roman" panose="02020603050405020304" pitchFamily="18" charset="0"/>
                <a:cs typeface="Times New Roman" panose="02020603050405020304" pitchFamily="18" charset="0"/>
              </a:rPr>
              <a:t>Up through 100 MeV </a:t>
            </a:r>
          </a:p>
          <a:p>
            <a:pPr marL="285750" indent="-285750">
              <a:buFont typeface="Arial" panose="020B0604020202020204" pitchFamily="34" charset="0"/>
              <a:buChar char="•"/>
            </a:pPr>
            <a:r>
              <a:rPr lang="en-US" dirty="0" err="1">
                <a:solidFill>
                  <a:srgbClr val="0000CC"/>
                </a:solidFill>
                <a:latin typeface="Times New Roman" panose="02020603050405020304" pitchFamily="18" charset="0"/>
                <a:cs typeface="Times New Roman" panose="02020603050405020304" pitchFamily="18" charset="0"/>
              </a:rPr>
              <a:t>N</a:t>
            </a:r>
            <a:r>
              <a:rPr lang="en-US" baseline="-25000" dirty="0" err="1">
                <a:solidFill>
                  <a:srgbClr val="0000CC"/>
                </a:solidFill>
                <a:latin typeface="Times New Roman" panose="02020603050405020304" pitchFamily="18" charset="0"/>
                <a:cs typeface="Times New Roman" panose="02020603050405020304" pitchFamily="18" charset="0"/>
              </a:rPr>
              <a:t>max</a:t>
            </a:r>
            <a:r>
              <a:rPr lang="en-US" dirty="0">
                <a:solidFill>
                  <a:srgbClr val="0000CC"/>
                </a:solidFill>
                <a:latin typeface="Times New Roman" panose="02020603050405020304" pitchFamily="18" charset="0"/>
                <a:cs typeface="Times New Roman" panose="02020603050405020304" pitchFamily="18" charset="0"/>
              </a:rPr>
              <a:t>=15, </a:t>
            </a:r>
            <a:r>
              <a:rPr lang="en-US" dirty="0" err="1">
                <a:solidFill>
                  <a:srgbClr val="0000CC"/>
                </a:solidFill>
                <a:latin typeface="Times New Roman" panose="02020603050405020304" pitchFamily="18" charset="0"/>
                <a:cs typeface="Times New Roman" panose="02020603050405020304" pitchFamily="18" charset="0"/>
              </a:rPr>
              <a:t>h</a:t>
            </a:r>
            <a:r>
              <a:rPr lang="en-US" altLang="zh-CN" dirty="0" err="1">
                <a:solidFill>
                  <a:srgbClr val="0000CC"/>
                </a:solidFill>
                <a:latin typeface="Times New Roman" panose="02020603050405020304" pitchFamily="18" charset="0"/>
                <a:cs typeface="Times New Roman" panose="02020603050405020304" pitchFamily="18" charset="0"/>
              </a:rPr>
              <a:t>Ω</a:t>
            </a:r>
            <a:r>
              <a:rPr lang="en-US" dirty="0">
                <a:solidFill>
                  <a:srgbClr val="0000CC"/>
                </a:solidFill>
                <a:latin typeface="Times New Roman" panose="02020603050405020304" pitchFamily="18" charset="0"/>
                <a:cs typeface="Times New Roman" panose="02020603050405020304" pitchFamily="18" charset="0"/>
              </a:rPr>
              <a:t>=10 MeV </a:t>
            </a:r>
          </a:p>
          <a:p>
            <a:pPr marL="285750" indent="-285750">
              <a:buFont typeface="Arial" panose="020B0604020202020204" pitchFamily="34" charset="0"/>
              <a:buChar char="•"/>
            </a:pPr>
            <a:r>
              <a:rPr lang="en-US" dirty="0">
                <a:solidFill>
                  <a:srgbClr val="0000CC"/>
                </a:solidFill>
                <a:latin typeface="Times New Roman" panose="02020603050405020304" pitchFamily="18" charset="0"/>
                <a:cs typeface="Times New Roman" panose="02020603050405020304" pitchFamily="18" charset="0"/>
              </a:rPr>
              <a:t>5522 1- states </a:t>
            </a:r>
          </a:p>
          <a:p>
            <a:pPr marL="285750" indent="-285750">
              <a:buFont typeface="Arial" panose="020B0604020202020204" pitchFamily="34" charset="0"/>
              <a:buChar char="•"/>
            </a:pPr>
            <a:r>
              <a:rPr lang="en-US" dirty="0">
                <a:solidFill>
                  <a:srgbClr val="0000CC"/>
                </a:solidFill>
                <a:latin typeface="Times New Roman" panose="02020603050405020304" pitchFamily="18" charset="0"/>
                <a:cs typeface="Times New Roman" panose="02020603050405020304" pitchFamily="18" charset="0"/>
              </a:rPr>
              <a:t>30 GPU nodes, 16800 </a:t>
            </a:r>
            <a:r>
              <a:rPr lang="en-US" dirty="0" err="1">
                <a:solidFill>
                  <a:srgbClr val="0000CC"/>
                </a:solidFill>
                <a:latin typeface="Times New Roman" panose="02020603050405020304" pitchFamily="18" charset="0"/>
                <a:cs typeface="Times New Roman" panose="02020603050405020304" pitchFamily="18" charset="0"/>
              </a:rPr>
              <a:t>Lanczos</a:t>
            </a:r>
            <a:r>
              <a:rPr lang="en-US" dirty="0">
                <a:solidFill>
                  <a:srgbClr val="0000CC"/>
                </a:solidFill>
                <a:latin typeface="Times New Roman" panose="02020603050405020304" pitchFamily="18" charset="0"/>
                <a:cs typeface="Times New Roman" panose="02020603050405020304" pitchFamily="18" charset="0"/>
              </a:rPr>
              <a:t> iterations,</a:t>
            </a:r>
            <a:r>
              <a:rPr lang="zh-CN" altLang="en-US" dirty="0">
                <a:solidFill>
                  <a:srgbClr val="0000CC"/>
                </a:solidFill>
                <a:latin typeface="Times New Roman" panose="02020603050405020304" pitchFamily="18" charset="0"/>
                <a:cs typeface="Times New Roman" panose="02020603050405020304" pitchFamily="18" charset="0"/>
              </a:rPr>
              <a:t> </a:t>
            </a:r>
            <a:r>
              <a:rPr lang="en-US" altLang="zh-CN" dirty="0">
                <a:solidFill>
                  <a:srgbClr val="0000CC"/>
                </a:solidFill>
                <a:latin typeface="Times New Roman" panose="02020603050405020304" pitchFamily="18" charset="0"/>
                <a:cs typeface="Times New Roman" panose="02020603050405020304" pitchFamily="18" charset="0"/>
              </a:rPr>
              <a:t>21</a:t>
            </a:r>
            <a:r>
              <a:rPr lang="zh-CN" altLang="en-US" dirty="0">
                <a:solidFill>
                  <a:srgbClr val="0000CC"/>
                </a:solidFill>
                <a:latin typeface="Times New Roman" panose="02020603050405020304" pitchFamily="18" charset="0"/>
                <a:cs typeface="Times New Roman" panose="02020603050405020304" pitchFamily="18" charset="0"/>
              </a:rPr>
              <a:t> </a:t>
            </a:r>
            <a:r>
              <a:rPr lang="en-US" altLang="zh-CN" dirty="0">
                <a:solidFill>
                  <a:srgbClr val="0000CC"/>
                </a:solidFill>
                <a:latin typeface="Times New Roman" panose="02020603050405020304" pitchFamily="18" charset="0"/>
                <a:cs typeface="Times New Roman" panose="02020603050405020304" pitchFamily="18" charset="0"/>
              </a:rPr>
              <a:t>hours</a:t>
            </a:r>
            <a:endParaRPr lang="en-US" dirty="0">
              <a:solidFill>
                <a:srgbClr val="0000CC"/>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0F5910F-0B24-694D-6517-F7ED4411B56D}"/>
              </a:ext>
            </a:extLst>
          </p:cNvPr>
          <p:cNvPicPr>
            <a:picLocks noChangeAspect="1"/>
          </p:cNvPicPr>
          <p:nvPr/>
        </p:nvPicPr>
        <p:blipFill>
          <a:blip r:embed="rId5"/>
          <a:stretch>
            <a:fillRect/>
          </a:stretch>
        </p:blipFill>
        <p:spPr>
          <a:xfrm>
            <a:off x="3194371" y="2317310"/>
            <a:ext cx="1913366" cy="384658"/>
          </a:xfrm>
          <a:prstGeom prst="rect">
            <a:avLst/>
          </a:prstGeom>
        </p:spPr>
      </p:pic>
      <p:pic>
        <p:nvPicPr>
          <p:cNvPr id="16" name="Picture 15">
            <a:extLst>
              <a:ext uri="{FF2B5EF4-FFF2-40B4-BE49-F238E27FC236}">
                <a16:creationId xmlns:a16="http://schemas.microsoft.com/office/drawing/2014/main" id="{80AE5E7D-C480-F628-EB49-2F9C1AB78978}"/>
              </a:ext>
            </a:extLst>
          </p:cNvPr>
          <p:cNvPicPr>
            <a:picLocks noChangeAspect="1"/>
          </p:cNvPicPr>
          <p:nvPr/>
        </p:nvPicPr>
        <p:blipFill>
          <a:blip r:embed="rId6"/>
          <a:stretch>
            <a:fillRect/>
          </a:stretch>
        </p:blipFill>
        <p:spPr>
          <a:xfrm>
            <a:off x="3126765" y="712756"/>
            <a:ext cx="2336848" cy="585122"/>
          </a:xfrm>
          <a:prstGeom prst="rect">
            <a:avLst/>
          </a:prstGeom>
        </p:spPr>
      </p:pic>
      <p:cxnSp>
        <p:nvCxnSpPr>
          <p:cNvPr id="19" name="Straight Connector 18">
            <a:extLst>
              <a:ext uri="{FF2B5EF4-FFF2-40B4-BE49-F238E27FC236}">
                <a16:creationId xmlns:a16="http://schemas.microsoft.com/office/drawing/2014/main" id="{A742C32C-99FE-2573-CC9E-798445B81C68}"/>
              </a:ext>
            </a:extLst>
          </p:cNvPr>
          <p:cNvCxnSpPr>
            <a:cxnSpLocks/>
          </p:cNvCxnSpPr>
          <p:nvPr/>
        </p:nvCxnSpPr>
        <p:spPr>
          <a:xfrm>
            <a:off x="5566353" y="570360"/>
            <a:ext cx="0" cy="6267092"/>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63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31CF04-46F2-35FD-88FC-B91D7704DBDA}"/>
              </a:ext>
            </a:extLst>
          </p:cNvPr>
          <p:cNvPicPr>
            <a:picLocks noChangeAspect="1"/>
          </p:cNvPicPr>
          <p:nvPr/>
        </p:nvPicPr>
        <p:blipFill>
          <a:blip r:embed="rId3"/>
          <a:stretch>
            <a:fillRect/>
          </a:stretch>
        </p:blipFill>
        <p:spPr>
          <a:xfrm>
            <a:off x="17880" y="673100"/>
            <a:ext cx="7502948" cy="4793130"/>
          </a:xfrm>
          <a:prstGeom prst="rect">
            <a:avLst/>
          </a:prstGeom>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altLang="zh-CN" b="1" i="1" dirty="0">
                <a:solidFill>
                  <a:schemeClr val="bg1"/>
                </a:solidFill>
                <a:latin typeface="Times New Roman" panose="02020603050405020304" pitchFamily="18" charset="0"/>
                <a:cs typeface="Times New Roman" panose="02020603050405020304" pitchFamily="18" charset="0"/>
              </a:rPr>
              <a:t>E1 </a:t>
            </a:r>
            <a:r>
              <a:rPr lang="en-US" altLang="zh-CN" b="1" dirty="0">
                <a:solidFill>
                  <a:schemeClr val="bg1"/>
                </a:solidFill>
                <a:latin typeface="Times New Roman" panose="02020603050405020304" pitchFamily="18" charset="0"/>
                <a:cs typeface="Times New Roman" panose="02020603050405020304" pitchFamily="18" charset="0"/>
              </a:rPr>
              <a:t>polarizability of </a:t>
            </a:r>
            <a:r>
              <a:rPr lang="en-US" altLang="zh-CN" b="1" baseline="30000" dirty="0">
                <a:solidFill>
                  <a:schemeClr val="bg1"/>
                </a:solidFill>
                <a:latin typeface="Times New Roman" panose="02020603050405020304" pitchFamily="18" charset="0"/>
                <a:cs typeface="Times New Roman" panose="02020603050405020304" pitchFamily="18" charset="0"/>
              </a:rPr>
              <a:t>4</a:t>
            </a:r>
            <a:r>
              <a:rPr lang="en-US" altLang="zh-CN" b="1" dirty="0">
                <a:solidFill>
                  <a:schemeClr val="bg1"/>
                </a:solidFill>
                <a:latin typeface="Times New Roman" panose="02020603050405020304" pitchFamily="18" charset="0"/>
                <a:cs typeface="Times New Roman" panose="02020603050405020304" pitchFamily="18" charset="0"/>
              </a:rPr>
              <a:t>He with NCSM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BBB2004-F97D-F074-F8AC-447014C942E6}"/>
              </a:ext>
            </a:extLst>
          </p:cNvPr>
          <p:cNvSpPr txBox="1"/>
          <p:nvPr/>
        </p:nvSpPr>
        <p:spPr>
          <a:xfrm>
            <a:off x="6135548" y="6184900"/>
            <a:ext cx="6150938" cy="646331"/>
          </a:xfrm>
          <a:prstGeom prst="rect">
            <a:avLst/>
          </a:prstGeom>
          <a:noFill/>
        </p:spPr>
        <p:txBody>
          <a:bodyPr wrap="square" rtlCol="0">
            <a:spAutoFit/>
          </a:bodyPr>
          <a:lstStyle/>
          <a:p>
            <a:r>
              <a:rPr lang="en-US" dirty="0">
                <a:solidFill>
                  <a:srgbClr val="00B050"/>
                </a:solidFill>
                <a:latin typeface="Times New Roman" panose="02020603050405020304" pitchFamily="18" charset="0"/>
                <a:cs typeface="Times New Roman" panose="02020603050405020304" pitchFamily="18" charset="0"/>
              </a:rPr>
              <a:t>P. Yin, A. M. Shirokov, P. Maris, P. J. Fasano, M. A. Caprio, H. Li, W. </a:t>
            </a:r>
            <a:r>
              <a:rPr lang="en-US" dirty="0" err="1">
                <a:solidFill>
                  <a:srgbClr val="00B050"/>
                </a:solidFill>
                <a:latin typeface="Times New Roman" panose="02020603050405020304" pitchFamily="18" charset="0"/>
                <a:cs typeface="Times New Roman" panose="02020603050405020304" pitchFamily="18" charset="0"/>
              </a:rPr>
              <a:t>Zuo</a:t>
            </a:r>
            <a:r>
              <a:rPr lang="en-US" dirty="0">
                <a:solidFill>
                  <a:srgbClr val="00B050"/>
                </a:solidFill>
                <a:latin typeface="Times New Roman" panose="02020603050405020304" pitchFamily="18" charset="0"/>
                <a:cs typeface="Times New Roman" panose="02020603050405020304" pitchFamily="18" charset="0"/>
              </a:rPr>
              <a:t>, J. P. Vary, Phys. Lett. B </a:t>
            </a:r>
            <a:r>
              <a:rPr lang="en-US" b="1" dirty="0">
                <a:solidFill>
                  <a:srgbClr val="00B050"/>
                </a:solidFill>
                <a:latin typeface="Times New Roman" panose="02020603050405020304" pitchFamily="18" charset="0"/>
                <a:cs typeface="Times New Roman" panose="02020603050405020304" pitchFamily="18" charset="0"/>
              </a:rPr>
              <a:t>855</a:t>
            </a:r>
            <a:r>
              <a:rPr lang="en-US" dirty="0">
                <a:solidFill>
                  <a:srgbClr val="00B050"/>
                </a:solidFill>
                <a:latin typeface="Times New Roman" panose="02020603050405020304" pitchFamily="18" charset="0"/>
                <a:cs typeface="Times New Roman" panose="02020603050405020304" pitchFamily="18" charset="0"/>
              </a:rPr>
              <a:t>, 138857 (2024). </a:t>
            </a:r>
          </a:p>
        </p:txBody>
      </p:sp>
      <p:pic>
        <p:nvPicPr>
          <p:cNvPr id="4" name="Picture 3">
            <a:extLst>
              <a:ext uri="{FF2B5EF4-FFF2-40B4-BE49-F238E27FC236}">
                <a16:creationId xmlns:a16="http://schemas.microsoft.com/office/drawing/2014/main" id="{DE44E26D-E71F-E7E8-E246-A29AF9EDDE7E}"/>
              </a:ext>
            </a:extLst>
          </p:cNvPr>
          <p:cNvPicPr>
            <a:picLocks noChangeAspect="1"/>
          </p:cNvPicPr>
          <p:nvPr/>
        </p:nvPicPr>
        <p:blipFill>
          <a:blip r:embed="rId4"/>
          <a:stretch>
            <a:fillRect/>
          </a:stretch>
        </p:blipFill>
        <p:spPr>
          <a:xfrm>
            <a:off x="7260544" y="673100"/>
            <a:ext cx="4838990" cy="4694542"/>
          </a:xfrm>
          <a:prstGeom prst="rect">
            <a:avLst/>
          </a:prstGeom>
        </p:spPr>
      </p:pic>
      <p:sp>
        <p:nvSpPr>
          <p:cNvPr id="7" name="Rectangle 6">
            <a:extLst>
              <a:ext uri="{FF2B5EF4-FFF2-40B4-BE49-F238E27FC236}">
                <a16:creationId xmlns:a16="http://schemas.microsoft.com/office/drawing/2014/main" id="{FB61B2D4-ABA7-CDBC-23A6-476C81B91E2F}"/>
              </a:ext>
            </a:extLst>
          </p:cNvPr>
          <p:cNvSpPr/>
          <p:nvPr/>
        </p:nvSpPr>
        <p:spPr>
          <a:xfrm>
            <a:off x="11034444" y="1099335"/>
            <a:ext cx="1085638" cy="39102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165ECB-CDF4-9407-0721-7951AB16FD95}"/>
              </a:ext>
            </a:extLst>
          </p:cNvPr>
          <p:cNvSpPr txBox="1"/>
          <p:nvPr/>
        </p:nvSpPr>
        <p:spPr>
          <a:xfrm>
            <a:off x="274877" y="5274969"/>
            <a:ext cx="1106184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70C0"/>
                </a:solidFill>
                <a:latin typeface="Times New Roman" panose="02020603050405020304" pitchFamily="18" charset="0"/>
                <a:cs typeface="Times New Roman" panose="02020603050405020304" pitchFamily="18" charset="0"/>
              </a:rPr>
              <a:t>Robust convergence with respect to </a:t>
            </a:r>
            <a:r>
              <a:rPr lang="en-US" sz="2400" dirty="0" err="1">
                <a:solidFill>
                  <a:srgbClr val="0070C0"/>
                </a:solidFill>
                <a:latin typeface="Times New Roman" panose="02020603050405020304" pitchFamily="18" charset="0"/>
                <a:cs typeface="Times New Roman" panose="02020603050405020304" pitchFamily="18" charset="0"/>
              </a:rPr>
              <a:t>N</a:t>
            </a:r>
            <a:r>
              <a:rPr lang="en-US" sz="2400" baseline="-25000" dirty="0" err="1">
                <a:solidFill>
                  <a:srgbClr val="0070C0"/>
                </a:solidFill>
                <a:latin typeface="Times New Roman" panose="02020603050405020304" pitchFamily="18" charset="0"/>
                <a:cs typeface="Times New Roman" panose="02020603050405020304" pitchFamily="18" charset="0"/>
              </a:rPr>
              <a:t>max</a:t>
            </a:r>
            <a:endParaRPr lang="en-US" sz="2400" baseline="-25000"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solidFill>
                  <a:srgbClr val="0070C0"/>
                </a:solidFill>
                <a:latin typeface="Times New Roman" panose="02020603050405020304" pitchFamily="18" charset="0"/>
                <a:cs typeface="Times New Roman" panose="02020603050405020304" pitchFamily="18" charset="0"/>
              </a:rPr>
              <a:t>Uncertainty due to </a:t>
            </a:r>
            <a:r>
              <a:rPr lang="en-US" sz="2400" dirty="0" err="1">
                <a:solidFill>
                  <a:srgbClr val="0070C0"/>
                </a:solidFill>
                <a:latin typeface="Times New Roman" panose="02020603050405020304" pitchFamily="18" charset="0"/>
                <a:cs typeface="Times New Roman" panose="02020603050405020304" pitchFamily="18" charset="0"/>
              </a:rPr>
              <a:t>N</a:t>
            </a:r>
            <a:r>
              <a:rPr lang="en-US" sz="2400" baseline="-25000" dirty="0" err="1">
                <a:solidFill>
                  <a:srgbClr val="0070C0"/>
                </a:solidFill>
                <a:latin typeface="Times New Roman" panose="02020603050405020304" pitchFamily="18" charset="0"/>
                <a:cs typeface="Times New Roman" panose="02020603050405020304" pitchFamily="18" charset="0"/>
              </a:rPr>
              <a:t>max</a:t>
            </a:r>
            <a:r>
              <a:rPr lang="en-US" sz="2400" dirty="0">
                <a:solidFill>
                  <a:srgbClr val="0070C0"/>
                </a:solidFill>
                <a:latin typeface="Times New Roman" panose="02020603050405020304" pitchFamily="18" charset="0"/>
                <a:cs typeface="Times New Roman" panose="02020603050405020304" pitchFamily="18" charset="0"/>
              </a:rPr>
              <a:t> truncation and </a:t>
            </a:r>
            <a:r>
              <a:rPr lang="en-US" sz="2400">
                <a:solidFill>
                  <a:srgbClr val="0070C0"/>
                </a:solidFill>
                <a:latin typeface="Times New Roman" panose="02020603050405020304" pitchFamily="18" charset="0"/>
                <a:cs typeface="Times New Roman" panose="02020603050405020304" pitchFamily="18" charset="0"/>
              </a:rPr>
              <a:t>energy truncation</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175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F9CF6-58AE-BB10-3D06-7AF77DFAEA95}"/>
              </a:ext>
            </a:extLst>
          </p:cNvPr>
          <p:cNvPicPr>
            <a:picLocks noChangeAspect="1"/>
          </p:cNvPicPr>
          <p:nvPr/>
        </p:nvPicPr>
        <p:blipFill>
          <a:blip r:embed="rId2"/>
          <a:stretch>
            <a:fillRect/>
          </a:stretch>
        </p:blipFill>
        <p:spPr>
          <a:xfrm>
            <a:off x="630497" y="668401"/>
            <a:ext cx="4447556" cy="3095630"/>
          </a:xfrm>
          <a:prstGeom prst="rect">
            <a:avLst/>
          </a:prstGeom>
        </p:spPr>
      </p:pic>
      <p:pic>
        <p:nvPicPr>
          <p:cNvPr id="5" name="Picture 4">
            <a:extLst>
              <a:ext uri="{FF2B5EF4-FFF2-40B4-BE49-F238E27FC236}">
                <a16:creationId xmlns:a16="http://schemas.microsoft.com/office/drawing/2014/main" id="{19A6FB6E-A152-A7D9-510A-E071C4430EDF}"/>
              </a:ext>
            </a:extLst>
          </p:cNvPr>
          <p:cNvPicPr>
            <a:picLocks noChangeAspect="1"/>
          </p:cNvPicPr>
          <p:nvPr/>
        </p:nvPicPr>
        <p:blipFill>
          <a:blip r:embed="rId3"/>
          <a:stretch>
            <a:fillRect/>
          </a:stretch>
        </p:blipFill>
        <p:spPr>
          <a:xfrm>
            <a:off x="6070081" y="468505"/>
            <a:ext cx="5229978" cy="3142812"/>
          </a:xfrm>
          <a:prstGeom prst="rect">
            <a:avLst/>
          </a:prstGeom>
        </p:spPr>
      </p:pic>
      <p:sp>
        <p:nvSpPr>
          <p:cNvPr id="3" name="Title 1">
            <a:extLst>
              <a:ext uri="{FF2B5EF4-FFF2-40B4-BE49-F238E27FC236}">
                <a16:creationId xmlns:a16="http://schemas.microsoft.com/office/drawing/2014/main" id="{EC7F5D35-BFC7-7E8D-6ECE-AA513292DD2A}"/>
              </a:ext>
            </a:extLst>
          </p:cNvPr>
          <p:cNvSpPr>
            <a:spLocks noGrp="1"/>
          </p:cNvSpPr>
          <p:nvPr>
            <p:ph type="title"/>
          </p:nvPr>
        </p:nvSpPr>
        <p:spPr>
          <a:xfrm>
            <a:off x="0" y="1"/>
            <a:ext cx="12192000" cy="673099"/>
          </a:xfrm>
          <a:solidFill>
            <a:srgbClr val="0000CC"/>
          </a:solidFill>
        </p:spPr>
        <p:txBody>
          <a:bodyPr>
            <a:normAutofit fontScale="90000"/>
          </a:bodyPr>
          <a:lstStyle/>
          <a:p>
            <a:r>
              <a:rPr lang="en-US" altLang="zh-CN" b="1" i="1" dirty="0">
                <a:solidFill>
                  <a:schemeClr val="bg1"/>
                </a:solidFill>
                <a:latin typeface="Times New Roman" panose="02020603050405020304" pitchFamily="18" charset="0"/>
                <a:cs typeface="Times New Roman" panose="02020603050405020304" pitchFamily="18" charset="0"/>
              </a:rPr>
              <a:t>E1 </a:t>
            </a:r>
            <a:r>
              <a:rPr lang="en-US" altLang="zh-CN" b="1" dirty="0">
                <a:solidFill>
                  <a:schemeClr val="bg1"/>
                </a:solidFill>
                <a:latin typeface="Times New Roman" panose="02020603050405020304" pitchFamily="18" charset="0"/>
                <a:cs typeface="Times New Roman" panose="02020603050405020304" pitchFamily="18" charset="0"/>
              </a:rPr>
              <a:t>polarizability of </a:t>
            </a:r>
            <a:r>
              <a:rPr lang="en-US" altLang="zh-CN" b="1" baseline="30000" dirty="0">
                <a:solidFill>
                  <a:schemeClr val="bg1"/>
                </a:solidFill>
                <a:latin typeface="Times New Roman" panose="02020603050405020304" pitchFamily="18" charset="0"/>
                <a:cs typeface="Times New Roman" panose="02020603050405020304" pitchFamily="18" charset="0"/>
              </a:rPr>
              <a:t>6</a:t>
            </a:r>
            <a:r>
              <a:rPr lang="en-US" altLang="zh-CN" b="1" dirty="0">
                <a:solidFill>
                  <a:schemeClr val="bg1"/>
                </a:solidFill>
                <a:latin typeface="Times New Roman" panose="02020603050405020304" pitchFamily="18" charset="0"/>
                <a:cs typeface="Times New Roman" panose="02020603050405020304" pitchFamily="18" charset="0"/>
              </a:rPr>
              <a:t>He with NCSM</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BFCE505-DD0F-6F09-FDDD-49572501D2A5}"/>
              </a:ext>
            </a:extLst>
          </p:cNvPr>
          <p:cNvPicPr>
            <a:picLocks noChangeAspect="1"/>
          </p:cNvPicPr>
          <p:nvPr/>
        </p:nvPicPr>
        <p:blipFill>
          <a:blip r:embed="rId4"/>
          <a:stretch>
            <a:fillRect/>
          </a:stretch>
        </p:blipFill>
        <p:spPr>
          <a:xfrm>
            <a:off x="6367868" y="3805022"/>
            <a:ext cx="4349420" cy="3018310"/>
          </a:xfrm>
          <a:prstGeom prst="rect">
            <a:avLst/>
          </a:prstGeom>
        </p:spPr>
      </p:pic>
      <p:pic>
        <p:nvPicPr>
          <p:cNvPr id="8" name="Picture 7">
            <a:extLst>
              <a:ext uri="{FF2B5EF4-FFF2-40B4-BE49-F238E27FC236}">
                <a16:creationId xmlns:a16="http://schemas.microsoft.com/office/drawing/2014/main" id="{C5A1DDF1-EA2B-26CE-8964-FC8484317818}"/>
              </a:ext>
            </a:extLst>
          </p:cNvPr>
          <p:cNvPicPr>
            <a:picLocks noChangeAspect="1"/>
          </p:cNvPicPr>
          <p:nvPr/>
        </p:nvPicPr>
        <p:blipFill>
          <a:blip r:embed="rId5"/>
          <a:stretch>
            <a:fillRect/>
          </a:stretch>
        </p:blipFill>
        <p:spPr>
          <a:xfrm>
            <a:off x="688126" y="3775635"/>
            <a:ext cx="4452070" cy="3096332"/>
          </a:xfrm>
          <a:prstGeom prst="rect">
            <a:avLst/>
          </a:prstGeom>
        </p:spPr>
      </p:pic>
      <p:cxnSp>
        <p:nvCxnSpPr>
          <p:cNvPr id="10" name="Straight Connector 9">
            <a:extLst>
              <a:ext uri="{FF2B5EF4-FFF2-40B4-BE49-F238E27FC236}">
                <a16:creationId xmlns:a16="http://schemas.microsoft.com/office/drawing/2014/main" id="{A3A04D29-5A66-E3E0-D530-059A1558E5B8}"/>
              </a:ext>
            </a:extLst>
          </p:cNvPr>
          <p:cNvCxnSpPr>
            <a:cxnSpLocks/>
          </p:cNvCxnSpPr>
          <p:nvPr/>
        </p:nvCxnSpPr>
        <p:spPr>
          <a:xfrm>
            <a:off x="0" y="3801981"/>
            <a:ext cx="12192000" cy="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E859F2-5EAA-5AFB-3726-A4E09B8EE64A}"/>
              </a:ext>
            </a:extLst>
          </p:cNvPr>
          <p:cNvSpPr txBox="1"/>
          <p:nvPr/>
        </p:nvSpPr>
        <p:spPr>
          <a:xfrm>
            <a:off x="3696101" y="3830854"/>
            <a:ext cx="5096962" cy="369332"/>
          </a:xfrm>
          <a:prstGeom prst="rect">
            <a:avLst/>
          </a:prstGeom>
          <a:noFill/>
        </p:spPr>
        <p:txBody>
          <a:bodyPr wrap="square" rtlCol="0">
            <a:spAutoFit/>
          </a:bodyPr>
          <a:lstStyle/>
          <a:p>
            <a:r>
              <a:rPr lang="en-US" altLang="zh-CN" dirty="0">
                <a:solidFill>
                  <a:srgbClr val="0000CC"/>
                </a:solidFill>
                <a:latin typeface="Times New Roman" panose="02020603050405020304" pitchFamily="18" charset="0"/>
                <a:cs typeface="Times New Roman" panose="02020603050405020304" pitchFamily="18" charset="0"/>
              </a:rPr>
              <a:t>R. Goerke, S. Bacca, N. Barnea </a:t>
            </a:r>
            <a:r>
              <a:rPr lang="en-US" dirty="0">
                <a:solidFill>
                  <a:srgbClr val="0000CC"/>
                </a:solidFill>
                <a:latin typeface="Times New Roman" panose="02020603050405020304" pitchFamily="18" charset="0"/>
                <a:cs typeface="Times New Roman" panose="02020603050405020304" pitchFamily="18" charset="0"/>
              </a:rPr>
              <a:t>PRC (2012)</a:t>
            </a:r>
          </a:p>
        </p:txBody>
      </p:sp>
    </p:spTree>
    <p:extLst>
      <p:ext uri="{BB962C8B-B14F-4D97-AF65-F5344CB8AC3E}">
        <p14:creationId xmlns:p14="http://schemas.microsoft.com/office/powerpoint/2010/main" val="679795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F5275-8BCA-A458-A6B6-B8A8E1D04C6B}"/>
              </a:ext>
            </a:extLst>
          </p:cNvPr>
          <p:cNvPicPr>
            <a:picLocks noChangeAspect="1"/>
          </p:cNvPicPr>
          <p:nvPr/>
        </p:nvPicPr>
        <p:blipFill>
          <a:blip r:embed="rId2"/>
          <a:stretch>
            <a:fillRect/>
          </a:stretch>
        </p:blipFill>
        <p:spPr>
          <a:xfrm>
            <a:off x="4785816" y="112883"/>
            <a:ext cx="8577038" cy="3402004"/>
          </a:xfrm>
          <a:prstGeom prst="rect">
            <a:avLst/>
          </a:prstGeom>
        </p:spPr>
      </p:pic>
      <p:pic>
        <p:nvPicPr>
          <p:cNvPr id="5" name="Picture 2">
            <a:extLst>
              <a:ext uri="{FF2B5EF4-FFF2-40B4-BE49-F238E27FC236}">
                <a16:creationId xmlns:a16="http://schemas.microsoft.com/office/drawing/2014/main" id="{CF1BE61D-9DA6-F4B8-5224-54131BFCE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69" y="125908"/>
            <a:ext cx="5099560" cy="3267592"/>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 descr="spline_fit_final_output">
            <a:extLst>
              <a:ext uri="{FF2B5EF4-FFF2-40B4-BE49-F238E27FC236}">
                <a16:creationId xmlns:a16="http://schemas.microsoft.com/office/drawing/2014/main" id="{17C3F674-2104-7D7A-CF9D-D2FF1F83FE07}"/>
              </a:ext>
            </a:extLst>
          </p:cNvPr>
          <p:cNvPicPr>
            <a:picLocks noChangeAspect="1"/>
          </p:cNvPicPr>
          <p:nvPr/>
        </p:nvPicPr>
        <p:blipFill>
          <a:blip r:embed="rId4"/>
          <a:stretch>
            <a:fillRect/>
          </a:stretch>
        </p:blipFill>
        <p:spPr>
          <a:xfrm>
            <a:off x="6250006" y="3641487"/>
            <a:ext cx="5055526" cy="3033520"/>
          </a:xfrm>
          <a:prstGeom prst="rect">
            <a:avLst/>
          </a:prstGeom>
        </p:spPr>
      </p:pic>
      <p:pic>
        <p:nvPicPr>
          <p:cNvPr id="7" name="Picture 6" descr="A graph of a curve&#10;&#10;AI-generated content may be incorrect.">
            <a:extLst>
              <a:ext uri="{FF2B5EF4-FFF2-40B4-BE49-F238E27FC236}">
                <a16:creationId xmlns:a16="http://schemas.microsoft.com/office/drawing/2014/main" id="{42A61A96-4A2D-F427-A4FC-5E3A3A65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59" y="3735362"/>
            <a:ext cx="4805170" cy="2865134"/>
          </a:xfrm>
          <a:prstGeom prst="rect">
            <a:avLst/>
          </a:prstGeom>
        </p:spPr>
      </p:pic>
      <p:sp>
        <p:nvSpPr>
          <p:cNvPr id="8" name="TextBox 7">
            <a:extLst>
              <a:ext uri="{FF2B5EF4-FFF2-40B4-BE49-F238E27FC236}">
                <a16:creationId xmlns:a16="http://schemas.microsoft.com/office/drawing/2014/main" id="{83E2CA47-53EB-7298-4D8B-8CCCF45BB1E6}"/>
              </a:ext>
            </a:extLst>
          </p:cNvPr>
          <p:cNvSpPr txBox="1"/>
          <p:nvPr/>
        </p:nvSpPr>
        <p:spPr>
          <a:xfrm>
            <a:off x="2186206" y="6486423"/>
            <a:ext cx="6094854" cy="369332"/>
          </a:xfrm>
          <a:prstGeom prst="rect">
            <a:avLst/>
          </a:prstGeom>
          <a:noFill/>
        </p:spPr>
        <p:txBody>
          <a:bodyPr wrap="square">
            <a:spAutoFit/>
          </a:bodyPr>
          <a:lstStyle/>
          <a:p>
            <a:r>
              <a:rPr lang="en-US" altLang="zh-CN" dirty="0"/>
              <a:t>Σ</a:t>
            </a:r>
            <a:r>
              <a:rPr lang="en-US" altLang="zh-CN" baseline="30000" dirty="0"/>
              <a:t>BSR</a:t>
            </a:r>
            <a:r>
              <a:rPr lang="en-US" dirty="0"/>
              <a:t>=6.2+2.3=8.5 mb</a:t>
            </a:r>
            <a:endParaRPr lang="en-US" baseline="30000" dirty="0"/>
          </a:p>
        </p:txBody>
      </p:sp>
      <p:sp>
        <p:nvSpPr>
          <p:cNvPr id="9" name="TextBox 8">
            <a:extLst>
              <a:ext uri="{FF2B5EF4-FFF2-40B4-BE49-F238E27FC236}">
                <a16:creationId xmlns:a16="http://schemas.microsoft.com/office/drawing/2014/main" id="{D2FCC21B-0E63-3A88-79E8-C58DBB9CE379}"/>
              </a:ext>
            </a:extLst>
          </p:cNvPr>
          <p:cNvSpPr txBox="1"/>
          <p:nvPr/>
        </p:nvSpPr>
        <p:spPr>
          <a:xfrm>
            <a:off x="7778704" y="6488396"/>
            <a:ext cx="6094854" cy="369332"/>
          </a:xfrm>
          <a:prstGeom prst="rect">
            <a:avLst/>
          </a:prstGeom>
          <a:noFill/>
        </p:spPr>
        <p:txBody>
          <a:bodyPr wrap="square">
            <a:spAutoFit/>
          </a:bodyPr>
          <a:lstStyle/>
          <a:p>
            <a:r>
              <a:rPr lang="en-US" altLang="zh-CN" dirty="0"/>
              <a:t>Σ</a:t>
            </a:r>
            <a:r>
              <a:rPr lang="en-US" altLang="zh-CN" baseline="30000" dirty="0"/>
              <a:t>BSR</a:t>
            </a:r>
            <a:r>
              <a:rPr lang="en-US" dirty="0"/>
              <a:t>=5.83+2.3=8.2 mb</a:t>
            </a:r>
          </a:p>
        </p:txBody>
      </p:sp>
      <p:sp>
        <p:nvSpPr>
          <p:cNvPr id="10" name="TextBox 9">
            <a:extLst>
              <a:ext uri="{FF2B5EF4-FFF2-40B4-BE49-F238E27FC236}">
                <a16:creationId xmlns:a16="http://schemas.microsoft.com/office/drawing/2014/main" id="{32FA99C7-20BF-E960-4137-FF7D1EBE59C6}"/>
              </a:ext>
            </a:extLst>
          </p:cNvPr>
          <p:cNvSpPr txBox="1"/>
          <p:nvPr/>
        </p:nvSpPr>
        <p:spPr>
          <a:xfrm>
            <a:off x="5274646" y="6513865"/>
            <a:ext cx="1780674" cy="369332"/>
          </a:xfrm>
          <a:prstGeom prst="rect">
            <a:avLst/>
          </a:prstGeom>
          <a:noFill/>
        </p:spPr>
        <p:txBody>
          <a:bodyPr wrap="square" rtlCol="0">
            <a:spAutoFit/>
          </a:bodyPr>
          <a:lstStyle/>
          <a:p>
            <a:r>
              <a:rPr lang="en-US" dirty="0"/>
              <a:t>NCSM: ~6-7 mb</a:t>
            </a:r>
          </a:p>
        </p:txBody>
      </p:sp>
    </p:spTree>
    <p:extLst>
      <p:ext uri="{BB962C8B-B14F-4D97-AF65-F5344CB8AC3E}">
        <p14:creationId xmlns:p14="http://schemas.microsoft.com/office/powerpoint/2010/main" val="540885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2C35F7-2061-3F68-EC0B-80D5B5A4A091}"/>
              </a:ext>
            </a:extLst>
          </p:cNvPr>
          <p:cNvSpPr txBox="1">
            <a:spLocks/>
          </p:cNvSpPr>
          <p:nvPr/>
        </p:nvSpPr>
        <p:spPr>
          <a:xfrm>
            <a:off x="0" y="1"/>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Summary</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B8848C9-2916-78EE-974D-FB836F21BFCE}"/>
              </a:ext>
            </a:extLst>
          </p:cNvPr>
          <p:cNvSpPr txBox="1"/>
          <p:nvPr/>
        </p:nvSpPr>
        <p:spPr>
          <a:xfrm>
            <a:off x="195209" y="1168009"/>
            <a:ext cx="11363221" cy="1384995"/>
          </a:xfrm>
          <a:prstGeom prst="rect">
            <a:avLst/>
          </a:prstGeom>
          <a:noFill/>
        </p:spPr>
        <p:txBody>
          <a:bodyPr wrap="square" rtlCol="0">
            <a:spAutoFit/>
          </a:bodyPr>
          <a:lstStyle/>
          <a:p>
            <a:pPr marL="285750" indent="-285750">
              <a:buClr>
                <a:srgbClr val="0000CC"/>
              </a:buClr>
              <a:buFont typeface="Wingdings" panose="05000000000000000000" pitchFamily="2" charset="2"/>
              <a:buChar char="Ø"/>
            </a:pPr>
            <a:r>
              <a:rPr lang="en-US" altLang="zh-CN" sz="2800" dirty="0">
                <a:latin typeface="Times New Roman" panose="02020603050405020304" pitchFamily="18" charset="0"/>
                <a:cs typeface="Times New Roman" panose="02020603050405020304" pitchFamily="18" charset="0"/>
              </a:rPr>
              <a:t> Introduction to </a:t>
            </a:r>
            <a:r>
              <a:rPr lang="en-US" altLang="zh-CN" sz="2800" i="1" dirty="0">
                <a:latin typeface="Times New Roman" panose="02020603050405020304" pitchFamily="18" charset="0"/>
                <a:cs typeface="Times New Roman" panose="02020603050405020304" pitchFamily="18" charset="0"/>
              </a:rPr>
              <a:t>ab initio</a:t>
            </a:r>
            <a:r>
              <a:rPr lang="en-US" altLang="zh-CN" sz="2800" dirty="0">
                <a:latin typeface="Times New Roman" panose="02020603050405020304" pitchFamily="18" charset="0"/>
                <a:cs typeface="Times New Roman" panose="02020603050405020304" pitchFamily="18" charset="0"/>
              </a:rPr>
              <a:t> NCSM</a:t>
            </a:r>
          </a:p>
          <a:p>
            <a:pPr>
              <a:buClr>
                <a:srgbClr val="0000CC"/>
              </a:buClr>
            </a:pPr>
            <a:endParaRPr lang="en-US" altLang="zh-CN" sz="2800" dirty="0">
              <a:latin typeface="Times New Roman" panose="02020603050405020304" pitchFamily="18" charset="0"/>
              <a:cs typeface="Times New Roman" panose="02020603050405020304" pitchFamily="18" charset="0"/>
            </a:endParaRPr>
          </a:p>
          <a:p>
            <a:pPr marL="285750" indent="-285750">
              <a:buClr>
                <a:srgbClr val="0000CC"/>
              </a:buClr>
              <a:buFont typeface="Wingdings" panose="05000000000000000000" pitchFamily="2" charset="2"/>
              <a:buChar char="Ø"/>
            </a:pPr>
            <a:r>
              <a:rPr lang="en-US" altLang="zh-CN" sz="2800" dirty="0">
                <a:latin typeface="Times New Roman" panose="02020603050405020304" pitchFamily="18" charset="0"/>
                <a:cs typeface="Times New Roman" panose="02020603050405020304" pitchFamily="18" charset="0"/>
              </a:rPr>
              <a:t> Applications: β-decay, Form factor, Sum rules</a:t>
            </a:r>
          </a:p>
        </p:txBody>
      </p:sp>
      <p:sp>
        <p:nvSpPr>
          <p:cNvPr id="3" name="Title 1">
            <a:extLst>
              <a:ext uri="{FF2B5EF4-FFF2-40B4-BE49-F238E27FC236}">
                <a16:creationId xmlns:a16="http://schemas.microsoft.com/office/drawing/2014/main" id="{5BB55EBF-5B82-C46B-A8E2-149BF2AF2358}"/>
              </a:ext>
            </a:extLst>
          </p:cNvPr>
          <p:cNvSpPr txBox="1">
            <a:spLocks/>
          </p:cNvSpPr>
          <p:nvPr/>
        </p:nvSpPr>
        <p:spPr>
          <a:xfrm>
            <a:off x="8563" y="3368205"/>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Outlook</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615BFEB-632B-47A5-54C5-2591950C2642}"/>
              </a:ext>
            </a:extLst>
          </p:cNvPr>
          <p:cNvSpPr txBox="1"/>
          <p:nvPr/>
        </p:nvSpPr>
        <p:spPr>
          <a:xfrm>
            <a:off x="183225" y="4091397"/>
            <a:ext cx="11363221" cy="2246769"/>
          </a:xfrm>
          <a:prstGeom prst="rect">
            <a:avLst/>
          </a:prstGeom>
          <a:noFill/>
        </p:spPr>
        <p:txBody>
          <a:bodyPr wrap="square" rtlCol="0">
            <a:spAutoFit/>
          </a:bodyPr>
          <a:lstStyle/>
          <a:p>
            <a:pPr marL="285750" indent="-285750">
              <a:buClr>
                <a:srgbClr val="0000CC"/>
              </a:buClr>
              <a:buFont typeface="Wingdings" panose="05000000000000000000" pitchFamily="2" charset="2"/>
              <a:buChar char="Ø"/>
            </a:pP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Photoabsorption</a:t>
            </a:r>
            <a:r>
              <a:rPr lang="en-US" altLang="zh-CN" sz="2800" dirty="0">
                <a:latin typeface="Times New Roman" panose="02020603050405020304" pitchFamily="18" charset="0"/>
                <a:cs typeface="Times New Roman" panose="02020603050405020304" pitchFamily="18" charset="0"/>
              </a:rPr>
              <a:t> reaction (LIT, GIT)</a:t>
            </a:r>
          </a:p>
          <a:p>
            <a:pPr marL="285750" indent="-285750">
              <a:buClr>
                <a:srgbClr val="0000CC"/>
              </a:buClr>
              <a:buFont typeface="Wingdings" panose="05000000000000000000" pitchFamily="2" charset="2"/>
              <a:buChar char="Ø"/>
            </a:pPr>
            <a:endParaRPr lang="en-US" altLang="zh-CN" sz="2800" dirty="0">
              <a:latin typeface="Times New Roman" panose="02020603050405020304" pitchFamily="18" charset="0"/>
              <a:cs typeface="Times New Roman" panose="02020603050405020304" pitchFamily="18" charset="0"/>
            </a:endParaRPr>
          </a:p>
          <a:p>
            <a:pPr marL="285750" indent="-285750">
              <a:buClr>
                <a:srgbClr val="0000CC"/>
              </a:buClr>
              <a:buFont typeface="Wingdings" panose="05000000000000000000" pitchFamily="2" charset="2"/>
              <a:buChar char="Ø"/>
            </a:pPr>
            <a:r>
              <a:rPr lang="en-US" altLang="zh-CN" sz="2800" dirty="0">
                <a:latin typeface="Times New Roman" panose="02020603050405020304" pitchFamily="18" charset="0"/>
                <a:cs typeface="Times New Roman" panose="02020603050405020304" pitchFamily="18" charset="0"/>
              </a:rPr>
              <a:t> Atomic hyperfine structure/Lamb shift</a:t>
            </a:r>
          </a:p>
          <a:p>
            <a:pPr marL="285750" indent="-285750">
              <a:buClr>
                <a:srgbClr val="0000CC"/>
              </a:buClr>
              <a:buFont typeface="Wingdings" panose="05000000000000000000" pitchFamily="2" charset="2"/>
              <a:buChar char="Ø"/>
            </a:pPr>
            <a:endParaRPr lang="en-US" altLang="zh-CN" sz="2800" dirty="0">
              <a:latin typeface="Times New Roman" panose="02020603050405020304" pitchFamily="18" charset="0"/>
              <a:cs typeface="Times New Roman" panose="02020603050405020304" pitchFamily="18" charset="0"/>
            </a:endParaRPr>
          </a:p>
          <a:p>
            <a:pPr marL="285750" indent="-285750">
              <a:buClr>
                <a:srgbClr val="0000CC"/>
              </a:buClr>
              <a:buFont typeface="Wingdings" panose="05000000000000000000" pitchFamily="2" charset="2"/>
              <a:buChar char="Ø"/>
            </a:pPr>
            <a:r>
              <a:rPr lang="en-US" altLang="zh-CN" sz="2800" dirty="0">
                <a:latin typeface="Times New Roman" panose="02020603050405020304" pitchFamily="18" charset="0"/>
                <a:cs typeface="Times New Roman" panose="02020603050405020304" pitchFamily="18" charset="0"/>
              </a:rPr>
              <a:t> Two-body current</a:t>
            </a:r>
          </a:p>
        </p:txBody>
      </p:sp>
    </p:spTree>
    <p:extLst>
      <p:ext uri="{BB962C8B-B14F-4D97-AF65-F5344CB8AC3E}">
        <p14:creationId xmlns:p14="http://schemas.microsoft.com/office/powerpoint/2010/main" val="1607684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Content Placeholder 3" descr="Screen shot 2015-07-27 at 4.24.59 AM.png">
            <a:extLst>
              <a:ext uri="{FF2B5EF4-FFF2-40B4-BE49-F238E27FC236}">
                <a16:creationId xmlns:a16="http://schemas.microsoft.com/office/drawing/2014/main" id="{BD812200-A078-B7DE-3A05-E030FC114DD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6379" r="-36379"/>
          <a:stretch>
            <a:fillRect/>
          </a:stretch>
        </p:blipFill>
        <p:spPr>
          <a:xfrm>
            <a:off x="6368265" y="2070105"/>
            <a:ext cx="7174030" cy="3798014"/>
          </a:xfrm>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Basis Expansion</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3A67605-AE2F-C7E3-3A39-FC42FD5947BC}"/>
              </a:ext>
            </a:extLst>
          </p:cNvPr>
          <p:cNvSpPr>
            <a:spLocks noGrp="1"/>
          </p:cNvSpPr>
          <p:nvPr/>
        </p:nvSpPr>
        <p:spPr>
          <a:xfrm>
            <a:off x="0" y="639504"/>
            <a:ext cx="11872422" cy="59462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0000CC"/>
              </a:buClr>
              <a:buFont typeface="Wingdings" panose="05000000000000000000" pitchFamily="2" charset="2"/>
              <a:buChar char="Ø"/>
            </a:pPr>
            <a:r>
              <a:rPr lang="en-US" dirty="0">
                <a:solidFill>
                  <a:srgbClr val="FF0000"/>
                </a:solidFill>
                <a:latin typeface="Times New Roman" panose="02020603050405020304" pitchFamily="18" charset="0"/>
                <a:cs typeface="Times New Roman" panose="02020603050405020304" pitchFamily="18" charset="0"/>
              </a:rPr>
              <a:t> Expand A-body wave function in basis functions</a:t>
            </a:r>
            <a:endParaRPr lang="en-US" dirty="0">
              <a:latin typeface="Times New Roman" panose="02020603050405020304" pitchFamily="18" charset="0"/>
              <a:cs typeface="Times New Roman" panose="02020603050405020304" pitchFamily="18" charset="0"/>
            </a:endParaRPr>
          </a:p>
          <a:p>
            <a:pPr indent="0">
              <a:buClr>
                <a:srgbClr val="0000CC"/>
              </a:buClr>
              <a:buNone/>
            </a:pPr>
            <a:endParaRPr lang="en-US" sz="2000" dirty="0">
              <a:latin typeface="Times New Roman" panose="02020603050405020304" pitchFamily="18" charset="0"/>
              <a:cs typeface="Times New Roman" panose="02020603050405020304" pitchFamily="18" charset="0"/>
            </a:endParaRPr>
          </a:p>
          <a:p>
            <a:pPr indent="0">
              <a:buClr>
                <a:srgbClr val="0000CC"/>
              </a:buClr>
              <a:buNone/>
            </a:pPr>
            <a:endParaRPr lang="en-US" sz="100"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Use basis of single Slater Determinants of Single-Particle states</a:t>
            </a:r>
          </a:p>
          <a:p>
            <a:pPr marL="0" indent="0">
              <a:buClr>
                <a:srgbClr val="0000CC"/>
              </a:buClr>
              <a:buNone/>
            </a:pPr>
            <a:endParaRPr lang="en-US"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Single Particle basis states</a:t>
            </a:r>
          </a:p>
          <a:p>
            <a:pPr marL="571500" indent="-165100">
              <a:buClr>
                <a:srgbClr val="0000CC"/>
              </a:buClr>
              <a:buFont typeface="Wingdings" panose="05000000000000000000" pitchFamily="2" charset="2"/>
              <a:buChar char="Ø"/>
              <a:tabLst>
                <a:tab pos="635000" algn="l"/>
              </a:tabLst>
            </a:pPr>
            <a:r>
              <a:rPr lang="en-US" sz="2300" dirty="0">
                <a:latin typeface="Times New Roman" panose="02020603050405020304" pitchFamily="18" charset="0"/>
                <a:cs typeface="Times New Roman" panose="02020603050405020304" pitchFamily="18" charset="0"/>
              </a:rPr>
              <a:t>Eigenstates of operators                         , and </a:t>
            </a:r>
          </a:p>
          <a:p>
            <a:pPr marL="406400" indent="0">
              <a:buClr>
                <a:srgbClr val="0000CC"/>
              </a:buClr>
              <a:buNone/>
              <a:tabLst>
                <a:tab pos="635000" algn="l"/>
              </a:tabLst>
            </a:pPr>
            <a:r>
              <a:rPr lang="en-US" sz="2300" dirty="0">
                <a:latin typeface="Times New Roman" panose="02020603050405020304" pitchFamily="18" charset="0"/>
                <a:cs typeface="Times New Roman" panose="02020603050405020304" pitchFamily="18" charset="0"/>
              </a:rPr>
              <a:t>   </a:t>
            </a:r>
          </a:p>
          <a:p>
            <a:pPr marL="571500" indent="-165100">
              <a:buClr>
                <a:srgbClr val="0000CC"/>
              </a:buClr>
              <a:buFont typeface="Wingdings" panose="05000000000000000000" pitchFamily="2" charset="2"/>
              <a:buChar char="Ø"/>
              <a:tabLst>
                <a:tab pos="635000" algn="l"/>
              </a:tabLst>
            </a:pPr>
            <a:r>
              <a:rPr lang="en-US" sz="2400" dirty="0">
                <a:latin typeface="Times New Roman" panose="02020603050405020304" pitchFamily="18" charset="0"/>
                <a:cs typeface="Times New Roman" panose="02020603050405020304" pitchFamily="18" charset="0"/>
              </a:rPr>
              <a:t>Radial wavefunctions:</a:t>
            </a:r>
          </a:p>
          <a:p>
            <a:pPr marL="863600" indent="177800">
              <a:buClr>
                <a:srgbClr val="0000CC"/>
              </a:buClr>
              <a:buFont typeface="Wingdings" panose="05000000000000000000" pitchFamily="2" charset="2"/>
              <a:buChar char="Ø"/>
              <a:tabLst>
                <a:tab pos="635000" algn="l"/>
              </a:tabLst>
            </a:pPr>
            <a:r>
              <a:rPr lang="en-US" sz="2300" dirty="0">
                <a:latin typeface="Times New Roman" panose="02020603050405020304" pitchFamily="18" charset="0"/>
                <a:cs typeface="Times New Roman" panose="02020603050405020304" pitchFamily="18" charset="0"/>
              </a:rPr>
              <a:t>Harmonic Oscillator (HO): </a:t>
            </a:r>
            <a:r>
              <a:rPr lang="en-US" sz="2000" dirty="0">
                <a:latin typeface="Times New Roman" panose="02020603050405020304" pitchFamily="18" charset="0"/>
                <a:cs typeface="Times New Roman" panose="02020603050405020304" pitchFamily="18" charset="0"/>
              </a:rPr>
              <a:t>allows for exact factorization of Center-of-Mass</a:t>
            </a:r>
          </a:p>
          <a:p>
            <a:pPr marL="863600" indent="177800">
              <a:buClr>
                <a:srgbClr val="0000CC"/>
              </a:buClr>
              <a:buFont typeface="Wingdings" panose="05000000000000000000" pitchFamily="2" charset="2"/>
              <a:buChar char="Ø"/>
              <a:tabLst>
                <a:tab pos="635000" algn="l"/>
              </a:tabLst>
            </a:pPr>
            <a:r>
              <a:rPr lang="en-US" sz="2300" dirty="0">
                <a:latin typeface="Times New Roman" panose="02020603050405020304" pitchFamily="18" charset="0"/>
                <a:cs typeface="Times New Roman" panose="02020603050405020304" pitchFamily="18" charset="0"/>
              </a:rPr>
              <a:t>Coulomb-</a:t>
            </a:r>
            <a:r>
              <a:rPr lang="en-US" sz="2300" dirty="0" err="1">
                <a:latin typeface="Times New Roman" panose="02020603050405020304" pitchFamily="18" charset="0"/>
                <a:cs typeface="Times New Roman" panose="02020603050405020304" pitchFamily="18" charset="0"/>
              </a:rPr>
              <a:t>Sturmian</a:t>
            </a:r>
            <a:endParaRPr lang="en-US" sz="2300" dirty="0">
              <a:latin typeface="Times New Roman" panose="02020603050405020304" pitchFamily="18" charset="0"/>
              <a:cs typeface="Times New Roman" panose="02020603050405020304" pitchFamily="18" charset="0"/>
            </a:endParaRPr>
          </a:p>
          <a:p>
            <a:pPr marL="863600" indent="177800">
              <a:buClr>
                <a:srgbClr val="0000CC"/>
              </a:buClr>
              <a:buFont typeface="Wingdings" panose="05000000000000000000" pitchFamily="2" charset="2"/>
              <a:buChar char="Ø"/>
              <a:tabLst>
                <a:tab pos="635000" algn="l"/>
              </a:tabLst>
            </a:pPr>
            <a:r>
              <a:rPr lang="en-US" sz="2300" dirty="0">
                <a:latin typeface="Times New Roman" panose="02020603050405020304" pitchFamily="18" charset="0"/>
                <a:cs typeface="Times New Roman" panose="02020603050405020304" pitchFamily="18" charset="0"/>
              </a:rPr>
              <a:t>Natural orbitals</a:t>
            </a:r>
          </a:p>
        </p:txBody>
      </p:sp>
      <p:pic>
        <p:nvPicPr>
          <p:cNvPr id="3" name="Picture 2">
            <a:extLst>
              <a:ext uri="{FF2B5EF4-FFF2-40B4-BE49-F238E27FC236}">
                <a16:creationId xmlns:a16="http://schemas.microsoft.com/office/drawing/2014/main" id="{F0C76F7F-E7DF-5CCB-91D3-D21B7DD4DDAC}"/>
              </a:ext>
            </a:extLst>
          </p:cNvPr>
          <p:cNvPicPr>
            <a:picLocks noChangeAspect="1"/>
          </p:cNvPicPr>
          <p:nvPr/>
        </p:nvPicPr>
        <p:blipFill>
          <a:blip r:embed="rId3"/>
          <a:stretch>
            <a:fillRect/>
          </a:stretch>
        </p:blipFill>
        <p:spPr>
          <a:xfrm>
            <a:off x="501925" y="1054104"/>
            <a:ext cx="6311350" cy="711192"/>
          </a:xfrm>
          <a:prstGeom prst="rect">
            <a:avLst/>
          </a:prstGeom>
        </p:spPr>
      </p:pic>
      <p:pic>
        <p:nvPicPr>
          <p:cNvPr id="7" name="Picture 6">
            <a:extLst>
              <a:ext uri="{FF2B5EF4-FFF2-40B4-BE49-F238E27FC236}">
                <a16:creationId xmlns:a16="http://schemas.microsoft.com/office/drawing/2014/main" id="{D45FD613-E303-F014-E426-72C2DF90B6FF}"/>
              </a:ext>
            </a:extLst>
          </p:cNvPr>
          <p:cNvPicPr>
            <a:picLocks noChangeAspect="1"/>
          </p:cNvPicPr>
          <p:nvPr/>
        </p:nvPicPr>
        <p:blipFill>
          <a:blip r:embed="rId4"/>
          <a:stretch>
            <a:fillRect/>
          </a:stretch>
        </p:blipFill>
        <p:spPr>
          <a:xfrm>
            <a:off x="698500" y="2293175"/>
            <a:ext cx="6781800" cy="1504632"/>
          </a:xfrm>
          <a:prstGeom prst="rect">
            <a:avLst/>
          </a:prstGeom>
        </p:spPr>
      </p:pic>
      <p:pic>
        <p:nvPicPr>
          <p:cNvPr id="9" name="Picture 8">
            <a:extLst>
              <a:ext uri="{FF2B5EF4-FFF2-40B4-BE49-F238E27FC236}">
                <a16:creationId xmlns:a16="http://schemas.microsoft.com/office/drawing/2014/main" id="{38803DAC-226A-D2D6-C73D-C857D4B09277}"/>
              </a:ext>
            </a:extLst>
          </p:cNvPr>
          <p:cNvPicPr>
            <a:picLocks noChangeAspect="1"/>
          </p:cNvPicPr>
          <p:nvPr/>
        </p:nvPicPr>
        <p:blipFill>
          <a:blip r:embed="rId5"/>
          <a:stretch>
            <a:fillRect/>
          </a:stretch>
        </p:blipFill>
        <p:spPr>
          <a:xfrm>
            <a:off x="4288379" y="3798138"/>
            <a:ext cx="973642" cy="367462"/>
          </a:xfrm>
          <a:prstGeom prst="rect">
            <a:avLst/>
          </a:prstGeom>
        </p:spPr>
      </p:pic>
      <p:pic>
        <p:nvPicPr>
          <p:cNvPr id="11" name="Picture 10">
            <a:extLst>
              <a:ext uri="{FF2B5EF4-FFF2-40B4-BE49-F238E27FC236}">
                <a16:creationId xmlns:a16="http://schemas.microsoft.com/office/drawing/2014/main" id="{0FA2FB80-95D6-20B8-01E5-E56A8B94DD16}"/>
              </a:ext>
            </a:extLst>
          </p:cNvPr>
          <p:cNvPicPr>
            <a:picLocks noChangeAspect="1"/>
          </p:cNvPicPr>
          <p:nvPr/>
        </p:nvPicPr>
        <p:blipFill>
          <a:blip r:embed="rId6"/>
          <a:stretch>
            <a:fillRect/>
          </a:stretch>
        </p:blipFill>
        <p:spPr>
          <a:xfrm>
            <a:off x="3606231" y="4334890"/>
            <a:ext cx="1791414" cy="271020"/>
          </a:xfrm>
          <a:prstGeom prst="rect">
            <a:avLst/>
          </a:prstGeom>
        </p:spPr>
      </p:pic>
      <p:pic>
        <p:nvPicPr>
          <p:cNvPr id="13" name="Picture 12">
            <a:extLst>
              <a:ext uri="{FF2B5EF4-FFF2-40B4-BE49-F238E27FC236}">
                <a16:creationId xmlns:a16="http://schemas.microsoft.com/office/drawing/2014/main" id="{71FC274B-881E-3A31-5386-04BCB055361A}"/>
              </a:ext>
            </a:extLst>
          </p:cNvPr>
          <p:cNvPicPr>
            <a:picLocks noChangeAspect="1"/>
          </p:cNvPicPr>
          <p:nvPr/>
        </p:nvPicPr>
        <p:blipFill>
          <a:blip r:embed="rId7"/>
          <a:stretch>
            <a:fillRect/>
          </a:stretch>
        </p:blipFill>
        <p:spPr>
          <a:xfrm>
            <a:off x="5972732" y="4312162"/>
            <a:ext cx="236844" cy="269009"/>
          </a:xfrm>
          <a:prstGeom prst="rect">
            <a:avLst/>
          </a:prstGeom>
        </p:spPr>
      </p:pic>
      <p:pic>
        <p:nvPicPr>
          <p:cNvPr id="10" name="Picture 9">
            <a:extLst>
              <a:ext uri="{FF2B5EF4-FFF2-40B4-BE49-F238E27FC236}">
                <a16:creationId xmlns:a16="http://schemas.microsoft.com/office/drawing/2014/main" id="{7C5E15B8-9CBF-91B8-420B-68E5C215E31C}"/>
              </a:ext>
            </a:extLst>
          </p:cNvPr>
          <p:cNvPicPr>
            <a:picLocks noChangeAspect="1"/>
          </p:cNvPicPr>
          <p:nvPr/>
        </p:nvPicPr>
        <p:blipFill>
          <a:blip r:embed="rId8"/>
          <a:stretch>
            <a:fillRect/>
          </a:stretch>
        </p:blipFill>
        <p:spPr>
          <a:xfrm>
            <a:off x="2634932" y="4650978"/>
            <a:ext cx="4845368" cy="629896"/>
          </a:xfrm>
          <a:prstGeom prst="rect">
            <a:avLst/>
          </a:prstGeom>
        </p:spPr>
      </p:pic>
      <p:pic>
        <p:nvPicPr>
          <p:cNvPr id="14" name="Picture 13">
            <a:extLst>
              <a:ext uri="{FF2B5EF4-FFF2-40B4-BE49-F238E27FC236}">
                <a16:creationId xmlns:a16="http://schemas.microsoft.com/office/drawing/2014/main" id="{3F3D1CF0-EA45-C78F-7BF6-C1BB3D115236}"/>
              </a:ext>
            </a:extLst>
          </p:cNvPr>
          <p:cNvPicPr>
            <a:picLocks noChangeAspect="1"/>
          </p:cNvPicPr>
          <p:nvPr/>
        </p:nvPicPr>
        <p:blipFill>
          <a:blip r:embed="rId9"/>
          <a:stretch>
            <a:fillRect/>
          </a:stretch>
        </p:blipFill>
        <p:spPr>
          <a:xfrm>
            <a:off x="501925" y="4773032"/>
            <a:ext cx="1790820" cy="385788"/>
          </a:xfrm>
          <a:prstGeom prst="rect">
            <a:avLst/>
          </a:prstGeom>
        </p:spPr>
      </p:pic>
      <p:pic>
        <p:nvPicPr>
          <p:cNvPr id="15" name="Picture 14">
            <a:extLst>
              <a:ext uri="{FF2B5EF4-FFF2-40B4-BE49-F238E27FC236}">
                <a16:creationId xmlns:a16="http://schemas.microsoft.com/office/drawing/2014/main" id="{63573DEA-62D1-998B-A353-5B5B467FAD6D}"/>
              </a:ext>
            </a:extLst>
          </p:cNvPr>
          <p:cNvPicPr>
            <a:picLocks noChangeAspect="1"/>
          </p:cNvPicPr>
          <p:nvPr/>
        </p:nvPicPr>
        <p:blipFill>
          <a:blip r:embed="rId10"/>
          <a:stretch>
            <a:fillRect/>
          </a:stretch>
        </p:blipFill>
        <p:spPr>
          <a:xfrm>
            <a:off x="7577980" y="6097099"/>
            <a:ext cx="4448182" cy="525936"/>
          </a:xfrm>
          <a:prstGeom prst="rect">
            <a:avLst/>
          </a:prstGeom>
        </p:spPr>
      </p:pic>
      <p:pic>
        <p:nvPicPr>
          <p:cNvPr id="16" name="Picture 15">
            <a:extLst>
              <a:ext uri="{FF2B5EF4-FFF2-40B4-BE49-F238E27FC236}">
                <a16:creationId xmlns:a16="http://schemas.microsoft.com/office/drawing/2014/main" id="{D13B0EAD-89C2-1701-0E1D-3706AFE4F461}"/>
              </a:ext>
            </a:extLst>
          </p:cNvPr>
          <p:cNvPicPr>
            <a:picLocks noChangeAspect="1"/>
          </p:cNvPicPr>
          <p:nvPr/>
        </p:nvPicPr>
        <p:blipFill>
          <a:blip r:embed="rId11"/>
          <a:stretch>
            <a:fillRect/>
          </a:stretch>
        </p:blipFill>
        <p:spPr>
          <a:xfrm>
            <a:off x="6345694" y="6044479"/>
            <a:ext cx="2346296" cy="727424"/>
          </a:xfrm>
          <a:prstGeom prst="rect">
            <a:avLst/>
          </a:prstGeom>
        </p:spPr>
      </p:pic>
      <p:sp>
        <p:nvSpPr>
          <p:cNvPr id="19" name="TextBox 18">
            <a:extLst>
              <a:ext uri="{FF2B5EF4-FFF2-40B4-BE49-F238E27FC236}">
                <a16:creationId xmlns:a16="http://schemas.microsoft.com/office/drawing/2014/main" id="{E472C18F-D7CF-0C9C-C481-1FB4B0265974}"/>
              </a:ext>
            </a:extLst>
          </p:cNvPr>
          <p:cNvSpPr txBox="1"/>
          <p:nvPr/>
        </p:nvSpPr>
        <p:spPr>
          <a:xfrm>
            <a:off x="5110644" y="6216403"/>
            <a:ext cx="1385316" cy="400110"/>
          </a:xfrm>
          <a:prstGeom prst="rect">
            <a:avLst/>
          </a:prstGeom>
          <a:noFill/>
        </p:spPr>
        <p:txBody>
          <a:bodyPr wrap="none" rtlCol="0">
            <a:spAutoFit/>
          </a:bodyPr>
          <a:lstStyle/>
          <a:p>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HO radial:</a:t>
            </a:r>
          </a:p>
        </p:txBody>
      </p:sp>
      <p:sp>
        <p:nvSpPr>
          <p:cNvPr id="21" name="Rectangle 20">
            <a:extLst>
              <a:ext uri="{FF2B5EF4-FFF2-40B4-BE49-F238E27FC236}">
                <a16:creationId xmlns:a16="http://schemas.microsoft.com/office/drawing/2014/main" id="{9318CC4F-937E-56AD-8818-115204211E6A}"/>
              </a:ext>
            </a:extLst>
          </p:cNvPr>
          <p:cNvSpPr/>
          <p:nvPr/>
        </p:nvSpPr>
        <p:spPr>
          <a:xfrm>
            <a:off x="4754881" y="5937926"/>
            <a:ext cx="7363326" cy="83397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66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F1EA-69D5-B65D-77F8-6CF237CE9245}"/>
              </a:ext>
            </a:extLst>
          </p:cNvPr>
          <p:cNvSpPr>
            <a:spLocks noGrp="1"/>
          </p:cNvSpPr>
          <p:nvPr>
            <p:ph type="title"/>
          </p:nvPr>
        </p:nvSpPr>
        <p:spPr>
          <a:xfrm>
            <a:off x="2941987" y="2766218"/>
            <a:ext cx="5971007" cy="1325563"/>
          </a:xfrm>
        </p:spPr>
        <p:txBody>
          <a:bodyPr>
            <a:normAutofit/>
          </a:bodyPr>
          <a:lstStyle/>
          <a:p>
            <a:pPr algn="ctr"/>
            <a:r>
              <a:rPr lang="en-US" sz="4800" b="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2826435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5CA17E-0434-2202-8B45-F01028EF554F}"/>
              </a:ext>
            </a:extLst>
          </p:cNvPr>
          <p:cNvPicPr>
            <a:picLocks noChangeAspect="1"/>
          </p:cNvPicPr>
          <p:nvPr/>
        </p:nvPicPr>
        <p:blipFill>
          <a:blip r:embed="rId2"/>
          <a:stretch>
            <a:fillRect/>
          </a:stretch>
        </p:blipFill>
        <p:spPr>
          <a:xfrm>
            <a:off x="2430238" y="3553113"/>
            <a:ext cx="2832650" cy="695738"/>
          </a:xfrm>
          <a:prstGeom prst="rect">
            <a:avLst/>
          </a:prstGeom>
        </p:spPr>
      </p:pic>
      <p:sp>
        <p:nvSpPr>
          <p:cNvPr id="8" name="Title 1">
            <a:extLst>
              <a:ext uri="{FF2B5EF4-FFF2-40B4-BE49-F238E27FC236}">
                <a16:creationId xmlns:a16="http://schemas.microsoft.com/office/drawing/2014/main" id="{D34A7ECE-B9AF-6D6F-F032-81E845958174}"/>
              </a:ext>
            </a:extLst>
          </p:cNvPr>
          <p:cNvSpPr>
            <a:spLocks noGrp="1"/>
          </p:cNvSpPr>
          <p:nvPr>
            <p:ph type="title"/>
          </p:nvPr>
        </p:nvSpPr>
        <p:spPr>
          <a:xfrm>
            <a:off x="0" y="1"/>
            <a:ext cx="12192000" cy="673099"/>
          </a:xfrm>
          <a:solidFill>
            <a:srgbClr val="0000CC"/>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Remove spurious CM motion</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4888DEA-9BD5-68F2-B8C5-BA0BDEEC3B36}"/>
              </a:ext>
            </a:extLst>
          </p:cNvPr>
          <p:cNvPicPr>
            <a:picLocks noChangeAspect="1"/>
          </p:cNvPicPr>
          <p:nvPr/>
        </p:nvPicPr>
        <p:blipFill>
          <a:blip r:embed="rId3"/>
          <a:stretch>
            <a:fillRect/>
          </a:stretch>
        </p:blipFill>
        <p:spPr>
          <a:xfrm>
            <a:off x="2352122" y="4248851"/>
            <a:ext cx="6726308" cy="2321278"/>
          </a:xfrm>
          <a:prstGeom prst="rect">
            <a:avLst/>
          </a:prstGeom>
        </p:spPr>
      </p:pic>
      <p:pic>
        <p:nvPicPr>
          <p:cNvPr id="14" name="Picture 13">
            <a:extLst>
              <a:ext uri="{FF2B5EF4-FFF2-40B4-BE49-F238E27FC236}">
                <a16:creationId xmlns:a16="http://schemas.microsoft.com/office/drawing/2014/main" id="{BEC7305D-21BB-A957-98BA-9E93B4AC6579}"/>
              </a:ext>
            </a:extLst>
          </p:cNvPr>
          <p:cNvPicPr>
            <a:picLocks noChangeAspect="1"/>
          </p:cNvPicPr>
          <p:nvPr/>
        </p:nvPicPr>
        <p:blipFill>
          <a:blip r:embed="rId4"/>
          <a:stretch>
            <a:fillRect/>
          </a:stretch>
        </p:blipFill>
        <p:spPr>
          <a:xfrm>
            <a:off x="2430238" y="810148"/>
            <a:ext cx="7610924" cy="1909964"/>
          </a:xfrm>
          <a:prstGeom prst="rect">
            <a:avLst/>
          </a:prstGeom>
        </p:spPr>
      </p:pic>
      <p:sp>
        <p:nvSpPr>
          <p:cNvPr id="15" name="TextBox 14">
            <a:extLst>
              <a:ext uri="{FF2B5EF4-FFF2-40B4-BE49-F238E27FC236}">
                <a16:creationId xmlns:a16="http://schemas.microsoft.com/office/drawing/2014/main" id="{DA3D892A-1405-198C-1DBA-77BCC5F9E8EB}"/>
              </a:ext>
            </a:extLst>
          </p:cNvPr>
          <p:cNvSpPr txBox="1"/>
          <p:nvPr/>
        </p:nvSpPr>
        <p:spPr>
          <a:xfrm>
            <a:off x="2430238" y="2844225"/>
            <a:ext cx="5232400" cy="584775"/>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cs typeface="Times New Roman" panose="02020603050405020304" pitchFamily="18" charset="0"/>
              </a:rPr>
              <a:t>Liplin</a:t>
            </a:r>
            <a:r>
              <a:rPr lang="en-US" sz="3200" dirty="0">
                <a:solidFill>
                  <a:srgbClr val="C00000"/>
                </a:solidFill>
                <a:latin typeface="Times New Roman" panose="02020603050405020304" pitchFamily="18" charset="0"/>
                <a:cs typeface="Times New Roman" panose="02020603050405020304" pitchFamily="18" charset="0"/>
              </a:rPr>
              <a:t>-Lawson project method</a:t>
            </a:r>
          </a:p>
        </p:txBody>
      </p:sp>
    </p:spTree>
    <p:extLst>
      <p:ext uri="{BB962C8B-B14F-4D97-AF65-F5344CB8AC3E}">
        <p14:creationId xmlns:p14="http://schemas.microsoft.com/office/powerpoint/2010/main" val="99848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98C114-DAFA-C620-4CB8-B18E3FC50D4B}"/>
              </a:ext>
            </a:extLst>
          </p:cNvPr>
          <p:cNvPicPr>
            <a:picLocks noChangeAspect="1"/>
          </p:cNvPicPr>
          <p:nvPr/>
        </p:nvPicPr>
        <p:blipFill>
          <a:blip r:embed="rId3"/>
          <a:stretch>
            <a:fillRect/>
          </a:stretch>
        </p:blipFill>
        <p:spPr>
          <a:xfrm>
            <a:off x="1364989" y="622300"/>
            <a:ext cx="9665222" cy="3572716"/>
          </a:xfrm>
          <a:prstGeom prst="rect">
            <a:avLst/>
          </a:prstGeom>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Main Challenges</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3A67605-AE2F-C7E3-3A39-FC42FD5947BC}"/>
              </a:ext>
            </a:extLst>
          </p:cNvPr>
          <p:cNvSpPr>
            <a:spLocks noGrp="1"/>
          </p:cNvSpPr>
          <p:nvPr/>
        </p:nvSpPr>
        <p:spPr>
          <a:xfrm>
            <a:off x="350149" y="4131248"/>
            <a:ext cx="11872422" cy="60832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Increase of basis space dimension with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and </a:t>
            </a:r>
            <a:r>
              <a:rPr lang="en-US" i="1"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max</a:t>
            </a:r>
            <a:endParaRPr lang="en-US" baseline="-25000" dirty="0">
              <a:latin typeface="Times New Roman" panose="02020603050405020304" pitchFamily="18" charset="0"/>
              <a:cs typeface="Times New Roman" panose="02020603050405020304" pitchFamily="18" charset="0"/>
            </a:endParaRPr>
          </a:p>
          <a:p>
            <a:pPr indent="22860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Need calculations up to at least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max</a:t>
            </a:r>
            <a:r>
              <a:rPr lang="en-US" sz="2400" dirty="0">
                <a:latin typeface="Times New Roman" panose="02020603050405020304" pitchFamily="18" charset="0"/>
                <a:cs typeface="Times New Roman" panose="02020603050405020304" pitchFamily="18" charset="0"/>
              </a:rPr>
              <a:t>=8, preferably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max</a:t>
            </a:r>
            <a:r>
              <a:rPr lang="en-US" sz="2400" dirty="0">
                <a:latin typeface="Times New Roman" panose="02020603050405020304" pitchFamily="18" charset="0"/>
                <a:cs typeface="Times New Roman" panose="02020603050405020304" pitchFamily="18" charset="0"/>
              </a:rPr>
              <a:t>=10 for meaningful extrapolation and numerical error estimates</a:t>
            </a:r>
          </a:p>
          <a:p>
            <a:pPr>
              <a:buClr>
                <a:srgbClr val="0000CC"/>
              </a:buCl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More relevant measure for computational needs</a:t>
            </a:r>
          </a:p>
          <a:p>
            <a:pPr indent="29210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Number of nonzero matrix elements</a:t>
            </a:r>
          </a:p>
        </p:txBody>
      </p:sp>
    </p:spTree>
    <p:extLst>
      <p:ext uri="{BB962C8B-B14F-4D97-AF65-F5344CB8AC3E}">
        <p14:creationId xmlns:p14="http://schemas.microsoft.com/office/powerpoint/2010/main" val="3175374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HPC | Crucible Data Platform">
            <a:extLst>
              <a:ext uri="{FF2B5EF4-FFF2-40B4-BE49-F238E27FC236}">
                <a16:creationId xmlns:a16="http://schemas.microsoft.com/office/drawing/2014/main" id="{6E477DAE-4887-2696-9E3A-1B62EB5BB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975" y="0"/>
            <a:ext cx="2609850" cy="23959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Autofit/>
          </a:bodyPr>
          <a:lstStyle/>
          <a:p>
            <a:r>
              <a:rPr lang="en-US" sz="3600" b="1" dirty="0">
                <a:solidFill>
                  <a:schemeClr val="bg1"/>
                </a:solidFill>
                <a:latin typeface="Times New Roman" panose="02020603050405020304" pitchFamily="18" charset="0"/>
                <a:cs typeface="Times New Roman" panose="02020603050405020304" pitchFamily="18" charset="0"/>
              </a:rPr>
              <a:t>Main Challenge</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3A67605-AE2F-C7E3-3A39-FC42FD5947BC}"/>
              </a:ext>
            </a:extLst>
          </p:cNvPr>
          <p:cNvSpPr>
            <a:spLocks noGrp="1"/>
          </p:cNvSpPr>
          <p:nvPr/>
        </p:nvSpPr>
        <p:spPr>
          <a:xfrm>
            <a:off x="5841562" y="2823491"/>
            <a:ext cx="6243263" cy="3812430"/>
          </a:xfrm>
          <a:prstGeom prst="rect">
            <a:avLst/>
          </a:prstGeom>
          <a:ln w="31750">
            <a:solidFill>
              <a:srgbClr val="00B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342900">
              <a:buClr>
                <a:srgbClr val="0000CC"/>
              </a:buClr>
              <a:buFont typeface="Arial" panose="020B0604020202020204" pitchFamily="34" charset="0"/>
              <a:buChar char="•"/>
            </a:pPr>
            <a:r>
              <a:rPr lang="en-US" sz="2500" b="0" i="0" dirty="0">
                <a:solidFill>
                  <a:schemeClr val="accent1">
                    <a:lumMod val="75000"/>
                  </a:schemeClr>
                </a:solidFill>
                <a:effectLst/>
                <a:latin typeface="Times New Roman" panose="02020603050405020304" pitchFamily="18" charset="0"/>
                <a:cs typeface="Times New Roman" panose="02020603050405020304" pitchFamily="18" charset="0"/>
              </a:rPr>
              <a:t>Computationally demanding =&gt; needs new algorithms &amp; high-performance computers</a:t>
            </a:r>
            <a:endParaRPr lang="en-US" sz="2500" dirty="0">
              <a:solidFill>
                <a:schemeClr val="accent1">
                  <a:lumMod val="75000"/>
                </a:schemeClr>
              </a:solidFill>
              <a:latin typeface="Times New Roman" panose="02020603050405020304" pitchFamily="18" charset="0"/>
              <a:cs typeface="Times New Roman" panose="02020603050405020304" pitchFamily="18" charset="0"/>
            </a:endParaRPr>
          </a:p>
          <a:p>
            <a:pPr marL="571500" indent="-342900">
              <a:buClr>
                <a:srgbClr val="0000CC"/>
              </a:buClr>
              <a:buFont typeface="Arial" panose="020B0604020202020204" pitchFamily="34" charset="0"/>
              <a:buChar char="•"/>
            </a:pPr>
            <a:r>
              <a:rPr lang="en-US" sz="2500" b="0" i="0" dirty="0">
                <a:solidFill>
                  <a:schemeClr val="accent1">
                    <a:lumMod val="75000"/>
                  </a:schemeClr>
                </a:solidFill>
                <a:effectLst/>
                <a:latin typeface="Times New Roman" panose="02020603050405020304" pitchFamily="18" charset="0"/>
                <a:cs typeface="Times New Roman" panose="02020603050405020304" pitchFamily="18" charset="0"/>
              </a:rPr>
              <a:t>Requires convergence assessments and extrapolation tools to retain predictive power</a:t>
            </a:r>
          </a:p>
          <a:p>
            <a:pPr marL="571500" indent="-342900">
              <a:buClr>
                <a:srgbClr val="0000CC"/>
              </a:buClr>
              <a:buFont typeface="Arial" panose="020B0604020202020204" pitchFamily="34" charset="0"/>
              <a:buChar char="•"/>
            </a:pPr>
            <a:r>
              <a:rPr lang="en-US" sz="2500" dirty="0">
                <a:solidFill>
                  <a:schemeClr val="accent1">
                    <a:lumMod val="75000"/>
                  </a:schemeClr>
                </a:solidFill>
                <a:latin typeface="Times New Roman" panose="02020603050405020304" pitchFamily="18" charset="0"/>
                <a:cs typeface="Times New Roman" panose="02020603050405020304" pitchFamily="18" charset="0"/>
              </a:rPr>
              <a:t>Current limit 10</a:t>
            </a:r>
            <a:r>
              <a:rPr lang="en-US" sz="2500" baseline="30000" dirty="0">
                <a:solidFill>
                  <a:schemeClr val="accent1">
                    <a:lumMod val="75000"/>
                  </a:schemeClr>
                </a:solidFill>
                <a:latin typeface="Times New Roman" panose="02020603050405020304" pitchFamily="18" charset="0"/>
                <a:cs typeface="Times New Roman" panose="02020603050405020304" pitchFamily="18" charset="0"/>
              </a:rPr>
              <a:t>14</a:t>
            </a:r>
            <a:r>
              <a:rPr lang="en-US" sz="25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500" dirty="0">
                <a:solidFill>
                  <a:schemeClr val="accent1">
                    <a:lumMod val="75000"/>
                  </a:schemeClr>
                </a:solidFill>
                <a:latin typeface="Times New Roman" panose="02020603050405020304" pitchFamily="18" charset="0"/>
                <a:cs typeface="Times New Roman" panose="02020603050405020304" pitchFamily="18" charset="0"/>
              </a:rPr>
              <a:t>Perlmutter): </a:t>
            </a:r>
          </a:p>
          <a:p>
            <a:pPr indent="0">
              <a:buClr>
                <a:srgbClr val="0000CC"/>
              </a:buClr>
              <a:buNone/>
            </a:pPr>
            <a:r>
              <a:rPr lang="en-US" altLang="zh-CN" sz="2500" baseline="30000" dirty="0">
                <a:solidFill>
                  <a:schemeClr val="accent1">
                    <a:lumMod val="75000"/>
                  </a:schemeClr>
                </a:solidFill>
                <a:latin typeface="Times New Roman" panose="02020603050405020304" pitchFamily="18" charset="0"/>
                <a:cs typeface="Times New Roman" panose="02020603050405020304" pitchFamily="18" charset="0"/>
              </a:rPr>
              <a:t>       12</a:t>
            </a:r>
            <a:r>
              <a:rPr lang="en-US" altLang="zh-CN" sz="2500" dirty="0">
                <a:solidFill>
                  <a:schemeClr val="accent1">
                    <a:lumMod val="75000"/>
                  </a:schemeClr>
                </a:solidFill>
                <a:latin typeface="Times New Roman" panose="02020603050405020304" pitchFamily="18" charset="0"/>
                <a:cs typeface="Times New Roman" panose="02020603050405020304" pitchFamily="18" charset="0"/>
              </a:rPr>
              <a:t>C (</a:t>
            </a:r>
            <a:r>
              <a:rPr lang="en-US" altLang="zh-CN" sz="2500" dirty="0" err="1">
                <a:solidFill>
                  <a:schemeClr val="accent1">
                    <a:lumMod val="75000"/>
                  </a:schemeClr>
                </a:solidFill>
                <a:latin typeface="Times New Roman" panose="02020603050405020304" pitchFamily="18" charset="0"/>
                <a:cs typeface="Times New Roman" panose="02020603050405020304" pitchFamily="18" charset="0"/>
              </a:rPr>
              <a:t>N</a:t>
            </a:r>
            <a:r>
              <a:rPr lang="en-US" altLang="zh-CN" sz="2500" baseline="-25000" dirty="0" err="1">
                <a:solidFill>
                  <a:schemeClr val="accent1">
                    <a:lumMod val="75000"/>
                  </a:schemeClr>
                </a:solidFill>
                <a:latin typeface="Times New Roman" panose="02020603050405020304" pitchFamily="18" charset="0"/>
                <a:cs typeface="Times New Roman" panose="02020603050405020304" pitchFamily="18" charset="0"/>
              </a:rPr>
              <a:t>max</a:t>
            </a:r>
            <a:r>
              <a:rPr lang="en-US" altLang="zh-CN" sz="2500" dirty="0">
                <a:solidFill>
                  <a:schemeClr val="accent1">
                    <a:lumMod val="75000"/>
                  </a:schemeClr>
                </a:solidFill>
                <a:latin typeface="Times New Roman" panose="02020603050405020304" pitchFamily="18" charset="0"/>
                <a:cs typeface="Times New Roman" panose="02020603050405020304" pitchFamily="18" charset="0"/>
              </a:rPr>
              <a:t>=12), </a:t>
            </a:r>
            <a:r>
              <a:rPr lang="en-US" altLang="zh-CN" sz="2500" baseline="30000" dirty="0">
                <a:solidFill>
                  <a:schemeClr val="accent1">
                    <a:lumMod val="75000"/>
                  </a:schemeClr>
                </a:solidFill>
                <a:latin typeface="Times New Roman" panose="02020603050405020304" pitchFamily="18" charset="0"/>
                <a:cs typeface="Times New Roman" panose="02020603050405020304" pitchFamily="18" charset="0"/>
              </a:rPr>
              <a:t>6</a:t>
            </a:r>
            <a:r>
              <a:rPr lang="en-US" altLang="zh-CN" sz="2500" dirty="0">
                <a:solidFill>
                  <a:schemeClr val="accent1">
                    <a:lumMod val="75000"/>
                  </a:schemeClr>
                </a:solidFill>
                <a:latin typeface="Times New Roman" panose="02020603050405020304" pitchFamily="18" charset="0"/>
                <a:cs typeface="Times New Roman" panose="02020603050405020304" pitchFamily="18" charset="0"/>
              </a:rPr>
              <a:t>He (</a:t>
            </a:r>
            <a:r>
              <a:rPr lang="en-US" altLang="zh-CN" sz="2500" dirty="0" err="1">
                <a:solidFill>
                  <a:schemeClr val="accent1">
                    <a:lumMod val="75000"/>
                  </a:schemeClr>
                </a:solidFill>
                <a:latin typeface="Times New Roman" panose="02020603050405020304" pitchFamily="18" charset="0"/>
                <a:cs typeface="Times New Roman" panose="02020603050405020304" pitchFamily="18" charset="0"/>
              </a:rPr>
              <a:t>N</a:t>
            </a:r>
            <a:r>
              <a:rPr lang="en-US" altLang="zh-CN" sz="2500" baseline="-25000" dirty="0" err="1">
                <a:solidFill>
                  <a:schemeClr val="accent1">
                    <a:lumMod val="75000"/>
                  </a:schemeClr>
                </a:solidFill>
                <a:latin typeface="Times New Roman" panose="02020603050405020304" pitchFamily="18" charset="0"/>
                <a:cs typeface="Times New Roman" panose="02020603050405020304" pitchFamily="18" charset="0"/>
              </a:rPr>
              <a:t>max</a:t>
            </a:r>
            <a:r>
              <a:rPr lang="en-US" altLang="zh-CN" sz="2500" dirty="0">
                <a:solidFill>
                  <a:schemeClr val="accent1">
                    <a:lumMod val="75000"/>
                  </a:schemeClr>
                </a:solidFill>
                <a:latin typeface="Times New Roman" panose="02020603050405020304" pitchFamily="18" charset="0"/>
                <a:cs typeface="Times New Roman" panose="02020603050405020304" pitchFamily="18" charset="0"/>
              </a:rPr>
              <a:t>=22)</a:t>
            </a:r>
            <a:endParaRPr lang="en-US" sz="2500" dirty="0">
              <a:solidFill>
                <a:schemeClr val="accent1">
                  <a:lumMod val="75000"/>
                </a:schemeClr>
              </a:solidFill>
              <a:latin typeface="Times New Roman" panose="02020603050405020304" pitchFamily="18" charset="0"/>
              <a:cs typeface="Times New Roman" panose="02020603050405020304" pitchFamily="18" charset="0"/>
            </a:endParaRPr>
          </a:p>
          <a:p>
            <a:pPr marL="571500" indent="-342900">
              <a:buClr>
                <a:srgbClr val="0000CC"/>
              </a:buClr>
              <a:buFont typeface="Arial" panose="020B0604020202020204" pitchFamily="34" charset="0"/>
              <a:buChar char="•"/>
            </a:pPr>
            <a:r>
              <a:rPr lang="en-US" sz="2500" b="0" i="0" dirty="0">
                <a:solidFill>
                  <a:schemeClr val="accent1">
                    <a:lumMod val="75000"/>
                  </a:schemeClr>
                </a:solidFill>
                <a:effectLst/>
                <a:latin typeface="Times New Roman" panose="02020603050405020304" pitchFamily="18" charset="0"/>
                <a:cs typeface="Times New Roman" panose="02020603050405020304" pitchFamily="18" charset="0"/>
              </a:rPr>
              <a:t>Achievable for nuclei up to A~20 with largest computers available</a:t>
            </a:r>
            <a:endParaRPr lang="en-US" sz="25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A1BFC96-3389-275E-2B9F-2126156118B2}"/>
              </a:ext>
            </a:extLst>
          </p:cNvPr>
          <p:cNvPicPr>
            <a:picLocks noChangeAspect="1"/>
          </p:cNvPicPr>
          <p:nvPr/>
        </p:nvPicPr>
        <p:blipFill>
          <a:blip r:embed="rId4"/>
          <a:stretch>
            <a:fillRect/>
          </a:stretch>
        </p:blipFill>
        <p:spPr>
          <a:xfrm>
            <a:off x="0" y="673100"/>
            <a:ext cx="3493702" cy="3676048"/>
          </a:xfrm>
          <a:prstGeom prst="rect">
            <a:avLst/>
          </a:prstGeom>
        </p:spPr>
      </p:pic>
      <p:pic>
        <p:nvPicPr>
          <p:cNvPr id="10" name="Picture 9">
            <a:extLst>
              <a:ext uri="{FF2B5EF4-FFF2-40B4-BE49-F238E27FC236}">
                <a16:creationId xmlns:a16="http://schemas.microsoft.com/office/drawing/2014/main" id="{18789E59-BFA2-718C-41F6-23A6F0EBCA33}"/>
              </a:ext>
            </a:extLst>
          </p:cNvPr>
          <p:cNvPicPr>
            <a:picLocks noChangeAspect="1"/>
          </p:cNvPicPr>
          <p:nvPr/>
        </p:nvPicPr>
        <p:blipFill>
          <a:blip r:embed="rId5"/>
          <a:stretch>
            <a:fillRect/>
          </a:stretch>
        </p:blipFill>
        <p:spPr>
          <a:xfrm>
            <a:off x="208307" y="4274051"/>
            <a:ext cx="5338956" cy="2376932"/>
          </a:xfrm>
          <a:prstGeom prst="rect">
            <a:avLst/>
          </a:prstGeom>
        </p:spPr>
      </p:pic>
      <p:cxnSp>
        <p:nvCxnSpPr>
          <p:cNvPr id="3" name="Straight Connector 2">
            <a:extLst>
              <a:ext uri="{FF2B5EF4-FFF2-40B4-BE49-F238E27FC236}">
                <a16:creationId xmlns:a16="http://schemas.microsoft.com/office/drawing/2014/main" id="{2192114B-5437-7681-9605-D905AE84498F}"/>
              </a:ext>
            </a:extLst>
          </p:cNvPr>
          <p:cNvCxnSpPr>
            <a:cxnSpLocks/>
          </p:cNvCxnSpPr>
          <p:nvPr/>
        </p:nvCxnSpPr>
        <p:spPr>
          <a:xfrm>
            <a:off x="208307" y="6092575"/>
            <a:ext cx="171296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55ECBA-DB74-66D9-1F85-B6287AFC6A16}"/>
              </a:ext>
            </a:extLst>
          </p:cNvPr>
          <p:cNvCxnSpPr>
            <a:cxnSpLocks/>
          </p:cNvCxnSpPr>
          <p:nvPr/>
        </p:nvCxnSpPr>
        <p:spPr>
          <a:xfrm>
            <a:off x="247693" y="2094215"/>
            <a:ext cx="171296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descr="Perlmutter Joins Growing List of &quot;AI Supercomputers&quot;">
            <a:extLst>
              <a:ext uri="{FF2B5EF4-FFF2-40B4-BE49-F238E27FC236}">
                <a16:creationId xmlns:a16="http://schemas.microsoft.com/office/drawing/2014/main" id="{E12C0094-BEF4-71FF-5EF2-634DB8CA72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886" y="673100"/>
            <a:ext cx="3336424" cy="1734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ERSC Perlmutter NVIDIA A100-powered ...">
            <a:extLst>
              <a:ext uri="{FF2B5EF4-FFF2-40B4-BE49-F238E27FC236}">
                <a16:creationId xmlns:a16="http://schemas.microsoft.com/office/drawing/2014/main" id="{8F05E327-30C8-5197-E6F8-F19E85411C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9310" y="661902"/>
            <a:ext cx="2700222" cy="173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47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2C35F7-2061-3F68-EC0B-80D5B5A4A091}"/>
              </a:ext>
            </a:extLst>
          </p:cNvPr>
          <p:cNvSpPr txBox="1">
            <a:spLocks/>
          </p:cNvSpPr>
          <p:nvPr/>
        </p:nvSpPr>
        <p:spPr>
          <a:xfrm>
            <a:off x="0" y="1"/>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Monopole transition form factor of </a:t>
            </a:r>
            <a:r>
              <a:rPr lang="en-US" altLang="zh-CN" b="1" baseline="30000" dirty="0">
                <a:solidFill>
                  <a:schemeClr val="bg1"/>
                </a:solidFill>
                <a:latin typeface="Times New Roman" panose="02020603050405020304" pitchFamily="18" charset="0"/>
                <a:cs typeface="Times New Roman" panose="02020603050405020304" pitchFamily="18" charset="0"/>
              </a:rPr>
              <a:t>4</a:t>
            </a:r>
            <a:r>
              <a:rPr lang="en-US" altLang="zh-CN" b="1" dirty="0">
                <a:solidFill>
                  <a:schemeClr val="bg1"/>
                </a:solidFill>
                <a:latin typeface="Times New Roman" panose="02020603050405020304" pitchFamily="18" charset="0"/>
                <a:cs typeface="Times New Roman" panose="02020603050405020304" pitchFamily="18" charset="0"/>
              </a:rPr>
              <a:t>He</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7B65CE9-D0BA-85F8-3430-3AB582E458CB}"/>
              </a:ext>
            </a:extLst>
          </p:cNvPr>
          <p:cNvPicPr>
            <a:picLocks noChangeAspect="1"/>
          </p:cNvPicPr>
          <p:nvPr/>
        </p:nvPicPr>
        <p:blipFill>
          <a:blip r:embed="rId3"/>
          <a:stretch>
            <a:fillRect/>
          </a:stretch>
        </p:blipFill>
        <p:spPr>
          <a:xfrm>
            <a:off x="5891108" y="2087638"/>
            <a:ext cx="6279972" cy="4770362"/>
          </a:xfrm>
          <a:prstGeom prst="rect">
            <a:avLst/>
          </a:prstGeom>
        </p:spPr>
      </p:pic>
      <p:pic>
        <p:nvPicPr>
          <p:cNvPr id="12" name="Picture 11">
            <a:extLst>
              <a:ext uri="{FF2B5EF4-FFF2-40B4-BE49-F238E27FC236}">
                <a16:creationId xmlns:a16="http://schemas.microsoft.com/office/drawing/2014/main" id="{756F15B8-E23B-1218-2316-D65F9D3612C7}"/>
              </a:ext>
            </a:extLst>
          </p:cNvPr>
          <p:cNvPicPr>
            <a:picLocks noChangeAspect="1"/>
          </p:cNvPicPr>
          <p:nvPr/>
        </p:nvPicPr>
        <p:blipFill>
          <a:blip r:embed="rId4"/>
          <a:stretch>
            <a:fillRect/>
          </a:stretch>
        </p:blipFill>
        <p:spPr>
          <a:xfrm>
            <a:off x="124212" y="2080845"/>
            <a:ext cx="5766896" cy="4777154"/>
          </a:xfrm>
          <a:prstGeom prst="rect">
            <a:avLst/>
          </a:prstGeom>
        </p:spPr>
      </p:pic>
      <p:sp>
        <p:nvSpPr>
          <p:cNvPr id="15" name="TextBox 14">
            <a:extLst>
              <a:ext uri="{FF2B5EF4-FFF2-40B4-BE49-F238E27FC236}">
                <a16:creationId xmlns:a16="http://schemas.microsoft.com/office/drawing/2014/main" id="{FC80739E-FDF0-DCFA-8EED-9370E7B7830F}"/>
              </a:ext>
            </a:extLst>
          </p:cNvPr>
          <p:cNvSpPr txBox="1"/>
          <p:nvPr/>
        </p:nvSpPr>
        <p:spPr>
          <a:xfrm>
            <a:off x="748587" y="2314843"/>
            <a:ext cx="5892800" cy="369332"/>
          </a:xfrm>
          <a:prstGeom prst="rect">
            <a:avLst/>
          </a:prstGeom>
          <a:noFill/>
        </p:spPr>
        <p:txBody>
          <a:bodyPr wrap="square" rtlCol="0">
            <a:spAutoFit/>
          </a:bodyPr>
          <a:lstStyle/>
          <a:p>
            <a:r>
              <a:rPr lang="en-US" b="0" i="0" dirty="0">
                <a:solidFill>
                  <a:srgbClr val="0000CC"/>
                </a:solidFill>
                <a:effectLst/>
                <a:latin typeface="Times-Roman"/>
              </a:rPr>
              <a:t>E. </a:t>
            </a:r>
            <a:r>
              <a:rPr lang="en-US" b="0" i="0" dirty="0" err="1">
                <a:solidFill>
                  <a:srgbClr val="0000CC"/>
                </a:solidFill>
                <a:effectLst/>
                <a:latin typeface="Times-Roman"/>
              </a:rPr>
              <a:t>Hiyama</a:t>
            </a:r>
            <a:r>
              <a:rPr lang="en-US" b="0" i="0" dirty="0">
                <a:solidFill>
                  <a:srgbClr val="0000CC"/>
                </a:solidFill>
                <a:effectLst/>
                <a:latin typeface="Times-Roman"/>
              </a:rPr>
              <a:t> et al., Phys. Rev. C </a:t>
            </a:r>
            <a:r>
              <a:rPr lang="en-US" b="1" i="0" dirty="0">
                <a:solidFill>
                  <a:srgbClr val="0000CC"/>
                </a:solidFill>
                <a:effectLst/>
                <a:latin typeface="Times-Bold"/>
              </a:rPr>
              <a:t>70</a:t>
            </a:r>
            <a:r>
              <a:rPr lang="en-US" b="0" i="0" dirty="0">
                <a:solidFill>
                  <a:srgbClr val="0000CC"/>
                </a:solidFill>
                <a:effectLst/>
                <a:latin typeface="Times-Roman"/>
              </a:rPr>
              <a:t>, 031001</a:t>
            </a:r>
            <a:r>
              <a:rPr lang="en-US" b="0" i="0" dirty="0">
                <a:solidFill>
                  <a:srgbClr val="0000CC"/>
                </a:solidFill>
                <a:effectLst/>
                <a:latin typeface="TimesNewRomanCE"/>
              </a:rPr>
              <a:t>(</a:t>
            </a:r>
            <a:r>
              <a:rPr lang="en-US" b="0" i="0" dirty="0">
                <a:solidFill>
                  <a:srgbClr val="0000CC"/>
                </a:solidFill>
                <a:effectLst/>
                <a:latin typeface="Times-Roman"/>
              </a:rPr>
              <a:t>R</a:t>
            </a:r>
            <a:r>
              <a:rPr lang="en-US" b="0" i="0" dirty="0">
                <a:solidFill>
                  <a:srgbClr val="0000CC"/>
                </a:solidFill>
                <a:effectLst/>
                <a:latin typeface="TimesNewRomanCE"/>
              </a:rPr>
              <a:t>) (</a:t>
            </a:r>
            <a:r>
              <a:rPr lang="en-US" b="0" i="0" dirty="0">
                <a:solidFill>
                  <a:srgbClr val="0000CC"/>
                </a:solidFill>
                <a:effectLst/>
                <a:latin typeface="Times-Roman"/>
              </a:rPr>
              <a:t>2004</a:t>
            </a:r>
            <a:r>
              <a:rPr lang="en-US" b="0" i="0" dirty="0">
                <a:solidFill>
                  <a:srgbClr val="0000CC"/>
                </a:solidFill>
                <a:effectLst/>
                <a:latin typeface="TimesNewRomanCE"/>
              </a:rPr>
              <a:t>)</a:t>
            </a:r>
            <a:r>
              <a:rPr lang="en-US" dirty="0">
                <a:solidFill>
                  <a:srgbClr val="0000CC"/>
                </a:solidFill>
              </a:rPr>
              <a:t> </a:t>
            </a:r>
          </a:p>
        </p:txBody>
      </p:sp>
      <p:sp>
        <p:nvSpPr>
          <p:cNvPr id="19" name="TextBox 18">
            <a:extLst>
              <a:ext uri="{FF2B5EF4-FFF2-40B4-BE49-F238E27FC236}">
                <a16:creationId xmlns:a16="http://schemas.microsoft.com/office/drawing/2014/main" id="{7FCB0869-50FE-42B8-8DE1-210AB826A884}"/>
              </a:ext>
            </a:extLst>
          </p:cNvPr>
          <p:cNvSpPr txBox="1"/>
          <p:nvPr/>
        </p:nvSpPr>
        <p:spPr>
          <a:xfrm>
            <a:off x="7197475" y="5664218"/>
            <a:ext cx="5892800" cy="369332"/>
          </a:xfrm>
          <a:prstGeom prst="rect">
            <a:avLst/>
          </a:prstGeom>
          <a:noFill/>
        </p:spPr>
        <p:txBody>
          <a:bodyPr wrap="square" rtlCol="0">
            <a:spAutoFit/>
          </a:bodyPr>
          <a:lstStyle/>
          <a:p>
            <a:r>
              <a:rPr lang="en-US" b="0" i="0" dirty="0">
                <a:solidFill>
                  <a:srgbClr val="0000CC"/>
                </a:solidFill>
                <a:effectLst/>
                <a:latin typeface="Times-Roman"/>
              </a:rPr>
              <a:t>S. Bacca et al., Phys. Rev. Lett. </a:t>
            </a:r>
            <a:r>
              <a:rPr lang="en-US" b="1" i="0" dirty="0">
                <a:solidFill>
                  <a:srgbClr val="0000CC"/>
                </a:solidFill>
                <a:effectLst/>
                <a:latin typeface="Times-Bold"/>
              </a:rPr>
              <a:t>110</a:t>
            </a:r>
            <a:r>
              <a:rPr lang="en-US" b="0" i="0" dirty="0">
                <a:solidFill>
                  <a:srgbClr val="0000CC"/>
                </a:solidFill>
                <a:effectLst/>
                <a:latin typeface="Times-Roman"/>
              </a:rPr>
              <a:t>, 042503</a:t>
            </a:r>
            <a:r>
              <a:rPr lang="en-US" b="0" i="0" dirty="0">
                <a:solidFill>
                  <a:srgbClr val="0000CC"/>
                </a:solidFill>
                <a:effectLst/>
                <a:latin typeface="TimesNewRomanCE"/>
              </a:rPr>
              <a:t> (</a:t>
            </a:r>
            <a:r>
              <a:rPr lang="en-US" b="0" i="0" dirty="0">
                <a:solidFill>
                  <a:srgbClr val="0000CC"/>
                </a:solidFill>
                <a:effectLst/>
                <a:latin typeface="Times-Roman"/>
              </a:rPr>
              <a:t>2013</a:t>
            </a:r>
            <a:r>
              <a:rPr lang="en-US" b="0" i="0" dirty="0">
                <a:solidFill>
                  <a:srgbClr val="0000CC"/>
                </a:solidFill>
                <a:effectLst/>
                <a:latin typeface="TimesNewRomanCE"/>
              </a:rPr>
              <a:t>)</a:t>
            </a:r>
            <a:r>
              <a:rPr lang="en-US" dirty="0">
                <a:solidFill>
                  <a:srgbClr val="0000CC"/>
                </a:solidFill>
              </a:rPr>
              <a:t> </a:t>
            </a:r>
          </a:p>
        </p:txBody>
      </p:sp>
      <p:pic>
        <p:nvPicPr>
          <p:cNvPr id="5" name="Picture 4">
            <a:extLst>
              <a:ext uri="{FF2B5EF4-FFF2-40B4-BE49-F238E27FC236}">
                <a16:creationId xmlns:a16="http://schemas.microsoft.com/office/drawing/2014/main" id="{529A24B4-A4B4-F7C0-158F-5FFD0D499BEB}"/>
              </a:ext>
            </a:extLst>
          </p:cNvPr>
          <p:cNvPicPr>
            <a:picLocks noChangeAspect="1"/>
          </p:cNvPicPr>
          <p:nvPr/>
        </p:nvPicPr>
        <p:blipFill>
          <a:blip r:embed="rId5"/>
          <a:stretch>
            <a:fillRect/>
          </a:stretch>
        </p:blipFill>
        <p:spPr>
          <a:xfrm>
            <a:off x="7971320" y="683609"/>
            <a:ext cx="3314374" cy="1535609"/>
          </a:xfrm>
          <a:prstGeom prst="rect">
            <a:avLst/>
          </a:prstGeom>
        </p:spPr>
      </p:pic>
      <p:sp>
        <p:nvSpPr>
          <p:cNvPr id="2" name="TextBox 1">
            <a:extLst>
              <a:ext uri="{FF2B5EF4-FFF2-40B4-BE49-F238E27FC236}">
                <a16:creationId xmlns:a16="http://schemas.microsoft.com/office/drawing/2014/main" id="{0C664C81-B52A-C387-F06A-9F523B188179}"/>
              </a:ext>
            </a:extLst>
          </p:cNvPr>
          <p:cNvSpPr txBox="1"/>
          <p:nvPr/>
        </p:nvSpPr>
        <p:spPr>
          <a:xfrm>
            <a:off x="343471" y="717982"/>
            <a:ext cx="8358740"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70C0"/>
                </a:solidFill>
                <a:latin typeface="Times New Roman" panose="02020603050405020304" pitchFamily="18" charset="0"/>
                <a:cs typeface="Times New Roman" panose="02020603050405020304" pitchFamily="18" charset="0"/>
              </a:rPr>
              <a:t>Ground state: benchmark with few-body methods</a:t>
            </a:r>
          </a:p>
          <a:p>
            <a:pPr marL="342900" indent="-342900">
              <a:buFont typeface="Arial" panose="020B0604020202020204" pitchFamily="34" charset="0"/>
              <a:buChar char="•"/>
            </a:pPr>
            <a:r>
              <a:rPr lang="en-US" sz="2800" dirty="0" err="1">
                <a:solidFill>
                  <a:srgbClr val="0070C0"/>
                </a:solidFill>
                <a:latin typeface="Times New Roman" panose="02020603050405020304" pitchFamily="18" charset="0"/>
                <a:cs typeface="Times New Roman" panose="02020603050405020304" pitchFamily="18" charset="0"/>
              </a:rPr>
              <a:t>Hiyama</a:t>
            </a:r>
            <a:r>
              <a:rPr lang="en-US" sz="2800" dirty="0">
                <a:solidFill>
                  <a:srgbClr val="0070C0"/>
                </a:solidFill>
                <a:latin typeface="Times New Roman" panose="02020603050405020304" pitchFamily="18" charset="0"/>
                <a:cs typeface="Times New Roman" panose="02020603050405020304" pitchFamily="18" charset="0"/>
              </a:rPr>
              <a:t>: Gaussian expansion, simplified force</a:t>
            </a:r>
          </a:p>
          <a:p>
            <a:pPr marL="342900" indent="-342900">
              <a:buFont typeface="Arial" panose="020B0604020202020204" pitchFamily="34" charset="0"/>
              <a:buChar char="•"/>
            </a:pPr>
            <a:r>
              <a:rPr lang="en-US" sz="2800" dirty="0">
                <a:solidFill>
                  <a:srgbClr val="0070C0"/>
                </a:solidFill>
                <a:latin typeface="Times New Roman" panose="02020603050405020304" pitchFamily="18" charset="0"/>
                <a:cs typeface="Times New Roman" panose="02020603050405020304" pitchFamily="18" charset="0"/>
              </a:rPr>
              <a:t>Bacca: HH+LIT, realistic </a:t>
            </a:r>
            <a:r>
              <a:rPr lang="en-US" sz="2800" i="1" dirty="0">
                <a:solidFill>
                  <a:srgbClr val="0070C0"/>
                </a:solidFill>
                <a:latin typeface="Times New Roman" panose="02020603050405020304" pitchFamily="18" charset="0"/>
                <a:cs typeface="Times New Roman" panose="02020603050405020304" pitchFamily="18" charset="0"/>
              </a:rPr>
              <a:t>NN</a:t>
            </a:r>
            <a:r>
              <a:rPr lang="en-US" sz="2800" dirty="0">
                <a:solidFill>
                  <a:srgbClr val="0070C0"/>
                </a:solidFill>
                <a:latin typeface="Times New Roman" panose="02020603050405020304" pitchFamily="18" charset="0"/>
                <a:cs typeface="Times New Roman" panose="02020603050405020304" pitchFamily="18" charset="0"/>
              </a:rPr>
              <a:t>+3</a:t>
            </a:r>
            <a:r>
              <a:rPr lang="en-US" sz="2800" i="1" dirty="0">
                <a:solidFill>
                  <a:srgbClr val="0070C0"/>
                </a:solidFill>
                <a:latin typeface="Times New Roman" panose="02020603050405020304" pitchFamily="18" charset="0"/>
                <a:cs typeface="Times New Roman" panose="02020603050405020304" pitchFamily="18" charset="0"/>
              </a:rPr>
              <a:t>N</a:t>
            </a:r>
            <a:r>
              <a:rPr lang="en-US" sz="2800" dirty="0">
                <a:solidFill>
                  <a:srgbClr val="0070C0"/>
                </a:solidFill>
                <a:latin typeface="Times New Roman" panose="02020603050405020304" pitchFamily="18" charset="0"/>
                <a:cs typeface="Times New Roman" panose="02020603050405020304" pitchFamily="18" charset="0"/>
              </a:rPr>
              <a:t> from chiral </a:t>
            </a:r>
            <a:r>
              <a:rPr lang="en-US" altLang="zh-CN" sz="2800" dirty="0">
                <a:solidFill>
                  <a:srgbClr val="0070C0"/>
                </a:solidFill>
                <a:latin typeface="Times New Roman" panose="02020603050405020304" pitchFamily="18" charset="0"/>
                <a:cs typeface="Times New Roman" panose="02020603050405020304" pitchFamily="18" charset="0"/>
              </a:rPr>
              <a:t>EFT</a:t>
            </a:r>
            <a:r>
              <a:rPr lang="en-US" sz="28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49442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311036-6853-D089-9D58-65F2A6981BCC}"/>
              </a:ext>
            </a:extLst>
          </p:cNvPr>
          <p:cNvPicPr>
            <a:picLocks noChangeAspect="1"/>
          </p:cNvPicPr>
          <p:nvPr/>
        </p:nvPicPr>
        <p:blipFill>
          <a:blip r:embed="rId2"/>
          <a:stretch>
            <a:fillRect/>
          </a:stretch>
        </p:blipFill>
        <p:spPr>
          <a:xfrm>
            <a:off x="689808" y="-125128"/>
            <a:ext cx="10812384" cy="6921685"/>
          </a:xfrm>
          <a:prstGeom prst="rect">
            <a:avLst/>
          </a:prstGeom>
        </p:spPr>
      </p:pic>
    </p:spTree>
    <p:extLst>
      <p:ext uri="{BB962C8B-B14F-4D97-AF65-F5344CB8AC3E}">
        <p14:creationId xmlns:p14="http://schemas.microsoft.com/office/powerpoint/2010/main" val="1666093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C71D1E5E-20CF-B266-79CD-2A1E17C23BB4}"/>
              </a:ext>
            </a:extLst>
          </p:cNvPr>
          <p:cNvPicPr>
            <a:picLocks noChangeAspect="1"/>
          </p:cNvPicPr>
          <p:nvPr/>
        </p:nvPicPr>
        <p:blipFill>
          <a:blip r:embed="rId2"/>
          <a:stretch>
            <a:fillRect/>
          </a:stretch>
        </p:blipFill>
        <p:spPr>
          <a:xfrm>
            <a:off x="457202" y="627915"/>
            <a:ext cx="5426764" cy="2292808"/>
          </a:xfrm>
          <a:prstGeom prst="rect">
            <a:avLst/>
          </a:prstGeom>
        </p:spPr>
      </p:pic>
      <p:pic>
        <p:nvPicPr>
          <p:cNvPr id="9" name="Picture 8" descr="A close-up of a website&#10;&#10;AI-generated content may be incorrect.">
            <a:extLst>
              <a:ext uri="{FF2B5EF4-FFF2-40B4-BE49-F238E27FC236}">
                <a16:creationId xmlns:a16="http://schemas.microsoft.com/office/drawing/2014/main" id="{BD600ED9-3BBA-5AD6-E8E8-2CBF5C9B30E6}"/>
              </a:ext>
            </a:extLst>
          </p:cNvPr>
          <p:cNvPicPr>
            <a:picLocks noChangeAspect="1"/>
          </p:cNvPicPr>
          <p:nvPr/>
        </p:nvPicPr>
        <p:blipFill>
          <a:blip r:embed="rId3"/>
          <a:stretch>
            <a:fillRect/>
          </a:stretch>
        </p:blipFill>
        <p:spPr>
          <a:xfrm>
            <a:off x="457201" y="4014208"/>
            <a:ext cx="5426764" cy="1994335"/>
          </a:xfrm>
          <a:prstGeom prst="rect">
            <a:avLst/>
          </a:prstGeom>
        </p:spPr>
      </p:pic>
      <p:pic>
        <p:nvPicPr>
          <p:cNvPr id="5" name="Picture 4" descr="A graph of a number of numbers and a line&#10;&#10;AI-generated content may be incorrect.">
            <a:extLst>
              <a:ext uri="{FF2B5EF4-FFF2-40B4-BE49-F238E27FC236}">
                <a16:creationId xmlns:a16="http://schemas.microsoft.com/office/drawing/2014/main" id="{ABF8128C-5C82-336E-D3DA-889B46464169}"/>
              </a:ext>
            </a:extLst>
          </p:cNvPr>
          <p:cNvPicPr>
            <a:picLocks noChangeAspect="1"/>
          </p:cNvPicPr>
          <p:nvPr/>
        </p:nvPicPr>
        <p:blipFill>
          <a:blip r:embed="rId4"/>
          <a:stretch>
            <a:fillRect/>
          </a:stretch>
        </p:blipFill>
        <p:spPr>
          <a:xfrm>
            <a:off x="6308034" y="1674398"/>
            <a:ext cx="5426764" cy="3364593"/>
          </a:xfrm>
          <a:prstGeom prst="rect">
            <a:avLst/>
          </a:prstGeom>
        </p:spPr>
      </p:pic>
    </p:spTree>
    <p:extLst>
      <p:ext uri="{BB962C8B-B14F-4D97-AF65-F5344CB8AC3E}">
        <p14:creationId xmlns:p14="http://schemas.microsoft.com/office/powerpoint/2010/main" val="1179600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0EE11-BEA8-1E33-4A59-F15DE8BFE229}"/>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1683376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CDEE-3729-4BB2-E90D-49AC171DB1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423E41-C3C1-59DA-52C6-76D22EB187B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A29FC2E-97DD-E3A6-7B6A-C4638BD7689B}"/>
              </a:ext>
            </a:extLst>
          </p:cNvPr>
          <p:cNvPicPr>
            <a:picLocks noChangeAspect="1"/>
          </p:cNvPicPr>
          <p:nvPr/>
        </p:nvPicPr>
        <p:blipFill>
          <a:blip r:embed="rId2"/>
          <a:stretch>
            <a:fillRect/>
          </a:stretch>
        </p:blipFill>
        <p:spPr>
          <a:xfrm>
            <a:off x="0" y="473480"/>
            <a:ext cx="12192000" cy="5911040"/>
          </a:xfrm>
          <a:prstGeom prst="rect">
            <a:avLst/>
          </a:prstGeom>
        </p:spPr>
      </p:pic>
      <p:sp>
        <p:nvSpPr>
          <p:cNvPr id="4" name="Rectangle 3">
            <a:extLst>
              <a:ext uri="{FF2B5EF4-FFF2-40B4-BE49-F238E27FC236}">
                <a16:creationId xmlns:a16="http://schemas.microsoft.com/office/drawing/2014/main" id="{8AD2D44C-9015-FA08-4897-FE94FFDE2F92}"/>
              </a:ext>
            </a:extLst>
          </p:cNvPr>
          <p:cNvSpPr/>
          <p:nvPr/>
        </p:nvSpPr>
        <p:spPr>
          <a:xfrm>
            <a:off x="308008" y="4649002"/>
            <a:ext cx="7113070" cy="308009"/>
          </a:xfrm>
          <a:prstGeom prst="rect">
            <a:avLst/>
          </a:prstGeom>
          <a:noFill/>
          <a:ln w="508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402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79D71-D51F-CE64-3F5C-5D0587990B4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E028617-EA95-E5E3-F017-D1BC65E4325B}"/>
              </a:ext>
            </a:extLst>
          </p:cNvPr>
          <p:cNvPicPr>
            <a:picLocks noChangeAspect="1"/>
          </p:cNvPicPr>
          <p:nvPr/>
        </p:nvPicPr>
        <p:blipFill>
          <a:blip r:embed="rId2"/>
          <a:stretch>
            <a:fillRect/>
          </a:stretch>
        </p:blipFill>
        <p:spPr>
          <a:xfrm>
            <a:off x="6493248" y="2387066"/>
            <a:ext cx="5592874" cy="3875956"/>
          </a:xfrm>
          <a:prstGeom prst="rect">
            <a:avLst/>
          </a:prstGeom>
        </p:spPr>
      </p:pic>
      <p:pic>
        <p:nvPicPr>
          <p:cNvPr id="12" name="Picture 11">
            <a:extLst>
              <a:ext uri="{FF2B5EF4-FFF2-40B4-BE49-F238E27FC236}">
                <a16:creationId xmlns:a16="http://schemas.microsoft.com/office/drawing/2014/main" id="{76942AFD-8AAB-43CE-FBE5-11B2DFF481F5}"/>
              </a:ext>
            </a:extLst>
          </p:cNvPr>
          <p:cNvPicPr>
            <a:picLocks noChangeAspect="1"/>
          </p:cNvPicPr>
          <p:nvPr/>
        </p:nvPicPr>
        <p:blipFill>
          <a:blip r:embed="rId3"/>
          <a:stretch>
            <a:fillRect/>
          </a:stretch>
        </p:blipFill>
        <p:spPr>
          <a:xfrm>
            <a:off x="546126" y="35176"/>
            <a:ext cx="10900966" cy="2132022"/>
          </a:xfrm>
          <a:prstGeom prst="rect">
            <a:avLst/>
          </a:prstGeom>
        </p:spPr>
      </p:pic>
      <p:pic>
        <p:nvPicPr>
          <p:cNvPr id="2" name="Picture 1" descr="A graph of a number of numbers and a line&#10;&#10;AI-generated content may be incorrect.">
            <a:extLst>
              <a:ext uri="{FF2B5EF4-FFF2-40B4-BE49-F238E27FC236}">
                <a16:creationId xmlns:a16="http://schemas.microsoft.com/office/drawing/2014/main" id="{E1FA591B-E4FA-EDEB-97BF-512AF26A1C16}"/>
              </a:ext>
            </a:extLst>
          </p:cNvPr>
          <p:cNvPicPr>
            <a:picLocks noChangeAspect="1"/>
          </p:cNvPicPr>
          <p:nvPr/>
        </p:nvPicPr>
        <p:blipFill>
          <a:blip r:embed="rId4"/>
          <a:stretch>
            <a:fillRect/>
          </a:stretch>
        </p:blipFill>
        <p:spPr>
          <a:xfrm>
            <a:off x="105878" y="2463046"/>
            <a:ext cx="6006446" cy="3723996"/>
          </a:xfrm>
          <a:prstGeom prst="rect">
            <a:avLst/>
          </a:prstGeom>
        </p:spPr>
      </p:pic>
    </p:spTree>
    <p:extLst>
      <p:ext uri="{BB962C8B-B14F-4D97-AF65-F5344CB8AC3E}">
        <p14:creationId xmlns:p14="http://schemas.microsoft.com/office/powerpoint/2010/main" val="2401811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B2014-A693-CD3B-2431-728D93A474FA}"/>
              </a:ext>
            </a:extLst>
          </p:cNvPr>
          <p:cNvPicPr>
            <a:picLocks noChangeAspect="1"/>
          </p:cNvPicPr>
          <p:nvPr/>
        </p:nvPicPr>
        <p:blipFill>
          <a:blip r:embed="rId2"/>
          <a:stretch>
            <a:fillRect/>
          </a:stretch>
        </p:blipFill>
        <p:spPr>
          <a:xfrm>
            <a:off x="0" y="143839"/>
            <a:ext cx="6254690" cy="1351052"/>
          </a:xfrm>
          <a:prstGeom prst="rect">
            <a:avLst/>
          </a:prstGeom>
        </p:spPr>
      </p:pic>
      <p:pic>
        <p:nvPicPr>
          <p:cNvPr id="7" name="Picture 6">
            <a:extLst>
              <a:ext uri="{FF2B5EF4-FFF2-40B4-BE49-F238E27FC236}">
                <a16:creationId xmlns:a16="http://schemas.microsoft.com/office/drawing/2014/main" id="{4303A199-32D7-CD89-5A0C-584C2F138885}"/>
              </a:ext>
            </a:extLst>
          </p:cNvPr>
          <p:cNvPicPr>
            <a:picLocks noChangeAspect="1"/>
          </p:cNvPicPr>
          <p:nvPr/>
        </p:nvPicPr>
        <p:blipFill>
          <a:blip r:embed="rId3"/>
          <a:stretch>
            <a:fillRect/>
          </a:stretch>
        </p:blipFill>
        <p:spPr>
          <a:xfrm>
            <a:off x="147232" y="1742633"/>
            <a:ext cx="5960226" cy="4253610"/>
          </a:xfrm>
          <a:prstGeom prst="rect">
            <a:avLst/>
          </a:prstGeom>
        </p:spPr>
      </p:pic>
      <p:pic>
        <p:nvPicPr>
          <p:cNvPr id="4" name="Picture 3">
            <a:extLst>
              <a:ext uri="{FF2B5EF4-FFF2-40B4-BE49-F238E27FC236}">
                <a16:creationId xmlns:a16="http://schemas.microsoft.com/office/drawing/2014/main" id="{4BA774DD-F91D-288F-C871-6EC952833682}"/>
              </a:ext>
            </a:extLst>
          </p:cNvPr>
          <p:cNvPicPr>
            <a:picLocks noChangeAspect="1"/>
          </p:cNvPicPr>
          <p:nvPr/>
        </p:nvPicPr>
        <p:blipFill>
          <a:blip r:embed="rId4"/>
          <a:stretch>
            <a:fillRect/>
          </a:stretch>
        </p:blipFill>
        <p:spPr>
          <a:xfrm>
            <a:off x="7218806" y="105798"/>
            <a:ext cx="4825962" cy="3346936"/>
          </a:xfrm>
          <a:prstGeom prst="rect">
            <a:avLst/>
          </a:prstGeom>
        </p:spPr>
      </p:pic>
      <p:pic>
        <p:nvPicPr>
          <p:cNvPr id="8" name="Picture 7">
            <a:extLst>
              <a:ext uri="{FF2B5EF4-FFF2-40B4-BE49-F238E27FC236}">
                <a16:creationId xmlns:a16="http://schemas.microsoft.com/office/drawing/2014/main" id="{5AD1AB8B-F643-4707-C93D-0539F4A5B5E0}"/>
              </a:ext>
            </a:extLst>
          </p:cNvPr>
          <p:cNvPicPr>
            <a:picLocks noChangeAspect="1"/>
          </p:cNvPicPr>
          <p:nvPr/>
        </p:nvPicPr>
        <p:blipFill>
          <a:blip r:embed="rId5"/>
          <a:stretch>
            <a:fillRect/>
          </a:stretch>
        </p:blipFill>
        <p:spPr>
          <a:xfrm>
            <a:off x="7743304" y="3429000"/>
            <a:ext cx="4301464" cy="3301466"/>
          </a:xfrm>
          <a:prstGeom prst="rect">
            <a:avLst/>
          </a:prstGeom>
        </p:spPr>
      </p:pic>
      <p:grpSp>
        <p:nvGrpSpPr>
          <p:cNvPr id="9" name="Group 8">
            <a:extLst>
              <a:ext uri="{FF2B5EF4-FFF2-40B4-BE49-F238E27FC236}">
                <a16:creationId xmlns:a16="http://schemas.microsoft.com/office/drawing/2014/main" id="{9DE55117-610D-E08C-4C81-B14B8990809E}"/>
              </a:ext>
            </a:extLst>
          </p:cNvPr>
          <p:cNvGrpSpPr/>
          <p:nvPr/>
        </p:nvGrpSpPr>
        <p:grpSpPr>
          <a:xfrm>
            <a:off x="4267229" y="5660800"/>
            <a:ext cx="3213826" cy="937414"/>
            <a:chOff x="7940831" y="5290370"/>
            <a:chExt cx="2891192" cy="710067"/>
          </a:xfrm>
        </p:grpSpPr>
        <p:pic>
          <p:nvPicPr>
            <p:cNvPr id="10" name="Picture 9">
              <a:extLst>
                <a:ext uri="{FF2B5EF4-FFF2-40B4-BE49-F238E27FC236}">
                  <a16:creationId xmlns:a16="http://schemas.microsoft.com/office/drawing/2014/main" id="{82B4FA3F-BA94-3C76-4DCF-8213A8844C7E}"/>
                </a:ext>
              </a:extLst>
            </p:cNvPr>
            <p:cNvPicPr>
              <a:picLocks noChangeAspect="1"/>
            </p:cNvPicPr>
            <p:nvPr/>
          </p:nvPicPr>
          <p:blipFill>
            <a:blip r:embed="rId6"/>
            <a:stretch>
              <a:fillRect/>
            </a:stretch>
          </p:blipFill>
          <p:spPr>
            <a:xfrm>
              <a:off x="7940831" y="5290370"/>
              <a:ext cx="2891192" cy="475642"/>
            </a:xfrm>
            <a:prstGeom prst="rect">
              <a:avLst/>
            </a:prstGeom>
          </p:spPr>
        </p:pic>
        <p:pic>
          <p:nvPicPr>
            <p:cNvPr id="12" name="Picture 11">
              <a:extLst>
                <a:ext uri="{FF2B5EF4-FFF2-40B4-BE49-F238E27FC236}">
                  <a16:creationId xmlns:a16="http://schemas.microsoft.com/office/drawing/2014/main" id="{38281D19-723D-880E-FF29-60CFF56F59A6}"/>
                </a:ext>
              </a:extLst>
            </p:cNvPr>
            <p:cNvPicPr>
              <a:picLocks noChangeAspect="1"/>
            </p:cNvPicPr>
            <p:nvPr/>
          </p:nvPicPr>
          <p:blipFill>
            <a:blip r:embed="rId7"/>
            <a:stretch>
              <a:fillRect/>
            </a:stretch>
          </p:blipFill>
          <p:spPr>
            <a:xfrm>
              <a:off x="7978867" y="5717695"/>
              <a:ext cx="1965788" cy="282742"/>
            </a:xfrm>
            <a:prstGeom prst="rect">
              <a:avLst/>
            </a:prstGeom>
          </p:spPr>
        </p:pic>
      </p:grpSp>
      <p:sp>
        <p:nvSpPr>
          <p:cNvPr id="3" name="TextBox 2">
            <a:extLst>
              <a:ext uri="{FF2B5EF4-FFF2-40B4-BE49-F238E27FC236}">
                <a16:creationId xmlns:a16="http://schemas.microsoft.com/office/drawing/2014/main" id="{F096513F-92F5-8E96-F1D9-FE2CB0894E0D}"/>
              </a:ext>
            </a:extLst>
          </p:cNvPr>
          <p:cNvSpPr txBox="1"/>
          <p:nvPr/>
        </p:nvSpPr>
        <p:spPr>
          <a:xfrm>
            <a:off x="883114" y="2313088"/>
            <a:ext cx="6097604" cy="369332"/>
          </a:xfrm>
          <a:prstGeom prst="rect">
            <a:avLst/>
          </a:prstGeom>
          <a:noFill/>
        </p:spPr>
        <p:txBody>
          <a:bodyPr wrap="square">
            <a:spAutoFit/>
          </a:bodyPr>
          <a:lstStyle/>
          <a:p>
            <a:r>
              <a:rPr lang="en-US" dirty="0">
                <a:solidFill>
                  <a:srgbClr val="0000CC"/>
                </a:solidFill>
                <a:latin typeface="Times-Roman"/>
              </a:rPr>
              <a:t>Meissner,</a:t>
            </a:r>
            <a:r>
              <a:rPr lang="en-US" sz="1800" b="0" i="0" dirty="0">
                <a:solidFill>
                  <a:srgbClr val="0000CC"/>
                </a:solidFill>
                <a:effectLst/>
                <a:latin typeface="Times-Roman"/>
              </a:rPr>
              <a:t> et al., Phys. Rev. Lett. </a:t>
            </a:r>
            <a:r>
              <a:rPr lang="en-US" sz="1800" b="1" i="0" dirty="0">
                <a:solidFill>
                  <a:srgbClr val="0000CC"/>
                </a:solidFill>
                <a:effectLst/>
                <a:latin typeface="Times-Bold"/>
              </a:rPr>
              <a:t>132</a:t>
            </a:r>
            <a:r>
              <a:rPr lang="en-US" sz="1800" b="0" i="0" dirty="0">
                <a:solidFill>
                  <a:srgbClr val="0000CC"/>
                </a:solidFill>
                <a:effectLst/>
                <a:latin typeface="Times-Roman"/>
              </a:rPr>
              <a:t>, 062501</a:t>
            </a:r>
            <a:r>
              <a:rPr lang="en-US" sz="1800" b="0" i="0" dirty="0">
                <a:solidFill>
                  <a:srgbClr val="0000CC"/>
                </a:solidFill>
                <a:effectLst/>
                <a:latin typeface="TimesNewRomanCE"/>
              </a:rPr>
              <a:t> (</a:t>
            </a:r>
            <a:r>
              <a:rPr lang="en-US" sz="1800" b="0" i="0" dirty="0">
                <a:solidFill>
                  <a:srgbClr val="0000CC"/>
                </a:solidFill>
                <a:effectLst/>
                <a:latin typeface="Times-Roman"/>
              </a:rPr>
              <a:t>2024</a:t>
            </a:r>
            <a:r>
              <a:rPr lang="en-US" sz="1800" b="0" i="0" dirty="0">
                <a:solidFill>
                  <a:srgbClr val="0000CC"/>
                </a:solidFill>
                <a:effectLst/>
                <a:latin typeface="TimesNewRomanCE"/>
              </a:rPr>
              <a:t>)</a:t>
            </a:r>
            <a:r>
              <a:rPr lang="en-US" sz="1800" dirty="0">
                <a:solidFill>
                  <a:srgbClr val="0000CC"/>
                </a:solidFill>
              </a:rPr>
              <a:t> </a:t>
            </a:r>
          </a:p>
        </p:txBody>
      </p:sp>
    </p:spTree>
    <p:extLst>
      <p:ext uri="{BB962C8B-B14F-4D97-AF65-F5344CB8AC3E}">
        <p14:creationId xmlns:p14="http://schemas.microsoft.com/office/powerpoint/2010/main" val="28975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altLang="zh-CN" dirty="0">
                <a:solidFill>
                  <a:srgbClr val="FFFF00"/>
                </a:solidFill>
                <a:latin typeface="Times New Roman" panose="02020603050405020304" pitchFamily="18" charset="0"/>
                <a:cs typeface="Times New Roman" panose="02020603050405020304" pitchFamily="18" charset="0"/>
              </a:rPr>
              <a:t>What is </a:t>
            </a:r>
            <a:r>
              <a:rPr lang="en-US" altLang="zh-CN" i="1" dirty="0">
                <a:solidFill>
                  <a:srgbClr val="FFFF00"/>
                </a:solidFill>
                <a:latin typeface="Times New Roman" panose="02020603050405020304" pitchFamily="18" charset="0"/>
                <a:cs typeface="Times New Roman" panose="02020603050405020304" pitchFamily="18" charset="0"/>
              </a:rPr>
              <a:t>ab initio</a:t>
            </a:r>
            <a:r>
              <a:rPr lang="en-US" altLang="zh-CN" dirty="0">
                <a:solidFill>
                  <a:srgbClr val="FFFF00"/>
                </a:solidFill>
                <a:latin typeface="Times New Roman" panose="02020603050405020304" pitchFamily="18" charset="0"/>
                <a:cs typeface="Times New Roman" panose="02020603050405020304" pitchFamily="18" charset="0"/>
              </a:rPr>
              <a:t>?</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744062B-3ED5-B5B8-D31D-03AC854623C9}"/>
              </a:ext>
            </a:extLst>
          </p:cNvPr>
          <p:cNvSpPr txBox="1"/>
          <p:nvPr/>
        </p:nvSpPr>
        <p:spPr>
          <a:xfrm>
            <a:off x="0" y="946079"/>
            <a:ext cx="12192000" cy="5570756"/>
          </a:xfrm>
          <a:prstGeom prst="rect">
            <a:avLst/>
          </a:prstGeom>
          <a:noFill/>
        </p:spPr>
        <p:txBody>
          <a:bodyPr wrap="square" rtlCol="0">
            <a:spAutoFit/>
          </a:bodyPr>
          <a:lstStyle/>
          <a:p>
            <a:pPr marL="285750" indent="-28575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Nearly all of the visible matter in the universe is made of atomic nuclei, yet we do not know how the </a:t>
            </a:r>
            <a:r>
              <a:rPr lang="en-US" sz="2400" dirty="0">
                <a:solidFill>
                  <a:srgbClr val="FF0000"/>
                </a:solidFill>
                <a:latin typeface="Times New Roman" panose="02020603050405020304" pitchFamily="18" charset="0"/>
                <a:cs typeface="Times New Roman" panose="02020603050405020304" pitchFamily="18" charset="0"/>
              </a:rPr>
              <a:t>fundamental laws of physics govern their basic properties</a:t>
            </a:r>
            <a:r>
              <a:rPr lang="en-US" sz="2400" dirty="0">
                <a:latin typeface="Times New Roman" panose="02020603050405020304" pitchFamily="18" charset="0"/>
                <a:cs typeface="Times New Roman" panose="02020603050405020304" pitchFamily="18" charset="0"/>
              </a:rPr>
              <a:t> such as their binding energy, their size and their reactions.</a:t>
            </a:r>
          </a:p>
          <a:p>
            <a:pPr marL="285750" indent="-285750">
              <a:buClr>
                <a:srgbClr val="0000CC"/>
              </a:buClr>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Given our physics “</a:t>
            </a:r>
            <a:r>
              <a:rPr lang="en-US" sz="2400" dirty="0">
                <a:solidFill>
                  <a:srgbClr val="FF0000"/>
                </a:solidFill>
                <a:latin typeface="Times New Roman" panose="02020603050405020304" pitchFamily="18" charset="0"/>
                <a:cs typeface="Times New Roman" panose="02020603050405020304" pitchFamily="18" charset="0"/>
              </a:rPr>
              <a:t>first principles</a:t>
            </a:r>
            <a:r>
              <a:rPr lang="en-US" sz="2400" dirty="0">
                <a:latin typeface="Times New Roman" panose="02020603050405020304" pitchFamily="18" charset="0"/>
                <a:cs typeface="Times New Roman" panose="02020603050405020304" pitchFamily="18" charset="0"/>
              </a:rPr>
              <a:t>”, i.e. knowledge of the microscopic forces, relativity and quantum mechanics, we would like to calculate these basic properties and test for agreement with experimental measurements, </a:t>
            </a:r>
            <a:r>
              <a:rPr lang="en-US" sz="2400" dirty="0">
                <a:solidFill>
                  <a:srgbClr val="FF0000"/>
                </a:solidFill>
                <a:latin typeface="Times New Roman" panose="02020603050405020304" pitchFamily="18" charset="0"/>
                <a:cs typeface="Times New Roman" panose="02020603050405020304" pitchFamily="18" charset="0"/>
              </a:rPr>
              <a:t>without additional assumptions</a:t>
            </a:r>
            <a:r>
              <a:rPr lang="en-US" sz="2400" dirty="0">
                <a:latin typeface="Times New Roman" panose="02020603050405020304" pitchFamily="18" charset="0"/>
                <a:cs typeface="Times New Roman" panose="02020603050405020304" pitchFamily="18" charset="0"/>
              </a:rPr>
              <a:t>. This is also called “</a:t>
            </a:r>
            <a:r>
              <a:rPr lang="en-US" sz="2400" dirty="0">
                <a:solidFill>
                  <a:srgbClr val="FF0000"/>
                </a:solidFill>
                <a:latin typeface="Times New Roman" panose="02020603050405020304" pitchFamily="18" charset="0"/>
                <a:cs typeface="Times New Roman" panose="02020603050405020304" pitchFamily="18" charset="0"/>
              </a:rPr>
              <a:t>ab initio</a:t>
            </a:r>
            <a:r>
              <a:rPr lang="en-US" sz="2400" dirty="0">
                <a:latin typeface="Times New Roman" panose="02020603050405020304" pitchFamily="18" charset="0"/>
                <a:cs typeface="Times New Roman" panose="02020603050405020304" pitchFamily="18" charset="0"/>
              </a:rPr>
              <a:t>” (from the beginning) theoretical physics.</a:t>
            </a:r>
          </a:p>
          <a:p>
            <a:pPr marL="285750" indent="-285750">
              <a:buClr>
                <a:srgbClr val="0000CC"/>
              </a:buClr>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285750" indent="-285750">
              <a:buClr>
                <a:srgbClr val="0000CC"/>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When we are successful, we can claim to understand the atomic nucleus from first principles. Any discrepancies would point to the exciting prospect for the discovery of new physics which is expected and is needed to explain outstanding puzzles such as dark matter and dark energy.</a:t>
            </a:r>
          </a:p>
          <a:p>
            <a:pPr>
              <a:buClr>
                <a:srgbClr val="0000CC"/>
              </a:buClr>
            </a:pPr>
            <a:endParaRPr lang="en-US" sz="2400" dirty="0">
              <a:latin typeface="Times New Roman" panose="02020603050405020304" pitchFamily="18" charset="0"/>
              <a:cs typeface="Times New Roman" panose="02020603050405020304" pitchFamily="18" charset="0"/>
            </a:endParaRPr>
          </a:p>
          <a:p>
            <a:pPr marL="285750" indent="-285750">
              <a:buClr>
                <a:srgbClr val="0000CC"/>
              </a:buClr>
              <a:buFont typeface="Wingdings" panose="05000000000000000000" pitchFamily="2" charset="2"/>
              <a:buChar char="Ø"/>
            </a:pPr>
            <a:r>
              <a:rPr lang="en-US" sz="2400" dirty="0">
                <a:solidFill>
                  <a:srgbClr val="FF0000"/>
                </a:solidFill>
                <a:latin typeface="Times New Roman" panose="02020603050405020304" pitchFamily="18" charset="0"/>
                <a:cs typeface="Times New Roman" panose="02020603050405020304" pitchFamily="18" charset="0"/>
              </a:rPr>
              <a:t>Supercomputer Era</a:t>
            </a:r>
            <a:r>
              <a:rPr lang="en-US" sz="2400" dirty="0">
                <a:latin typeface="Times New Roman" panose="02020603050405020304" pitchFamily="18" charset="0"/>
                <a:cs typeface="Times New Roman" panose="02020603050405020304" pitchFamily="18" charset="0"/>
              </a:rPr>
              <a:t>. Collaborative efforts of physicists, computer scientists, and mathematicians. Quantum computing Era?</a:t>
            </a:r>
          </a:p>
        </p:txBody>
      </p:sp>
    </p:spTree>
    <p:extLst>
      <p:ext uri="{BB962C8B-B14F-4D97-AF65-F5344CB8AC3E}">
        <p14:creationId xmlns:p14="http://schemas.microsoft.com/office/powerpoint/2010/main" val="276600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15AD7-D376-2C08-3140-82235A54EEB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661194D-C476-8DAD-F729-FE0FAFA90E1A}"/>
              </a:ext>
            </a:extLst>
          </p:cNvPr>
          <p:cNvPicPr>
            <a:picLocks noChangeAspect="1"/>
          </p:cNvPicPr>
          <p:nvPr/>
        </p:nvPicPr>
        <p:blipFill>
          <a:blip r:embed="rId2"/>
          <a:stretch>
            <a:fillRect/>
          </a:stretch>
        </p:blipFill>
        <p:spPr>
          <a:xfrm>
            <a:off x="346869" y="0"/>
            <a:ext cx="5242180" cy="1571946"/>
          </a:xfrm>
          <a:prstGeom prst="rect">
            <a:avLst/>
          </a:prstGeom>
        </p:spPr>
      </p:pic>
      <p:pic>
        <p:nvPicPr>
          <p:cNvPr id="13" name="Picture 12">
            <a:extLst>
              <a:ext uri="{FF2B5EF4-FFF2-40B4-BE49-F238E27FC236}">
                <a16:creationId xmlns:a16="http://schemas.microsoft.com/office/drawing/2014/main" id="{8093D37E-B85F-699C-364C-51E5771DD1AF}"/>
              </a:ext>
            </a:extLst>
          </p:cNvPr>
          <p:cNvPicPr>
            <a:picLocks noChangeAspect="1"/>
          </p:cNvPicPr>
          <p:nvPr/>
        </p:nvPicPr>
        <p:blipFill>
          <a:blip r:embed="rId3"/>
          <a:stretch>
            <a:fillRect/>
          </a:stretch>
        </p:blipFill>
        <p:spPr>
          <a:xfrm>
            <a:off x="-22799" y="1648948"/>
            <a:ext cx="5698476" cy="4144346"/>
          </a:xfrm>
          <a:prstGeom prst="rect">
            <a:avLst/>
          </a:prstGeom>
        </p:spPr>
      </p:pic>
      <p:sp>
        <p:nvSpPr>
          <p:cNvPr id="3" name="TextBox 2">
            <a:extLst>
              <a:ext uri="{FF2B5EF4-FFF2-40B4-BE49-F238E27FC236}">
                <a16:creationId xmlns:a16="http://schemas.microsoft.com/office/drawing/2014/main" id="{36A9A025-3473-13F3-6CFF-E7A5649399C6}"/>
              </a:ext>
            </a:extLst>
          </p:cNvPr>
          <p:cNvSpPr txBox="1"/>
          <p:nvPr/>
        </p:nvSpPr>
        <p:spPr>
          <a:xfrm>
            <a:off x="6096000" y="1648948"/>
            <a:ext cx="590133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0C0"/>
                </a:solidFill>
                <a:latin typeface="Times New Roman" panose="02020603050405020304" pitchFamily="18" charset="0"/>
                <a:cs typeface="Times New Roman" panose="02020603050405020304" pitchFamily="18" charset="0"/>
              </a:rPr>
              <a:t>Viviani: HH </a:t>
            </a:r>
            <a:r>
              <a:rPr lang="en-US" sz="2400" baseline="30000" dirty="0">
                <a:solidFill>
                  <a:srgbClr val="0070C0"/>
                </a:solidFill>
                <a:latin typeface="Times New Roman" panose="02020603050405020304" pitchFamily="18" charset="0"/>
                <a:cs typeface="Times New Roman" panose="02020603050405020304" pitchFamily="18" charset="0"/>
              </a:rPr>
              <a:t>3</a:t>
            </a:r>
            <a:r>
              <a:rPr lang="en-US" sz="2400" dirty="0">
                <a:solidFill>
                  <a:srgbClr val="0070C0"/>
                </a:solidFill>
                <a:latin typeface="Times New Roman" panose="02020603050405020304" pitchFamily="18" charset="0"/>
                <a:cs typeface="Times New Roman" panose="02020603050405020304" pitchFamily="18" charset="0"/>
              </a:rPr>
              <a:t>He+n, </a:t>
            </a:r>
            <a:r>
              <a:rPr lang="en-US" sz="2400" baseline="30000" dirty="0">
                <a:solidFill>
                  <a:srgbClr val="0070C0"/>
                </a:solidFill>
                <a:latin typeface="Times New Roman" panose="02020603050405020304" pitchFamily="18" charset="0"/>
                <a:cs typeface="Times New Roman" panose="02020603050405020304" pitchFamily="18" charset="0"/>
              </a:rPr>
              <a:t>3</a:t>
            </a:r>
            <a:r>
              <a:rPr lang="en-US" sz="2400" dirty="0">
                <a:solidFill>
                  <a:srgbClr val="0070C0"/>
                </a:solidFill>
                <a:latin typeface="Times New Roman" panose="02020603050405020304" pitchFamily="18" charset="0"/>
                <a:cs typeface="Times New Roman" panose="02020603050405020304" pitchFamily="18" charset="0"/>
              </a:rPr>
              <a:t>H+p, chiral </a:t>
            </a:r>
            <a:r>
              <a:rPr lang="en-US" sz="2400" i="1" dirty="0">
                <a:solidFill>
                  <a:srgbClr val="0070C0"/>
                </a:solidFill>
                <a:latin typeface="Times New Roman" panose="02020603050405020304" pitchFamily="18" charset="0"/>
                <a:cs typeface="Times New Roman" panose="02020603050405020304" pitchFamily="18" charset="0"/>
              </a:rPr>
              <a:t>NN</a:t>
            </a:r>
            <a:r>
              <a:rPr lang="en-US" sz="2400" dirty="0">
                <a:solidFill>
                  <a:srgbClr val="0070C0"/>
                </a:solidFill>
                <a:latin typeface="Times New Roman" panose="02020603050405020304" pitchFamily="18" charset="0"/>
                <a:cs typeface="Times New Roman" panose="02020603050405020304" pitchFamily="18" charset="0"/>
              </a:rPr>
              <a:t>+3</a:t>
            </a:r>
            <a:r>
              <a:rPr lang="en-US" sz="2400" i="1" dirty="0">
                <a:solidFill>
                  <a:srgbClr val="0070C0"/>
                </a:solidFill>
                <a:latin typeface="Times New Roman" panose="02020603050405020304" pitchFamily="18" charset="0"/>
                <a:cs typeface="Times New Roman" panose="02020603050405020304" pitchFamily="18" charset="0"/>
              </a:rPr>
              <a:t>N</a:t>
            </a:r>
          </a:p>
          <a:p>
            <a:pPr marL="342900" indent="-342900">
              <a:buFont typeface="Arial" panose="020B0604020202020204" pitchFamily="34" charset="0"/>
              <a:buChar char="•"/>
            </a:pPr>
            <a:r>
              <a:rPr lang="en-US" sz="2400" dirty="0">
                <a:solidFill>
                  <a:srgbClr val="0070C0"/>
                </a:solidFill>
                <a:latin typeface="Times New Roman" panose="02020603050405020304" pitchFamily="18" charset="0"/>
                <a:cs typeface="Times New Roman" panose="02020603050405020304" pitchFamily="18" charset="0"/>
              </a:rPr>
              <a:t>Two-body current</a:t>
            </a:r>
          </a:p>
          <a:p>
            <a:pPr marL="342900" indent="-342900">
              <a:buFont typeface="Arial" panose="020B0604020202020204" pitchFamily="34" charset="0"/>
              <a:buChar char="•"/>
            </a:pPr>
            <a:r>
              <a:rPr lang="en-US" sz="2400" dirty="0">
                <a:solidFill>
                  <a:srgbClr val="0070C0"/>
                </a:solidFill>
                <a:latin typeface="Times New Roman" panose="02020603050405020304" pitchFamily="18" charset="0"/>
                <a:cs typeface="Times New Roman" panose="02020603050405020304" pitchFamily="18" charset="0"/>
              </a:rPr>
              <a:t>First successful calculation with chiral EFT?</a:t>
            </a:r>
          </a:p>
          <a:p>
            <a:pPr marL="342900" indent="-342900">
              <a:buFont typeface="Arial" panose="020B0604020202020204" pitchFamily="34" charset="0"/>
              <a:buChar char="•"/>
            </a:pPr>
            <a:r>
              <a:rPr lang="en-US" sz="2400" dirty="0">
                <a:solidFill>
                  <a:srgbClr val="0070C0"/>
                </a:solidFill>
                <a:latin typeface="Times New Roman" panose="02020603050405020304" pitchFamily="18" charset="0"/>
                <a:cs typeface="Times New Roman" panose="02020603050405020304" pitchFamily="18" charset="0"/>
              </a:rPr>
              <a:t>Strong isospin mixing of T=0 and T=1.</a:t>
            </a:r>
          </a:p>
        </p:txBody>
      </p:sp>
      <p:sp>
        <p:nvSpPr>
          <p:cNvPr id="2" name="TextBox 1">
            <a:extLst>
              <a:ext uri="{FF2B5EF4-FFF2-40B4-BE49-F238E27FC236}">
                <a16:creationId xmlns:a16="http://schemas.microsoft.com/office/drawing/2014/main" id="{D790C74F-432E-A195-AF77-C0A328A2736E}"/>
              </a:ext>
            </a:extLst>
          </p:cNvPr>
          <p:cNvSpPr txBox="1"/>
          <p:nvPr/>
        </p:nvSpPr>
        <p:spPr>
          <a:xfrm>
            <a:off x="940231" y="4915399"/>
            <a:ext cx="3904312" cy="338554"/>
          </a:xfrm>
          <a:prstGeom prst="rect">
            <a:avLst/>
          </a:prstGeom>
          <a:noFill/>
        </p:spPr>
        <p:txBody>
          <a:bodyPr wrap="square">
            <a:spAutoFit/>
          </a:bodyPr>
          <a:lstStyle/>
          <a:p>
            <a:r>
              <a:rPr lang="en-US" altLang="zh-CN" sz="1600" dirty="0">
                <a:solidFill>
                  <a:srgbClr val="0000CC"/>
                </a:solidFill>
                <a:latin typeface="Times-Roman"/>
              </a:rPr>
              <a:t>Viviani</a:t>
            </a:r>
            <a:r>
              <a:rPr lang="en-US" sz="1600" dirty="0">
                <a:solidFill>
                  <a:srgbClr val="0000CC"/>
                </a:solidFill>
                <a:latin typeface="Times-Roman"/>
              </a:rPr>
              <a:t>,</a:t>
            </a:r>
            <a:r>
              <a:rPr lang="en-US" sz="1600" b="0" i="0" dirty="0">
                <a:solidFill>
                  <a:srgbClr val="0000CC"/>
                </a:solidFill>
                <a:effectLst/>
                <a:latin typeface="Times-Roman"/>
              </a:rPr>
              <a:t> </a:t>
            </a:r>
            <a:r>
              <a:rPr lang="en-US" sz="1600" b="0" i="1" dirty="0">
                <a:solidFill>
                  <a:srgbClr val="0000CC"/>
                </a:solidFill>
                <a:effectLst/>
                <a:latin typeface="Times-Roman"/>
              </a:rPr>
              <a:t>et al.</a:t>
            </a:r>
            <a:r>
              <a:rPr lang="en-US" sz="1600" b="0" i="0" dirty="0">
                <a:solidFill>
                  <a:srgbClr val="0000CC"/>
                </a:solidFill>
                <a:effectLst/>
                <a:latin typeface="Times-Roman"/>
              </a:rPr>
              <a:t>, Few-Body Syst </a:t>
            </a:r>
            <a:r>
              <a:rPr lang="en-US" sz="1600" b="1" i="0" dirty="0">
                <a:solidFill>
                  <a:srgbClr val="0000CC"/>
                </a:solidFill>
                <a:effectLst/>
                <a:latin typeface="Times-Bold"/>
              </a:rPr>
              <a:t>65</a:t>
            </a:r>
            <a:r>
              <a:rPr lang="en-US" sz="1600" b="0" i="0" dirty="0">
                <a:solidFill>
                  <a:srgbClr val="0000CC"/>
                </a:solidFill>
                <a:effectLst/>
                <a:latin typeface="Times-Roman"/>
              </a:rPr>
              <a:t>, 74 (2024</a:t>
            </a:r>
            <a:r>
              <a:rPr lang="en-US" sz="1600" b="0" i="0" dirty="0">
                <a:solidFill>
                  <a:srgbClr val="0000CC"/>
                </a:solidFill>
                <a:effectLst/>
                <a:latin typeface="TimesNewRomanCE"/>
              </a:rPr>
              <a:t>)</a:t>
            </a:r>
            <a:r>
              <a:rPr lang="en-US" sz="1600" dirty="0">
                <a:solidFill>
                  <a:srgbClr val="0000CC"/>
                </a:solidFill>
              </a:rPr>
              <a:t> </a:t>
            </a:r>
          </a:p>
        </p:txBody>
      </p:sp>
    </p:spTree>
    <p:extLst>
      <p:ext uri="{BB962C8B-B14F-4D97-AF65-F5344CB8AC3E}">
        <p14:creationId xmlns:p14="http://schemas.microsoft.com/office/powerpoint/2010/main" val="3725608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2C35F7-2061-3F68-EC0B-80D5B5A4A091}"/>
              </a:ext>
            </a:extLst>
          </p:cNvPr>
          <p:cNvSpPr txBox="1">
            <a:spLocks/>
          </p:cNvSpPr>
          <p:nvPr/>
        </p:nvSpPr>
        <p:spPr>
          <a:xfrm>
            <a:off x="0" y="1"/>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Transition monopole form factor of </a:t>
            </a:r>
            <a:r>
              <a:rPr lang="en-US" altLang="zh-CN" b="1" baseline="30000" dirty="0">
                <a:solidFill>
                  <a:schemeClr val="bg1"/>
                </a:solidFill>
                <a:latin typeface="Times New Roman" panose="02020603050405020304" pitchFamily="18" charset="0"/>
                <a:cs typeface="Times New Roman" panose="02020603050405020304" pitchFamily="18" charset="0"/>
              </a:rPr>
              <a:t>4</a:t>
            </a:r>
            <a:r>
              <a:rPr lang="en-US" altLang="zh-CN" b="1" dirty="0">
                <a:solidFill>
                  <a:schemeClr val="bg1"/>
                </a:solidFill>
                <a:latin typeface="Times New Roman" panose="02020603050405020304" pitchFamily="18" charset="0"/>
                <a:cs typeface="Times New Roman" panose="02020603050405020304" pitchFamily="18" charset="0"/>
              </a:rPr>
              <a:t>He</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7C38529-A018-3863-BFA0-A45D09219918}"/>
              </a:ext>
            </a:extLst>
          </p:cNvPr>
          <p:cNvSpPr txBox="1"/>
          <p:nvPr/>
        </p:nvSpPr>
        <p:spPr>
          <a:xfrm>
            <a:off x="4202933" y="6184900"/>
            <a:ext cx="7847896" cy="646331"/>
          </a:xfrm>
          <a:prstGeom prst="rect">
            <a:avLst/>
          </a:prstGeom>
          <a:noFill/>
        </p:spPr>
        <p:txBody>
          <a:bodyPr wrap="square" rtlCol="0">
            <a:spAutoFit/>
          </a:bodyPr>
          <a:lstStyle/>
          <a:p>
            <a:r>
              <a:rPr lang="en-US" dirty="0">
                <a:solidFill>
                  <a:srgbClr val="00B050"/>
                </a:solidFill>
                <a:latin typeface="Times New Roman" panose="02020603050405020304" pitchFamily="18" charset="0"/>
                <a:cs typeface="Times New Roman" panose="02020603050405020304" pitchFamily="18" charset="0"/>
              </a:rPr>
              <a:t>P. Yin, A. M. Shirokov, H. Li, B. Zhou , X. Zhao, </a:t>
            </a:r>
          </a:p>
          <a:p>
            <a:r>
              <a:rPr lang="en-US" dirty="0">
                <a:solidFill>
                  <a:srgbClr val="00B050"/>
                </a:solidFill>
                <a:latin typeface="Times New Roman" panose="02020603050405020304" pitchFamily="18" charset="0"/>
                <a:cs typeface="Times New Roman" panose="02020603050405020304" pitchFamily="18" charset="0"/>
              </a:rPr>
              <a:t>S. Bacca, J. P. Vary, arXiv2412.18037</a:t>
            </a:r>
          </a:p>
        </p:txBody>
      </p:sp>
      <p:pic>
        <p:nvPicPr>
          <p:cNvPr id="3" name="Picture 2">
            <a:extLst>
              <a:ext uri="{FF2B5EF4-FFF2-40B4-BE49-F238E27FC236}">
                <a16:creationId xmlns:a16="http://schemas.microsoft.com/office/drawing/2014/main" id="{ED65CDDB-5AAB-981A-B62E-877CAB1F95E0}"/>
              </a:ext>
            </a:extLst>
          </p:cNvPr>
          <p:cNvPicPr>
            <a:picLocks noChangeAspect="1"/>
          </p:cNvPicPr>
          <p:nvPr/>
        </p:nvPicPr>
        <p:blipFill>
          <a:blip r:embed="rId2"/>
          <a:stretch>
            <a:fillRect/>
          </a:stretch>
        </p:blipFill>
        <p:spPr>
          <a:xfrm>
            <a:off x="7433912" y="3160643"/>
            <a:ext cx="5495484" cy="3561128"/>
          </a:xfrm>
          <a:prstGeom prst="rect">
            <a:avLst/>
          </a:prstGeom>
        </p:spPr>
      </p:pic>
      <p:pic>
        <p:nvPicPr>
          <p:cNvPr id="8" name="Picture 7">
            <a:extLst>
              <a:ext uri="{FF2B5EF4-FFF2-40B4-BE49-F238E27FC236}">
                <a16:creationId xmlns:a16="http://schemas.microsoft.com/office/drawing/2014/main" id="{C973C663-CCED-96FE-CEAE-DEC4615EA1E7}"/>
              </a:ext>
            </a:extLst>
          </p:cNvPr>
          <p:cNvPicPr>
            <a:picLocks noChangeAspect="1"/>
          </p:cNvPicPr>
          <p:nvPr/>
        </p:nvPicPr>
        <p:blipFill>
          <a:blip r:embed="rId3"/>
          <a:stretch>
            <a:fillRect/>
          </a:stretch>
        </p:blipFill>
        <p:spPr>
          <a:xfrm>
            <a:off x="-399174" y="3287078"/>
            <a:ext cx="5827822" cy="3502070"/>
          </a:xfrm>
          <a:prstGeom prst="rect">
            <a:avLst/>
          </a:prstGeom>
        </p:spPr>
      </p:pic>
      <p:pic>
        <p:nvPicPr>
          <p:cNvPr id="12" name="Picture 11">
            <a:extLst>
              <a:ext uri="{FF2B5EF4-FFF2-40B4-BE49-F238E27FC236}">
                <a16:creationId xmlns:a16="http://schemas.microsoft.com/office/drawing/2014/main" id="{9ECB4955-789C-BFC4-5111-3B59523889FF}"/>
              </a:ext>
            </a:extLst>
          </p:cNvPr>
          <p:cNvPicPr>
            <a:picLocks noChangeAspect="1"/>
          </p:cNvPicPr>
          <p:nvPr/>
        </p:nvPicPr>
        <p:blipFill>
          <a:blip r:embed="rId4"/>
          <a:stretch>
            <a:fillRect/>
          </a:stretch>
        </p:blipFill>
        <p:spPr>
          <a:xfrm>
            <a:off x="-67377" y="673100"/>
            <a:ext cx="12192000" cy="2968224"/>
          </a:xfrm>
          <a:prstGeom prst="rect">
            <a:avLst/>
          </a:prstGeom>
        </p:spPr>
      </p:pic>
      <p:sp>
        <p:nvSpPr>
          <p:cNvPr id="14" name="TextBox 13">
            <a:extLst>
              <a:ext uri="{FF2B5EF4-FFF2-40B4-BE49-F238E27FC236}">
                <a16:creationId xmlns:a16="http://schemas.microsoft.com/office/drawing/2014/main" id="{6E0182F5-95A9-E520-B28C-85003663358F}"/>
              </a:ext>
            </a:extLst>
          </p:cNvPr>
          <p:cNvSpPr txBox="1"/>
          <p:nvPr/>
        </p:nvSpPr>
        <p:spPr>
          <a:xfrm>
            <a:off x="4701942" y="5399773"/>
            <a:ext cx="358059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Puzzle not resolved!</a:t>
            </a:r>
          </a:p>
        </p:txBody>
      </p:sp>
    </p:spTree>
    <p:extLst>
      <p:ext uri="{BB962C8B-B14F-4D97-AF65-F5344CB8AC3E}">
        <p14:creationId xmlns:p14="http://schemas.microsoft.com/office/powerpoint/2010/main" val="3640619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9F8334-6AEE-1900-ACC2-C10FC446AD7F}"/>
              </a:ext>
            </a:extLst>
          </p:cNvPr>
          <p:cNvPicPr>
            <a:picLocks noChangeAspect="1"/>
          </p:cNvPicPr>
          <p:nvPr/>
        </p:nvPicPr>
        <p:blipFill>
          <a:blip r:embed="rId2"/>
          <a:stretch>
            <a:fillRect/>
          </a:stretch>
        </p:blipFill>
        <p:spPr>
          <a:xfrm>
            <a:off x="2767539" y="259550"/>
            <a:ext cx="6963602" cy="3169450"/>
          </a:xfrm>
          <a:prstGeom prst="rect">
            <a:avLst/>
          </a:prstGeom>
        </p:spPr>
      </p:pic>
      <p:sp>
        <p:nvSpPr>
          <p:cNvPr id="4" name="Title 1">
            <a:extLst>
              <a:ext uri="{FF2B5EF4-FFF2-40B4-BE49-F238E27FC236}">
                <a16:creationId xmlns:a16="http://schemas.microsoft.com/office/drawing/2014/main" id="{A82C35F7-2061-3F68-EC0B-80D5B5A4A091}"/>
              </a:ext>
            </a:extLst>
          </p:cNvPr>
          <p:cNvSpPr txBox="1">
            <a:spLocks/>
          </p:cNvSpPr>
          <p:nvPr/>
        </p:nvSpPr>
        <p:spPr>
          <a:xfrm>
            <a:off x="0" y="1"/>
            <a:ext cx="12192000" cy="673099"/>
          </a:xfrm>
          <a:prstGeom prst="rect">
            <a:avLst/>
          </a:prstGeom>
          <a:solidFill>
            <a:srgbClr val="0000CC"/>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cs typeface="Times New Roman" panose="02020603050405020304" pitchFamily="18" charset="0"/>
              </a:rPr>
              <a:t>Transition monopole form factor of </a:t>
            </a:r>
            <a:r>
              <a:rPr lang="en-US" altLang="zh-CN" b="1" baseline="30000" dirty="0">
                <a:solidFill>
                  <a:schemeClr val="bg1"/>
                </a:solidFill>
                <a:latin typeface="Times New Roman" panose="02020603050405020304" pitchFamily="18" charset="0"/>
                <a:cs typeface="Times New Roman" panose="02020603050405020304" pitchFamily="18" charset="0"/>
              </a:rPr>
              <a:t>4</a:t>
            </a:r>
            <a:r>
              <a:rPr lang="en-US" altLang="zh-CN" b="1" dirty="0">
                <a:solidFill>
                  <a:schemeClr val="bg1"/>
                </a:solidFill>
                <a:latin typeface="Times New Roman" panose="02020603050405020304" pitchFamily="18" charset="0"/>
                <a:cs typeface="Times New Roman" panose="02020603050405020304" pitchFamily="18" charset="0"/>
              </a:rPr>
              <a:t>He</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973C663-CCED-96FE-CEAE-DEC4615EA1E7}"/>
              </a:ext>
            </a:extLst>
          </p:cNvPr>
          <p:cNvPicPr>
            <a:picLocks noChangeAspect="1"/>
          </p:cNvPicPr>
          <p:nvPr/>
        </p:nvPicPr>
        <p:blipFill>
          <a:blip r:embed="rId3"/>
          <a:stretch>
            <a:fillRect/>
          </a:stretch>
        </p:blipFill>
        <p:spPr>
          <a:xfrm>
            <a:off x="824840" y="3245900"/>
            <a:ext cx="6155080" cy="3698726"/>
          </a:xfrm>
          <a:prstGeom prst="rect">
            <a:avLst/>
          </a:prstGeom>
        </p:spPr>
      </p:pic>
      <p:sp>
        <p:nvSpPr>
          <p:cNvPr id="14" name="TextBox 13">
            <a:extLst>
              <a:ext uri="{FF2B5EF4-FFF2-40B4-BE49-F238E27FC236}">
                <a16:creationId xmlns:a16="http://schemas.microsoft.com/office/drawing/2014/main" id="{6E0182F5-95A9-E520-B28C-85003663358F}"/>
              </a:ext>
            </a:extLst>
          </p:cNvPr>
          <p:cNvSpPr txBox="1"/>
          <p:nvPr/>
        </p:nvSpPr>
        <p:spPr>
          <a:xfrm>
            <a:off x="4640982" y="6368466"/>
            <a:ext cx="358059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Puzzle not resolved!</a:t>
            </a:r>
          </a:p>
        </p:txBody>
      </p:sp>
      <p:pic>
        <p:nvPicPr>
          <p:cNvPr id="2" name="Picture 1">
            <a:extLst>
              <a:ext uri="{FF2B5EF4-FFF2-40B4-BE49-F238E27FC236}">
                <a16:creationId xmlns:a16="http://schemas.microsoft.com/office/drawing/2014/main" id="{4354A925-21AC-9175-C090-7A96D10EB35F}"/>
              </a:ext>
            </a:extLst>
          </p:cNvPr>
          <p:cNvPicPr>
            <a:picLocks noChangeAspect="1"/>
          </p:cNvPicPr>
          <p:nvPr/>
        </p:nvPicPr>
        <p:blipFill>
          <a:blip r:embed="rId4"/>
          <a:stretch>
            <a:fillRect/>
          </a:stretch>
        </p:blipFill>
        <p:spPr>
          <a:xfrm>
            <a:off x="5835048" y="3194672"/>
            <a:ext cx="5505114" cy="3567368"/>
          </a:xfrm>
          <a:prstGeom prst="rect">
            <a:avLst/>
          </a:prstGeom>
        </p:spPr>
      </p:pic>
    </p:spTree>
    <p:extLst>
      <p:ext uri="{BB962C8B-B14F-4D97-AF65-F5344CB8AC3E}">
        <p14:creationId xmlns:p14="http://schemas.microsoft.com/office/powerpoint/2010/main" val="209091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EF662-6414-8EBA-5ADA-E6B25FE0E3A3}"/>
              </a:ext>
            </a:extLst>
          </p:cNvPr>
          <p:cNvPicPr>
            <a:picLocks noChangeAspect="1"/>
          </p:cNvPicPr>
          <p:nvPr/>
        </p:nvPicPr>
        <p:blipFill>
          <a:blip r:embed="rId2"/>
          <a:stretch>
            <a:fillRect/>
          </a:stretch>
        </p:blipFill>
        <p:spPr>
          <a:xfrm>
            <a:off x="970675" y="0"/>
            <a:ext cx="9591675" cy="6477000"/>
          </a:xfrm>
          <a:prstGeom prst="rect">
            <a:avLst/>
          </a:prstGeom>
        </p:spPr>
      </p:pic>
      <p:pic>
        <p:nvPicPr>
          <p:cNvPr id="2" name="Picture 1">
            <a:extLst>
              <a:ext uri="{FF2B5EF4-FFF2-40B4-BE49-F238E27FC236}">
                <a16:creationId xmlns:a16="http://schemas.microsoft.com/office/drawing/2014/main" id="{A01C5314-D474-5E52-F7B4-F4234AB486A5}"/>
              </a:ext>
            </a:extLst>
          </p:cNvPr>
          <p:cNvPicPr>
            <a:picLocks noChangeAspect="1"/>
          </p:cNvPicPr>
          <p:nvPr/>
        </p:nvPicPr>
        <p:blipFill>
          <a:blip r:embed="rId3"/>
          <a:stretch>
            <a:fillRect/>
          </a:stretch>
        </p:blipFill>
        <p:spPr>
          <a:xfrm>
            <a:off x="6822043" y="260684"/>
            <a:ext cx="5413046" cy="5094316"/>
          </a:xfrm>
          <a:prstGeom prst="rect">
            <a:avLst/>
          </a:prstGeom>
        </p:spPr>
      </p:pic>
      <p:pic>
        <p:nvPicPr>
          <p:cNvPr id="3" name="Picture 2">
            <a:extLst>
              <a:ext uri="{FF2B5EF4-FFF2-40B4-BE49-F238E27FC236}">
                <a16:creationId xmlns:a16="http://schemas.microsoft.com/office/drawing/2014/main" id="{F0CCE56F-34A5-40EC-7CE7-3FD4BF0B7059}"/>
              </a:ext>
            </a:extLst>
          </p:cNvPr>
          <p:cNvPicPr>
            <a:picLocks noChangeAspect="1"/>
          </p:cNvPicPr>
          <p:nvPr/>
        </p:nvPicPr>
        <p:blipFill>
          <a:blip r:embed="rId4"/>
          <a:stretch>
            <a:fillRect/>
          </a:stretch>
        </p:blipFill>
        <p:spPr>
          <a:xfrm>
            <a:off x="5597712" y="5353979"/>
            <a:ext cx="6594288" cy="995450"/>
          </a:xfrm>
          <a:prstGeom prst="rect">
            <a:avLst/>
          </a:prstGeom>
        </p:spPr>
      </p:pic>
    </p:spTree>
    <p:extLst>
      <p:ext uri="{BB962C8B-B14F-4D97-AF65-F5344CB8AC3E}">
        <p14:creationId xmlns:p14="http://schemas.microsoft.com/office/powerpoint/2010/main" val="304862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84BC41-EB4C-4ED7-1493-D84409E5EEBA}"/>
              </a:ext>
            </a:extLst>
          </p:cNvPr>
          <p:cNvSpPr>
            <a:spLocks noGrp="1"/>
          </p:cNvSpPr>
          <p:nvPr>
            <p:ph type="title"/>
          </p:nvPr>
        </p:nvSpPr>
        <p:spPr>
          <a:xfrm>
            <a:off x="0" y="1"/>
            <a:ext cx="12192000" cy="673099"/>
          </a:xfrm>
          <a:solidFill>
            <a:srgbClr val="0000CC"/>
          </a:solidFill>
        </p:spPr>
        <p:txBody>
          <a:bodyPr>
            <a:normAutofit fontScale="90000"/>
          </a:bodyPr>
          <a:lstStyle/>
          <a:p>
            <a:r>
              <a:rPr lang="en-US" altLang="zh-CN" dirty="0">
                <a:solidFill>
                  <a:srgbClr val="FFFF00"/>
                </a:solidFill>
                <a:latin typeface="Times New Roman" panose="02020603050405020304" pitchFamily="18" charset="0"/>
                <a:cs typeface="Times New Roman" panose="02020603050405020304" pitchFamily="18" charset="0"/>
              </a:rPr>
              <a:t>Challenges</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744062B-3ED5-B5B8-D31D-03AC854623C9}"/>
              </a:ext>
            </a:extLst>
          </p:cNvPr>
          <p:cNvSpPr txBox="1"/>
          <p:nvPr/>
        </p:nvSpPr>
        <p:spPr>
          <a:xfrm>
            <a:off x="0" y="627582"/>
            <a:ext cx="12191999" cy="6217087"/>
          </a:xfrm>
          <a:prstGeom prst="rect">
            <a:avLst/>
          </a:prstGeom>
          <a:noFill/>
        </p:spPr>
        <p:txBody>
          <a:bodyPr wrap="square" rtlCol="0">
            <a:spAutoFit/>
          </a:bodyPr>
          <a:lstStyle/>
          <a:p>
            <a:pPr marL="285750" indent="-285750">
              <a:buClr>
                <a:srgbClr val="0000CC"/>
              </a:buClr>
              <a:buFont typeface="Wingdings" panose="05000000000000000000" pitchFamily="2" charset="2"/>
              <a:buChar char="Ø"/>
            </a:pPr>
            <a:r>
              <a:rPr lang="en-US" sz="24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Self bound quantum many-body problem,</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with 3A degrees of freedom in coordinate (or momentum) space, </a:t>
            </a:r>
          </a:p>
          <a:p>
            <a:r>
              <a:rPr lang="en-US" sz="2400" dirty="0">
                <a:latin typeface="Times New Roman" panose="02020603050405020304" pitchFamily="18" charset="0"/>
                <a:cs typeface="Times New Roman" panose="02020603050405020304" pitchFamily="18" charset="0"/>
              </a:rPr>
              <a:t>      as well as spin degree of freedom</a:t>
            </a:r>
          </a:p>
          <a:p>
            <a:pPr marL="285750" indent="-285750">
              <a:buClr>
                <a:srgbClr val="0000CC"/>
              </a:buClr>
              <a:buFont typeface="Wingdings" panose="05000000000000000000" pitchFamily="2" charset="2"/>
              <a:buChar char="Ø"/>
            </a:pPr>
            <a:r>
              <a:rPr lang="en-US" sz="2800" dirty="0">
                <a:solidFill>
                  <a:srgbClr val="FF0000"/>
                </a:solidFill>
                <a:latin typeface="Times New Roman" panose="02020603050405020304" pitchFamily="18" charset="0"/>
                <a:cs typeface="Times New Roman" panose="02020603050405020304" pitchFamily="18" charset="0"/>
              </a:rPr>
              <a:t> Strong interactions</a:t>
            </a:r>
            <a:r>
              <a:rPr lang="en-US" sz="2800" dirty="0">
                <a:latin typeface="Times New Roman" panose="02020603050405020304" pitchFamily="18" charset="0"/>
                <a:cs typeface="Times New Roman" panose="02020603050405020304" pitchFamily="18" charset="0"/>
              </a:rPr>
              <a:t>, with both short-range and long-range pieces</a:t>
            </a:r>
          </a:p>
          <a:p>
            <a:pPr marL="285750" indent="-285750">
              <a:buClr>
                <a:srgbClr val="0000CC"/>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Not only 2-body interactions, but also </a:t>
            </a:r>
            <a:r>
              <a:rPr lang="en-US" sz="2800" dirty="0">
                <a:solidFill>
                  <a:srgbClr val="FF0000"/>
                </a:solidFill>
                <a:latin typeface="Times New Roman" panose="02020603050405020304" pitchFamily="18" charset="0"/>
                <a:cs typeface="Times New Roman" panose="02020603050405020304" pitchFamily="18" charset="0"/>
              </a:rPr>
              <a:t>intrinsic 3-body interactions</a:t>
            </a:r>
            <a:r>
              <a:rPr lang="en-US" sz="2800" dirty="0">
                <a:latin typeface="Times New Roman" panose="02020603050405020304" pitchFamily="18" charset="0"/>
                <a:cs typeface="Times New Roman" panose="02020603050405020304" pitchFamily="18" charset="0"/>
              </a:rPr>
              <a:t> and possibly  4- and higher N-body interactions</a:t>
            </a:r>
          </a:p>
          <a:p>
            <a:pPr marL="285750" indent="-285750">
              <a:buClr>
                <a:srgbClr val="0000CC"/>
              </a:buClr>
              <a:buFont typeface="Wingdings" panose="05000000000000000000" pitchFamily="2" charset="2"/>
              <a:buChar char="Ø"/>
            </a:pPr>
            <a:r>
              <a:rPr lang="en-US" sz="2800" dirty="0">
                <a:solidFill>
                  <a:srgbClr val="FF0000"/>
                </a:solidFill>
                <a:latin typeface="Times New Roman" panose="02020603050405020304" pitchFamily="18" charset="0"/>
                <a:cs typeface="Times New Roman" panose="02020603050405020304" pitchFamily="18" charset="0"/>
              </a:rPr>
              <a:t> Uncertainty quantification</a:t>
            </a:r>
            <a:r>
              <a:rPr lang="en-US" sz="2800" dirty="0">
                <a:latin typeface="Times New Roman" panose="02020603050405020304" pitchFamily="18" charset="0"/>
                <a:cs typeface="Times New Roman" panose="02020603050405020304" pitchFamily="18" charset="0"/>
              </a:rPr>
              <a:t> for calculations needed</a:t>
            </a:r>
          </a:p>
          <a:p>
            <a:pPr marL="8001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comparison with experiments</a:t>
            </a:r>
          </a:p>
          <a:p>
            <a:pPr marL="8001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comparison between different methods</a:t>
            </a:r>
          </a:p>
          <a:p>
            <a:pPr marL="285750" indent="-285750">
              <a:buClr>
                <a:srgbClr val="0000CC"/>
              </a:buClr>
              <a:buFont typeface="Wingdings" panose="05000000000000000000" pitchFamily="2" charset="2"/>
              <a:buChar char="Ø"/>
            </a:pPr>
            <a:r>
              <a:rPr lang="en-US" sz="2800" dirty="0">
                <a:solidFill>
                  <a:srgbClr val="FF0000"/>
                </a:solidFill>
                <a:latin typeface="Times New Roman" panose="02020603050405020304" pitchFamily="18" charset="0"/>
                <a:cs typeface="Times New Roman" panose="02020603050405020304" pitchFamily="18" charset="0"/>
              </a:rPr>
              <a:t> Sources of numerical uncertainty</a:t>
            </a:r>
          </a:p>
          <a:p>
            <a:pPr marL="8001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statistical and round-off errors</a:t>
            </a:r>
          </a:p>
          <a:p>
            <a:pPr marL="8001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systematical errors inherent to the computational method:</a:t>
            </a:r>
          </a:p>
          <a:p>
            <a:pPr marL="800100" indent="-342900"/>
            <a:r>
              <a:rPr lang="en-US" sz="2200" dirty="0">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Configuration interaction methods</a:t>
            </a:r>
            <a:r>
              <a:rPr lang="en-US" sz="2200" dirty="0">
                <a:latin typeface="Times New Roman" panose="02020603050405020304" pitchFamily="18" charset="0"/>
                <a:cs typeface="Times New Roman" panose="02020603050405020304" pitchFamily="18" charset="0"/>
              </a:rPr>
              <a:t>: finite basis space</a:t>
            </a:r>
          </a:p>
          <a:p>
            <a:pPr marL="800100" indent="-342900"/>
            <a:r>
              <a:rPr lang="en-US" sz="2200" dirty="0">
                <a:latin typeface="Times New Roman" panose="02020603050405020304" pitchFamily="18" charset="0"/>
                <a:cs typeface="Times New Roman" panose="02020603050405020304" pitchFamily="18" charset="0"/>
              </a:rPr>
              <a:t>          Monte Carlo method: sensitivity to the trial wave function</a:t>
            </a:r>
          </a:p>
          <a:p>
            <a:pPr marL="8001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uncertainty in the nuclear interactions</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0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4C774-A2EB-9DA7-78A4-3D77A550D4A0}"/>
              </a:ext>
            </a:extLst>
          </p:cNvPr>
          <p:cNvPicPr>
            <a:picLocks noChangeAspect="1"/>
          </p:cNvPicPr>
          <p:nvPr/>
        </p:nvPicPr>
        <p:blipFill>
          <a:blip r:embed="rId2"/>
          <a:stretch>
            <a:fillRect/>
          </a:stretch>
        </p:blipFill>
        <p:spPr>
          <a:xfrm>
            <a:off x="3288" y="0"/>
            <a:ext cx="12185423" cy="6858000"/>
          </a:xfrm>
          <a:prstGeom prst="rect">
            <a:avLst/>
          </a:prstGeom>
        </p:spPr>
      </p:pic>
    </p:spTree>
    <p:extLst>
      <p:ext uri="{BB962C8B-B14F-4D97-AF65-F5344CB8AC3E}">
        <p14:creationId xmlns:p14="http://schemas.microsoft.com/office/powerpoint/2010/main" val="347962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F1EA-69D5-B65D-77F8-6CF237CE9245}"/>
              </a:ext>
            </a:extLst>
          </p:cNvPr>
          <p:cNvSpPr>
            <a:spLocks noGrp="1"/>
          </p:cNvSpPr>
          <p:nvPr>
            <p:ph type="title"/>
          </p:nvPr>
        </p:nvSpPr>
        <p:spPr>
          <a:xfrm>
            <a:off x="3520501" y="2688108"/>
            <a:ext cx="10515600" cy="1325563"/>
          </a:xfrm>
        </p:spPr>
        <p:txBody>
          <a:bodyPr>
            <a:normAutofit/>
          </a:bodyPr>
          <a:lstStyle/>
          <a:p>
            <a:r>
              <a:rPr lang="en-US" sz="4800" b="1" dirty="0">
                <a:latin typeface="Times New Roman" panose="02020603050405020304" pitchFamily="18" charset="0"/>
                <a:cs typeface="Times New Roman" panose="02020603050405020304" pitchFamily="18" charset="0"/>
              </a:rPr>
              <a:t>No-Core Shell Model</a:t>
            </a:r>
          </a:p>
        </p:txBody>
      </p:sp>
    </p:spTree>
    <p:extLst>
      <p:ext uri="{BB962C8B-B14F-4D97-AF65-F5344CB8AC3E}">
        <p14:creationId xmlns:p14="http://schemas.microsoft.com/office/powerpoint/2010/main" val="4235384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DC288-581C-00B7-F240-F56F818C50B1}"/>
              </a:ext>
            </a:extLst>
          </p:cNvPr>
          <p:cNvPicPr>
            <a:picLocks noChangeAspect="1"/>
          </p:cNvPicPr>
          <p:nvPr/>
        </p:nvPicPr>
        <p:blipFill>
          <a:blip r:embed="rId2"/>
          <a:stretch>
            <a:fillRect/>
          </a:stretch>
        </p:blipFill>
        <p:spPr>
          <a:xfrm>
            <a:off x="125288" y="0"/>
            <a:ext cx="11941424" cy="6858000"/>
          </a:xfrm>
          <a:prstGeom prst="rect">
            <a:avLst/>
          </a:prstGeom>
        </p:spPr>
      </p:pic>
      <p:pic>
        <p:nvPicPr>
          <p:cNvPr id="7" name="Picture 6">
            <a:extLst>
              <a:ext uri="{FF2B5EF4-FFF2-40B4-BE49-F238E27FC236}">
                <a16:creationId xmlns:a16="http://schemas.microsoft.com/office/drawing/2014/main" id="{74BA7DC9-0C24-2124-0F4F-E62FE4EB46AF}"/>
              </a:ext>
            </a:extLst>
          </p:cNvPr>
          <p:cNvPicPr>
            <a:picLocks noChangeAspect="1"/>
          </p:cNvPicPr>
          <p:nvPr/>
        </p:nvPicPr>
        <p:blipFill>
          <a:blip r:embed="rId3"/>
          <a:stretch>
            <a:fillRect/>
          </a:stretch>
        </p:blipFill>
        <p:spPr>
          <a:xfrm>
            <a:off x="0" y="40907"/>
            <a:ext cx="4001058" cy="733527"/>
          </a:xfrm>
          <a:prstGeom prst="rect">
            <a:avLst/>
          </a:prstGeom>
        </p:spPr>
      </p:pic>
      <p:pic>
        <p:nvPicPr>
          <p:cNvPr id="9" name="Picture 8">
            <a:extLst>
              <a:ext uri="{FF2B5EF4-FFF2-40B4-BE49-F238E27FC236}">
                <a16:creationId xmlns:a16="http://schemas.microsoft.com/office/drawing/2014/main" id="{8F1B9E5A-0573-B03A-4081-4E264660F7E9}"/>
              </a:ext>
            </a:extLst>
          </p:cNvPr>
          <p:cNvPicPr>
            <a:picLocks noChangeAspect="1"/>
          </p:cNvPicPr>
          <p:nvPr/>
        </p:nvPicPr>
        <p:blipFill>
          <a:blip r:embed="rId4"/>
          <a:stretch>
            <a:fillRect/>
          </a:stretch>
        </p:blipFill>
        <p:spPr>
          <a:xfrm>
            <a:off x="4323041" y="150459"/>
            <a:ext cx="3972479" cy="514422"/>
          </a:xfrm>
          <a:prstGeom prst="rect">
            <a:avLst/>
          </a:prstGeom>
        </p:spPr>
      </p:pic>
    </p:spTree>
    <p:extLst>
      <p:ext uri="{BB962C8B-B14F-4D97-AF65-F5344CB8AC3E}">
        <p14:creationId xmlns:p14="http://schemas.microsoft.com/office/powerpoint/2010/main" val="3282444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13467</TotalTime>
  <Words>2582</Words>
  <Application>Microsoft Office PowerPoint</Application>
  <PresentationFormat>Widescreen</PresentationFormat>
  <Paragraphs>251</Paragraphs>
  <Slides>42</Slides>
  <Notes>10</Notes>
  <HiddenSlides>4</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-apple-system</vt:lpstr>
      <vt:lpstr>Arial Unicode MS</vt:lpstr>
      <vt:lpstr>Times-Bold</vt:lpstr>
      <vt:lpstr>TimesNewRomanCE</vt:lpstr>
      <vt:lpstr>Times-Roman</vt:lpstr>
      <vt:lpstr>宋体</vt:lpstr>
      <vt:lpstr>黑体</vt:lpstr>
      <vt:lpstr>Arial</vt:lpstr>
      <vt:lpstr>Calibri</vt:lpstr>
      <vt:lpstr>Calibri Light</vt:lpstr>
      <vt:lpstr>Cambria Math</vt:lpstr>
      <vt:lpstr>Sanskrit Text</vt:lpstr>
      <vt:lpstr>Times New Roman</vt:lpstr>
      <vt:lpstr>Wingdings</vt:lpstr>
      <vt:lpstr>Office Theme</vt:lpstr>
      <vt:lpstr>Light nuclei properties with ab initio no-core shell model</vt:lpstr>
      <vt:lpstr>Outline</vt:lpstr>
      <vt:lpstr>Introduction</vt:lpstr>
      <vt:lpstr>What is ab initio?</vt:lpstr>
      <vt:lpstr>PowerPoint Presentation</vt:lpstr>
      <vt:lpstr>Challenges</vt:lpstr>
      <vt:lpstr>PowerPoint Presentation</vt:lpstr>
      <vt:lpstr>No-Core Shell Model</vt:lpstr>
      <vt:lpstr>PowerPoint Presentation</vt:lpstr>
      <vt:lpstr>PowerPoint Presentation</vt:lpstr>
      <vt:lpstr>No-Core Shell model</vt:lpstr>
      <vt:lpstr>Truncation Schemes</vt:lpstr>
      <vt:lpstr>Light nuclei properties with NCSM</vt:lpstr>
      <vt:lpstr>Ground State Properties of Nuclei with NCSM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E1 polarizability of 4He with NCSM</vt:lpstr>
      <vt:lpstr>E1 polarizability of 4He with NCSM</vt:lpstr>
      <vt:lpstr>E1 polarizability of 6He with NCSM</vt:lpstr>
      <vt:lpstr>PowerPoint Presentation</vt:lpstr>
      <vt:lpstr>PowerPoint Presentation</vt:lpstr>
      <vt:lpstr>Basis Expansion</vt:lpstr>
      <vt:lpstr>Remove spurious CM motion</vt:lpstr>
      <vt:lpstr>Main Challenges</vt:lpstr>
      <vt:lpstr>Main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peng yin</dc:creator>
  <cp:lastModifiedBy>peng yin</cp:lastModifiedBy>
  <cp:revision>1244</cp:revision>
  <dcterms:created xsi:type="dcterms:W3CDTF">2023-10-07T00:46:53Z</dcterms:created>
  <dcterms:modified xsi:type="dcterms:W3CDTF">2026-01-11T00:15:36Z</dcterms:modified>
</cp:coreProperties>
</file>