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007578476" r:id="rId3"/>
    <p:sldId id="305" r:id="rId4"/>
    <p:sldId id="330" r:id="rId5"/>
    <p:sldId id="331" r:id="rId6"/>
    <p:sldId id="332" r:id="rId7"/>
    <p:sldId id="335" r:id="rId8"/>
    <p:sldId id="333" r:id="rId9"/>
    <p:sldId id="334" r:id="rId10"/>
    <p:sldId id="336" r:id="rId11"/>
    <p:sldId id="279" r:id="rId12"/>
    <p:sldId id="337" r:id="rId13"/>
    <p:sldId id="267" r:id="rId14"/>
    <p:sldId id="271" r:id="rId15"/>
    <p:sldId id="280" r:id="rId16"/>
    <p:sldId id="341" r:id="rId17"/>
    <p:sldId id="290" r:id="rId18"/>
    <p:sldId id="291" r:id="rId19"/>
    <p:sldId id="273" r:id="rId20"/>
    <p:sldId id="283" r:id="rId21"/>
    <p:sldId id="339" r:id="rId22"/>
    <p:sldId id="338" r:id="rId23"/>
    <p:sldId id="326" r:id="rId24"/>
    <p:sldId id="325" r:id="rId25"/>
    <p:sldId id="327" r:id="rId26"/>
    <p:sldId id="328" r:id="rId27"/>
    <p:sldId id="329" r:id="rId28"/>
    <p:sldId id="282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2007578388" r:id="rId38"/>
    <p:sldId id="2007578435" r:id="rId39"/>
    <p:sldId id="2007578436" r:id="rId40"/>
    <p:sldId id="2007578437" r:id="rId41"/>
    <p:sldId id="2007578459" r:id="rId42"/>
    <p:sldId id="2007578460" r:id="rId43"/>
    <p:sldId id="2007578461" r:id="rId44"/>
    <p:sldId id="2007578462" r:id="rId45"/>
    <p:sldId id="2007578434" r:id="rId46"/>
    <p:sldId id="2007578439" r:id="rId47"/>
    <p:sldId id="2007578389" r:id="rId48"/>
    <p:sldId id="2007578441" r:id="rId49"/>
    <p:sldId id="2007578442" r:id="rId50"/>
    <p:sldId id="2007578443" r:id="rId51"/>
    <p:sldId id="2007578391" r:id="rId52"/>
    <p:sldId id="2007578452" r:id="rId53"/>
    <p:sldId id="2007578393" r:id="rId54"/>
    <p:sldId id="2007578464" r:id="rId55"/>
    <p:sldId id="2007578465" r:id="rId56"/>
    <p:sldId id="2007578466" r:id="rId57"/>
    <p:sldId id="2007578467" r:id="rId58"/>
    <p:sldId id="2007578468" r:id="rId59"/>
    <p:sldId id="2007578470" r:id="rId60"/>
    <p:sldId id="2007578469" r:id="rId61"/>
    <p:sldId id="2007578471" r:id="rId62"/>
    <p:sldId id="2007578472" r:id="rId63"/>
    <p:sldId id="2007578474" r:id="rId64"/>
    <p:sldId id="2007578475" r:id="rId65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424BF"/>
    <a:srgbClr val="FB0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5" autoAdjust="0"/>
    <p:restoredTop sz="82666" autoAdjust="0"/>
  </p:normalViewPr>
  <p:slideViewPr>
    <p:cSldViewPr snapToGrid="0">
      <p:cViewPr varScale="1">
        <p:scale>
          <a:sx n="78" d="100"/>
          <a:sy n="78" d="100"/>
        </p:scale>
        <p:origin x="1100" y="5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8427" cy="513508"/>
          </a:xfrm>
          <a:prstGeom prst="rect">
            <a:avLst/>
          </a:prstGeom>
        </p:spPr>
        <p:txBody>
          <a:bodyPr vert="horz" lIns="99073" tIns="49536" rIns="99073" bIns="49536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2"/>
            <a:ext cx="3078427" cy="513508"/>
          </a:xfrm>
          <a:prstGeom prst="rect">
            <a:avLst/>
          </a:prstGeom>
        </p:spPr>
        <p:txBody>
          <a:bodyPr vert="horz" lIns="99073" tIns="49536" rIns="99073" bIns="49536" rtlCol="0"/>
          <a:lstStyle>
            <a:lvl1pPr algn="r">
              <a:defRPr sz="1300"/>
            </a:lvl1pPr>
          </a:lstStyle>
          <a:p>
            <a:fld id="{B7CA62E9-5089-4753-A5FC-B3DFFAA4626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7938"/>
            <a:ext cx="4608513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3" tIns="49536" rIns="99073" bIns="49536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81"/>
          </a:xfrm>
          <a:prstGeom prst="rect">
            <a:avLst/>
          </a:prstGeom>
        </p:spPr>
        <p:txBody>
          <a:bodyPr vert="horz" lIns="99073" tIns="49536" rIns="99073" bIns="49536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3507"/>
          </a:xfrm>
          <a:prstGeom prst="rect">
            <a:avLst/>
          </a:prstGeom>
        </p:spPr>
        <p:txBody>
          <a:bodyPr vert="horz" lIns="99073" tIns="49536" rIns="99073" bIns="49536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3507"/>
          </a:xfrm>
          <a:prstGeom prst="rect">
            <a:avLst/>
          </a:prstGeom>
        </p:spPr>
        <p:txBody>
          <a:bodyPr vert="horz" lIns="99073" tIns="49536" rIns="99073" bIns="49536" rtlCol="0" anchor="b"/>
          <a:lstStyle>
            <a:lvl1pPr algn="r">
              <a:defRPr sz="1300"/>
            </a:lvl1pPr>
          </a:lstStyle>
          <a:p>
            <a:fld id="{2CAEC56D-BB82-4F59-A5AB-61D0A09B4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48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900" dirty="0"/>
              <a:t>介绍自己，单位，工作，合作者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187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315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29A25-19C6-8A29-769D-027A449D8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75471-00B3-AB8F-F7D1-D8FC24BC1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EC2C97D-815F-6C43-BC3E-905347B58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BF149F-3817-76F5-E160-5C4FE9366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52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AE9A7-79E7-9EE9-8773-1E811AE63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268980-53FE-9BC1-C9A6-CAF63A20C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0EC7D31-4E8A-69C1-2A18-EB27A3D23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ADD94F-7B86-7B22-1827-1AB95BA06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715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610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011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142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57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78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608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219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966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33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449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68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95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4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613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4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81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EC56D-BB82-4F59-A5AB-61D0A09B402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2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D10-596F-41DA-BF9B-134A104AEE1A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4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DDCE-87DE-4A53-990E-967C29DC8570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7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1290-A2BA-4D42-9073-CBF370CBDDCF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E0285BFF-7E2C-49A4-8BA7-C5FC43A14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4" t="15053" r="14985" b="92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336FC95-6509-4AFF-B295-F5C09990B695}"/>
              </a:ext>
            </a:extLst>
          </p:cNvPr>
          <p:cNvCxnSpPr/>
          <p:nvPr userDrawn="1"/>
        </p:nvCxnSpPr>
        <p:spPr>
          <a:xfrm>
            <a:off x="296333" y="1049866"/>
            <a:ext cx="855133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E45655DC-C3F7-434E-8F1D-D16EB0B6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/>
            </a:lvl1pPr>
          </a:lstStyle>
          <a:p>
            <a:fld id="{27EC9B0F-2FF4-45EF-A26D-F614256F3845}" type="datetime1">
              <a:rPr lang="zh-CN" altLang="en-US" smtClean="0"/>
              <a:pPr/>
              <a:t>2026/1/11</a:t>
            </a:fld>
            <a:endParaRPr lang="zh-CN" altLang="en-US"/>
          </a:p>
        </p:txBody>
      </p:sp>
      <p:sp>
        <p:nvSpPr>
          <p:cNvPr id="26" name="页脚占位符 25">
            <a:extLst>
              <a:ext uri="{FF2B5EF4-FFF2-40B4-BE49-F238E27FC236}">
                <a16:creationId xmlns:a16="http://schemas.microsoft.com/office/drawing/2014/main" id="{1BC6DD3F-5A57-4A3C-8E3B-457A89ED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F4EFD740-667E-49B2-BD65-C5ED01BF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22665F2D-D9AE-4B2C-A3E9-D1EB1EDE172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8" name="标题 27">
            <a:extLst>
              <a:ext uri="{FF2B5EF4-FFF2-40B4-BE49-F238E27FC236}">
                <a16:creationId xmlns:a16="http://schemas.microsoft.com/office/drawing/2014/main" id="{37BDCD93-8473-4CE1-968A-BD76D2F3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0489"/>
            <a:ext cx="7886700" cy="992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58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336FC95-6509-4AFF-B295-F5C09990B695}"/>
              </a:ext>
            </a:extLst>
          </p:cNvPr>
          <p:cNvCxnSpPr/>
          <p:nvPr userDrawn="1"/>
        </p:nvCxnSpPr>
        <p:spPr>
          <a:xfrm>
            <a:off x="296333" y="804332"/>
            <a:ext cx="8551334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1">
                    <a:lumMod val="75000"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日期占位符 24">
            <a:extLst>
              <a:ext uri="{FF2B5EF4-FFF2-40B4-BE49-F238E27FC236}">
                <a16:creationId xmlns:a16="http://schemas.microsoft.com/office/drawing/2014/main" id="{E45655DC-C3F7-434E-8F1D-D16EB0B6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/>
            </a:lvl1pPr>
          </a:lstStyle>
          <a:p>
            <a:fld id="{27EC9B0F-2FF4-45EF-A26D-F614256F3845}" type="datetime1">
              <a:rPr lang="zh-CN" altLang="en-US" smtClean="0"/>
              <a:pPr/>
              <a:t>2026/1/11</a:t>
            </a:fld>
            <a:endParaRPr lang="zh-CN" altLang="en-US"/>
          </a:p>
        </p:txBody>
      </p:sp>
      <p:sp>
        <p:nvSpPr>
          <p:cNvPr id="26" name="页脚占位符 25">
            <a:extLst>
              <a:ext uri="{FF2B5EF4-FFF2-40B4-BE49-F238E27FC236}">
                <a16:creationId xmlns:a16="http://schemas.microsoft.com/office/drawing/2014/main" id="{1BC6DD3F-5A57-4A3C-8E3B-457A89ED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F4EFD740-667E-49B2-BD65-C5ED01BF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22665F2D-D9AE-4B2C-A3E9-D1EB1EDE172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A62A091-C992-44AF-ABA7-C8E8E7B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177797"/>
            <a:ext cx="7886700" cy="57943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aseline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114CB79-32C4-4E74-922A-1B8F130AC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9" t="14547" r="32741" b="43063"/>
          <a:stretch/>
        </p:blipFill>
        <p:spPr>
          <a:xfrm>
            <a:off x="8030798" y="12356"/>
            <a:ext cx="816869" cy="7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1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B2EA827-8EBC-442B-B50D-1F78012A393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B5F470-AC44-42F5-8B88-80764CF58F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6" t="15053" r="3448" b="9298"/>
            <a:stretch/>
          </p:blipFill>
          <p:spPr bwMode="auto">
            <a:xfrm>
              <a:off x="1564" y="0"/>
              <a:ext cx="1219043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D417E11-0BC8-4CE9-AE30-95D30C7ED23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EEEEE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E91A69A5-8B4D-41DD-B991-04E844914EE0}"/>
              </a:ext>
            </a:extLst>
          </p:cNvPr>
          <p:cNvSpPr/>
          <p:nvPr/>
        </p:nvSpPr>
        <p:spPr>
          <a:xfrm>
            <a:off x="0" y="0"/>
            <a:ext cx="9144000" cy="9398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3944367-264A-4041-BDD1-A651567C64C7}"/>
              </a:ext>
            </a:extLst>
          </p:cNvPr>
          <p:cNvGrpSpPr/>
          <p:nvPr userDrawn="1"/>
        </p:nvGrpSpPr>
        <p:grpSpPr>
          <a:xfrm>
            <a:off x="7212277" y="6355080"/>
            <a:ext cx="1578644" cy="180180"/>
            <a:chOff x="9616368" y="6355080"/>
            <a:chExt cx="2104859" cy="18018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9B04EFA-0FA0-4C97-A491-C71AF74CE824}"/>
                </a:ext>
              </a:extLst>
            </p:cNvPr>
            <p:cNvSpPr txBox="1"/>
            <p:nvPr/>
          </p:nvSpPr>
          <p:spPr>
            <a:xfrm flipH="1">
              <a:off x="10122246" y="6360957"/>
              <a:ext cx="1598981" cy="166497"/>
            </a:xfrm>
            <a:custGeom>
              <a:avLst/>
              <a:gdLst/>
              <a:ahLst/>
              <a:cxnLst/>
              <a:rect l="l" t="t" r="r" b="b"/>
              <a:pathLst>
                <a:path w="1598981" h="166497">
                  <a:moveTo>
                    <a:pt x="930678" y="125234"/>
                  </a:moveTo>
                  <a:cubicBezTo>
                    <a:pt x="928748" y="126682"/>
                    <a:pt x="926667" y="128311"/>
                    <a:pt x="924435" y="130121"/>
                  </a:cubicBezTo>
                  <a:cubicBezTo>
                    <a:pt x="922203" y="131930"/>
                    <a:pt x="920001" y="133770"/>
                    <a:pt x="917829" y="135640"/>
                  </a:cubicBezTo>
                  <a:cubicBezTo>
                    <a:pt x="915657" y="137510"/>
                    <a:pt x="913606" y="139320"/>
                    <a:pt x="911676" y="141070"/>
                  </a:cubicBezTo>
                  <a:cubicBezTo>
                    <a:pt x="909746" y="142819"/>
                    <a:pt x="908056" y="144357"/>
                    <a:pt x="906609" y="145684"/>
                  </a:cubicBezTo>
                  <a:lnTo>
                    <a:pt x="910228" y="149847"/>
                  </a:lnTo>
                  <a:cubicBezTo>
                    <a:pt x="911555" y="148640"/>
                    <a:pt x="913214" y="147132"/>
                    <a:pt x="915205" y="145322"/>
                  </a:cubicBezTo>
                  <a:cubicBezTo>
                    <a:pt x="917196" y="143513"/>
                    <a:pt x="919277" y="141673"/>
                    <a:pt x="921449" y="139803"/>
                  </a:cubicBezTo>
                  <a:cubicBezTo>
                    <a:pt x="923620" y="137933"/>
                    <a:pt x="925792" y="136063"/>
                    <a:pt x="927964" y="134193"/>
                  </a:cubicBezTo>
                  <a:cubicBezTo>
                    <a:pt x="930135" y="132322"/>
                    <a:pt x="932186" y="130724"/>
                    <a:pt x="934117" y="129397"/>
                  </a:cubicBezTo>
                  <a:close/>
                  <a:moveTo>
                    <a:pt x="1286656" y="116366"/>
                  </a:moveTo>
                  <a:lnTo>
                    <a:pt x="1281046" y="116728"/>
                  </a:lnTo>
                  <a:lnTo>
                    <a:pt x="1281046" y="143694"/>
                  </a:lnTo>
                  <a:cubicBezTo>
                    <a:pt x="1281046" y="145383"/>
                    <a:pt x="1280925" y="146770"/>
                    <a:pt x="1280684" y="147856"/>
                  </a:cubicBezTo>
                  <a:cubicBezTo>
                    <a:pt x="1280443" y="148942"/>
                    <a:pt x="1279960" y="149817"/>
                    <a:pt x="1279236" y="150480"/>
                  </a:cubicBezTo>
                  <a:cubicBezTo>
                    <a:pt x="1278512" y="151144"/>
                    <a:pt x="1277517" y="151626"/>
                    <a:pt x="1276250" y="151928"/>
                  </a:cubicBezTo>
                  <a:cubicBezTo>
                    <a:pt x="1274983" y="152230"/>
                    <a:pt x="1273324" y="152441"/>
                    <a:pt x="1271273" y="152562"/>
                  </a:cubicBezTo>
                  <a:cubicBezTo>
                    <a:pt x="1263431" y="153044"/>
                    <a:pt x="1255529" y="153044"/>
                    <a:pt x="1247566" y="152562"/>
                  </a:cubicBezTo>
                  <a:cubicBezTo>
                    <a:pt x="1245515" y="152441"/>
                    <a:pt x="1243825" y="152230"/>
                    <a:pt x="1242498" y="151928"/>
                  </a:cubicBezTo>
                  <a:cubicBezTo>
                    <a:pt x="1241171" y="151626"/>
                    <a:pt x="1240146" y="151144"/>
                    <a:pt x="1239422" y="150480"/>
                  </a:cubicBezTo>
                  <a:cubicBezTo>
                    <a:pt x="1238698" y="149817"/>
                    <a:pt x="1238155" y="148972"/>
                    <a:pt x="1237793" y="147947"/>
                  </a:cubicBezTo>
                  <a:cubicBezTo>
                    <a:pt x="1237431" y="146921"/>
                    <a:pt x="1237129" y="145624"/>
                    <a:pt x="1236888" y="144056"/>
                  </a:cubicBezTo>
                  <a:cubicBezTo>
                    <a:pt x="1236767" y="143211"/>
                    <a:pt x="1236647" y="142065"/>
                    <a:pt x="1236526" y="140617"/>
                  </a:cubicBezTo>
                  <a:cubicBezTo>
                    <a:pt x="1236405" y="139169"/>
                    <a:pt x="1236285" y="137722"/>
                    <a:pt x="1236164" y="136274"/>
                  </a:cubicBezTo>
                  <a:cubicBezTo>
                    <a:pt x="1236043" y="134585"/>
                    <a:pt x="1235923" y="132835"/>
                    <a:pt x="1235802" y="131025"/>
                  </a:cubicBezTo>
                  <a:lnTo>
                    <a:pt x="1230735" y="133016"/>
                  </a:lnTo>
                  <a:cubicBezTo>
                    <a:pt x="1230856" y="134705"/>
                    <a:pt x="1230976" y="136274"/>
                    <a:pt x="1231097" y="137722"/>
                  </a:cubicBezTo>
                  <a:cubicBezTo>
                    <a:pt x="1231218" y="139049"/>
                    <a:pt x="1231308" y="140406"/>
                    <a:pt x="1231368" y="141793"/>
                  </a:cubicBezTo>
                  <a:cubicBezTo>
                    <a:pt x="1231429" y="143181"/>
                    <a:pt x="1231519" y="144357"/>
                    <a:pt x="1231640" y="145322"/>
                  </a:cubicBezTo>
                  <a:cubicBezTo>
                    <a:pt x="1231881" y="147615"/>
                    <a:pt x="1232273" y="149545"/>
                    <a:pt x="1232816" y="151114"/>
                  </a:cubicBezTo>
                  <a:cubicBezTo>
                    <a:pt x="1233359" y="152682"/>
                    <a:pt x="1234173" y="153949"/>
                    <a:pt x="1235259" y="154914"/>
                  </a:cubicBezTo>
                  <a:cubicBezTo>
                    <a:pt x="1236345" y="155879"/>
                    <a:pt x="1237823" y="156603"/>
                    <a:pt x="1239693" y="157086"/>
                  </a:cubicBezTo>
                  <a:cubicBezTo>
                    <a:pt x="1241563" y="157568"/>
                    <a:pt x="1243946" y="157870"/>
                    <a:pt x="1246842" y="157991"/>
                  </a:cubicBezTo>
                  <a:cubicBezTo>
                    <a:pt x="1255408" y="158594"/>
                    <a:pt x="1263914" y="158594"/>
                    <a:pt x="1272359" y="157991"/>
                  </a:cubicBezTo>
                  <a:cubicBezTo>
                    <a:pt x="1277426" y="157629"/>
                    <a:pt x="1281076" y="156603"/>
                    <a:pt x="1283308" y="154914"/>
                  </a:cubicBezTo>
                  <a:cubicBezTo>
                    <a:pt x="1285540" y="153225"/>
                    <a:pt x="1286656" y="149847"/>
                    <a:pt x="1286656" y="144780"/>
                  </a:cubicBezTo>
                  <a:close/>
                  <a:moveTo>
                    <a:pt x="1303487" y="116005"/>
                  </a:moveTo>
                  <a:lnTo>
                    <a:pt x="1298420" y="117995"/>
                  </a:lnTo>
                  <a:cubicBezTo>
                    <a:pt x="1299505" y="120891"/>
                    <a:pt x="1300772" y="123967"/>
                    <a:pt x="1302220" y="127225"/>
                  </a:cubicBezTo>
                  <a:cubicBezTo>
                    <a:pt x="1303668" y="130483"/>
                    <a:pt x="1305146" y="133710"/>
                    <a:pt x="1306654" y="136907"/>
                  </a:cubicBezTo>
                  <a:cubicBezTo>
                    <a:pt x="1308162" y="140104"/>
                    <a:pt x="1309731" y="143211"/>
                    <a:pt x="1311359" y="146227"/>
                  </a:cubicBezTo>
                  <a:cubicBezTo>
                    <a:pt x="1312988" y="149244"/>
                    <a:pt x="1314587" y="151958"/>
                    <a:pt x="1316155" y="154371"/>
                  </a:cubicBezTo>
                  <a:lnTo>
                    <a:pt x="1320860" y="151114"/>
                  </a:lnTo>
                  <a:cubicBezTo>
                    <a:pt x="1319292" y="148821"/>
                    <a:pt x="1317693" y="146197"/>
                    <a:pt x="1316065" y="143241"/>
                  </a:cubicBezTo>
                  <a:cubicBezTo>
                    <a:pt x="1314436" y="140285"/>
                    <a:pt x="1312867" y="137269"/>
                    <a:pt x="1311359" y="134193"/>
                  </a:cubicBezTo>
                  <a:cubicBezTo>
                    <a:pt x="1309851" y="131116"/>
                    <a:pt x="1308433" y="128009"/>
                    <a:pt x="1307106" y="124872"/>
                  </a:cubicBezTo>
                  <a:cubicBezTo>
                    <a:pt x="1305779" y="121735"/>
                    <a:pt x="1304573" y="118779"/>
                    <a:pt x="1303487" y="116005"/>
                  </a:cubicBezTo>
                  <a:close/>
                  <a:moveTo>
                    <a:pt x="1221867" y="115462"/>
                  </a:moveTo>
                  <a:cubicBezTo>
                    <a:pt x="1220057" y="117633"/>
                    <a:pt x="1218067" y="120257"/>
                    <a:pt x="1215895" y="123334"/>
                  </a:cubicBezTo>
                  <a:cubicBezTo>
                    <a:pt x="1213723" y="126411"/>
                    <a:pt x="1211582" y="129578"/>
                    <a:pt x="1209470" y="132835"/>
                  </a:cubicBezTo>
                  <a:cubicBezTo>
                    <a:pt x="1207359" y="136093"/>
                    <a:pt x="1205338" y="139230"/>
                    <a:pt x="1203408" y="142246"/>
                  </a:cubicBezTo>
                  <a:cubicBezTo>
                    <a:pt x="1201477" y="145262"/>
                    <a:pt x="1199788" y="147856"/>
                    <a:pt x="1198340" y="150028"/>
                  </a:cubicBezTo>
                  <a:lnTo>
                    <a:pt x="1203227" y="153285"/>
                  </a:lnTo>
                  <a:cubicBezTo>
                    <a:pt x="1204554" y="150993"/>
                    <a:pt x="1206183" y="148309"/>
                    <a:pt x="1208113" y="145232"/>
                  </a:cubicBezTo>
                  <a:cubicBezTo>
                    <a:pt x="1210043" y="142155"/>
                    <a:pt x="1212064" y="138988"/>
                    <a:pt x="1214176" y="135731"/>
                  </a:cubicBezTo>
                  <a:cubicBezTo>
                    <a:pt x="1216287" y="132473"/>
                    <a:pt x="1218398" y="129336"/>
                    <a:pt x="1220510" y="126320"/>
                  </a:cubicBezTo>
                  <a:cubicBezTo>
                    <a:pt x="1222621" y="123304"/>
                    <a:pt x="1224582" y="120710"/>
                    <a:pt x="1226392" y="118538"/>
                  </a:cubicBezTo>
                  <a:close/>
                  <a:moveTo>
                    <a:pt x="1264034" y="107137"/>
                  </a:moveTo>
                  <a:cubicBezTo>
                    <a:pt x="1262948" y="108343"/>
                    <a:pt x="1261621" y="109942"/>
                    <a:pt x="1260053" y="111933"/>
                  </a:cubicBezTo>
                  <a:cubicBezTo>
                    <a:pt x="1258484" y="113923"/>
                    <a:pt x="1256856" y="116035"/>
                    <a:pt x="1255167" y="118267"/>
                  </a:cubicBezTo>
                  <a:cubicBezTo>
                    <a:pt x="1253477" y="120499"/>
                    <a:pt x="1251849" y="122701"/>
                    <a:pt x="1250280" y="124872"/>
                  </a:cubicBezTo>
                  <a:cubicBezTo>
                    <a:pt x="1248712" y="127044"/>
                    <a:pt x="1247385" y="128854"/>
                    <a:pt x="1246299" y="130302"/>
                  </a:cubicBezTo>
                  <a:lnTo>
                    <a:pt x="1250461" y="133740"/>
                  </a:lnTo>
                  <a:cubicBezTo>
                    <a:pt x="1251426" y="132292"/>
                    <a:pt x="1252693" y="130483"/>
                    <a:pt x="1254262" y="128311"/>
                  </a:cubicBezTo>
                  <a:cubicBezTo>
                    <a:pt x="1255830" y="126139"/>
                    <a:pt x="1257459" y="123937"/>
                    <a:pt x="1259148" y="121705"/>
                  </a:cubicBezTo>
                  <a:cubicBezTo>
                    <a:pt x="1260837" y="119473"/>
                    <a:pt x="1262496" y="117332"/>
                    <a:pt x="1264125" y="115281"/>
                  </a:cubicBezTo>
                  <a:cubicBezTo>
                    <a:pt x="1265754" y="113230"/>
                    <a:pt x="1267111" y="111601"/>
                    <a:pt x="1268197" y="110394"/>
                  </a:cubicBezTo>
                  <a:close/>
                  <a:moveTo>
                    <a:pt x="870414" y="104603"/>
                  </a:moveTo>
                  <a:lnTo>
                    <a:pt x="864622" y="104965"/>
                  </a:lnTo>
                  <a:lnTo>
                    <a:pt x="864622" y="118357"/>
                  </a:lnTo>
                  <a:lnTo>
                    <a:pt x="835485" y="118357"/>
                  </a:lnTo>
                  <a:lnTo>
                    <a:pt x="835485" y="123786"/>
                  </a:lnTo>
                  <a:lnTo>
                    <a:pt x="864622" y="123786"/>
                  </a:lnTo>
                  <a:lnTo>
                    <a:pt x="864622" y="143151"/>
                  </a:lnTo>
                  <a:cubicBezTo>
                    <a:pt x="864622" y="146529"/>
                    <a:pt x="864954" y="149274"/>
                    <a:pt x="865618" y="151385"/>
                  </a:cubicBezTo>
                  <a:cubicBezTo>
                    <a:pt x="866281" y="153497"/>
                    <a:pt x="867367" y="155155"/>
                    <a:pt x="868875" y="156362"/>
                  </a:cubicBezTo>
                  <a:cubicBezTo>
                    <a:pt x="870383" y="157568"/>
                    <a:pt x="872435" y="158443"/>
                    <a:pt x="875029" y="158986"/>
                  </a:cubicBezTo>
                  <a:cubicBezTo>
                    <a:pt x="877623" y="159529"/>
                    <a:pt x="880850" y="159981"/>
                    <a:pt x="884711" y="160343"/>
                  </a:cubicBezTo>
                  <a:lnTo>
                    <a:pt x="895931" y="161429"/>
                  </a:lnTo>
                  <a:lnTo>
                    <a:pt x="897922" y="155819"/>
                  </a:lnTo>
                  <a:lnTo>
                    <a:pt x="885797" y="154733"/>
                  </a:lnTo>
                  <a:cubicBezTo>
                    <a:pt x="882539" y="154371"/>
                    <a:pt x="879885" y="153979"/>
                    <a:pt x="877834" y="153557"/>
                  </a:cubicBezTo>
                  <a:cubicBezTo>
                    <a:pt x="875783" y="153135"/>
                    <a:pt x="874214" y="152471"/>
                    <a:pt x="873128" y="151566"/>
                  </a:cubicBezTo>
                  <a:cubicBezTo>
                    <a:pt x="872042" y="150661"/>
                    <a:pt x="871319" y="149425"/>
                    <a:pt x="870957" y="147856"/>
                  </a:cubicBezTo>
                  <a:cubicBezTo>
                    <a:pt x="870595" y="146288"/>
                    <a:pt x="870414" y="144297"/>
                    <a:pt x="870414" y="141884"/>
                  </a:cubicBezTo>
                  <a:lnTo>
                    <a:pt x="870414" y="123786"/>
                  </a:lnTo>
                  <a:lnTo>
                    <a:pt x="956015" y="123786"/>
                  </a:lnTo>
                  <a:lnTo>
                    <a:pt x="956015" y="118357"/>
                  </a:lnTo>
                  <a:lnTo>
                    <a:pt x="870414" y="118357"/>
                  </a:lnTo>
                  <a:close/>
                  <a:moveTo>
                    <a:pt x="1315612" y="99717"/>
                  </a:moveTo>
                  <a:lnTo>
                    <a:pt x="1199607" y="99717"/>
                  </a:lnTo>
                  <a:lnTo>
                    <a:pt x="1199607" y="105146"/>
                  </a:lnTo>
                  <a:lnTo>
                    <a:pt x="1315612" y="105146"/>
                  </a:lnTo>
                  <a:close/>
                  <a:moveTo>
                    <a:pt x="1551384" y="94469"/>
                  </a:moveTo>
                  <a:lnTo>
                    <a:pt x="1450581" y="94469"/>
                  </a:lnTo>
                  <a:lnTo>
                    <a:pt x="1450581" y="99717"/>
                  </a:lnTo>
                  <a:lnTo>
                    <a:pt x="1495282" y="118719"/>
                  </a:lnTo>
                  <a:lnTo>
                    <a:pt x="1495282" y="121796"/>
                  </a:lnTo>
                  <a:lnTo>
                    <a:pt x="1435380" y="121796"/>
                  </a:lnTo>
                  <a:lnTo>
                    <a:pt x="1435380" y="127225"/>
                  </a:lnTo>
                  <a:lnTo>
                    <a:pt x="1495282" y="127225"/>
                  </a:lnTo>
                  <a:lnTo>
                    <a:pt x="1495282" y="145142"/>
                  </a:lnTo>
                  <a:cubicBezTo>
                    <a:pt x="1495282" y="148278"/>
                    <a:pt x="1495554" y="150812"/>
                    <a:pt x="1496097" y="152742"/>
                  </a:cubicBezTo>
                  <a:cubicBezTo>
                    <a:pt x="1496640" y="154673"/>
                    <a:pt x="1497605" y="156181"/>
                    <a:pt x="1498992" y="157267"/>
                  </a:cubicBezTo>
                  <a:cubicBezTo>
                    <a:pt x="1500380" y="158353"/>
                    <a:pt x="1502280" y="159107"/>
                    <a:pt x="1504693" y="159529"/>
                  </a:cubicBezTo>
                  <a:cubicBezTo>
                    <a:pt x="1507106" y="159951"/>
                    <a:pt x="1510122" y="160283"/>
                    <a:pt x="1513742" y="160524"/>
                  </a:cubicBezTo>
                  <a:lnTo>
                    <a:pt x="1527315" y="161429"/>
                  </a:lnTo>
                  <a:lnTo>
                    <a:pt x="1529125" y="155819"/>
                  </a:lnTo>
                  <a:lnTo>
                    <a:pt x="1515189" y="155095"/>
                  </a:lnTo>
                  <a:cubicBezTo>
                    <a:pt x="1512294" y="154974"/>
                    <a:pt x="1509941" y="154763"/>
                    <a:pt x="1508131" y="154462"/>
                  </a:cubicBezTo>
                  <a:cubicBezTo>
                    <a:pt x="1506322" y="154160"/>
                    <a:pt x="1504904" y="153647"/>
                    <a:pt x="1503879" y="152923"/>
                  </a:cubicBezTo>
                  <a:cubicBezTo>
                    <a:pt x="1502853" y="152200"/>
                    <a:pt x="1502189" y="151174"/>
                    <a:pt x="1501888" y="149847"/>
                  </a:cubicBezTo>
                  <a:cubicBezTo>
                    <a:pt x="1501586" y="148520"/>
                    <a:pt x="1501435" y="146710"/>
                    <a:pt x="1501435" y="144418"/>
                  </a:cubicBezTo>
                  <a:lnTo>
                    <a:pt x="1501435" y="127225"/>
                  </a:lnTo>
                  <a:lnTo>
                    <a:pt x="1565682" y="127225"/>
                  </a:lnTo>
                  <a:lnTo>
                    <a:pt x="1565682" y="121796"/>
                  </a:lnTo>
                  <a:lnTo>
                    <a:pt x="1501435" y="121796"/>
                  </a:lnTo>
                  <a:lnTo>
                    <a:pt x="1501435" y="115824"/>
                  </a:lnTo>
                  <a:lnTo>
                    <a:pt x="1463612" y="99717"/>
                  </a:lnTo>
                  <a:lnTo>
                    <a:pt x="1551384" y="99717"/>
                  </a:lnTo>
                  <a:close/>
                  <a:moveTo>
                    <a:pt x="157267" y="91935"/>
                  </a:moveTo>
                  <a:lnTo>
                    <a:pt x="6153" y="91935"/>
                  </a:lnTo>
                  <a:lnTo>
                    <a:pt x="6153" y="97726"/>
                  </a:lnTo>
                  <a:lnTo>
                    <a:pt x="76553" y="97726"/>
                  </a:lnTo>
                  <a:lnTo>
                    <a:pt x="76553" y="121434"/>
                  </a:lnTo>
                  <a:lnTo>
                    <a:pt x="19365" y="121434"/>
                  </a:lnTo>
                  <a:lnTo>
                    <a:pt x="19365" y="126863"/>
                  </a:lnTo>
                  <a:lnTo>
                    <a:pt x="76553" y="126863"/>
                  </a:lnTo>
                  <a:lnTo>
                    <a:pt x="76553" y="152562"/>
                  </a:lnTo>
                  <a:cubicBezTo>
                    <a:pt x="75587" y="152682"/>
                    <a:pt x="74562" y="152742"/>
                    <a:pt x="73476" y="152742"/>
                  </a:cubicBezTo>
                  <a:cubicBezTo>
                    <a:pt x="72390" y="152742"/>
                    <a:pt x="71304" y="152803"/>
                    <a:pt x="70219" y="152923"/>
                  </a:cubicBezTo>
                  <a:cubicBezTo>
                    <a:pt x="46812" y="153889"/>
                    <a:pt x="23406" y="153889"/>
                    <a:pt x="0" y="152923"/>
                  </a:cubicBezTo>
                  <a:lnTo>
                    <a:pt x="905" y="158896"/>
                  </a:lnTo>
                  <a:cubicBezTo>
                    <a:pt x="23949" y="159861"/>
                    <a:pt x="46993" y="159861"/>
                    <a:pt x="70037" y="158896"/>
                  </a:cubicBezTo>
                  <a:cubicBezTo>
                    <a:pt x="76794" y="158654"/>
                    <a:pt x="82947" y="158111"/>
                    <a:pt x="88497" y="157267"/>
                  </a:cubicBezTo>
                  <a:cubicBezTo>
                    <a:pt x="94047" y="156422"/>
                    <a:pt x="99205" y="155065"/>
                    <a:pt x="103970" y="153195"/>
                  </a:cubicBezTo>
                  <a:cubicBezTo>
                    <a:pt x="108736" y="151325"/>
                    <a:pt x="113109" y="148701"/>
                    <a:pt x="117091" y="145322"/>
                  </a:cubicBezTo>
                  <a:cubicBezTo>
                    <a:pt x="121072" y="141944"/>
                    <a:pt x="124813" y="137601"/>
                    <a:pt x="128311" y="132292"/>
                  </a:cubicBezTo>
                  <a:cubicBezTo>
                    <a:pt x="131448" y="138807"/>
                    <a:pt x="135309" y="144749"/>
                    <a:pt x="139894" y="150118"/>
                  </a:cubicBezTo>
                  <a:cubicBezTo>
                    <a:pt x="144479" y="155487"/>
                    <a:pt x="150209" y="160947"/>
                    <a:pt x="157087" y="166497"/>
                  </a:cubicBezTo>
                  <a:lnTo>
                    <a:pt x="161249" y="161791"/>
                  </a:lnTo>
                  <a:cubicBezTo>
                    <a:pt x="156061" y="157689"/>
                    <a:pt x="151537" y="153647"/>
                    <a:pt x="147676" y="149666"/>
                  </a:cubicBezTo>
                  <a:cubicBezTo>
                    <a:pt x="143815" y="145684"/>
                    <a:pt x="140497" y="141462"/>
                    <a:pt x="137722" y="136998"/>
                  </a:cubicBezTo>
                  <a:cubicBezTo>
                    <a:pt x="134947" y="132534"/>
                    <a:pt x="132595" y="127738"/>
                    <a:pt x="130664" y="122610"/>
                  </a:cubicBezTo>
                  <a:cubicBezTo>
                    <a:pt x="128734" y="117483"/>
                    <a:pt x="127105" y="111721"/>
                    <a:pt x="125778" y="105327"/>
                  </a:cubicBezTo>
                  <a:lnTo>
                    <a:pt x="119806" y="106594"/>
                  </a:lnTo>
                  <a:cubicBezTo>
                    <a:pt x="121495" y="113954"/>
                    <a:pt x="123365" y="120408"/>
                    <a:pt x="125416" y="125958"/>
                  </a:cubicBezTo>
                  <a:cubicBezTo>
                    <a:pt x="122761" y="130543"/>
                    <a:pt x="119926" y="134374"/>
                    <a:pt x="116910" y="137450"/>
                  </a:cubicBezTo>
                  <a:cubicBezTo>
                    <a:pt x="113894" y="140527"/>
                    <a:pt x="110606" y="143060"/>
                    <a:pt x="107047" y="145051"/>
                  </a:cubicBezTo>
                  <a:cubicBezTo>
                    <a:pt x="103488" y="147042"/>
                    <a:pt x="99717" y="148580"/>
                    <a:pt x="95736" y="149666"/>
                  </a:cubicBezTo>
                  <a:cubicBezTo>
                    <a:pt x="91755" y="150752"/>
                    <a:pt x="87411" y="151536"/>
                    <a:pt x="82706" y="152019"/>
                  </a:cubicBezTo>
                  <a:lnTo>
                    <a:pt x="82706" y="97726"/>
                  </a:lnTo>
                  <a:lnTo>
                    <a:pt x="157267" y="97726"/>
                  </a:lnTo>
                  <a:close/>
                  <a:moveTo>
                    <a:pt x="496481" y="80171"/>
                  </a:moveTo>
                  <a:cubicBezTo>
                    <a:pt x="493706" y="80171"/>
                    <a:pt x="491776" y="80624"/>
                    <a:pt x="490690" y="81529"/>
                  </a:cubicBezTo>
                  <a:cubicBezTo>
                    <a:pt x="489604" y="82434"/>
                    <a:pt x="489061" y="84636"/>
                    <a:pt x="489061" y="88134"/>
                  </a:cubicBezTo>
                  <a:cubicBezTo>
                    <a:pt x="489061" y="91633"/>
                    <a:pt x="489604" y="93805"/>
                    <a:pt x="490690" y="94649"/>
                  </a:cubicBezTo>
                  <a:cubicBezTo>
                    <a:pt x="491776" y="95494"/>
                    <a:pt x="493706" y="95916"/>
                    <a:pt x="496481" y="95916"/>
                  </a:cubicBezTo>
                  <a:cubicBezTo>
                    <a:pt x="499377" y="95916"/>
                    <a:pt x="501398" y="95494"/>
                    <a:pt x="502544" y="94649"/>
                  </a:cubicBezTo>
                  <a:cubicBezTo>
                    <a:pt x="503690" y="93805"/>
                    <a:pt x="504263" y="91633"/>
                    <a:pt x="504263" y="88134"/>
                  </a:cubicBezTo>
                  <a:cubicBezTo>
                    <a:pt x="504263" y="84636"/>
                    <a:pt x="503690" y="82434"/>
                    <a:pt x="502544" y="81529"/>
                  </a:cubicBezTo>
                  <a:cubicBezTo>
                    <a:pt x="501398" y="80624"/>
                    <a:pt x="499377" y="80171"/>
                    <a:pt x="496481" y="80171"/>
                  </a:cubicBezTo>
                  <a:close/>
                  <a:moveTo>
                    <a:pt x="1096556" y="80171"/>
                  </a:moveTo>
                  <a:cubicBezTo>
                    <a:pt x="1093781" y="80171"/>
                    <a:pt x="1091851" y="80624"/>
                    <a:pt x="1090765" y="81529"/>
                  </a:cubicBezTo>
                  <a:cubicBezTo>
                    <a:pt x="1089679" y="82434"/>
                    <a:pt x="1089136" y="84636"/>
                    <a:pt x="1089136" y="88134"/>
                  </a:cubicBezTo>
                  <a:cubicBezTo>
                    <a:pt x="1089136" y="91633"/>
                    <a:pt x="1089679" y="93805"/>
                    <a:pt x="1090765" y="94649"/>
                  </a:cubicBezTo>
                  <a:cubicBezTo>
                    <a:pt x="1091851" y="95494"/>
                    <a:pt x="1093781" y="95916"/>
                    <a:pt x="1096556" y="95916"/>
                  </a:cubicBezTo>
                  <a:cubicBezTo>
                    <a:pt x="1099452" y="95916"/>
                    <a:pt x="1101473" y="95494"/>
                    <a:pt x="1102619" y="94649"/>
                  </a:cubicBezTo>
                  <a:cubicBezTo>
                    <a:pt x="1103765" y="93805"/>
                    <a:pt x="1104338" y="91633"/>
                    <a:pt x="1104338" y="88134"/>
                  </a:cubicBezTo>
                  <a:cubicBezTo>
                    <a:pt x="1104338" y="84636"/>
                    <a:pt x="1103765" y="82434"/>
                    <a:pt x="1102619" y="81529"/>
                  </a:cubicBezTo>
                  <a:cubicBezTo>
                    <a:pt x="1101473" y="80624"/>
                    <a:pt x="1099452" y="80171"/>
                    <a:pt x="1096556" y="80171"/>
                  </a:cubicBezTo>
                  <a:close/>
                  <a:moveTo>
                    <a:pt x="893579" y="74380"/>
                  </a:moveTo>
                  <a:lnTo>
                    <a:pt x="893579" y="91935"/>
                  </a:lnTo>
                  <a:lnTo>
                    <a:pt x="857926" y="91935"/>
                  </a:lnTo>
                  <a:lnTo>
                    <a:pt x="857926" y="74380"/>
                  </a:lnTo>
                  <a:close/>
                  <a:moveTo>
                    <a:pt x="935203" y="74380"/>
                  </a:moveTo>
                  <a:lnTo>
                    <a:pt x="935203" y="91935"/>
                  </a:lnTo>
                  <a:lnTo>
                    <a:pt x="899189" y="91935"/>
                  </a:lnTo>
                  <a:lnTo>
                    <a:pt x="899189" y="74380"/>
                  </a:lnTo>
                  <a:close/>
                  <a:moveTo>
                    <a:pt x="727120" y="69132"/>
                  </a:moveTo>
                  <a:lnTo>
                    <a:pt x="631384" y="69132"/>
                  </a:lnTo>
                  <a:lnTo>
                    <a:pt x="631384" y="75104"/>
                  </a:lnTo>
                  <a:lnTo>
                    <a:pt x="673370" y="101527"/>
                  </a:lnTo>
                  <a:lnTo>
                    <a:pt x="673370" y="109308"/>
                  </a:lnTo>
                  <a:lnTo>
                    <a:pt x="601161" y="109308"/>
                  </a:lnTo>
                  <a:lnTo>
                    <a:pt x="601161" y="115462"/>
                  </a:lnTo>
                  <a:lnTo>
                    <a:pt x="673370" y="115462"/>
                  </a:lnTo>
                  <a:lnTo>
                    <a:pt x="673370" y="141341"/>
                  </a:lnTo>
                  <a:cubicBezTo>
                    <a:pt x="673370" y="145202"/>
                    <a:pt x="673702" y="148278"/>
                    <a:pt x="674365" y="150571"/>
                  </a:cubicBezTo>
                  <a:cubicBezTo>
                    <a:pt x="675029" y="152863"/>
                    <a:pt x="676145" y="154673"/>
                    <a:pt x="677713" y="156000"/>
                  </a:cubicBezTo>
                  <a:cubicBezTo>
                    <a:pt x="679282" y="157327"/>
                    <a:pt x="681454" y="158262"/>
                    <a:pt x="684229" y="158805"/>
                  </a:cubicBezTo>
                  <a:cubicBezTo>
                    <a:pt x="687003" y="159348"/>
                    <a:pt x="690442" y="159740"/>
                    <a:pt x="694544" y="159981"/>
                  </a:cubicBezTo>
                  <a:lnTo>
                    <a:pt x="710470" y="161067"/>
                  </a:lnTo>
                  <a:lnTo>
                    <a:pt x="712280" y="154914"/>
                  </a:lnTo>
                  <a:lnTo>
                    <a:pt x="695630" y="154009"/>
                  </a:lnTo>
                  <a:cubicBezTo>
                    <a:pt x="692372" y="153889"/>
                    <a:pt x="689718" y="153617"/>
                    <a:pt x="687667" y="153195"/>
                  </a:cubicBezTo>
                  <a:cubicBezTo>
                    <a:pt x="685616" y="152773"/>
                    <a:pt x="684017" y="152079"/>
                    <a:pt x="682871" y="151114"/>
                  </a:cubicBezTo>
                  <a:cubicBezTo>
                    <a:pt x="681725" y="150148"/>
                    <a:pt x="680941" y="148791"/>
                    <a:pt x="680519" y="147042"/>
                  </a:cubicBezTo>
                  <a:cubicBezTo>
                    <a:pt x="680096" y="145292"/>
                    <a:pt x="679885" y="142970"/>
                    <a:pt x="679885" y="140074"/>
                  </a:cubicBezTo>
                  <a:lnTo>
                    <a:pt x="679885" y="115462"/>
                  </a:lnTo>
                  <a:lnTo>
                    <a:pt x="756076" y="115462"/>
                  </a:lnTo>
                  <a:lnTo>
                    <a:pt x="756076" y="109308"/>
                  </a:lnTo>
                  <a:lnTo>
                    <a:pt x="679885" y="109308"/>
                  </a:lnTo>
                  <a:lnTo>
                    <a:pt x="679885" y="98812"/>
                  </a:lnTo>
                  <a:lnTo>
                    <a:pt x="642061" y="75285"/>
                  </a:lnTo>
                  <a:lnTo>
                    <a:pt x="727120" y="75285"/>
                  </a:lnTo>
                  <a:close/>
                  <a:moveTo>
                    <a:pt x="1541793" y="58454"/>
                  </a:moveTo>
                  <a:lnTo>
                    <a:pt x="1541793" y="74018"/>
                  </a:lnTo>
                  <a:lnTo>
                    <a:pt x="1459630" y="74018"/>
                  </a:lnTo>
                  <a:lnTo>
                    <a:pt x="1459630" y="58454"/>
                  </a:lnTo>
                  <a:close/>
                  <a:moveTo>
                    <a:pt x="893579" y="51758"/>
                  </a:moveTo>
                  <a:lnTo>
                    <a:pt x="893579" y="69313"/>
                  </a:lnTo>
                  <a:lnTo>
                    <a:pt x="857926" y="69313"/>
                  </a:lnTo>
                  <a:lnTo>
                    <a:pt x="857926" y="51758"/>
                  </a:lnTo>
                  <a:close/>
                  <a:moveTo>
                    <a:pt x="935203" y="51758"/>
                  </a:moveTo>
                  <a:lnTo>
                    <a:pt x="935203" y="69313"/>
                  </a:lnTo>
                  <a:lnTo>
                    <a:pt x="899189" y="69313"/>
                  </a:lnTo>
                  <a:lnTo>
                    <a:pt x="899189" y="51758"/>
                  </a:lnTo>
                  <a:close/>
                  <a:moveTo>
                    <a:pt x="373132" y="51577"/>
                  </a:moveTo>
                  <a:cubicBezTo>
                    <a:pt x="371564" y="53267"/>
                    <a:pt x="369423" y="55680"/>
                    <a:pt x="366708" y="58816"/>
                  </a:cubicBezTo>
                  <a:cubicBezTo>
                    <a:pt x="363993" y="61953"/>
                    <a:pt x="361158" y="65271"/>
                    <a:pt x="358202" y="68770"/>
                  </a:cubicBezTo>
                  <a:cubicBezTo>
                    <a:pt x="355246" y="72269"/>
                    <a:pt x="352381" y="75738"/>
                    <a:pt x="349606" y="79176"/>
                  </a:cubicBezTo>
                  <a:cubicBezTo>
                    <a:pt x="346831" y="82615"/>
                    <a:pt x="344538" y="85480"/>
                    <a:pt x="342729" y="87772"/>
                  </a:cubicBezTo>
                  <a:lnTo>
                    <a:pt x="347253" y="91935"/>
                  </a:lnTo>
                  <a:cubicBezTo>
                    <a:pt x="348942" y="89763"/>
                    <a:pt x="351144" y="86958"/>
                    <a:pt x="353859" y="83520"/>
                  </a:cubicBezTo>
                  <a:cubicBezTo>
                    <a:pt x="356573" y="80081"/>
                    <a:pt x="359409" y="76582"/>
                    <a:pt x="362365" y="73023"/>
                  </a:cubicBezTo>
                  <a:cubicBezTo>
                    <a:pt x="365320" y="69464"/>
                    <a:pt x="368186" y="66116"/>
                    <a:pt x="370961" y="62979"/>
                  </a:cubicBezTo>
                  <a:cubicBezTo>
                    <a:pt x="373736" y="59842"/>
                    <a:pt x="375968" y="57429"/>
                    <a:pt x="377657" y="55740"/>
                  </a:cubicBezTo>
                  <a:close/>
                  <a:moveTo>
                    <a:pt x="1241955" y="49044"/>
                  </a:moveTo>
                  <a:lnTo>
                    <a:pt x="1241955" y="77276"/>
                  </a:lnTo>
                  <a:lnTo>
                    <a:pt x="1217524" y="77276"/>
                  </a:lnTo>
                  <a:lnTo>
                    <a:pt x="1217524" y="49044"/>
                  </a:lnTo>
                  <a:close/>
                  <a:moveTo>
                    <a:pt x="1271273" y="49044"/>
                  </a:moveTo>
                  <a:lnTo>
                    <a:pt x="1271454" y="77276"/>
                  </a:lnTo>
                  <a:lnTo>
                    <a:pt x="1247385" y="77276"/>
                  </a:lnTo>
                  <a:lnTo>
                    <a:pt x="1247385" y="49044"/>
                  </a:lnTo>
                  <a:close/>
                  <a:moveTo>
                    <a:pt x="1300953" y="49044"/>
                  </a:moveTo>
                  <a:lnTo>
                    <a:pt x="1300953" y="77276"/>
                  </a:lnTo>
                  <a:lnTo>
                    <a:pt x="1276703" y="77276"/>
                  </a:lnTo>
                  <a:lnTo>
                    <a:pt x="1276703" y="49044"/>
                  </a:lnTo>
                  <a:close/>
                  <a:moveTo>
                    <a:pt x="1321222" y="46510"/>
                  </a:moveTo>
                  <a:lnTo>
                    <a:pt x="1316336" y="49406"/>
                  </a:lnTo>
                  <a:cubicBezTo>
                    <a:pt x="1318025" y="53267"/>
                    <a:pt x="1319986" y="57248"/>
                    <a:pt x="1322218" y="61350"/>
                  </a:cubicBezTo>
                  <a:cubicBezTo>
                    <a:pt x="1324450" y="65452"/>
                    <a:pt x="1326953" y="69615"/>
                    <a:pt x="1329728" y="73837"/>
                  </a:cubicBezTo>
                  <a:lnTo>
                    <a:pt x="1329728" y="163601"/>
                  </a:lnTo>
                  <a:lnTo>
                    <a:pt x="1335338" y="163601"/>
                  </a:lnTo>
                  <a:lnTo>
                    <a:pt x="1335338" y="82343"/>
                  </a:lnTo>
                  <a:cubicBezTo>
                    <a:pt x="1338958" y="87531"/>
                    <a:pt x="1342698" y="92538"/>
                    <a:pt x="1346559" y="97364"/>
                  </a:cubicBezTo>
                  <a:cubicBezTo>
                    <a:pt x="1350420" y="102190"/>
                    <a:pt x="1354220" y="106654"/>
                    <a:pt x="1357960" y="110756"/>
                  </a:cubicBezTo>
                  <a:lnTo>
                    <a:pt x="1361580" y="105870"/>
                  </a:lnTo>
                  <a:cubicBezTo>
                    <a:pt x="1358081" y="102130"/>
                    <a:pt x="1354371" y="97817"/>
                    <a:pt x="1350450" y="92930"/>
                  </a:cubicBezTo>
                  <a:cubicBezTo>
                    <a:pt x="1346529" y="88044"/>
                    <a:pt x="1342758" y="82977"/>
                    <a:pt x="1339139" y="77728"/>
                  </a:cubicBezTo>
                  <a:cubicBezTo>
                    <a:pt x="1335519" y="72480"/>
                    <a:pt x="1332141" y="67171"/>
                    <a:pt x="1329004" y="61803"/>
                  </a:cubicBezTo>
                  <a:cubicBezTo>
                    <a:pt x="1325867" y="56434"/>
                    <a:pt x="1323273" y="51336"/>
                    <a:pt x="1321222" y="46510"/>
                  </a:cubicBezTo>
                  <a:close/>
                  <a:moveTo>
                    <a:pt x="125597" y="44881"/>
                  </a:moveTo>
                  <a:lnTo>
                    <a:pt x="125597" y="66779"/>
                  </a:lnTo>
                  <a:lnTo>
                    <a:pt x="37462" y="66779"/>
                  </a:lnTo>
                  <a:lnTo>
                    <a:pt x="37462" y="44881"/>
                  </a:lnTo>
                  <a:close/>
                  <a:moveTo>
                    <a:pt x="1541793" y="38185"/>
                  </a:moveTo>
                  <a:lnTo>
                    <a:pt x="1541793" y="53568"/>
                  </a:lnTo>
                  <a:lnTo>
                    <a:pt x="1459630" y="53568"/>
                  </a:lnTo>
                  <a:lnTo>
                    <a:pt x="1459630" y="38185"/>
                  </a:lnTo>
                  <a:close/>
                  <a:moveTo>
                    <a:pt x="1548127" y="32937"/>
                  </a:moveTo>
                  <a:lnTo>
                    <a:pt x="1453296" y="32937"/>
                  </a:lnTo>
                  <a:lnTo>
                    <a:pt x="1453296" y="79086"/>
                  </a:lnTo>
                  <a:lnTo>
                    <a:pt x="1548127" y="79086"/>
                  </a:lnTo>
                  <a:close/>
                  <a:moveTo>
                    <a:pt x="125597" y="17373"/>
                  </a:moveTo>
                  <a:lnTo>
                    <a:pt x="125597" y="39452"/>
                  </a:lnTo>
                  <a:lnTo>
                    <a:pt x="37462" y="39452"/>
                  </a:lnTo>
                  <a:lnTo>
                    <a:pt x="37462" y="17373"/>
                  </a:lnTo>
                  <a:close/>
                  <a:moveTo>
                    <a:pt x="1575635" y="12668"/>
                  </a:moveTo>
                  <a:lnTo>
                    <a:pt x="1438637" y="12668"/>
                  </a:lnTo>
                  <a:lnTo>
                    <a:pt x="1438637" y="18459"/>
                  </a:lnTo>
                  <a:lnTo>
                    <a:pt x="1569301" y="18459"/>
                  </a:lnTo>
                  <a:lnTo>
                    <a:pt x="1569301" y="52844"/>
                  </a:lnTo>
                  <a:cubicBezTo>
                    <a:pt x="1569301" y="64065"/>
                    <a:pt x="1569452" y="73898"/>
                    <a:pt x="1569753" y="82343"/>
                  </a:cubicBezTo>
                  <a:cubicBezTo>
                    <a:pt x="1570055" y="90789"/>
                    <a:pt x="1570568" y="98269"/>
                    <a:pt x="1571292" y="104784"/>
                  </a:cubicBezTo>
                  <a:cubicBezTo>
                    <a:pt x="1572016" y="111299"/>
                    <a:pt x="1572981" y="117090"/>
                    <a:pt x="1574187" y="122158"/>
                  </a:cubicBezTo>
                  <a:cubicBezTo>
                    <a:pt x="1575394" y="127225"/>
                    <a:pt x="1576902" y="131961"/>
                    <a:pt x="1578712" y="136364"/>
                  </a:cubicBezTo>
                  <a:cubicBezTo>
                    <a:pt x="1580521" y="140768"/>
                    <a:pt x="1582633" y="145081"/>
                    <a:pt x="1585046" y="149304"/>
                  </a:cubicBezTo>
                  <a:cubicBezTo>
                    <a:pt x="1587459" y="153527"/>
                    <a:pt x="1590294" y="158111"/>
                    <a:pt x="1593552" y="163058"/>
                  </a:cubicBezTo>
                  <a:lnTo>
                    <a:pt x="1598981" y="159620"/>
                  </a:lnTo>
                  <a:cubicBezTo>
                    <a:pt x="1595723" y="154794"/>
                    <a:pt x="1592888" y="150329"/>
                    <a:pt x="1590475" y="146227"/>
                  </a:cubicBezTo>
                  <a:cubicBezTo>
                    <a:pt x="1588062" y="142125"/>
                    <a:pt x="1586011" y="137963"/>
                    <a:pt x="1584322" y="133740"/>
                  </a:cubicBezTo>
                  <a:cubicBezTo>
                    <a:pt x="1582633" y="129517"/>
                    <a:pt x="1581215" y="124963"/>
                    <a:pt x="1580069" y="120076"/>
                  </a:cubicBezTo>
                  <a:cubicBezTo>
                    <a:pt x="1578923" y="115190"/>
                    <a:pt x="1578018" y="109610"/>
                    <a:pt x="1577354" y="103336"/>
                  </a:cubicBezTo>
                  <a:cubicBezTo>
                    <a:pt x="1576691" y="97062"/>
                    <a:pt x="1576238" y="89854"/>
                    <a:pt x="1575997" y="81710"/>
                  </a:cubicBezTo>
                  <a:cubicBezTo>
                    <a:pt x="1575756" y="73566"/>
                    <a:pt x="1575635" y="64065"/>
                    <a:pt x="1575635" y="53206"/>
                  </a:cubicBezTo>
                  <a:close/>
                  <a:moveTo>
                    <a:pt x="132112" y="11944"/>
                  </a:moveTo>
                  <a:lnTo>
                    <a:pt x="31309" y="11944"/>
                  </a:lnTo>
                  <a:lnTo>
                    <a:pt x="31309" y="72390"/>
                  </a:lnTo>
                  <a:lnTo>
                    <a:pt x="132112" y="72390"/>
                  </a:lnTo>
                  <a:close/>
                  <a:moveTo>
                    <a:pt x="291875" y="3800"/>
                  </a:moveTo>
                  <a:cubicBezTo>
                    <a:pt x="289944" y="5127"/>
                    <a:pt x="287712" y="6665"/>
                    <a:pt x="285179" y="8415"/>
                  </a:cubicBezTo>
                  <a:cubicBezTo>
                    <a:pt x="282645" y="10164"/>
                    <a:pt x="280081" y="11974"/>
                    <a:pt x="277487" y="13844"/>
                  </a:cubicBezTo>
                  <a:cubicBezTo>
                    <a:pt x="274893" y="15714"/>
                    <a:pt x="272420" y="17584"/>
                    <a:pt x="270067" y="19454"/>
                  </a:cubicBezTo>
                  <a:cubicBezTo>
                    <a:pt x="267715" y="21324"/>
                    <a:pt x="265694" y="22983"/>
                    <a:pt x="264005" y="24431"/>
                  </a:cubicBezTo>
                  <a:lnTo>
                    <a:pt x="267624" y="28956"/>
                  </a:lnTo>
                  <a:cubicBezTo>
                    <a:pt x="269193" y="27628"/>
                    <a:pt x="271153" y="26030"/>
                    <a:pt x="273506" y="24160"/>
                  </a:cubicBezTo>
                  <a:cubicBezTo>
                    <a:pt x="275858" y="22290"/>
                    <a:pt x="278332" y="20389"/>
                    <a:pt x="280926" y="18459"/>
                  </a:cubicBezTo>
                  <a:cubicBezTo>
                    <a:pt x="283520" y="16529"/>
                    <a:pt x="286083" y="14659"/>
                    <a:pt x="288617" y="12849"/>
                  </a:cubicBezTo>
                  <a:cubicBezTo>
                    <a:pt x="291151" y="11039"/>
                    <a:pt x="293383" y="9531"/>
                    <a:pt x="295313" y="8324"/>
                  </a:cubicBezTo>
                  <a:close/>
                  <a:moveTo>
                    <a:pt x="730558" y="3076"/>
                  </a:moveTo>
                  <a:cubicBezTo>
                    <a:pt x="729231" y="5127"/>
                    <a:pt x="727723" y="7450"/>
                    <a:pt x="726034" y="10044"/>
                  </a:cubicBezTo>
                  <a:cubicBezTo>
                    <a:pt x="724345" y="12638"/>
                    <a:pt x="722656" y="15232"/>
                    <a:pt x="720966" y="17826"/>
                  </a:cubicBezTo>
                  <a:cubicBezTo>
                    <a:pt x="719277" y="20420"/>
                    <a:pt x="717618" y="23014"/>
                    <a:pt x="715990" y="25608"/>
                  </a:cubicBezTo>
                  <a:cubicBezTo>
                    <a:pt x="714361" y="28202"/>
                    <a:pt x="712883" y="30524"/>
                    <a:pt x="711556" y="32575"/>
                  </a:cubicBezTo>
                  <a:lnTo>
                    <a:pt x="716804" y="35833"/>
                  </a:lnTo>
                  <a:cubicBezTo>
                    <a:pt x="718011" y="33782"/>
                    <a:pt x="719368" y="31519"/>
                    <a:pt x="720876" y="29046"/>
                  </a:cubicBezTo>
                  <a:cubicBezTo>
                    <a:pt x="722384" y="26573"/>
                    <a:pt x="723983" y="24009"/>
                    <a:pt x="725672" y="21355"/>
                  </a:cubicBezTo>
                  <a:cubicBezTo>
                    <a:pt x="727361" y="18700"/>
                    <a:pt x="729080" y="16076"/>
                    <a:pt x="730830" y="13482"/>
                  </a:cubicBezTo>
                  <a:cubicBezTo>
                    <a:pt x="732579" y="10888"/>
                    <a:pt x="734238" y="8445"/>
                    <a:pt x="735806" y="6153"/>
                  </a:cubicBezTo>
                  <a:close/>
                  <a:moveTo>
                    <a:pt x="626859" y="2895"/>
                  </a:moveTo>
                  <a:lnTo>
                    <a:pt x="621249" y="5972"/>
                  </a:lnTo>
                  <a:cubicBezTo>
                    <a:pt x="622576" y="8143"/>
                    <a:pt x="624145" y="10617"/>
                    <a:pt x="625955" y="13392"/>
                  </a:cubicBezTo>
                  <a:cubicBezTo>
                    <a:pt x="627764" y="16167"/>
                    <a:pt x="629695" y="19002"/>
                    <a:pt x="631746" y="21898"/>
                  </a:cubicBezTo>
                  <a:cubicBezTo>
                    <a:pt x="633797" y="24793"/>
                    <a:pt x="635878" y="27659"/>
                    <a:pt x="637989" y="30494"/>
                  </a:cubicBezTo>
                  <a:cubicBezTo>
                    <a:pt x="640101" y="33329"/>
                    <a:pt x="642061" y="35953"/>
                    <a:pt x="643871" y="38366"/>
                  </a:cubicBezTo>
                  <a:lnTo>
                    <a:pt x="609848" y="38366"/>
                  </a:lnTo>
                  <a:lnTo>
                    <a:pt x="609848" y="68951"/>
                  </a:lnTo>
                  <a:lnTo>
                    <a:pt x="616001" y="68951"/>
                  </a:lnTo>
                  <a:lnTo>
                    <a:pt x="616001" y="44519"/>
                  </a:lnTo>
                  <a:lnTo>
                    <a:pt x="741417" y="44519"/>
                  </a:lnTo>
                  <a:lnTo>
                    <a:pt x="741417" y="68770"/>
                  </a:lnTo>
                  <a:lnTo>
                    <a:pt x="747570" y="68770"/>
                  </a:lnTo>
                  <a:lnTo>
                    <a:pt x="747570" y="38366"/>
                  </a:lnTo>
                  <a:lnTo>
                    <a:pt x="651472" y="38366"/>
                  </a:lnTo>
                  <a:cubicBezTo>
                    <a:pt x="649421" y="35833"/>
                    <a:pt x="647219" y="32997"/>
                    <a:pt x="644867" y="29860"/>
                  </a:cubicBezTo>
                  <a:cubicBezTo>
                    <a:pt x="642514" y="26724"/>
                    <a:pt x="640191" y="23526"/>
                    <a:pt x="637899" y="20269"/>
                  </a:cubicBezTo>
                  <a:cubicBezTo>
                    <a:pt x="635607" y="17011"/>
                    <a:pt x="633495" y="13874"/>
                    <a:pt x="631565" y="10858"/>
                  </a:cubicBezTo>
                  <a:cubicBezTo>
                    <a:pt x="629634" y="7842"/>
                    <a:pt x="628066" y="5188"/>
                    <a:pt x="626859" y="2895"/>
                  </a:cubicBezTo>
                  <a:close/>
                  <a:moveTo>
                    <a:pt x="875843" y="2714"/>
                  </a:moveTo>
                  <a:cubicBezTo>
                    <a:pt x="874636" y="3679"/>
                    <a:pt x="873189" y="4826"/>
                    <a:pt x="871499" y="6153"/>
                  </a:cubicBezTo>
                  <a:cubicBezTo>
                    <a:pt x="869810" y="7480"/>
                    <a:pt x="868091" y="8867"/>
                    <a:pt x="866342" y="10315"/>
                  </a:cubicBezTo>
                  <a:cubicBezTo>
                    <a:pt x="864592" y="11763"/>
                    <a:pt x="862903" y="13211"/>
                    <a:pt x="861274" y="14659"/>
                  </a:cubicBezTo>
                  <a:cubicBezTo>
                    <a:pt x="859646" y="16106"/>
                    <a:pt x="858288" y="17373"/>
                    <a:pt x="857203" y="18459"/>
                  </a:cubicBezTo>
                  <a:lnTo>
                    <a:pt x="860460" y="22621"/>
                  </a:lnTo>
                  <a:cubicBezTo>
                    <a:pt x="861546" y="21536"/>
                    <a:pt x="862873" y="20269"/>
                    <a:pt x="864441" y="18821"/>
                  </a:cubicBezTo>
                  <a:cubicBezTo>
                    <a:pt x="866010" y="17373"/>
                    <a:pt x="867699" y="15895"/>
                    <a:pt x="869509" y="14387"/>
                  </a:cubicBezTo>
                  <a:cubicBezTo>
                    <a:pt x="871319" y="12879"/>
                    <a:pt x="873068" y="11431"/>
                    <a:pt x="874757" y="10044"/>
                  </a:cubicBezTo>
                  <a:cubicBezTo>
                    <a:pt x="876446" y="8656"/>
                    <a:pt x="877894" y="7540"/>
                    <a:pt x="879100" y="6696"/>
                  </a:cubicBezTo>
                  <a:close/>
                  <a:moveTo>
                    <a:pt x="974112" y="2714"/>
                  </a:moveTo>
                  <a:lnTo>
                    <a:pt x="968502" y="3076"/>
                  </a:lnTo>
                  <a:lnTo>
                    <a:pt x="968502" y="50130"/>
                  </a:lnTo>
                  <a:lnTo>
                    <a:pt x="947871" y="50130"/>
                  </a:lnTo>
                  <a:lnTo>
                    <a:pt x="947871" y="56464"/>
                  </a:lnTo>
                  <a:lnTo>
                    <a:pt x="968502" y="56464"/>
                  </a:lnTo>
                  <a:lnTo>
                    <a:pt x="968502" y="163420"/>
                  </a:lnTo>
                  <a:lnTo>
                    <a:pt x="974112" y="163420"/>
                  </a:lnTo>
                  <a:lnTo>
                    <a:pt x="974112" y="56464"/>
                  </a:lnTo>
                  <a:lnTo>
                    <a:pt x="997096" y="56464"/>
                  </a:lnTo>
                  <a:lnTo>
                    <a:pt x="997096" y="50130"/>
                  </a:lnTo>
                  <a:lnTo>
                    <a:pt x="974112" y="50130"/>
                  </a:lnTo>
                  <a:close/>
                  <a:moveTo>
                    <a:pt x="899189" y="1990"/>
                  </a:moveTo>
                  <a:lnTo>
                    <a:pt x="893579" y="2352"/>
                  </a:lnTo>
                  <a:lnTo>
                    <a:pt x="893579" y="23707"/>
                  </a:lnTo>
                  <a:lnTo>
                    <a:pt x="840191" y="23707"/>
                  </a:lnTo>
                  <a:lnTo>
                    <a:pt x="840191" y="29318"/>
                  </a:lnTo>
                  <a:lnTo>
                    <a:pt x="893579" y="29318"/>
                  </a:lnTo>
                  <a:lnTo>
                    <a:pt x="893579" y="46691"/>
                  </a:lnTo>
                  <a:lnTo>
                    <a:pt x="851954" y="46691"/>
                  </a:lnTo>
                  <a:lnTo>
                    <a:pt x="851954" y="109308"/>
                  </a:lnTo>
                  <a:lnTo>
                    <a:pt x="857926" y="109308"/>
                  </a:lnTo>
                  <a:lnTo>
                    <a:pt x="857926" y="97183"/>
                  </a:lnTo>
                  <a:lnTo>
                    <a:pt x="893579" y="97183"/>
                  </a:lnTo>
                  <a:lnTo>
                    <a:pt x="893579" y="107861"/>
                  </a:lnTo>
                  <a:lnTo>
                    <a:pt x="899189" y="107861"/>
                  </a:lnTo>
                  <a:lnTo>
                    <a:pt x="899189" y="97183"/>
                  </a:lnTo>
                  <a:lnTo>
                    <a:pt x="935203" y="97183"/>
                  </a:lnTo>
                  <a:lnTo>
                    <a:pt x="935203" y="109308"/>
                  </a:lnTo>
                  <a:lnTo>
                    <a:pt x="940994" y="109308"/>
                  </a:lnTo>
                  <a:lnTo>
                    <a:pt x="940994" y="46691"/>
                  </a:lnTo>
                  <a:lnTo>
                    <a:pt x="899189" y="46691"/>
                  </a:lnTo>
                  <a:lnTo>
                    <a:pt x="899189" y="29318"/>
                  </a:lnTo>
                  <a:lnTo>
                    <a:pt x="946966" y="29318"/>
                  </a:lnTo>
                  <a:lnTo>
                    <a:pt x="946966" y="23707"/>
                  </a:lnTo>
                  <a:lnTo>
                    <a:pt x="899189" y="23707"/>
                  </a:lnTo>
                  <a:close/>
                  <a:moveTo>
                    <a:pt x="1319594" y="1990"/>
                  </a:moveTo>
                  <a:lnTo>
                    <a:pt x="1314526" y="5067"/>
                  </a:lnTo>
                  <a:cubicBezTo>
                    <a:pt x="1316819" y="9290"/>
                    <a:pt x="1319413" y="13693"/>
                    <a:pt x="1322308" y="18278"/>
                  </a:cubicBezTo>
                  <a:cubicBezTo>
                    <a:pt x="1325204" y="22863"/>
                    <a:pt x="1328341" y="27417"/>
                    <a:pt x="1331719" y="31942"/>
                  </a:cubicBezTo>
                  <a:cubicBezTo>
                    <a:pt x="1335097" y="36466"/>
                    <a:pt x="1338566" y="40900"/>
                    <a:pt x="1342125" y="45243"/>
                  </a:cubicBezTo>
                  <a:cubicBezTo>
                    <a:pt x="1345684" y="49587"/>
                    <a:pt x="1349274" y="53628"/>
                    <a:pt x="1352893" y="57369"/>
                  </a:cubicBezTo>
                  <a:lnTo>
                    <a:pt x="1356694" y="52663"/>
                  </a:lnTo>
                  <a:cubicBezTo>
                    <a:pt x="1353315" y="49044"/>
                    <a:pt x="1349877" y="45153"/>
                    <a:pt x="1346378" y="40990"/>
                  </a:cubicBezTo>
                  <a:cubicBezTo>
                    <a:pt x="1342879" y="36828"/>
                    <a:pt x="1339501" y="32515"/>
                    <a:pt x="1336243" y="28051"/>
                  </a:cubicBezTo>
                  <a:cubicBezTo>
                    <a:pt x="1332986" y="23587"/>
                    <a:pt x="1329939" y="19153"/>
                    <a:pt x="1327104" y="14749"/>
                  </a:cubicBezTo>
                  <a:cubicBezTo>
                    <a:pt x="1324269" y="10345"/>
                    <a:pt x="1321765" y="6092"/>
                    <a:pt x="1319594" y="1990"/>
                  </a:cubicBezTo>
                  <a:close/>
                  <a:moveTo>
                    <a:pt x="319021" y="1628"/>
                  </a:moveTo>
                  <a:lnTo>
                    <a:pt x="312868" y="1990"/>
                  </a:lnTo>
                  <a:lnTo>
                    <a:pt x="312868" y="33299"/>
                  </a:lnTo>
                  <a:lnTo>
                    <a:pt x="241745" y="33299"/>
                  </a:lnTo>
                  <a:lnTo>
                    <a:pt x="241745" y="39633"/>
                  </a:lnTo>
                  <a:lnTo>
                    <a:pt x="312868" y="39633"/>
                  </a:lnTo>
                  <a:lnTo>
                    <a:pt x="312868" y="46510"/>
                  </a:lnTo>
                  <a:cubicBezTo>
                    <a:pt x="307197" y="63280"/>
                    <a:pt x="299898" y="77939"/>
                    <a:pt x="290970" y="90487"/>
                  </a:cubicBezTo>
                  <a:cubicBezTo>
                    <a:pt x="287833" y="87833"/>
                    <a:pt x="284605" y="84937"/>
                    <a:pt x="281288" y="81800"/>
                  </a:cubicBezTo>
                  <a:cubicBezTo>
                    <a:pt x="277970" y="78663"/>
                    <a:pt x="274712" y="75406"/>
                    <a:pt x="271515" y="72028"/>
                  </a:cubicBezTo>
                  <a:cubicBezTo>
                    <a:pt x="268318" y="68649"/>
                    <a:pt x="265271" y="65301"/>
                    <a:pt x="262376" y="61984"/>
                  </a:cubicBezTo>
                  <a:cubicBezTo>
                    <a:pt x="259480" y="58666"/>
                    <a:pt x="256886" y="55438"/>
                    <a:pt x="254594" y="52301"/>
                  </a:cubicBezTo>
                  <a:lnTo>
                    <a:pt x="249889" y="56645"/>
                  </a:lnTo>
                  <a:cubicBezTo>
                    <a:pt x="252301" y="59661"/>
                    <a:pt x="255016" y="62888"/>
                    <a:pt x="258032" y="66327"/>
                  </a:cubicBezTo>
                  <a:cubicBezTo>
                    <a:pt x="261049" y="69765"/>
                    <a:pt x="264216" y="73204"/>
                    <a:pt x="267534" y="76642"/>
                  </a:cubicBezTo>
                  <a:cubicBezTo>
                    <a:pt x="270851" y="80081"/>
                    <a:pt x="274230" y="83399"/>
                    <a:pt x="277668" y="86596"/>
                  </a:cubicBezTo>
                  <a:cubicBezTo>
                    <a:pt x="281107" y="89793"/>
                    <a:pt x="284334" y="92719"/>
                    <a:pt x="287350" y="95373"/>
                  </a:cubicBezTo>
                  <a:cubicBezTo>
                    <a:pt x="280353" y="104422"/>
                    <a:pt x="272450" y="112536"/>
                    <a:pt x="263643" y="119715"/>
                  </a:cubicBezTo>
                  <a:cubicBezTo>
                    <a:pt x="254835" y="126893"/>
                    <a:pt x="244881" y="133499"/>
                    <a:pt x="233782" y="139531"/>
                  </a:cubicBezTo>
                  <a:lnTo>
                    <a:pt x="237582" y="145684"/>
                  </a:lnTo>
                  <a:cubicBezTo>
                    <a:pt x="246510" y="140617"/>
                    <a:pt x="254715" y="135188"/>
                    <a:pt x="262195" y="129397"/>
                  </a:cubicBezTo>
                  <a:cubicBezTo>
                    <a:pt x="269675" y="123605"/>
                    <a:pt x="276492" y="117332"/>
                    <a:pt x="282645" y="110575"/>
                  </a:cubicBezTo>
                  <a:cubicBezTo>
                    <a:pt x="288798" y="103819"/>
                    <a:pt x="294378" y="96459"/>
                    <a:pt x="299385" y="88496"/>
                  </a:cubicBezTo>
                  <a:cubicBezTo>
                    <a:pt x="304392" y="80533"/>
                    <a:pt x="308886" y="71847"/>
                    <a:pt x="312868" y="62436"/>
                  </a:cubicBezTo>
                  <a:lnTo>
                    <a:pt x="312868" y="142970"/>
                  </a:lnTo>
                  <a:cubicBezTo>
                    <a:pt x="312868" y="146227"/>
                    <a:pt x="313230" y="148912"/>
                    <a:pt x="313954" y="151023"/>
                  </a:cubicBezTo>
                  <a:cubicBezTo>
                    <a:pt x="314677" y="153135"/>
                    <a:pt x="315854" y="154824"/>
                    <a:pt x="317483" y="156090"/>
                  </a:cubicBezTo>
                  <a:cubicBezTo>
                    <a:pt x="319111" y="157357"/>
                    <a:pt x="321253" y="158323"/>
                    <a:pt x="323907" y="158986"/>
                  </a:cubicBezTo>
                  <a:cubicBezTo>
                    <a:pt x="326561" y="159650"/>
                    <a:pt x="329879" y="160102"/>
                    <a:pt x="333861" y="160343"/>
                  </a:cubicBezTo>
                  <a:lnTo>
                    <a:pt x="346348" y="161248"/>
                  </a:lnTo>
                  <a:lnTo>
                    <a:pt x="348158" y="155095"/>
                  </a:lnTo>
                  <a:lnTo>
                    <a:pt x="334766" y="154009"/>
                  </a:lnTo>
                  <a:cubicBezTo>
                    <a:pt x="331508" y="153768"/>
                    <a:pt x="328884" y="153406"/>
                    <a:pt x="326893" y="152923"/>
                  </a:cubicBezTo>
                  <a:cubicBezTo>
                    <a:pt x="324903" y="152441"/>
                    <a:pt x="323304" y="151747"/>
                    <a:pt x="322098" y="150842"/>
                  </a:cubicBezTo>
                  <a:cubicBezTo>
                    <a:pt x="320891" y="149937"/>
                    <a:pt x="320077" y="148761"/>
                    <a:pt x="319654" y="147313"/>
                  </a:cubicBezTo>
                  <a:cubicBezTo>
                    <a:pt x="319232" y="145865"/>
                    <a:pt x="319021" y="143935"/>
                    <a:pt x="319021" y="141522"/>
                  </a:cubicBezTo>
                  <a:lnTo>
                    <a:pt x="319021" y="94469"/>
                  </a:lnTo>
                  <a:cubicBezTo>
                    <a:pt x="324088" y="98329"/>
                    <a:pt x="329759" y="102431"/>
                    <a:pt x="336033" y="106775"/>
                  </a:cubicBezTo>
                  <a:cubicBezTo>
                    <a:pt x="342306" y="111118"/>
                    <a:pt x="348671" y="115462"/>
                    <a:pt x="355125" y="119805"/>
                  </a:cubicBezTo>
                  <a:cubicBezTo>
                    <a:pt x="361580" y="124148"/>
                    <a:pt x="367914" y="128251"/>
                    <a:pt x="374128" y="132111"/>
                  </a:cubicBezTo>
                  <a:cubicBezTo>
                    <a:pt x="380341" y="135972"/>
                    <a:pt x="385982" y="139350"/>
                    <a:pt x="391049" y="142246"/>
                  </a:cubicBezTo>
                  <a:lnTo>
                    <a:pt x="394307" y="136274"/>
                  </a:lnTo>
                  <a:cubicBezTo>
                    <a:pt x="388998" y="133258"/>
                    <a:pt x="383026" y="129698"/>
                    <a:pt x="376390" y="125596"/>
                  </a:cubicBezTo>
                  <a:cubicBezTo>
                    <a:pt x="369754" y="121494"/>
                    <a:pt x="363028" y="117181"/>
                    <a:pt x="356211" y="112657"/>
                  </a:cubicBezTo>
                  <a:cubicBezTo>
                    <a:pt x="349395" y="108132"/>
                    <a:pt x="342759" y="103638"/>
                    <a:pt x="336304" y="99174"/>
                  </a:cubicBezTo>
                  <a:cubicBezTo>
                    <a:pt x="329849" y="94710"/>
                    <a:pt x="324088" y="90547"/>
                    <a:pt x="319021" y="86687"/>
                  </a:cubicBezTo>
                  <a:lnTo>
                    <a:pt x="319021" y="39633"/>
                  </a:lnTo>
                  <a:lnTo>
                    <a:pt x="389058" y="39633"/>
                  </a:lnTo>
                  <a:lnTo>
                    <a:pt x="389058" y="33299"/>
                  </a:lnTo>
                  <a:lnTo>
                    <a:pt x="319021" y="33299"/>
                  </a:lnTo>
                  <a:close/>
                  <a:moveTo>
                    <a:pt x="1262406" y="1447"/>
                  </a:moveTo>
                  <a:lnTo>
                    <a:pt x="1256252" y="1809"/>
                  </a:lnTo>
                  <a:lnTo>
                    <a:pt x="1256252" y="20269"/>
                  </a:lnTo>
                  <a:lnTo>
                    <a:pt x="1203951" y="20269"/>
                  </a:lnTo>
                  <a:lnTo>
                    <a:pt x="1203951" y="25698"/>
                  </a:lnTo>
                  <a:lnTo>
                    <a:pt x="1256252" y="25698"/>
                  </a:lnTo>
                  <a:lnTo>
                    <a:pt x="1256252" y="44157"/>
                  </a:lnTo>
                  <a:lnTo>
                    <a:pt x="1211913" y="44157"/>
                  </a:lnTo>
                  <a:lnTo>
                    <a:pt x="1211913" y="82162"/>
                  </a:lnTo>
                  <a:lnTo>
                    <a:pt x="1306563" y="82162"/>
                  </a:lnTo>
                  <a:lnTo>
                    <a:pt x="1306563" y="44157"/>
                  </a:lnTo>
                  <a:lnTo>
                    <a:pt x="1262406" y="44157"/>
                  </a:lnTo>
                  <a:lnTo>
                    <a:pt x="1262406" y="25698"/>
                  </a:lnTo>
                  <a:lnTo>
                    <a:pt x="1311088" y="25698"/>
                  </a:lnTo>
                  <a:lnTo>
                    <a:pt x="1311088" y="20269"/>
                  </a:lnTo>
                  <a:lnTo>
                    <a:pt x="1262406" y="20269"/>
                  </a:lnTo>
                  <a:close/>
                  <a:moveTo>
                    <a:pt x="686400" y="0"/>
                  </a:moveTo>
                  <a:cubicBezTo>
                    <a:pt x="685073" y="2292"/>
                    <a:pt x="683655" y="4795"/>
                    <a:pt x="682147" y="7510"/>
                  </a:cubicBezTo>
                  <a:cubicBezTo>
                    <a:pt x="680639" y="10225"/>
                    <a:pt x="679101" y="13000"/>
                    <a:pt x="677532" y="15835"/>
                  </a:cubicBezTo>
                  <a:cubicBezTo>
                    <a:pt x="675964" y="18670"/>
                    <a:pt x="674486" y="21415"/>
                    <a:pt x="673099" y="24069"/>
                  </a:cubicBezTo>
                  <a:cubicBezTo>
                    <a:pt x="671711" y="26724"/>
                    <a:pt x="670474" y="29137"/>
                    <a:pt x="669389" y="31308"/>
                  </a:cubicBezTo>
                  <a:lnTo>
                    <a:pt x="674999" y="34204"/>
                  </a:lnTo>
                  <a:cubicBezTo>
                    <a:pt x="675964" y="32153"/>
                    <a:pt x="677110" y="29800"/>
                    <a:pt x="678437" y="27146"/>
                  </a:cubicBezTo>
                  <a:cubicBezTo>
                    <a:pt x="679764" y="24492"/>
                    <a:pt x="681152" y="21777"/>
                    <a:pt x="682600" y="19002"/>
                  </a:cubicBezTo>
                  <a:cubicBezTo>
                    <a:pt x="684047" y="16227"/>
                    <a:pt x="685556" y="13422"/>
                    <a:pt x="687124" y="10587"/>
                  </a:cubicBezTo>
                  <a:cubicBezTo>
                    <a:pt x="688693" y="7751"/>
                    <a:pt x="690261" y="5127"/>
                    <a:pt x="691829" y="2714"/>
                  </a:cubicBezTo>
                  <a:close/>
                </a:path>
              </a:pathLst>
            </a:custGeom>
            <a:solidFill>
              <a:schemeClr val="tx1"/>
            </a:solidFill>
            <a:ln w="127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di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 dirty="0">
                <a:ln w="127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L" panose="00020600040101010101" pitchFamily="18" charset="-122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90F226F-92DB-4065-8B6F-457A59CF3AE6}"/>
                </a:ext>
              </a:extLst>
            </p:cNvPr>
            <p:cNvGrpSpPr/>
            <p:nvPr/>
          </p:nvGrpSpPr>
          <p:grpSpPr>
            <a:xfrm>
              <a:off x="9616368" y="6355080"/>
              <a:ext cx="441395" cy="180180"/>
              <a:chOff x="4147821" y="2641600"/>
              <a:chExt cx="3896358" cy="1590515"/>
            </a:xfrm>
          </p:grpSpPr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B32BFFD4-B866-422B-BD21-416CC30DD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2911475"/>
                <a:ext cx="150813" cy="12890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CC8B0900-C57B-4F83-86E3-394FE4E04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2911475"/>
                <a:ext cx="150813" cy="1289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9FB85E53-AB36-4146-96EA-4E085E754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7875" y="2911475"/>
                <a:ext cx="149225" cy="12890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A5C64A9D-B73E-4746-A53D-BA8B15B91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7875" y="2911475"/>
                <a:ext cx="149225" cy="1289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73446D62-FD04-4C55-8121-CD0457B6C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8288" y="2641600"/>
                <a:ext cx="150813" cy="15589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DA3AB62E-4DFF-4C78-969F-B996A57F6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8288" y="2641600"/>
                <a:ext cx="150813" cy="155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5FCE2A10-0A72-4C75-AFE2-D64C1E839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6425" y="2776538"/>
                <a:ext cx="134938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56ADC5F2-AB77-49EA-AC1B-1FA8B0F30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1850" y="2776538"/>
                <a:ext cx="134938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F5BB0486-4B45-4CEF-8087-1363CE650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2563" y="2776538"/>
                <a:ext cx="12700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Rectangle 14">
                <a:extLst>
                  <a:ext uri="{FF2B5EF4-FFF2-40B4-BE49-F238E27FC236}">
                    <a16:creationId xmlns:a16="http://schemas.microsoft.com/office/drawing/2014/main" id="{D7E40F9E-C91D-4C49-9B18-F48452804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6063" y="2776538"/>
                <a:ext cx="14288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B208E5FA-FEDF-403A-BA29-EBC7DB350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1050" y="2776538"/>
                <a:ext cx="14288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2CEFE69F-C618-4298-96F4-D678F21BF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2776538"/>
                <a:ext cx="12700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EEE880AF-491E-4708-B738-68C88BD64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6025" y="2776538"/>
                <a:ext cx="12700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Rectangle 18">
                <a:extLst>
                  <a:ext uri="{FF2B5EF4-FFF2-40B4-BE49-F238E27FC236}">
                    <a16:creationId xmlns:a16="http://schemas.microsoft.com/office/drawing/2014/main" id="{6876ED7D-B734-4FE4-B3B5-164FD32E6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4513" y="2776538"/>
                <a:ext cx="14288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C051C947-FD1A-4121-A070-E4D01BD6E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1013" y="2776538"/>
                <a:ext cx="12700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906265DD-AB46-4C18-93AC-2CF37D7F6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2563" y="3076575"/>
                <a:ext cx="15875" cy="4064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88A66344-23D3-4BEA-857D-50DE1078C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1125" y="3081338"/>
                <a:ext cx="12700" cy="4064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36BDB630-22B3-4B7B-9DD3-623D8445D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2225" y="3070225"/>
                <a:ext cx="12700" cy="42386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40E1EE3C-EAE0-49BF-82F4-FFB4518A4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3738" y="3113088"/>
                <a:ext cx="14288" cy="37306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3967D6F0-C4A1-45CF-87D6-282534DE9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9125" y="3068638"/>
                <a:ext cx="12700" cy="4222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Rectangle 25">
                <a:extLst>
                  <a:ext uri="{FF2B5EF4-FFF2-40B4-BE49-F238E27FC236}">
                    <a16:creationId xmlns:a16="http://schemas.microsoft.com/office/drawing/2014/main" id="{36633E91-8454-49AA-9942-033974A2B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0225" y="3070225"/>
                <a:ext cx="15875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Rectangle 26">
                <a:extLst>
                  <a:ext uri="{FF2B5EF4-FFF2-40B4-BE49-F238E27FC236}">
                    <a16:creationId xmlns:a16="http://schemas.microsoft.com/office/drawing/2014/main" id="{47DB0F58-E6D4-43AE-948C-2A8735853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100" y="2971800"/>
                <a:ext cx="1162050" cy="206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Rectangle 27">
                <a:extLst>
                  <a:ext uri="{FF2B5EF4-FFF2-40B4-BE49-F238E27FC236}">
                    <a16:creationId xmlns:a16="http://schemas.microsoft.com/office/drawing/2014/main" id="{6A9D58B3-44C5-47B5-A024-9EEF2F68C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2438" y="3259138"/>
                <a:ext cx="334963" cy="190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Rectangle 28">
                <a:extLst>
                  <a:ext uri="{FF2B5EF4-FFF2-40B4-BE49-F238E27FC236}">
                    <a16:creationId xmlns:a16="http://schemas.microsoft.com/office/drawing/2014/main" id="{CC2CE5A5-3B3D-4B90-8621-2B2FC9ACA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200" y="3259138"/>
                <a:ext cx="338138" cy="190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Rectangle 29">
                <a:extLst>
                  <a:ext uri="{FF2B5EF4-FFF2-40B4-BE49-F238E27FC236}">
                    <a16:creationId xmlns:a16="http://schemas.microsoft.com/office/drawing/2014/main" id="{9FE63061-4D84-4D2E-AACE-BF3FA90F9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4575" y="2776538"/>
                <a:ext cx="136525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Rectangle 30">
                <a:extLst>
                  <a:ext uri="{FF2B5EF4-FFF2-40B4-BE49-F238E27FC236}">
                    <a16:creationId xmlns:a16="http://schemas.microsoft.com/office/drawing/2014/main" id="{07DA1B99-1B63-488A-BBCA-5D6193765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3650" y="2776538"/>
                <a:ext cx="136525" cy="4270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Rectangle 31">
                <a:extLst>
                  <a:ext uri="{FF2B5EF4-FFF2-40B4-BE49-F238E27FC236}">
                    <a16:creationId xmlns:a16="http://schemas.microsoft.com/office/drawing/2014/main" id="{A7DB04C9-E5AF-4C2F-8A0F-2B2882935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275" y="3344863"/>
                <a:ext cx="2679700" cy="1539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Rectangle 32">
                <a:extLst>
                  <a:ext uri="{FF2B5EF4-FFF2-40B4-BE49-F238E27FC236}">
                    <a16:creationId xmlns:a16="http://schemas.microsoft.com/office/drawing/2014/main" id="{FDAEBC03-351A-4CDA-9583-1FAFA4E2C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8550" y="3065463"/>
                <a:ext cx="2328863" cy="138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D23B0793-BD26-42C8-B658-5BB6EDA88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6225" y="2776538"/>
                <a:ext cx="1457325" cy="1222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2" name="Picture 35">
                <a:extLst>
                  <a:ext uri="{FF2B5EF4-FFF2-40B4-BE49-F238E27FC236}">
                    <a16:creationId xmlns:a16="http://schemas.microsoft.com/office/drawing/2014/main" id="{A044FC3F-72C7-4CA2-80D8-B2469AE841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1563" y="4124325"/>
                <a:ext cx="163513" cy="8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6">
                <a:extLst>
                  <a:ext uri="{FF2B5EF4-FFF2-40B4-BE49-F238E27FC236}">
                    <a16:creationId xmlns:a16="http://schemas.microsoft.com/office/drawing/2014/main" id="{CF4A481D-7432-4416-95FB-90A738A120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6763" y="4124325"/>
                <a:ext cx="168275" cy="8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37">
                <a:extLst>
                  <a:ext uri="{FF2B5EF4-FFF2-40B4-BE49-F238E27FC236}">
                    <a16:creationId xmlns:a16="http://schemas.microsoft.com/office/drawing/2014/main" id="{D78DB050-D2B5-4121-8EDD-8EC7EC3B4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0350" y="4124325"/>
                <a:ext cx="163513" cy="8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Rectangle 38">
                <a:extLst>
                  <a:ext uri="{FF2B5EF4-FFF2-40B4-BE49-F238E27FC236}">
                    <a16:creationId xmlns:a16="http://schemas.microsoft.com/office/drawing/2014/main" id="{15026C5A-E28E-4FF1-BF4F-CC3BF59E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1150" y="2641600"/>
                <a:ext cx="152400" cy="15589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Rectangle 5">
                <a:extLst>
                  <a:ext uri="{FF2B5EF4-FFF2-40B4-BE49-F238E27FC236}">
                    <a16:creationId xmlns:a16="http://schemas.microsoft.com/office/drawing/2014/main" id="{394C4CEB-37DA-4F29-A872-1E5F26C90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020593" y="2208530"/>
                <a:ext cx="150813" cy="3896358"/>
              </a:xfrm>
              <a:prstGeom prst="rect">
                <a:avLst/>
              </a:prstGeom>
              <a:gradFill>
                <a:gsLst>
                  <a:gs pos="1000">
                    <a:schemeClr val="tx1">
                      <a:alpha val="0"/>
                    </a:schemeClr>
                  </a:gs>
                  <a:gs pos="50000">
                    <a:srgbClr val="000000"/>
                  </a:gs>
                  <a:gs pos="80000">
                    <a:srgbClr val="000000"/>
                  </a:gs>
                  <a:gs pos="20000">
                    <a:srgbClr val="000000"/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69E102FA-5B37-4D65-3FC1-F14B2D7D1093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85" y="245433"/>
            <a:ext cx="1153317" cy="4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95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90D7-41DD-4B88-913A-63D42A4FE328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88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2421-DB91-443D-9133-FF494F1F3F71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8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BFA4-D394-4F3E-A416-DD6A31E0CDC5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5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DA53-B439-491A-AFD5-C1D467E93453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39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ACEEC-C31A-4602-BDEC-F57B570D6DD2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86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6025-4EF2-4007-A9DB-C1FC1BA76CE1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1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A951-F0C3-4166-9580-983F8305BACD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32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23D-4DFA-45CE-994F-F25E7460D1AA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40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89908-1359-41A0-B9D2-2B7F52B90704}" type="datetime1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65F2D-D9AE-4B2C-A3E9-D1EB1EDE1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57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3" Type="http://schemas.openxmlformats.org/officeDocument/2006/relationships/image" Target="../media/image32.tmp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wmf"/><Relationship Id="rId11" Type="http://schemas.openxmlformats.org/officeDocument/2006/relationships/image" Target="../media/image35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36.png"/><Relationship Id="rId10" Type="http://schemas.openxmlformats.org/officeDocument/2006/relationships/image" Target="../media/image240.wmf"/><Relationship Id="rId4" Type="http://schemas.openxmlformats.org/officeDocument/2006/relationships/image" Target="../media/image33.tmp"/><Relationship Id="rId9" Type="http://schemas.openxmlformats.org/officeDocument/2006/relationships/oleObject" Target="../embeddings/oleObject100.bin"/><Relationship Id="rId14" Type="http://schemas.openxmlformats.org/officeDocument/2006/relationships/image" Target="../media/image30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20.png"/><Relationship Id="rId7" Type="http://schemas.openxmlformats.org/officeDocument/2006/relationships/image" Target="../media/image331.pn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1.png"/><Relationship Id="rId11" Type="http://schemas.openxmlformats.org/officeDocument/2006/relationships/image" Target="../media/image25.png"/><Relationship Id="rId5" Type="http://schemas.openxmlformats.org/officeDocument/2006/relationships/image" Target="../media/image34.png"/><Relationship Id="rId15" Type="http://schemas.openxmlformats.org/officeDocument/2006/relationships/image" Target="../media/image340.png"/><Relationship Id="rId10" Type="http://schemas.openxmlformats.org/officeDocument/2006/relationships/image" Target="../media/image300.png"/><Relationship Id="rId4" Type="http://schemas.openxmlformats.org/officeDocument/2006/relationships/image" Target="../media/image240.png"/><Relationship Id="rId9" Type="http://schemas.openxmlformats.org/officeDocument/2006/relationships/image" Target="../media/image290.png"/><Relationship Id="rId14" Type="http://schemas.openxmlformats.org/officeDocument/2006/relationships/image" Target="../media/image3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7" Type="http://schemas.openxmlformats.org/officeDocument/2006/relationships/image" Target="../media/image44.tmp"/><Relationship Id="rId12" Type="http://schemas.openxmlformats.org/officeDocument/2006/relationships/image" Target="../media/image48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wmf"/><Relationship Id="rId11" Type="http://schemas.openxmlformats.org/officeDocument/2006/relationships/image" Target="../media/image47.tmp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6.tmp"/><Relationship Id="rId4" Type="http://schemas.openxmlformats.org/officeDocument/2006/relationships/image" Target="../media/image380.png"/><Relationship Id="rId9" Type="http://schemas.openxmlformats.org/officeDocument/2006/relationships/image" Target="../media/image4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tmp"/><Relationship Id="rId5" Type="http://schemas.openxmlformats.org/officeDocument/2006/relationships/image" Target="../media/image51.tmp"/><Relationship Id="rId4" Type="http://schemas.openxmlformats.org/officeDocument/2006/relationships/image" Target="../media/image4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mp"/><Relationship Id="rId3" Type="http://schemas.openxmlformats.org/officeDocument/2006/relationships/image" Target="../media/image580.png"/><Relationship Id="rId7" Type="http://schemas.openxmlformats.org/officeDocument/2006/relationships/image" Target="../media/image62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tmp"/><Relationship Id="rId5" Type="http://schemas.openxmlformats.org/officeDocument/2006/relationships/image" Target="../media/image60.tmp"/><Relationship Id="rId4" Type="http://schemas.openxmlformats.org/officeDocument/2006/relationships/image" Target="../media/image59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e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hyperlink" Target="https://arxiv.org/pdf/2510.24612v2" TargetMode="External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tm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90.wmf"/><Relationship Id="rId7" Type="http://schemas.openxmlformats.org/officeDocument/2006/relationships/image" Target="../media/image88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91.wmf"/><Relationship Id="rId10" Type="http://schemas.openxmlformats.org/officeDocument/2006/relationships/image" Target="../media/image89.tmp"/><Relationship Id="rId4" Type="http://schemas.openxmlformats.org/officeDocument/2006/relationships/oleObject" Target="../embeddings/oleObject19.bin"/><Relationship Id="rId9" Type="http://schemas.openxmlformats.org/officeDocument/2006/relationships/image" Target="../media/image9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93.wmf"/><Relationship Id="rId7" Type="http://schemas.openxmlformats.org/officeDocument/2006/relationships/image" Target="../media/image94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2.wmf"/><Relationship Id="rId10" Type="http://schemas.openxmlformats.org/officeDocument/2006/relationships/image" Target="../media/image89.tmp"/><Relationship Id="rId4" Type="http://schemas.openxmlformats.org/officeDocument/2006/relationships/oleObject" Target="../embeddings/oleObject20.bin"/><Relationship Id="rId9" Type="http://schemas.openxmlformats.org/officeDocument/2006/relationships/image" Target="../media/image8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mp"/><Relationship Id="rId3" Type="http://schemas.openxmlformats.org/officeDocument/2006/relationships/image" Target="../media/image88.wmf"/><Relationship Id="rId7" Type="http://schemas.openxmlformats.org/officeDocument/2006/relationships/image" Target="../media/image93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tmp"/><Relationship Id="rId5" Type="http://schemas.openxmlformats.org/officeDocument/2006/relationships/image" Target="../media/image96.wmf"/><Relationship Id="rId4" Type="http://schemas.openxmlformats.org/officeDocument/2006/relationships/oleObject" Target="../embeddings/oleObject2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100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wmf"/><Relationship Id="rId4" Type="http://schemas.openxmlformats.org/officeDocument/2006/relationships/oleObject" Target="../embeddings/oleObject2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0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5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30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106.wmf"/><Relationship Id="rId7" Type="http://schemas.openxmlformats.org/officeDocument/2006/relationships/image" Target="../media/image108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09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14.svg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15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1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4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3" Type="http://schemas.openxmlformats.org/officeDocument/2006/relationships/image" Target="../media/image122.wmf"/><Relationship Id="rId7" Type="http://schemas.openxmlformats.org/officeDocument/2006/relationships/oleObject" Target="../embeddings/oleObject46.bin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24.png"/><Relationship Id="rId9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7" Type="http://schemas.openxmlformats.org/officeDocument/2006/relationships/image" Target="../media/image127.w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4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0.w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7" Type="http://schemas.openxmlformats.org/officeDocument/2006/relationships/image" Target="../media/image133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32.wmf"/><Relationship Id="rId4" Type="http://schemas.openxmlformats.org/officeDocument/2006/relationships/oleObject" Target="../embeddings/oleObject52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134.wmf"/><Relationship Id="rId7" Type="http://schemas.openxmlformats.org/officeDocument/2006/relationships/image" Target="../media/image142.png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1.png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36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mp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mp"/><Relationship Id="rId2" Type="http://schemas.openxmlformats.org/officeDocument/2006/relationships/image" Target="../media/image138.tmp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5.png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57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mp"/><Relationship Id="rId7" Type="http://schemas.openxmlformats.org/officeDocument/2006/relationships/image" Target="../media/image150.wmf"/><Relationship Id="rId2" Type="http://schemas.openxmlformats.org/officeDocument/2006/relationships/image" Target="../media/image146.tmp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149.tmp"/><Relationship Id="rId4" Type="http://schemas.openxmlformats.org/officeDocument/2006/relationships/image" Target="../media/image148.tm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tmp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59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4" Type="http://schemas.openxmlformats.org/officeDocument/2006/relationships/image" Target="../media/image18.svg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0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6174F1C-440D-49FB-9190-6D47021F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61" y="1658804"/>
            <a:ext cx="7272472" cy="168352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b="1" dirty="0"/>
              <a:t>基于跃迁求和规则研究同位旋配对关联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A570C6-C5A3-4EAE-B29B-7288512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6371EFE-31D6-4A50-8CB7-75187B58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A2D-2E3B-474B-91D1-2177D10816B3}" type="datetime1">
              <a:rPr lang="zh-CN" altLang="en-US" smtClean="0"/>
              <a:t>2026/1/11</a:t>
            </a:fld>
            <a:endParaRPr lang="zh-CN" altLang="en-US" dirty="0"/>
          </a:p>
        </p:txBody>
      </p:sp>
      <p:sp>
        <p:nvSpPr>
          <p:cNvPr id="7" name="文本占位符 31">
            <a:extLst>
              <a:ext uri="{FF2B5EF4-FFF2-40B4-BE49-F238E27FC236}">
                <a16:creationId xmlns:a16="http://schemas.microsoft.com/office/drawing/2014/main" id="{A73BCE5E-6503-42C6-87BA-82AA31AC7716}"/>
              </a:ext>
            </a:extLst>
          </p:cNvPr>
          <p:cNvSpPr txBox="1">
            <a:spLocks/>
          </p:cNvSpPr>
          <p:nvPr/>
        </p:nvSpPr>
        <p:spPr>
          <a:xfrm>
            <a:off x="392976" y="295468"/>
            <a:ext cx="8358042" cy="692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kern="1200" baseline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/>
              <a:t>第二届原子核从头计算与贝塔衰变前沿研讨会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D2B0B7-19DC-4C67-875E-AC1AE68CF2C1}"/>
              </a:ext>
            </a:extLst>
          </p:cNvPr>
          <p:cNvSpPr txBox="1"/>
          <p:nvPr/>
        </p:nvSpPr>
        <p:spPr>
          <a:xfrm>
            <a:off x="1508331" y="3604649"/>
            <a:ext cx="6127335" cy="116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ea typeface="黑体" panose="02010609060101010101" pitchFamily="49" charset="-122"/>
              </a:rPr>
              <a:t>马畅</a:t>
            </a:r>
            <a:endParaRPr lang="en-US" altLang="zh-CN" sz="2800" dirty="0">
              <a:ea typeface="黑体" panose="02010609060101010101" pitchFamily="49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ea typeface="黑体" panose="02010609060101010101" pitchFamily="49" charset="-122"/>
              </a:rPr>
              <a:t>燕山大学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48A5CC-9CFA-4519-BE2D-00753C33A595}"/>
              </a:ext>
            </a:extLst>
          </p:cNvPr>
          <p:cNvSpPr txBox="1"/>
          <p:nvPr/>
        </p:nvSpPr>
        <p:spPr>
          <a:xfrm>
            <a:off x="935762" y="5086024"/>
            <a:ext cx="72724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合作者：赵玉民老师课题组（上海交通大学）</a:t>
            </a:r>
            <a:endParaRPr lang="en-US" altLang="zh-CN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              </a:t>
            </a:r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傅冠健老师课题组（同济大学）</a:t>
            </a:r>
          </a:p>
        </p:txBody>
      </p:sp>
    </p:spTree>
    <p:extLst>
      <p:ext uri="{BB962C8B-B14F-4D97-AF65-F5344CB8AC3E}">
        <p14:creationId xmlns:p14="http://schemas.microsoft.com/office/powerpoint/2010/main" val="2655160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EB1E580-60EF-4481-80A4-49EC67CA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D47BA0D-7828-4F86-AA1C-DA816F22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Validity of the NPA for </a:t>
            </a:r>
            <a:r>
              <a:rPr lang="en-US" altLang="zh-CN" sz="2800" i="1" dirty="0">
                <a:latin typeface="Comic Sans MS" panose="030F0702030302020204" pitchFamily="66" charset="0"/>
              </a:rPr>
              <a:t>N</a:t>
            </a:r>
            <a:r>
              <a:rPr lang="en-US" altLang="zh-CN" sz="2800" dirty="0">
                <a:latin typeface="Comic Sans MS" panose="030F0702030302020204" pitchFamily="66" charset="0"/>
              </a:rPr>
              <a:t>=</a:t>
            </a:r>
            <a:r>
              <a:rPr lang="en-US" altLang="zh-CN" sz="2800" i="1" dirty="0">
                <a:latin typeface="Comic Sans MS" panose="030F0702030302020204" pitchFamily="66" charset="0"/>
              </a:rPr>
              <a:t>Z</a:t>
            </a:r>
            <a:r>
              <a:rPr lang="en-US" altLang="zh-CN" sz="2800" dirty="0">
                <a:latin typeface="Comic Sans MS" panose="030F0702030302020204" pitchFamily="66" charset="0"/>
              </a:rPr>
              <a:t> nuclei</a:t>
            </a:r>
            <a:endParaRPr lang="zh-CN" altLang="en-US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590421-AAE9-46D7-A71A-3568C78EE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4" y="1656516"/>
            <a:ext cx="7390151" cy="50248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08DD093-942A-4903-AA1E-0126A62B6CAF}"/>
              </a:ext>
            </a:extLst>
          </p:cNvPr>
          <p:cNvSpPr txBox="1"/>
          <p:nvPr/>
        </p:nvSpPr>
        <p:spPr>
          <a:xfrm>
            <a:off x="496012" y="854909"/>
            <a:ext cx="4103624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200" i="1" dirty="0">
                <a:ea typeface="黑体" panose="02010609060101010101" pitchFamily="49" charset="-122"/>
              </a:rPr>
              <a:t>pf</a:t>
            </a:r>
            <a:r>
              <a:rPr lang="en-US" altLang="zh-CN" sz="2200" dirty="0">
                <a:ea typeface="黑体" panose="02010609060101010101" pitchFamily="49" charset="-122"/>
              </a:rPr>
              <a:t> shell + GXPF1A interaction</a:t>
            </a:r>
          </a:p>
          <a:p>
            <a:pPr algn="ctr"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M.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Honma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Eur. Phys. J. A 25, 499 (2005)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7A56FFA-3759-4AEC-88FA-BAE297AC112F}"/>
              </a:ext>
            </a:extLst>
          </p:cNvPr>
          <p:cNvSpPr txBox="1"/>
          <p:nvPr/>
        </p:nvSpPr>
        <p:spPr>
          <a:xfrm>
            <a:off x="4599636" y="854909"/>
            <a:ext cx="4476909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30000"/>
              </a:lnSpc>
              <a:buClrTx/>
              <a:buNone/>
            </a:pPr>
            <a:r>
              <a:rPr lang="en-US" altLang="zh-CN" sz="2200" i="1" kern="0" dirty="0">
                <a:latin typeface="Calibri" panose="020F0502020204030204" pitchFamily="34" charset="0"/>
              </a:rPr>
              <a:t>f</a:t>
            </a:r>
            <a:r>
              <a:rPr lang="en-US" altLang="zh-CN" sz="2200" kern="0" baseline="-25000" dirty="0">
                <a:latin typeface="Calibri" panose="020F0502020204030204" pitchFamily="34" charset="0"/>
              </a:rPr>
              <a:t>5</a:t>
            </a:r>
            <a:r>
              <a:rPr lang="en-US" altLang="zh-CN" sz="2200" i="1" kern="0" dirty="0">
                <a:latin typeface="Calibri" panose="020F0502020204030204" pitchFamily="34" charset="0"/>
              </a:rPr>
              <a:t>pg</a:t>
            </a:r>
            <a:r>
              <a:rPr lang="en-US" altLang="zh-CN" sz="2200" kern="0" baseline="-25000" dirty="0">
                <a:latin typeface="Calibri" panose="020F0502020204030204" pitchFamily="34" charset="0"/>
              </a:rPr>
              <a:t>9</a:t>
            </a:r>
            <a:r>
              <a:rPr lang="en-US" altLang="zh-CN" sz="2200" i="1" kern="0" dirty="0">
                <a:latin typeface="Calibri" panose="020F0502020204030204" pitchFamily="34" charset="0"/>
              </a:rPr>
              <a:t> </a:t>
            </a:r>
            <a:r>
              <a:rPr lang="en-US" altLang="zh-CN" sz="2200" kern="0" dirty="0">
                <a:latin typeface="Calibri" panose="020F0502020204030204" pitchFamily="34" charset="0"/>
              </a:rPr>
              <a:t>shell + JUN45 interaction</a:t>
            </a:r>
          </a:p>
          <a:p>
            <a:pPr algn="ctr"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M.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Honma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Phys. Rev. C 80, 064323 (2009)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FF2F3-AFF1-47AF-A925-ED8395B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C784CE-706B-4CC6-8D84-C53B51DC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The NPA wave functions for </a:t>
            </a:r>
            <a:r>
              <a:rPr lang="en-US" altLang="zh-CN" sz="2800" i="1" dirty="0">
                <a:latin typeface="Comic Sans MS" panose="030F0702030302020204" pitchFamily="66" charset="0"/>
              </a:rPr>
              <a:t>N</a:t>
            </a:r>
            <a:r>
              <a:rPr lang="en-US" altLang="zh-CN" sz="2800" dirty="0">
                <a:latin typeface="Comic Sans MS" panose="030F0702030302020204" pitchFamily="66" charset="0"/>
              </a:rPr>
              <a:t>=</a:t>
            </a:r>
            <a:r>
              <a:rPr lang="en-US" altLang="zh-CN" sz="2800" i="1" dirty="0">
                <a:latin typeface="Comic Sans MS" panose="030F0702030302020204" pitchFamily="66" charset="0"/>
              </a:rPr>
              <a:t>Z</a:t>
            </a:r>
            <a:r>
              <a:rPr lang="en-US" altLang="zh-CN" sz="2800" dirty="0">
                <a:latin typeface="Comic Sans MS" panose="030F0702030302020204" pitchFamily="66" charset="0"/>
              </a:rPr>
              <a:t> nuclei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D051AC-AE31-4AB4-B898-43AEC5D66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142570" y="1412326"/>
            <a:ext cx="5392816" cy="22167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AEE177-EB50-4E13-B289-B232D35FBE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6"/>
          <a:stretch>
            <a:fillRect/>
          </a:stretch>
        </p:blipFill>
        <p:spPr>
          <a:xfrm>
            <a:off x="142570" y="4104053"/>
            <a:ext cx="5480112" cy="22313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8DBEF03-D030-4594-8C5A-05327B6279D2}"/>
              </a:ext>
            </a:extLst>
          </p:cNvPr>
          <p:cNvSpPr txBox="1"/>
          <p:nvPr/>
        </p:nvSpPr>
        <p:spPr>
          <a:xfrm>
            <a:off x="67542" y="6481198"/>
            <a:ext cx="59837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J. Fu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C 90, 054333 (2014); ibid. 91, 054322 (2015)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6FF9E1-3C81-4412-AEB9-EA13E4CF50B7}"/>
              </a:ext>
            </a:extLst>
          </p:cNvPr>
          <p:cNvSpPr txBox="1"/>
          <p:nvPr/>
        </p:nvSpPr>
        <p:spPr>
          <a:xfrm>
            <a:off x="1092135" y="895946"/>
            <a:ext cx="3815825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aseline="30000" dirty="0">
                <a:ea typeface="宋体" panose="02010600030101010101" pitchFamily="2" charset="-122"/>
                <a:cs typeface="Times New Roman" panose="02020603050405020304" pitchFamily="18" charset="0"/>
              </a:rPr>
              <a:t>96</a:t>
            </a:r>
            <a:r>
              <a:rPr lang="en-US" altLang="zh-CN" sz="2000" dirty="0">
                <a:ea typeface="宋体" panose="02010600030101010101" pitchFamily="2" charset="-122"/>
                <a:cs typeface="Times New Roman" panose="02020603050405020304" pitchFamily="18" charset="0"/>
              </a:rPr>
              <a:t>Cd</a:t>
            </a:r>
            <a:r>
              <a:rPr lang="en-US" altLang="zh-CN" sz="2000" dirty="0">
                <a:ea typeface="宋体" panose="02010600030101010101" pitchFamily="2" charset="-122"/>
              </a:rPr>
              <a:t>: 4 holes in single </a:t>
            </a:r>
            <a:r>
              <a:rPr lang="en-US" altLang="zh-CN" sz="2000" i="1" dirty="0"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000" baseline="-25000" dirty="0">
                <a:ea typeface="宋体" panose="02010600030101010101" pitchFamily="2" charset="-122"/>
              </a:rPr>
              <a:t>9/2</a:t>
            </a:r>
            <a:r>
              <a:rPr lang="en-US" altLang="zh-CN" sz="2000" dirty="0">
                <a:ea typeface="宋体" panose="02010600030101010101" pitchFamily="2" charset="-122"/>
              </a:rPr>
              <a:t> shell </a:t>
            </a:r>
            <a:endParaRPr lang="zh-CN" altLang="en-US" sz="2000" dirty="0">
              <a:ea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E721318-B82C-4AB1-BD06-9578EE8DA3CA}"/>
              </a:ext>
            </a:extLst>
          </p:cNvPr>
          <p:cNvSpPr txBox="1"/>
          <p:nvPr/>
        </p:nvSpPr>
        <p:spPr>
          <a:xfrm>
            <a:off x="1089072" y="3605419"/>
            <a:ext cx="382195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aseline="30000" dirty="0">
                <a:ea typeface="宋体" panose="02010600030101010101" pitchFamily="2" charset="-122"/>
                <a:cs typeface="Times New Roman" panose="02020603050405020304" pitchFamily="18" charset="0"/>
              </a:rPr>
              <a:t>92</a:t>
            </a:r>
            <a:r>
              <a:rPr lang="en-US" altLang="zh-CN" sz="2000" dirty="0">
                <a:ea typeface="宋体" panose="02010600030101010101" pitchFamily="2" charset="-122"/>
                <a:cs typeface="Times New Roman" panose="02020603050405020304" pitchFamily="18" charset="0"/>
              </a:rPr>
              <a:t>Pd</a:t>
            </a:r>
            <a:r>
              <a:rPr lang="en-US" altLang="zh-CN" sz="2000" dirty="0">
                <a:ea typeface="宋体" panose="02010600030101010101" pitchFamily="2" charset="-122"/>
              </a:rPr>
              <a:t>: 8 holes in single </a:t>
            </a:r>
            <a:r>
              <a:rPr lang="en-US" altLang="zh-CN" sz="2000" i="1" dirty="0"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000" baseline="-25000" dirty="0">
                <a:ea typeface="宋体" panose="02010600030101010101" pitchFamily="2" charset="-122"/>
              </a:rPr>
              <a:t>9/2</a:t>
            </a:r>
            <a:r>
              <a:rPr lang="en-US" altLang="zh-CN" sz="2000" dirty="0">
                <a:ea typeface="宋体" panose="02010600030101010101" pitchFamily="2" charset="-122"/>
              </a:rPr>
              <a:t> shell </a:t>
            </a:r>
            <a:endParaRPr lang="zh-CN" altLang="en-US" sz="2000" dirty="0">
              <a:ea typeface="宋体" panose="02010600030101010101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DD12E67-5AD9-48B5-8D83-5F64177DF4F8}"/>
              </a:ext>
            </a:extLst>
          </p:cNvPr>
          <p:cNvSpPr txBox="1"/>
          <p:nvPr/>
        </p:nvSpPr>
        <p:spPr>
          <a:xfrm>
            <a:off x="5558266" y="4227607"/>
            <a:ext cx="3661304" cy="86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24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Coexistence of </a:t>
            </a:r>
            <a:r>
              <a:rPr lang="en-US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isoscalar</a:t>
            </a:r>
            <a:r>
              <a:rPr lang="en-US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and </a:t>
            </a:r>
            <a:r>
              <a:rPr lang="en-US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isovector</a:t>
            </a:r>
            <a:r>
              <a:rPr lang="en-US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pairing correlations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0D7C038-E0C9-4800-A215-03AE5B3091F7}"/>
              </a:ext>
            </a:extLst>
          </p:cNvPr>
          <p:cNvGrpSpPr/>
          <p:nvPr/>
        </p:nvGrpSpPr>
        <p:grpSpPr>
          <a:xfrm>
            <a:off x="5622681" y="1096455"/>
            <a:ext cx="3521319" cy="2899550"/>
            <a:chOff x="5622681" y="1096455"/>
            <a:chExt cx="3521319" cy="28995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3A5DCAD-88AC-41FA-98A2-CBB791B24150}"/>
                </a:ext>
              </a:extLst>
            </p:cNvPr>
            <p:cNvGrpSpPr/>
            <p:nvPr/>
          </p:nvGrpSpPr>
          <p:grpSpPr>
            <a:xfrm>
              <a:off x="5622681" y="1096455"/>
              <a:ext cx="3521319" cy="956183"/>
              <a:chOff x="5622681" y="1096455"/>
              <a:chExt cx="3521319" cy="956183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576E606-D615-4B1D-B65E-AB6CD95372E4}"/>
                  </a:ext>
                </a:extLst>
              </p:cNvPr>
              <p:cNvSpPr txBox="1"/>
              <p:nvPr/>
            </p:nvSpPr>
            <p:spPr>
              <a:xfrm>
                <a:off x="5622681" y="1096455"/>
                <a:ext cx="3521319" cy="496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altLang="zh-CN" sz="2200" dirty="0">
                    <a:cs typeface="Arial" panose="020B0604020202020204" pitchFamily="34" charset="0"/>
                  </a:rPr>
                  <a:t>For low-lying states, we have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9" name="对象 18">
                    <a:extLst>
                      <a:ext uri="{FF2B5EF4-FFF2-40B4-BE49-F238E27FC236}">
                        <a16:creationId xmlns:a16="http://schemas.microsoft.com/office/drawing/2014/main" id="{4AF050FE-973B-4E00-AF7F-F7F94D381F0B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980358794"/>
                      </p:ext>
                    </p:extLst>
                  </p:nvPr>
                </p:nvGraphicFramePr>
                <p:xfrm>
                  <a:off x="5740400" y="1738313"/>
                  <a:ext cx="3260725" cy="31432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Formula" r:id="rId5" imgW="1854360" imgH="177840" progId="Equation.Ribbit">
                          <p:embed/>
                        </p:oleObj>
                      </mc:Choice>
                      <mc:Fallback>
                        <p:oleObj name="Formula" r:id="rId5" imgW="1854360" imgH="177840" progId="Equation.Ribbit">
                          <p:embed/>
                          <p:pic>
                            <p:nvPicPr>
                              <p:cNvPr id="19" name="对象 18">
                                <a:extLst>
                                  <a:ext uri="{FF2B5EF4-FFF2-40B4-BE49-F238E27FC236}">
                                    <a16:creationId xmlns:a16="http://schemas.microsoft.com/office/drawing/2014/main" id="{4AF050FE-973B-4E00-AF7F-F7F94D381F0B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740400" y="1738313"/>
                                <a:ext cx="3260725" cy="3143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9" name="对象 18">
                    <a:extLst>
                      <a:ext uri="{FF2B5EF4-FFF2-40B4-BE49-F238E27FC236}">
                        <a16:creationId xmlns:a16="http://schemas.microsoft.com/office/drawing/2014/main" id="{4AF050FE-973B-4E00-AF7F-F7F94D381F0B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332793255"/>
                      </p:ext>
                    </p:extLst>
                  </p:nvPr>
                </p:nvGraphicFramePr>
                <p:xfrm>
                  <a:off x="5740705" y="1737947"/>
                  <a:ext cx="3260725" cy="31432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Formula" r:id="rId9" imgW="1854360" imgH="177840" progId="Equation.Ribbit">
                          <p:embed/>
                        </p:oleObj>
                      </mc:Choice>
                      <mc:Fallback>
                        <p:oleObj name="Formula" r:id="rId9" imgW="1854360" imgH="177840" progId="Equation.Ribbit">
                          <p:embed/>
                          <p:pic>
                            <p:nvPicPr>
                              <p:cNvPr id="29" name="对象 28">
                                <a:extLst>
                                  <a:ext uri="{FF2B5EF4-FFF2-40B4-BE49-F238E27FC236}">
                                    <a16:creationId xmlns:a16="http://schemas.microsoft.com/office/drawing/2014/main" id="{79305E39-04E8-9CED-086D-7E46C15CD12A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0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740705" y="1737947"/>
                                <a:ext cx="3260725" cy="3143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1E1970A-63F1-24B5-A744-A4DCB1849882}"/>
                </a:ext>
              </a:extLst>
            </p:cNvPr>
            <p:cNvGrpSpPr/>
            <p:nvPr/>
          </p:nvGrpSpPr>
          <p:grpSpPr>
            <a:xfrm>
              <a:off x="5955909" y="2240695"/>
              <a:ext cx="2969116" cy="1755310"/>
              <a:chOff x="5926879" y="2245824"/>
              <a:chExt cx="3124596" cy="1847229"/>
            </a:xfrm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B543AB0D-A37A-33D4-04EB-801387E28557}"/>
                  </a:ext>
                </a:extLst>
              </p:cNvPr>
              <p:cNvGrpSpPr/>
              <p:nvPr/>
            </p:nvGrpSpPr>
            <p:grpSpPr>
              <a:xfrm>
                <a:off x="5926879" y="2245824"/>
                <a:ext cx="3124596" cy="1847229"/>
                <a:chOff x="5791696" y="2111490"/>
                <a:chExt cx="3628701" cy="2145251"/>
              </a:xfrm>
            </p:grpSpPr>
            <p:pic>
              <p:nvPicPr>
                <p:cNvPr id="32" name="图片 31" descr="图表&#10;&#10;AI 生成的内容可能不正确。">
                  <a:extLst>
                    <a:ext uri="{FF2B5EF4-FFF2-40B4-BE49-F238E27FC236}">
                      <a16:creationId xmlns:a16="http://schemas.microsoft.com/office/drawing/2014/main" id="{CBA0C53E-32B3-9195-A054-B1C5DB951C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40" t="22347" r="12892" b="11665"/>
                <a:stretch>
                  <a:fillRect/>
                </a:stretch>
              </p:blipFill>
              <p:spPr>
                <a:xfrm>
                  <a:off x="5791696" y="2233932"/>
                  <a:ext cx="2414372" cy="192948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2D0DF0AF-2C76-6AF3-E718-D8B75C50AE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15332" y="3863566"/>
                      <a:ext cx="611059" cy="39317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2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200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200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LS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220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2D0DF0AF-2C76-6AF3-E718-D8B75C50AE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15332" y="3863566"/>
                      <a:ext cx="611059" cy="393175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10465" r="-3488" b="-181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文本框 14">
                      <a:extLst>
                        <a:ext uri="{FF2B5EF4-FFF2-40B4-BE49-F238E27FC236}">
                          <a16:creationId xmlns:a16="http://schemas.microsoft.com/office/drawing/2014/main" id="{8A1756DC-540A-D73C-DD17-5A213EF3F6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2315" y="2111490"/>
                      <a:ext cx="637122" cy="39317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2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200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200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SA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220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文本框 14">
                      <a:extLst>
                        <a:ext uri="{FF2B5EF4-FFF2-40B4-BE49-F238E27FC236}">
                          <a16:creationId xmlns:a16="http://schemas.microsoft.com/office/drawing/2014/main" id="{8A1756DC-540A-D73C-DD17-5A213EF3F6B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2315" y="2111490"/>
                      <a:ext cx="637122" cy="39317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0000" r="-3333" b="-17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右大括号 19">
                  <a:extLst>
                    <a:ext uri="{FF2B5EF4-FFF2-40B4-BE49-F238E27FC236}">
                      <a16:creationId xmlns:a16="http://schemas.microsoft.com/office/drawing/2014/main" id="{DF0CD3E0-E074-E1A4-920A-F5E92049FEC3}"/>
                    </a:ext>
                  </a:extLst>
                </p:cNvPr>
                <p:cNvSpPr/>
                <p:nvPr/>
              </p:nvSpPr>
              <p:spPr>
                <a:xfrm rot="20444175">
                  <a:off x="7969794" y="2576518"/>
                  <a:ext cx="372386" cy="540987"/>
                </a:xfrm>
                <a:prstGeom prst="rightBrac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文本框 33">
                      <a:extLst>
                        <a:ext uri="{FF2B5EF4-FFF2-40B4-BE49-F238E27FC236}">
                          <a16:creationId xmlns:a16="http://schemas.microsoft.com/office/drawing/2014/main" id="{76E19871-6DFC-D99B-EC32-05B7C48475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5848" y="2442840"/>
                      <a:ext cx="894549" cy="39317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𝑃</m:t>
                            </m:r>
                            <m:sSub>
                              <m:sSubPr>
                                <m:ctrlPr>
                                  <a:rPr lang="en-US" altLang="zh-CN" sz="22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200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200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SM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220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文本框 33">
                      <a:extLst>
                        <a:ext uri="{FF2B5EF4-FFF2-40B4-BE49-F238E27FC236}">
                          <a16:creationId xmlns:a16="http://schemas.microsoft.com/office/drawing/2014/main" id="{76E19871-6DFC-D99B-EC32-05B7C484751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25848" y="2442840"/>
                      <a:ext cx="894549" cy="393175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0000" r="-5833" b="-2452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575E53ED-E9B9-7DCD-A985-DCB50CB98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28925" y="2515237"/>
                <a:ext cx="360492" cy="46617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B73D42E9-AF95-8769-FA1A-DF3D902B74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8146" y="2997321"/>
                <a:ext cx="0" cy="93149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EA94C47-9EB0-444B-846A-2DF4DB752081}"/>
              </a:ext>
            </a:extLst>
          </p:cNvPr>
          <p:cNvGrpSpPr/>
          <p:nvPr/>
        </p:nvGrpSpPr>
        <p:grpSpPr>
          <a:xfrm>
            <a:off x="5563586" y="5212248"/>
            <a:ext cx="3670308" cy="860235"/>
            <a:chOff x="5868811" y="5225130"/>
            <a:chExt cx="3670308" cy="860235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905EA5B-C9B5-4412-970B-703939D8D80C}"/>
                </a:ext>
              </a:extLst>
            </p:cNvPr>
            <p:cNvSpPr txBox="1"/>
            <p:nvPr/>
          </p:nvSpPr>
          <p:spPr>
            <a:xfrm>
              <a:off x="5868811" y="5225130"/>
              <a:ext cx="3437539" cy="86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42900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rgbClr val="FF0000"/>
                  </a:solidFill>
                  <a:cs typeface="Arial" panose="020B0604020202020204" pitchFamily="34" charset="0"/>
                </a:rPr>
                <a:t>How to identify different isospin pairing modes</a:t>
              </a:r>
              <a:endParaRPr lang="en-US" altLang="zh-CN" sz="2000" dirty="0">
                <a:cs typeface="Arial" panose="020B0604020202020204" pitchFamily="34" charset="0"/>
              </a:endParaRPr>
            </a:p>
          </p:txBody>
        </p:sp>
        <p:pic>
          <p:nvPicPr>
            <p:cNvPr id="11" name="图形 10" descr="问号 纯色填充">
              <a:extLst>
                <a:ext uri="{FF2B5EF4-FFF2-40B4-BE49-F238E27FC236}">
                  <a16:creationId xmlns:a16="http://schemas.microsoft.com/office/drawing/2014/main" id="{EB033A0F-7BE2-41F7-AF78-2A484162E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749410" y="5288957"/>
              <a:ext cx="789709" cy="789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9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3C681BA-0134-423F-8957-4DE5C6AA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1E441E-886D-4C96-9EC2-E9947DBB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Comic Sans MS" panose="030F07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lang="zh-CN" altLang="en-US" sz="3200" dirty="0">
              <a:latin typeface="Comic Sans MS" panose="030F0702030302020204" pitchFamily="66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161102E-9EDB-4C20-B458-74A47D8CB97D}"/>
              </a:ext>
            </a:extLst>
          </p:cNvPr>
          <p:cNvGrpSpPr/>
          <p:nvPr/>
        </p:nvGrpSpPr>
        <p:grpSpPr>
          <a:xfrm>
            <a:off x="425685" y="1697298"/>
            <a:ext cx="8186164" cy="584775"/>
            <a:chOff x="425685" y="1487438"/>
            <a:chExt cx="8186164" cy="58477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B200969-A4D3-454C-89CB-77F70C5CEDFD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1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EBCA5A30-894E-4C51-8C89-D4F0CFBC4969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E011A4C-21D1-4EB4-86B2-7BD57C91E9DE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Introduction (Isospin Pairing &amp; NPA)</a:t>
              </a:r>
              <a:endParaRPr lang="zh-CN" altLang="en-US" sz="28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3C56A49-18CC-4A96-9791-3566B31D3D3B}"/>
              </a:ext>
            </a:extLst>
          </p:cNvPr>
          <p:cNvGrpSpPr/>
          <p:nvPr/>
        </p:nvGrpSpPr>
        <p:grpSpPr>
          <a:xfrm>
            <a:off x="425685" y="3262952"/>
            <a:ext cx="8186164" cy="584775"/>
            <a:chOff x="425685" y="1487438"/>
            <a:chExt cx="8186164" cy="584775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0FA6990-226A-4247-A565-A0D4A8529904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2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7822D081-52C6-4C08-90E9-2CD44B613A51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4F29DD7-E20D-4D60-9E35-EB9D86E56B27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Transition Sum Rules for </a:t>
              </a:r>
              <a:r>
                <a:rPr lang="en-US" altLang="zh-CN" sz="2800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 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= </a:t>
              </a:r>
              <a:r>
                <a:rPr lang="en-US" altLang="zh-CN" sz="2800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Z</a:t>
              </a:r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Nuclei</a:t>
              </a:r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D0B12D5-97D7-486A-AC4B-F52BB5022D4C}"/>
              </a:ext>
            </a:extLst>
          </p:cNvPr>
          <p:cNvGrpSpPr/>
          <p:nvPr/>
        </p:nvGrpSpPr>
        <p:grpSpPr>
          <a:xfrm>
            <a:off x="425685" y="4828606"/>
            <a:ext cx="8186164" cy="584775"/>
            <a:chOff x="425685" y="1487438"/>
            <a:chExt cx="8186164" cy="584775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CC296186-E971-45A5-9DE6-9CB124B26750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3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253F0FC7-F7C3-4A58-B173-3624877C7A12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A132559D-DB34-4C5E-B42B-4696807755F0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Nuclear </a:t>
              </a:r>
              <a:r>
                <a:rPr lang="el-GR" altLang="zh-CN" sz="2800" i="1" dirty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β</a:t>
              </a:r>
              <a:r>
                <a:rPr lang="en-US" altLang="zh-CN" sz="2800" dirty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Decay related to </a:t>
              </a:r>
              <a:r>
                <a:rPr lang="en-US" altLang="zh-CN" sz="2800" dirty="0" err="1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LXe</a:t>
              </a:r>
              <a:r>
                <a:rPr lang="en-US" altLang="zh-CN" sz="2800" dirty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detectors</a:t>
              </a:r>
              <a:endParaRPr lang="zh-CN" altLang="en-US" sz="28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358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FF2F3-AFF1-47AF-A925-ED8395B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C784CE-706B-4CC6-8D84-C53B51DC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Transition Sum Rule (TSR)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DD743D7-5B9D-4DF9-BCBE-9C1B10337B81}"/>
              </a:ext>
            </a:extLst>
          </p:cNvPr>
          <p:cNvGrpSpPr/>
          <p:nvPr/>
        </p:nvGrpSpPr>
        <p:grpSpPr>
          <a:xfrm>
            <a:off x="418744" y="1060817"/>
            <a:ext cx="8033047" cy="1298208"/>
            <a:chOff x="418744" y="1060817"/>
            <a:chExt cx="8033047" cy="1298208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ADE9FF5-FD32-4001-B77F-D55FF8DC947F}"/>
                </a:ext>
              </a:extLst>
            </p:cNvPr>
            <p:cNvSpPr txBox="1"/>
            <p:nvPr/>
          </p:nvSpPr>
          <p:spPr>
            <a:xfrm>
              <a:off x="418744" y="1060817"/>
              <a:ext cx="8033047" cy="496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32000" indent="-43200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p"/>
              </a:pPr>
              <a:r>
                <a:rPr lang="en-US" altLang="zh-CN" sz="2200" dirty="0">
                  <a:ea typeface="宋体" panose="02010600030101010101" pitchFamily="2" charset="-122"/>
                </a:rPr>
                <a:t>Sum of (energy-weighted) transition strengths:</a:t>
              </a:r>
              <a:endParaRPr lang="zh-CN" altLang="en-US" sz="2200" dirty="0">
                <a:ea typeface="宋体" panose="02010600030101010101" pitchFamily="2" charset="-122"/>
              </a:endParaRPr>
            </a:p>
          </p:txBody>
        </p:sp>
        <p:graphicFrame>
          <p:nvGraphicFramePr>
            <p:cNvPr id="5" name="对象 4">
              <a:extLst>
                <a:ext uri="{FF2B5EF4-FFF2-40B4-BE49-F238E27FC236}">
                  <a16:creationId xmlns:a16="http://schemas.microsoft.com/office/drawing/2014/main" id="{F55B7FC6-DBD5-46A3-A5F0-7E7331C2FBA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66563"/>
                </p:ext>
              </p:extLst>
            </p:nvPr>
          </p:nvGraphicFramePr>
          <p:xfrm>
            <a:off x="2538413" y="1700213"/>
            <a:ext cx="4068762" cy="658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3" imgW="2314080" imgH="373680" progId="Equation.Ribbit">
                    <p:embed/>
                  </p:oleObj>
                </mc:Choice>
                <mc:Fallback>
                  <p:oleObj name="Formula" r:id="rId3" imgW="2314080" imgH="373680" progId="Equation.Ribbit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F55B7FC6-DBD5-46A3-A5F0-7E7331C2FB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38413" y="1700213"/>
                          <a:ext cx="4068762" cy="658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9AA4442-5D8F-4E49-8084-85276984B2DA}"/>
              </a:ext>
            </a:extLst>
          </p:cNvPr>
          <p:cNvGrpSpPr/>
          <p:nvPr/>
        </p:nvGrpSpPr>
        <p:grpSpPr>
          <a:xfrm>
            <a:off x="418744" y="2267777"/>
            <a:ext cx="8725257" cy="1571913"/>
            <a:chOff x="418744" y="2324925"/>
            <a:chExt cx="8725257" cy="1571913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CCAAA45-092D-4A3F-8038-EA197589CBA1}"/>
                </a:ext>
              </a:extLst>
            </p:cNvPr>
            <p:cNvSpPr txBox="1"/>
            <p:nvPr/>
          </p:nvSpPr>
          <p:spPr>
            <a:xfrm>
              <a:off x="418744" y="2324925"/>
              <a:ext cx="8033047" cy="496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32000" indent="-43200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p"/>
              </a:pPr>
              <a:r>
                <a:rPr lang="en-US" altLang="zh-CN" sz="2200" dirty="0">
                  <a:ea typeface="宋体" panose="02010600030101010101" pitchFamily="2" charset="-122"/>
                </a:rPr>
                <a:t>Typical analytic TSRs:</a:t>
              </a:r>
            </a:p>
          </p:txBody>
        </p:sp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2FC1C9AA-5967-4B8B-955F-E67F83AD756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0352380"/>
                </p:ext>
              </p:extLst>
            </p:nvPr>
          </p:nvGraphicFramePr>
          <p:xfrm>
            <a:off x="2891073" y="2941227"/>
            <a:ext cx="4041775" cy="3270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5" imgW="2511000" imgH="201960" progId="Equation.Ribbit">
                    <p:embed/>
                  </p:oleObj>
                </mc:Choice>
                <mc:Fallback>
                  <p:oleObj name="Formula" r:id="rId5" imgW="2511000" imgH="201960" progId="Equation.Ribbit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2FC1C9AA-5967-4B8B-955F-E67F83AD75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891073" y="2941227"/>
                          <a:ext cx="4041775" cy="3270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98023DBA-CB2E-44AE-BA4C-B36C6A8571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9200498"/>
                </p:ext>
              </p:extLst>
            </p:nvPr>
          </p:nvGraphicFramePr>
          <p:xfrm>
            <a:off x="2895836" y="3500028"/>
            <a:ext cx="2387858" cy="328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7" imgW="1483560" imgH="201960" progId="Equation.Ribbit">
                    <p:embed/>
                  </p:oleObj>
                </mc:Choice>
                <mc:Fallback>
                  <p:oleObj name="Formula" r:id="rId7" imgW="1483560" imgH="201960" progId="Equation.Ribbit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98023DBA-CB2E-44AE-BA4C-B36C6A85719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895836" y="3500028"/>
                          <a:ext cx="2387858" cy="3284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0EDBE3F-AE55-491F-954A-C52FFADEB85F}"/>
                </a:ext>
              </a:extLst>
            </p:cNvPr>
            <p:cNvSpPr txBox="1"/>
            <p:nvPr/>
          </p:nvSpPr>
          <p:spPr>
            <a:xfrm>
              <a:off x="1028391" y="2891248"/>
              <a:ext cx="18603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200" dirty="0">
                  <a:ea typeface="宋体" panose="02010600030101010101" pitchFamily="2" charset="-122"/>
                </a:rPr>
                <a:t>Ikeda sum rule</a:t>
              </a:r>
              <a:endParaRPr lang="zh-CN" altLang="en-US" sz="2200" dirty="0">
                <a:ea typeface="宋体" panose="02010600030101010101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CE241DF-2C2F-40D9-8376-B72180596878}"/>
                </a:ext>
              </a:extLst>
            </p:cNvPr>
            <p:cNvSpPr txBox="1"/>
            <p:nvPr/>
          </p:nvSpPr>
          <p:spPr>
            <a:xfrm>
              <a:off x="1028391" y="3465951"/>
              <a:ext cx="16850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200" dirty="0">
                  <a:ea typeface="宋体" panose="02010600030101010101" pitchFamily="2" charset="-122"/>
                </a:rPr>
                <a:t>TRK sum rule</a:t>
              </a:r>
              <a:endParaRPr lang="zh-CN" altLang="en-US" sz="2200" dirty="0">
                <a:ea typeface="宋体" panose="02010600030101010101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0EE3B3-8D35-4864-98AB-20ECD9BD6064}"/>
                </a:ext>
              </a:extLst>
            </p:cNvPr>
            <p:cNvSpPr txBox="1"/>
            <p:nvPr/>
          </p:nvSpPr>
          <p:spPr>
            <a:xfrm>
              <a:off x="6962508" y="2992672"/>
              <a:ext cx="21814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Phys. Lett. 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, 271 (1963)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B11F790-4440-40BB-AED5-A61A8649C97A}"/>
                </a:ext>
              </a:extLst>
            </p:cNvPr>
            <p:cNvSpPr txBox="1"/>
            <p:nvPr/>
          </p:nvSpPr>
          <p:spPr>
            <a:xfrm>
              <a:off x="6019801" y="3521543"/>
              <a:ext cx="31242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i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Naturwissenschaften</a:t>
              </a:r>
              <a:r>
                <a:rPr lang="en-US" altLang="zh-CN" sz="16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altLang="zh-CN" sz="16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627 (1925)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2A3068D-A019-48FA-9465-38B0B8511EF7}"/>
              </a:ext>
            </a:extLst>
          </p:cNvPr>
          <p:cNvGrpSpPr/>
          <p:nvPr/>
        </p:nvGrpSpPr>
        <p:grpSpPr>
          <a:xfrm>
            <a:off x="418744" y="3905588"/>
            <a:ext cx="8096606" cy="2598209"/>
            <a:chOff x="418744" y="4036217"/>
            <a:chExt cx="8096606" cy="2598209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1353BD2-D784-4776-A8E4-F029CA65FEE8}"/>
                </a:ext>
              </a:extLst>
            </p:cNvPr>
            <p:cNvSpPr txBox="1"/>
            <p:nvPr/>
          </p:nvSpPr>
          <p:spPr>
            <a:xfrm>
              <a:off x="418744" y="4036217"/>
              <a:ext cx="8096606" cy="2339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32000" indent="-432000" algn="l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p"/>
              </a:pPr>
              <a:r>
                <a:rPr lang="en-US" altLang="zh-CN" sz="2200" dirty="0">
                  <a:ea typeface="宋体" panose="02010600030101010101" pitchFamily="2" charset="-122"/>
                  <a:cs typeface="Arial" panose="020B0604020202020204" pitchFamily="34" charset="0"/>
                </a:rPr>
                <a:t>Numerical solutions:</a:t>
              </a:r>
            </a:p>
            <a:p>
              <a:pPr marL="64800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200" dirty="0" err="1">
                  <a:ea typeface="宋体" panose="02010600030101010101" pitchFamily="2" charset="-122"/>
                </a:rPr>
                <a:t>Lanczos</a:t>
              </a:r>
              <a:r>
                <a:rPr lang="en-US" altLang="zh-CN" sz="2200" dirty="0">
                  <a:ea typeface="宋体" panose="02010600030101010101" pitchFamily="2" charset="-122"/>
                </a:rPr>
                <a:t> method</a:t>
              </a:r>
            </a:p>
            <a:p>
              <a:pPr marL="648000">
                <a:lnSpc>
                  <a:spcPct val="120000"/>
                </a:lnSpc>
                <a:spcBef>
                  <a:spcPts val="600"/>
                </a:spcBef>
                <a:spcAft>
                  <a:spcPts val="1800"/>
                </a:spcAft>
              </a:pPr>
              <a:r>
                <a:rPr lang="en-US" altLang="zh-CN" sz="2200" dirty="0">
                  <a:ea typeface="宋体" panose="02010600030101010101" pitchFamily="2" charset="-122"/>
                </a:rPr>
                <a:t>TSRs for shell-model wave functions </a:t>
              </a:r>
              <a:endParaRPr lang="zh-CN" altLang="en-US" sz="2200" dirty="0">
                <a:ea typeface="宋体" panose="02010600030101010101" pitchFamily="2" charset="-122"/>
              </a:endParaRPr>
            </a:p>
            <a:p>
              <a:pPr marL="648000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200" dirty="0">
                  <a:solidFill>
                    <a:srgbClr val="0000FF"/>
                  </a:solidFill>
                  <a:ea typeface="宋体" panose="02010600030101010101" pitchFamily="2" charset="-122"/>
                </a:rPr>
                <a:t>TSRs for the NPA wave functions with explicit isospin</a:t>
              </a:r>
              <a:endParaRPr lang="zh-CN" altLang="en-US" sz="2200" dirty="0">
                <a:solidFill>
                  <a:srgbClr val="0000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9786670-2BB4-4A06-B0EF-034BDB76752E}"/>
                </a:ext>
              </a:extLst>
            </p:cNvPr>
            <p:cNvSpPr txBox="1"/>
            <p:nvPr/>
          </p:nvSpPr>
          <p:spPr>
            <a:xfrm>
              <a:off x="3534833" y="4542568"/>
              <a:ext cx="4648200" cy="700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R. Whitehead, in </a:t>
              </a:r>
              <a:r>
                <a:rPr lang="en-US" altLang="zh-CN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Theory and Applications of Moment Methods in Many-Fermion Systems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(pp. 235-256)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AC2E2FE-D200-4272-8728-6BBB20F2795F}"/>
                </a:ext>
              </a:extLst>
            </p:cNvPr>
            <p:cNvSpPr txBox="1"/>
            <p:nvPr/>
          </p:nvSpPr>
          <p:spPr>
            <a:xfrm>
              <a:off x="1085539" y="5582933"/>
              <a:ext cx="5000625" cy="380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Y. Lu, and C. W. Johnson, Phys. Rev. C 97, 034330 (2018)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D0B1F56-5A3C-4A64-8735-53795B0A3780}"/>
                </a:ext>
              </a:extLst>
            </p:cNvPr>
            <p:cNvSpPr txBox="1"/>
            <p:nvPr/>
          </p:nvSpPr>
          <p:spPr>
            <a:xfrm>
              <a:off x="1085539" y="6253937"/>
              <a:ext cx="6417438" cy="380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Ma, Y. M. Zhao, and G. J. Fu, Phys.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Rev.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112,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054302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(2025)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8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FF2F3-AFF1-47AF-A925-ED8395B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C784CE-706B-4CC6-8D84-C53B51DC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Transition Sum Rule (TSR)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80CC603-FFFD-45A0-C40F-8DD02C3A446F}"/>
              </a:ext>
            </a:extLst>
          </p:cNvPr>
          <p:cNvGrpSpPr/>
          <p:nvPr/>
        </p:nvGrpSpPr>
        <p:grpSpPr>
          <a:xfrm>
            <a:off x="899431" y="3278141"/>
            <a:ext cx="7345137" cy="946071"/>
            <a:chOff x="1196170" y="2846225"/>
            <a:chExt cx="7345137" cy="946071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34C3A23F-671A-3857-F723-DD2F32A6B37B}"/>
                </a:ext>
              </a:extLst>
            </p:cNvPr>
            <p:cNvSpPr/>
            <p:nvPr/>
          </p:nvSpPr>
          <p:spPr>
            <a:xfrm>
              <a:off x="1196170" y="2846225"/>
              <a:ext cx="7345137" cy="94607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US" altLang="zh-CN" sz="20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000" dirty="0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full capacity of transition  &amp;  independent of Hamiltonian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C5B45BB-76D9-9D68-F8DF-82CC25698391}"/>
                    </a:ext>
                  </a:extLst>
                </p:cNvPr>
                <p:cNvSpPr txBox="1"/>
                <p:nvPr/>
              </p:nvSpPr>
              <p:spPr>
                <a:xfrm>
                  <a:off x="3181898" y="2922317"/>
                  <a:ext cx="3373680" cy="390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𝐵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𝑄</m:t>
                                </m:r>
                              </m:e>
                            </m:acc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≤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𝑄</m:t>
                                </m:r>
                              </m:e>
                            </m:acc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≤</m:t>
                        </m:r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𝐦𝐚𝐱</m:t>
                            </m:r>
                          </m:sub>
                        </m:s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𝑸</m:t>
                            </m:r>
                          </m:e>
                        </m:acc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C5B45BB-76D9-9D68-F8DF-82CC25698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1898" y="2922317"/>
                  <a:ext cx="3373680" cy="390492"/>
                </a:xfrm>
                <a:prstGeom prst="rect">
                  <a:avLst/>
                </a:prstGeom>
                <a:blipFill>
                  <a:blip r:embed="rId4"/>
                  <a:stretch>
                    <a:fillRect l="-1264" t="-18750" r="-10830" b="-187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A969D5C-CF7B-4FFF-9A60-3CC353861F40}"/>
              </a:ext>
            </a:extLst>
          </p:cNvPr>
          <p:cNvGrpSpPr/>
          <p:nvPr/>
        </p:nvGrpSpPr>
        <p:grpSpPr>
          <a:xfrm>
            <a:off x="418744" y="942240"/>
            <a:ext cx="8437450" cy="2225520"/>
            <a:chOff x="418744" y="942240"/>
            <a:chExt cx="8437450" cy="2225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B81204A8-5738-4980-AC01-B431E3E26F7A}"/>
                    </a:ext>
                  </a:extLst>
                </p:cNvPr>
                <p:cNvSpPr txBox="1"/>
                <p:nvPr/>
              </p:nvSpPr>
              <p:spPr>
                <a:xfrm>
                  <a:off x="418744" y="942240"/>
                  <a:ext cx="8033047" cy="937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32000" indent="-432000" algn="l">
                    <a:lnSpc>
                      <a:spcPct val="13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p"/>
                  </a:pPr>
                  <a:r>
                    <a:rPr lang="en-US" altLang="zh-CN" sz="2200" dirty="0">
                      <a:ea typeface="宋体" panose="02010600030101010101" pitchFamily="2" charset="-122"/>
                    </a:rPr>
                    <a:t>For a specific pairing mode (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200" b="0" i="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Ψ</m:t>
                          </m:r>
                        </m:e>
                      </m:d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∈</m:t>
                      </m:r>
                    </m:oMath>
                  </a14:m>
                  <a:r>
                    <a:rPr lang="en-US" altLang="zh-CN" sz="2200" dirty="0">
                      <a:ea typeface="宋体" panose="02010600030101010101" pitchFamily="2" charset="-122"/>
                    </a:rPr>
                    <a:t> LS, SO, SA), the maximal TSR regarding transition operator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accPr>
                        <m:e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𝑄</m:t>
                          </m:r>
                        </m:e>
                      </m:acc>
                    </m:oMath>
                  </a14:m>
                  <a:r>
                    <a:rPr lang="en-US" altLang="zh-CN" sz="2200" dirty="0">
                      <a:ea typeface="宋体" panose="02010600030101010101" pitchFamily="2" charset="-122"/>
                    </a:rPr>
                    <a:t> is calculated:</a:t>
                  </a: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B81204A8-5738-4980-AC01-B431E3E26F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744" y="942240"/>
                  <a:ext cx="8033047" cy="937051"/>
                </a:xfrm>
                <a:prstGeom prst="rect">
                  <a:avLst/>
                </a:prstGeom>
                <a:blipFill>
                  <a:blip r:embed="rId5"/>
                  <a:stretch>
                    <a:fillRect l="-835" b="-137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2C8AF998-58C4-EDB0-5112-D20B3645BF0F}"/>
                    </a:ext>
                  </a:extLst>
                </p:cNvPr>
                <p:cNvSpPr txBox="1"/>
                <p:nvPr/>
              </p:nvSpPr>
              <p:spPr>
                <a:xfrm>
                  <a:off x="915622" y="1934065"/>
                  <a:ext cx="7940572" cy="7360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𝑄</m:t>
                                </m:r>
                              </m:e>
                            </m:acc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+1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+1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⟨</m:t>
                                    </m:r>
                                    <m:sSubSup>
                                      <m:sSub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sub>
                                      <m:sup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𝐽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sup>
                                    </m:sSub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||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</a:rPr>
                                          <m:t>𝑄</m:t>
                                        </m:r>
                                      </m:e>
                                    </m:acc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||</m:t>
                                    </m:r>
                                    <m:sSubSup>
                                      <m:sSub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</a:rPr>
                                          <m:t>Ψ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  <m:sup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𝐽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p>
                                    </m:sSub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⟩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𝐵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𝑓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𝑄</m:t>
                                </m:r>
                              </m:e>
                            </m:acc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zh-CN" altLang="en-US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2C8AF998-58C4-EDB0-5112-D20B3645BF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622" y="1934065"/>
                  <a:ext cx="7940572" cy="73603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ED87E9BC-0244-5B97-6554-65E78629324E}"/>
                    </a:ext>
                  </a:extLst>
                </p:cNvPr>
                <p:cNvSpPr txBox="1"/>
                <p:nvPr/>
              </p:nvSpPr>
              <p:spPr>
                <a:xfrm>
                  <a:off x="915622" y="2753479"/>
                  <a:ext cx="4730910" cy="4142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max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𝑄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𝑓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)=</m:t>
                        </m:r>
                        <m:func>
                          <m:func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max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𝑖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𝑄</m:t>
                                </m:r>
                              </m:e>
                            </m:acc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)]</m:t>
                            </m:r>
                          </m:e>
                        </m:func>
                      </m:oMath>
                    </m:oMathPara>
                  </a14:m>
                  <a:endParaRPr lang="zh-CN" altLang="en-US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ED87E9BC-0244-5B97-6554-65E7862932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622" y="2753479"/>
                  <a:ext cx="4730910" cy="414281"/>
                </a:xfrm>
                <a:prstGeom prst="rect">
                  <a:avLst/>
                </a:prstGeom>
                <a:blipFill>
                  <a:blip r:embed="rId7"/>
                  <a:stretch>
                    <a:fillRect l="-515" t="-11765" r="-1418" b="-117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E9FA2A8-BFF4-4937-9FB0-F069FEB5BE58}"/>
              </a:ext>
            </a:extLst>
          </p:cNvPr>
          <p:cNvGrpSpPr/>
          <p:nvPr/>
        </p:nvGrpSpPr>
        <p:grpSpPr>
          <a:xfrm>
            <a:off x="1569749" y="4279444"/>
            <a:ext cx="6120109" cy="2416523"/>
            <a:chOff x="1569749" y="4279444"/>
            <a:chExt cx="6120109" cy="2416523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669F7CF5-2A19-B93B-EFC0-B92200A92296}"/>
                </a:ext>
              </a:extLst>
            </p:cNvPr>
            <p:cNvGrpSpPr/>
            <p:nvPr/>
          </p:nvGrpSpPr>
          <p:grpSpPr>
            <a:xfrm>
              <a:off x="1569749" y="4279749"/>
              <a:ext cx="2670909" cy="2416218"/>
              <a:chOff x="1068270" y="4106986"/>
              <a:chExt cx="2861882" cy="2588980"/>
            </a:xfrm>
          </p:grpSpPr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647F3ED9-2AAB-4725-9A9C-AAA8DAB2C886}"/>
                  </a:ext>
                </a:extLst>
              </p:cNvPr>
              <p:cNvGrpSpPr/>
              <p:nvPr/>
            </p:nvGrpSpPr>
            <p:grpSpPr>
              <a:xfrm>
                <a:off x="1068270" y="4106986"/>
                <a:ext cx="2861882" cy="2588980"/>
                <a:chOff x="1065565" y="3871641"/>
                <a:chExt cx="3053508" cy="2762332"/>
              </a:xfrm>
            </p:grpSpPr>
            <p:grpSp>
              <p:nvGrpSpPr>
                <p:cNvPr id="73" name="组合 72">
                  <a:extLst>
                    <a:ext uri="{FF2B5EF4-FFF2-40B4-BE49-F238E27FC236}">
                      <a16:creationId xmlns:a16="http://schemas.microsoft.com/office/drawing/2014/main" id="{40D7B562-47FC-4CFE-88C9-E60C41D91616}"/>
                    </a:ext>
                  </a:extLst>
                </p:cNvPr>
                <p:cNvGrpSpPr/>
                <p:nvPr/>
              </p:nvGrpSpPr>
              <p:grpSpPr>
                <a:xfrm>
                  <a:off x="1469877" y="3905428"/>
                  <a:ext cx="2649196" cy="2728545"/>
                  <a:chOff x="1469877" y="3905428"/>
                  <a:chExt cx="2649196" cy="2728545"/>
                </a:xfrm>
              </p:grpSpPr>
              <p:grpSp>
                <p:nvGrpSpPr>
                  <p:cNvPr id="40" name="组合 39">
                    <a:extLst>
                      <a:ext uri="{FF2B5EF4-FFF2-40B4-BE49-F238E27FC236}">
                        <a16:creationId xmlns:a16="http://schemas.microsoft.com/office/drawing/2014/main" id="{AD6350AF-6B16-4AE0-9446-F328917386B9}"/>
                      </a:ext>
                    </a:extLst>
                  </p:cNvPr>
                  <p:cNvGrpSpPr/>
                  <p:nvPr/>
                </p:nvGrpSpPr>
                <p:grpSpPr>
                  <a:xfrm>
                    <a:off x="1811013" y="5117052"/>
                    <a:ext cx="299098" cy="1095739"/>
                    <a:chOff x="1811013" y="5117052"/>
                    <a:chExt cx="299098" cy="1095739"/>
                  </a:xfrm>
                </p:grpSpPr>
                <p:sp>
                  <p:nvSpPr>
                    <p:cNvPr id="27" name="矩形 26">
                      <a:extLst>
                        <a:ext uri="{FF2B5EF4-FFF2-40B4-BE49-F238E27FC236}">
                          <a16:creationId xmlns:a16="http://schemas.microsoft.com/office/drawing/2014/main" id="{9740BE19-022D-4CF6-8ACB-1AF3D59028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1013" y="5117052"/>
                      <a:ext cx="299098" cy="1095739"/>
                    </a:xfrm>
                    <a:prstGeom prst="rect">
                      <a:avLst/>
                    </a:prstGeom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grpSp>
                  <p:nvGrpSpPr>
                    <p:cNvPr id="26" name="组合 25">
                      <a:extLst>
                        <a:ext uri="{FF2B5EF4-FFF2-40B4-BE49-F238E27FC236}">
                          <a16:creationId xmlns:a16="http://schemas.microsoft.com/office/drawing/2014/main" id="{ECD5A085-54F2-4C6C-95BA-CC6DD7871E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4362" y="5360204"/>
                      <a:ext cx="152400" cy="316705"/>
                      <a:chOff x="1414462" y="4998254"/>
                      <a:chExt cx="152400" cy="316705"/>
                    </a:xfrm>
                  </p:grpSpPr>
                  <p:cxnSp>
                    <p:nvCxnSpPr>
                      <p:cNvPr id="13" name="直接连接符 12">
                        <a:extLst>
                          <a:ext uri="{FF2B5EF4-FFF2-40B4-BE49-F238E27FC236}">
                            <a16:creationId xmlns:a16="http://schemas.microsoft.com/office/drawing/2014/main" id="{72B3D722-24AD-4C70-A0DF-D8AF53E150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490662" y="4998255"/>
                        <a:ext cx="0" cy="31670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" name="直接连接符 15">
                        <a:extLst>
                          <a:ext uri="{FF2B5EF4-FFF2-40B4-BE49-F238E27FC236}">
                            <a16:creationId xmlns:a16="http://schemas.microsoft.com/office/drawing/2014/main" id="{2DD8FBEC-6E36-42A3-B174-A45B51F337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5314959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直接连接符 24">
                        <a:extLst>
                          <a:ext uri="{FF2B5EF4-FFF2-40B4-BE49-F238E27FC236}">
                            <a16:creationId xmlns:a16="http://schemas.microsoft.com/office/drawing/2014/main" id="{3734D39F-BABD-4DE6-8C45-BFA7207B52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4998254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" name="椭圆 7">
                        <a:extLst>
                          <a:ext uri="{FF2B5EF4-FFF2-40B4-BE49-F238E27FC236}">
                            <a16:creationId xmlns:a16="http://schemas.microsoft.com/office/drawing/2014/main" id="{868EBDBB-1EB8-416B-A86B-17DC50FAB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225" y="5088741"/>
                        <a:ext cx="142875" cy="14287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64000">
                            <a:schemeClr val="tx1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1" name="组合 40">
                    <a:extLst>
                      <a:ext uri="{FF2B5EF4-FFF2-40B4-BE49-F238E27FC236}">
                        <a16:creationId xmlns:a16="http://schemas.microsoft.com/office/drawing/2014/main" id="{5174015C-A088-4565-B4AC-3E86D04B3845}"/>
                      </a:ext>
                    </a:extLst>
                  </p:cNvPr>
                  <p:cNvGrpSpPr/>
                  <p:nvPr/>
                </p:nvGrpSpPr>
                <p:grpSpPr>
                  <a:xfrm>
                    <a:off x="2416340" y="4401084"/>
                    <a:ext cx="299098" cy="1811708"/>
                    <a:chOff x="1811013" y="4401084"/>
                    <a:chExt cx="299098" cy="1811708"/>
                  </a:xfrm>
                </p:grpSpPr>
                <p:sp>
                  <p:nvSpPr>
                    <p:cNvPr id="42" name="矩形 41">
                      <a:extLst>
                        <a:ext uri="{FF2B5EF4-FFF2-40B4-BE49-F238E27FC236}">
                          <a16:creationId xmlns:a16="http://schemas.microsoft.com/office/drawing/2014/main" id="{5E00B9DB-0F9C-41AF-A922-E55BE8B210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1013" y="4401084"/>
                      <a:ext cx="299098" cy="1811708"/>
                    </a:xfrm>
                    <a:prstGeom prst="rect">
                      <a:avLst/>
                    </a:prstGeom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grpSp>
                  <p:nvGrpSpPr>
                    <p:cNvPr id="43" name="组合 42">
                      <a:extLst>
                        <a:ext uri="{FF2B5EF4-FFF2-40B4-BE49-F238E27FC236}">
                          <a16:creationId xmlns:a16="http://schemas.microsoft.com/office/drawing/2014/main" id="{C47104C4-7330-4976-8EAE-5E141A1D73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4362" y="4755359"/>
                      <a:ext cx="152400" cy="400050"/>
                      <a:chOff x="1414462" y="4393409"/>
                      <a:chExt cx="152400" cy="400050"/>
                    </a:xfrm>
                  </p:grpSpPr>
                  <p:cxnSp>
                    <p:nvCxnSpPr>
                      <p:cNvPr id="45" name="直接连接符 44">
                        <a:extLst>
                          <a:ext uri="{FF2B5EF4-FFF2-40B4-BE49-F238E27FC236}">
                            <a16:creationId xmlns:a16="http://schemas.microsoft.com/office/drawing/2014/main" id="{7F7554A8-A11B-4890-905B-F59C46D4D8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490662" y="4393409"/>
                        <a:ext cx="0" cy="40005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直接连接符 45">
                        <a:extLst>
                          <a:ext uri="{FF2B5EF4-FFF2-40B4-BE49-F238E27FC236}">
                            <a16:creationId xmlns:a16="http://schemas.microsoft.com/office/drawing/2014/main" id="{D75250E5-ACD7-43FC-9225-AD4CECF7D9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4793459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直接连接符 46">
                        <a:extLst>
                          <a:ext uri="{FF2B5EF4-FFF2-40B4-BE49-F238E27FC236}">
                            <a16:creationId xmlns:a16="http://schemas.microsoft.com/office/drawing/2014/main" id="{4E42DB67-5665-43EC-A4FC-94D63E6852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4393409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椭圆 43">
                        <a:extLst>
                          <a:ext uri="{FF2B5EF4-FFF2-40B4-BE49-F238E27FC236}">
                            <a16:creationId xmlns:a16="http://schemas.microsoft.com/office/drawing/2014/main" id="{A00BFF32-85D7-4035-8845-5EB50B0C70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225" y="4521997"/>
                        <a:ext cx="142875" cy="14287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64000">
                            <a:schemeClr val="tx1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</p:grpSp>
              <p:grpSp>
                <p:nvGrpSpPr>
                  <p:cNvPr id="48" name="组合 47">
                    <a:extLst>
                      <a:ext uri="{FF2B5EF4-FFF2-40B4-BE49-F238E27FC236}">
                        <a16:creationId xmlns:a16="http://schemas.microsoft.com/office/drawing/2014/main" id="{FBD3E5B4-6971-4133-BF4F-8F3C4FE7F4B7}"/>
                      </a:ext>
                    </a:extLst>
                  </p:cNvPr>
                  <p:cNvGrpSpPr/>
                  <p:nvPr/>
                </p:nvGrpSpPr>
                <p:grpSpPr>
                  <a:xfrm>
                    <a:off x="3039930" y="5569744"/>
                    <a:ext cx="299098" cy="643047"/>
                    <a:chOff x="1811013" y="5569744"/>
                    <a:chExt cx="299098" cy="643047"/>
                  </a:xfrm>
                </p:grpSpPr>
                <p:sp>
                  <p:nvSpPr>
                    <p:cNvPr id="49" name="矩形 48">
                      <a:extLst>
                        <a:ext uri="{FF2B5EF4-FFF2-40B4-BE49-F238E27FC236}">
                          <a16:creationId xmlns:a16="http://schemas.microsoft.com/office/drawing/2014/main" id="{BF22CF6B-1ED3-41AF-8709-CB2D932B82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1013" y="5569744"/>
                      <a:ext cx="299098" cy="643047"/>
                    </a:xfrm>
                    <a:prstGeom prst="rect">
                      <a:avLst/>
                    </a:prstGeom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grpSp>
                  <p:nvGrpSpPr>
                    <p:cNvPr id="50" name="组合 49">
                      <a:extLst>
                        <a:ext uri="{FF2B5EF4-FFF2-40B4-BE49-F238E27FC236}">
                          <a16:creationId xmlns:a16="http://schemas.microsoft.com/office/drawing/2014/main" id="{F3450F5C-DB2F-487F-9590-1F5A8E5EB0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4362" y="5734070"/>
                      <a:ext cx="152400" cy="283368"/>
                      <a:chOff x="1414462" y="5372120"/>
                      <a:chExt cx="152400" cy="283368"/>
                    </a:xfrm>
                  </p:grpSpPr>
                  <p:cxnSp>
                    <p:nvCxnSpPr>
                      <p:cNvPr id="52" name="直接连接符 51">
                        <a:extLst>
                          <a:ext uri="{FF2B5EF4-FFF2-40B4-BE49-F238E27FC236}">
                            <a16:creationId xmlns:a16="http://schemas.microsoft.com/office/drawing/2014/main" id="{3B5F2DC8-B20F-4E2A-973E-0A2E489252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490662" y="5372120"/>
                        <a:ext cx="0" cy="283368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直接连接符 52">
                        <a:extLst>
                          <a:ext uri="{FF2B5EF4-FFF2-40B4-BE49-F238E27FC236}">
                            <a16:creationId xmlns:a16="http://schemas.microsoft.com/office/drawing/2014/main" id="{69523924-9ED0-4190-A031-D345CA2EBB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5655487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直接连接符 53">
                        <a:extLst>
                          <a:ext uri="{FF2B5EF4-FFF2-40B4-BE49-F238E27FC236}">
                            <a16:creationId xmlns:a16="http://schemas.microsoft.com/office/drawing/2014/main" id="{41A6D4D1-0F99-4A66-9893-21CE579872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5372120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椭圆 50">
                        <a:extLst>
                          <a:ext uri="{FF2B5EF4-FFF2-40B4-BE49-F238E27FC236}">
                            <a16:creationId xmlns:a16="http://schemas.microsoft.com/office/drawing/2014/main" id="{7708333F-BBDA-49EB-B834-A7EFCD5333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225" y="5443557"/>
                        <a:ext cx="142875" cy="14287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64000">
                            <a:schemeClr val="tx1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</p:grpSp>
              <p:sp>
                <p:nvSpPr>
                  <p:cNvPr id="55" name="椭圆 54">
                    <a:extLst>
                      <a:ext uri="{FF2B5EF4-FFF2-40B4-BE49-F238E27FC236}">
                        <a16:creationId xmlns:a16="http://schemas.microsoft.com/office/drawing/2014/main" id="{E676D7A6-1FCB-4A21-B71C-D8AF112F6BFC}"/>
                      </a:ext>
                    </a:extLst>
                  </p:cNvPr>
                  <p:cNvSpPr/>
                  <p:nvPr/>
                </p:nvSpPr>
                <p:spPr>
                  <a:xfrm>
                    <a:off x="3649054" y="5238572"/>
                    <a:ext cx="94004" cy="9400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6" name="椭圆 55">
                    <a:extLst>
                      <a:ext uri="{FF2B5EF4-FFF2-40B4-BE49-F238E27FC236}">
                        <a16:creationId xmlns:a16="http://schemas.microsoft.com/office/drawing/2014/main" id="{088A5584-E16F-4C13-8FD6-6734F9783638}"/>
                      </a:ext>
                    </a:extLst>
                  </p:cNvPr>
                  <p:cNvSpPr/>
                  <p:nvPr/>
                </p:nvSpPr>
                <p:spPr>
                  <a:xfrm>
                    <a:off x="3801454" y="5238572"/>
                    <a:ext cx="94004" cy="9400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椭圆 56">
                    <a:extLst>
                      <a:ext uri="{FF2B5EF4-FFF2-40B4-BE49-F238E27FC236}">
                        <a16:creationId xmlns:a16="http://schemas.microsoft.com/office/drawing/2014/main" id="{02EA46AE-4039-4C28-91F2-2E03880AAF17}"/>
                      </a:ext>
                    </a:extLst>
                  </p:cNvPr>
                  <p:cNvSpPr/>
                  <p:nvPr/>
                </p:nvSpPr>
                <p:spPr>
                  <a:xfrm>
                    <a:off x="3953854" y="5238572"/>
                    <a:ext cx="94004" cy="9400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9" name="直接连接符 58">
                    <a:extLst>
                      <a:ext uri="{FF2B5EF4-FFF2-40B4-BE49-F238E27FC236}">
                        <a16:creationId xmlns:a16="http://schemas.microsoft.com/office/drawing/2014/main" id="{D2D53D3E-6E51-4121-9235-1CB10074F4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69877" y="6212792"/>
                    <a:ext cx="2649196" cy="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连接符 60">
                    <a:extLst>
                      <a:ext uri="{FF2B5EF4-FFF2-40B4-BE49-F238E27FC236}">
                        <a16:creationId xmlns:a16="http://schemas.microsoft.com/office/drawing/2014/main" id="{0933729C-2D43-4212-B9A4-216B657C42A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78423" y="3905428"/>
                    <a:ext cx="0" cy="2324456"/>
                  </a:xfrm>
                  <a:prstGeom prst="line">
                    <a:avLst/>
                  </a:prstGeom>
                  <a:ln w="38100">
                    <a:tailEnd type="stealth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文本框 64">
                        <a:extLst>
                          <a:ext uri="{FF2B5EF4-FFF2-40B4-BE49-F238E27FC236}">
                            <a16:creationId xmlns:a16="http://schemas.microsoft.com/office/drawing/2014/main" id="{93018B31-038C-4D78-90BB-A436F0FD5C7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53934" y="6255343"/>
                        <a:ext cx="399040" cy="3786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文本框 64">
                        <a:extLst>
                          <a:ext uri="{FF2B5EF4-FFF2-40B4-BE49-F238E27FC236}">
                            <a16:creationId xmlns:a16="http://schemas.microsoft.com/office/drawing/2014/main" id="{93018B31-038C-4D78-90BB-A436F0FD5C7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53934" y="6255343"/>
                        <a:ext cx="399040" cy="378630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3077" r="-6154" b="-1290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文本框 65">
                        <a:extLst>
                          <a:ext uri="{FF2B5EF4-FFF2-40B4-BE49-F238E27FC236}">
                            <a16:creationId xmlns:a16="http://schemas.microsoft.com/office/drawing/2014/main" id="{AF1D4329-73F7-4BE5-9AAC-94A414D45CE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69242" y="6255343"/>
                        <a:ext cx="399040" cy="3786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6" name="文本框 65">
                        <a:extLst>
                          <a:ext uri="{FF2B5EF4-FFF2-40B4-BE49-F238E27FC236}">
                            <a16:creationId xmlns:a16="http://schemas.microsoft.com/office/drawing/2014/main" id="{AF1D4329-73F7-4BE5-9AAC-94A414D45CE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69242" y="6255343"/>
                        <a:ext cx="399040" cy="37863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3077" r="-6154" b="-1290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文本框 66">
                        <a:extLst>
                          <a:ext uri="{FF2B5EF4-FFF2-40B4-BE49-F238E27FC236}">
                            <a16:creationId xmlns:a16="http://schemas.microsoft.com/office/drawing/2014/main" id="{98BFF66E-F100-486C-A333-A3FE2EF78F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92304" y="6255343"/>
                        <a:ext cx="399040" cy="3786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7" name="文本框 66">
                        <a:extLst>
                          <a:ext uri="{FF2B5EF4-FFF2-40B4-BE49-F238E27FC236}">
                            <a16:creationId xmlns:a16="http://schemas.microsoft.com/office/drawing/2014/main" id="{98BFF66E-F100-486C-A333-A3FE2EF78F0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92304" y="6255343"/>
                        <a:ext cx="399040" cy="378630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3077" r="-6154" b="-1290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文本框 106">
                      <a:extLst>
                        <a:ext uri="{FF2B5EF4-FFF2-40B4-BE49-F238E27FC236}">
                          <a16:creationId xmlns:a16="http://schemas.microsoft.com/office/drawing/2014/main" id="{27838D1C-834A-4A20-9993-5D869214B42F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917108" y="4020098"/>
                      <a:ext cx="625299" cy="3283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max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200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107" name="文本框 106">
                      <a:extLst>
                        <a:ext uri="{FF2B5EF4-FFF2-40B4-BE49-F238E27FC236}">
                          <a16:creationId xmlns:a16="http://schemas.microsoft.com/office/drawing/2014/main" id="{27838D1C-834A-4A20-9993-5D869214B42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917108" y="4020098"/>
                      <a:ext cx="625299" cy="328385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r="-13725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10" name="图片 9" descr="图片包含 游戏机, 画, 灯&#10;&#10;AI 生成的内容可能不正确。">
                <a:extLst>
                  <a:ext uri="{FF2B5EF4-FFF2-40B4-BE49-F238E27FC236}">
                    <a16:creationId xmlns:a16="http://schemas.microsoft.com/office/drawing/2014/main" id="{368D69BA-7DFB-BC43-4959-20B503977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6603" y="4204552"/>
                <a:ext cx="676172" cy="676172"/>
              </a:xfrm>
              <a:prstGeom prst="rect">
                <a:avLst/>
              </a:prstGeom>
            </p:spPr>
          </p:pic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D2E9483D-779E-B5E4-53AC-B4ECA6AB47D5}"/>
                  </a:ext>
                </a:extLst>
              </p:cNvPr>
              <p:cNvGrpSpPr/>
              <p:nvPr/>
            </p:nvGrpSpPr>
            <p:grpSpPr>
              <a:xfrm>
                <a:off x="1608810" y="4162475"/>
                <a:ext cx="738330" cy="369332"/>
                <a:chOff x="1609534" y="4204552"/>
                <a:chExt cx="738330" cy="369332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C04CCF52-A284-ADA2-A5F2-20533EA8F467}"/>
                    </a:ext>
                  </a:extLst>
                </p:cNvPr>
                <p:cNvSpPr/>
                <p:nvPr/>
              </p:nvSpPr>
              <p:spPr>
                <a:xfrm>
                  <a:off x="1609534" y="4322264"/>
                  <a:ext cx="133909" cy="133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000">
                      <a:schemeClr val="tx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21E6DB14-2EA9-DA8D-18DB-DCF4A581DB28}"/>
                    </a:ext>
                  </a:extLst>
                </p:cNvPr>
                <p:cNvSpPr txBox="1"/>
                <p:nvPr/>
              </p:nvSpPr>
              <p:spPr>
                <a:xfrm>
                  <a:off x="1727181" y="4204552"/>
                  <a:ext cx="6206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EXP</a:t>
                  </a:r>
                  <a:endPara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4C95B76E-9C7B-39C8-FD4B-A96638503BCD}"/>
                </a:ext>
              </a:extLst>
            </p:cNvPr>
            <p:cNvGrpSpPr/>
            <p:nvPr/>
          </p:nvGrpSpPr>
          <p:grpSpPr>
            <a:xfrm>
              <a:off x="5018715" y="4279444"/>
              <a:ext cx="2671143" cy="2414105"/>
              <a:chOff x="4706161" y="4106833"/>
              <a:chExt cx="2862133" cy="2586716"/>
            </a:xfrm>
          </p:grpSpPr>
          <p:grpSp>
            <p:nvGrpSpPr>
              <p:cNvPr id="110" name="组合 109">
                <a:extLst>
                  <a:ext uri="{FF2B5EF4-FFF2-40B4-BE49-F238E27FC236}">
                    <a16:creationId xmlns:a16="http://schemas.microsoft.com/office/drawing/2014/main" id="{78D12DCA-D0EE-4E76-B7AC-E4117EB36BF0}"/>
                  </a:ext>
                </a:extLst>
              </p:cNvPr>
              <p:cNvGrpSpPr/>
              <p:nvPr/>
            </p:nvGrpSpPr>
            <p:grpSpPr>
              <a:xfrm>
                <a:off x="4706161" y="4106833"/>
                <a:ext cx="2862133" cy="2586716"/>
                <a:chOff x="4704548" y="3871641"/>
                <a:chExt cx="3053775" cy="2759917"/>
              </a:xfrm>
            </p:grpSpPr>
            <p:grpSp>
              <p:nvGrpSpPr>
                <p:cNvPr id="76" name="组合 75">
                  <a:extLst>
                    <a:ext uri="{FF2B5EF4-FFF2-40B4-BE49-F238E27FC236}">
                      <a16:creationId xmlns:a16="http://schemas.microsoft.com/office/drawing/2014/main" id="{28E313A3-920A-49A6-A3DA-BE6FBD85C7E4}"/>
                    </a:ext>
                  </a:extLst>
                </p:cNvPr>
                <p:cNvGrpSpPr/>
                <p:nvPr/>
              </p:nvGrpSpPr>
              <p:grpSpPr>
                <a:xfrm>
                  <a:off x="5109127" y="3903013"/>
                  <a:ext cx="2649196" cy="2728545"/>
                  <a:chOff x="1469877" y="3905428"/>
                  <a:chExt cx="2649196" cy="2728545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id="{D8D3F3DC-FF4D-4F69-8598-038C7512B26E}"/>
                      </a:ext>
                    </a:extLst>
                  </p:cNvPr>
                  <p:cNvGrpSpPr/>
                  <p:nvPr/>
                </p:nvGrpSpPr>
                <p:grpSpPr>
                  <a:xfrm>
                    <a:off x="1811013" y="5117052"/>
                    <a:ext cx="299098" cy="1095739"/>
                    <a:chOff x="1811013" y="5117052"/>
                    <a:chExt cx="299098" cy="1095739"/>
                  </a:xfrm>
                </p:grpSpPr>
                <p:sp>
                  <p:nvSpPr>
                    <p:cNvPr id="100" name="矩形 99">
                      <a:extLst>
                        <a:ext uri="{FF2B5EF4-FFF2-40B4-BE49-F238E27FC236}">
                          <a16:creationId xmlns:a16="http://schemas.microsoft.com/office/drawing/2014/main" id="{B7F08AD6-175D-454F-A62E-F9EA34D04B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1013" y="5117052"/>
                      <a:ext cx="299098" cy="1095739"/>
                    </a:xfrm>
                    <a:prstGeom prst="rect">
                      <a:avLst/>
                    </a:prstGeom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grpSp>
                  <p:nvGrpSpPr>
                    <p:cNvPr id="101" name="组合 100">
                      <a:extLst>
                        <a:ext uri="{FF2B5EF4-FFF2-40B4-BE49-F238E27FC236}">
                          <a16:creationId xmlns:a16="http://schemas.microsoft.com/office/drawing/2014/main" id="{6D5BE9A7-0800-4145-8874-0FB5F0406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4362" y="5360204"/>
                      <a:ext cx="152400" cy="316705"/>
                      <a:chOff x="1414462" y="4998254"/>
                      <a:chExt cx="152400" cy="316705"/>
                    </a:xfrm>
                  </p:grpSpPr>
                  <p:cxnSp>
                    <p:nvCxnSpPr>
                      <p:cNvPr id="102" name="直接连接符 101">
                        <a:extLst>
                          <a:ext uri="{FF2B5EF4-FFF2-40B4-BE49-F238E27FC236}">
                            <a16:creationId xmlns:a16="http://schemas.microsoft.com/office/drawing/2014/main" id="{D0A8DFB0-C2E2-45CA-97EB-0220A6238D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490662" y="4998255"/>
                        <a:ext cx="0" cy="31670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直接连接符 102">
                        <a:extLst>
                          <a:ext uri="{FF2B5EF4-FFF2-40B4-BE49-F238E27FC236}">
                            <a16:creationId xmlns:a16="http://schemas.microsoft.com/office/drawing/2014/main" id="{45173934-FA95-40ED-A836-86F613518E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5314959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4" name="直接连接符 103">
                        <a:extLst>
                          <a:ext uri="{FF2B5EF4-FFF2-40B4-BE49-F238E27FC236}">
                            <a16:creationId xmlns:a16="http://schemas.microsoft.com/office/drawing/2014/main" id="{55DF99F1-A1A9-4454-8F41-B4D86984E5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4998254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5" name="椭圆 104">
                        <a:extLst>
                          <a:ext uri="{FF2B5EF4-FFF2-40B4-BE49-F238E27FC236}">
                            <a16:creationId xmlns:a16="http://schemas.microsoft.com/office/drawing/2014/main" id="{2E283462-6043-4D88-8CA4-D9F1596C15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225" y="5088741"/>
                        <a:ext cx="142875" cy="14287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64000">
                            <a:schemeClr val="tx1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78" name="组合 77">
                    <a:extLst>
                      <a:ext uri="{FF2B5EF4-FFF2-40B4-BE49-F238E27FC236}">
                        <a16:creationId xmlns:a16="http://schemas.microsoft.com/office/drawing/2014/main" id="{C72C11AD-C222-4F95-8018-4C27CC35A4EE}"/>
                      </a:ext>
                    </a:extLst>
                  </p:cNvPr>
                  <p:cNvGrpSpPr/>
                  <p:nvPr/>
                </p:nvGrpSpPr>
                <p:grpSpPr>
                  <a:xfrm>
                    <a:off x="2416340" y="4401084"/>
                    <a:ext cx="299098" cy="1811708"/>
                    <a:chOff x="1811013" y="4401084"/>
                    <a:chExt cx="299098" cy="1811708"/>
                  </a:xfrm>
                </p:grpSpPr>
                <p:sp>
                  <p:nvSpPr>
                    <p:cNvPr id="94" name="矩形 93">
                      <a:extLst>
                        <a:ext uri="{FF2B5EF4-FFF2-40B4-BE49-F238E27FC236}">
                          <a16:creationId xmlns:a16="http://schemas.microsoft.com/office/drawing/2014/main" id="{31A49896-CF30-4DEB-826E-F58F160C9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1013" y="4401084"/>
                      <a:ext cx="299098" cy="1811708"/>
                    </a:xfrm>
                    <a:prstGeom prst="rect">
                      <a:avLst/>
                    </a:prstGeom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grpSp>
                  <p:nvGrpSpPr>
                    <p:cNvPr id="95" name="组合 94">
                      <a:extLst>
                        <a:ext uri="{FF2B5EF4-FFF2-40B4-BE49-F238E27FC236}">
                          <a16:creationId xmlns:a16="http://schemas.microsoft.com/office/drawing/2014/main" id="{649F09E8-4318-4AB8-B959-2DA4AA790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4362" y="4755359"/>
                      <a:ext cx="152400" cy="400050"/>
                      <a:chOff x="1414462" y="4393409"/>
                      <a:chExt cx="152400" cy="400050"/>
                    </a:xfrm>
                  </p:grpSpPr>
                  <p:cxnSp>
                    <p:nvCxnSpPr>
                      <p:cNvPr id="96" name="直接连接符 95">
                        <a:extLst>
                          <a:ext uri="{FF2B5EF4-FFF2-40B4-BE49-F238E27FC236}">
                            <a16:creationId xmlns:a16="http://schemas.microsoft.com/office/drawing/2014/main" id="{6E4326A8-990E-4C60-8563-BF1C09E34D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490662" y="4393409"/>
                        <a:ext cx="0" cy="40005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直接连接符 96">
                        <a:extLst>
                          <a:ext uri="{FF2B5EF4-FFF2-40B4-BE49-F238E27FC236}">
                            <a16:creationId xmlns:a16="http://schemas.microsoft.com/office/drawing/2014/main" id="{964498D6-670F-44F1-B401-6BCE35B08B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4793459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直接连接符 97">
                        <a:extLst>
                          <a:ext uri="{FF2B5EF4-FFF2-40B4-BE49-F238E27FC236}">
                            <a16:creationId xmlns:a16="http://schemas.microsoft.com/office/drawing/2014/main" id="{30FE7538-5CF3-4455-8B26-41745AF324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4393409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9" name="椭圆 98">
                        <a:extLst>
                          <a:ext uri="{FF2B5EF4-FFF2-40B4-BE49-F238E27FC236}">
                            <a16:creationId xmlns:a16="http://schemas.microsoft.com/office/drawing/2014/main" id="{FF7E143C-680C-4D62-98AE-4BCCB36BE9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225" y="4521997"/>
                        <a:ext cx="142875" cy="14287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64000">
                            <a:schemeClr val="tx1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</p:grpSp>
              <p:grpSp>
                <p:nvGrpSpPr>
                  <p:cNvPr id="79" name="组合 78">
                    <a:extLst>
                      <a:ext uri="{FF2B5EF4-FFF2-40B4-BE49-F238E27FC236}">
                        <a16:creationId xmlns:a16="http://schemas.microsoft.com/office/drawing/2014/main" id="{9F508264-0594-4383-AA54-736DBE1C3F97}"/>
                      </a:ext>
                    </a:extLst>
                  </p:cNvPr>
                  <p:cNvGrpSpPr/>
                  <p:nvPr/>
                </p:nvGrpSpPr>
                <p:grpSpPr>
                  <a:xfrm>
                    <a:off x="3039930" y="5157802"/>
                    <a:ext cx="299098" cy="1054989"/>
                    <a:chOff x="1811013" y="5157802"/>
                    <a:chExt cx="299098" cy="1054989"/>
                  </a:xfrm>
                </p:grpSpPr>
                <p:sp>
                  <p:nvSpPr>
                    <p:cNvPr id="88" name="矩形 87">
                      <a:extLst>
                        <a:ext uri="{FF2B5EF4-FFF2-40B4-BE49-F238E27FC236}">
                          <a16:creationId xmlns:a16="http://schemas.microsoft.com/office/drawing/2014/main" id="{18DF59E3-FC2B-4586-A07D-B2790582C9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1013" y="5569744"/>
                      <a:ext cx="299098" cy="643047"/>
                    </a:xfrm>
                    <a:prstGeom prst="rect">
                      <a:avLst/>
                    </a:prstGeom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grpSp>
                  <p:nvGrpSpPr>
                    <p:cNvPr id="89" name="组合 88">
                      <a:extLst>
                        <a:ext uri="{FF2B5EF4-FFF2-40B4-BE49-F238E27FC236}">
                          <a16:creationId xmlns:a16="http://schemas.microsoft.com/office/drawing/2014/main" id="{4767A289-B3E2-448E-B226-9CFA3DA16A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84362" y="5157802"/>
                      <a:ext cx="152400" cy="283368"/>
                      <a:chOff x="1414462" y="4795852"/>
                      <a:chExt cx="152400" cy="283368"/>
                    </a:xfrm>
                  </p:grpSpPr>
                  <p:cxnSp>
                    <p:nvCxnSpPr>
                      <p:cNvPr id="90" name="直接连接符 89">
                        <a:extLst>
                          <a:ext uri="{FF2B5EF4-FFF2-40B4-BE49-F238E27FC236}">
                            <a16:creationId xmlns:a16="http://schemas.microsoft.com/office/drawing/2014/main" id="{4C07AD87-ED98-45E9-BFA9-2C6347B845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490662" y="4795852"/>
                        <a:ext cx="0" cy="283368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" name="直接连接符 90">
                        <a:extLst>
                          <a:ext uri="{FF2B5EF4-FFF2-40B4-BE49-F238E27FC236}">
                            <a16:creationId xmlns:a16="http://schemas.microsoft.com/office/drawing/2014/main" id="{B0C7B778-00D6-4D87-997E-F1DF7B01CC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5079219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直接连接符 91">
                        <a:extLst>
                          <a:ext uri="{FF2B5EF4-FFF2-40B4-BE49-F238E27FC236}">
                            <a16:creationId xmlns:a16="http://schemas.microsoft.com/office/drawing/2014/main" id="{55EF0FEB-0F90-461E-8B6A-B8B0787F95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414462" y="4795852"/>
                        <a:ext cx="1524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3" name="椭圆 92">
                        <a:extLst>
                          <a:ext uri="{FF2B5EF4-FFF2-40B4-BE49-F238E27FC236}">
                            <a16:creationId xmlns:a16="http://schemas.microsoft.com/office/drawing/2014/main" id="{CC299E63-7C36-4C5E-B53F-83772F1F27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225" y="4867289"/>
                        <a:ext cx="142875" cy="14287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64000">
                            <a:schemeClr val="tx1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</p:grpSp>
              <p:sp>
                <p:nvSpPr>
                  <p:cNvPr id="80" name="椭圆 79">
                    <a:extLst>
                      <a:ext uri="{FF2B5EF4-FFF2-40B4-BE49-F238E27FC236}">
                        <a16:creationId xmlns:a16="http://schemas.microsoft.com/office/drawing/2014/main" id="{95CDA2A7-5919-4A60-AB2A-1062A379469D}"/>
                      </a:ext>
                    </a:extLst>
                  </p:cNvPr>
                  <p:cNvSpPr/>
                  <p:nvPr/>
                </p:nvSpPr>
                <p:spPr>
                  <a:xfrm>
                    <a:off x="3649054" y="5238572"/>
                    <a:ext cx="94004" cy="9400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1" name="椭圆 80">
                    <a:extLst>
                      <a:ext uri="{FF2B5EF4-FFF2-40B4-BE49-F238E27FC236}">
                        <a16:creationId xmlns:a16="http://schemas.microsoft.com/office/drawing/2014/main" id="{5D19396A-1CA1-43A9-8831-D36B485ADB59}"/>
                      </a:ext>
                    </a:extLst>
                  </p:cNvPr>
                  <p:cNvSpPr/>
                  <p:nvPr/>
                </p:nvSpPr>
                <p:spPr>
                  <a:xfrm>
                    <a:off x="3801454" y="5238572"/>
                    <a:ext cx="94004" cy="9400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2" name="椭圆 81">
                    <a:extLst>
                      <a:ext uri="{FF2B5EF4-FFF2-40B4-BE49-F238E27FC236}">
                        <a16:creationId xmlns:a16="http://schemas.microsoft.com/office/drawing/2014/main" id="{F69B7EAE-2805-4BD0-AA65-817A04CE58B9}"/>
                      </a:ext>
                    </a:extLst>
                  </p:cNvPr>
                  <p:cNvSpPr/>
                  <p:nvPr/>
                </p:nvSpPr>
                <p:spPr>
                  <a:xfrm>
                    <a:off x="3953854" y="5238572"/>
                    <a:ext cx="94004" cy="9400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83" name="直接连接符 82">
                    <a:extLst>
                      <a:ext uri="{FF2B5EF4-FFF2-40B4-BE49-F238E27FC236}">
                        <a16:creationId xmlns:a16="http://schemas.microsoft.com/office/drawing/2014/main" id="{B0A18C33-1698-4AFA-AA44-C939EA41A9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69877" y="6212792"/>
                    <a:ext cx="2649196" cy="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83">
                    <a:extLst>
                      <a:ext uri="{FF2B5EF4-FFF2-40B4-BE49-F238E27FC236}">
                        <a16:creationId xmlns:a16="http://schemas.microsoft.com/office/drawing/2014/main" id="{022A4673-9AA2-468F-9C39-4D752B6254B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78423" y="3905428"/>
                    <a:ext cx="0" cy="2324456"/>
                  </a:xfrm>
                  <a:prstGeom prst="line">
                    <a:avLst/>
                  </a:prstGeom>
                  <a:ln w="38100">
                    <a:tailEnd type="stealth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5" name="文本框 84">
                        <a:extLst>
                          <a:ext uri="{FF2B5EF4-FFF2-40B4-BE49-F238E27FC236}">
                            <a16:creationId xmlns:a16="http://schemas.microsoft.com/office/drawing/2014/main" id="{225B36AF-F570-4778-80FD-1209E687FE3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53934" y="6255343"/>
                        <a:ext cx="399040" cy="3786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5" name="文本框 84">
                        <a:extLst>
                          <a:ext uri="{FF2B5EF4-FFF2-40B4-BE49-F238E27FC236}">
                            <a16:creationId xmlns:a16="http://schemas.microsoft.com/office/drawing/2014/main" id="{225B36AF-F570-4778-80FD-1209E687FE3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53934" y="6255343"/>
                        <a:ext cx="399040" cy="378630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l="-3077" r="-6154" b="-1129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6" name="文本框 85">
                        <a:extLst>
                          <a:ext uri="{FF2B5EF4-FFF2-40B4-BE49-F238E27FC236}">
                            <a16:creationId xmlns:a16="http://schemas.microsoft.com/office/drawing/2014/main" id="{9030FF0F-DE3D-482B-9E96-1440A180021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69242" y="6255343"/>
                        <a:ext cx="399040" cy="3786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6" name="文本框 85">
                        <a:extLst>
                          <a:ext uri="{FF2B5EF4-FFF2-40B4-BE49-F238E27FC236}">
                            <a16:creationId xmlns:a16="http://schemas.microsoft.com/office/drawing/2014/main" id="{9030FF0F-DE3D-482B-9E96-1440A180021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69242" y="6255343"/>
                        <a:ext cx="399040" cy="378630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l="-3077" r="-6154" b="-1129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7" name="文本框 86">
                        <a:extLst>
                          <a:ext uri="{FF2B5EF4-FFF2-40B4-BE49-F238E27FC236}">
                            <a16:creationId xmlns:a16="http://schemas.microsoft.com/office/drawing/2014/main" id="{3B25C504-D247-43F2-B92A-7B0D24FB53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92304" y="6255343"/>
                        <a:ext cx="399040" cy="3786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7" name="文本框 86">
                        <a:extLst>
                          <a:ext uri="{FF2B5EF4-FFF2-40B4-BE49-F238E27FC236}">
                            <a16:creationId xmlns:a16="http://schemas.microsoft.com/office/drawing/2014/main" id="{3B25C504-D247-43F2-B92A-7B0D24FB53D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92304" y="6255343"/>
                        <a:ext cx="399040" cy="378630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3077" r="-6154" b="-1129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文本框 107">
                      <a:extLst>
                        <a:ext uri="{FF2B5EF4-FFF2-40B4-BE49-F238E27FC236}">
                          <a16:creationId xmlns:a16="http://schemas.microsoft.com/office/drawing/2014/main" id="{74A43E03-447A-4FCE-907F-0DB6EA5D50B5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4556091" y="4020098"/>
                      <a:ext cx="625299" cy="3283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max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200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108" name="文本框 107">
                      <a:extLst>
                        <a:ext uri="{FF2B5EF4-FFF2-40B4-BE49-F238E27FC236}">
                          <a16:creationId xmlns:a16="http://schemas.microsoft.com/office/drawing/2014/main" id="{74A43E03-447A-4FCE-907F-0DB6EA5D50B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4556091" y="4020098"/>
                      <a:ext cx="625299" cy="328385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r="-16000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12" name="图片 11" descr="卡通人物&#10;&#10;AI 生成的内容可能不正确。">
                <a:extLst>
                  <a:ext uri="{FF2B5EF4-FFF2-40B4-BE49-F238E27FC236}">
                    <a16:creationId xmlns:a16="http://schemas.microsoft.com/office/drawing/2014/main" id="{FC4DF817-EF91-9817-0EE4-B9CE1B4C0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2425" y="4204552"/>
                <a:ext cx="676172" cy="676172"/>
              </a:xfrm>
              <a:prstGeom prst="rect">
                <a:avLst/>
              </a:prstGeom>
            </p:spPr>
          </p:pic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B52EF0FC-9338-B840-4B90-1DB9908EE862}"/>
                  </a:ext>
                </a:extLst>
              </p:cNvPr>
              <p:cNvGrpSpPr/>
              <p:nvPr/>
            </p:nvGrpSpPr>
            <p:grpSpPr>
              <a:xfrm>
                <a:off x="5261577" y="4162475"/>
                <a:ext cx="738330" cy="369332"/>
                <a:chOff x="1609534" y="4204552"/>
                <a:chExt cx="738330" cy="369332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10B651D0-ED20-7379-7242-D1F8C5018822}"/>
                    </a:ext>
                  </a:extLst>
                </p:cNvPr>
                <p:cNvSpPr/>
                <p:nvPr/>
              </p:nvSpPr>
              <p:spPr>
                <a:xfrm>
                  <a:off x="1609534" y="4322264"/>
                  <a:ext cx="133909" cy="133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000">
                      <a:schemeClr val="tx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FE8E1F2-EA02-B532-0F15-45528F1415BC}"/>
                    </a:ext>
                  </a:extLst>
                </p:cNvPr>
                <p:cNvSpPr txBox="1"/>
                <p:nvPr/>
              </p:nvSpPr>
              <p:spPr>
                <a:xfrm>
                  <a:off x="1727181" y="4204552"/>
                  <a:ext cx="6206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EXP</a:t>
                  </a:r>
                  <a:endPara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954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FF2F3-AFF1-47AF-A925-ED8395B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C784CE-706B-4CC6-8D84-C53B51DC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TSR of Gamow-Teller transitions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0105482-84B3-47D4-8648-030AC76F8FCC}"/>
                  </a:ext>
                </a:extLst>
              </p:cNvPr>
              <p:cNvSpPr txBox="1"/>
              <p:nvPr/>
            </p:nvSpPr>
            <p:spPr>
              <a:xfrm>
                <a:off x="419726" y="1015048"/>
                <a:ext cx="8454451" cy="2125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32000" indent="-432000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200" baseline="30000" dirty="0">
                    <a:ea typeface="宋体" panose="02010600030101010101" pitchFamily="2" charset="-122"/>
                    <a:cs typeface="Arial" panose="020B0604020202020204" pitchFamily="34" charset="0"/>
                  </a:rPr>
                  <a:t>96</a:t>
                </a:r>
                <a:r>
                  <a:rPr lang="en-US" altLang="zh-CN" sz="2200" dirty="0">
                    <a:ea typeface="宋体" panose="02010600030101010101" pitchFamily="2" charset="-122"/>
                    <a:cs typeface="Arial" panose="020B0604020202020204" pitchFamily="34" charset="0"/>
                  </a:rPr>
                  <a:t>Cd − a simple nucleus with analytical Gamow-Teller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zh-CN" sz="2200" dirty="0">
                    <a:ea typeface="宋体" panose="02010600030101010101" pitchFamily="2" charset="-122"/>
                    <a:cs typeface="Arial" panose="020B0604020202020204" pitchFamily="34" charset="0"/>
                  </a:rPr>
                  <a:t>:</a:t>
                </a:r>
              </a:p>
              <a:p>
                <a:pPr marL="432000" indent="-432000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ea typeface="宋体" panose="02010600030101010101" pitchFamily="2" charset="-122"/>
                    <a:cs typeface="Arial" panose="020B0604020202020204" pitchFamily="34" charset="0"/>
                  </a:rPr>
                  <a:t>For </a:t>
                </a:r>
                <a:r>
                  <a:rPr lang="en-US" altLang="zh-CN" sz="2200" dirty="0" err="1">
                    <a:ea typeface="宋体" panose="02010600030101010101" pitchFamily="2" charset="-122"/>
                    <a:cs typeface="Arial" panose="020B0604020202020204" pitchFamily="34" charset="0"/>
                  </a:rPr>
                  <a:t>isoscalar</a:t>
                </a:r>
                <a:r>
                  <a:rPr lang="en-US" altLang="zh-CN" sz="2200" dirty="0">
                    <a:ea typeface="宋体" panose="02010600030101010101" pitchFamily="2" charset="-122"/>
                    <a:cs typeface="Arial" panose="020B0604020202020204" pitchFamily="34" charset="0"/>
                  </a:rPr>
                  <a:t> SA pair states, we have</a:t>
                </a:r>
              </a:p>
              <a:p>
                <a:pPr marL="889200" lvl="1" indent="-4320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altLang="zh-CN" sz="2200" dirty="0"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2200" dirty="0">
                    <a:ea typeface="宋体" panose="02010600030101010101" pitchFamily="2" charset="-122"/>
                    <a:cs typeface="Arial" panose="020B0604020202020204" pitchFamily="34" charset="0"/>
                  </a:rPr>
                  <a:t>	with 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0105482-84B3-47D4-8648-030AC76F8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6" y="1015048"/>
                <a:ext cx="8454451" cy="2125069"/>
              </a:xfrm>
              <a:prstGeom prst="rect">
                <a:avLst/>
              </a:prstGeom>
              <a:blipFill>
                <a:blip r:embed="rId4"/>
                <a:stretch>
                  <a:fillRect l="-865" b="-4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21245EBB-D13A-45DB-8E59-24DCF66131BD}"/>
              </a:ext>
            </a:extLst>
          </p:cNvPr>
          <p:cNvSpPr txBox="1"/>
          <p:nvPr/>
        </p:nvSpPr>
        <p:spPr>
          <a:xfrm>
            <a:off x="296333" y="6299714"/>
            <a:ext cx="6024272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Ma, X.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Yin,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Y. M. Zhao, Phys.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L051303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6225E8BF-73AA-4D0F-89FB-0477B9E145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422606"/>
              </p:ext>
            </p:extLst>
          </p:nvPr>
        </p:nvGraphicFramePr>
        <p:xfrm>
          <a:off x="2228086" y="2139602"/>
          <a:ext cx="4687827" cy="518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5" imgW="3548520" imgH="391320" progId="Equation.Ribbit">
                  <p:embed/>
                </p:oleObj>
              </mc:Choice>
              <mc:Fallback>
                <p:oleObj name="Formula" r:id="rId5" imgW="3548520" imgH="39132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28086" y="2139602"/>
                        <a:ext cx="4687827" cy="518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EFDA628C-7155-4CF7-B156-CFD46C421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3" y="3098208"/>
            <a:ext cx="4222846" cy="79548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F40F898-5389-4F2C-A402-969F50E0242D}"/>
              </a:ext>
            </a:extLst>
          </p:cNvPr>
          <p:cNvSpPr txBox="1"/>
          <p:nvPr/>
        </p:nvSpPr>
        <p:spPr>
          <a:xfrm>
            <a:off x="419726" y="3951109"/>
            <a:ext cx="8454451" cy="1531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indent="-432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宋体" panose="02010600030101010101" pitchFamily="2" charset="-122"/>
                <a:cs typeface="Arial" panose="020B0604020202020204" pitchFamily="34" charset="0"/>
              </a:rPr>
              <a:t>For </a:t>
            </a:r>
            <a:r>
              <a:rPr lang="en-US" altLang="zh-CN" sz="2200" dirty="0" err="1">
                <a:ea typeface="宋体" panose="02010600030101010101" pitchFamily="2" charset="-122"/>
                <a:cs typeface="Arial" panose="020B0604020202020204" pitchFamily="34" charset="0"/>
              </a:rPr>
              <a:t>isovector</a:t>
            </a:r>
            <a:r>
              <a:rPr lang="en-US" altLang="zh-CN" sz="2200" dirty="0">
                <a:ea typeface="宋体" panose="02010600030101010101" pitchFamily="2" charset="-122"/>
                <a:cs typeface="Arial" panose="020B0604020202020204" pitchFamily="34" charset="0"/>
              </a:rPr>
              <a:t> LS pair states, we have</a:t>
            </a:r>
          </a:p>
          <a:p>
            <a:pPr marL="889200" lvl="1" indent="-4320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2200" dirty="0"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200" dirty="0">
                <a:ea typeface="宋体" panose="02010600030101010101" pitchFamily="2" charset="-122"/>
                <a:cs typeface="Arial" panose="020B0604020202020204" pitchFamily="34" charset="0"/>
              </a:rPr>
              <a:t>	with </a:t>
            </a:r>
          </a:p>
        </p:txBody>
      </p:sp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ACB81381-D93A-4B1A-B386-64F9A8CA31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508450"/>
              </p:ext>
            </p:extLst>
          </p:nvPr>
        </p:nvGraphicFramePr>
        <p:xfrm>
          <a:off x="967297" y="4481661"/>
          <a:ext cx="8011618" cy="531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8" imgW="6062040" imgH="401400" progId="Equation.Ribbit">
                  <p:embed/>
                </p:oleObj>
              </mc:Choice>
              <mc:Fallback>
                <p:oleObj name="Formula" r:id="rId8" imgW="6062040" imgH="401400" progId="Equation.Ribbit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6225E8BF-73AA-4D0F-89FB-0477B9E145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7297" y="4481661"/>
                        <a:ext cx="8011618" cy="531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24">
            <a:extLst>
              <a:ext uri="{FF2B5EF4-FFF2-40B4-BE49-F238E27FC236}">
                <a16:creationId xmlns:a16="http://schemas.microsoft.com/office/drawing/2014/main" id="{4B9B2827-5C59-4640-A2AF-38489B09E7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5" y="5481065"/>
            <a:ext cx="3961815" cy="75929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9C77FE6-E80A-4E78-8290-E5BE5CBB88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06" y="5504298"/>
            <a:ext cx="3778114" cy="76542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21D78D3-DB1A-4C00-85DC-4008B6023A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15" y="3056270"/>
            <a:ext cx="4183841" cy="8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26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8C784CE-706B-4CC6-8D84-C53B51DC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TSR of Gamow-Teller transitions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0105482-84B3-47D4-8648-030AC76F8FCC}"/>
                  </a:ext>
                </a:extLst>
              </p:cNvPr>
              <p:cNvSpPr txBox="1"/>
              <p:nvPr/>
            </p:nvSpPr>
            <p:spPr>
              <a:xfrm>
                <a:off x="419726" y="1015048"/>
                <a:ext cx="8454451" cy="496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32000" indent="-432000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200" baseline="30000" dirty="0">
                    <a:ea typeface="宋体" panose="02010600030101010101" pitchFamily="2" charset="-122"/>
                    <a:cs typeface="Arial" panose="020B0604020202020204" pitchFamily="34" charset="0"/>
                  </a:rPr>
                  <a:t>96</a:t>
                </a:r>
                <a:r>
                  <a:rPr lang="en-US" altLang="zh-CN" sz="2200" dirty="0">
                    <a:ea typeface="宋体" panose="02010600030101010101" pitchFamily="2" charset="-122"/>
                    <a:cs typeface="Arial" panose="020B0604020202020204" pitchFamily="34" charset="0"/>
                  </a:rPr>
                  <a:t>Cd − a simple nucleus with analytical Gamow-Teller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zh-CN" sz="2200" dirty="0">
                    <a:ea typeface="宋体" panose="02010600030101010101" pitchFamily="2" charset="-122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0105482-84B3-47D4-8648-030AC76F8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6" y="1015048"/>
                <a:ext cx="8454451" cy="496098"/>
              </a:xfrm>
              <a:prstGeom prst="rect">
                <a:avLst/>
              </a:prstGeom>
              <a:blipFill>
                <a:blip r:embed="rId3"/>
                <a:stretch>
                  <a:fillRect l="-793" b="-24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21245EBB-D13A-45DB-8E59-24DCF66131BD}"/>
              </a:ext>
            </a:extLst>
          </p:cNvPr>
          <p:cNvSpPr txBox="1"/>
          <p:nvPr/>
        </p:nvSpPr>
        <p:spPr>
          <a:xfrm>
            <a:off x="296333" y="6299714"/>
            <a:ext cx="6024272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Ma, X.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Yin,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Y. M. Zhao, Phys.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L051303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0C1D9B3-039B-4409-A0F7-CAD6C9F31D1D}"/>
              </a:ext>
            </a:extLst>
          </p:cNvPr>
          <p:cNvGrpSpPr/>
          <p:nvPr/>
        </p:nvGrpSpPr>
        <p:grpSpPr>
          <a:xfrm>
            <a:off x="5723417" y="1527179"/>
            <a:ext cx="3050635" cy="4954018"/>
            <a:chOff x="472505" y="1124261"/>
            <a:chExt cx="3143086" cy="510415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6DB4C9A-1AC4-47C6-B553-D8C13349C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72" y="1124261"/>
              <a:ext cx="3126819" cy="5104151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FC60B6E-0534-4B7D-983A-CD21E5EC83AD}"/>
                </a:ext>
              </a:extLst>
            </p:cNvPr>
            <p:cNvSpPr txBox="1"/>
            <p:nvPr/>
          </p:nvSpPr>
          <p:spPr>
            <a:xfrm rot="16200000">
              <a:off x="406648" y="2876834"/>
              <a:ext cx="472668" cy="340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11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min</a:t>
              </a:r>
              <a:endParaRPr lang="zh-CN" altLang="en-US" sz="1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456FDAB-7A57-461B-BE3C-25EBBDD0A904}"/>
                  </a:ext>
                </a:extLst>
              </p:cNvPr>
              <p:cNvSpPr txBox="1"/>
              <p:nvPr/>
            </p:nvSpPr>
            <p:spPr>
              <a:xfrm>
                <a:off x="419726" y="1723170"/>
                <a:ext cx="5900879" cy="2077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32000" indent="-432000">
                  <a:lnSpc>
                    <a:spcPct val="130000"/>
                  </a:lnSpc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⟨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||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i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GT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||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 is calibrated by experimental GT transition rate of </a:t>
                </a:r>
                <a:r>
                  <a:rPr lang="en-US" altLang="zh-CN" sz="2000" baseline="30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98</a:t>
                </a:r>
                <a:r>
                  <a:rPr lang="en-US" altLang="zh-CN" sz="2000" i="1" baseline="30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In</a:t>
                </a:r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.</a:t>
                </a:r>
              </a:p>
              <a:p>
                <a:pPr marL="432000" indent="-432000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𝑓𝑡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GT</m:t>
                        </m:r>
                      </m:sub>
                    </m:sSub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  indicates</a:t>
                </a:r>
              </a:p>
              <a:p>
                <a:pPr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min</m:t>
                              </m:r>
                            </m:sub>
                          </m:sSub>
                        </m:e>
                      </m:func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</m:func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Arial" panose="020B0604020202020204" pitchFamily="34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m:t>GT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zh-CN" sz="2000" dirty="0"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456FDAB-7A57-461B-BE3C-25EBBDD0A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6" y="1723170"/>
                <a:ext cx="5900879" cy="2077492"/>
              </a:xfrm>
              <a:prstGeom prst="rect">
                <a:avLst/>
              </a:prstGeom>
              <a:blipFill>
                <a:blip r:embed="rId5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3DA2B462-7D33-4597-91CA-3CC92FCD5ED9}"/>
              </a:ext>
            </a:extLst>
          </p:cNvPr>
          <p:cNvSpPr txBox="1"/>
          <p:nvPr/>
        </p:nvSpPr>
        <p:spPr>
          <a:xfrm>
            <a:off x="419725" y="3958069"/>
            <a:ext cx="5558879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43200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solidFill>
                  <a:srgbClr val="000000"/>
                </a:solidFill>
              </a:rPr>
              <a:t>I</a:t>
            </a:r>
            <a:r>
              <a:rPr lang="en-US" altLang="zh-CN" sz="2000" b="1" i="0" dirty="0" err="1">
                <a:solidFill>
                  <a:srgbClr val="000000"/>
                </a:solidFill>
                <a:effectLst/>
              </a:rPr>
              <a:t>soscalar</a:t>
            </a:r>
            <a:r>
              <a:rPr lang="en-US" altLang="zh-CN" sz="2000" b="1" i="0" dirty="0">
                <a:solidFill>
                  <a:srgbClr val="000000"/>
                </a:solidFill>
                <a:effectLst/>
              </a:rPr>
              <a:t> SA coupling scheme</a:t>
            </a:r>
            <a:r>
              <a:rPr lang="en-US" altLang="zh-CN" sz="2000" b="1" dirty="0"/>
              <a:t> </a:t>
            </a:r>
            <a:r>
              <a:rPr lang="en-US" altLang="zh-CN" sz="2000" dirty="0"/>
              <a:t>agrees with </a:t>
            </a:r>
            <a:r>
              <a:rPr lang="en-US" altLang="zh-CN" sz="2000" dirty="0">
                <a:solidFill>
                  <a:srgbClr val="000000"/>
                </a:solidFill>
              </a:rPr>
              <a:t>t</a:t>
            </a:r>
            <a:r>
              <a:rPr lang="en-US" altLang="zh-CN" sz="2000" b="0" i="0" dirty="0">
                <a:solidFill>
                  <a:srgbClr val="000000"/>
                </a:solidFill>
                <a:effectLst/>
              </a:rPr>
              <a:t>he experimental log</a:t>
            </a:r>
            <a:r>
              <a:rPr lang="en-US" altLang="zh-CN" sz="2000" b="0" i="0" baseline="-25000" dirty="0">
                <a:solidFill>
                  <a:srgbClr val="000000"/>
                </a:solidFill>
                <a:effectLst/>
              </a:rPr>
              <a:t>10</a:t>
            </a:r>
            <a:r>
              <a:rPr lang="en-US" altLang="zh-CN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altLang="zh-CN" sz="2000" b="0" i="1" dirty="0">
                <a:solidFill>
                  <a:srgbClr val="000000"/>
                </a:solidFill>
                <a:effectLst/>
              </a:rPr>
              <a:t>ft </a:t>
            </a:r>
            <a:r>
              <a:rPr lang="en-US" altLang="zh-CN" sz="2000" b="0" i="0" dirty="0">
                <a:solidFill>
                  <a:srgbClr val="000000"/>
                </a:solidFill>
                <a:effectLst/>
              </a:rPr>
              <a:t>value for the 16+ isomer.</a:t>
            </a:r>
            <a:endParaRPr lang="en-US" altLang="zh-CN" sz="2000" dirty="0"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432000" indent="-43200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宋体" panose="02010600030101010101" pitchFamily="2" charset="-122"/>
                <a:cs typeface="Arial" panose="020B0604020202020204" pitchFamily="34" charset="0"/>
              </a:rPr>
              <a:t>However, </a:t>
            </a:r>
            <a:r>
              <a:rPr lang="en-US" altLang="zh-CN" sz="2000" b="0" i="0" dirty="0">
                <a:solidFill>
                  <a:srgbClr val="000000"/>
                </a:solidFill>
                <a:effectLst/>
              </a:rPr>
              <a:t>for </a:t>
            </a:r>
            <a:r>
              <a:rPr lang="en-US" altLang="zh-CN" sz="2000" dirty="0">
                <a:solidFill>
                  <a:srgbClr val="000000"/>
                </a:solidFill>
              </a:rPr>
              <a:t>the</a:t>
            </a:r>
            <a:r>
              <a:rPr lang="en-US" altLang="zh-CN" sz="2000" b="0" i="0" dirty="0">
                <a:solidFill>
                  <a:srgbClr val="000000"/>
                </a:solidFill>
                <a:effectLst/>
              </a:rPr>
              <a:t> ground state,</a:t>
            </a:r>
            <a:r>
              <a:rPr lang="en-US" altLang="zh-CN" sz="2000" dirty="0"/>
              <a:t> </a:t>
            </a:r>
            <a:r>
              <a:rPr lang="en-US" altLang="zh-CN" sz="2000" b="1" dirty="0" err="1">
                <a:ea typeface="宋体" panose="02010600030101010101" pitchFamily="2" charset="-122"/>
                <a:cs typeface="Arial" panose="020B0604020202020204" pitchFamily="34" charset="0"/>
              </a:rPr>
              <a:t>isovector</a:t>
            </a:r>
            <a:r>
              <a:rPr lang="en-US" altLang="zh-CN" sz="2000" b="1" dirty="0">
                <a:ea typeface="宋体" panose="02010600030101010101" pitchFamily="2" charset="-122"/>
                <a:cs typeface="Arial" panose="020B0604020202020204" pitchFamily="34" charset="0"/>
              </a:rPr>
              <a:t> LS coupling scheme</a:t>
            </a:r>
            <a:r>
              <a:rPr lang="en-US" altLang="zh-CN" sz="2000" dirty="0">
                <a:ea typeface="宋体" panose="02010600030101010101" pitchFamily="2" charset="-122"/>
                <a:cs typeface="Arial" panose="020B0604020202020204" pitchFamily="34" charset="0"/>
              </a:rPr>
              <a:t> seems more proper.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FF2F3-AFF1-47AF-A925-ED8395B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564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A4A0-5391-890D-4A4C-48A0EBF4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68FB856-109F-7183-4DBD-4A7ECDE7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0" y="2130745"/>
            <a:ext cx="7941019" cy="416896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6A1BA95-5E0C-61A4-3744-AF5A77D9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7AF5F2F-B395-8BA2-DA11-4FE4F7E8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TSR of Gamow-Teller transitions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B93498B-0264-00E2-A13C-77F6B11B81A1}"/>
                  </a:ext>
                </a:extLst>
              </p:cNvPr>
              <p:cNvSpPr txBox="1"/>
              <p:nvPr/>
            </p:nvSpPr>
            <p:spPr>
              <a:xfrm>
                <a:off x="507936" y="842856"/>
                <a:ext cx="7609575" cy="1112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32000" indent="-4320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𝑓𝑡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GT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⇒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min</m:t>
                            </m:r>
                          </m:sub>
                        </m:sSub>
                      </m:e>
                    </m:func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𝐷</m:t>
                        </m:r>
                      </m:e>
                    </m:func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max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GT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.</a:t>
                </a:r>
              </a:p>
              <a:p>
                <a:pPr marL="432000" indent="-4320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min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SO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min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LS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min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SA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 in general for </a:t>
                </a:r>
                <a:r>
                  <a:rPr lang="en-US" altLang="zh-CN" sz="2000" i="1" dirty="0">
                    <a:ea typeface="宋体" panose="02010600030101010101" pitchFamily="2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000" baseline="-25000" dirty="0">
                    <a:ea typeface="宋体" panose="02010600030101010101" pitchFamily="2" charset="-122"/>
                  </a:rPr>
                  <a:t>9/2 </a:t>
                </a:r>
                <a:r>
                  <a:rPr lang="en-US" altLang="zh-CN" sz="2000" dirty="0">
                    <a:ea typeface="宋体" panose="02010600030101010101" pitchFamily="2" charset="-122"/>
                  </a:rPr>
                  <a:t>shell</a:t>
                </a:r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B93498B-0264-00E2-A13C-77F6B11B8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36" y="842856"/>
                <a:ext cx="7609575" cy="1112549"/>
              </a:xfrm>
              <a:prstGeom prst="rect">
                <a:avLst/>
              </a:prstGeom>
              <a:blipFill>
                <a:blip r:embed="rId4"/>
                <a:stretch>
                  <a:fillRect l="-721" b="-9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BDAD7116-EB64-4561-8034-3582CC90EB03}"/>
              </a:ext>
            </a:extLst>
          </p:cNvPr>
          <p:cNvSpPr txBox="1"/>
          <p:nvPr/>
        </p:nvSpPr>
        <p:spPr>
          <a:xfrm>
            <a:off x="296333" y="6299714"/>
            <a:ext cx="6024272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Ma, Y. M. Zhao, and G. J. Fu, Phys.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054302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DDB4600-F8DA-4F63-88D4-6144E42D7DF9}"/>
              </a:ext>
            </a:extLst>
          </p:cNvPr>
          <p:cNvGrpSpPr/>
          <p:nvPr/>
        </p:nvGrpSpPr>
        <p:grpSpPr>
          <a:xfrm>
            <a:off x="1188561" y="3452965"/>
            <a:ext cx="2885331" cy="2781555"/>
            <a:chOff x="1188561" y="3452965"/>
            <a:chExt cx="2885331" cy="278155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B2A55F-A866-4A66-A096-F85293BC4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576" y="3464870"/>
              <a:ext cx="2179316" cy="2769650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2FE90D0-F88F-46C8-9DFF-6C81C1C7594A}"/>
                </a:ext>
              </a:extLst>
            </p:cNvPr>
            <p:cNvSpPr/>
            <p:nvPr/>
          </p:nvSpPr>
          <p:spPr>
            <a:xfrm>
              <a:off x="1188561" y="4964965"/>
              <a:ext cx="164145" cy="1114067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01E86BB-510C-4A13-A1AC-46F3128EE829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1270634" y="3452965"/>
              <a:ext cx="615316" cy="151200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7A5F486-CAFE-4E95-90BC-10FAB07DB36F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1270634" y="6079032"/>
              <a:ext cx="615316" cy="155488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0BA62BF-0FC0-45E2-90C1-1BD556FB2831}"/>
              </a:ext>
            </a:extLst>
          </p:cNvPr>
          <p:cNvGrpSpPr/>
          <p:nvPr/>
        </p:nvGrpSpPr>
        <p:grpSpPr>
          <a:xfrm>
            <a:off x="4517855" y="3462272"/>
            <a:ext cx="2895206" cy="2781555"/>
            <a:chOff x="4517855" y="3462272"/>
            <a:chExt cx="2895206" cy="2781555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34CD4DF-49E6-4F0B-B153-D8C42AE80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149" y="3467293"/>
              <a:ext cx="2185912" cy="2769650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C3C1B7D-C648-4B23-955C-A16EDD41A93A}"/>
                </a:ext>
              </a:extLst>
            </p:cNvPr>
            <p:cNvSpPr/>
            <p:nvPr/>
          </p:nvSpPr>
          <p:spPr>
            <a:xfrm>
              <a:off x="4517855" y="4974272"/>
              <a:ext cx="164145" cy="1114067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FB0FFC8E-B3F8-486B-8625-3151A392A5E5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4599928" y="3462272"/>
              <a:ext cx="615316" cy="151200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60AA3EAF-0AD5-4476-81E8-225418791092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4599928" y="6088339"/>
              <a:ext cx="615316" cy="155488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ACE35DE-B748-4A58-A9C9-94E7993F9CAA}"/>
                  </a:ext>
                </a:extLst>
              </p:cNvPr>
              <p:cNvSpPr txBox="1"/>
              <p:nvPr/>
            </p:nvSpPr>
            <p:spPr>
              <a:xfrm>
                <a:off x="2171699" y="2892401"/>
                <a:ext cx="4572000" cy="39401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max</m:t>
                          </m:r>
                        </m:sub>
                      </m:sSub>
                      <m:d>
                        <m:d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A</m:t>
                          </m:r>
                        </m:e>
                      </m:d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&lt;</m:t>
                      </m:r>
                      <m:sSub>
                        <m:sSub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exp</m:t>
                          </m:r>
                        </m:sub>
                      </m:sSub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≈</m:t>
                      </m:r>
                      <m:sSub>
                        <m:sSub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max</m:t>
                          </m:r>
                        </m:sub>
                      </m:sSub>
                      <m:d>
                        <m:d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LS</m:t>
                          </m:r>
                        </m:e>
                      </m:d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&lt;</m:t>
                      </m:r>
                      <m:sSub>
                        <m:sSub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max</m:t>
                          </m:r>
                        </m:sub>
                      </m:sSub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O</m:t>
                      </m:r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ACE35DE-B748-4A58-A9C9-94E7993F9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699" y="2892401"/>
                <a:ext cx="4572000" cy="394019"/>
              </a:xfrm>
              <a:prstGeom prst="rect">
                <a:avLst/>
              </a:prstGeom>
              <a:blipFill>
                <a:blip r:embed="rId7"/>
                <a:stretch>
                  <a:fillRect b="-4412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684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C1C64-AD18-22C3-22B9-B6CBFE74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CE2962-4601-57C8-893B-74F853CD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6770553-32AC-C658-261A-EFF4E602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TSR of Gamow-Teller transitions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图表, 折线图, 散点图&#10;&#10;AI 生成的内容可能不正确。">
            <a:extLst>
              <a:ext uri="{FF2B5EF4-FFF2-40B4-BE49-F238E27FC236}">
                <a16:creationId xmlns:a16="http://schemas.microsoft.com/office/drawing/2014/main" id="{35575A72-5AD6-0E9D-CC4C-79DAE457F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01" y="2183170"/>
            <a:ext cx="6848397" cy="4140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C52A46B-9162-50A7-D3D9-5C041C21896D}"/>
                  </a:ext>
                </a:extLst>
              </p:cNvPr>
              <p:cNvSpPr txBox="1"/>
              <p:nvPr/>
            </p:nvSpPr>
            <p:spPr>
              <a:xfrm>
                <a:off x="507936" y="842856"/>
                <a:ext cx="7609575" cy="1112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32000" indent="-4320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𝑓𝑡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GT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⇒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min</m:t>
                            </m:r>
                          </m:sub>
                        </m:sSub>
                      </m:e>
                    </m:func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𝐷</m:t>
                        </m:r>
                      </m:e>
                    </m:func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Arial" panose="020B0604020202020204" pitchFamily="34" charset="0"/>
                              </a:rPr>
                              <m:t>max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GT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.</a:t>
                </a:r>
              </a:p>
              <a:p>
                <a:pPr marL="432000" indent="-4320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min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SO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min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LS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min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SA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 in general for </a:t>
                </a:r>
                <a:r>
                  <a:rPr lang="en-US" altLang="zh-CN" sz="2000" i="1" dirty="0"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000" baseline="-25000" dirty="0">
                    <a:ea typeface="宋体" panose="02010600030101010101" pitchFamily="2" charset="-122"/>
                  </a:rPr>
                  <a:t>7/2 </a:t>
                </a:r>
                <a:r>
                  <a:rPr lang="en-US" altLang="zh-CN" sz="2000" dirty="0">
                    <a:ea typeface="宋体" panose="02010600030101010101" pitchFamily="2" charset="-122"/>
                  </a:rPr>
                  <a:t>shell</a:t>
                </a:r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C52A46B-9162-50A7-D3D9-5C041C218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36" y="842856"/>
                <a:ext cx="7609575" cy="1112549"/>
              </a:xfrm>
              <a:prstGeom prst="rect">
                <a:avLst/>
              </a:prstGeom>
              <a:blipFill>
                <a:blip r:embed="rId4"/>
                <a:stretch>
                  <a:fillRect l="-721" b="-9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616FF1CA-FC08-4C9D-84A1-6057498E9689}"/>
              </a:ext>
            </a:extLst>
          </p:cNvPr>
          <p:cNvSpPr txBox="1"/>
          <p:nvPr/>
        </p:nvSpPr>
        <p:spPr>
          <a:xfrm>
            <a:off x="296333" y="6299714"/>
            <a:ext cx="6024272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Ma, Y. M. Zhao, and G. J. Fu, Phys.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054302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63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FF2F3-AFF1-47AF-A925-ED8395B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C784CE-706B-4CC6-8D84-C53B51DC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TSR of Electric Quadrupole transitions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4" name="图片 13" descr="图表, 条形图&#10;&#10;AI 生成的内容可能不正确。">
            <a:extLst>
              <a:ext uri="{FF2B5EF4-FFF2-40B4-BE49-F238E27FC236}">
                <a16:creationId xmlns:a16="http://schemas.microsoft.com/office/drawing/2014/main" id="{FE30189E-8178-7BBB-8E3C-271F4853A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53" y="1056334"/>
            <a:ext cx="5282646" cy="3854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69BDB81-C66E-40E7-9247-ED1F37115DF1}"/>
                  </a:ext>
                </a:extLst>
              </p:cNvPr>
              <p:cNvSpPr txBox="1"/>
              <p:nvPr/>
            </p:nvSpPr>
            <p:spPr>
              <a:xfrm>
                <a:off x="453508" y="4862243"/>
                <a:ext cx="5703484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26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dirty="0">
                    <a:latin typeface="Arial" panose="020B0604020202020204" pitchFamily="34" charset="0"/>
                    <a:ea typeface="宋体" panose="02010600030101010101" pitchFamily="2" charset="-122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max</m:t>
                        </m:r>
                      </m:sub>
                    </m:sSub>
                    <m:d>
                      <m:d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SO</m:t>
                        </m:r>
                      </m:e>
                    </m:d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&lt;</m:t>
                    </m:r>
                    <m:sSub>
                      <m:sSub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exp</m:t>
                        </m:r>
                      </m:sub>
                    </m:sSub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&lt;</m:t>
                    </m:r>
                    <m:sSub>
                      <m:sSub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max</m:t>
                        </m:r>
                      </m:sub>
                    </m:sSub>
                    <m:d>
                      <m:d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LS</m:t>
                        </m:r>
                      </m:e>
                    </m:d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&lt;</m:t>
                    </m:r>
                    <m:sSub>
                      <m:sSub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max</m:t>
                        </m:r>
                      </m:sub>
                    </m:sSub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SA</m:t>
                    </m:r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lang="en-US" altLang="zh-CN" sz="2200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GT: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max</m:t>
                        </m:r>
                      </m:sub>
                    </m:sSub>
                    <m:d>
                      <m:d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altLang="zh-CN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A</m:t>
                        </m:r>
                      </m:e>
                    </m:d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&lt;</m:t>
                    </m:r>
                    <m:sSub>
                      <m:sSub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exp</m:t>
                        </m:r>
                      </m:sub>
                    </m:sSub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≈</m:t>
                    </m:r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max</m:t>
                        </m:r>
                      </m:sub>
                    </m:sSub>
                    <m:d>
                      <m:d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2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LS</m:t>
                        </m:r>
                      </m:e>
                    </m:d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&lt;</m:t>
                    </m:r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max</m:t>
                        </m:r>
                      </m:sub>
                    </m:sSub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2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S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O</m:t>
                    </m:r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lang="en-US" altLang="zh-CN" sz="2200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69BDB81-C66E-40E7-9247-ED1F3711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08" y="4862243"/>
                <a:ext cx="5703484" cy="1354217"/>
              </a:xfrm>
              <a:prstGeom prst="rect">
                <a:avLst/>
              </a:prstGeom>
              <a:blipFill>
                <a:blip r:embed="rId4"/>
                <a:stretch>
                  <a:fillRect l="-1923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B2B0B707-E24B-4818-882A-F9483C9FFE8B}"/>
              </a:ext>
            </a:extLst>
          </p:cNvPr>
          <p:cNvGrpSpPr/>
          <p:nvPr/>
        </p:nvGrpSpPr>
        <p:grpSpPr>
          <a:xfrm>
            <a:off x="6136304" y="5003675"/>
            <a:ext cx="2662412" cy="1146381"/>
            <a:chOff x="6060734" y="5003675"/>
            <a:chExt cx="2662412" cy="1146381"/>
          </a:xfrm>
        </p:grpSpPr>
        <p:sp>
          <p:nvSpPr>
            <p:cNvPr id="4" name="右大括号 3">
              <a:extLst>
                <a:ext uri="{FF2B5EF4-FFF2-40B4-BE49-F238E27FC236}">
                  <a16:creationId xmlns:a16="http://schemas.microsoft.com/office/drawing/2014/main" id="{14895FB6-ABCD-50A6-DC1E-6EA37FBB1EBE}"/>
                </a:ext>
              </a:extLst>
            </p:cNvPr>
            <p:cNvSpPr/>
            <p:nvPr/>
          </p:nvSpPr>
          <p:spPr>
            <a:xfrm>
              <a:off x="6060734" y="5092326"/>
              <a:ext cx="331509" cy="1057730"/>
            </a:xfrm>
            <a:prstGeom prst="rightBrace">
              <a:avLst>
                <a:gd name="adj1" fmla="val 36504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5A7B20A-60A8-5F80-13BE-A0C5344890D3}"/>
                </a:ext>
              </a:extLst>
            </p:cNvPr>
            <p:cNvSpPr txBox="1"/>
            <p:nvPr/>
          </p:nvSpPr>
          <p:spPr>
            <a:xfrm>
              <a:off x="6477967" y="5003675"/>
              <a:ext cx="2245179" cy="1055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200" dirty="0" err="1">
                  <a:solidFill>
                    <a:srgbClr val="0000FF"/>
                  </a:solidFill>
                  <a:ea typeface="宋体" panose="02010600030101010101" pitchFamily="2" charset="-122"/>
                </a:rPr>
                <a:t>Isovector</a:t>
              </a:r>
              <a:r>
                <a:rPr lang="en-US" altLang="zh-CN" sz="2200" dirty="0">
                  <a:solidFill>
                    <a:srgbClr val="0000FF"/>
                  </a:solidFill>
                  <a:ea typeface="宋体" panose="02010600030101010101" pitchFamily="2" charset="-122"/>
                </a:rPr>
                <a:t> pairing is appropriate!</a:t>
              </a:r>
              <a:endParaRPr lang="zh-CN" altLang="en-US" sz="2200" dirty="0">
                <a:solidFill>
                  <a:srgbClr val="0000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75BC1997-01A7-47FD-A4C7-436D60C1E579}"/>
              </a:ext>
            </a:extLst>
          </p:cNvPr>
          <p:cNvSpPr txBox="1"/>
          <p:nvPr/>
        </p:nvSpPr>
        <p:spPr>
          <a:xfrm>
            <a:off x="296333" y="6299714"/>
            <a:ext cx="6024272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Ma, Y. M. Zhao, and G. J. Fu, Phys.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054302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85A310D-12AB-4B45-92E3-3E673EB80B11}"/>
              </a:ext>
            </a:extLst>
          </p:cNvPr>
          <p:cNvGrpSpPr/>
          <p:nvPr/>
        </p:nvGrpSpPr>
        <p:grpSpPr>
          <a:xfrm>
            <a:off x="1027755" y="5107440"/>
            <a:ext cx="1186453" cy="348732"/>
            <a:chOff x="1027755" y="5077212"/>
            <a:chExt cx="1186453" cy="348732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0BFF5193-B553-4327-BB12-90F8176707FF}"/>
                </a:ext>
              </a:extLst>
            </p:cNvPr>
            <p:cNvCxnSpPr/>
            <p:nvPr/>
          </p:nvCxnSpPr>
          <p:spPr>
            <a:xfrm>
              <a:off x="1027755" y="5077212"/>
              <a:ext cx="1186453" cy="3487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B68C61CB-9FFB-489B-8BD0-2E2A389C56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755" y="5077212"/>
              <a:ext cx="1186453" cy="3487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A516766-1971-4FAB-BA8B-5BE99AEA4D39}"/>
              </a:ext>
            </a:extLst>
          </p:cNvPr>
          <p:cNvGrpSpPr/>
          <p:nvPr/>
        </p:nvGrpSpPr>
        <p:grpSpPr>
          <a:xfrm>
            <a:off x="1027755" y="5809223"/>
            <a:ext cx="1186453" cy="348732"/>
            <a:chOff x="1027755" y="5077212"/>
            <a:chExt cx="1186453" cy="348732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8E21C331-C956-474F-9762-7F5FE585D26A}"/>
                </a:ext>
              </a:extLst>
            </p:cNvPr>
            <p:cNvCxnSpPr/>
            <p:nvPr/>
          </p:nvCxnSpPr>
          <p:spPr>
            <a:xfrm>
              <a:off x="1027755" y="5077212"/>
              <a:ext cx="1186453" cy="3487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D767233D-D68B-4616-B294-4BF78E38C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755" y="5077212"/>
              <a:ext cx="1186453" cy="3487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26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736213B-7048-4EC7-6FBB-56345437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</a:t>
            </a:fld>
            <a:endParaRPr lang="zh-CN" altLang="en-US"/>
          </a:p>
        </p:txBody>
      </p:sp>
      <p:pic>
        <p:nvPicPr>
          <p:cNvPr id="8" name="图片 7" descr="地图&#10;&#10;AI 生成的内容可能不正确。">
            <a:extLst>
              <a:ext uri="{FF2B5EF4-FFF2-40B4-BE49-F238E27FC236}">
                <a16:creationId xmlns:a16="http://schemas.microsoft.com/office/drawing/2014/main" id="{9D9D3E23-BFC1-F53A-4371-EA482E59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328"/>
            <a:ext cx="9147650" cy="5507339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CCA8A09A-8D19-45C6-77C5-9EC2F7A3A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693E58-E637-279D-72C0-4206C1A9A45C}"/>
              </a:ext>
            </a:extLst>
          </p:cNvPr>
          <p:cNvGrpSpPr/>
          <p:nvPr/>
        </p:nvGrpSpPr>
        <p:grpSpPr>
          <a:xfrm>
            <a:off x="5602501" y="655263"/>
            <a:ext cx="3325115" cy="2183043"/>
            <a:chOff x="5504778" y="2337478"/>
            <a:chExt cx="3325115" cy="218304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70020C6-A754-CF20-C273-ECC4B0718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030" t="19438" r="16183" b="14631"/>
            <a:stretch>
              <a:fillRect/>
            </a:stretch>
          </p:blipFill>
          <p:spPr>
            <a:xfrm>
              <a:off x="5504778" y="2337478"/>
              <a:ext cx="3325115" cy="2183043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F34F21F-C292-4345-E341-DFF7C6FDB1BE}"/>
                </a:ext>
              </a:extLst>
            </p:cNvPr>
            <p:cNvSpPr txBox="1"/>
            <p:nvPr/>
          </p:nvSpPr>
          <p:spPr>
            <a:xfrm>
              <a:off x="6613337" y="2443053"/>
              <a:ext cx="1107996" cy="52475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黑体" panose="02010609060101010101" pitchFamily="49" charset="-122"/>
                </a:rPr>
                <a:t>山海关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75ED40E-82FD-FBF4-4E1B-3A5C4A1978EF}"/>
              </a:ext>
            </a:extLst>
          </p:cNvPr>
          <p:cNvGrpSpPr/>
          <p:nvPr/>
        </p:nvGrpSpPr>
        <p:grpSpPr>
          <a:xfrm>
            <a:off x="89736" y="2956883"/>
            <a:ext cx="3664580" cy="2400154"/>
            <a:chOff x="369948" y="3651638"/>
            <a:chExt cx="3664580" cy="2400154"/>
          </a:xfrm>
        </p:grpSpPr>
        <p:pic>
          <p:nvPicPr>
            <p:cNvPr id="16" name="图片 15" descr="图片包含 自然, 游戏机&#10;&#10;AI 生成的内容可能不正确。">
              <a:extLst>
                <a:ext uri="{FF2B5EF4-FFF2-40B4-BE49-F238E27FC236}">
                  <a16:creationId xmlns:a16="http://schemas.microsoft.com/office/drawing/2014/main" id="{29E8B5C1-3C03-C458-F80C-C321EE455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195" r="10750"/>
            <a:stretch>
              <a:fillRect/>
            </a:stretch>
          </p:blipFill>
          <p:spPr>
            <a:xfrm>
              <a:off x="369948" y="3651638"/>
              <a:ext cx="3664580" cy="2400154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A4966C5-4DC3-68AD-5431-FDA551EA251A}"/>
                </a:ext>
              </a:extLst>
            </p:cNvPr>
            <p:cNvSpPr txBox="1"/>
            <p:nvPr/>
          </p:nvSpPr>
          <p:spPr>
            <a:xfrm>
              <a:off x="1648240" y="3712278"/>
              <a:ext cx="1112805" cy="52475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黑体" panose="02010609060101010101" pitchFamily="49" charset="-122"/>
                </a:rPr>
                <a:t>北戴河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81480C9-6700-5FD3-1DDF-89B20A4268E4}"/>
              </a:ext>
            </a:extLst>
          </p:cNvPr>
          <p:cNvGrpSpPr/>
          <p:nvPr/>
        </p:nvGrpSpPr>
        <p:grpSpPr>
          <a:xfrm>
            <a:off x="3078246" y="2538160"/>
            <a:ext cx="5849370" cy="2784764"/>
            <a:chOff x="3078246" y="2845285"/>
            <a:chExt cx="5849370" cy="2784764"/>
          </a:xfrm>
        </p:grpSpPr>
        <p:sp>
          <p:nvSpPr>
            <p:cNvPr id="19" name="星形: 四角 18">
              <a:extLst>
                <a:ext uri="{FF2B5EF4-FFF2-40B4-BE49-F238E27FC236}">
                  <a16:creationId xmlns:a16="http://schemas.microsoft.com/office/drawing/2014/main" id="{73A72ED4-DFF0-535E-B9F0-C2721CE0108C}"/>
                </a:ext>
              </a:extLst>
            </p:cNvPr>
            <p:cNvSpPr/>
            <p:nvPr/>
          </p:nvSpPr>
          <p:spPr>
            <a:xfrm>
              <a:off x="3078246" y="2845285"/>
              <a:ext cx="279206" cy="279206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69AD074F-4D5F-CEC0-CF93-8D76BA9E7910}"/>
                </a:ext>
              </a:extLst>
            </p:cNvPr>
            <p:cNvGrpSpPr/>
            <p:nvPr/>
          </p:nvGrpSpPr>
          <p:grpSpPr>
            <a:xfrm>
              <a:off x="4131826" y="3298122"/>
              <a:ext cx="4795790" cy="2331927"/>
              <a:chOff x="4131826" y="3298122"/>
              <a:chExt cx="4795790" cy="2331927"/>
            </a:xfrm>
          </p:grpSpPr>
          <p:pic>
            <p:nvPicPr>
              <p:cNvPr id="1030" name="Picture 6" descr="重磅发布 | 燕山大学2023年硕士研究生招生简章_考生_我校_毕业生">
                <a:extLst>
                  <a:ext uri="{FF2B5EF4-FFF2-40B4-BE49-F238E27FC236}">
                    <a16:creationId xmlns:a16="http://schemas.microsoft.com/office/drawing/2014/main" id="{DB4C28E8-464A-DF0F-80BD-28421A2E5C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94" r="5801"/>
              <a:stretch>
                <a:fillRect/>
              </a:stretch>
            </p:blipFill>
            <p:spPr bwMode="auto">
              <a:xfrm>
                <a:off x="4131826" y="3298122"/>
                <a:ext cx="4795790" cy="233192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F32CAB9-C4EF-17BF-F811-8CA917EA8600}"/>
                  </a:ext>
                </a:extLst>
              </p:cNvPr>
              <p:cNvSpPr txBox="1"/>
              <p:nvPr/>
            </p:nvSpPr>
            <p:spPr>
              <a:xfrm>
                <a:off x="5818629" y="3389258"/>
                <a:ext cx="1422184" cy="52475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Comic Sans MS" panose="030F0702030302020204" pitchFamily="66" charset="0"/>
                    <a:ea typeface="黑体" panose="02010609060101010101" pitchFamily="49" charset="-122"/>
                  </a:rPr>
                  <a:t>燕山大学</a:t>
                </a:r>
              </a:p>
            </p:txBody>
          </p:sp>
        </p:grp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E5372C05-D344-9D05-FDD3-93DAB4DC2676}"/>
              </a:ext>
            </a:extLst>
          </p:cNvPr>
          <p:cNvSpPr/>
          <p:nvPr/>
        </p:nvSpPr>
        <p:spPr>
          <a:xfrm>
            <a:off x="172715" y="5697342"/>
            <a:ext cx="90131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欢迎各位</a:t>
            </a:r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专家</a:t>
            </a:r>
            <a:r>
              <a:rPr lang="zh-CN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老师莅临指导！</a:t>
            </a:r>
          </a:p>
        </p:txBody>
      </p:sp>
    </p:spTree>
    <p:extLst>
      <p:ext uri="{BB962C8B-B14F-4D97-AF65-F5344CB8AC3E}">
        <p14:creationId xmlns:p14="http://schemas.microsoft.com/office/powerpoint/2010/main" val="199880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9AE6DCE-DC9B-4924-AD7C-3CFF91AD369F}"/>
                  </a:ext>
                </a:extLst>
              </p:cNvPr>
              <p:cNvSpPr txBox="1"/>
              <p:nvPr/>
            </p:nvSpPr>
            <p:spPr>
              <a:xfrm>
                <a:off x="296333" y="4364222"/>
                <a:ext cx="8847667" cy="2120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32000" indent="-432000" algn="l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Realistic wave functions are mixed:</a:t>
                </a:r>
              </a:p>
              <a:p>
                <a:pPr marL="432000" indent="-432000" algn="l">
                  <a:buFont typeface="Wingdings" panose="05000000000000000000" pitchFamily="2" charset="2"/>
                  <a:buChar char="p"/>
                </a:pPr>
                <a:endParaRPr lang="en-US" altLang="zh-CN" sz="2000" dirty="0"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432000" indent="-432000" algn="l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max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GT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  <a:ea typeface="宋体" panose="02010600030101010101" pitchFamily="2" charset="-122"/>
                    <a:cs typeface="Arial" panose="020B0604020202020204" pitchFamily="34" charset="0"/>
                  </a:rPr>
                  <a:t>increases</a:t>
                </a:r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 &amp; 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𝑏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max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𝐸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2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ea typeface="宋体" panose="02010600030101010101" pitchFamily="2" charset="-122"/>
                    <a:cs typeface="Arial" panose="020B0604020202020204" pitchFamily="34" charset="0"/>
                  </a:rPr>
                  <a:t>decreases </a:t>
                </a:r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𝑎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 &amp; |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𝑏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en-US" altLang="zh-CN" sz="2000" dirty="0">
                    <a:ea typeface="宋体" panose="02010600030101010101" pitchFamily="2" charset="-122"/>
                    <a:cs typeface="Arial" panose="020B0604020202020204" pitchFamily="34" charset="0"/>
                  </a:rPr>
                  <a:t>. </a:t>
                </a:r>
              </a:p>
              <a:p>
                <a:pPr marL="432000" indent="-4320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GT</a:t>
                </a:r>
                <a:r>
                  <a:rPr lang="en-US" altLang="zh-CN" sz="2000" b="1" dirty="0">
                    <a:ea typeface="宋体" panose="02010600030101010101" pitchFamily="2" charset="-122"/>
                    <a:cs typeface="Arial" panose="020B0604020202020204" pitchFamily="34" charset="0"/>
                  </a:rPr>
                  <a:t> and </a:t>
                </a:r>
                <a:r>
                  <a:rPr lang="en-US" altLang="zh-CN" sz="2000" b="1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0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000" b="1" dirty="0">
                    <a:ea typeface="宋体" panose="02010600030101010101" pitchFamily="2" charset="-122"/>
                    <a:cs typeface="Arial" panose="020B0604020202020204" pitchFamily="34" charset="0"/>
                  </a:rPr>
                  <a:t> TSRs strongly constrain the mixing of different pairing modes. </a:t>
                </a: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9AE6DCE-DC9B-4924-AD7C-3CFF91AD3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33" y="4364222"/>
                <a:ext cx="8847667" cy="2120452"/>
              </a:xfrm>
              <a:prstGeom prst="rect">
                <a:avLst/>
              </a:prstGeom>
              <a:blipFill>
                <a:blip r:embed="rId3"/>
                <a:stretch>
                  <a:fillRect l="-620" b="-43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FF2F3-AFF1-47AF-A925-ED8395B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C784CE-706B-4CC6-8D84-C53B51DC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Effect of configuration mixing on TSR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80ED437B-ED3D-4C26-97F1-FE4CBB8378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30432"/>
              </p:ext>
            </p:extLst>
          </p:nvPr>
        </p:nvGraphicFramePr>
        <p:xfrm>
          <a:off x="2180297" y="4853875"/>
          <a:ext cx="4783405" cy="53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3125520" imgH="340560" progId="Equation.Ribbit">
                  <p:embed/>
                </p:oleObj>
              </mc:Choice>
              <mc:Fallback>
                <p:oleObj name="Formula" r:id="rId4" imgW="3125520" imgH="340560" progId="Equation.Ribbit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80ED437B-ED3D-4C26-97F1-FE4CBB8378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80297" y="4853875"/>
                        <a:ext cx="4783405" cy="534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3">
            <a:extLst>
              <a:ext uri="{FF2B5EF4-FFF2-40B4-BE49-F238E27FC236}">
                <a16:creationId xmlns:a16="http://schemas.microsoft.com/office/drawing/2014/main" id="{30F09379-55E4-44BA-82EA-69621155C177}"/>
              </a:ext>
            </a:extLst>
          </p:cNvPr>
          <p:cNvGrpSpPr/>
          <p:nvPr/>
        </p:nvGrpSpPr>
        <p:grpSpPr>
          <a:xfrm>
            <a:off x="815321" y="965175"/>
            <a:ext cx="7513358" cy="3367441"/>
            <a:chOff x="888637" y="965175"/>
            <a:chExt cx="7513358" cy="336744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265F9A-FA1B-4052-AD9E-6B58F1EAF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645" y="965176"/>
              <a:ext cx="3615350" cy="3367440"/>
            </a:xfrm>
            <a:prstGeom prst="rect">
              <a:avLst/>
            </a:prstGeom>
          </p:spPr>
        </p:pic>
        <p:pic>
          <p:nvPicPr>
            <p:cNvPr id="6" name="图片 5" descr="图表&#10;&#10;AI 生成的内容可能不正确。">
              <a:extLst>
                <a:ext uri="{FF2B5EF4-FFF2-40B4-BE49-F238E27FC236}">
                  <a16:creationId xmlns:a16="http://schemas.microsoft.com/office/drawing/2014/main" id="{C8BA4580-F9B8-B1B9-32AE-10733F5A7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37" y="965175"/>
              <a:ext cx="3615352" cy="3365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519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DFF2F3-AFF1-47AF-A925-ED8395B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C784CE-706B-4CC6-8D84-C53B51DC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Future and Perspective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9EA147A-1107-4237-8A6C-F9523AF8259A}"/>
                  </a:ext>
                </a:extLst>
              </p:cNvPr>
              <p:cNvSpPr txBox="1"/>
              <p:nvPr/>
            </p:nvSpPr>
            <p:spPr>
              <a:xfrm>
                <a:off x="418744" y="1060817"/>
                <a:ext cx="8033047" cy="459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32000" indent="-432000" algn="l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ea typeface="宋体" panose="02010600030101010101" pitchFamily="2" charset="-122"/>
                  </a:rPr>
                  <a:t>Adjusting two-body interactions for medium-heavy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zh-CN" sz="2000" dirty="0">
                    <a:ea typeface="宋体" panose="02010600030101010101" pitchFamily="2" charset="-122"/>
                  </a:rPr>
                  <a:t> nuclei. </a:t>
                </a:r>
                <a:endParaRPr lang="zh-CN" altLang="en-US" sz="2000" dirty="0"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9EA147A-1107-4237-8A6C-F9523AF8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44" y="1060817"/>
                <a:ext cx="8033047" cy="459357"/>
              </a:xfrm>
              <a:prstGeom prst="rect">
                <a:avLst/>
              </a:prstGeom>
              <a:blipFill>
                <a:blip r:embed="rId3"/>
                <a:stretch>
                  <a:fillRect l="-683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1E8D9F2C-DA20-4E8C-8ED0-B5C72DA83F6F}"/>
              </a:ext>
            </a:extLst>
          </p:cNvPr>
          <p:cNvGrpSpPr/>
          <p:nvPr/>
        </p:nvGrpSpPr>
        <p:grpSpPr>
          <a:xfrm>
            <a:off x="163729" y="3486369"/>
            <a:ext cx="3027284" cy="2148526"/>
            <a:chOff x="4239683" y="1038859"/>
            <a:chExt cx="4159902" cy="278363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E47DF47-6262-41E7-A9C0-06CA25F1F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79"/>
            <a:stretch/>
          </p:blipFill>
          <p:spPr>
            <a:xfrm>
              <a:off x="4239683" y="1038859"/>
              <a:ext cx="4159902" cy="278363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400B54B-C477-4C31-85E8-92D34FEBF546}"/>
                </a:ext>
              </a:extLst>
            </p:cNvPr>
            <p:cNvSpPr txBox="1"/>
            <p:nvPr/>
          </p:nvSpPr>
          <p:spPr>
            <a:xfrm>
              <a:off x="7414993" y="203788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accent5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EXP</a:t>
              </a:r>
              <a:endParaRPr lang="zh-CN" altLang="en-US" sz="1400" b="1" dirty="0">
                <a:solidFill>
                  <a:schemeClr val="accent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A3BF368-8B2C-448E-A4A7-8B9209DAA7C1}"/>
              </a:ext>
            </a:extLst>
          </p:cNvPr>
          <p:cNvSpPr txBox="1"/>
          <p:nvPr/>
        </p:nvSpPr>
        <p:spPr>
          <a:xfrm>
            <a:off x="418745" y="1818525"/>
            <a:ext cx="8672790" cy="46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indent="-432000"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ea typeface="宋体" panose="02010600030101010101" pitchFamily="2" charset="-122"/>
              </a:rPr>
              <a:t>Exploring other possibilities for the existence of </a:t>
            </a:r>
            <a:r>
              <a:rPr lang="en-US" altLang="zh-CN" sz="2000" dirty="0" err="1">
                <a:ea typeface="宋体" panose="02010600030101010101" pitchFamily="2" charset="-122"/>
              </a:rPr>
              <a:t>isoscalar</a:t>
            </a:r>
            <a:r>
              <a:rPr lang="en-US" altLang="zh-CN" sz="2000" dirty="0">
                <a:ea typeface="宋体" panose="02010600030101010101" pitchFamily="2" charset="-122"/>
              </a:rPr>
              <a:t> pairing correlations.</a:t>
            </a:r>
            <a:endParaRPr lang="zh-CN" altLang="en-US" sz="2000" dirty="0">
              <a:ea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2E2B1B8-A69E-46B5-A341-EBACB4AF9205}"/>
              </a:ext>
            </a:extLst>
          </p:cNvPr>
          <p:cNvSpPr txBox="1"/>
          <p:nvPr/>
        </p:nvSpPr>
        <p:spPr>
          <a:xfrm>
            <a:off x="418744" y="2577002"/>
            <a:ext cx="8672790" cy="46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indent="-432000"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ea typeface="宋体" panose="02010600030101010101" pitchFamily="2" charset="-122"/>
              </a:rPr>
              <a:t>Application of predicted </a:t>
            </a:r>
            <a:r>
              <a:rPr lang="el-GR" altLang="zh-CN" sz="2000" dirty="0">
                <a:ea typeface="宋体" panose="02010600030101010101" pitchFamily="2" charset="-122"/>
              </a:rPr>
              <a:t>β</a:t>
            </a:r>
            <a:r>
              <a:rPr lang="en-US" altLang="zh-CN" sz="2000" dirty="0">
                <a:ea typeface="宋体" panose="02010600030101010101" pitchFamily="2" charset="-122"/>
              </a:rPr>
              <a:t>-decay half-lives to </a:t>
            </a:r>
            <a:r>
              <a:rPr lang="en-US" altLang="zh-CN" sz="2000" i="1" dirty="0" err="1">
                <a:ea typeface="宋体" panose="02010600030101010101" pitchFamily="2" charset="-122"/>
              </a:rPr>
              <a:t>rp</a:t>
            </a:r>
            <a:r>
              <a:rPr lang="en-US" altLang="zh-CN" sz="2000" dirty="0">
                <a:ea typeface="宋体" panose="02010600030101010101" pitchFamily="2" charset="-122"/>
              </a:rPr>
              <a:t>-process evaluation.</a:t>
            </a:r>
            <a:endParaRPr lang="zh-CN" altLang="en-US" sz="2000" dirty="0">
              <a:ea typeface="宋体" panose="02010600030101010101" pitchFamily="2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A14F62B-831C-4BF8-A39E-0F1CF783DC2C}"/>
              </a:ext>
            </a:extLst>
          </p:cNvPr>
          <p:cNvGrpSpPr/>
          <p:nvPr/>
        </p:nvGrpSpPr>
        <p:grpSpPr>
          <a:xfrm>
            <a:off x="3191013" y="3273207"/>
            <a:ext cx="2410765" cy="2583916"/>
            <a:chOff x="4678135" y="3689792"/>
            <a:chExt cx="2410765" cy="2583916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BAC2AC5C-EBE6-4716-BD5F-3EEFEF904452}"/>
                </a:ext>
              </a:extLst>
            </p:cNvPr>
            <p:cNvGrpSpPr/>
            <p:nvPr/>
          </p:nvGrpSpPr>
          <p:grpSpPr>
            <a:xfrm>
              <a:off x="4678135" y="3689792"/>
              <a:ext cx="2410765" cy="2583916"/>
              <a:chOff x="1215300" y="113837"/>
              <a:chExt cx="6186020" cy="6630325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8A44268B-4750-48DE-9F56-9661CD63DA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2680" y="113837"/>
                <a:ext cx="5658640" cy="663032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06C84D87-B7AD-459C-AEE7-895D722B4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5300" y="3035040"/>
                <a:ext cx="504895" cy="523948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EC59934-D1A3-44C6-857D-C6403063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246" y="4121434"/>
              <a:ext cx="798585" cy="623586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279AEE3-534B-4444-B7CF-C31EFA9601CF}"/>
              </a:ext>
            </a:extLst>
          </p:cNvPr>
          <p:cNvSpPr txBox="1"/>
          <p:nvPr/>
        </p:nvSpPr>
        <p:spPr>
          <a:xfrm>
            <a:off x="296332" y="5939954"/>
            <a:ext cx="7048847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Palkanoglou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Stuck, and A.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Gezerlis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032501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2854461-F533-4CCE-84B3-5BEEE3C22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04" y="3196555"/>
            <a:ext cx="3414349" cy="264393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7EAE7FB-4010-421E-AC9F-B2118617651C}"/>
              </a:ext>
            </a:extLst>
          </p:cNvPr>
          <p:cNvSpPr txBox="1"/>
          <p:nvPr/>
        </p:nvSpPr>
        <p:spPr>
          <a:xfrm>
            <a:off x="296332" y="6331161"/>
            <a:ext cx="7048847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Schatz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294,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(1998)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22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3C681BA-0134-423F-8957-4DE5C6AA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1E441E-886D-4C96-9EC2-E9947DBB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Comic Sans MS" panose="030F07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lang="zh-CN" altLang="en-US" sz="3200" dirty="0">
              <a:latin typeface="Comic Sans MS" panose="030F0702030302020204" pitchFamily="66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161102E-9EDB-4C20-B458-74A47D8CB97D}"/>
              </a:ext>
            </a:extLst>
          </p:cNvPr>
          <p:cNvGrpSpPr/>
          <p:nvPr/>
        </p:nvGrpSpPr>
        <p:grpSpPr>
          <a:xfrm>
            <a:off x="425685" y="1697298"/>
            <a:ext cx="8186164" cy="584775"/>
            <a:chOff x="425685" y="1487438"/>
            <a:chExt cx="8186164" cy="58477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B200969-A4D3-454C-89CB-77F70C5CEDFD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1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EBCA5A30-894E-4C51-8C89-D4F0CFBC4969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E011A4C-21D1-4EB4-86B2-7BD57C91E9DE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Introduction (Isospin Pairing &amp; NPA)</a:t>
              </a:r>
              <a:endParaRPr lang="zh-CN" altLang="en-US" sz="28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3C56A49-18CC-4A96-9791-3566B31D3D3B}"/>
              </a:ext>
            </a:extLst>
          </p:cNvPr>
          <p:cNvGrpSpPr/>
          <p:nvPr/>
        </p:nvGrpSpPr>
        <p:grpSpPr>
          <a:xfrm>
            <a:off x="425685" y="3262952"/>
            <a:ext cx="8186164" cy="584775"/>
            <a:chOff x="425685" y="1487438"/>
            <a:chExt cx="8186164" cy="584775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0FA6990-226A-4247-A565-A0D4A8529904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2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7822D081-52C6-4C08-90E9-2CD44B613A51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solidFill>
              <a:schemeClr val="accent3"/>
            </a:solidFill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4F29DD7-E20D-4D60-9E35-EB9D86E56B27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Transition Sum Rules for </a:t>
              </a:r>
              <a:r>
                <a:rPr lang="en-US" altLang="zh-CN" sz="2800" i="1" dirty="0">
                  <a:solidFill>
                    <a:schemeClr val="accent3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 </a:t>
              </a:r>
              <a:r>
                <a:rPr lang="en-US" altLang="zh-CN" sz="2800" dirty="0">
                  <a:solidFill>
                    <a:schemeClr val="accent3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= </a:t>
              </a:r>
              <a:r>
                <a:rPr lang="en-US" altLang="zh-CN" sz="2800" i="1" dirty="0">
                  <a:solidFill>
                    <a:schemeClr val="accent3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Z</a:t>
              </a:r>
              <a:r>
                <a:rPr lang="en-US" altLang="zh-CN" sz="2800" dirty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Nuclei</a:t>
              </a:r>
              <a:endParaRPr lang="zh-CN" altLang="en-US" sz="28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D0B12D5-97D7-486A-AC4B-F52BB5022D4C}"/>
              </a:ext>
            </a:extLst>
          </p:cNvPr>
          <p:cNvGrpSpPr/>
          <p:nvPr/>
        </p:nvGrpSpPr>
        <p:grpSpPr>
          <a:xfrm>
            <a:off x="425685" y="4828606"/>
            <a:ext cx="8186164" cy="584775"/>
            <a:chOff x="425685" y="1487438"/>
            <a:chExt cx="8186164" cy="584775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CC296186-E971-45A5-9DE6-9CB124B26750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3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253F0FC7-F7C3-4A58-B173-3624877C7A12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A132559D-DB34-4C5E-B42B-4696807755F0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Nuclear </a:t>
              </a:r>
              <a:r>
                <a:rPr lang="el-GR" altLang="zh-CN" sz="28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β</a:t>
              </a:r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Decay related to </a:t>
              </a:r>
              <a:r>
                <a:rPr lang="en-US" altLang="zh-CN" sz="2800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LXe</a:t>
              </a:r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detectors</a:t>
              </a:r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603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3C681BA-0134-423F-8957-4DE5C6AA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1E441E-886D-4C96-9EC2-E9947DBB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Nuclear </a:t>
            </a:r>
            <a:r>
              <a:rPr lang="en-US" altLang="zh-CN" sz="2800" i="1" dirty="0">
                <a:latin typeface="Comic Sans MS" panose="030F0702030302020204" pitchFamily="66" charset="0"/>
                <a:ea typeface="微软雅黑" panose="020B0503020204020204" pitchFamily="34" charset="-122"/>
              </a:rPr>
              <a:t>β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Decay related to </a:t>
            </a:r>
            <a:r>
              <a:rPr lang="en-US" altLang="zh-CN" sz="2800" dirty="0" err="1">
                <a:latin typeface="Comic Sans MS" panose="030F0702030302020204" pitchFamily="66" charset="0"/>
                <a:ea typeface="微软雅黑" panose="020B0503020204020204" pitchFamily="34" charset="-122"/>
              </a:rPr>
              <a:t>LXe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detectors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84576D-E441-4495-9EFF-48DAB6CA6668}"/>
              </a:ext>
            </a:extLst>
          </p:cNvPr>
          <p:cNvSpPr txBox="1"/>
          <p:nvPr/>
        </p:nvSpPr>
        <p:spPr>
          <a:xfrm>
            <a:off x="578057" y="1003885"/>
            <a:ext cx="8565943" cy="46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Arial" panose="020B0604020202020204" pitchFamily="34" charset="0"/>
              </a:rPr>
              <a:t>Inert </a:t>
            </a:r>
            <a:r>
              <a:rPr lang="en-US" altLang="zh-CN" sz="2000" baseline="30000" dirty="0">
                <a:cs typeface="Arial" panose="020B0604020202020204" pitchFamily="34" charset="0"/>
              </a:rPr>
              <a:t>222</a:t>
            </a:r>
            <a:r>
              <a:rPr lang="en-US" altLang="zh-CN" sz="2000" dirty="0">
                <a:cs typeface="Arial" panose="020B0604020202020204" pitchFamily="34" charset="0"/>
              </a:rPr>
              <a:t>Rn can not be fully removed from Large Liquid Xenon (</a:t>
            </a:r>
            <a:r>
              <a:rPr lang="en-US" altLang="zh-CN" sz="2000" dirty="0" err="1">
                <a:cs typeface="Arial" panose="020B0604020202020204" pitchFamily="34" charset="0"/>
              </a:rPr>
              <a:t>LXe</a:t>
            </a:r>
            <a:r>
              <a:rPr lang="en-US" altLang="zh-CN" sz="2000" dirty="0">
                <a:cs typeface="Arial" panose="020B0604020202020204" pitchFamily="34" charset="0"/>
              </a:rPr>
              <a:t>) detectors.</a:t>
            </a:r>
            <a:endParaRPr lang="zh-CN" altLang="en-US" sz="20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FC217C-0FED-4258-96B7-468B46DBC462}"/>
              </a:ext>
            </a:extLst>
          </p:cNvPr>
          <p:cNvSpPr txBox="1"/>
          <p:nvPr/>
        </p:nvSpPr>
        <p:spPr>
          <a:xfrm>
            <a:off x="578057" y="2098037"/>
            <a:ext cx="7771464" cy="86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Arial" panose="020B0604020202020204" pitchFamily="34" charset="0"/>
              </a:rPr>
              <a:t>Precise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zh-CN" sz="2000" dirty="0">
                <a:cs typeface="Arial" panose="020B0604020202020204" pitchFamily="34" charset="0"/>
              </a:rPr>
              <a:t>β</a:t>
            </a:r>
            <a:r>
              <a:rPr lang="en-US" altLang="zh-CN" sz="2000" dirty="0"/>
              <a:t>-decay spectral background directly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NimbusRomNo9L-Regu"/>
              </a:rPr>
              <a:t>determines the searching sensitivities for new physics </a:t>
            </a:r>
            <a:r>
              <a:rPr lang="en-US" altLang="zh-CN" sz="2000" dirty="0">
                <a:solidFill>
                  <a:srgbClr val="000000"/>
                </a:solidFill>
                <a:latin typeface="NimbusRomNo9L-Regu"/>
              </a:rPr>
              <a:t>(DM &amp; DBD)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NimbusRomNo9L-Regu"/>
              </a:rPr>
              <a:t> at 1-100 keV level</a:t>
            </a:r>
            <a:r>
              <a:rPr lang="en-US" altLang="zh-CN" sz="2000" dirty="0"/>
              <a:t>.</a:t>
            </a:r>
            <a:endParaRPr lang="zh-CN" altLang="en-US" sz="2000" dirty="0">
              <a:ea typeface="黑体" panose="02010609060101010101" pitchFamily="49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2BDB6CD-0029-4B6C-93EA-A920E28A504B}"/>
              </a:ext>
            </a:extLst>
          </p:cNvPr>
          <p:cNvGrpSpPr/>
          <p:nvPr/>
        </p:nvGrpSpPr>
        <p:grpSpPr>
          <a:xfrm>
            <a:off x="578055" y="2986852"/>
            <a:ext cx="7288807" cy="3676471"/>
            <a:chOff x="578055" y="2986852"/>
            <a:chExt cx="7288807" cy="3676471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0BB92A4F-1D7B-494C-86F2-42694CD4F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562"/>
            <a:stretch/>
          </p:blipFill>
          <p:spPr>
            <a:xfrm>
              <a:off x="1513685" y="3429319"/>
              <a:ext cx="3776496" cy="3234004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39B3350-3269-4319-9AED-451F74DB5FF9}"/>
                </a:ext>
              </a:extLst>
            </p:cNvPr>
            <p:cNvSpPr txBox="1"/>
            <p:nvPr/>
          </p:nvSpPr>
          <p:spPr>
            <a:xfrm>
              <a:off x="578055" y="2986852"/>
              <a:ext cx="728880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000" dirty="0"/>
                <a:t>However, </a:t>
              </a:r>
              <a:r>
                <a:rPr lang="en-US" altLang="zh-CN" sz="2000" baseline="30000" dirty="0">
                  <a:cs typeface="Arial" panose="020B0604020202020204" pitchFamily="34" charset="0"/>
                </a:rPr>
                <a:t>214</a:t>
              </a:r>
              <a:r>
                <a:rPr lang="en-US" altLang="zh-CN" sz="2000" dirty="0">
                  <a:cs typeface="Arial" panose="020B0604020202020204" pitchFamily="34" charset="0"/>
                </a:rPr>
                <a:t>Pb and </a:t>
              </a:r>
              <a:r>
                <a:rPr lang="en-US" altLang="zh-CN" sz="2000" baseline="30000" dirty="0">
                  <a:cs typeface="Arial" panose="020B0604020202020204" pitchFamily="34" charset="0"/>
                </a:rPr>
                <a:t>214</a:t>
              </a:r>
              <a:r>
                <a:rPr lang="en-US" altLang="zh-CN" sz="2000" dirty="0">
                  <a:cs typeface="Arial" panose="020B0604020202020204" pitchFamily="34" charset="0"/>
                </a:rPr>
                <a:t>Bi</a:t>
              </a:r>
              <a:r>
                <a:rPr lang="en-US" altLang="zh-CN" sz="2000" dirty="0"/>
                <a:t> </a:t>
              </a:r>
              <a:r>
                <a:rPr lang="el-GR" altLang="zh-CN" sz="2000" dirty="0">
                  <a:cs typeface="Arial" panose="020B0604020202020204" pitchFamily="34" charset="0"/>
                </a:rPr>
                <a:t>β</a:t>
              </a:r>
              <a:r>
                <a:rPr lang="en-US" altLang="zh-CN" sz="2000" dirty="0">
                  <a:cs typeface="Arial" panose="020B0604020202020204" pitchFamily="34" charset="0"/>
                </a:rPr>
                <a:t> </a:t>
              </a:r>
              <a:r>
                <a:rPr lang="en-US" altLang="zh-CN" sz="2000" dirty="0"/>
                <a:t>decays are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not precisely known…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E93B145-8FE2-4760-89B8-5B1DB55CFF33}"/>
              </a:ext>
            </a:extLst>
          </p:cNvPr>
          <p:cNvGrpSpPr/>
          <p:nvPr/>
        </p:nvGrpSpPr>
        <p:grpSpPr>
          <a:xfrm>
            <a:off x="6208019" y="2755326"/>
            <a:ext cx="2150452" cy="4185801"/>
            <a:chOff x="5320912" y="64141"/>
            <a:chExt cx="3526755" cy="6864740"/>
          </a:xfrm>
        </p:grpSpPr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452D95A0-AD1E-4352-9BE2-734BF04F370E}"/>
                </a:ext>
              </a:extLst>
            </p:cNvPr>
            <p:cNvGrpSpPr/>
            <p:nvPr/>
          </p:nvGrpSpPr>
          <p:grpSpPr>
            <a:xfrm>
              <a:off x="5320912" y="64141"/>
              <a:ext cx="3251200" cy="6864740"/>
              <a:chOff x="7805710" y="466170"/>
              <a:chExt cx="3251200" cy="6864740"/>
            </a:xfrm>
          </p:grpSpPr>
          <p:pic>
            <p:nvPicPr>
              <p:cNvPr id="33" name="Picture 23">
                <a:extLst>
                  <a:ext uri="{FF2B5EF4-FFF2-40B4-BE49-F238E27FC236}">
                    <a16:creationId xmlns:a16="http://schemas.microsoft.com/office/drawing/2014/main" id="{E9ED34FB-8CAB-438B-A871-9C701E49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99" t="22269" r="21313" b="18816"/>
              <a:stretch/>
            </p:blipFill>
            <p:spPr>
              <a:xfrm>
                <a:off x="7811310" y="4132873"/>
                <a:ext cx="3240000" cy="3198037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  <p:pic>
            <p:nvPicPr>
              <p:cNvPr id="34" name="Picture 24">
                <a:extLst>
                  <a:ext uri="{FF2B5EF4-FFF2-40B4-BE49-F238E27FC236}">
                    <a16:creationId xmlns:a16="http://schemas.microsoft.com/office/drawing/2014/main" id="{D37F4791-2CBC-4237-A846-96C384B38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50000"/>
              </a:blip>
              <a:stretch>
                <a:fillRect/>
              </a:stretch>
            </p:blipFill>
            <p:spPr>
              <a:xfrm>
                <a:off x="7805710" y="1779914"/>
                <a:ext cx="3251200" cy="1092200"/>
              </a:xfrm>
              <a:prstGeom prst="rect">
                <a:avLst/>
              </a:prstGeom>
            </p:spPr>
          </p:pic>
          <p:pic>
            <p:nvPicPr>
              <p:cNvPr id="35" name="Picture 25">
                <a:extLst>
                  <a:ext uri="{FF2B5EF4-FFF2-40B4-BE49-F238E27FC236}">
                    <a16:creationId xmlns:a16="http://schemas.microsoft.com/office/drawing/2014/main" id="{379970F9-0613-48F7-8FBE-DA7220B55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35000"/>
              </a:blip>
              <a:stretch>
                <a:fillRect/>
              </a:stretch>
            </p:blipFill>
            <p:spPr>
              <a:xfrm>
                <a:off x="7805710" y="4992103"/>
                <a:ext cx="3251200" cy="1092200"/>
              </a:xfrm>
              <a:prstGeom prst="rect">
                <a:avLst/>
              </a:prstGeom>
            </p:spPr>
          </p:pic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6C6E37A5-7396-46B7-9AD8-9E624955DFBD}"/>
                  </a:ext>
                </a:extLst>
              </p:cNvPr>
              <p:cNvSpPr/>
              <p:nvPr/>
            </p:nvSpPr>
            <p:spPr>
              <a:xfrm>
                <a:off x="7811310" y="2094068"/>
                <a:ext cx="3240000" cy="900000"/>
              </a:xfrm>
              <a:custGeom>
                <a:avLst/>
                <a:gdLst>
                  <a:gd name="connsiteX0" fmla="*/ 0 w 3240000"/>
                  <a:gd name="connsiteY0" fmla="*/ 8939 h 900000"/>
                  <a:gd name="connsiteX1" fmla="*/ 1620000 w 3240000"/>
                  <a:gd name="connsiteY1" fmla="*/ 548939 h 900000"/>
                  <a:gd name="connsiteX2" fmla="*/ 3240000 w 3240000"/>
                  <a:gd name="connsiteY2" fmla="*/ 8939 h 900000"/>
                  <a:gd name="connsiteX3" fmla="*/ 3240000 w 3240000"/>
                  <a:gd name="connsiteY3" fmla="*/ 360000 h 900000"/>
                  <a:gd name="connsiteX4" fmla="*/ 1620000 w 3240000"/>
                  <a:gd name="connsiteY4" fmla="*/ 900000 h 900000"/>
                  <a:gd name="connsiteX5" fmla="*/ 0 w 3240000"/>
                  <a:gd name="connsiteY5" fmla="*/ 360000 h 900000"/>
                  <a:gd name="connsiteX6" fmla="*/ 3238646 w 3240000"/>
                  <a:gd name="connsiteY6" fmla="*/ 0 h 900000"/>
                  <a:gd name="connsiteX7" fmla="*/ 3240000 w 3240000"/>
                  <a:gd name="connsiteY7" fmla="*/ 0 h 900000"/>
                  <a:gd name="connsiteX8" fmla="*/ 3240000 w 3240000"/>
                  <a:gd name="connsiteY8" fmla="*/ 8939 h 900000"/>
                  <a:gd name="connsiteX9" fmla="*/ 0 w 3240000"/>
                  <a:gd name="connsiteY9" fmla="*/ 0 h 900000"/>
                  <a:gd name="connsiteX10" fmla="*/ 1354 w 3240000"/>
                  <a:gd name="connsiteY10" fmla="*/ 0 h 900000"/>
                  <a:gd name="connsiteX11" fmla="*/ 0 w 3240000"/>
                  <a:gd name="connsiteY11" fmla="*/ 8939 h 9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40000" h="900000">
                    <a:moveTo>
                      <a:pt x="0" y="8939"/>
                    </a:moveTo>
                    <a:cubicBezTo>
                      <a:pt x="0" y="307173"/>
                      <a:pt x="725299" y="548939"/>
                      <a:pt x="1620000" y="548939"/>
                    </a:cubicBezTo>
                    <a:cubicBezTo>
                      <a:pt x="2514701" y="548939"/>
                      <a:pt x="3240000" y="307173"/>
                      <a:pt x="3240000" y="8939"/>
                    </a:cubicBezTo>
                    <a:lnTo>
                      <a:pt x="3240000" y="360000"/>
                    </a:lnTo>
                    <a:cubicBezTo>
                      <a:pt x="3240000" y="658234"/>
                      <a:pt x="2514701" y="900000"/>
                      <a:pt x="1620000" y="900000"/>
                    </a:cubicBezTo>
                    <a:cubicBezTo>
                      <a:pt x="725299" y="900000"/>
                      <a:pt x="0" y="658234"/>
                      <a:pt x="0" y="360000"/>
                    </a:cubicBezTo>
                    <a:close/>
                    <a:moveTo>
                      <a:pt x="3238646" y="0"/>
                    </a:moveTo>
                    <a:lnTo>
                      <a:pt x="3240000" y="0"/>
                    </a:lnTo>
                    <a:lnTo>
                      <a:pt x="3240000" y="8939"/>
                    </a:lnTo>
                    <a:close/>
                    <a:moveTo>
                      <a:pt x="0" y="0"/>
                    </a:moveTo>
                    <a:lnTo>
                      <a:pt x="1354" y="0"/>
                    </a:lnTo>
                    <a:lnTo>
                      <a:pt x="0" y="8939"/>
                    </a:lnTo>
                    <a:close/>
                  </a:path>
                </a:pathLst>
              </a:custGeom>
              <a:solidFill>
                <a:srgbClr val="00B0F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CN" dirty="0"/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C7349A96-B0DD-45CF-965E-C8238A489628}"/>
                  </a:ext>
                </a:extLst>
              </p:cNvPr>
              <p:cNvSpPr/>
              <p:nvPr/>
            </p:nvSpPr>
            <p:spPr>
              <a:xfrm>
                <a:off x="7811310" y="2113524"/>
                <a:ext cx="3240000" cy="4140000"/>
              </a:xfrm>
              <a:custGeom>
                <a:avLst/>
                <a:gdLst>
                  <a:gd name="connsiteX0" fmla="*/ 0 w 3240000"/>
                  <a:gd name="connsiteY0" fmla="*/ 0 h 4140000"/>
                  <a:gd name="connsiteX1" fmla="*/ 1620000 w 3240000"/>
                  <a:gd name="connsiteY1" fmla="*/ 540000 h 4140000"/>
                  <a:gd name="connsiteX2" fmla="*/ 3240000 w 3240000"/>
                  <a:gd name="connsiteY2" fmla="*/ 0 h 4140000"/>
                  <a:gd name="connsiteX3" fmla="*/ 3240000 w 3240000"/>
                  <a:gd name="connsiteY3" fmla="*/ 3600000 h 4140000"/>
                  <a:gd name="connsiteX4" fmla="*/ 1620000 w 3240000"/>
                  <a:gd name="connsiteY4" fmla="*/ 4140000 h 4140000"/>
                  <a:gd name="connsiteX5" fmla="*/ 0 w 3240000"/>
                  <a:gd name="connsiteY5" fmla="*/ 3600000 h 41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40000" h="4140000">
                    <a:moveTo>
                      <a:pt x="0" y="0"/>
                    </a:moveTo>
                    <a:cubicBezTo>
                      <a:pt x="0" y="298234"/>
                      <a:pt x="725299" y="540000"/>
                      <a:pt x="1620000" y="540000"/>
                    </a:cubicBezTo>
                    <a:cubicBezTo>
                      <a:pt x="2514701" y="540000"/>
                      <a:pt x="3240000" y="298234"/>
                      <a:pt x="3240000" y="0"/>
                    </a:cubicBezTo>
                    <a:lnTo>
                      <a:pt x="3240000" y="3600000"/>
                    </a:lnTo>
                    <a:cubicBezTo>
                      <a:pt x="3240000" y="3898234"/>
                      <a:pt x="2514701" y="4140000"/>
                      <a:pt x="1620000" y="4140000"/>
                    </a:cubicBezTo>
                    <a:cubicBezTo>
                      <a:pt x="725299" y="4140000"/>
                      <a:pt x="0" y="3898234"/>
                      <a:pt x="0" y="36000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70C0">
                      <a:lumMod val="9000"/>
                      <a:lumOff val="91000"/>
                      <a:alpha val="40000"/>
                    </a:srgbClr>
                  </a:gs>
                  <a:gs pos="74000">
                    <a:srgbClr val="0070C0">
                      <a:alpha val="40000"/>
                    </a:srgbClr>
                  </a:gs>
                  <a:gs pos="83000">
                    <a:srgbClr val="0070C0">
                      <a:alpha val="40000"/>
                    </a:srgbClr>
                  </a:gs>
                  <a:gs pos="100000">
                    <a:srgbClr val="0070C0">
                      <a:alpha val="4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CN" dirty="0"/>
              </a:p>
            </p:txBody>
          </p:sp>
          <p:grpSp>
            <p:nvGrpSpPr>
              <p:cNvPr id="38" name="Group 28">
                <a:extLst>
                  <a:ext uri="{FF2B5EF4-FFF2-40B4-BE49-F238E27FC236}">
                    <a16:creationId xmlns:a16="http://schemas.microsoft.com/office/drawing/2014/main" id="{77B56A94-85F8-4693-9F85-71D856A6C738}"/>
                  </a:ext>
                </a:extLst>
              </p:cNvPr>
              <p:cNvGrpSpPr/>
              <p:nvPr/>
            </p:nvGrpSpPr>
            <p:grpSpPr>
              <a:xfrm>
                <a:off x="7811310" y="466170"/>
                <a:ext cx="3240000" cy="3266998"/>
                <a:chOff x="1485155" y="821959"/>
                <a:chExt cx="3240000" cy="3266998"/>
              </a:xfrm>
            </p:grpSpPr>
            <p:sp>
              <p:nvSpPr>
                <p:cNvPr id="39" name="Oval 29">
                  <a:extLst>
                    <a:ext uri="{FF2B5EF4-FFF2-40B4-BE49-F238E27FC236}">
                      <a16:creationId xmlns:a16="http://schemas.microsoft.com/office/drawing/2014/main" id="{672D0BA0-27B6-4B28-80A8-F40792B97682}"/>
                    </a:ext>
                  </a:extLst>
                </p:cNvPr>
                <p:cNvSpPr/>
                <p:nvPr/>
              </p:nvSpPr>
              <p:spPr>
                <a:xfrm>
                  <a:off x="1485155" y="1914068"/>
                  <a:ext cx="3240000" cy="1080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 dirty="0"/>
                </a:p>
              </p:txBody>
            </p:sp>
            <p:pic>
              <p:nvPicPr>
                <p:cNvPr id="40" name="Picture 30">
                  <a:extLst>
                    <a:ext uri="{FF2B5EF4-FFF2-40B4-BE49-F238E27FC236}">
                      <a16:creationId xmlns:a16="http://schemas.microsoft.com/office/drawing/2014/main" id="{2C1D53BC-AF8A-4944-9993-31E297461D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alphaModFix amt="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883" t="22156" r="22729" b="18972"/>
                <a:stretch/>
              </p:blipFill>
              <p:spPr>
                <a:xfrm>
                  <a:off x="1485155" y="821959"/>
                  <a:ext cx="3240000" cy="3266998"/>
                </a:xfrm>
                <a:prstGeom prst="ellipse">
                  <a:avLst/>
                </a:prstGeom>
                <a:scene3d>
                  <a:camera prst="orthographicFront">
                    <a:rot lat="4320000" lon="0" rev="0"/>
                  </a:camera>
                  <a:lightRig rig="threePt" dir="t"/>
                </a:scene3d>
              </p:spPr>
            </p:pic>
          </p:grpSp>
        </p:grpSp>
        <p:sp>
          <p:nvSpPr>
            <p:cNvPr id="26" name="Explosion 1 31">
              <a:extLst>
                <a:ext uri="{FF2B5EF4-FFF2-40B4-BE49-F238E27FC236}">
                  <a16:creationId xmlns:a16="http://schemas.microsoft.com/office/drawing/2014/main" id="{D703EE37-39D6-4C22-9777-9B20024554E6}"/>
                </a:ext>
              </a:extLst>
            </p:cNvPr>
            <p:cNvSpPr/>
            <p:nvPr/>
          </p:nvSpPr>
          <p:spPr>
            <a:xfrm>
              <a:off x="6089471" y="3120838"/>
              <a:ext cx="288000" cy="1800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7" name="Explosion 1 32">
              <a:extLst>
                <a:ext uri="{FF2B5EF4-FFF2-40B4-BE49-F238E27FC236}">
                  <a16:creationId xmlns:a16="http://schemas.microsoft.com/office/drawing/2014/main" id="{2E5A370B-C167-43C0-BAF7-AD07832A800D}"/>
                </a:ext>
              </a:extLst>
            </p:cNvPr>
            <p:cNvSpPr/>
            <p:nvPr/>
          </p:nvSpPr>
          <p:spPr>
            <a:xfrm>
              <a:off x="6967702" y="2686325"/>
              <a:ext cx="360000" cy="3240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8" name="Explosion 1 33">
              <a:extLst>
                <a:ext uri="{FF2B5EF4-FFF2-40B4-BE49-F238E27FC236}">
                  <a16:creationId xmlns:a16="http://schemas.microsoft.com/office/drawing/2014/main" id="{232D6BAB-3410-43B2-BAC0-C7167904962D}"/>
                </a:ext>
              </a:extLst>
            </p:cNvPr>
            <p:cNvSpPr/>
            <p:nvPr/>
          </p:nvSpPr>
          <p:spPr>
            <a:xfrm>
              <a:off x="6724146" y="3717783"/>
              <a:ext cx="418744" cy="390092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29" name="Straight Arrow Connector 34">
              <a:extLst>
                <a:ext uri="{FF2B5EF4-FFF2-40B4-BE49-F238E27FC236}">
                  <a16:creationId xmlns:a16="http://schemas.microsoft.com/office/drawing/2014/main" id="{CF5FB025-E647-4DB5-B052-6133793F9F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5975" y="3912829"/>
              <a:ext cx="734939" cy="140151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35">
              <a:extLst>
                <a:ext uri="{FF2B5EF4-FFF2-40B4-BE49-F238E27FC236}">
                  <a16:creationId xmlns:a16="http://schemas.microsoft.com/office/drawing/2014/main" id="{2306C2F8-5D3E-42E6-BD27-E4B589D769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29097" y="3210838"/>
              <a:ext cx="738605" cy="73360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6">
              <a:extLst>
                <a:ext uri="{FF2B5EF4-FFF2-40B4-BE49-F238E27FC236}">
                  <a16:creationId xmlns:a16="http://schemas.microsoft.com/office/drawing/2014/main" id="{E53C9C21-BBD9-42ED-8F05-0CA843343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5975" y="2801876"/>
              <a:ext cx="956342" cy="40030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7">
              <a:extLst>
                <a:ext uri="{FF2B5EF4-FFF2-40B4-BE49-F238E27FC236}">
                  <a16:creationId xmlns:a16="http://schemas.microsoft.com/office/drawing/2014/main" id="{447B4382-19D3-4D13-A9CE-74146868C6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4332" y="2212217"/>
              <a:ext cx="1663335" cy="611438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C86B64A8-479E-4530-BAF6-96B8BD3B5403}"/>
              </a:ext>
            </a:extLst>
          </p:cNvPr>
          <p:cNvSpPr txBox="1"/>
          <p:nvPr/>
        </p:nvSpPr>
        <p:spPr>
          <a:xfrm>
            <a:off x="5430787" y="6267201"/>
            <a:ext cx="3017241" cy="46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ea typeface="黑体" panose="02010609060101010101" pitchFamily="49" charset="-122"/>
                <a:cs typeface="Arial" panose="020B0604020202020204" pitchFamily="34" charset="0"/>
              </a:rPr>
              <a:t>From Prof. </a:t>
            </a:r>
            <a:r>
              <a:rPr lang="en-US" altLang="zh-CN" sz="2000" dirty="0" err="1">
                <a:ea typeface="黑体" panose="02010609060101010101" pitchFamily="49" charset="-122"/>
                <a:cs typeface="Arial" panose="020B0604020202020204" pitchFamily="34" charset="0"/>
              </a:rPr>
              <a:t>Ke</a:t>
            </a:r>
            <a:r>
              <a:rPr lang="en-US" altLang="zh-CN" sz="2000" dirty="0">
                <a:ea typeface="黑体" panose="02010609060101010101" pitchFamily="49" charset="-122"/>
                <a:cs typeface="Arial" panose="020B0604020202020204" pitchFamily="34" charset="0"/>
              </a:rPr>
              <a:t> Han’s PPT</a:t>
            </a:r>
            <a:endParaRPr lang="zh-CN" altLang="en-US" sz="20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384465C-72CE-C763-A942-DF27B5012B41}"/>
              </a:ext>
            </a:extLst>
          </p:cNvPr>
          <p:cNvGrpSpPr/>
          <p:nvPr/>
        </p:nvGrpSpPr>
        <p:grpSpPr>
          <a:xfrm>
            <a:off x="578056" y="1412155"/>
            <a:ext cx="8483497" cy="657301"/>
            <a:chOff x="578056" y="1412155"/>
            <a:chExt cx="8483497" cy="6573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E589EEB6-66FD-40D0-8411-C24DB53A30BF}"/>
                    </a:ext>
                  </a:extLst>
                </p:cNvPr>
                <p:cNvSpPr txBox="1"/>
                <p:nvPr/>
              </p:nvSpPr>
              <p:spPr>
                <a:xfrm>
                  <a:off x="578056" y="1610099"/>
                  <a:ext cx="8483497" cy="459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l-GR" altLang="zh-CN" sz="2000" dirty="0"/>
                    <a:t>α</a:t>
                  </a:r>
                  <a:r>
                    <a:rPr lang="en-US" altLang="zh-CN" sz="2000" dirty="0"/>
                    <a:t>&amp;</a:t>
                  </a:r>
                  <a:r>
                    <a:rPr lang="el-GR" altLang="zh-CN" sz="2000" dirty="0"/>
                    <a:t>β</a:t>
                  </a:r>
                  <a:r>
                    <a:rPr lang="en-US" altLang="zh-CN" sz="2000" dirty="0"/>
                    <a:t>-decay cascade:   </a:t>
                  </a:r>
                  <a:r>
                    <a:rPr lang="en-US" altLang="zh-CN" sz="2000" baseline="30000" dirty="0">
                      <a:cs typeface="Arial" panose="020B0604020202020204" pitchFamily="34" charset="0"/>
                    </a:rPr>
                    <a:t>222</a:t>
                  </a:r>
                  <a:r>
                    <a:rPr lang="en-US" altLang="zh-CN" sz="2000" dirty="0">
                      <a:cs typeface="Arial" panose="020B0604020202020204" pitchFamily="34" charset="0"/>
                    </a:rPr>
                    <a:t>Rn → </a:t>
                  </a:r>
                  <a:r>
                    <a:rPr lang="en-US" altLang="zh-CN" sz="2000" baseline="30000" dirty="0">
                      <a:cs typeface="Arial" panose="020B0604020202020204" pitchFamily="34" charset="0"/>
                    </a:rPr>
                    <a:t>218</a:t>
                  </a:r>
                  <a:r>
                    <a:rPr lang="en-US" altLang="zh-CN" sz="2000" dirty="0">
                      <a:cs typeface="Arial" panose="020B0604020202020204" pitchFamily="34" charset="0"/>
                    </a:rPr>
                    <a:t>Po</a:t>
                  </a:r>
                  <a:r>
                    <a:rPr lang="en-US" altLang="zh-CN" sz="2000" dirty="0"/>
                    <a:t> </a:t>
                  </a:r>
                  <a:r>
                    <a:rPr lang="en-US" altLang="zh-CN" sz="2000" dirty="0">
                      <a:cs typeface="Arial" panose="020B0604020202020204" pitchFamily="34" charset="0"/>
                    </a:rPr>
                    <a:t>→ </a:t>
                  </a:r>
                  <a:r>
                    <a:rPr lang="en-US" altLang="zh-CN" sz="2000" baseline="30000" dirty="0">
                      <a:cs typeface="Arial" panose="020B0604020202020204" pitchFamily="34" charset="0"/>
                    </a:rPr>
                    <a:t>214</a:t>
                  </a:r>
                  <a:r>
                    <a:rPr lang="en-US" altLang="zh-CN" sz="2000" dirty="0">
                      <a:cs typeface="Arial" panose="020B0604020202020204" pitchFamily="34" charset="0"/>
                    </a:rPr>
                    <a:t>Pb </a:t>
                  </a:r>
                  <a:r>
                    <a:rPr lang="en-US" altLang="zh-CN" sz="200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→ </a:t>
                  </a:r>
                  <a:r>
                    <a:rPr lang="en-US" altLang="zh-CN" sz="2000" b="1" baseline="30000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214</a:t>
                  </a:r>
                  <a:r>
                    <a:rPr lang="en-US" altLang="zh-CN" sz="200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Bi+</a:t>
                  </a:r>
                  <a14:m>
                    <m:oMath xmlns:m="http://schemas.openxmlformats.org/officeDocument/2006/math">
                      <m:r>
                        <a:rPr lang="en-US" altLang="zh-CN" sz="20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𝒆</m:t>
                      </m:r>
                    </m:oMath>
                  </a14:m>
                  <a:r>
                    <a:rPr lang="en-US" altLang="zh-CN" sz="200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altLang="zh-CN" sz="200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 → </a:t>
                  </a:r>
                  <a:r>
                    <a:rPr lang="en-US" altLang="zh-CN" sz="2000" b="1" baseline="30000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214</a:t>
                  </a:r>
                  <a:r>
                    <a:rPr lang="en-US" altLang="zh-CN" sz="200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Po+2</a:t>
                  </a:r>
                  <a14:m>
                    <m:oMath xmlns:m="http://schemas.openxmlformats.org/officeDocument/2006/math">
                      <m:r>
                        <a:rPr lang="en-US" altLang="zh-CN" sz="20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𝒆</m:t>
                      </m:r>
                    </m:oMath>
                  </a14:m>
                  <a:r>
                    <a:rPr lang="en-US" altLang="zh-CN" sz="200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+2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𝒆</m:t>
                          </m:r>
                        </m:sub>
                      </m:sSub>
                    </m:oMath>
                  </a14:m>
                  <a:endParaRPr lang="zh-CN" altLang="en-US" sz="2000" b="1" dirty="0">
                    <a:ea typeface="黑体" panose="02010609060101010101" pitchFamily="49" charset="-122"/>
                  </a:endParaRPr>
                </a:p>
              </p:txBody>
            </p:sp>
          </mc:Choice>
          <mc:Fallback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E589EEB6-66FD-40D0-8411-C24DB53A3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056" y="1610099"/>
                  <a:ext cx="8483497" cy="459357"/>
                </a:xfrm>
                <a:prstGeom prst="rect">
                  <a:avLst/>
                </a:prstGeom>
                <a:blipFill>
                  <a:blip r:embed="rId8"/>
                  <a:stretch>
                    <a:fillRect l="-647" b="-24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82B3A35-7662-B1F9-3596-9B826BC287F1}"/>
                </a:ext>
              </a:extLst>
            </p:cNvPr>
            <p:cNvSpPr txBox="1"/>
            <p:nvPr/>
          </p:nvSpPr>
          <p:spPr>
            <a:xfrm>
              <a:off x="3561700" y="1412155"/>
              <a:ext cx="660758" cy="420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dirty="0">
                  <a:latin typeface="Comic Sans MS" panose="030F0702030302020204" pitchFamily="66" charset="0"/>
                  <a:ea typeface="黑体" panose="02010609060101010101" pitchFamily="49" charset="-122"/>
                </a:rPr>
                <a:t>3.8d</a:t>
              </a:r>
              <a:endParaRPr lang="zh-CN" altLang="en-US" dirty="0"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408D31B-5809-140F-AD87-6CD4344D5775}"/>
                </a:ext>
              </a:extLst>
            </p:cNvPr>
            <p:cNvSpPr txBox="1"/>
            <p:nvPr/>
          </p:nvSpPr>
          <p:spPr>
            <a:xfrm>
              <a:off x="4421787" y="1412155"/>
              <a:ext cx="667170" cy="420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dirty="0">
                  <a:latin typeface="Comic Sans MS" panose="030F0702030302020204" pitchFamily="66" charset="0"/>
                  <a:ea typeface="黑体" panose="02010609060101010101" pitchFamily="49" charset="-122"/>
                </a:rPr>
                <a:t>3.1m</a:t>
              </a:r>
              <a:endParaRPr lang="zh-CN" altLang="en-US" dirty="0"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AEC6150-8469-1515-972F-BAE3088A9D43}"/>
                </a:ext>
              </a:extLst>
            </p:cNvPr>
            <p:cNvSpPr txBox="1"/>
            <p:nvPr/>
          </p:nvSpPr>
          <p:spPr>
            <a:xfrm>
              <a:off x="5301308" y="1412155"/>
              <a:ext cx="646331" cy="420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dirty="0">
                  <a:latin typeface="Comic Sans MS" panose="030F0702030302020204" pitchFamily="66" charset="0"/>
                  <a:ea typeface="黑体" panose="02010609060101010101" pitchFamily="49" charset="-122"/>
                </a:rPr>
                <a:t>27m</a:t>
              </a:r>
              <a:endParaRPr lang="zh-CN" altLang="en-US" dirty="0"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42A2EEC-4AA7-50CD-6BF3-515ED715A1C7}"/>
                </a:ext>
              </a:extLst>
            </p:cNvPr>
            <p:cNvSpPr txBox="1"/>
            <p:nvPr/>
          </p:nvSpPr>
          <p:spPr>
            <a:xfrm>
              <a:off x="6737284" y="1412155"/>
              <a:ext cx="646331" cy="420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dirty="0">
                  <a:latin typeface="Comic Sans MS" panose="030F0702030302020204" pitchFamily="66" charset="0"/>
                  <a:ea typeface="黑体" panose="02010609060101010101" pitchFamily="49" charset="-122"/>
                </a:rPr>
                <a:t>20m</a:t>
              </a:r>
              <a:endParaRPr lang="zh-CN" altLang="en-US" dirty="0"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7D0B6AF-3352-4EBA-BD8E-D9F5D3440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3" y="2891853"/>
            <a:ext cx="8730834" cy="36071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08974F-6A40-4D6B-88AE-3F0EFAE5B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3" y="2890780"/>
            <a:ext cx="8730834" cy="360915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3C681BA-0134-423F-8957-4DE5C6AA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1E441E-886D-4C96-9EC2-E9947DBB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Nuclear </a:t>
            </a:r>
            <a:r>
              <a:rPr lang="en-US" altLang="zh-CN" sz="2800" i="1" dirty="0">
                <a:latin typeface="Comic Sans MS" panose="030F0702030302020204" pitchFamily="66" charset="0"/>
                <a:ea typeface="微软雅黑" panose="020B0503020204020204" pitchFamily="34" charset="-122"/>
              </a:rPr>
              <a:t>β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Decay related to </a:t>
            </a:r>
            <a:r>
              <a:rPr lang="en-US" altLang="zh-CN" sz="2800" dirty="0" err="1">
                <a:latin typeface="Comic Sans MS" panose="030F0702030302020204" pitchFamily="66" charset="0"/>
                <a:ea typeface="微软雅黑" panose="020B0503020204020204" pitchFamily="34" charset="-122"/>
              </a:rPr>
              <a:t>LXe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detectors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BB084B-0AD9-44BE-AB84-DC99A001A297}"/>
              </a:ext>
            </a:extLst>
          </p:cNvPr>
          <p:cNvSpPr txBox="1"/>
          <p:nvPr/>
        </p:nvSpPr>
        <p:spPr>
          <a:xfrm>
            <a:off x="578058" y="1860631"/>
            <a:ext cx="7940092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黑体" panose="02010609060101010101" pitchFamily="49" charset="-122"/>
              </a:rPr>
              <a:t>The NPA well reproduces shell-model low-lying spectra.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84576D-E441-4495-9EFF-48DAB6CA6668}"/>
              </a:ext>
            </a:extLst>
          </p:cNvPr>
          <p:cNvSpPr txBox="1"/>
          <p:nvPr/>
        </p:nvSpPr>
        <p:spPr>
          <a:xfrm>
            <a:off x="578058" y="981400"/>
            <a:ext cx="8104964" cy="87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黑体" panose="02010609060101010101" pitchFamily="49" charset="-122"/>
              </a:rPr>
              <a:t>First step: Nuclear wave functions are simulated using the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NPA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with KH </a:t>
            </a:r>
            <a:r>
              <a:rPr lang="en-US" altLang="zh-CN" sz="2200" dirty="0" err="1">
                <a:ea typeface="黑体" panose="02010609060101010101" pitchFamily="49" charset="-122"/>
              </a:rPr>
              <a:t>s.p.</a:t>
            </a:r>
            <a:r>
              <a:rPr lang="en-US" altLang="zh-CN" sz="2200" dirty="0">
                <a:ea typeface="黑体" panose="02010609060101010101" pitchFamily="49" charset="-122"/>
              </a:rPr>
              <a:t> levels + </a:t>
            </a:r>
            <a:r>
              <a:rPr lang="el-GR" altLang="zh-CN" sz="2200" dirty="0">
                <a:ea typeface="黑体" panose="02010609060101010101" pitchFamily="49" charset="-122"/>
              </a:rPr>
              <a:t>δ</a:t>
            </a:r>
            <a:r>
              <a:rPr lang="en-US" altLang="zh-CN" sz="2200" dirty="0">
                <a:ea typeface="黑体" panose="02010609060101010101" pitchFamily="49" charset="-122"/>
              </a:rPr>
              <a:t> interaction (# of para=1).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7B1EFE9-78EE-43DE-8CE0-367E797D16B2}"/>
              </a:ext>
            </a:extLst>
          </p:cNvPr>
          <p:cNvSpPr txBox="1"/>
          <p:nvPr/>
        </p:nvSpPr>
        <p:spPr>
          <a:xfrm>
            <a:off x="578058" y="2310300"/>
            <a:ext cx="8730834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黑体" panose="02010609060101010101" pitchFamily="49" charset="-122"/>
              </a:rPr>
              <a:t>Occupation indicates similar wave functions between NPA and SM.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98FC3E-AE5B-4E5B-A6FB-71107BC288F8}"/>
              </a:ext>
            </a:extLst>
          </p:cNvPr>
          <p:cNvSpPr txBox="1"/>
          <p:nvPr/>
        </p:nvSpPr>
        <p:spPr>
          <a:xfrm>
            <a:off x="5705555" y="1445831"/>
            <a:ext cx="3185340" cy="386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黑体" panose="02010609060101010101" pitchFamily="49" charset="-122"/>
              </a:rPr>
              <a:t>E. K. Warburton, PRC 44, 233 (1991)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94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3C681BA-0134-423F-8957-4DE5C6AA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1E441E-886D-4C96-9EC2-E9947DBB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Nuclear </a:t>
            </a:r>
            <a:r>
              <a:rPr lang="en-US" altLang="zh-CN" sz="2800" i="1" dirty="0">
                <a:latin typeface="Comic Sans MS" panose="030F0702030302020204" pitchFamily="66" charset="0"/>
                <a:ea typeface="微软雅黑" panose="020B0503020204020204" pitchFamily="34" charset="-122"/>
              </a:rPr>
              <a:t>β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Decay related to </a:t>
            </a:r>
            <a:r>
              <a:rPr lang="en-US" altLang="zh-CN" sz="2800" dirty="0" err="1">
                <a:latin typeface="Comic Sans MS" panose="030F0702030302020204" pitchFamily="66" charset="0"/>
                <a:ea typeface="微软雅黑" panose="020B0503020204020204" pitchFamily="34" charset="-122"/>
              </a:rPr>
              <a:t>LXe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detectors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913746-9645-4D94-B7E4-8BCD1562DDB8}"/>
              </a:ext>
            </a:extLst>
          </p:cNvPr>
          <p:cNvSpPr txBox="1"/>
          <p:nvPr/>
        </p:nvSpPr>
        <p:spPr>
          <a:xfrm>
            <a:off x="578058" y="958729"/>
            <a:ext cx="8565942" cy="93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黑体" panose="02010609060101010101" pitchFamily="49" charset="-122"/>
              </a:rPr>
              <a:t>Second step: First forbidden transitions are simulated following Behrens &amp; </a:t>
            </a:r>
            <a:r>
              <a:rPr lang="en-US" altLang="zh-CN" sz="2200" dirty="0" err="1">
                <a:ea typeface="黑体" panose="02010609060101010101" pitchFamily="49" charset="-122"/>
              </a:rPr>
              <a:t>Bühring’s</a:t>
            </a:r>
            <a:r>
              <a:rPr lang="en-US" altLang="zh-CN" sz="2200" dirty="0">
                <a:ea typeface="黑体" panose="02010609060101010101" pitchFamily="49" charset="-122"/>
              </a:rPr>
              <a:t> theory. </a:t>
            </a:r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NP 49, 190 (1963); NPA 162, 111 (1971); RMP 49, 77 (1977) </a:t>
            </a:r>
            <a:endParaRPr lang="zh-CN" altLang="en-US" sz="160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35E3ECC-F701-460F-BF1D-97E5686FB1B6}"/>
              </a:ext>
            </a:extLst>
          </p:cNvPr>
          <p:cNvSpPr txBox="1"/>
          <p:nvPr/>
        </p:nvSpPr>
        <p:spPr>
          <a:xfrm>
            <a:off x="578056" y="1858635"/>
            <a:ext cx="8505981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altLang="zh-CN" sz="2200" dirty="0">
                <a:ea typeface="黑体" panose="02010609060101010101" pitchFamily="49" charset="-122"/>
              </a:rPr>
              <a:t>β</a:t>
            </a:r>
            <a:r>
              <a:rPr lang="en-US" altLang="zh-CN" sz="2200" dirty="0">
                <a:ea typeface="黑体" panose="02010609060101010101" pitchFamily="49" charset="-122"/>
              </a:rPr>
              <a:t> spectra from </a:t>
            </a:r>
            <a:r>
              <a:rPr lang="en-US" altLang="zh-CN" sz="2200" baseline="30000" dirty="0">
                <a:ea typeface="黑体" panose="02010609060101010101" pitchFamily="49" charset="-122"/>
              </a:rPr>
              <a:t>214</a:t>
            </a:r>
            <a:r>
              <a:rPr lang="en-US" altLang="zh-CN" sz="2200" dirty="0">
                <a:ea typeface="黑体" panose="02010609060101010101" pitchFamily="49" charset="-122"/>
              </a:rPr>
              <a:t>Pb </a:t>
            </a:r>
            <a:r>
              <a:rPr lang="en-US" altLang="zh-CN" sz="2200" dirty="0" err="1">
                <a:ea typeface="黑体" panose="02010609060101010101" pitchFamily="49" charset="-122"/>
              </a:rPr>
              <a:t>g.s.</a:t>
            </a:r>
            <a:r>
              <a:rPr lang="en-US" altLang="zh-CN" sz="2200" dirty="0">
                <a:ea typeface="黑体" panose="02010609060101010101" pitchFamily="49" charset="-122"/>
              </a:rPr>
              <a:t> to various </a:t>
            </a:r>
            <a:r>
              <a:rPr lang="en-US" altLang="zh-CN" sz="2200" baseline="30000" dirty="0">
                <a:ea typeface="黑体" panose="02010609060101010101" pitchFamily="49" charset="-122"/>
              </a:rPr>
              <a:t>214</a:t>
            </a:r>
            <a:r>
              <a:rPr lang="en-US" altLang="zh-CN" sz="2200" dirty="0">
                <a:ea typeface="黑体" panose="02010609060101010101" pitchFamily="49" charset="-122"/>
              </a:rPr>
              <a:t>Bi g.s.&amp;</a:t>
            </a:r>
            <a:r>
              <a:rPr lang="en-US" altLang="zh-CN" sz="2200" dirty="0" err="1">
                <a:ea typeface="黑体" panose="02010609060101010101" pitchFamily="49" charset="-122"/>
              </a:rPr>
              <a:t>x.s</a:t>
            </a:r>
            <a:r>
              <a:rPr lang="en-US" altLang="zh-CN" sz="2200" dirty="0">
                <a:ea typeface="黑体" panose="02010609060101010101" pitchFamily="49" charset="-122"/>
              </a:rPr>
              <a:t>. (normalized by area).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51AD9262-CD14-436D-BD52-4757A3B14858}"/>
              </a:ext>
            </a:extLst>
          </p:cNvPr>
          <p:cNvSpPr txBox="1"/>
          <p:nvPr/>
        </p:nvSpPr>
        <p:spPr>
          <a:xfrm>
            <a:off x="578055" y="6442991"/>
            <a:ext cx="81986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S.J.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Haselschwardt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Kostensalo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Mougeot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J.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Suhonen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 102, 065501 (2020). 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10A7952-C76C-FE02-E90C-A4B9152790B9}"/>
              </a:ext>
            </a:extLst>
          </p:cNvPr>
          <p:cNvGrpSpPr/>
          <p:nvPr/>
        </p:nvGrpSpPr>
        <p:grpSpPr>
          <a:xfrm>
            <a:off x="1299342" y="2407343"/>
            <a:ext cx="6368127" cy="4106542"/>
            <a:chOff x="1299342" y="2407343"/>
            <a:chExt cx="6368127" cy="410654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BF2D900-CE27-4C40-97B4-DEF069784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342" y="2407343"/>
              <a:ext cx="6368127" cy="4032757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F791E8C-F658-A5E2-9D68-A7C51929EA02}"/>
                </a:ext>
              </a:extLst>
            </p:cNvPr>
            <p:cNvSpPr txBox="1"/>
            <p:nvPr/>
          </p:nvSpPr>
          <p:spPr>
            <a:xfrm>
              <a:off x="4982360" y="6113775"/>
              <a:ext cx="75962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(keV)</a:t>
              </a:r>
              <a:endPara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94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3C681BA-0134-423F-8957-4DE5C6AA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1E441E-886D-4C96-9EC2-E9947DBB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Nuclear </a:t>
            </a:r>
            <a:r>
              <a:rPr lang="en-US" altLang="zh-CN" sz="2800" i="1" dirty="0">
                <a:latin typeface="Comic Sans MS" panose="030F0702030302020204" pitchFamily="66" charset="0"/>
                <a:ea typeface="微软雅黑" panose="020B0503020204020204" pitchFamily="34" charset="-122"/>
              </a:rPr>
              <a:t>β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Decay related to </a:t>
            </a:r>
            <a:r>
              <a:rPr lang="en-US" altLang="zh-CN" sz="2800" dirty="0" err="1">
                <a:latin typeface="Comic Sans MS" panose="030F0702030302020204" pitchFamily="66" charset="0"/>
                <a:ea typeface="微软雅黑" panose="020B0503020204020204" pitchFamily="34" charset="-122"/>
              </a:rPr>
              <a:t>LXe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detectors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9C6DE3-1048-41B4-8362-19B663018110}"/>
              </a:ext>
            </a:extLst>
          </p:cNvPr>
          <p:cNvSpPr txBox="1"/>
          <p:nvPr/>
        </p:nvSpPr>
        <p:spPr>
          <a:xfrm>
            <a:off x="578056" y="1858635"/>
            <a:ext cx="8505981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altLang="zh-CN" sz="2200" dirty="0">
                <a:ea typeface="黑体" panose="02010609060101010101" pitchFamily="49" charset="-122"/>
              </a:rPr>
              <a:t>β</a:t>
            </a:r>
            <a:r>
              <a:rPr lang="en-US" altLang="zh-CN" sz="2200" dirty="0">
                <a:ea typeface="黑体" panose="02010609060101010101" pitchFamily="49" charset="-122"/>
              </a:rPr>
              <a:t> spectra from </a:t>
            </a:r>
            <a:r>
              <a:rPr lang="en-US" altLang="zh-CN" sz="2200" baseline="30000" dirty="0">
                <a:ea typeface="黑体" panose="02010609060101010101" pitchFamily="49" charset="-122"/>
              </a:rPr>
              <a:t>214</a:t>
            </a:r>
            <a:r>
              <a:rPr lang="en-US" altLang="zh-CN" sz="2200" dirty="0">
                <a:ea typeface="黑体" panose="02010609060101010101" pitchFamily="49" charset="-122"/>
              </a:rPr>
              <a:t>Bi </a:t>
            </a:r>
            <a:r>
              <a:rPr lang="en-US" altLang="zh-CN" sz="2200" dirty="0" err="1">
                <a:ea typeface="黑体" panose="02010609060101010101" pitchFamily="49" charset="-122"/>
              </a:rPr>
              <a:t>g.s.</a:t>
            </a:r>
            <a:r>
              <a:rPr lang="en-US" altLang="zh-CN" sz="2200" dirty="0">
                <a:ea typeface="黑体" panose="02010609060101010101" pitchFamily="49" charset="-122"/>
              </a:rPr>
              <a:t> to various </a:t>
            </a:r>
            <a:r>
              <a:rPr lang="en-US" altLang="zh-CN" sz="2200" baseline="30000" dirty="0">
                <a:ea typeface="黑体" panose="02010609060101010101" pitchFamily="49" charset="-122"/>
              </a:rPr>
              <a:t>214</a:t>
            </a:r>
            <a:r>
              <a:rPr lang="en-US" altLang="zh-CN" sz="2200" dirty="0">
                <a:ea typeface="黑体" panose="02010609060101010101" pitchFamily="49" charset="-122"/>
              </a:rPr>
              <a:t>Po g.s.&amp;</a:t>
            </a:r>
            <a:r>
              <a:rPr lang="en-US" altLang="zh-CN" sz="2200" dirty="0" err="1">
                <a:ea typeface="黑体" panose="02010609060101010101" pitchFamily="49" charset="-122"/>
              </a:rPr>
              <a:t>x.s</a:t>
            </a:r>
            <a:r>
              <a:rPr lang="en-US" altLang="zh-CN" sz="2200" dirty="0">
                <a:ea typeface="黑体" panose="02010609060101010101" pitchFamily="49" charset="-122"/>
              </a:rPr>
              <a:t>. (normalized by area).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C40DFC-815E-4E4D-A57F-F38064186A1D}"/>
              </a:ext>
            </a:extLst>
          </p:cNvPr>
          <p:cNvSpPr txBox="1"/>
          <p:nvPr/>
        </p:nvSpPr>
        <p:spPr>
          <a:xfrm>
            <a:off x="578058" y="958729"/>
            <a:ext cx="8565942" cy="93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黑体" panose="02010609060101010101" pitchFamily="49" charset="-122"/>
              </a:rPr>
              <a:t>Second step: First forbidden transitions are simulated following Behrens &amp; </a:t>
            </a:r>
            <a:r>
              <a:rPr lang="en-US" altLang="zh-CN" sz="2200" dirty="0" err="1">
                <a:ea typeface="黑体" panose="02010609060101010101" pitchFamily="49" charset="-122"/>
              </a:rPr>
              <a:t>Bühring’s</a:t>
            </a:r>
            <a:r>
              <a:rPr lang="en-US" altLang="zh-CN" sz="2200" dirty="0">
                <a:ea typeface="黑体" panose="02010609060101010101" pitchFamily="49" charset="-122"/>
              </a:rPr>
              <a:t> theory. </a:t>
            </a:r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NP 49, 190 (1963); NPA 162, 111 (1971); RMP 49, 77 (1977) </a:t>
            </a:r>
            <a:endParaRPr lang="zh-CN" altLang="en-US" sz="160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87A3EF8-BE32-94F4-4CC6-1A7A90DE73A1}"/>
              </a:ext>
            </a:extLst>
          </p:cNvPr>
          <p:cNvGrpSpPr/>
          <p:nvPr/>
        </p:nvGrpSpPr>
        <p:grpSpPr>
          <a:xfrm>
            <a:off x="1313819" y="2336198"/>
            <a:ext cx="6516362" cy="4270896"/>
            <a:chOff x="1313819" y="2336198"/>
            <a:chExt cx="6516362" cy="427089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73BE05A-A1E5-4923-80AA-A52951E69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819" y="2336198"/>
              <a:ext cx="6516362" cy="419731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4D4A496-A097-2147-8174-64BB22443EFF}"/>
                </a:ext>
              </a:extLst>
            </p:cNvPr>
            <p:cNvSpPr txBox="1"/>
            <p:nvPr/>
          </p:nvSpPr>
          <p:spPr>
            <a:xfrm>
              <a:off x="5055837" y="6154598"/>
              <a:ext cx="759626" cy="4524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(keV)</a:t>
              </a:r>
              <a:endPara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29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38958E-4A31-41AC-A375-262D6892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CDD81F3-3BAB-4AEB-B2F4-38A0939D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Nuclear </a:t>
            </a:r>
            <a:r>
              <a:rPr lang="en-US" altLang="zh-CN" sz="2800" i="1" dirty="0">
                <a:latin typeface="Comic Sans MS" panose="030F0702030302020204" pitchFamily="66" charset="0"/>
                <a:ea typeface="微软雅黑" panose="020B0503020204020204" pitchFamily="34" charset="-122"/>
              </a:rPr>
              <a:t>β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Decay related to </a:t>
            </a:r>
            <a:r>
              <a:rPr lang="en-US" altLang="zh-CN" sz="2800" dirty="0" err="1">
                <a:latin typeface="Comic Sans MS" panose="030F0702030302020204" pitchFamily="66" charset="0"/>
                <a:ea typeface="微软雅黑" panose="020B0503020204020204" pitchFamily="34" charset="-122"/>
              </a:rPr>
              <a:t>LXe</a:t>
            </a:r>
            <a:r>
              <a:rPr lang="en-US" altLang="zh-CN" sz="2800" dirty="0">
                <a:latin typeface="Comic Sans MS" panose="030F0702030302020204" pitchFamily="66" charset="0"/>
                <a:ea typeface="微软雅黑" panose="020B0503020204020204" pitchFamily="34" charset="-122"/>
              </a:rPr>
              <a:t> detectors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FE6126B-F2D1-49EB-B29B-4440392A89D9}"/>
              </a:ext>
            </a:extLst>
          </p:cNvPr>
          <p:cNvSpPr txBox="1"/>
          <p:nvPr/>
        </p:nvSpPr>
        <p:spPr>
          <a:xfrm>
            <a:off x="572856" y="966286"/>
            <a:ext cx="8163065" cy="93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黑体" panose="02010609060101010101" pitchFamily="49" charset="-122"/>
              </a:rPr>
              <a:t>Third step: Theoretical </a:t>
            </a:r>
            <a:r>
              <a:rPr lang="el-GR" altLang="zh-CN" sz="2200" dirty="0">
                <a:ea typeface="黑体" panose="02010609060101010101" pitchFamily="49" charset="-122"/>
              </a:rPr>
              <a:t>β</a:t>
            </a:r>
            <a:r>
              <a:rPr lang="en-US" altLang="zh-CN" sz="2200" dirty="0">
                <a:ea typeface="黑体" panose="02010609060101010101" pitchFamily="49" charset="-122"/>
              </a:rPr>
              <a:t> spectral shapes are used to reconstruct total-absorption spectrum obtained by </a:t>
            </a:r>
            <a:r>
              <a:rPr lang="en-US" altLang="zh-CN" sz="2200" dirty="0" err="1">
                <a:ea typeface="黑体" panose="02010609060101010101" pitchFamily="49" charset="-122"/>
              </a:rPr>
              <a:t>PandaX</a:t>
            </a:r>
            <a:r>
              <a:rPr lang="en-US" altLang="zh-CN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 err="1">
                <a:ea typeface="黑体" panose="02010609060101010101" pitchFamily="49" charset="-122"/>
              </a:rPr>
              <a:t>LXe</a:t>
            </a:r>
            <a:r>
              <a:rPr lang="en-US" altLang="zh-CN" sz="2200" dirty="0">
                <a:ea typeface="黑体" panose="02010609060101010101" pitchFamily="49" charset="-122"/>
              </a:rPr>
              <a:t> TPC.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  <p:pic>
        <p:nvPicPr>
          <p:cNvPr id="31" name="Content Placeholder 13">
            <a:extLst>
              <a:ext uri="{FF2B5EF4-FFF2-40B4-BE49-F238E27FC236}">
                <a16:creationId xmlns:a16="http://schemas.microsoft.com/office/drawing/2014/main" id="{B15051D8-145D-47F2-8EFF-BC9F4D7B8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68" y="2744201"/>
            <a:ext cx="5962967" cy="3752359"/>
          </a:xfrm>
          <a:prstGeom prst="rect">
            <a:avLst/>
          </a:prstGeom>
        </p:spPr>
      </p:pic>
      <p:pic>
        <p:nvPicPr>
          <p:cNvPr id="33" name="Content Placeholder 13">
            <a:extLst>
              <a:ext uri="{FF2B5EF4-FFF2-40B4-BE49-F238E27FC236}">
                <a16:creationId xmlns:a16="http://schemas.microsoft.com/office/drawing/2014/main" id="{E87F7EA3-0518-4A53-9332-F9B5A40DE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168" y="2744201"/>
            <a:ext cx="5962967" cy="3752359"/>
          </a:xfrm>
          <a:prstGeom prst="rect">
            <a:avLst/>
          </a:prstGeom>
        </p:spPr>
      </p:pic>
      <p:pic>
        <p:nvPicPr>
          <p:cNvPr id="34" name="Content Placeholder 13">
            <a:extLst>
              <a:ext uri="{FF2B5EF4-FFF2-40B4-BE49-F238E27FC236}">
                <a16:creationId xmlns:a16="http://schemas.microsoft.com/office/drawing/2014/main" id="{7D6AC298-4EA7-4D9F-890D-392960169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168" y="2744201"/>
            <a:ext cx="5957064" cy="3773707"/>
          </a:xfrm>
          <a:prstGeom prst="rect">
            <a:avLst/>
          </a:prstGeom>
        </p:spPr>
      </p:pic>
      <p:pic>
        <p:nvPicPr>
          <p:cNvPr id="35" name="Content Placeholder 13">
            <a:extLst>
              <a:ext uri="{FF2B5EF4-FFF2-40B4-BE49-F238E27FC236}">
                <a16:creationId xmlns:a16="http://schemas.microsoft.com/office/drawing/2014/main" id="{1C2C9725-E876-4A1C-A8F1-0BE0BD6E9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168" y="2744201"/>
            <a:ext cx="5974810" cy="3773707"/>
          </a:xfrm>
          <a:prstGeom prst="rect">
            <a:avLst/>
          </a:prstGeom>
        </p:spPr>
      </p:pic>
      <p:pic>
        <p:nvPicPr>
          <p:cNvPr id="37" name="Content Placeholder 8">
            <a:extLst>
              <a:ext uri="{FF2B5EF4-FFF2-40B4-BE49-F238E27FC236}">
                <a16:creationId xmlns:a16="http://schemas.microsoft.com/office/drawing/2014/main" id="{4F7669E5-8ECF-4847-9463-2A2DA1C2E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80" r="2959"/>
          <a:stretch/>
        </p:blipFill>
        <p:spPr>
          <a:xfrm rot="5400000">
            <a:off x="2985657" y="1724890"/>
            <a:ext cx="3551830" cy="5712937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810D8501-8CB2-4485-835E-147997FBB87D}"/>
              </a:ext>
            </a:extLst>
          </p:cNvPr>
          <p:cNvSpPr txBox="1"/>
          <p:nvPr/>
        </p:nvSpPr>
        <p:spPr>
          <a:xfrm>
            <a:off x="572855" y="1930919"/>
            <a:ext cx="8775184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黑体" panose="02010609060101010101" pitchFamily="49" charset="-122"/>
              </a:rPr>
              <a:t>Fitted BRs return to theoretical calculations to update </a:t>
            </a:r>
            <a:r>
              <a:rPr lang="el-GR" altLang="zh-CN" sz="2200" dirty="0">
                <a:ea typeface="黑体" panose="02010609060101010101" pitchFamily="49" charset="-122"/>
              </a:rPr>
              <a:t>β</a:t>
            </a:r>
            <a:r>
              <a:rPr lang="en-US" altLang="zh-CN" sz="2200" dirty="0">
                <a:ea typeface="黑体" panose="02010609060101010101" pitchFamily="49" charset="-122"/>
              </a:rPr>
              <a:t> spectra. 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644752A-0BDD-46C6-91D8-0ACFCDD64B2F}"/>
              </a:ext>
            </a:extLst>
          </p:cNvPr>
          <p:cNvSpPr txBox="1"/>
          <p:nvPr/>
        </p:nvSpPr>
        <p:spPr>
          <a:xfrm>
            <a:off x="489688" y="6220077"/>
            <a:ext cx="7404865" cy="46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ea typeface="黑体" panose="02010609060101010101" pitchFamily="49" charset="-122"/>
                <a:cs typeface="Arial" panose="020B0604020202020204" pitchFamily="34" charset="0"/>
              </a:rPr>
              <a:t>From Prof. Ke Han’s PPT; see also </a:t>
            </a:r>
            <a:r>
              <a:rPr lang="en-US" altLang="zh-CN" sz="2000" dirty="0">
                <a:ea typeface="黑体" panose="02010609060101010101" pitchFamily="49" charset="-122"/>
                <a:cs typeface="Arial" panose="020B0604020202020204" pitchFamily="34" charset="0"/>
                <a:hlinkClick r:id="rId7"/>
              </a:rPr>
              <a:t>arXiv:2510.24612v2</a:t>
            </a:r>
            <a:endParaRPr lang="zh-CN" altLang="en-US" sz="20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17D6D9C-2DAC-4279-9AD3-8B722409CF51}"/>
              </a:ext>
            </a:extLst>
          </p:cNvPr>
          <p:cNvSpPr txBox="1"/>
          <p:nvPr/>
        </p:nvSpPr>
        <p:spPr>
          <a:xfrm>
            <a:off x="572854" y="2406178"/>
            <a:ext cx="7981697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黑体" panose="02010609060101010101" pitchFamily="49" charset="-122"/>
              </a:rPr>
              <a:t>Good consistency could be achieved after several iterations.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25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32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A570C6-C5A3-4EAE-B29B-7288512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6371EFE-31D6-4A50-8CB7-75187B58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A2D-2E3B-474B-91D1-2177D10816B3}" type="datetime1">
              <a:rPr lang="zh-CN" altLang="en-US" smtClean="0"/>
              <a:t>2026/1/11</a:t>
            </a:fld>
            <a:endParaRPr lang="zh-CN" altLang="en-US" dirty="0"/>
          </a:p>
        </p:txBody>
      </p:sp>
      <p:sp>
        <p:nvSpPr>
          <p:cNvPr id="7" name="文本占位符 31">
            <a:extLst>
              <a:ext uri="{FF2B5EF4-FFF2-40B4-BE49-F238E27FC236}">
                <a16:creationId xmlns:a16="http://schemas.microsoft.com/office/drawing/2014/main" id="{A73BCE5E-6503-42C6-87BA-82AA31AC7716}"/>
              </a:ext>
            </a:extLst>
          </p:cNvPr>
          <p:cNvSpPr txBox="1">
            <a:spLocks/>
          </p:cNvSpPr>
          <p:nvPr/>
        </p:nvSpPr>
        <p:spPr>
          <a:xfrm>
            <a:off x="202365" y="350280"/>
            <a:ext cx="8739266" cy="692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kern="1200" baseline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/>
              <a:t>第二届原子核从头计算与贝塔衰变前沿研讨会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FD5F72C-B917-AB8B-3020-D24A20DADF57}"/>
              </a:ext>
            </a:extLst>
          </p:cNvPr>
          <p:cNvSpPr txBox="1"/>
          <p:nvPr/>
        </p:nvSpPr>
        <p:spPr>
          <a:xfrm>
            <a:off x="1008471" y="2289463"/>
            <a:ext cx="7127055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spc="1000" dirty="0">
                <a:latin typeface="新宋体" panose="02010609030101010101" pitchFamily="49" charset="-122"/>
                <a:ea typeface="新宋体" panose="02010609030101010101" pitchFamily="49" charset="-122"/>
              </a:rPr>
              <a:t>谢谢各位老师</a:t>
            </a:r>
            <a:endParaRPr lang="en-US" altLang="zh-CN" sz="4800" b="1" spc="1000" dirty="0"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 spc="1000" dirty="0">
                <a:latin typeface="新宋体" panose="02010609030101010101" pitchFamily="49" charset="-122"/>
                <a:ea typeface="新宋体" panose="02010609030101010101" pitchFamily="49" charset="-122"/>
              </a:rPr>
              <a:t>请批评指正！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3748412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DEE27E0-E718-86A4-6ED7-CBCB5533D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E1EACEC-5543-853E-93C2-56060A600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Supplemental results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4" name="图片 13" descr="图形用户界面, 图表, 折线图&#10;&#10;AI 生成的内容可能不正确。">
            <a:extLst>
              <a:ext uri="{FF2B5EF4-FFF2-40B4-BE49-F238E27FC236}">
                <a16:creationId xmlns:a16="http://schemas.microsoft.com/office/drawing/2014/main" id="{A212B643-FC07-7B50-3238-872DF349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377"/>
            <a:ext cx="9144000" cy="48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3C681BA-0134-423F-8957-4DE5C6AA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1E441E-886D-4C96-9EC2-E9947DBB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Comic Sans MS" panose="030F0702030302020204" pitchFamily="66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lang="zh-CN" altLang="en-US" sz="3200" dirty="0">
              <a:latin typeface="Comic Sans MS" panose="030F0702030302020204" pitchFamily="66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161102E-9EDB-4C20-B458-74A47D8CB97D}"/>
              </a:ext>
            </a:extLst>
          </p:cNvPr>
          <p:cNvGrpSpPr/>
          <p:nvPr/>
        </p:nvGrpSpPr>
        <p:grpSpPr>
          <a:xfrm>
            <a:off x="425685" y="1697298"/>
            <a:ext cx="8186164" cy="584775"/>
            <a:chOff x="425685" y="1487438"/>
            <a:chExt cx="8186164" cy="58477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B200969-A4D3-454C-89CB-77F70C5CEDFD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1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EBCA5A30-894E-4C51-8C89-D4F0CFBC4969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E011A4C-21D1-4EB4-86B2-7BD57C91E9DE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Introduction (Isospin Pairing &amp; NPA)</a:t>
              </a:r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3C56A49-18CC-4A96-9791-3566B31D3D3B}"/>
              </a:ext>
            </a:extLst>
          </p:cNvPr>
          <p:cNvGrpSpPr/>
          <p:nvPr/>
        </p:nvGrpSpPr>
        <p:grpSpPr>
          <a:xfrm>
            <a:off x="425685" y="3262952"/>
            <a:ext cx="8186164" cy="584775"/>
            <a:chOff x="425685" y="1487438"/>
            <a:chExt cx="8186164" cy="584775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0FA6990-226A-4247-A565-A0D4A8529904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2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7822D081-52C6-4C08-90E9-2CD44B613A51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4F29DD7-E20D-4D60-9E35-EB9D86E56B27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Transition Sum Rules for </a:t>
              </a:r>
              <a:r>
                <a:rPr lang="en-US" altLang="zh-CN" sz="2800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 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= </a:t>
              </a:r>
              <a:r>
                <a:rPr lang="en-US" altLang="zh-CN" sz="2800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Z</a:t>
              </a:r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Nuclei</a:t>
              </a:r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D0B12D5-97D7-486A-AC4B-F52BB5022D4C}"/>
              </a:ext>
            </a:extLst>
          </p:cNvPr>
          <p:cNvGrpSpPr/>
          <p:nvPr/>
        </p:nvGrpSpPr>
        <p:grpSpPr>
          <a:xfrm>
            <a:off x="425685" y="4828606"/>
            <a:ext cx="8186164" cy="584775"/>
            <a:chOff x="425685" y="1487438"/>
            <a:chExt cx="8186164" cy="584775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CC296186-E971-45A5-9DE6-9CB124B26750}"/>
                </a:ext>
              </a:extLst>
            </p:cNvPr>
            <p:cNvSpPr/>
            <p:nvPr/>
          </p:nvSpPr>
          <p:spPr>
            <a:xfrm>
              <a:off x="705207" y="1487438"/>
              <a:ext cx="559044" cy="584775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 Black" panose="020B0A04020102020204" pitchFamily="34" charset="0"/>
                </a:rPr>
                <a:t>3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253F0FC7-F7C3-4A58-B173-3624877C7A12}"/>
                </a:ext>
              </a:extLst>
            </p:cNvPr>
            <p:cNvCxnSpPr>
              <a:cxnSpLocks/>
            </p:cNvCxnSpPr>
            <p:nvPr/>
          </p:nvCxnSpPr>
          <p:spPr>
            <a:xfrm>
              <a:off x="425685" y="2072209"/>
              <a:ext cx="8013777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A132559D-DB34-4C5E-B42B-4696807755F0}"/>
                </a:ext>
              </a:extLst>
            </p:cNvPr>
            <p:cNvSpPr txBox="1"/>
            <p:nvPr/>
          </p:nvSpPr>
          <p:spPr>
            <a:xfrm>
              <a:off x="972005" y="1498339"/>
              <a:ext cx="763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Nuclear </a:t>
              </a:r>
              <a:r>
                <a:rPr lang="el-GR" altLang="zh-CN" sz="28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β</a:t>
              </a:r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Decay related to </a:t>
              </a:r>
              <a:r>
                <a:rPr lang="en-US" altLang="zh-CN" sz="2800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LXe</a:t>
              </a:r>
              <a:r>
                <a:rPr lang="en-US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detectors</a:t>
              </a:r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462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D8A68-17ED-20AB-4E75-BB0D4DB57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24112D-3B14-2232-A494-3797B131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1CCA18F-543B-13D5-7EC0-B07583DED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Supplemental results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图表, 折线图&#10;&#10;AI 生成的内容可能不正确。">
            <a:extLst>
              <a:ext uri="{FF2B5EF4-FFF2-40B4-BE49-F238E27FC236}">
                <a16:creationId xmlns:a16="http://schemas.microsoft.com/office/drawing/2014/main" id="{68455266-F7BA-FA39-F1E8-B13AF408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08" y="1275451"/>
            <a:ext cx="8376183" cy="50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33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054D9-EAD5-A060-E846-00DF24CC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3FEF9F8-F471-E7F8-ABC2-E869CEA4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D5FA471-EB1B-AABF-C3DC-1A4E26EE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Supplemental results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6" name="图片 5" descr="图表, 条形图, 直方图&#10;&#10;AI 生成的内容可能不正确。">
            <a:extLst>
              <a:ext uri="{FF2B5EF4-FFF2-40B4-BE49-F238E27FC236}">
                <a16:creationId xmlns:a16="http://schemas.microsoft.com/office/drawing/2014/main" id="{33DFA3D7-0969-6F88-FF8C-61BF4596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381125"/>
            <a:ext cx="65341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48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930B9-08AB-1971-70EC-3C7B6CBEE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27EE05A-EC3F-09D5-FE40-FED81DF7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2CF169F-5D38-0743-20E6-1D415CF5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Supplemental results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图表, 折线图&#10;&#10;AI 生成的内容可能不正确。">
            <a:extLst>
              <a:ext uri="{FF2B5EF4-FFF2-40B4-BE49-F238E27FC236}">
                <a16:creationId xmlns:a16="http://schemas.microsoft.com/office/drawing/2014/main" id="{A652BF1E-0691-EF48-1822-6F9F0CD2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12" y="933183"/>
            <a:ext cx="4189388" cy="5559692"/>
          </a:xfrm>
          <a:prstGeom prst="rect">
            <a:avLst/>
          </a:prstGeom>
        </p:spPr>
      </p:pic>
      <p:pic>
        <p:nvPicPr>
          <p:cNvPr id="8" name="图片 7" descr="图表, 折线图&#10;&#10;AI 生成的内容可能不正确。">
            <a:extLst>
              <a:ext uri="{FF2B5EF4-FFF2-40B4-BE49-F238E27FC236}">
                <a16:creationId xmlns:a16="http://schemas.microsoft.com/office/drawing/2014/main" id="{77787C72-CE9E-AD23-06F2-629CFF1EF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924" y="928359"/>
            <a:ext cx="4201242" cy="4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57B78-E014-6E6E-BB0D-28C45BDDE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F5CBF70-D36F-3DDB-EC45-95767D1D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7A16CDE-1DD3-604C-81DE-37E1A6B88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Supplemental results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6" name="图片 5" descr="图表, 折线图&#10;&#10;AI 生成的内容可能不正确。">
            <a:extLst>
              <a:ext uri="{FF2B5EF4-FFF2-40B4-BE49-F238E27FC236}">
                <a16:creationId xmlns:a16="http://schemas.microsoft.com/office/drawing/2014/main" id="{84C0EB92-CF53-37C2-353B-24767052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85" y="1092515"/>
            <a:ext cx="6128029" cy="50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64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F554F-35F8-A433-3797-B7D450468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2651EB9-2204-CE44-F03B-278FE5D1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11695D3-69E9-21EA-3913-B93CD304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Supplemental results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图表&#10;&#10;AI 生成的内容可能不正确。">
            <a:extLst>
              <a:ext uri="{FF2B5EF4-FFF2-40B4-BE49-F238E27FC236}">
                <a16:creationId xmlns:a16="http://schemas.microsoft.com/office/drawing/2014/main" id="{EB17B049-BB36-F1C5-0532-DF6F4ADC4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47" y="839907"/>
            <a:ext cx="4383706" cy="601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16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A0E0-B95A-AE88-836D-D3C8FF993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B24EEB-1B60-C05C-9A7F-F909A76B4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35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0865790-FCB4-4A38-74EB-45C7FA58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Supplemental results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6" name="图片 5" descr="表格&#10;&#10;AI 生成的内容可能不正确。">
            <a:extLst>
              <a:ext uri="{FF2B5EF4-FFF2-40B4-BE49-F238E27FC236}">
                <a16:creationId xmlns:a16="http://schemas.microsoft.com/office/drawing/2014/main" id="{0A22783E-262F-EB39-C3A2-65ED3D1B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666875"/>
            <a:ext cx="65627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50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3A53A-A5C9-B4FE-D21F-B24DD638A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A47B0AC-FB5A-BB1C-7105-209FC92A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07C0207-85CA-2B27-5E2F-01805309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Supplemental results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图表&#10;&#10;AI 生成的内容可能不正确。">
            <a:extLst>
              <a:ext uri="{FF2B5EF4-FFF2-40B4-BE49-F238E27FC236}">
                <a16:creationId xmlns:a16="http://schemas.microsoft.com/office/drawing/2014/main" id="{59B809D7-24BF-85D1-F86C-C9B135D38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79" y="853039"/>
            <a:ext cx="4121641" cy="57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93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一、量子统计贡献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50D26D-29E5-456E-AB5B-10ACC19EC516}"/>
              </a:ext>
            </a:extLst>
          </p:cNvPr>
          <p:cNvSpPr txBox="1"/>
          <p:nvPr/>
        </p:nvSpPr>
        <p:spPr>
          <a:xfrm>
            <a:off x="243555" y="1684054"/>
            <a:ext cx="8973085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根据量子力学中的微扰论，量子体系在单位时间内发生跃迁的概率</a:t>
            </a:r>
            <a:r>
              <a:rPr lang="en-US" altLang="zh-CN" sz="1500" dirty="0"/>
              <a:t>(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Golden Rule</a:t>
            </a:r>
            <a:r>
              <a:rPr lang="en-US" altLang="zh-CN" sz="1500" dirty="0"/>
              <a:t>)</a:t>
            </a:r>
            <a:r>
              <a:rPr lang="zh-CN" altLang="en-US" sz="1500" dirty="0"/>
              <a:t>：</a:t>
            </a:r>
            <a:endParaRPr lang="en-US" altLang="zh-CN" sz="15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12996F5-B688-4568-851B-38CDF83B6FE3}"/>
              </a:ext>
            </a:extLst>
          </p:cNvPr>
          <p:cNvGrpSpPr/>
          <p:nvPr/>
        </p:nvGrpSpPr>
        <p:grpSpPr>
          <a:xfrm>
            <a:off x="3256365" y="2106037"/>
            <a:ext cx="2677437" cy="804331"/>
            <a:chOff x="4792663" y="1639888"/>
            <a:chExt cx="3569916" cy="1072440"/>
          </a:xfrm>
        </p:grpSpPr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0A2F84E3-24B8-46D1-9786-97D2757999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92663" y="1639888"/>
            <a:ext cx="2605087" cy="573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" imgW="1525320" imgH="334080" progId="Equation.Ribbit">
                    <p:embed/>
                  </p:oleObj>
                </mc:Choice>
                <mc:Fallback>
                  <p:oleObj name="Formula" r:id="rId2" imgW="1525320" imgH="334080" progId="Equation.Ribbit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0A2F84E3-24B8-46D1-9786-97D2757999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792663" y="1639888"/>
                          <a:ext cx="2605087" cy="573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251479B-8555-4419-86BF-D186F50C8A81}"/>
                </a:ext>
              </a:extLst>
            </p:cNvPr>
            <p:cNvSpPr txBox="1"/>
            <p:nvPr/>
          </p:nvSpPr>
          <p:spPr>
            <a:xfrm>
              <a:off x="5387312" y="2312218"/>
              <a:ext cx="14003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363DD2"/>
                  </a:solidFill>
                </a:rPr>
                <a:t>跃迁矩阵元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D6B9168-3170-4EBB-B632-CD0B07315027}"/>
                </a:ext>
              </a:extLst>
            </p:cNvPr>
            <p:cNvSpPr txBox="1"/>
            <p:nvPr/>
          </p:nvSpPr>
          <p:spPr>
            <a:xfrm>
              <a:off x="6731363" y="2312219"/>
              <a:ext cx="16312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末态能级密度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698AC54-9161-418C-97FE-08657E3A9AC6}"/>
              </a:ext>
            </a:extLst>
          </p:cNvPr>
          <p:cNvSpPr txBox="1"/>
          <p:nvPr/>
        </p:nvSpPr>
        <p:spPr>
          <a:xfrm>
            <a:off x="243555" y="2888233"/>
            <a:ext cx="8973085" cy="38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先处理末态能级密度，对于</a:t>
            </a:r>
            <a:r>
              <a:rPr lang="en-US" altLang="zh-CN" sz="1500" dirty="0"/>
              <a:t>β-</a:t>
            </a:r>
            <a:r>
              <a:rPr lang="zh-CN" altLang="en-US" sz="1500" dirty="0"/>
              <a:t>衰变：末态 </a:t>
            </a:r>
            <a:r>
              <a:rPr lang="en-US" altLang="zh-CN" sz="1500" dirty="0"/>
              <a:t>= </a:t>
            </a:r>
            <a:r>
              <a:rPr lang="zh-CN" altLang="en-US" sz="1500" dirty="0"/>
              <a:t>子核</a:t>
            </a:r>
            <a:r>
              <a:rPr lang="en-US" altLang="zh-CN" sz="1500" dirty="0"/>
              <a:t>+</a:t>
            </a:r>
            <a:r>
              <a:rPr lang="zh-CN" altLang="en-US" sz="1500" dirty="0"/>
              <a:t>电子</a:t>
            </a:r>
            <a:r>
              <a:rPr lang="en-US" altLang="zh-CN" sz="1500" dirty="0"/>
              <a:t>+</a:t>
            </a:r>
            <a:r>
              <a:rPr lang="zh-CN" altLang="en-US" sz="1500" dirty="0"/>
              <a:t>电子反中微子</a:t>
            </a:r>
          </a:p>
        </p:txBody>
      </p: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7F8FFA29-6868-4163-AE59-7351D13B2996}"/>
              </a:ext>
            </a:extLst>
          </p:cNvPr>
          <p:cNvSpPr/>
          <p:nvPr/>
        </p:nvSpPr>
        <p:spPr>
          <a:xfrm rot="5400000">
            <a:off x="5281840" y="2475115"/>
            <a:ext cx="130787" cy="158462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7FD436-BE5E-4F47-89E7-E1CDB0B08E64}"/>
              </a:ext>
            </a:extLst>
          </p:cNvPr>
          <p:cNvSpPr txBox="1"/>
          <p:nvPr/>
        </p:nvSpPr>
        <p:spPr>
          <a:xfrm>
            <a:off x="4690907" y="3376737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能量连续分布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D76F49D-7B10-4C35-8F29-835151211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22" y="2144118"/>
            <a:ext cx="1584620" cy="12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75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一、量子统计贡献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50D26D-29E5-456E-AB5B-10ACC19EC516}"/>
              </a:ext>
            </a:extLst>
          </p:cNvPr>
          <p:cNvSpPr txBox="1"/>
          <p:nvPr/>
        </p:nvSpPr>
        <p:spPr>
          <a:xfrm>
            <a:off x="243555" y="1684054"/>
            <a:ext cx="8973085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根据量子力学中的微扰论，量子体系在单位时间内发生跃迁的概率</a:t>
            </a:r>
            <a:r>
              <a:rPr lang="en-US" altLang="zh-CN" sz="1500" dirty="0"/>
              <a:t>(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Golden Rule</a:t>
            </a:r>
            <a:r>
              <a:rPr lang="en-US" altLang="zh-CN" sz="1500" dirty="0"/>
              <a:t>)</a:t>
            </a:r>
            <a:r>
              <a:rPr lang="zh-CN" altLang="en-US" sz="1500" dirty="0"/>
              <a:t>：</a:t>
            </a:r>
            <a:endParaRPr lang="en-US" altLang="zh-CN" sz="1500" dirty="0"/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7A409E33-EC41-4CAA-804B-196274956D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7807" y="3430598"/>
          <a:ext cx="2832497" cy="1784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2208600" imgH="1385640" progId="Equation.Ribbit">
                  <p:embed/>
                </p:oleObj>
              </mc:Choice>
              <mc:Fallback>
                <p:oleObj name="Formula" r:id="rId2" imgW="2208600" imgH="1385640" progId="Equation.Ribbit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7A409E33-EC41-4CAA-804B-196274956D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97807" y="3430598"/>
                        <a:ext cx="2832497" cy="1784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6558E264-0C10-45EA-AB68-EC33F17DCF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3291" y="4692900"/>
          <a:ext cx="3770709" cy="494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2939040" imgH="384840" progId="Equation.Ribbit">
                  <p:embed/>
                </p:oleObj>
              </mc:Choice>
              <mc:Fallback>
                <p:oleObj name="Formula" r:id="rId4" imgW="2939040" imgH="384840" progId="Equation.Ribbit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6558E264-0C10-45EA-AB68-EC33F17DCF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73291" y="4692900"/>
                        <a:ext cx="3770709" cy="494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组合 17">
            <a:extLst>
              <a:ext uri="{FF2B5EF4-FFF2-40B4-BE49-F238E27FC236}">
                <a16:creationId xmlns:a16="http://schemas.microsoft.com/office/drawing/2014/main" id="{D12996F5-B688-4568-851B-38CDF83B6FE3}"/>
              </a:ext>
            </a:extLst>
          </p:cNvPr>
          <p:cNvGrpSpPr/>
          <p:nvPr/>
        </p:nvGrpSpPr>
        <p:grpSpPr>
          <a:xfrm>
            <a:off x="3256365" y="2106037"/>
            <a:ext cx="2677437" cy="804331"/>
            <a:chOff x="4792663" y="1639888"/>
            <a:chExt cx="3569916" cy="1072440"/>
          </a:xfrm>
        </p:grpSpPr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0A2F84E3-24B8-46D1-9786-97D2757999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92663" y="1639888"/>
            <a:ext cx="2605087" cy="573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6" imgW="1525320" imgH="334080" progId="Equation.Ribbit">
                    <p:embed/>
                  </p:oleObj>
                </mc:Choice>
                <mc:Fallback>
                  <p:oleObj name="Formula" r:id="rId6" imgW="1525320" imgH="334080" progId="Equation.Ribbit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0A2F84E3-24B8-46D1-9786-97D2757999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92663" y="1639888"/>
                          <a:ext cx="2605087" cy="573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251479B-8555-4419-86BF-D186F50C8A81}"/>
                </a:ext>
              </a:extLst>
            </p:cNvPr>
            <p:cNvSpPr txBox="1"/>
            <p:nvPr/>
          </p:nvSpPr>
          <p:spPr>
            <a:xfrm>
              <a:off x="5387312" y="2312218"/>
              <a:ext cx="14003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363DD2"/>
                  </a:solidFill>
                </a:rPr>
                <a:t>跃迁矩阵元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D6B9168-3170-4EBB-B632-CD0B07315027}"/>
                </a:ext>
              </a:extLst>
            </p:cNvPr>
            <p:cNvSpPr txBox="1"/>
            <p:nvPr/>
          </p:nvSpPr>
          <p:spPr>
            <a:xfrm>
              <a:off x="6731363" y="2312219"/>
              <a:ext cx="16312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末态能级密度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698AC54-9161-418C-97FE-08657E3A9AC6}"/>
              </a:ext>
            </a:extLst>
          </p:cNvPr>
          <p:cNvSpPr txBox="1"/>
          <p:nvPr/>
        </p:nvSpPr>
        <p:spPr>
          <a:xfrm>
            <a:off x="243555" y="2888233"/>
            <a:ext cx="8973085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先处理末态能级密度，对于</a:t>
            </a:r>
            <a:r>
              <a:rPr lang="en-US" altLang="zh-CN" sz="1500" dirty="0"/>
              <a:t>β-</a:t>
            </a:r>
            <a:r>
              <a:rPr lang="zh-CN" altLang="en-US" sz="1500" dirty="0"/>
              <a:t>衰变：末态 </a:t>
            </a:r>
            <a:r>
              <a:rPr lang="en-US" altLang="zh-CN" sz="1500" dirty="0"/>
              <a:t>= </a:t>
            </a:r>
            <a:r>
              <a:rPr lang="zh-CN" altLang="en-US" sz="1500" dirty="0"/>
              <a:t>子核</a:t>
            </a:r>
            <a:r>
              <a:rPr lang="en-US" altLang="zh-CN" sz="1500" dirty="0"/>
              <a:t>+</a:t>
            </a:r>
            <a:r>
              <a:rPr lang="zh-CN" altLang="en-US" sz="1500" dirty="0"/>
              <a:t>电子</a:t>
            </a:r>
            <a:r>
              <a:rPr lang="en-US" altLang="zh-CN" sz="1500" dirty="0"/>
              <a:t>+</a:t>
            </a:r>
            <a:r>
              <a:rPr lang="zh-CN" altLang="en-US" sz="1500" dirty="0"/>
              <a:t>电子反中微子</a:t>
            </a:r>
            <a:endParaRPr lang="en-US" altLang="zh-CN" sz="1500" dirty="0"/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末态状态数：</a:t>
            </a:r>
            <a:endParaRPr lang="en-US" altLang="zh-CN" sz="1500" dirty="0"/>
          </a:p>
        </p:txBody>
      </p: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7F8FFA29-6868-4163-AE59-7351D13B2996}"/>
              </a:ext>
            </a:extLst>
          </p:cNvPr>
          <p:cNvSpPr/>
          <p:nvPr/>
        </p:nvSpPr>
        <p:spPr>
          <a:xfrm rot="5400000">
            <a:off x="5281840" y="2475115"/>
            <a:ext cx="130787" cy="158462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7FD436-BE5E-4F47-89E7-E1CDB0B08E64}"/>
              </a:ext>
            </a:extLst>
          </p:cNvPr>
          <p:cNvSpPr txBox="1"/>
          <p:nvPr/>
        </p:nvSpPr>
        <p:spPr>
          <a:xfrm>
            <a:off x="4690907" y="3376737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能量连续分布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CA7AB41F-DDB0-4D59-9D79-0D73D31E5250}"/>
              </a:ext>
            </a:extLst>
          </p:cNvPr>
          <p:cNvSpPr/>
          <p:nvPr/>
        </p:nvSpPr>
        <p:spPr>
          <a:xfrm rot="10800000">
            <a:off x="4382587" y="4139421"/>
            <a:ext cx="1505047" cy="128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C58ABD9-4A84-4C50-B16B-730850C8C62D}"/>
              </a:ext>
            </a:extLst>
          </p:cNvPr>
          <p:cNvSpPr txBox="1"/>
          <p:nvPr/>
        </p:nvSpPr>
        <p:spPr>
          <a:xfrm>
            <a:off x="4513484" y="3824700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费米气体统计</a:t>
            </a: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6116FFD-3D09-49B9-A3FA-3723667FD498}"/>
              </a:ext>
            </a:extLst>
          </p:cNvPr>
          <p:cNvSpPr/>
          <p:nvPr/>
        </p:nvSpPr>
        <p:spPr>
          <a:xfrm rot="10800000">
            <a:off x="4382586" y="4886425"/>
            <a:ext cx="932306" cy="128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7A17801-DF9C-4DEC-B7FF-7049588DF501}"/>
              </a:ext>
            </a:extLst>
          </p:cNvPr>
          <p:cNvSpPr txBox="1"/>
          <p:nvPr/>
        </p:nvSpPr>
        <p:spPr>
          <a:xfrm>
            <a:off x="4429297" y="4586342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变量代换</a:t>
            </a:r>
          </a:p>
        </p:txBody>
      </p:sp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5247B689-591E-4FF3-8569-6935B7C1B9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92488" y="3902674"/>
          <a:ext cx="1985963" cy="62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8" imgW="1548360" imgH="482760" progId="Equation.Ribbit">
                  <p:embed/>
                </p:oleObj>
              </mc:Choice>
              <mc:Fallback>
                <p:oleObj name="Formula" r:id="rId8" imgW="1548360" imgH="482760" progId="Equation.Ribbit">
                  <p:embed/>
                  <p:pic>
                    <p:nvPicPr>
                      <p:cNvPr id="24" name="对象 23">
                        <a:extLst>
                          <a:ext uri="{FF2B5EF4-FFF2-40B4-BE49-F238E27FC236}">
                            <a16:creationId xmlns:a16="http://schemas.microsoft.com/office/drawing/2014/main" id="{5247B689-591E-4FF3-8569-6935B7C1B9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92488" y="3902674"/>
                        <a:ext cx="1985963" cy="621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图片 26">
            <a:extLst>
              <a:ext uri="{FF2B5EF4-FFF2-40B4-BE49-F238E27FC236}">
                <a16:creationId xmlns:a16="http://schemas.microsoft.com/office/drawing/2014/main" id="{E0926E13-B14C-477E-8D3C-E52EB3A966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22" y="2144118"/>
            <a:ext cx="1584620" cy="12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98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一、量子统计贡献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50D26D-29E5-456E-AB5B-10ACC19EC516}"/>
              </a:ext>
            </a:extLst>
          </p:cNvPr>
          <p:cNvSpPr txBox="1"/>
          <p:nvPr/>
        </p:nvSpPr>
        <p:spPr>
          <a:xfrm>
            <a:off x="243555" y="1684054"/>
            <a:ext cx="8973085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根据量子力学中的微扰论，量子体系在单位时间内发生跃迁的概率</a:t>
            </a:r>
            <a:r>
              <a:rPr lang="en-US" altLang="zh-CN" sz="1500" dirty="0"/>
              <a:t>(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Golden Rule</a:t>
            </a:r>
            <a:r>
              <a:rPr lang="en-US" altLang="zh-CN" sz="1500" dirty="0"/>
              <a:t>)</a:t>
            </a:r>
            <a:r>
              <a:rPr lang="zh-CN" altLang="en-US" sz="1500" dirty="0"/>
              <a:t>：</a:t>
            </a:r>
            <a:endParaRPr lang="en-US" altLang="zh-CN" sz="1500" dirty="0"/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7A409E33-EC41-4CAA-804B-196274956D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6154" y="3429000"/>
          <a:ext cx="2836069" cy="2558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2211120" imgH="1987560" progId="Equation.Ribbit">
                  <p:embed/>
                </p:oleObj>
              </mc:Choice>
              <mc:Fallback>
                <p:oleObj name="Formula" r:id="rId2" imgW="2211120" imgH="1987560" progId="Equation.Ribbit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7A409E33-EC41-4CAA-804B-196274956D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96154" y="3429000"/>
                        <a:ext cx="2836069" cy="2558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B34E4DA1-AC7B-469C-9C41-68CD7A6FBE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92488" y="3902674"/>
          <a:ext cx="1985963" cy="62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1548360" imgH="482760" progId="Equation.Ribbit">
                  <p:embed/>
                </p:oleObj>
              </mc:Choice>
              <mc:Fallback>
                <p:oleObj name="Formula" r:id="rId4" imgW="1548360" imgH="482760" progId="Equation.Ribbit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B34E4DA1-AC7B-469C-9C41-68CD7A6FBE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92488" y="3902674"/>
                        <a:ext cx="1985963" cy="621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405A7AF7-1D3E-4066-AB9B-0BDAC5E357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2822" y="4742260"/>
          <a:ext cx="3575447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6" imgW="2787840" imgH="918360" progId="Equation.Ribbit">
                  <p:embed/>
                </p:oleObj>
              </mc:Choice>
              <mc:Fallback>
                <p:oleObj name="Formula" r:id="rId6" imgW="2787840" imgH="918360" progId="Equation.Ribbit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405A7AF7-1D3E-4066-AB9B-0BDAC5E35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32822" y="4742260"/>
                        <a:ext cx="3575447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组合 17">
            <a:extLst>
              <a:ext uri="{FF2B5EF4-FFF2-40B4-BE49-F238E27FC236}">
                <a16:creationId xmlns:a16="http://schemas.microsoft.com/office/drawing/2014/main" id="{D12996F5-B688-4568-851B-38CDF83B6FE3}"/>
              </a:ext>
            </a:extLst>
          </p:cNvPr>
          <p:cNvGrpSpPr/>
          <p:nvPr/>
        </p:nvGrpSpPr>
        <p:grpSpPr>
          <a:xfrm>
            <a:off x="3256365" y="2106037"/>
            <a:ext cx="2677437" cy="804331"/>
            <a:chOff x="4792663" y="1639888"/>
            <a:chExt cx="3569916" cy="1072440"/>
          </a:xfrm>
        </p:grpSpPr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0A2F84E3-24B8-46D1-9786-97D2757999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92663" y="1639888"/>
            <a:ext cx="2605087" cy="573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8" imgW="1525320" imgH="334080" progId="Equation.Ribbit">
                    <p:embed/>
                  </p:oleObj>
                </mc:Choice>
                <mc:Fallback>
                  <p:oleObj name="Formula" r:id="rId8" imgW="1525320" imgH="334080" progId="Equation.Ribbit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0A2F84E3-24B8-46D1-9786-97D2757999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792663" y="1639888"/>
                          <a:ext cx="2605087" cy="573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251479B-8555-4419-86BF-D186F50C8A81}"/>
                </a:ext>
              </a:extLst>
            </p:cNvPr>
            <p:cNvSpPr txBox="1"/>
            <p:nvPr/>
          </p:nvSpPr>
          <p:spPr>
            <a:xfrm>
              <a:off x="5387312" y="2312218"/>
              <a:ext cx="14003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363DD2"/>
                  </a:solidFill>
                </a:rPr>
                <a:t>跃迁矩阵元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D6B9168-3170-4EBB-B632-CD0B07315027}"/>
                </a:ext>
              </a:extLst>
            </p:cNvPr>
            <p:cNvSpPr txBox="1"/>
            <p:nvPr/>
          </p:nvSpPr>
          <p:spPr>
            <a:xfrm>
              <a:off x="6731363" y="2312219"/>
              <a:ext cx="16312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末态能级密度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698AC54-9161-418C-97FE-08657E3A9AC6}"/>
              </a:ext>
            </a:extLst>
          </p:cNvPr>
          <p:cNvSpPr txBox="1"/>
          <p:nvPr/>
        </p:nvSpPr>
        <p:spPr>
          <a:xfrm>
            <a:off x="243555" y="2888233"/>
            <a:ext cx="8973085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先处理末态能级密度，对于</a:t>
            </a:r>
            <a:r>
              <a:rPr lang="en-US" altLang="zh-CN" sz="1500" dirty="0"/>
              <a:t>β-</a:t>
            </a:r>
            <a:r>
              <a:rPr lang="zh-CN" altLang="en-US" sz="1500" dirty="0"/>
              <a:t>衰变：末态 </a:t>
            </a:r>
            <a:r>
              <a:rPr lang="en-US" altLang="zh-CN" sz="1500" dirty="0"/>
              <a:t>= </a:t>
            </a:r>
            <a:r>
              <a:rPr lang="zh-CN" altLang="en-US" sz="1500" dirty="0"/>
              <a:t>子核</a:t>
            </a:r>
            <a:r>
              <a:rPr lang="en-US" altLang="zh-CN" sz="1500" dirty="0"/>
              <a:t>+</a:t>
            </a:r>
            <a:r>
              <a:rPr lang="zh-CN" altLang="en-US" sz="1500" dirty="0"/>
              <a:t>电子</a:t>
            </a:r>
            <a:r>
              <a:rPr lang="en-US" altLang="zh-CN" sz="1500" dirty="0"/>
              <a:t>+</a:t>
            </a:r>
            <a:r>
              <a:rPr lang="zh-CN" altLang="en-US" sz="1500" dirty="0"/>
              <a:t>电子反中微子</a:t>
            </a:r>
            <a:endParaRPr lang="en-US" altLang="zh-CN" sz="1500" dirty="0"/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末态状态数：</a:t>
            </a:r>
            <a:endParaRPr lang="en-US" altLang="zh-CN" sz="1500" dirty="0"/>
          </a:p>
        </p:txBody>
      </p: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7F8FFA29-6868-4163-AE59-7351D13B2996}"/>
              </a:ext>
            </a:extLst>
          </p:cNvPr>
          <p:cNvSpPr/>
          <p:nvPr/>
        </p:nvSpPr>
        <p:spPr>
          <a:xfrm rot="5400000">
            <a:off x="5281840" y="2475115"/>
            <a:ext cx="130787" cy="158462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7FD436-BE5E-4F47-89E7-E1CDB0B08E64}"/>
              </a:ext>
            </a:extLst>
          </p:cNvPr>
          <p:cNvSpPr txBox="1"/>
          <p:nvPr/>
        </p:nvSpPr>
        <p:spPr>
          <a:xfrm>
            <a:off x="4690907" y="3376737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能量连续分布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CA7AB41F-DDB0-4D59-9D79-0D73D31E5250}"/>
              </a:ext>
            </a:extLst>
          </p:cNvPr>
          <p:cNvSpPr/>
          <p:nvPr/>
        </p:nvSpPr>
        <p:spPr>
          <a:xfrm rot="10800000">
            <a:off x="4382587" y="4139421"/>
            <a:ext cx="1505047" cy="128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C58ABD9-4A84-4C50-B16B-730850C8C62D}"/>
              </a:ext>
            </a:extLst>
          </p:cNvPr>
          <p:cNvSpPr txBox="1"/>
          <p:nvPr/>
        </p:nvSpPr>
        <p:spPr>
          <a:xfrm>
            <a:off x="4513484" y="3824700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费米气体统计</a:t>
            </a: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F96722F3-CB5E-46D6-9512-A7A5C8944F2C}"/>
              </a:ext>
            </a:extLst>
          </p:cNvPr>
          <p:cNvSpPr/>
          <p:nvPr/>
        </p:nvSpPr>
        <p:spPr>
          <a:xfrm rot="10800000">
            <a:off x="4384058" y="5639960"/>
            <a:ext cx="932306" cy="128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FA5BAD-FBE5-4303-9D6C-814937060787}"/>
              </a:ext>
            </a:extLst>
          </p:cNvPr>
          <p:cNvSpPr txBox="1"/>
          <p:nvPr/>
        </p:nvSpPr>
        <p:spPr>
          <a:xfrm>
            <a:off x="4429297" y="5333346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微元代换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4839D09-6371-4E4F-B42A-D76675D5F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22" y="2144118"/>
            <a:ext cx="1584620" cy="12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9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8B90BFA-0536-4CB2-A843-32FA5A15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3541F3F-6145-4000-818B-70433884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Isospin of Nucleon Pairs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769ABF-F4DF-45AC-BEB5-A6C4A20CD1C7}"/>
              </a:ext>
            </a:extLst>
          </p:cNvPr>
          <p:cNvSpPr txBox="1"/>
          <p:nvPr/>
        </p:nvSpPr>
        <p:spPr>
          <a:xfrm>
            <a:off x="124693" y="6382922"/>
            <a:ext cx="66325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zh-CN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Frauendorf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A. O. </a:t>
            </a:r>
            <a:r>
              <a:rPr lang="en-US" altLang="zh-CN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Macchiavelli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Prog. Part. </a:t>
            </a:r>
            <a:r>
              <a:rPr lang="en-US" altLang="zh-CN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 78, 24 (2014)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649789B-FAAA-4922-805C-BFBF4B34ABD3}"/>
              </a:ext>
            </a:extLst>
          </p:cNvPr>
          <p:cNvGrpSpPr/>
          <p:nvPr/>
        </p:nvGrpSpPr>
        <p:grpSpPr>
          <a:xfrm>
            <a:off x="703520" y="1205627"/>
            <a:ext cx="8183541" cy="4675762"/>
            <a:chOff x="1067730" y="1355188"/>
            <a:chExt cx="8183541" cy="467576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080FDA2-1ED9-44B6-840C-3489258CE99E}"/>
                </a:ext>
              </a:extLst>
            </p:cNvPr>
            <p:cNvGrpSpPr/>
            <p:nvPr/>
          </p:nvGrpSpPr>
          <p:grpSpPr>
            <a:xfrm>
              <a:off x="1067730" y="1355188"/>
              <a:ext cx="8183541" cy="4299415"/>
              <a:chOff x="2166952" y="1280412"/>
              <a:chExt cx="9058019" cy="4665839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C459E0-8FB8-4957-9897-7E964052245E}"/>
                  </a:ext>
                </a:extLst>
              </p:cNvPr>
              <p:cNvSpPr txBox="1"/>
              <p:nvPr/>
            </p:nvSpPr>
            <p:spPr>
              <a:xfrm>
                <a:off x="7680707" y="1280412"/>
                <a:ext cx="1756980" cy="501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Proton pair</a:t>
                </a:r>
                <a:endParaRPr lang="zh-CN" altLang="en-US" sz="2400" dirty="0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16370C4-8CD3-4F3E-80BF-A318DEE83ACF}"/>
                  </a:ext>
                </a:extLst>
              </p:cNvPr>
              <p:cNvSpPr txBox="1"/>
              <p:nvPr/>
            </p:nvSpPr>
            <p:spPr>
              <a:xfrm>
                <a:off x="2166952" y="1280412"/>
                <a:ext cx="1975006" cy="501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Neutron pair</a:t>
                </a:r>
                <a:endParaRPr lang="zh-CN" altLang="en-US" sz="2400" dirty="0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8F03B4B-AA1C-4DFA-93DA-6B44410F11F1}"/>
                  </a:ext>
                </a:extLst>
              </p:cNvPr>
              <p:cNvSpPr txBox="1"/>
              <p:nvPr/>
            </p:nvSpPr>
            <p:spPr>
              <a:xfrm>
                <a:off x="5344656" y="1280412"/>
                <a:ext cx="1215749" cy="501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NP pair</a:t>
                </a:r>
                <a:endParaRPr lang="zh-CN" altLang="en-US" sz="2400" dirty="0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EFAC523-538C-4CFF-AAA8-EBDA2B222476}"/>
                  </a:ext>
                </a:extLst>
              </p:cNvPr>
              <p:cNvSpPr txBox="1"/>
              <p:nvPr/>
            </p:nvSpPr>
            <p:spPr>
              <a:xfrm>
                <a:off x="9240472" y="2693822"/>
                <a:ext cx="1984499" cy="90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 (</a:t>
                </a:r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0)</a:t>
                </a:r>
              </a:p>
              <a:p>
                <a:pPr algn="ctr"/>
                <a:r>
                  <a:rPr lang="en-US" altLang="zh-CN" sz="2400" dirty="0" err="1"/>
                  <a:t>Isovector</a:t>
                </a:r>
                <a:endParaRPr lang="en-US" altLang="zh-CN" sz="2400" dirty="0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99D660B-D67E-4F4F-ACF7-0D086A23B7F9}"/>
                  </a:ext>
                </a:extLst>
              </p:cNvPr>
              <p:cNvSpPr txBox="1"/>
              <p:nvPr/>
            </p:nvSpPr>
            <p:spPr>
              <a:xfrm>
                <a:off x="9240471" y="5044431"/>
                <a:ext cx="1984499" cy="90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 (</a:t>
                </a:r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1)</a:t>
                </a:r>
              </a:p>
              <a:p>
                <a:pPr algn="ctr"/>
                <a:r>
                  <a:rPr lang="en-US" altLang="zh-CN" sz="2400" dirty="0" err="1"/>
                  <a:t>Isoscalar</a:t>
                </a:r>
                <a:endParaRPr lang="en-US" altLang="zh-CN" sz="2400" dirty="0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A2E3277-C18B-4B60-B346-4BBCF523B4D5}"/>
                </a:ext>
              </a:extLst>
            </p:cNvPr>
            <p:cNvGrpSpPr/>
            <p:nvPr/>
          </p:nvGrpSpPr>
          <p:grpSpPr>
            <a:xfrm>
              <a:off x="1216269" y="1972400"/>
              <a:ext cx="6317054" cy="4058550"/>
              <a:chOff x="494610" y="2781582"/>
              <a:chExt cx="6317054" cy="4058550"/>
            </a:xfrm>
          </p:grpSpPr>
          <p:pic>
            <p:nvPicPr>
              <p:cNvPr id="8" name="图片 7" descr="图示&#10;&#10;AI 生成的内容可能不正确。">
                <a:extLst>
                  <a:ext uri="{FF2B5EF4-FFF2-40B4-BE49-F238E27FC236}">
                    <a16:creationId xmlns:a16="http://schemas.microsoft.com/office/drawing/2014/main" id="{7AB396F9-06FF-4067-9EBD-652A822CD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01" b="61828"/>
              <a:stretch>
                <a:fillRect/>
              </a:stretch>
            </p:blipFill>
            <p:spPr>
              <a:xfrm>
                <a:off x="494610" y="2781582"/>
                <a:ext cx="6317054" cy="1856258"/>
              </a:xfrm>
              <a:prstGeom prst="rect">
                <a:avLst/>
              </a:prstGeom>
            </p:spPr>
          </p:pic>
          <p:pic>
            <p:nvPicPr>
              <p:cNvPr id="9" name="图片 8" descr="图示&#10;&#10;AI 生成的内容可能不正确。">
                <a:extLst>
                  <a:ext uri="{FF2B5EF4-FFF2-40B4-BE49-F238E27FC236}">
                    <a16:creationId xmlns:a16="http://schemas.microsoft.com/office/drawing/2014/main" id="{75C5AC10-9AE3-4C76-824E-E7CEB9CE5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713" r="15502"/>
              <a:stretch>
                <a:fillRect/>
              </a:stretch>
            </p:blipFill>
            <p:spPr>
              <a:xfrm>
                <a:off x="494610" y="4637840"/>
                <a:ext cx="5497222" cy="2202292"/>
              </a:xfrm>
              <a:prstGeom prst="rect">
                <a:avLst/>
              </a:prstGeom>
            </p:spPr>
          </p:pic>
        </p:grp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624AACF-13D3-4A46-A54B-A7D484D69D26}"/>
              </a:ext>
            </a:extLst>
          </p:cNvPr>
          <p:cNvSpPr txBox="1"/>
          <p:nvPr/>
        </p:nvSpPr>
        <p:spPr>
          <a:xfrm>
            <a:off x="1229240" y="3764106"/>
            <a:ext cx="732893" cy="416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i="1" baseline="-25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en-US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 1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CC442E-5D80-49EA-81E5-DAB2D65F8331}"/>
              </a:ext>
            </a:extLst>
          </p:cNvPr>
          <p:cNvSpPr txBox="1"/>
          <p:nvPr/>
        </p:nvSpPr>
        <p:spPr>
          <a:xfrm>
            <a:off x="3757184" y="5617676"/>
            <a:ext cx="732893" cy="4165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i="1" baseline="-25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en-US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 0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18D545D-7EE3-408B-A2A4-C7EFE04AE640}"/>
              </a:ext>
            </a:extLst>
          </p:cNvPr>
          <p:cNvSpPr txBox="1"/>
          <p:nvPr/>
        </p:nvSpPr>
        <p:spPr>
          <a:xfrm>
            <a:off x="6112199" y="3760047"/>
            <a:ext cx="862737" cy="4165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i="1" baseline="-25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en-US" altLang="zh-CN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 −1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875A54D-A9F8-4F93-B419-5AEA69AFEC7C}"/>
              </a:ext>
            </a:extLst>
          </p:cNvPr>
          <p:cNvSpPr txBox="1"/>
          <p:nvPr/>
        </p:nvSpPr>
        <p:spPr>
          <a:xfrm>
            <a:off x="6083165" y="2455882"/>
            <a:ext cx="378630" cy="5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l-GR" altLang="zh-CN" sz="24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π</a:t>
            </a: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218CFE3-C055-4CBD-B0CA-DD09B136B422}"/>
              </a:ext>
            </a:extLst>
          </p:cNvPr>
          <p:cNvSpPr txBox="1"/>
          <p:nvPr/>
        </p:nvSpPr>
        <p:spPr>
          <a:xfrm>
            <a:off x="6559504" y="2455882"/>
            <a:ext cx="378630" cy="5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l-GR" altLang="zh-CN" sz="24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π</a:t>
            </a: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B4870C-8CA2-449A-99C2-CA9213744784}"/>
              </a:ext>
            </a:extLst>
          </p:cNvPr>
          <p:cNvSpPr txBox="1"/>
          <p:nvPr/>
        </p:nvSpPr>
        <p:spPr>
          <a:xfrm>
            <a:off x="4185875" y="2455882"/>
            <a:ext cx="378630" cy="5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l-GR" altLang="zh-CN" sz="24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π</a:t>
            </a: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6FEB0FE-D7F8-416C-B079-9194D245F3B0}"/>
              </a:ext>
            </a:extLst>
          </p:cNvPr>
          <p:cNvSpPr txBox="1"/>
          <p:nvPr/>
        </p:nvSpPr>
        <p:spPr>
          <a:xfrm>
            <a:off x="4180327" y="4601343"/>
            <a:ext cx="378630" cy="5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l-GR" altLang="zh-CN" sz="24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π</a:t>
            </a: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E80745A-585C-4CAF-9A1A-6CFB6E8EB483}"/>
              </a:ext>
            </a:extLst>
          </p:cNvPr>
          <p:cNvSpPr txBox="1"/>
          <p:nvPr/>
        </p:nvSpPr>
        <p:spPr>
          <a:xfrm>
            <a:off x="3706820" y="2455882"/>
            <a:ext cx="333746" cy="5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l-GR" altLang="zh-CN" sz="2400" i="1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ν</a:t>
            </a:r>
            <a:endParaRPr lang="zh-CN" altLang="en-US" sz="2400" i="1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4992E70-A954-439D-A835-E013F183D9D8}"/>
              </a:ext>
            </a:extLst>
          </p:cNvPr>
          <p:cNvSpPr txBox="1"/>
          <p:nvPr/>
        </p:nvSpPr>
        <p:spPr>
          <a:xfrm>
            <a:off x="3651137" y="4601854"/>
            <a:ext cx="333746" cy="5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l-GR" altLang="zh-CN" sz="2400" i="1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ν</a:t>
            </a:r>
            <a:endParaRPr lang="zh-CN" altLang="en-US" sz="2400" i="1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ACF86CB-CD44-4665-AB0C-8143BB5DC441}"/>
              </a:ext>
            </a:extLst>
          </p:cNvPr>
          <p:cNvSpPr txBox="1"/>
          <p:nvPr/>
        </p:nvSpPr>
        <p:spPr>
          <a:xfrm>
            <a:off x="1544948" y="2530832"/>
            <a:ext cx="333746" cy="5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l-GR" altLang="zh-CN" sz="2400" i="1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ν</a:t>
            </a:r>
            <a:endParaRPr lang="zh-CN" altLang="en-US" sz="2400" i="1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DB7F7FF-DEF1-4AF9-AEFD-7A86E08CA13F}"/>
              </a:ext>
            </a:extLst>
          </p:cNvPr>
          <p:cNvSpPr txBox="1"/>
          <p:nvPr/>
        </p:nvSpPr>
        <p:spPr>
          <a:xfrm>
            <a:off x="1134340" y="2530832"/>
            <a:ext cx="333746" cy="5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l-GR" altLang="zh-CN" sz="2400" i="1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ν</a:t>
            </a:r>
            <a:endParaRPr lang="zh-CN" altLang="en-US" sz="2400" i="1" dirty="0">
              <a:solidFill>
                <a:schemeClr val="bg1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4911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一、量子统计贡献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50D26D-29E5-456E-AB5B-10ACC19EC516}"/>
              </a:ext>
            </a:extLst>
          </p:cNvPr>
          <p:cNvSpPr txBox="1"/>
          <p:nvPr/>
        </p:nvSpPr>
        <p:spPr>
          <a:xfrm>
            <a:off x="243555" y="1684054"/>
            <a:ext cx="8973085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根据量子力学中的微扰论，量子体系在单位时间内发生跃迁的概率</a:t>
            </a:r>
            <a:r>
              <a:rPr lang="en-US" altLang="zh-CN" sz="1500" dirty="0"/>
              <a:t>(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Golden Rule</a:t>
            </a:r>
            <a:r>
              <a:rPr lang="en-US" altLang="zh-CN" sz="1500" dirty="0"/>
              <a:t>)</a:t>
            </a:r>
            <a:r>
              <a:rPr lang="zh-CN" altLang="en-US" sz="1500" dirty="0"/>
              <a:t>：</a:t>
            </a:r>
            <a:endParaRPr lang="en-US" altLang="zh-CN" sz="15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12996F5-B688-4568-851B-38CDF83B6FE3}"/>
              </a:ext>
            </a:extLst>
          </p:cNvPr>
          <p:cNvGrpSpPr/>
          <p:nvPr/>
        </p:nvGrpSpPr>
        <p:grpSpPr>
          <a:xfrm>
            <a:off x="3256365" y="2106037"/>
            <a:ext cx="2677437" cy="804331"/>
            <a:chOff x="4792663" y="1639888"/>
            <a:chExt cx="3569916" cy="1072440"/>
          </a:xfrm>
        </p:grpSpPr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0A2F84E3-24B8-46D1-9786-97D2757999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92663" y="1639888"/>
            <a:ext cx="2605087" cy="573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" imgW="1525320" imgH="334080" progId="Equation.Ribbit">
                    <p:embed/>
                  </p:oleObj>
                </mc:Choice>
                <mc:Fallback>
                  <p:oleObj name="Formula" r:id="rId2" imgW="1525320" imgH="334080" progId="Equation.Ribbit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0A2F84E3-24B8-46D1-9786-97D2757999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792663" y="1639888"/>
                          <a:ext cx="2605087" cy="573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251479B-8555-4419-86BF-D186F50C8A81}"/>
                </a:ext>
              </a:extLst>
            </p:cNvPr>
            <p:cNvSpPr txBox="1"/>
            <p:nvPr/>
          </p:nvSpPr>
          <p:spPr>
            <a:xfrm>
              <a:off x="5387312" y="2312218"/>
              <a:ext cx="14003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363DD2"/>
                  </a:solidFill>
                </a:rPr>
                <a:t>跃迁矩阵元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D6B9168-3170-4EBB-B632-CD0B07315027}"/>
                </a:ext>
              </a:extLst>
            </p:cNvPr>
            <p:cNvSpPr txBox="1"/>
            <p:nvPr/>
          </p:nvSpPr>
          <p:spPr>
            <a:xfrm>
              <a:off x="6731363" y="2312219"/>
              <a:ext cx="16312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末态能级密度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698AC54-9161-418C-97FE-08657E3A9AC6}"/>
              </a:ext>
            </a:extLst>
          </p:cNvPr>
          <p:cNvSpPr txBox="1"/>
          <p:nvPr/>
        </p:nvSpPr>
        <p:spPr>
          <a:xfrm>
            <a:off x="243555" y="2888233"/>
            <a:ext cx="8973085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先处理末态能级密度，对于</a:t>
            </a:r>
            <a:r>
              <a:rPr lang="en-US" altLang="zh-CN" sz="1500" dirty="0"/>
              <a:t>β-</a:t>
            </a:r>
            <a:r>
              <a:rPr lang="zh-CN" altLang="en-US" sz="1500" dirty="0"/>
              <a:t>衰变：末态 </a:t>
            </a:r>
            <a:r>
              <a:rPr lang="en-US" altLang="zh-CN" sz="1500" dirty="0"/>
              <a:t>= </a:t>
            </a:r>
            <a:r>
              <a:rPr lang="zh-CN" altLang="en-US" sz="1500" dirty="0"/>
              <a:t>子核</a:t>
            </a:r>
            <a:r>
              <a:rPr lang="en-US" altLang="zh-CN" sz="1500" dirty="0"/>
              <a:t>+</a:t>
            </a:r>
            <a:r>
              <a:rPr lang="zh-CN" altLang="en-US" sz="1500" dirty="0"/>
              <a:t>电子</a:t>
            </a:r>
            <a:r>
              <a:rPr lang="en-US" altLang="zh-CN" sz="1500" dirty="0"/>
              <a:t>+</a:t>
            </a:r>
            <a:r>
              <a:rPr lang="zh-CN" altLang="en-US" sz="1500" dirty="0"/>
              <a:t>电子反中微子</a:t>
            </a:r>
            <a:endParaRPr lang="en-US" altLang="zh-CN" sz="1500" dirty="0"/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末态状态数：</a:t>
            </a:r>
            <a:endParaRPr lang="en-US" altLang="zh-CN" sz="1500" dirty="0"/>
          </a:p>
        </p:txBody>
      </p: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7F8FFA29-6868-4163-AE59-7351D13B2996}"/>
              </a:ext>
            </a:extLst>
          </p:cNvPr>
          <p:cNvSpPr/>
          <p:nvPr/>
        </p:nvSpPr>
        <p:spPr>
          <a:xfrm rot="5400000">
            <a:off x="5281840" y="2475115"/>
            <a:ext cx="130787" cy="158462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7FD436-BE5E-4F47-89E7-E1CDB0B08E64}"/>
              </a:ext>
            </a:extLst>
          </p:cNvPr>
          <p:cNvSpPr txBox="1"/>
          <p:nvPr/>
        </p:nvSpPr>
        <p:spPr>
          <a:xfrm>
            <a:off x="4690907" y="3376737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能量连续分布</a:t>
            </a: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F96722F3-CB5E-46D6-9512-A7A5C8944F2C}"/>
              </a:ext>
            </a:extLst>
          </p:cNvPr>
          <p:cNvSpPr/>
          <p:nvPr/>
        </p:nvSpPr>
        <p:spPr>
          <a:xfrm>
            <a:off x="4369519" y="4530993"/>
            <a:ext cx="548702" cy="448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8E881259-1C2B-416C-873B-A160B5BFAF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5517" y="4036601"/>
          <a:ext cx="4099322" cy="1272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3192840" imgH="990720" progId="Equation.Ribbit">
                  <p:embed/>
                </p:oleObj>
              </mc:Choice>
              <mc:Fallback>
                <p:oleObj name="Formula" r:id="rId4" imgW="3192840" imgH="990720" progId="Equation.Ribbit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8E881259-1C2B-416C-873B-A160B5BFAF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5517" y="4036601"/>
                        <a:ext cx="4099322" cy="1272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4FC5F6EF-FF1C-4C45-89F6-ED6EDAD6A1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6154" y="3429000"/>
          <a:ext cx="2836069" cy="2558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6" imgW="2211120" imgH="1987560" progId="Equation.Ribbit">
                  <p:embed/>
                </p:oleObj>
              </mc:Choice>
              <mc:Fallback>
                <p:oleObj name="Formula" r:id="rId6" imgW="2211120" imgH="1987560" progId="Equation.Ribbit">
                  <p:embed/>
                  <p:pic>
                    <p:nvPicPr>
                      <p:cNvPr id="24" name="对象 23">
                        <a:extLst>
                          <a:ext uri="{FF2B5EF4-FFF2-40B4-BE49-F238E27FC236}">
                            <a16:creationId xmlns:a16="http://schemas.microsoft.com/office/drawing/2014/main" id="{4FC5F6EF-FF1C-4C45-89F6-ED6EDAD6A1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96154" y="3429000"/>
                        <a:ext cx="2836069" cy="2558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E763BACF-B9CD-4BAF-BFFA-BE9E6D86C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22" y="2144118"/>
            <a:ext cx="1584620" cy="12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10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一、量子统计贡献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50D26D-29E5-456E-AB5B-10ACC19EC516}"/>
              </a:ext>
            </a:extLst>
          </p:cNvPr>
          <p:cNvSpPr txBox="1"/>
          <p:nvPr/>
        </p:nvSpPr>
        <p:spPr>
          <a:xfrm>
            <a:off x="243555" y="1684054"/>
            <a:ext cx="8973085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根据量子力学中的微扰论，量子体系在单位时间内发生跃迁的概率</a:t>
            </a:r>
            <a:r>
              <a:rPr lang="en-US" altLang="zh-CN" sz="1500" dirty="0"/>
              <a:t>(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Golden Rule</a:t>
            </a:r>
            <a:r>
              <a:rPr lang="en-US" altLang="zh-CN" sz="1500" dirty="0"/>
              <a:t>)</a:t>
            </a:r>
            <a:r>
              <a:rPr lang="zh-CN" altLang="en-US" sz="1500" dirty="0"/>
              <a:t>：</a:t>
            </a:r>
            <a:endParaRPr lang="en-US" altLang="zh-CN" sz="15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12996F5-B688-4568-851B-38CDF83B6FE3}"/>
              </a:ext>
            </a:extLst>
          </p:cNvPr>
          <p:cNvGrpSpPr/>
          <p:nvPr/>
        </p:nvGrpSpPr>
        <p:grpSpPr>
          <a:xfrm>
            <a:off x="3256365" y="2106037"/>
            <a:ext cx="2677437" cy="804331"/>
            <a:chOff x="4792663" y="1639888"/>
            <a:chExt cx="3569916" cy="1072440"/>
          </a:xfrm>
        </p:grpSpPr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0A2F84E3-24B8-46D1-9786-97D2757999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92663" y="1639888"/>
            <a:ext cx="2605087" cy="573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" imgW="1525320" imgH="334080" progId="Equation.Ribbit">
                    <p:embed/>
                  </p:oleObj>
                </mc:Choice>
                <mc:Fallback>
                  <p:oleObj name="Formula" r:id="rId2" imgW="1525320" imgH="334080" progId="Equation.Ribbit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0A2F84E3-24B8-46D1-9786-97D2757999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792663" y="1639888"/>
                          <a:ext cx="2605087" cy="573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251479B-8555-4419-86BF-D186F50C8A81}"/>
                </a:ext>
              </a:extLst>
            </p:cNvPr>
            <p:cNvSpPr txBox="1"/>
            <p:nvPr/>
          </p:nvSpPr>
          <p:spPr>
            <a:xfrm>
              <a:off x="5387312" y="2312218"/>
              <a:ext cx="14003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363DD2"/>
                  </a:solidFill>
                </a:rPr>
                <a:t>跃迁矩阵元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D6B9168-3170-4EBB-B632-CD0B07315027}"/>
                </a:ext>
              </a:extLst>
            </p:cNvPr>
            <p:cNvSpPr txBox="1"/>
            <p:nvPr/>
          </p:nvSpPr>
          <p:spPr>
            <a:xfrm>
              <a:off x="6731363" y="2312219"/>
              <a:ext cx="16312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末态能级密度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698AC54-9161-418C-97FE-08657E3A9AC6}"/>
              </a:ext>
            </a:extLst>
          </p:cNvPr>
          <p:cNvSpPr txBox="1"/>
          <p:nvPr/>
        </p:nvSpPr>
        <p:spPr>
          <a:xfrm>
            <a:off x="243555" y="2888233"/>
            <a:ext cx="8973085" cy="1068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先处理末态能级密度，对于</a:t>
            </a:r>
            <a:r>
              <a:rPr lang="en-US" altLang="zh-CN" sz="1500" dirty="0"/>
              <a:t>β-</a:t>
            </a:r>
            <a:r>
              <a:rPr lang="zh-CN" altLang="en-US" sz="1500" dirty="0"/>
              <a:t>衰变：末态 </a:t>
            </a:r>
            <a:r>
              <a:rPr lang="en-US" altLang="zh-CN" sz="1500" dirty="0"/>
              <a:t>= </a:t>
            </a:r>
            <a:r>
              <a:rPr lang="zh-CN" altLang="en-US" sz="1500" dirty="0"/>
              <a:t>子核</a:t>
            </a:r>
            <a:r>
              <a:rPr lang="en-US" altLang="zh-CN" sz="1500" dirty="0"/>
              <a:t>+</a:t>
            </a:r>
            <a:r>
              <a:rPr lang="zh-CN" altLang="en-US" sz="1500" dirty="0"/>
              <a:t>电子</a:t>
            </a:r>
            <a:r>
              <a:rPr lang="en-US" altLang="zh-CN" sz="1500" dirty="0"/>
              <a:t>+</a:t>
            </a:r>
            <a:r>
              <a:rPr lang="zh-CN" altLang="en-US" sz="1500" dirty="0"/>
              <a:t>电子反中微子</a:t>
            </a:r>
            <a:endParaRPr lang="en-US" altLang="zh-CN" sz="1500" dirty="0"/>
          </a:p>
          <a:p>
            <a:pPr>
              <a:lnSpc>
                <a:spcPct val="140000"/>
              </a:lnSpc>
              <a:spcBef>
                <a:spcPts val="2250"/>
              </a:spcBef>
              <a:spcAft>
                <a:spcPts val="450"/>
              </a:spcAft>
            </a:pPr>
            <a:r>
              <a:rPr lang="zh-CN" altLang="en-US" sz="1500" dirty="0"/>
              <a:t>设跃迁矩阵元与末态电子能量无关：</a:t>
            </a:r>
            <a:endParaRPr lang="en-US" altLang="zh-CN" sz="1500" dirty="0"/>
          </a:p>
        </p:txBody>
      </p:sp>
      <p:sp>
        <p:nvSpPr>
          <p:cNvPr id="20" name="右大括号 19">
            <a:extLst>
              <a:ext uri="{FF2B5EF4-FFF2-40B4-BE49-F238E27FC236}">
                <a16:creationId xmlns:a16="http://schemas.microsoft.com/office/drawing/2014/main" id="{7F8FFA29-6868-4163-AE59-7351D13B2996}"/>
              </a:ext>
            </a:extLst>
          </p:cNvPr>
          <p:cNvSpPr/>
          <p:nvPr/>
        </p:nvSpPr>
        <p:spPr>
          <a:xfrm rot="5400000">
            <a:off x="5281840" y="2475115"/>
            <a:ext cx="130787" cy="158462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7FD436-BE5E-4F47-89E7-E1CDB0B08E64}"/>
              </a:ext>
            </a:extLst>
          </p:cNvPr>
          <p:cNvSpPr txBox="1"/>
          <p:nvPr/>
        </p:nvSpPr>
        <p:spPr>
          <a:xfrm>
            <a:off x="4690907" y="3376737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能量连续分布</a:t>
            </a: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8E881259-1C2B-416C-873B-A160B5BFAF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5" y="4025683"/>
          <a:ext cx="4599385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3584160" imgH="1131840" progId="Equation.Ribbit">
                  <p:embed/>
                </p:oleObj>
              </mc:Choice>
              <mc:Fallback>
                <p:oleObj name="Formula" r:id="rId4" imgW="3584160" imgH="1131840" progId="Equation.Ribbit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8E881259-1C2B-416C-873B-A160B5BFAF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5" y="4025683"/>
                        <a:ext cx="4599385" cy="1452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E763BACF-B9CD-4BAF-BFFA-BE9E6D86C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22" y="2144118"/>
            <a:ext cx="1584620" cy="12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15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一、量子统计贡献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DC031F1-6BB6-44B6-8997-5A44A424B925}"/>
              </a:ext>
            </a:extLst>
          </p:cNvPr>
          <p:cNvSpPr txBox="1"/>
          <p:nvPr/>
        </p:nvSpPr>
        <p:spPr>
          <a:xfrm>
            <a:off x="205455" y="1912654"/>
            <a:ext cx="1875758" cy="38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归一化的电子能谱：</a:t>
            </a:r>
            <a:endParaRPr lang="en-US" altLang="zh-CN" sz="1500" dirty="0"/>
          </a:p>
        </p:txBody>
      </p:sp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F22C1D05-8EBE-4CDD-AF48-31EA411DA0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5374" y="1888000"/>
          <a:ext cx="2320529" cy="463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1810080" imgH="359640" progId="Equation.Ribbit">
                  <p:embed/>
                </p:oleObj>
              </mc:Choice>
              <mc:Fallback>
                <p:oleObj name="Formula" r:id="rId2" imgW="1810080" imgH="359640" progId="Equation.Ribbit">
                  <p:embed/>
                  <p:pic>
                    <p:nvPicPr>
                      <p:cNvPr id="23" name="对象 22">
                        <a:extLst>
                          <a:ext uri="{FF2B5EF4-FFF2-40B4-BE49-F238E27FC236}">
                            <a16:creationId xmlns:a16="http://schemas.microsoft.com/office/drawing/2014/main" id="{F22C1D05-8EBE-4CDD-AF48-31EA411DA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5374" y="1888000"/>
                        <a:ext cx="2320529" cy="463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本框 23">
            <a:extLst>
              <a:ext uri="{FF2B5EF4-FFF2-40B4-BE49-F238E27FC236}">
                <a16:creationId xmlns:a16="http://schemas.microsoft.com/office/drawing/2014/main" id="{0EA3BD72-787F-4210-96D9-59EEA3283AC0}"/>
              </a:ext>
            </a:extLst>
          </p:cNvPr>
          <p:cNvSpPr txBox="1"/>
          <p:nvPr/>
        </p:nvSpPr>
        <p:spPr>
          <a:xfrm>
            <a:off x="4672681" y="1912654"/>
            <a:ext cx="1761457" cy="38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延展的电子能谱：</a:t>
            </a:r>
            <a:endParaRPr lang="en-US" altLang="zh-CN" sz="1500" dirty="0"/>
          </a:p>
        </p:txBody>
      </p:sp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FEB1B1C1-A2CB-44E5-A95D-5EA6F24C70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7931" y="1622823"/>
          <a:ext cx="2514600" cy="977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1960920" imgH="761040" progId="Equation.Ribbit">
                  <p:embed/>
                </p:oleObj>
              </mc:Choice>
              <mc:Fallback>
                <p:oleObj name="Formula" r:id="rId4" imgW="1960920" imgH="761040" progId="Equation.Ribbit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id="{FEB1B1C1-A2CB-44E5-A95D-5EA6F24C70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07931" y="1622823"/>
                        <a:ext cx="2514600" cy="977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6BA323F9-F13B-4113-8D43-E13F66114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9" y="2645880"/>
            <a:ext cx="3964077" cy="297305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7F1645E-F044-4240-B748-D853A83E2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99" y="2645880"/>
            <a:ext cx="3964077" cy="29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7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r>
              <a:rPr lang="zh-CN" altLang="en-US" sz="2400" spc="225" dirty="0"/>
              <a:t>：弱相互作用形式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B96FBA7-F7FF-4EEB-88F1-1E1E5B022DED}"/>
                  </a:ext>
                </a:extLst>
              </p:cNvPr>
              <p:cNvSpPr txBox="1"/>
              <p:nvPr/>
            </p:nvSpPr>
            <p:spPr>
              <a:xfrm>
                <a:off x="243555" y="1684054"/>
                <a:ext cx="8973085" cy="2278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/>
                  <a:t>接下来处理跃迁矩阵元</a:t>
                </a:r>
                <a:r>
                  <a:rPr lang="en-US" altLang="zh-CN" sz="1500" dirty="0"/>
                  <a:t>. </a:t>
                </a:r>
              </a:p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/>
                  <a:t>已知弱相互作用将一个中子变为一个质子加电子和反中微子，则该相互作用（领头阶）应为</a:t>
                </a:r>
                <a:r>
                  <a:rPr lang="zh-CN" altLang="en-US" sz="1500" b="1" dirty="0"/>
                  <a:t>包含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altLang="zh-CN" sz="1500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altLang="zh-CN" sz="1500" b="1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5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500" b="1" i="1">
                                <a:latin typeface="Cambria Math" panose="02040503050406030204" pitchFamily="18" charset="0"/>
                              </a:rPr>
                              <m:t>𝝍</m:t>
                            </m:r>
                          </m:e>
                        </m:acc>
                      </m:e>
                      <m:sub>
                        <m:r>
                          <a:rPr lang="en-US" altLang="zh-CN" sz="15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1500" b="1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5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5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500" b="1" i="1">
                                <a:latin typeface="Cambria Math" panose="02040503050406030204" pitchFamily="18" charset="0"/>
                              </a:rPr>
                              <m:t>𝝍</m:t>
                            </m:r>
                          </m:e>
                        </m:acc>
                      </m:e>
                      <m:sub>
                        <m:r>
                          <a:rPr lang="en-US" altLang="zh-CN" sz="15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zh-CN" altLang="en-US" sz="1500" b="1" dirty="0"/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altLang="zh-CN" sz="1500" b="1" i="1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zh-CN" altLang="en-US" sz="1500" b="1" dirty="0"/>
                  <a:t>一次项</a:t>
                </a:r>
                <a:r>
                  <a:rPr lang="zh-CN" altLang="en-US" sz="1500" dirty="0"/>
                  <a:t>的线性组合</a:t>
                </a:r>
                <a:r>
                  <a:rPr lang="en-US" altLang="zh-CN" sz="1500" dirty="0"/>
                  <a:t>. </a:t>
                </a:r>
                <a:r>
                  <a:rPr lang="zh-CN" altLang="en-US" sz="1500" dirty="0"/>
                  <a:t>不失一般性，可令哈密顿量密度为</a:t>
                </a:r>
                <a:endParaRPr lang="en-US" altLang="zh-CN" sz="1500" dirty="0"/>
              </a:p>
              <a:p>
                <a:pPr>
                  <a:lnSpc>
                    <a:spcPct val="20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US" altLang="zh-CN" sz="1500" dirty="0"/>
              </a:p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/>
                  <a:t>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zh-CN" altLang="en-US" sz="1500" dirty="0"/>
                  <a:t>为</a:t>
                </a:r>
                <a:r>
                  <a:rPr lang="en-US" altLang="zh-CN" sz="1500" dirty="0"/>
                  <a:t>16</a:t>
                </a:r>
                <a:r>
                  <a:rPr lang="zh-CN" altLang="en-US" sz="1500" dirty="0"/>
                  <a:t>个线性独立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×4</m:t>
                    </m:r>
                  </m:oMath>
                </a14:m>
                <a:r>
                  <a:rPr lang="zh-CN" altLang="en-US" sz="1500" dirty="0"/>
                  <a:t>矩阵，可利用狄拉克矩阵乘积表示，并根据洛仑兹变换性质分类：</a:t>
                </a:r>
                <a:endParaRPr lang="en-US" altLang="zh-CN" sz="15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B96FBA7-F7FF-4EEB-88F1-1E1E5B022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55" y="1684054"/>
                <a:ext cx="8973085" cy="2278252"/>
              </a:xfrm>
              <a:prstGeom prst="rect">
                <a:avLst/>
              </a:prstGeom>
              <a:blipFill>
                <a:blip r:embed="rId2"/>
                <a:stretch>
                  <a:fillRect l="-272" b="-13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D86DDF99-F3A0-4314-AF1D-957DFB2DDD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63479" y="2937273"/>
          <a:ext cx="3015853" cy="55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3" imgW="2349720" imgH="428040" progId="Equation.Ribbit">
                  <p:embed/>
                </p:oleObj>
              </mc:Choice>
              <mc:Fallback>
                <p:oleObj name="Formula" r:id="rId3" imgW="2349720" imgH="428040" progId="Equation.Ribbit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D86DDF99-F3A0-4314-AF1D-957DFB2DDD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63479" y="2937273"/>
                        <a:ext cx="3015853" cy="550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E3AA7A89-53F6-499D-9769-C55A3A0288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0081" y="4006856"/>
          <a:ext cx="4060031" cy="1213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5" imgW="3163680" imgH="938880" progId="Equation.Ribbit">
                  <p:embed/>
                </p:oleObj>
              </mc:Choice>
              <mc:Fallback>
                <p:oleObj name="Formula" r:id="rId5" imgW="3163680" imgH="938880" progId="Equation.Ribbit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E3AA7A89-53F6-499D-9769-C55A3A0288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00081" y="4006856"/>
                        <a:ext cx="4060031" cy="1213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852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r>
              <a:rPr lang="zh-CN" altLang="en-US" sz="2400" spc="225" dirty="0"/>
              <a:t>：弱相互作用形式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18D267-0EE8-4BD1-9268-A70F2636E83F}"/>
              </a:ext>
            </a:extLst>
          </p:cNvPr>
          <p:cNvSpPr txBox="1"/>
          <p:nvPr/>
        </p:nvSpPr>
        <p:spPr>
          <a:xfrm>
            <a:off x="243555" y="1689998"/>
            <a:ext cx="8324183" cy="3474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考虑到相互作用作为体系拉氏量的一部分，应保持洛仑兹不变性，因此需要结合相同类型的矩阵构成洛仑兹标量：</a:t>
            </a:r>
            <a:endParaRPr lang="en-US" altLang="zh-CN" sz="1500" dirty="0"/>
          </a:p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</a:pPr>
            <a:endParaRPr lang="en-US" altLang="zh-CN" sz="1500" dirty="0"/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1350"/>
              </a:spcAft>
            </a:pPr>
            <a:endParaRPr lang="en-US" altLang="zh-CN" sz="1500" dirty="0"/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弱相互作用应是这五种相互作用的线性组合：</a:t>
            </a:r>
            <a:endParaRPr lang="en-US" altLang="zh-CN" sz="1500" dirty="0"/>
          </a:p>
          <a:p>
            <a:pPr>
              <a:lnSpc>
                <a:spcPct val="200000"/>
              </a:lnSpc>
              <a:spcBef>
                <a:spcPts val="450"/>
              </a:spcBef>
              <a:spcAft>
                <a:spcPts val="1350"/>
              </a:spcAft>
            </a:pPr>
            <a:endParaRPr lang="en-US" altLang="zh-CN" sz="1500" dirty="0"/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进一步考虑弱相互作用宇称不守恒：</a:t>
            </a:r>
            <a:endParaRPr lang="en-US" altLang="zh-CN" sz="1500" dirty="0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FC3F7C7C-F50E-4C8F-91B7-F47CAF01A9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9612" y="2240791"/>
          <a:ext cx="4144777" cy="1292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3627360" imgH="1122840" progId="Equation.Ribbit">
                  <p:embed/>
                </p:oleObj>
              </mc:Choice>
              <mc:Fallback>
                <p:oleObj name="Formula" r:id="rId2" imgW="3627360" imgH="1122840" progId="Equation.Ribbit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FC3F7C7C-F50E-4C8F-91B7-F47CAF01A9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99612" y="2240791"/>
                        <a:ext cx="4144777" cy="1292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2D7B02F5-5966-48E8-BD10-B6328F422B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8469" y="3947002"/>
          <a:ext cx="5087061" cy="752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4451400" imgH="653040" progId="Equation.Ribbit">
                  <p:embed/>
                </p:oleObj>
              </mc:Choice>
              <mc:Fallback>
                <p:oleObj name="Formula" r:id="rId4" imgW="4451400" imgH="653040" progId="Equation.Ribbit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2D7B02F5-5966-48E8-BD10-B6328F422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8469" y="3947002"/>
                        <a:ext cx="5087061" cy="752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192433B7-B40B-411F-82B8-906CBC6B78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0443" y="5100390"/>
          <a:ext cx="4190405" cy="778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6" imgW="3666600" imgH="675720" progId="Equation.Ribbit">
                  <p:embed/>
                </p:oleObj>
              </mc:Choice>
              <mc:Fallback>
                <p:oleObj name="Formula" r:id="rId6" imgW="3666600" imgH="675720" progId="Equation.Ribbit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192433B7-B40B-411F-82B8-906CBC6B78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0443" y="5100390"/>
                        <a:ext cx="4190405" cy="778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5346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r>
              <a:rPr lang="zh-CN" altLang="en-US" sz="2400" spc="225" dirty="0"/>
              <a:t>：跃迁矩阵元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B96FBA7-F7FF-4EEB-88F1-1E1E5B022DED}"/>
              </a:ext>
            </a:extLst>
          </p:cNvPr>
          <p:cNvSpPr txBox="1"/>
          <p:nvPr/>
        </p:nvSpPr>
        <p:spPr>
          <a:xfrm>
            <a:off x="243555" y="1684054"/>
            <a:ext cx="8973085" cy="116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在粒子数表象下，系统的初末态波函数可表示为</a:t>
            </a:r>
            <a:endParaRPr lang="en-US" altLang="zh-CN" sz="1500" dirty="0"/>
          </a:p>
          <a:p>
            <a:pPr>
              <a:lnSpc>
                <a:spcPct val="140000"/>
              </a:lnSpc>
            </a:pPr>
            <a:endParaRPr lang="en-US" altLang="zh-CN" sz="1500" dirty="0"/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跃迁矩阵元表示为</a:t>
            </a:r>
            <a:endParaRPr lang="en-US" altLang="zh-CN" sz="1500" dirty="0"/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5531A913-2E6B-452E-B73B-098228CB84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5017" y="2115224"/>
          <a:ext cx="3153966" cy="230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2458800" imgH="179280" progId="Equation.Ribbit">
                  <p:embed/>
                </p:oleObj>
              </mc:Choice>
              <mc:Fallback>
                <p:oleObj name="Formula" r:id="rId2" imgW="2458800" imgH="179280" progId="Equation.Ribbit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5531A913-2E6B-452E-B73B-098228CB8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95017" y="2115224"/>
                        <a:ext cx="3153966" cy="230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D86DDF99-F3A0-4314-AF1D-957DFB2DDD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9802" y="2803207"/>
          <a:ext cx="6604397" cy="53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5150160" imgH="416880" progId="Equation.Ribbit">
                  <p:embed/>
                </p:oleObj>
              </mc:Choice>
              <mc:Fallback>
                <p:oleObj name="Formula" r:id="rId4" imgW="5150160" imgH="416880" progId="Equation.Ribbit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D86DDF99-F3A0-4314-AF1D-957DFB2DDD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9802" y="2803207"/>
                        <a:ext cx="6604397" cy="53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F219CC4A-9C1B-4EFD-A760-C689A6C35EB5}"/>
              </a:ext>
            </a:extLst>
          </p:cNvPr>
          <p:cNvSpPr txBox="1"/>
          <p:nvPr/>
        </p:nvSpPr>
        <p:spPr>
          <a:xfrm>
            <a:off x="243555" y="3364711"/>
            <a:ext cx="8973085" cy="38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量子场论中旋量粒子场算符的展开表达式为</a:t>
            </a:r>
            <a:endParaRPr lang="en-US" altLang="zh-CN" sz="1500" dirty="0"/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BAF6BEFC-AA5A-4BB3-BE8B-2FD0D20F4C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5240" y="3694399"/>
          <a:ext cx="5293519" cy="1259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6" imgW="4131360" imgH="979200" progId="Equation.Ribbit">
                  <p:embed/>
                </p:oleObj>
              </mc:Choice>
              <mc:Fallback>
                <p:oleObj name="Formula" r:id="rId6" imgW="4131360" imgH="979200" progId="Equation.Ribbit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BAF6BEFC-AA5A-4BB3-BE8B-2FD0D20F4C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25240" y="3694399"/>
                        <a:ext cx="5293519" cy="1259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E618D267-0EE8-4BD1-9268-A70F2636E83F}"/>
              </a:ext>
            </a:extLst>
          </p:cNvPr>
          <p:cNvSpPr txBox="1"/>
          <p:nvPr/>
        </p:nvSpPr>
        <p:spPr>
          <a:xfrm>
            <a:off x="243555" y="4947548"/>
            <a:ext cx="8973085" cy="38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场算符的共轭表示为</a:t>
            </a:r>
            <a:endParaRPr lang="en-US" altLang="zh-CN" sz="1500" dirty="0"/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8547E35C-D2D6-4616-B470-D3C42D7070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5240" y="5302075"/>
          <a:ext cx="5241131" cy="551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8" imgW="4089600" imgH="428040" progId="Equation.Ribbit">
                  <p:embed/>
                </p:oleObj>
              </mc:Choice>
              <mc:Fallback>
                <p:oleObj name="Formula" r:id="rId8" imgW="4089600" imgH="428040" progId="Equation.Ribbit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8547E35C-D2D6-4616-B470-D3C42D707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25240" y="5302075"/>
                        <a:ext cx="5241131" cy="551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0155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r>
              <a:rPr lang="zh-CN" altLang="en-US" sz="2400" spc="225" dirty="0"/>
              <a:t>：跃迁矩阵元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B96FBA7-F7FF-4EEB-88F1-1E1E5B022DED}"/>
              </a:ext>
            </a:extLst>
          </p:cNvPr>
          <p:cNvSpPr txBox="1"/>
          <p:nvPr/>
        </p:nvSpPr>
        <p:spPr>
          <a:xfrm>
            <a:off x="243555" y="1684054"/>
            <a:ext cx="8973085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/>
              <a:t>将场算符表达式代入跃迁矩阵元</a:t>
            </a:r>
            <a:endParaRPr lang="en-US" altLang="zh-CN" sz="1500" dirty="0"/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endParaRPr lang="en-US" altLang="zh-CN" sz="1500" dirty="0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D86DDF99-F3A0-4314-AF1D-957DFB2DDD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610" y="2114395"/>
          <a:ext cx="7012781" cy="3353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5468760" imgH="2607480" progId="Equation.Ribbit">
                  <p:embed/>
                </p:oleObj>
              </mc:Choice>
              <mc:Fallback>
                <p:oleObj name="Formula" r:id="rId2" imgW="5468760" imgH="2607480" progId="Equation.Ribbit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D86DDF99-F3A0-4314-AF1D-957DFB2DDD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5610" y="2114395"/>
                        <a:ext cx="7012781" cy="3353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形 4" descr="复选标记 纯色填充">
            <a:extLst>
              <a:ext uri="{FF2B5EF4-FFF2-40B4-BE49-F238E27FC236}">
                <a16:creationId xmlns:a16="http://schemas.microsoft.com/office/drawing/2014/main" id="{4B638236-08C9-4858-BA75-4C6ABC1B4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888" y="2601747"/>
            <a:ext cx="534979" cy="534979"/>
          </a:xfrm>
          <a:prstGeom prst="rect">
            <a:avLst/>
          </a:prstGeom>
        </p:spPr>
      </p:pic>
      <p:pic>
        <p:nvPicPr>
          <p:cNvPr id="7" name="图形 6" descr="关闭 纯色填充">
            <a:extLst>
              <a:ext uri="{FF2B5EF4-FFF2-40B4-BE49-F238E27FC236}">
                <a16:creationId xmlns:a16="http://schemas.microsoft.com/office/drawing/2014/main" id="{B23BBDCC-C0AE-4420-BC62-B9958BF63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4888" y="3099039"/>
            <a:ext cx="534979" cy="534979"/>
          </a:xfrm>
          <a:prstGeom prst="rect">
            <a:avLst/>
          </a:prstGeom>
        </p:spPr>
      </p:pic>
      <p:pic>
        <p:nvPicPr>
          <p:cNvPr id="14" name="图形 13" descr="关闭 纯色填充">
            <a:extLst>
              <a:ext uri="{FF2B5EF4-FFF2-40B4-BE49-F238E27FC236}">
                <a16:creationId xmlns:a16="http://schemas.microsoft.com/office/drawing/2014/main" id="{08939BBE-4AA6-491E-96A3-4A79E7001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4888" y="3596332"/>
            <a:ext cx="534979" cy="534979"/>
          </a:xfrm>
          <a:prstGeom prst="rect">
            <a:avLst/>
          </a:prstGeom>
        </p:spPr>
      </p:pic>
      <p:pic>
        <p:nvPicPr>
          <p:cNvPr id="15" name="图形 14" descr="关闭 纯色填充">
            <a:extLst>
              <a:ext uri="{FF2B5EF4-FFF2-40B4-BE49-F238E27FC236}">
                <a16:creationId xmlns:a16="http://schemas.microsoft.com/office/drawing/2014/main" id="{1BD50B00-05D2-4B73-8DC0-E916A08AD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4887" y="4055939"/>
            <a:ext cx="534979" cy="5349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DBCBF5-0BCB-47C4-87BB-50E8CD3E6FF3}"/>
              </a:ext>
            </a:extLst>
          </p:cNvPr>
          <p:cNvSpPr txBox="1"/>
          <p:nvPr/>
        </p:nvSpPr>
        <p:spPr>
          <a:xfrm>
            <a:off x="5692161" y="4660413"/>
            <a:ext cx="12358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F0000"/>
                </a:solidFill>
              </a:rPr>
              <a:t>核相关积分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593F41C-79FA-4BA4-8F04-55632B111A9E}"/>
              </a:ext>
            </a:extLst>
          </p:cNvPr>
          <p:cNvSpPr txBox="1"/>
          <p:nvPr/>
        </p:nvSpPr>
        <p:spPr>
          <a:xfrm>
            <a:off x="3328306" y="4670682"/>
            <a:ext cx="1350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363DD2"/>
                </a:solidFill>
              </a:rPr>
              <a:t>轻子旋量贡献</a:t>
            </a:r>
          </a:p>
        </p:txBody>
      </p:sp>
    </p:spTree>
    <p:extLst>
      <p:ext uri="{BB962C8B-B14F-4D97-AF65-F5344CB8AC3E}">
        <p14:creationId xmlns:p14="http://schemas.microsoft.com/office/powerpoint/2010/main" val="129449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r>
              <a:rPr lang="zh-CN" altLang="en-US" sz="2400" spc="225" dirty="0"/>
              <a:t>：逐级展开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7E0960D-E9AD-4F66-B634-718AE77300A8}"/>
                  </a:ext>
                </a:extLst>
              </p:cNvPr>
              <p:cNvSpPr txBox="1"/>
              <p:nvPr/>
            </p:nvSpPr>
            <p:spPr>
              <a:xfrm>
                <a:off x="243555" y="1684054"/>
                <a:ext cx="8755953" cy="3212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/>
                  <a:t>从积分形式容易看出，可利用傅里叶变换分解核相关积分：</a:t>
                </a:r>
                <a:endParaRPr lang="en-US" altLang="zh-CN" sz="1500" dirty="0"/>
              </a:p>
              <a:p>
                <a:pPr>
                  <a:lnSpc>
                    <a:spcPct val="150000"/>
                  </a:lnSpc>
                  <a:spcBef>
                    <a:spcPts val="450"/>
                  </a:spcBef>
                  <a:spcAft>
                    <a:spcPts val="900"/>
                  </a:spcAft>
                </a:pPr>
                <a:endParaRPr lang="en-US" altLang="zh-CN" sz="1500" dirty="0"/>
              </a:p>
              <a:p>
                <a:pPr>
                  <a:lnSpc>
                    <a:spcPct val="150000"/>
                  </a:lnSpc>
                  <a:spcBef>
                    <a:spcPts val="450"/>
                  </a:spcBef>
                  <a:spcAft>
                    <a:spcPts val="900"/>
                  </a:spcAft>
                </a:pPr>
                <a:endParaRPr lang="en-US" altLang="zh-CN" sz="1500" dirty="0"/>
              </a:p>
              <a:p>
                <a:pPr>
                  <a:lnSpc>
                    <a:spcPct val="150000"/>
                  </a:lnSpc>
                  <a:spcBef>
                    <a:spcPts val="450"/>
                  </a:spcBef>
                  <a:spcAft>
                    <a:spcPts val="900"/>
                  </a:spcAft>
                </a:pPr>
                <a:endParaRPr lang="en-US" altLang="zh-CN" sz="1500" dirty="0"/>
              </a:p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US" altLang="zh-CN" sz="1500" dirty="0"/>
              </a:p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/>
                  <a:t>一方面，核波函数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15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zh-CN" sz="1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1500" dirty="0"/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5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zh-CN" sz="1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1500" dirty="0"/>
                  <a:t>只在核半径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sz="15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zh-CN" altLang="en-US" sz="1500" dirty="0"/>
                  <a:t>范围内才有可观值，而通常 </a:t>
                </a:r>
                <a:r>
                  <a:rPr lang="en-US" altLang="zh-CN" sz="1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 </a:t>
                </a:r>
                <a:r>
                  <a:rPr lang="zh-CN" altLang="en-US" sz="1500" dirty="0"/>
                  <a:t>衰变能在 </a:t>
                </a:r>
                <a:r>
                  <a:rPr lang="en-US" altLang="zh-CN" sz="1500" dirty="0"/>
                  <a:t>5 MeV</a:t>
                </a:r>
                <a:r>
                  <a:rPr lang="zh-CN" altLang="en-US" sz="1500" dirty="0"/>
                  <a:t>附近，对应动量约 </a:t>
                </a:r>
                <a:r>
                  <a:rPr lang="en-US" altLang="zh-CN" sz="1500" dirty="0"/>
                  <a:t>10 </a:t>
                </a:r>
                <a:r>
                  <a:rPr lang="en-US" altLang="zh-CN" sz="15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15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5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7E0960D-E9AD-4F66-B634-718AE7730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55" y="1684054"/>
                <a:ext cx="8755953" cy="3212995"/>
              </a:xfrm>
              <a:prstGeom prst="rect">
                <a:avLst/>
              </a:prstGeom>
              <a:blipFill>
                <a:blip r:embed="rId2"/>
                <a:stretch>
                  <a:fillRect l="-279" b="-13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C553534E-5FAA-491C-A5BF-E337E60A6021}"/>
              </a:ext>
            </a:extLst>
          </p:cNvPr>
          <p:cNvGrpSpPr/>
          <p:nvPr/>
        </p:nvGrpSpPr>
        <p:grpSpPr>
          <a:xfrm>
            <a:off x="2266950" y="2140880"/>
            <a:ext cx="4610100" cy="1815704"/>
            <a:chOff x="3022600" y="1711507"/>
            <a:chExt cx="6146800" cy="2420938"/>
          </a:xfrm>
        </p:grpSpPr>
        <p:graphicFrame>
          <p:nvGraphicFramePr>
            <p:cNvPr id="10" name="对象 9">
              <a:extLst>
                <a:ext uri="{FF2B5EF4-FFF2-40B4-BE49-F238E27FC236}">
                  <a16:creationId xmlns:a16="http://schemas.microsoft.com/office/drawing/2014/main" id="{7B6C4770-64DA-497E-94DF-529854088B1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22600" y="1711507"/>
            <a:ext cx="6146800" cy="2420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3" imgW="3596760" imgH="1412280" progId="Equation.Ribbit">
                    <p:embed/>
                  </p:oleObj>
                </mc:Choice>
                <mc:Fallback>
                  <p:oleObj name="Formula" r:id="rId3" imgW="3596760" imgH="1412280" progId="Equation.Ribbit">
                    <p:embed/>
                    <p:pic>
                      <p:nvPicPr>
                        <p:cNvPr id="10" name="对象 9">
                          <a:extLst>
                            <a:ext uri="{FF2B5EF4-FFF2-40B4-BE49-F238E27FC236}">
                              <a16:creationId xmlns:a16="http://schemas.microsoft.com/office/drawing/2014/main" id="{7B6C4770-64DA-497E-94DF-529854088B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022600" y="1711507"/>
                          <a:ext cx="6146800" cy="2420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右大括号 6">
              <a:extLst>
                <a:ext uri="{FF2B5EF4-FFF2-40B4-BE49-F238E27FC236}">
                  <a16:creationId xmlns:a16="http://schemas.microsoft.com/office/drawing/2014/main" id="{4734411A-8952-404C-9BAF-11188CFC44C2}"/>
                </a:ext>
              </a:extLst>
            </p:cNvPr>
            <p:cNvSpPr/>
            <p:nvPr/>
          </p:nvSpPr>
          <p:spPr>
            <a:xfrm rot="5400000">
              <a:off x="7218254" y="2110927"/>
              <a:ext cx="126525" cy="1634908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aphicFrame>
          <p:nvGraphicFramePr>
            <p:cNvPr id="11" name="对象 10">
              <a:extLst>
                <a:ext uri="{FF2B5EF4-FFF2-40B4-BE49-F238E27FC236}">
                  <a16:creationId xmlns:a16="http://schemas.microsoft.com/office/drawing/2014/main" id="{84F864B7-2646-4EE9-9806-D90BCB9302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28297" y="3121025"/>
            <a:ext cx="706437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5" imgW="412920" imgH="179280" progId="Equation.Ribbit">
                    <p:embed/>
                  </p:oleObj>
                </mc:Choice>
                <mc:Fallback>
                  <p:oleObj name="Formula" r:id="rId5" imgW="412920" imgH="179280" progId="Equation.Ribbit">
                    <p:embed/>
                    <p:pic>
                      <p:nvPicPr>
                        <p:cNvPr id="11" name="对象 10">
                          <a:extLst>
                            <a:ext uri="{FF2B5EF4-FFF2-40B4-BE49-F238E27FC236}">
                              <a16:creationId xmlns:a16="http://schemas.microsoft.com/office/drawing/2014/main" id="{84F864B7-2646-4EE9-9806-D90BCB93028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28297" y="3121025"/>
                          <a:ext cx="706437" cy="307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C82F8EF-35DC-4693-8AAA-AE9C037DA019}"/>
              </a:ext>
            </a:extLst>
          </p:cNvPr>
          <p:cNvSpPr txBox="1"/>
          <p:nvPr/>
        </p:nvSpPr>
        <p:spPr>
          <a:xfrm>
            <a:off x="3268874" y="3832372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srgbClr val="363DD2"/>
                </a:solidFill>
              </a:rPr>
              <a:t>核密度矩阵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8D235B-868B-4CB3-BD45-FD9CD0A0D19C}"/>
              </a:ext>
            </a:extLst>
          </p:cNvPr>
          <p:cNvSpPr txBox="1"/>
          <p:nvPr/>
        </p:nvSpPr>
        <p:spPr>
          <a:xfrm>
            <a:off x="4313155" y="3737122"/>
            <a:ext cx="83388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srgbClr val="363DD2"/>
                </a:solidFill>
              </a:rPr>
              <a:t>跃迁算符频域函数</a:t>
            </a: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70C9ECA6-6B2E-4802-9191-945AFE97EB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5702" y="4788793"/>
          <a:ext cx="3632597" cy="497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7" imgW="2838600" imgH="387360" progId="Equation.Ribbit">
                  <p:embed/>
                </p:oleObj>
              </mc:Choice>
              <mc:Fallback>
                <p:oleObj name="Formula" r:id="rId7" imgW="2838600" imgH="387360" progId="Equation.Ribbit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70C9ECA6-6B2E-4802-9191-945AFE97E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55702" y="4788793"/>
                        <a:ext cx="3632597" cy="497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7200011A-CCD3-49AC-B4ED-97DE565152FF}"/>
              </a:ext>
            </a:extLst>
          </p:cNvPr>
          <p:cNvSpPr txBox="1"/>
          <p:nvPr/>
        </p:nvSpPr>
        <p:spPr>
          <a:xfrm>
            <a:off x="3032152" y="5427563"/>
            <a:ext cx="3178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是一个小量，可对其逐级展开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0685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r>
              <a:rPr lang="zh-CN" altLang="en-US" sz="2400" spc="225" dirty="0"/>
              <a:t>：逐级展开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35E555-6F49-4D47-AC17-16CD3384D010}"/>
              </a:ext>
            </a:extLst>
          </p:cNvPr>
          <p:cNvSpPr txBox="1"/>
          <p:nvPr/>
        </p:nvSpPr>
        <p:spPr>
          <a:xfrm>
            <a:off x="243555" y="1684054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另一方面，跃迁算符的类型也对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衰变强度有影响：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7C93410-67F5-4431-BE36-B3A8CA4EBD95}"/>
                  </a:ext>
                </a:extLst>
              </p:cNvPr>
              <p:cNvSpPr txBox="1"/>
              <p:nvPr/>
            </p:nvSpPr>
            <p:spPr>
              <a:xfrm>
                <a:off x="243555" y="4357404"/>
                <a:ext cx="8755953" cy="1484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由不确定性关系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sz="1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≈ℏ</m:t>
                    </m:r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，有</a:t>
                </a:r>
                <a:endPara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即核子波函数小分量比大分量小约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个量级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7C93410-67F5-4431-BE36-B3A8CA4EB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55" y="4357404"/>
                <a:ext cx="8755953" cy="1484509"/>
              </a:xfrm>
              <a:prstGeom prst="rect">
                <a:avLst/>
              </a:prstGeom>
              <a:blipFill>
                <a:blip r:embed="rId2"/>
                <a:stretch>
                  <a:fillRect l="-279" b="-57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id="{0E739841-1855-4CEC-B9D4-B26A06FCA8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7249" y="4805363"/>
          <a:ext cx="5668566" cy="483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3" imgW="4421160" imgH="379800" progId="Equation.Ribbit">
                  <p:embed/>
                </p:oleObj>
              </mc:Choice>
              <mc:Fallback>
                <p:oleObj name="Formula" r:id="rId3" imgW="4421160" imgH="379800" progId="Equation.Ribbit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0E739841-1855-4CEC-B9D4-B26A06FCA8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7249" y="4805363"/>
                        <a:ext cx="5668566" cy="483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F1FB6EE0-A74B-4752-8A28-300AB24E3F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9029" y="2095500"/>
          <a:ext cx="5645944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5" imgW="4403160" imgH="1267560" progId="Equation.Ribbit">
                  <p:embed/>
                </p:oleObj>
              </mc:Choice>
              <mc:Fallback>
                <p:oleObj name="Formula" r:id="rId5" imgW="4403160" imgH="1267560" progId="Equation.Ribbit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F1FB6EE0-A74B-4752-8A28-300AB24E3F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49029" y="2095500"/>
                        <a:ext cx="5645944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A6FD36AC-04BB-4F28-94B2-078FF31C29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1499" y="3814479"/>
          <a:ext cx="612100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7" imgW="4772880" imgH="384840" progId="Equation.Ribbit">
                  <p:embed/>
                </p:oleObj>
              </mc:Choice>
              <mc:Fallback>
                <p:oleObj name="Formula" r:id="rId7" imgW="4772880" imgH="384840" progId="Equation.Ribbit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A6FD36AC-04BB-4F28-94B2-078FF31C29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11499" y="3814479"/>
                        <a:ext cx="612100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52E79730-829D-4076-9F76-9E923104145D}"/>
              </a:ext>
            </a:extLst>
          </p:cNvPr>
          <p:cNvSpPr txBox="1"/>
          <p:nvPr/>
        </p:nvSpPr>
        <p:spPr>
          <a:xfrm>
            <a:off x="886493" y="3852825"/>
            <a:ext cx="625006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06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r>
              <a:rPr lang="zh-CN" altLang="en-US" sz="2400" spc="225" dirty="0"/>
              <a:t>：逐级展开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35E555-6F49-4D47-AC17-16CD3384D010}"/>
              </a:ext>
            </a:extLst>
          </p:cNvPr>
          <p:cNvSpPr txBox="1"/>
          <p:nvPr/>
        </p:nvSpPr>
        <p:spPr>
          <a:xfrm>
            <a:off x="243555" y="1684054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另一方面，跃迁算符的类型也对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衰变强度有影响：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760591CD-B698-4CAE-8F05-CBCD8774B0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8433" y="2095784"/>
          <a:ext cx="5647134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4403160" imgH="1267560" progId="Equation.Ribbit">
                  <p:embed/>
                </p:oleObj>
              </mc:Choice>
              <mc:Fallback>
                <p:oleObj name="Formula" r:id="rId2" imgW="4403160" imgH="1267560" progId="Equation.Ribbit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760591CD-B698-4CAE-8F05-CBCD8774B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48433" y="2095784"/>
                        <a:ext cx="5647134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E2F34B27-4A3A-437C-A167-D2E1D2706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1499" y="3814479"/>
          <a:ext cx="612100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4772880" imgH="384840" progId="Equation.Ribbit">
                  <p:embed/>
                </p:oleObj>
              </mc:Choice>
              <mc:Fallback>
                <p:oleObj name="Formula" r:id="rId4" imgW="4772880" imgH="384840" progId="Equation.Ribbit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E2F34B27-4A3A-437C-A167-D2E1D2706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1499" y="3814479"/>
                        <a:ext cx="612100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1AB4EA02-F573-42BF-B707-D503CB562D47}"/>
              </a:ext>
            </a:extLst>
          </p:cNvPr>
          <p:cNvSpPr txBox="1"/>
          <p:nvPr/>
        </p:nvSpPr>
        <p:spPr>
          <a:xfrm>
            <a:off x="886493" y="3852825"/>
            <a:ext cx="625006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3AB9D0-3D58-4506-8839-19EA31E17D60}"/>
              </a:ext>
            </a:extLst>
          </p:cNvPr>
          <p:cNvSpPr txBox="1"/>
          <p:nvPr/>
        </p:nvSpPr>
        <p:spPr>
          <a:xfrm>
            <a:off x="243555" y="4493206"/>
            <a:ext cx="8755953" cy="87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容易看出，对于</a:t>
            </a:r>
            <a:r>
              <a:rPr lang="zh-CN" altLang="en-US" sz="1500" dirty="0">
                <a:solidFill>
                  <a:srgbClr val="363D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蓝色算符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是大分量与大分量乘在一起；对于</a:t>
            </a:r>
            <a:r>
              <a:rPr lang="zh-CN" alt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红色算符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是大分量与小分量乘在一起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因此涉及红色算符的矩阵元要比涉及蓝色算符的矩阵元小约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个数量级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15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590A75-6B72-40B7-9414-4BA2605F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AE1A689-5D72-408C-81DD-0BC27E0C6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Energy-favored Pairs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113A0D7-576F-4D86-9896-42D874D6FEE9}"/>
              </a:ext>
            </a:extLst>
          </p:cNvPr>
          <p:cNvGrpSpPr/>
          <p:nvPr/>
        </p:nvGrpSpPr>
        <p:grpSpPr>
          <a:xfrm>
            <a:off x="576250" y="1252650"/>
            <a:ext cx="7826400" cy="4939476"/>
            <a:chOff x="658800" y="1252650"/>
            <a:chExt cx="7826400" cy="49394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B8B2012-88F6-4BD3-9A8E-E86E7535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00" y="1252650"/>
              <a:ext cx="7826400" cy="49394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FF99EFA-CC2A-4741-B286-6A02D533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3" t="59076" r="66167" b="15933"/>
            <a:stretch>
              <a:fillRect/>
            </a:stretch>
          </p:blipFill>
          <p:spPr>
            <a:xfrm>
              <a:off x="3364197" y="2057380"/>
              <a:ext cx="1391566" cy="12344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60C2CB4-5A46-452B-99E7-598173E5DDAE}"/>
                </a:ext>
              </a:extLst>
            </p:cNvPr>
            <p:cNvSpPr/>
            <p:nvPr/>
          </p:nvSpPr>
          <p:spPr>
            <a:xfrm>
              <a:off x="1905000" y="4186180"/>
              <a:ext cx="1383658" cy="1208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9B27443-08EA-4911-95E1-7F6676198D2B}"/>
              </a:ext>
            </a:extLst>
          </p:cNvPr>
          <p:cNvSpPr/>
          <p:nvPr/>
        </p:nvSpPr>
        <p:spPr>
          <a:xfrm>
            <a:off x="849143" y="3722388"/>
            <a:ext cx="179882" cy="179236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570954D-0C6F-48F8-B5C9-DCBC7ACDBD6F}"/>
              </a:ext>
            </a:extLst>
          </p:cNvPr>
          <p:cNvSpPr/>
          <p:nvPr/>
        </p:nvSpPr>
        <p:spPr>
          <a:xfrm>
            <a:off x="3376576" y="3722388"/>
            <a:ext cx="258496" cy="11197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4E32A49-201D-4629-8F72-01F71D0239F3}"/>
              </a:ext>
            </a:extLst>
          </p:cNvPr>
          <p:cNvSpPr/>
          <p:nvPr/>
        </p:nvSpPr>
        <p:spPr>
          <a:xfrm>
            <a:off x="1170199" y="3722388"/>
            <a:ext cx="179882" cy="9275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3FE9F12-9373-4C13-9D56-04BC4337CA9B}"/>
              </a:ext>
            </a:extLst>
          </p:cNvPr>
          <p:cNvSpPr txBox="1"/>
          <p:nvPr/>
        </p:nvSpPr>
        <p:spPr>
          <a:xfrm>
            <a:off x="1086175" y="4849471"/>
            <a:ext cx="734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=0</a:t>
            </a:r>
          </a:p>
          <a:p>
            <a:pPr algn="ctr"/>
            <a:r>
              <a:rPr lang="en-US" altLang="zh-CN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=1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79B0105-DD33-458D-8AB6-96A41C4FE65D}"/>
              </a:ext>
            </a:extLst>
          </p:cNvPr>
          <p:cNvSpPr txBox="1"/>
          <p:nvPr/>
        </p:nvSpPr>
        <p:spPr>
          <a:xfrm>
            <a:off x="3241035" y="4922102"/>
            <a:ext cx="857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=2j</a:t>
            </a:r>
          </a:p>
          <a:p>
            <a:r>
              <a:rPr lang="en-US" altLang="zh-CN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=0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54390DC-924B-422E-A8F8-BFF2B6C9702F}"/>
              </a:ext>
            </a:extLst>
          </p:cNvPr>
          <p:cNvSpPr txBox="1"/>
          <p:nvPr/>
        </p:nvSpPr>
        <p:spPr>
          <a:xfrm>
            <a:off x="1364909" y="3730370"/>
            <a:ext cx="739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=1</a:t>
            </a:r>
          </a:p>
          <a:p>
            <a:pPr algn="ctr"/>
            <a:r>
              <a:rPr lang="en-US" altLang="zh-CN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=0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98E2B1F-249F-4660-94CB-68A0272CD962}"/>
              </a:ext>
            </a:extLst>
          </p:cNvPr>
          <p:cNvCxnSpPr>
            <a:cxnSpLocks/>
          </p:cNvCxnSpPr>
          <p:nvPr/>
        </p:nvCxnSpPr>
        <p:spPr>
          <a:xfrm>
            <a:off x="191805" y="3651504"/>
            <a:ext cx="8691845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96B97A60-E761-441A-A1E0-C1EDD6EC09D7}"/>
              </a:ext>
            </a:extLst>
          </p:cNvPr>
          <p:cNvSpPr txBox="1"/>
          <p:nvPr/>
        </p:nvSpPr>
        <p:spPr>
          <a:xfrm>
            <a:off x="121827" y="6391625"/>
            <a:ext cx="74073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 Ring, P. Schuck, </a:t>
            </a:r>
            <a:r>
              <a:rPr lang="en-US" altLang="zh-CN" sz="16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Nuclear Many-Body Problem 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(Springer Berlin-Heidelberg, 1980)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82FD233-2112-406D-A9B8-459F0422B25A}"/>
              </a:ext>
            </a:extLst>
          </p:cNvPr>
          <p:cNvGrpSpPr/>
          <p:nvPr/>
        </p:nvGrpSpPr>
        <p:grpSpPr>
          <a:xfrm>
            <a:off x="1842511" y="4942892"/>
            <a:ext cx="627121" cy="635821"/>
            <a:chOff x="2361294" y="2657959"/>
            <a:chExt cx="627121" cy="635821"/>
          </a:xfrm>
        </p:grpSpPr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0E4E7827-FEC1-4CD6-A342-D118B6E3CB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1256" y="2661135"/>
              <a:ext cx="0" cy="6294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53854B7D-F868-4B6D-8EF3-06A3A9D72DE8}"/>
                </a:ext>
              </a:extLst>
            </p:cNvPr>
            <p:cNvCxnSpPr>
              <a:cxnSpLocks/>
            </p:cNvCxnSpPr>
            <p:nvPr/>
          </p:nvCxnSpPr>
          <p:spPr>
            <a:xfrm>
              <a:off x="2811571" y="2657959"/>
              <a:ext cx="0" cy="6358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F3BEB37-3FF6-4A11-A94D-04E5D84197B3}"/>
                </a:ext>
              </a:extLst>
            </p:cNvPr>
            <p:cNvSpPr/>
            <p:nvPr/>
          </p:nvSpPr>
          <p:spPr>
            <a:xfrm>
              <a:off x="2631604" y="2797464"/>
              <a:ext cx="356811" cy="35681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zh-CN" sz="2000" dirty="0"/>
                <a:t>π</a:t>
              </a:r>
              <a:endParaRPr lang="zh-CN" altLang="en-US" sz="2000" dirty="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D6A3B88-63C7-4DAE-92B1-2423AEC18AD5}"/>
                </a:ext>
              </a:extLst>
            </p:cNvPr>
            <p:cNvSpPr/>
            <p:nvPr/>
          </p:nvSpPr>
          <p:spPr>
            <a:xfrm>
              <a:off x="2361294" y="2797464"/>
              <a:ext cx="356811" cy="35681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zh-CN" sz="2000" dirty="0"/>
                <a:t>π</a:t>
              </a:r>
              <a:endParaRPr lang="zh-CN" altLang="en-US" sz="2000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48B5552-2547-4D88-8C35-19A3B5665765}"/>
              </a:ext>
            </a:extLst>
          </p:cNvPr>
          <p:cNvGrpSpPr/>
          <p:nvPr/>
        </p:nvGrpSpPr>
        <p:grpSpPr>
          <a:xfrm>
            <a:off x="2135304" y="4006336"/>
            <a:ext cx="812842" cy="356810"/>
            <a:chOff x="2348057" y="4539628"/>
            <a:chExt cx="812842" cy="356810"/>
          </a:xfrm>
        </p:grpSpPr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1CD30F45-AE50-4598-B110-FD92A5C8A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5609" y="4561974"/>
              <a:ext cx="425290" cy="260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0B7F24F6-883C-463F-9188-515BE05B05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48057" y="4564070"/>
              <a:ext cx="449278" cy="260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FDBDBAE-F323-4B89-908F-D990FCF8B515}"/>
                </a:ext>
              </a:extLst>
            </p:cNvPr>
            <p:cNvSpPr/>
            <p:nvPr/>
          </p:nvSpPr>
          <p:spPr>
            <a:xfrm>
              <a:off x="2712377" y="4539628"/>
              <a:ext cx="356811" cy="356810"/>
            </a:xfrm>
            <a:prstGeom prst="ellipse">
              <a:avLst/>
            </a:prstGeom>
            <a:solidFill>
              <a:srgbClr val="E424B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zh-CN" sz="2000" dirty="0"/>
                <a:t>ν</a:t>
              </a:r>
              <a:endParaRPr lang="zh-CN" altLang="en-US" sz="2000" dirty="0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FBFD3C3-4436-4FB7-9B2A-8B7328DDAEF7}"/>
                </a:ext>
              </a:extLst>
            </p:cNvPr>
            <p:cNvSpPr/>
            <p:nvPr/>
          </p:nvSpPr>
          <p:spPr>
            <a:xfrm>
              <a:off x="2442067" y="4539628"/>
              <a:ext cx="356811" cy="35681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zh-CN" sz="2000" dirty="0"/>
                <a:t>π</a:t>
              </a:r>
              <a:endParaRPr lang="zh-CN" altLang="en-US" sz="2000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52D18D5-5F84-4917-B518-4896AD7BE3D4}"/>
              </a:ext>
            </a:extLst>
          </p:cNvPr>
          <p:cNvGrpSpPr/>
          <p:nvPr/>
        </p:nvGrpSpPr>
        <p:grpSpPr>
          <a:xfrm>
            <a:off x="4105381" y="5028409"/>
            <a:ext cx="627121" cy="629469"/>
            <a:chOff x="2436252" y="5655709"/>
            <a:chExt cx="627121" cy="629469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F51ECA4A-D51F-46C9-B7A6-A58CAEE8F2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6214" y="5655709"/>
              <a:ext cx="0" cy="6294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DCA1E7F5-3E0D-4909-B075-6C3DE43E98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6529" y="5655709"/>
              <a:ext cx="0" cy="6294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4DE7B7A-ED46-4605-AF2C-E174E90795F5}"/>
                </a:ext>
              </a:extLst>
            </p:cNvPr>
            <p:cNvSpPr/>
            <p:nvPr/>
          </p:nvSpPr>
          <p:spPr>
            <a:xfrm>
              <a:off x="2706562" y="5792036"/>
              <a:ext cx="356811" cy="356810"/>
            </a:xfrm>
            <a:prstGeom prst="ellipse">
              <a:avLst/>
            </a:prstGeom>
            <a:solidFill>
              <a:srgbClr val="E424B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zh-CN" sz="2000" dirty="0"/>
                <a:t>ν</a:t>
              </a:r>
              <a:endParaRPr lang="zh-CN" altLang="en-US" sz="2000" dirty="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70A3938-8AC8-44A9-A0AF-D95D900B2DCC}"/>
                </a:ext>
              </a:extLst>
            </p:cNvPr>
            <p:cNvSpPr/>
            <p:nvPr/>
          </p:nvSpPr>
          <p:spPr>
            <a:xfrm>
              <a:off x="2436252" y="5792036"/>
              <a:ext cx="356811" cy="35681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zh-CN" sz="2000" dirty="0"/>
                <a:t>π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0014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r>
              <a:rPr lang="zh-CN" altLang="en-US" sz="2400" spc="225" dirty="0"/>
              <a:t>：逐级展开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35E555-6F49-4D47-AC17-16CD3384D010}"/>
              </a:ext>
            </a:extLst>
          </p:cNvPr>
          <p:cNvSpPr txBox="1"/>
          <p:nvPr/>
        </p:nvSpPr>
        <p:spPr>
          <a:xfrm>
            <a:off x="243555" y="1684054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综合考虑幂指数展开和跃迁算符类型，可对积分逐级展开如下：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485E6D7D-CC66-44B8-BEE8-F11FA67A8D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9492" y="2071688"/>
          <a:ext cx="5459015" cy="2160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4266000" imgH="1681560" progId="Equation.Ribbit">
                  <p:embed/>
                </p:oleObj>
              </mc:Choice>
              <mc:Fallback>
                <p:oleObj name="Formula" r:id="rId2" imgW="4266000" imgH="1681560" progId="Equation.Ribbit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485E6D7D-CC66-44B8-BEE8-F11FA67A8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9492" y="2071688"/>
                        <a:ext cx="5459015" cy="2160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1FA9708C-1155-4BC8-A63F-FAE679A4F01B}"/>
              </a:ext>
            </a:extLst>
          </p:cNvPr>
          <p:cNvSpPr txBox="1"/>
          <p:nvPr/>
        </p:nvSpPr>
        <p:spPr>
          <a:xfrm>
            <a:off x="7354035" y="2906585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容许跃迁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FDB818-56DF-4893-B6C8-654C87940C98}"/>
              </a:ext>
            </a:extLst>
          </p:cNvPr>
          <p:cNvSpPr txBox="1"/>
          <p:nvPr/>
        </p:nvSpPr>
        <p:spPr>
          <a:xfrm>
            <a:off x="7185118" y="3261608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一阶禁戒跃迁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AC4D606-FDE5-4C16-BC3B-B26A752842B8}"/>
              </a:ext>
            </a:extLst>
          </p:cNvPr>
          <p:cNvSpPr txBox="1"/>
          <p:nvPr/>
        </p:nvSpPr>
        <p:spPr>
          <a:xfrm>
            <a:off x="7185118" y="3616631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二阶禁戒跃迁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49DB114-5600-45B6-BB2C-7013A2D8C25C}"/>
                  </a:ext>
                </a:extLst>
              </p:cNvPr>
              <p:cNvSpPr txBox="1"/>
              <p:nvPr/>
            </p:nvSpPr>
            <p:spPr>
              <a:xfrm>
                <a:off x="243555" y="4296696"/>
                <a:ext cx="6276308" cy="882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可见如果只考虑容许跃迁，则频域函数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𝑖𝑛𝑝</m:t>
                        </m:r>
                      </m:sub>
                    </m:sSub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与电子（中微子）动量无关</a:t>
                </a:r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进而核相关积分可以表示成动量无关的核矩阵元：</a:t>
                </a:r>
                <a:endPara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49DB114-5600-45B6-BB2C-7013A2D8C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55" y="4296696"/>
                <a:ext cx="6276308" cy="882421"/>
              </a:xfrm>
              <a:prstGeom prst="rect">
                <a:avLst/>
              </a:prstGeom>
              <a:blipFill>
                <a:blip r:embed="rId4"/>
                <a:stretch>
                  <a:fillRect l="-388" b="-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4693AAAC-FE27-42F9-9DF1-225E169200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2855" y="1755029"/>
          <a:ext cx="167759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5" imgW="1309680" imgH="589320" progId="Equation.Ribbit">
                  <p:embed/>
                </p:oleObj>
              </mc:Choice>
              <mc:Fallback>
                <p:oleObj name="Formula" r:id="rId5" imgW="1309680" imgH="589320" progId="Equation.Ribbit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4693AAAC-FE27-42F9-9DF1-225E169200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2855" y="1755029"/>
                        <a:ext cx="1677590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2B0A963A-34FF-48E2-B2DE-98013FD01D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142" y="5198269"/>
          <a:ext cx="8421290" cy="616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7" imgW="6573600" imgH="478800" progId="Equation.Ribbit">
                  <p:embed/>
                </p:oleObj>
              </mc:Choice>
              <mc:Fallback>
                <p:oleObj name="Formula" r:id="rId7" imgW="6573600" imgH="478800" progId="Equation.Ribbit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2B0A963A-34FF-48E2-B2DE-98013FD01D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3142" y="5198269"/>
                        <a:ext cx="8421290" cy="616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CE06393-795C-4764-9A16-380759D0FD08}"/>
                  </a:ext>
                </a:extLst>
              </p:cNvPr>
              <p:cNvSpPr txBox="1"/>
              <p:nvPr/>
            </p:nvSpPr>
            <p:spPr>
              <a:xfrm>
                <a:off x="5970014" y="4840979"/>
                <a:ext cx="2430207" cy="344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宇称选择定则：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b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b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  <m:r>
                      <a:rPr lang="en-US" altLang="zh-CN" sz="15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=+</m:t>
                    </m:r>
                    <m:r>
                      <a:rPr lang="en-US" altLang="zh-CN" sz="15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zh-CN" altLang="en-US" sz="15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CE06393-795C-4764-9A16-380759D0F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014" y="4840979"/>
                <a:ext cx="2430207" cy="344966"/>
              </a:xfrm>
              <a:prstGeom prst="rect">
                <a:avLst/>
              </a:prstGeom>
              <a:blipFill>
                <a:blip r:embed="rId9"/>
                <a:stretch>
                  <a:fillRect l="-1003" t="-1754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193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endParaRPr lang="zh-CN" altLang="en-US" sz="2400" spc="225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6281FA-FFE7-4721-8813-49A19E7CAA2E}"/>
              </a:ext>
            </a:extLst>
          </p:cNvPr>
          <p:cNvSpPr txBox="1"/>
          <p:nvPr/>
        </p:nvSpPr>
        <p:spPr>
          <a:xfrm>
            <a:off x="248318" y="1555466"/>
            <a:ext cx="7443120" cy="206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代回原子核 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衰变速率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并考虑末态求和初态求平均，最终得到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455F093E-67CB-4FCC-BAC2-22B0E7DA5A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279" y="1964532"/>
          <a:ext cx="6506765" cy="118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5067360" imgH="923400" progId="Equation.Ribbit">
                  <p:embed/>
                </p:oleObj>
              </mc:Choice>
              <mc:Fallback>
                <p:oleObj name="Formula" r:id="rId2" imgW="5067360" imgH="923400" progId="Equation.Ribbit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455F093E-67CB-4FCC-BAC2-22B0E7DA5A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2279" y="1964532"/>
                        <a:ext cx="6506765" cy="1189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17A5F567-E747-49D5-AED5-39EAA73DD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0835" y="3551635"/>
          <a:ext cx="6347222" cy="1120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4943160" imgH="870120" progId="Equation.Ribbit">
                  <p:embed/>
                </p:oleObj>
              </mc:Choice>
              <mc:Fallback>
                <p:oleObj name="Formula" r:id="rId4" imgW="4943160" imgH="870120" progId="Equation.Ribbit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17A5F567-E747-49D5-AED5-39EAA73DD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0835" y="3551635"/>
                        <a:ext cx="6347222" cy="1120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2BDA5779-0CF9-45BE-A0F4-9BF2B2DF95C9}"/>
              </a:ext>
            </a:extLst>
          </p:cNvPr>
          <p:cNvSpPr txBox="1"/>
          <p:nvPr/>
        </p:nvSpPr>
        <p:spPr>
          <a:xfrm>
            <a:off x="482968" y="4779585"/>
            <a:ext cx="523111" cy="70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15B19E13-71A8-43FA-B156-8E606D43C5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2420" y="4765118"/>
          <a:ext cx="5819011" cy="1158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6" imgW="5241600" imgH="1042920" progId="Equation.Ribbit">
                  <p:embed/>
                </p:oleObj>
              </mc:Choice>
              <mc:Fallback>
                <p:oleObj name="Formula" r:id="rId6" imgW="5241600" imgH="1042920" progId="Equation.Ribbit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15B19E13-71A8-43FA-B156-8E606D43C5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2420" y="4765118"/>
                        <a:ext cx="5819011" cy="1158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: 圆角 3">
            <a:extLst>
              <a:ext uri="{FF2B5EF4-FFF2-40B4-BE49-F238E27FC236}">
                <a16:creationId xmlns:a16="http://schemas.microsoft.com/office/drawing/2014/main" id="{098B44FC-8913-44AE-B21B-B78E807FF9A9}"/>
              </a:ext>
            </a:extLst>
          </p:cNvPr>
          <p:cNvSpPr/>
          <p:nvPr/>
        </p:nvSpPr>
        <p:spPr>
          <a:xfrm>
            <a:off x="7366396" y="3383719"/>
            <a:ext cx="1708121" cy="138399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容许跃迁也可以产生非平庸的形状因子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7D51449-0C3D-44B4-A842-B74FA2EA2709}"/>
              </a:ext>
            </a:extLst>
          </p:cNvPr>
          <p:cNvSpPr txBox="1"/>
          <p:nvPr/>
        </p:nvSpPr>
        <p:spPr>
          <a:xfrm>
            <a:off x="5137095" y="2397740"/>
            <a:ext cx="12358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F0000"/>
                </a:solidFill>
              </a:rPr>
              <a:t>核矩阵元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89D93E3-9B90-4722-AA26-A5AAB6536235}"/>
              </a:ext>
            </a:extLst>
          </p:cNvPr>
          <p:cNvSpPr txBox="1"/>
          <p:nvPr/>
        </p:nvSpPr>
        <p:spPr>
          <a:xfrm>
            <a:off x="3281757" y="2408009"/>
            <a:ext cx="1350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363DD2"/>
                </a:solidFill>
              </a:rPr>
              <a:t>轻子旋量贡献</a:t>
            </a:r>
          </a:p>
        </p:txBody>
      </p:sp>
    </p:spTree>
    <p:extLst>
      <p:ext uri="{BB962C8B-B14F-4D97-AF65-F5344CB8AC3E}">
        <p14:creationId xmlns:p14="http://schemas.microsoft.com/office/powerpoint/2010/main" val="33142570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二、</a:t>
            </a:r>
            <a:r>
              <a:rPr lang="zh-CN" altLang="en-US" sz="2400" spc="300" dirty="0">
                <a:latin typeface="+mn-ea"/>
              </a:rPr>
              <a:t>容许跃迁贡献</a:t>
            </a:r>
            <a:endParaRPr lang="zh-CN" altLang="en-US" sz="2400" spc="225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19476A-A354-497C-985A-6622E0CAD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618473"/>
            <a:ext cx="3707699" cy="27807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80FBC-84BF-4F0C-A690-838154AE6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618473"/>
            <a:ext cx="3707699" cy="2780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3FFB22D-A93F-4F44-BE33-4F61B6E34248}"/>
                  </a:ext>
                </a:extLst>
              </p:cNvPr>
              <p:cNvSpPr txBox="1"/>
              <p:nvPr/>
            </p:nvSpPr>
            <p:spPr>
              <a:xfrm>
                <a:off x="1714500" y="4562475"/>
                <a:ext cx="111973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350" i="1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135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3FFB22D-A93F-4F44-BE33-4F61B6E34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562475"/>
                <a:ext cx="1119730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F1F8FB6-262F-4A1A-BC44-1F0B29EB9848}"/>
                  </a:ext>
                </a:extLst>
              </p:cNvPr>
              <p:cNvSpPr txBox="1"/>
              <p:nvPr/>
            </p:nvSpPr>
            <p:spPr>
              <a:xfrm>
                <a:off x="6162675" y="4562475"/>
                <a:ext cx="121591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350" i="1">
                          <a:latin typeface="Cambria Math" panose="02040503050406030204" pitchFamily="18" charset="0"/>
                        </a:rPr>
                        <m:t>=10</m:t>
                      </m:r>
                      <m:sSub>
                        <m:sSub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135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F1F8FB6-262F-4A1A-BC44-1F0B29EB9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675" y="4562475"/>
                <a:ext cx="1215910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D11B3FDA-DE51-4F66-939B-FEE2D7CF8B36}"/>
              </a:ext>
            </a:extLst>
          </p:cNvPr>
          <p:cNvGrpSpPr/>
          <p:nvPr/>
        </p:nvGrpSpPr>
        <p:grpSpPr>
          <a:xfrm>
            <a:off x="248318" y="1738312"/>
            <a:ext cx="8586678" cy="501254"/>
            <a:chOff x="331090" y="1174750"/>
            <a:chExt cx="11448904" cy="668338"/>
          </a:xfrm>
        </p:grpSpPr>
        <p:graphicFrame>
          <p:nvGraphicFramePr>
            <p:cNvPr id="5" name="对象 4">
              <a:extLst>
                <a:ext uri="{FF2B5EF4-FFF2-40B4-BE49-F238E27FC236}">
                  <a16:creationId xmlns:a16="http://schemas.microsoft.com/office/drawing/2014/main" id="{E925C399-D627-48D6-B8D8-DF9711B8814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59150" y="1174750"/>
            <a:ext cx="6107113" cy="668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6" imgW="3567600" imgH="388800" progId="Equation.Ribbit">
                    <p:embed/>
                  </p:oleObj>
                </mc:Choice>
                <mc:Fallback>
                  <p:oleObj name="Formula" r:id="rId6" imgW="3567600" imgH="388800" progId="Equation.Ribbit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E925C399-D627-48D6-B8D8-DF9711B8814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359150" y="1174750"/>
                          <a:ext cx="6107113" cy="668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A146FF8-47BD-4DEE-9129-0332726F847F}"/>
                </a:ext>
              </a:extLst>
            </p:cNvPr>
            <p:cNvSpPr txBox="1"/>
            <p:nvPr/>
          </p:nvSpPr>
          <p:spPr>
            <a:xfrm>
              <a:off x="331090" y="1229405"/>
              <a:ext cx="3104260" cy="51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zh-CN" alt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容许跃迁下的电子能谱：</a:t>
              </a:r>
              <a:endPara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6A81667-32E0-4041-A827-6F48BC8CC0AC}"/>
                </a:ext>
              </a:extLst>
            </p:cNvPr>
            <p:cNvSpPr txBox="1"/>
            <p:nvPr/>
          </p:nvSpPr>
          <p:spPr>
            <a:xfrm>
              <a:off x="9466263" y="1229405"/>
              <a:ext cx="2313731" cy="51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zh-CN" altLang="en-US" sz="1500" dirty="0">
                  <a:solidFill>
                    <a:srgbClr val="363DD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容许跃迁形状因子</a:t>
              </a:r>
              <a:endParaRPr lang="en-US" altLang="zh-CN" sz="1500" dirty="0">
                <a:solidFill>
                  <a:srgbClr val="363DD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275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三、库仑修正贡献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DE1CB4-ACC5-4DBD-905F-3F8E534C5F25}"/>
              </a:ext>
            </a:extLst>
          </p:cNvPr>
          <p:cNvSpPr txBox="1"/>
          <p:nvPr/>
        </p:nvSpPr>
        <p:spPr>
          <a:xfrm>
            <a:off x="243555" y="1684054"/>
            <a:ext cx="8755953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由于末态子核与末态电子都带电，电子出射后会受到子核的库仑吸引力而变缓，实验测量电子能谱需要考虑末态库仑相互作用带来的修正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理论上对于库仑修正的处理是引入费米函数，其来源于静电场下相对论电子波函数的贡献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（参考书籍：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Behrens and W.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Bühring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radial wave functions and nuclear beta-decay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1B0F3ED1-DEDC-4036-A80E-72287CC63E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5753" y="3275439"/>
          <a:ext cx="3108722" cy="25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2236680" imgH="179280" progId="Equation.Ribbit">
                  <p:embed/>
                </p:oleObj>
              </mc:Choice>
              <mc:Fallback>
                <p:oleObj name="Formula" r:id="rId2" imgW="2236680" imgH="179280" progId="Equation.Ribbit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1B0F3ED1-DEDC-4036-A80E-72287CC63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15753" y="3275439"/>
                        <a:ext cx="3108722" cy="25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8D203735-D27D-415D-879E-701F572B43E8}"/>
              </a:ext>
            </a:extLst>
          </p:cNvPr>
          <p:cNvSpPr txBox="1"/>
          <p:nvPr/>
        </p:nvSpPr>
        <p:spPr>
          <a:xfrm>
            <a:off x="243555" y="3206316"/>
            <a:ext cx="144713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狄拉克方程：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E8AF85D-0E0B-47AB-B295-9CC7758FD78C}"/>
              </a:ext>
            </a:extLst>
          </p:cNvPr>
          <p:cNvSpPr txBox="1"/>
          <p:nvPr/>
        </p:nvSpPr>
        <p:spPr>
          <a:xfrm>
            <a:off x="243555" y="3625599"/>
            <a:ext cx="2061495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径向与角向分离变量：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715BF102-0CD6-4DA0-96B3-7063A28E01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5754" y="3649373"/>
          <a:ext cx="6269831" cy="106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5294880" imgH="905760" progId="Equation.Ribbit">
                  <p:embed/>
                </p:oleObj>
              </mc:Choice>
              <mc:Fallback>
                <p:oleObj name="Formula" r:id="rId4" imgW="5294880" imgH="905760" progId="Equation.Ribbit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715BF102-0CD6-4DA0-96B3-7063A28E01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5754" y="3649373"/>
                        <a:ext cx="6269831" cy="1069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1CA1F9B2-2DCF-4717-AC0D-FD63C21440B1}"/>
              </a:ext>
            </a:extLst>
          </p:cNvPr>
          <p:cNvSpPr txBox="1"/>
          <p:nvPr/>
        </p:nvSpPr>
        <p:spPr>
          <a:xfrm>
            <a:off x="243555" y="4770907"/>
            <a:ext cx="4414170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代入方程得到关于径向波函数的微分方程：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21A32891-058F-4194-99A9-C9E3D34469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5754" y="5172183"/>
          <a:ext cx="4253508" cy="57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6" imgW="3589200" imgH="481680" progId="Equation.Ribbit">
                  <p:embed/>
                </p:oleObj>
              </mc:Choice>
              <mc:Fallback>
                <p:oleObj name="Formula" r:id="rId6" imgW="3589200" imgH="481680" progId="Equation.Ribbit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21A32891-058F-4194-99A9-C9E3D34469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15754" y="5172183"/>
                        <a:ext cx="4253508" cy="572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5306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三、库仑修正贡献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DE1CB4-ACC5-4DBD-905F-3F8E534C5F25}"/>
              </a:ext>
            </a:extLst>
          </p:cNvPr>
          <p:cNvSpPr txBox="1"/>
          <p:nvPr/>
        </p:nvSpPr>
        <p:spPr>
          <a:xfrm>
            <a:off x="243555" y="1684054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zh-CN" altLang="en-US" sz="1500" b="1" dirty="0">
                <a:solidFill>
                  <a:srgbClr val="363D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均匀核电荷分布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的静电势：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1B0F3ED1-DEDC-4036-A80E-72287CC63E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6860" y="3409582"/>
          <a:ext cx="4130278" cy="56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3216960" imgH="438480" progId="Equation.Ribbit">
                  <p:embed/>
                </p:oleObj>
              </mc:Choice>
              <mc:Fallback>
                <p:oleObj name="Formula" r:id="rId2" imgW="3216960" imgH="438480" progId="Equation.Ribbit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1B0F3ED1-DEDC-4036-A80E-72287CC63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6860" y="3409582"/>
                        <a:ext cx="4130278" cy="564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14F1BD61-9371-420F-B64D-9001A0901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2447" y="2097858"/>
          <a:ext cx="4279106" cy="792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4027320" imgH="748080" progId="Equation.Ribbit">
                  <p:embed/>
                </p:oleObj>
              </mc:Choice>
              <mc:Fallback>
                <p:oleObj name="Formula" r:id="rId4" imgW="4027320" imgH="748080" progId="Equation.Ribbit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14F1BD61-9371-420F-B64D-9001A0901E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2447" y="2097858"/>
                        <a:ext cx="4279106" cy="792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657238E-D08B-4171-98D5-60A59D61FF36}"/>
                  </a:ext>
                </a:extLst>
              </p:cNvPr>
              <p:cNvSpPr txBox="1"/>
              <p:nvPr/>
            </p:nvSpPr>
            <p:spPr>
              <a:xfrm>
                <a:off x="243555" y="2971735"/>
                <a:ext cx="8755953" cy="38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代入狄拉克径向方程，在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∼0</m:t>
                    </m:r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求得连续谱（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）的渐进解：</a:t>
                </a:r>
                <a:endPara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657238E-D08B-4171-98D5-60A59D61F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55" y="2971735"/>
                <a:ext cx="8755953" cy="384401"/>
              </a:xfrm>
              <a:prstGeom prst="rect">
                <a:avLst/>
              </a:prstGeom>
              <a:blipFill>
                <a:blip r:embed="rId6"/>
                <a:stretch>
                  <a:fillRect l="-279" b="-156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5C033AC-410C-4FDF-A458-00B3E6B1E4D9}"/>
                  </a:ext>
                </a:extLst>
              </p:cNvPr>
              <p:cNvSpPr txBox="1"/>
              <p:nvPr/>
            </p:nvSpPr>
            <p:spPr>
              <a:xfrm>
                <a:off x="243555" y="4035809"/>
                <a:ext cx="8755953" cy="38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~∞</m:t>
                    </m:r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求得两组库仑势渐进解：</a:t>
                </a:r>
                <a:endPara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5C033AC-410C-4FDF-A458-00B3E6B1E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55" y="4035809"/>
                <a:ext cx="8755953" cy="384785"/>
              </a:xfrm>
              <a:prstGeom prst="rect">
                <a:avLst/>
              </a:prstGeom>
              <a:blipFill>
                <a:blip r:embed="rId7"/>
                <a:stretch>
                  <a:fillRect l="-279" b="-174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B6454626-E87B-4FE2-BF4E-7A77A07A1B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9122" y="4422662"/>
          <a:ext cx="4264819" cy="1473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8" imgW="3321360" imgH="1143000" progId="Equation.Ribbit">
                  <p:embed/>
                </p:oleObj>
              </mc:Choice>
              <mc:Fallback>
                <p:oleObj name="Formula" r:id="rId8" imgW="3321360" imgH="1143000" progId="Equation.Ribbit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B6454626-E87B-4FE2-BF4E-7A77A07A1B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89122" y="4422662"/>
                        <a:ext cx="4264819" cy="1473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104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三、库仑修正贡献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CAD3AEC-B060-47B0-BE0F-5E93706EB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654528"/>
            <a:ext cx="7643813" cy="421629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9FCE61E4-6BF1-4A1A-B1C1-5AD357DFD62C}"/>
              </a:ext>
            </a:extLst>
          </p:cNvPr>
          <p:cNvSpPr/>
          <p:nvPr/>
        </p:nvSpPr>
        <p:spPr>
          <a:xfrm>
            <a:off x="738188" y="4090987"/>
            <a:ext cx="3457575" cy="12525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80CC4DB-60ED-472E-947C-1BA4F7EF6E24}"/>
              </a:ext>
            </a:extLst>
          </p:cNvPr>
          <p:cNvCxnSpPr/>
          <p:nvPr/>
        </p:nvCxnSpPr>
        <p:spPr>
          <a:xfrm>
            <a:off x="5124450" y="1924050"/>
            <a:ext cx="30622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CF22B74-FCE1-49E1-A3F0-BB9274D5AF7B}"/>
              </a:ext>
            </a:extLst>
          </p:cNvPr>
          <p:cNvCxnSpPr>
            <a:cxnSpLocks/>
          </p:cNvCxnSpPr>
          <p:nvPr/>
        </p:nvCxnSpPr>
        <p:spPr>
          <a:xfrm>
            <a:off x="5014913" y="2033588"/>
            <a:ext cx="31718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848818F-E056-4B67-AE32-CE7E00289129}"/>
              </a:ext>
            </a:extLst>
          </p:cNvPr>
          <p:cNvCxnSpPr>
            <a:cxnSpLocks/>
          </p:cNvCxnSpPr>
          <p:nvPr/>
        </p:nvCxnSpPr>
        <p:spPr>
          <a:xfrm>
            <a:off x="5014913" y="2152650"/>
            <a:ext cx="28003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1682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三、库仑修正贡献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293780-2F44-449C-801A-B25C9E17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9" y="2128813"/>
            <a:ext cx="4110439" cy="30572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0A4FBF-8D38-4D68-8645-A8B7979E6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6" y="2128813"/>
            <a:ext cx="4577036" cy="3060929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51BE022-1497-4D3D-91B4-2626306F090C}"/>
              </a:ext>
            </a:extLst>
          </p:cNvPr>
          <p:cNvSpPr/>
          <p:nvPr/>
        </p:nvSpPr>
        <p:spPr>
          <a:xfrm>
            <a:off x="1438275" y="2171700"/>
            <a:ext cx="2566988" cy="5810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597BFE-A7B9-48C5-A23A-ABF5A2501539}"/>
              </a:ext>
            </a:extLst>
          </p:cNvPr>
          <p:cNvSpPr txBox="1"/>
          <p:nvPr/>
        </p:nvSpPr>
        <p:spPr>
          <a:xfrm>
            <a:off x="2190854" y="17801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费米函数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7D5C4DF-1FC4-4388-BF6F-A24B1C4135E8}"/>
              </a:ext>
            </a:extLst>
          </p:cNvPr>
          <p:cNvSpPr/>
          <p:nvPr/>
        </p:nvSpPr>
        <p:spPr>
          <a:xfrm>
            <a:off x="5396049" y="2647950"/>
            <a:ext cx="2638288" cy="5000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793146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三、库仑修正贡献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F5C274-48FE-4D36-B529-769A9A951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03" y="1705711"/>
            <a:ext cx="5214595" cy="39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80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三、库仑修正贡献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B980614-A583-43CD-B2B4-0DF3D2229629}"/>
              </a:ext>
            </a:extLst>
          </p:cNvPr>
          <p:cNvGrpSpPr/>
          <p:nvPr/>
        </p:nvGrpSpPr>
        <p:grpSpPr>
          <a:xfrm>
            <a:off x="4790616" y="2214562"/>
            <a:ext cx="3834272" cy="2875703"/>
            <a:chOff x="6387488" y="1809749"/>
            <a:chExt cx="5112362" cy="383427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DEEABFC-19FD-42FC-A6AF-00FE86D72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488" y="1809749"/>
              <a:ext cx="5112362" cy="38342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C4F2B45-2CB8-41CB-B82F-CD43B1FCE233}"/>
                    </a:ext>
                  </a:extLst>
                </p:cNvPr>
                <p:cNvSpPr txBox="1"/>
                <p:nvPr/>
              </p:nvSpPr>
              <p:spPr>
                <a:xfrm>
                  <a:off x="7905750" y="4525651"/>
                  <a:ext cx="162121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=10</m:t>
                        </m:r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altLang="zh-CN" sz="135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C4F2B45-2CB8-41CB-B82F-CD43B1FCE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5750" y="4525651"/>
                  <a:ext cx="1621213" cy="40010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A3C0E49-1CAA-46BC-82EC-0F05492625A6}"/>
              </a:ext>
            </a:extLst>
          </p:cNvPr>
          <p:cNvSpPr txBox="1"/>
          <p:nvPr/>
        </p:nvSpPr>
        <p:spPr>
          <a:xfrm>
            <a:off x="1580177" y="5192338"/>
            <a:ext cx="598364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库仑修正对 </a:t>
            </a:r>
            <a:r>
              <a:rPr lang="en-US" altLang="zh-C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衰变能量较低时的电子能谱影响十分显著！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4BC49C8-8B23-4D6E-A553-847963B42F60}"/>
              </a:ext>
            </a:extLst>
          </p:cNvPr>
          <p:cNvGrpSpPr/>
          <p:nvPr/>
        </p:nvGrpSpPr>
        <p:grpSpPr>
          <a:xfrm>
            <a:off x="1555958" y="1689754"/>
            <a:ext cx="6032084" cy="384785"/>
            <a:chOff x="337309" y="1192083"/>
            <a:chExt cx="8042779" cy="513046"/>
          </a:xfrm>
        </p:grpSpPr>
        <p:graphicFrame>
          <p:nvGraphicFramePr>
            <p:cNvPr id="11" name="对象 10">
              <a:extLst>
                <a:ext uri="{FF2B5EF4-FFF2-40B4-BE49-F238E27FC236}">
                  <a16:creationId xmlns:a16="http://schemas.microsoft.com/office/drawing/2014/main" id="{4E57DC41-7B3E-4ACD-9E07-9EBCDD9BD6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30350" y="1261982"/>
            <a:ext cx="4249738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4" imgW="2482920" imgH="195840" progId="Equation.Ribbit">
                    <p:embed/>
                  </p:oleObj>
                </mc:Choice>
                <mc:Fallback>
                  <p:oleObj name="Formula" r:id="rId4" imgW="2482920" imgH="195840" progId="Equation.Ribbit">
                    <p:embed/>
                    <p:pic>
                      <p:nvPicPr>
                        <p:cNvPr id="11" name="对象 10">
                          <a:extLst>
                            <a:ext uri="{FF2B5EF4-FFF2-40B4-BE49-F238E27FC236}">
                              <a16:creationId xmlns:a16="http://schemas.microsoft.com/office/drawing/2014/main" id="{4E57DC41-7B3E-4ACD-9E07-9EBCDD9BD6A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130350" y="1261982"/>
                          <a:ext cx="4249738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C229204-FD0D-4DFC-917E-D1EF02F7DF49}"/>
                </a:ext>
              </a:extLst>
            </p:cNvPr>
            <p:cNvSpPr txBox="1"/>
            <p:nvPr/>
          </p:nvSpPr>
          <p:spPr>
            <a:xfrm>
              <a:off x="337309" y="1192083"/>
              <a:ext cx="3793041" cy="51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zh-CN" alt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考虑库仑修正贡献的电子能谱：</a:t>
              </a:r>
              <a:endPara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0C1C9A-EE01-47B6-8F2C-B9488062B556}"/>
              </a:ext>
            </a:extLst>
          </p:cNvPr>
          <p:cNvGrpSpPr/>
          <p:nvPr/>
        </p:nvGrpSpPr>
        <p:grpSpPr>
          <a:xfrm>
            <a:off x="475792" y="2214562"/>
            <a:ext cx="3834272" cy="2875703"/>
            <a:chOff x="634390" y="1809749"/>
            <a:chExt cx="5112362" cy="383427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1C143E8-44F2-4062-83BE-A0E209D7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90" y="1809749"/>
              <a:ext cx="5112362" cy="38342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F8CBFC06-A381-4215-90E6-985137952080}"/>
                    </a:ext>
                  </a:extLst>
                </p:cNvPr>
                <p:cNvSpPr txBox="1"/>
                <p:nvPr/>
              </p:nvSpPr>
              <p:spPr>
                <a:xfrm>
                  <a:off x="2089150" y="4525651"/>
                  <a:ext cx="149297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=2</m:t>
                        </m:r>
                        <m:sSub>
                          <m:sSub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altLang="zh-CN" sz="1350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F8CBFC06-A381-4215-90E6-985137952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150" y="4525651"/>
                  <a:ext cx="1492973" cy="40010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333408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四、禁戒跃迁贡献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35E555-6F49-4D47-AC17-16CD3384D010}"/>
              </a:ext>
            </a:extLst>
          </p:cNvPr>
          <p:cNvSpPr txBox="1"/>
          <p:nvPr/>
        </p:nvSpPr>
        <p:spPr>
          <a:xfrm>
            <a:off x="243555" y="1572089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综合考虑幂指数展开和跃迁算符类型，可对积分逐级展开如下：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485E6D7D-CC66-44B8-BEE8-F11FA67A8D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9492" y="2071688"/>
          <a:ext cx="5459015" cy="2160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4266000" imgH="1681560" progId="Equation.Ribbit">
                  <p:embed/>
                </p:oleObj>
              </mc:Choice>
              <mc:Fallback>
                <p:oleObj name="Formula" r:id="rId2" imgW="4266000" imgH="1681560" progId="Equation.Ribbit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485E6D7D-CC66-44B8-BEE8-F11FA67A8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9492" y="2071688"/>
                        <a:ext cx="5459015" cy="2160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1FA9708C-1155-4BC8-A63F-FAE679A4F01B}"/>
              </a:ext>
            </a:extLst>
          </p:cNvPr>
          <p:cNvSpPr txBox="1"/>
          <p:nvPr/>
        </p:nvSpPr>
        <p:spPr>
          <a:xfrm>
            <a:off x="7354035" y="2906585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容许跃迁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FDB818-56DF-4893-B6C8-654C87940C98}"/>
              </a:ext>
            </a:extLst>
          </p:cNvPr>
          <p:cNvSpPr txBox="1"/>
          <p:nvPr/>
        </p:nvSpPr>
        <p:spPr>
          <a:xfrm>
            <a:off x="7185118" y="3261608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一阶禁戒跃迁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AC4D606-FDE5-4C16-BC3B-B26A752842B8}"/>
              </a:ext>
            </a:extLst>
          </p:cNvPr>
          <p:cNvSpPr txBox="1"/>
          <p:nvPr/>
        </p:nvSpPr>
        <p:spPr>
          <a:xfrm>
            <a:off x="7185118" y="3616631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/>
              <a:t>二阶禁戒跃迁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49DB114-5600-45B6-BB2C-7013A2D8C25C}"/>
                  </a:ext>
                </a:extLst>
              </p:cNvPr>
              <p:cNvSpPr txBox="1"/>
              <p:nvPr/>
            </p:nvSpPr>
            <p:spPr>
              <a:xfrm>
                <a:off x="243555" y="4296696"/>
                <a:ext cx="8656891" cy="1788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对于一阶禁戒跃迁，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𝑖𝑛𝑝</m:t>
                        </m:r>
                      </m:sub>
                    </m:sSub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显含电子和中微子动量（</a:t>
                </a:r>
                <a14:m>
                  <m:oMath xmlns:m="http://schemas.openxmlformats.org/officeDocument/2006/math">
                    <m:r>
                      <a:rPr lang="zh-CN" altLang="en-US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𝜁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），核相关积分有复杂的动量依赖</a:t>
                </a:r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𝜁</m:t>
                    </m:r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sz="1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在核坐标空间反演时变号  →  </a:t>
                </a:r>
                <a:r>
                  <a:rPr lang="zh-CN" alt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宇称选择定则：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b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b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  <m:r>
                      <a:rPr lang="en-US" altLang="zh-CN" sz="15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zh-CN" sz="15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4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严格推导可参考</a:t>
                </a:r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Behrens</a:t>
                </a:r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书，下面仅给出计算表达式</a:t>
                </a:r>
                <a:r>
                  <a:rPr lang="en-US" altLang="zh-CN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49DB114-5600-45B6-BB2C-7013A2D8C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55" y="4296696"/>
                <a:ext cx="8656891" cy="1788246"/>
              </a:xfrm>
              <a:prstGeom prst="rect">
                <a:avLst/>
              </a:prstGeom>
              <a:blipFill>
                <a:blip r:embed="rId4"/>
                <a:stretch>
                  <a:fillRect l="-282" b="-2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4693AAAC-FE27-42F9-9DF1-225E169200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2855" y="1755029"/>
          <a:ext cx="167759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5" imgW="1309680" imgH="589320" progId="Equation.Ribbit">
                  <p:embed/>
                </p:oleObj>
              </mc:Choice>
              <mc:Fallback>
                <p:oleObj name="Formula" r:id="rId5" imgW="1309680" imgH="589320" progId="Equation.Ribbit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4693AAAC-FE27-42F9-9DF1-225E169200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2855" y="1755029"/>
                        <a:ext cx="1677590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: 圆角 3">
            <a:extLst>
              <a:ext uri="{FF2B5EF4-FFF2-40B4-BE49-F238E27FC236}">
                <a16:creationId xmlns:a16="http://schemas.microsoft.com/office/drawing/2014/main" id="{F0D6CBB3-803F-4B8D-8B31-1A05FDA8665D}"/>
              </a:ext>
            </a:extLst>
          </p:cNvPr>
          <p:cNvSpPr/>
          <p:nvPr/>
        </p:nvSpPr>
        <p:spPr>
          <a:xfrm>
            <a:off x="2146041" y="3206667"/>
            <a:ext cx="6331738" cy="3550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25260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011950-CF88-46E4-A5BF-F23B94D8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926E346-689B-408F-AFAF-A6D94114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>
                <a:latin typeface="Comic Sans MS" panose="030F0702030302020204" pitchFamily="66" charset="0"/>
              </a:rPr>
              <a:t>Isovector</a:t>
            </a:r>
            <a:r>
              <a:rPr lang="en-US" altLang="zh-CN" sz="2800" dirty="0">
                <a:latin typeface="Comic Sans MS" panose="030F0702030302020204" pitchFamily="66" charset="0"/>
              </a:rPr>
              <a:t> and </a:t>
            </a:r>
            <a:r>
              <a:rPr lang="en-US" altLang="zh-CN" sz="2800" dirty="0" err="1">
                <a:latin typeface="Comic Sans MS" panose="030F0702030302020204" pitchFamily="66" charset="0"/>
              </a:rPr>
              <a:t>Isoscalar</a:t>
            </a:r>
            <a:r>
              <a:rPr lang="en-US" altLang="zh-CN" sz="2800" dirty="0">
                <a:latin typeface="Comic Sans MS" panose="030F0702030302020204" pitchFamily="66" charset="0"/>
              </a:rPr>
              <a:t> Pairing Modes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2E0E8E-EC99-4AAB-91D1-CEDCD2A19FA5}"/>
              </a:ext>
            </a:extLst>
          </p:cNvPr>
          <p:cNvSpPr txBox="1"/>
          <p:nvPr/>
        </p:nvSpPr>
        <p:spPr>
          <a:xfrm>
            <a:off x="418744" y="999857"/>
            <a:ext cx="8033047" cy="4639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indent="-432000"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200" dirty="0" err="1">
                <a:latin typeface="Arial" panose="020B0604020202020204" pitchFamily="34" charset="0"/>
                <a:ea typeface="宋体" panose="02010600030101010101" pitchFamily="2" charset="-122"/>
              </a:rPr>
              <a:t>Isovector</a:t>
            </a:r>
            <a:r>
              <a:rPr lang="en-US" altLang="zh-CN" sz="2200" dirty="0">
                <a:latin typeface="Arial" panose="020B0604020202020204" pitchFamily="34" charset="0"/>
                <a:ea typeface="宋体" panose="02010600030101010101" pitchFamily="2" charset="-122"/>
              </a:rPr>
              <a:t> pairing.</a:t>
            </a:r>
          </a:p>
          <a:p>
            <a:pPr marL="720000"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Bardeen-Cooper-Schrieffer theory</a:t>
            </a:r>
          </a:p>
          <a:p>
            <a:pPr marL="720000"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Generalized) </a:t>
            </a:r>
            <a:r>
              <a:rPr lang="en-US" altLang="zh-CN" sz="2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senority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scheme</a:t>
            </a:r>
            <a:endParaRPr lang="en-US" altLang="zh-CN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2400"/>
              </a:spcAft>
            </a:pPr>
            <a:endParaRPr lang="en-US" altLang="zh-CN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432000" indent="-432000"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200" dirty="0" err="1">
                <a:latin typeface="Arial" panose="020B0604020202020204" pitchFamily="34" charset="0"/>
                <a:ea typeface="宋体" panose="02010600030101010101" pitchFamily="2" charset="-122"/>
              </a:rPr>
              <a:t>Isoscalar</a:t>
            </a:r>
            <a:r>
              <a:rPr lang="en-US" altLang="zh-CN" sz="2200" dirty="0">
                <a:latin typeface="Arial" panose="020B0604020202020204" pitchFamily="34" charset="0"/>
                <a:ea typeface="宋体" panose="02010600030101010101" pitchFamily="2" charset="-122"/>
              </a:rPr>
              <a:t> pairing.</a:t>
            </a:r>
          </a:p>
          <a:p>
            <a:pPr marL="720000"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Spin-one pair condensation</a:t>
            </a:r>
          </a:p>
          <a:p>
            <a:pPr marL="285750" indent="-285750"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endParaRPr lang="en-US" altLang="zh-CN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720000"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Spin-aligned pair condensation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8D3BD3-CE82-4693-BD4C-770F4F040286}"/>
              </a:ext>
            </a:extLst>
          </p:cNvPr>
          <p:cNvSpPr txBox="1"/>
          <p:nvPr/>
        </p:nvSpPr>
        <p:spPr>
          <a:xfrm>
            <a:off x="5256004" y="2051087"/>
            <a:ext cx="37939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H. Flowers, Proc. Roy. Soc. A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212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248 (1952) </a:t>
            </a:r>
          </a:p>
          <a:p>
            <a:pPr>
              <a:spcBef>
                <a:spcPts val="60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Talmi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Nucl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Phys. A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172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1 (1971)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5E34EB-89E0-465E-8AF8-A38298BEFF3A}"/>
              </a:ext>
            </a:extLst>
          </p:cNvPr>
          <p:cNvSpPr txBox="1"/>
          <p:nvPr/>
        </p:nvSpPr>
        <p:spPr>
          <a:xfrm>
            <a:off x="5256004" y="4153234"/>
            <a:ext cx="34390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D. Warner, </a:t>
            </a:r>
            <a:r>
              <a:rPr lang="en-US" altLang="zh-CN" sz="14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Nat. Phys. </a:t>
            </a:r>
            <a:r>
              <a:rPr lang="en-US" altLang="zh-CN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311 (2006)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755DE1-18A4-4B9B-9F3C-D2270EC137D5}"/>
              </a:ext>
            </a:extLst>
          </p:cNvPr>
          <p:cNvSpPr txBox="1"/>
          <p:nvPr/>
        </p:nvSpPr>
        <p:spPr>
          <a:xfrm>
            <a:off x="5256004" y="1643954"/>
            <a:ext cx="3645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Phys. Rev.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106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162 (1957);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108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1175 (1957)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703469-9A2B-4B3C-897E-138034DF36A2}"/>
              </a:ext>
            </a:extLst>
          </p:cNvPr>
          <p:cNvSpPr txBox="1"/>
          <p:nvPr/>
        </p:nvSpPr>
        <p:spPr>
          <a:xfrm>
            <a:off x="5248895" y="5231292"/>
            <a:ext cx="3554708" cy="328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CN" sz="1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Cederwall</a:t>
            </a:r>
            <a:r>
              <a:rPr lang="en-US" altLang="zh-CN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Nature </a:t>
            </a:r>
            <a:r>
              <a:rPr lang="en-US" altLang="zh-CN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469</a:t>
            </a:r>
            <a:r>
              <a:rPr lang="en-US" altLang="zh-CN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68 (2011)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774EAB7-DF87-4B35-9DC7-082B24CB2EC1}"/>
              </a:ext>
            </a:extLst>
          </p:cNvPr>
          <p:cNvGrpSpPr/>
          <p:nvPr/>
        </p:nvGrpSpPr>
        <p:grpSpPr>
          <a:xfrm>
            <a:off x="1249958" y="4361373"/>
            <a:ext cx="6204800" cy="923330"/>
            <a:chOff x="1311075" y="4257149"/>
            <a:chExt cx="6204800" cy="92333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79F8810-46F0-46A8-9E07-C2C21A56FBF7}"/>
                </a:ext>
              </a:extLst>
            </p:cNvPr>
            <p:cNvGrpSpPr/>
            <p:nvPr/>
          </p:nvGrpSpPr>
          <p:grpSpPr>
            <a:xfrm>
              <a:off x="2409174" y="4257149"/>
              <a:ext cx="5106701" cy="923330"/>
              <a:chOff x="2018649" y="4368568"/>
              <a:chExt cx="5106701" cy="92333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3CC0C04-1060-4BB8-868E-B19278C821BF}"/>
                  </a:ext>
                </a:extLst>
              </p:cNvPr>
              <p:cNvSpPr/>
              <p:nvPr/>
            </p:nvSpPr>
            <p:spPr>
              <a:xfrm>
                <a:off x="6462989" y="4368568"/>
                <a:ext cx="6623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…</a:t>
                </a:r>
                <a:endParaRPr lang="zh-CN" alt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A7B30140-243F-473F-B3E9-D9DB8A3711E9}"/>
                  </a:ext>
                </a:extLst>
              </p:cNvPr>
              <p:cNvGrpSpPr/>
              <p:nvPr/>
            </p:nvGrpSpPr>
            <p:grpSpPr>
              <a:xfrm>
                <a:off x="2018649" y="4651828"/>
                <a:ext cx="812842" cy="356810"/>
                <a:chOff x="527388" y="4819120"/>
                <a:chExt cx="812842" cy="356810"/>
              </a:xfrm>
            </p:grpSpPr>
            <p:cxnSp>
              <p:nvCxnSpPr>
                <p:cNvPr id="27" name="直接箭头连接符 26">
                  <a:extLst>
                    <a:ext uri="{FF2B5EF4-FFF2-40B4-BE49-F238E27FC236}">
                      <a16:creationId xmlns:a16="http://schemas.microsoft.com/office/drawing/2014/main" id="{F5BDE7D0-BD71-4882-88C4-3DBE0C58A9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4940" y="4841466"/>
                  <a:ext cx="425290" cy="260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箭头连接符 27">
                  <a:extLst>
                    <a:ext uri="{FF2B5EF4-FFF2-40B4-BE49-F238E27FC236}">
                      <a16:creationId xmlns:a16="http://schemas.microsoft.com/office/drawing/2014/main" id="{CA0849B8-8FA2-49C7-AB63-3A029BB2D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7388" y="4843562"/>
                  <a:ext cx="449278" cy="260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9A50D28E-8266-4341-96B0-39D09A6E55F3}"/>
                    </a:ext>
                  </a:extLst>
                </p:cNvPr>
                <p:cNvSpPr/>
                <p:nvPr/>
              </p:nvSpPr>
              <p:spPr>
                <a:xfrm>
                  <a:off x="891708" y="4819120"/>
                  <a:ext cx="356811" cy="356810"/>
                </a:xfrm>
                <a:prstGeom prst="ellipse">
                  <a:avLst/>
                </a:prstGeom>
                <a:solidFill>
                  <a:srgbClr val="E424B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ν</a:t>
                  </a:r>
                  <a:endParaRPr lang="zh-CN" altLang="en-US" sz="2000" dirty="0"/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E846736-6897-44FC-BD07-31FED5C3251C}"/>
                    </a:ext>
                  </a:extLst>
                </p:cNvPr>
                <p:cNvSpPr/>
                <p:nvPr/>
              </p:nvSpPr>
              <p:spPr>
                <a:xfrm>
                  <a:off x="621398" y="4819120"/>
                  <a:ext cx="356811" cy="35681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π</a:t>
                  </a:r>
                  <a:endParaRPr lang="zh-CN" altLang="en-US" sz="2000" dirty="0"/>
                </a:p>
              </p:txBody>
            </p:sp>
          </p:grpSp>
          <p:sp>
            <p:nvSpPr>
              <p:cNvPr id="14" name="乘号 13">
                <a:extLst>
                  <a:ext uri="{FF2B5EF4-FFF2-40B4-BE49-F238E27FC236}">
                    <a16:creationId xmlns:a16="http://schemas.microsoft.com/office/drawing/2014/main" id="{5868EB0B-6FCB-4C5E-BE64-87EA461FEA9C}"/>
                  </a:ext>
                </a:extLst>
              </p:cNvPr>
              <p:cNvSpPr/>
              <p:nvPr/>
            </p:nvSpPr>
            <p:spPr>
              <a:xfrm>
                <a:off x="2930842" y="4595282"/>
                <a:ext cx="469902" cy="469902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C01082F6-1244-4FBC-ACAF-B837A4BABADD}"/>
                  </a:ext>
                </a:extLst>
              </p:cNvPr>
              <p:cNvGrpSpPr/>
              <p:nvPr/>
            </p:nvGrpSpPr>
            <p:grpSpPr>
              <a:xfrm>
                <a:off x="3500095" y="4651828"/>
                <a:ext cx="812842" cy="356810"/>
                <a:chOff x="527388" y="4819120"/>
                <a:chExt cx="812842" cy="356810"/>
              </a:xfrm>
            </p:grpSpPr>
            <p:cxnSp>
              <p:nvCxnSpPr>
                <p:cNvPr id="23" name="直接箭头连接符 22">
                  <a:extLst>
                    <a:ext uri="{FF2B5EF4-FFF2-40B4-BE49-F238E27FC236}">
                      <a16:creationId xmlns:a16="http://schemas.microsoft.com/office/drawing/2014/main" id="{00FFE7E1-215A-4706-848C-053B4C169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4940" y="4841466"/>
                  <a:ext cx="425290" cy="260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箭头连接符 23">
                  <a:extLst>
                    <a:ext uri="{FF2B5EF4-FFF2-40B4-BE49-F238E27FC236}">
                      <a16:creationId xmlns:a16="http://schemas.microsoft.com/office/drawing/2014/main" id="{8F919BF2-B104-480C-94E4-7026A3D27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7388" y="4843562"/>
                  <a:ext cx="449278" cy="260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F134D4C1-B05A-434E-887B-934E1DC34E0C}"/>
                    </a:ext>
                  </a:extLst>
                </p:cNvPr>
                <p:cNvSpPr/>
                <p:nvPr/>
              </p:nvSpPr>
              <p:spPr>
                <a:xfrm>
                  <a:off x="891708" y="4819120"/>
                  <a:ext cx="356811" cy="356810"/>
                </a:xfrm>
                <a:prstGeom prst="ellipse">
                  <a:avLst/>
                </a:prstGeom>
                <a:solidFill>
                  <a:srgbClr val="E424B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ν</a:t>
                  </a:r>
                  <a:endParaRPr lang="zh-CN" altLang="en-US" sz="2000" dirty="0"/>
                </a:p>
              </p:txBody>
            </p:sp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E1D74C2A-57E0-4588-9D63-BCBCD6989EF4}"/>
                    </a:ext>
                  </a:extLst>
                </p:cNvPr>
                <p:cNvSpPr/>
                <p:nvPr/>
              </p:nvSpPr>
              <p:spPr>
                <a:xfrm>
                  <a:off x="621398" y="4819120"/>
                  <a:ext cx="356811" cy="35681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π</a:t>
                  </a:r>
                  <a:endParaRPr lang="zh-CN" altLang="en-US" sz="2000" dirty="0"/>
                </a:p>
              </p:txBody>
            </p:sp>
          </p:grp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A81A6E9A-9839-4666-BB6D-DD6DE76A9672}"/>
                  </a:ext>
                </a:extLst>
              </p:cNvPr>
              <p:cNvGrpSpPr/>
              <p:nvPr/>
            </p:nvGrpSpPr>
            <p:grpSpPr>
              <a:xfrm>
                <a:off x="4981541" y="4651828"/>
                <a:ext cx="812842" cy="356810"/>
                <a:chOff x="527388" y="4819120"/>
                <a:chExt cx="812842" cy="356810"/>
              </a:xfrm>
            </p:grpSpPr>
            <p:cxnSp>
              <p:nvCxnSpPr>
                <p:cNvPr id="19" name="直接箭头连接符 18">
                  <a:extLst>
                    <a:ext uri="{FF2B5EF4-FFF2-40B4-BE49-F238E27FC236}">
                      <a16:creationId xmlns:a16="http://schemas.microsoft.com/office/drawing/2014/main" id="{5EBD904E-DCC6-4039-AA81-EA73C8DB02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4940" y="4841466"/>
                  <a:ext cx="425290" cy="260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箭头连接符 19">
                  <a:extLst>
                    <a:ext uri="{FF2B5EF4-FFF2-40B4-BE49-F238E27FC236}">
                      <a16:creationId xmlns:a16="http://schemas.microsoft.com/office/drawing/2014/main" id="{8F990A2B-0CD2-47C0-A14A-97CC1BD31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7388" y="4843562"/>
                  <a:ext cx="449278" cy="260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B57FB3ED-909B-49EB-A681-7CF17B0D33E1}"/>
                    </a:ext>
                  </a:extLst>
                </p:cNvPr>
                <p:cNvSpPr/>
                <p:nvPr/>
              </p:nvSpPr>
              <p:spPr>
                <a:xfrm>
                  <a:off x="891708" y="4819120"/>
                  <a:ext cx="356811" cy="356810"/>
                </a:xfrm>
                <a:prstGeom prst="ellipse">
                  <a:avLst/>
                </a:prstGeom>
                <a:solidFill>
                  <a:srgbClr val="E424B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ν</a:t>
                  </a:r>
                  <a:endParaRPr lang="zh-CN" altLang="en-US" sz="2000" dirty="0"/>
                </a:p>
              </p:txBody>
            </p:sp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031576C9-6296-4098-9642-75CD537706B2}"/>
                    </a:ext>
                  </a:extLst>
                </p:cNvPr>
                <p:cNvSpPr/>
                <p:nvPr/>
              </p:nvSpPr>
              <p:spPr>
                <a:xfrm>
                  <a:off x="621398" y="4819120"/>
                  <a:ext cx="356811" cy="35681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π</a:t>
                  </a:r>
                  <a:endParaRPr lang="zh-CN" altLang="en-US" sz="2000" dirty="0"/>
                </a:p>
              </p:txBody>
            </p:sp>
          </p:grpSp>
          <p:sp>
            <p:nvSpPr>
              <p:cNvPr id="17" name="乘号 16">
                <a:extLst>
                  <a:ext uri="{FF2B5EF4-FFF2-40B4-BE49-F238E27FC236}">
                    <a16:creationId xmlns:a16="http://schemas.microsoft.com/office/drawing/2014/main" id="{9BB0D267-641D-4770-B2DE-2A8010699483}"/>
                  </a:ext>
                </a:extLst>
              </p:cNvPr>
              <p:cNvSpPr/>
              <p:nvPr/>
            </p:nvSpPr>
            <p:spPr>
              <a:xfrm>
                <a:off x="4412288" y="4595282"/>
                <a:ext cx="469902" cy="469902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乘号 17">
                <a:extLst>
                  <a:ext uri="{FF2B5EF4-FFF2-40B4-BE49-F238E27FC236}">
                    <a16:creationId xmlns:a16="http://schemas.microsoft.com/office/drawing/2014/main" id="{65A37E54-3476-49E5-A2A0-B39C0FE5306A}"/>
                  </a:ext>
                </a:extLst>
              </p:cNvPr>
              <p:cNvSpPr/>
              <p:nvPr/>
            </p:nvSpPr>
            <p:spPr>
              <a:xfrm>
                <a:off x="5893734" y="4595282"/>
                <a:ext cx="469902" cy="469902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aphicFrame>
          <p:nvGraphicFramePr>
            <p:cNvPr id="11" name="对象 10">
              <a:extLst>
                <a:ext uri="{FF2B5EF4-FFF2-40B4-BE49-F238E27FC236}">
                  <a16:creationId xmlns:a16="http://schemas.microsoft.com/office/drawing/2014/main" id="{28D64846-EAA5-48BE-ACEA-4AA5D6B04C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0316083"/>
                </p:ext>
              </p:extLst>
            </p:nvPr>
          </p:nvGraphicFramePr>
          <p:xfrm>
            <a:off x="1311075" y="4511645"/>
            <a:ext cx="1067000" cy="390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" imgW="486720" imgH="177840" progId="Equation.Ribbit">
                    <p:embed/>
                  </p:oleObj>
                </mc:Choice>
                <mc:Fallback>
                  <p:oleObj name="Formula" r:id="rId2" imgW="486720" imgH="177840" progId="Equation.Ribbit">
                    <p:embed/>
                    <p:pic>
                      <p:nvPicPr>
                        <p:cNvPr id="264" name="对象 263">
                          <a:extLst>
                            <a:ext uri="{FF2B5EF4-FFF2-40B4-BE49-F238E27FC236}">
                              <a16:creationId xmlns:a16="http://schemas.microsoft.com/office/drawing/2014/main" id="{02D30FDD-DA22-4550-AB7E-CE956794A22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311075" y="4511645"/>
                          <a:ext cx="1067000" cy="3905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3406463-3437-456E-9A40-D0B4467409B3}"/>
              </a:ext>
            </a:extLst>
          </p:cNvPr>
          <p:cNvGrpSpPr/>
          <p:nvPr/>
        </p:nvGrpSpPr>
        <p:grpSpPr>
          <a:xfrm>
            <a:off x="1249411" y="5528656"/>
            <a:ext cx="6220657" cy="923330"/>
            <a:chOff x="1310528" y="5509559"/>
            <a:chExt cx="6220657" cy="92333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2DDB88C-AE28-44B5-AC3E-557CC5CC588F}"/>
                </a:ext>
              </a:extLst>
            </p:cNvPr>
            <p:cNvGrpSpPr/>
            <p:nvPr/>
          </p:nvGrpSpPr>
          <p:grpSpPr>
            <a:xfrm>
              <a:off x="2497369" y="5509559"/>
              <a:ext cx="5033816" cy="923330"/>
              <a:chOff x="2112659" y="5546775"/>
              <a:chExt cx="5033816" cy="923330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42A832AD-4041-48FF-A78F-9D9DB68EE915}"/>
                  </a:ext>
                </a:extLst>
              </p:cNvPr>
              <p:cNvSpPr/>
              <p:nvPr/>
            </p:nvSpPr>
            <p:spPr>
              <a:xfrm>
                <a:off x="6484114" y="5546775"/>
                <a:ext cx="6623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…</a:t>
                </a:r>
                <a:endParaRPr lang="zh-CN" alt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F51E9DD1-A434-4EA8-9ED2-3A4F4F4ED909}"/>
                  </a:ext>
                </a:extLst>
              </p:cNvPr>
              <p:cNvGrpSpPr/>
              <p:nvPr/>
            </p:nvGrpSpPr>
            <p:grpSpPr>
              <a:xfrm>
                <a:off x="2112659" y="5693706"/>
                <a:ext cx="627121" cy="629469"/>
                <a:chOff x="2334855" y="4813627"/>
                <a:chExt cx="470342" cy="472102"/>
              </a:xfrm>
            </p:grpSpPr>
            <p:cxnSp>
              <p:nvCxnSpPr>
                <p:cNvPr id="49" name="直接箭头连接符 48">
                  <a:extLst>
                    <a:ext uri="{FF2B5EF4-FFF2-40B4-BE49-F238E27FC236}">
                      <a16:creationId xmlns:a16="http://schemas.microsoft.com/office/drawing/2014/main" id="{D440AA10-78F2-49B2-8960-44B6FE15B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9827" y="4813627"/>
                  <a:ext cx="0" cy="4721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箭头连接符 49">
                  <a:extLst>
                    <a:ext uri="{FF2B5EF4-FFF2-40B4-BE49-F238E27FC236}">
                      <a16:creationId xmlns:a16="http://schemas.microsoft.com/office/drawing/2014/main" id="{6BB6A0BC-A003-45F0-B7E4-6762FE642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72564" y="4813627"/>
                  <a:ext cx="0" cy="4721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椭圆 50">
                  <a:extLst>
                    <a:ext uri="{FF2B5EF4-FFF2-40B4-BE49-F238E27FC236}">
                      <a16:creationId xmlns:a16="http://schemas.microsoft.com/office/drawing/2014/main" id="{31FB0260-84FD-4FAC-B6EC-824F56D1D3CB}"/>
                    </a:ext>
                  </a:extLst>
                </p:cNvPr>
                <p:cNvSpPr/>
                <p:nvPr/>
              </p:nvSpPr>
              <p:spPr>
                <a:xfrm>
                  <a:off x="2537588" y="4915872"/>
                  <a:ext cx="267609" cy="267608"/>
                </a:xfrm>
                <a:prstGeom prst="ellipse">
                  <a:avLst/>
                </a:prstGeom>
                <a:solidFill>
                  <a:srgbClr val="E424B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ν</a:t>
                  </a:r>
                  <a:endParaRPr lang="zh-CN" altLang="en-US" sz="2000" dirty="0"/>
                </a:p>
              </p:txBody>
            </p:sp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4716A9F-2417-4AC1-AB01-5C4883EB1E24}"/>
                    </a:ext>
                  </a:extLst>
                </p:cNvPr>
                <p:cNvSpPr/>
                <p:nvPr/>
              </p:nvSpPr>
              <p:spPr>
                <a:xfrm>
                  <a:off x="2334855" y="4915872"/>
                  <a:ext cx="267609" cy="26760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π</a:t>
                  </a:r>
                  <a:endParaRPr lang="zh-CN" altLang="en-US" sz="2000" dirty="0"/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BF8E48A3-87E1-40AA-B8BA-2CC843D0D876}"/>
                  </a:ext>
                </a:extLst>
              </p:cNvPr>
              <p:cNvGrpSpPr/>
              <p:nvPr/>
            </p:nvGrpSpPr>
            <p:grpSpPr>
              <a:xfrm>
                <a:off x="3569810" y="5693706"/>
                <a:ext cx="627121" cy="629469"/>
                <a:chOff x="2334855" y="4813627"/>
                <a:chExt cx="470342" cy="472102"/>
              </a:xfrm>
            </p:grpSpPr>
            <p:cxnSp>
              <p:nvCxnSpPr>
                <p:cNvPr id="45" name="直接箭头连接符 44">
                  <a:extLst>
                    <a:ext uri="{FF2B5EF4-FFF2-40B4-BE49-F238E27FC236}">
                      <a16:creationId xmlns:a16="http://schemas.microsoft.com/office/drawing/2014/main" id="{1C78CA59-2A09-4212-B4E6-FED790CC87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9827" y="4813627"/>
                  <a:ext cx="0" cy="4721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箭头连接符 45">
                  <a:extLst>
                    <a:ext uri="{FF2B5EF4-FFF2-40B4-BE49-F238E27FC236}">
                      <a16:creationId xmlns:a16="http://schemas.microsoft.com/office/drawing/2014/main" id="{5CF8211F-0E13-474D-9F78-F0B23D3788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72564" y="4813627"/>
                  <a:ext cx="0" cy="4721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椭圆 46">
                  <a:extLst>
                    <a:ext uri="{FF2B5EF4-FFF2-40B4-BE49-F238E27FC236}">
                      <a16:creationId xmlns:a16="http://schemas.microsoft.com/office/drawing/2014/main" id="{8418EC1B-38BF-42F3-9C2A-BA22EE4BC650}"/>
                    </a:ext>
                  </a:extLst>
                </p:cNvPr>
                <p:cNvSpPr/>
                <p:nvPr/>
              </p:nvSpPr>
              <p:spPr>
                <a:xfrm>
                  <a:off x="2537588" y="4915872"/>
                  <a:ext cx="267609" cy="267608"/>
                </a:xfrm>
                <a:prstGeom prst="ellipse">
                  <a:avLst/>
                </a:prstGeom>
                <a:solidFill>
                  <a:srgbClr val="E424B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ν</a:t>
                  </a:r>
                  <a:endParaRPr lang="zh-CN" altLang="en-US" sz="2000" dirty="0"/>
                </a:p>
              </p:txBody>
            </p:sp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25C4F7A-3F69-4B7E-82C8-BCD2253D0914}"/>
                    </a:ext>
                  </a:extLst>
                </p:cNvPr>
                <p:cNvSpPr/>
                <p:nvPr/>
              </p:nvSpPr>
              <p:spPr>
                <a:xfrm>
                  <a:off x="2334855" y="4915872"/>
                  <a:ext cx="267609" cy="26760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π</a:t>
                  </a:r>
                  <a:endParaRPr lang="zh-CN" altLang="en-US" sz="2000" dirty="0"/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1F9BDDB1-435B-4D6D-8D5C-DF51755AC0FB}"/>
                  </a:ext>
                </a:extLst>
              </p:cNvPr>
              <p:cNvGrpSpPr/>
              <p:nvPr/>
            </p:nvGrpSpPr>
            <p:grpSpPr>
              <a:xfrm>
                <a:off x="5026961" y="5693706"/>
                <a:ext cx="627121" cy="629469"/>
                <a:chOff x="2334855" y="4813627"/>
                <a:chExt cx="470342" cy="472102"/>
              </a:xfrm>
            </p:grpSpPr>
            <p:cxnSp>
              <p:nvCxnSpPr>
                <p:cNvPr id="41" name="直接箭头连接符 40">
                  <a:extLst>
                    <a:ext uri="{FF2B5EF4-FFF2-40B4-BE49-F238E27FC236}">
                      <a16:creationId xmlns:a16="http://schemas.microsoft.com/office/drawing/2014/main" id="{BE8BAEEB-1D1D-4406-9F16-845201CFD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9827" y="4813627"/>
                  <a:ext cx="0" cy="4721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箭头连接符 41">
                  <a:extLst>
                    <a:ext uri="{FF2B5EF4-FFF2-40B4-BE49-F238E27FC236}">
                      <a16:creationId xmlns:a16="http://schemas.microsoft.com/office/drawing/2014/main" id="{B38D2DC9-B9A3-43FD-A0C3-81F10C228D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72564" y="4813627"/>
                  <a:ext cx="0" cy="4721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7C5F8666-C76A-4B56-AA56-601A338D5027}"/>
                    </a:ext>
                  </a:extLst>
                </p:cNvPr>
                <p:cNvSpPr/>
                <p:nvPr/>
              </p:nvSpPr>
              <p:spPr>
                <a:xfrm>
                  <a:off x="2537588" y="4915872"/>
                  <a:ext cx="267609" cy="267608"/>
                </a:xfrm>
                <a:prstGeom prst="ellipse">
                  <a:avLst/>
                </a:prstGeom>
                <a:solidFill>
                  <a:srgbClr val="E424B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ν</a:t>
                  </a:r>
                  <a:endParaRPr lang="zh-CN" altLang="en-US" sz="2000" dirty="0"/>
                </a:p>
              </p:txBody>
            </p:sp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DFC94939-CEC7-4776-AB2C-32FF9D621E4F}"/>
                    </a:ext>
                  </a:extLst>
                </p:cNvPr>
                <p:cNvSpPr/>
                <p:nvPr/>
              </p:nvSpPr>
              <p:spPr>
                <a:xfrm>
                  <a:off x="2334855" y="4915872"/>
                  <a:ext cx="267609" cy="26760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altLang="zh-CN" sz="2000" dirty="0"/>
                    <a:t>π</a:t>
                  </a:r>
                  <a:endParaRPr lang="zh-CN" altLang="en-US" sz="2000" dirty="0"/>
                </a:p>
              </p:txBody>
            </p:sp>
          </p:grpSp>
          <p:sp>
            <p:nvSpPr>
              <p:cNvPr id="38" name="乘号 37">
                <a:extLst>
                  <a:ext uri="{FF2B5EF4-FFF2-40B4-BE49-F238E27FC236}">
                    <a16:creationId xmlns:a16="http://schemas.microsoft.com/office/drawing/2014/main" id="{7F6C7B7F-7243-42C3-8197-B439EEE1D031}"/>
                  </a:ext>
                </a:extLst>
              </p:cNvPr>
              <p:cNvSpPr/>
              <p:nvPr/>
            </p:nvSpPr>
            <p:spPr>
              <a:xfrm>
                <a:off x="2919844" y="5773489"/>
                <a:ext cx="469902" cy="469902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乘号 38">
                <a:extLst>
                  <a:ext uri="{FF2B5EF4-FFF2-40B4-BE49-F238E27FC236}">
                    <a16:creationId xmlns:a16="http://schemas.microsoft.com/office/drawing/2014/main" id="{929B7E9A-854C-4BCD-B21F-55307507E658}"/>
                  </a:ext>
                </a:extLst>
              </p:cNvPr>
              <p:cNvSpPr/>
              <p:nvPr/>
            </p:nvSpPr>
            <p:spPr>
              <a:xfrm>
                <a:off x="4376995" y="5773489"/>
                <a:ext cx="469902" cy="469902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0" name="乘号 39">
                <a:extLst>
                  <a:ext uri="{FF2B5EF4-FFF2-40B4-BE49-F238E27FC236}">
                    <a16:creationId xmlns:a16="http://schemas.microsoft.com/office/drawing/2014/main" id="{6C5E9E6F-3182-41E6-AF20-217759FFFB2C}"/>
                  </a:ext>
                </a:extLst>
              </p:cNvPr>
              <p:cNvSpPr/>
              <p:nvPr/>
            </p:nvSpPr>
            <p:spPr>
              <a:xfrm>
                <a:off x="5834146" y="5773489"/>
                <a:ext cx="469902" cy="469902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aphicFrame>
          <p:nvGraphicFramePr>
            <p:cNvPr id="33" name="对象 32">
              <a:extLst>
                <a:ext uri="{FF2B5EF4-FFF2-40B4-BE49-F238E27FC236}">
                  <a16:creationId xmlns:a16="http://schemas.microsoft.com/office/drawing/2014/main" id="{08D572D4-83B1-48B3-9AF8-B33A609A47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8857117"/>
                </p:ext>
              </p:extLst>
            </p:nvPr>
          </p:nvGraphicFramePr>
          <p:xfrm>
            <a:off x="1310528" y="5764847"/>
            <a:ext cx="1058021" cy="389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4" imgW="482760" imgH="177840" progId="Equation.Ribbit">
                    <p:embed/>
                  </p:oleObj>
                </mc:Choice>
                <mc:Fallback>
                  <p:oleObj name="Formula" r:id="rId4" imgW="482760" imgH="177840" progId="Equation.Ribbit">
                    <p:embed/>
                    <p:pic>
                      <p:nvPicPr>
                        <p:cNvPr id="265" name="对象 264">
                          <a:extLst>
                            <a:ext uri="{FF2B5EF4-FFF2-40B4-BE49-F238E27FC236}">
                              <a16:creationId xmlns:a16="http://schemas.microsoft.com/office/drawing/2014/main" id="{C2E994C4-8FED-4C9D-9EE0-B08BD5866F1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10528" y="5764847"/>
                          <a:ext cx="1058021" cy="3890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09D1550-CB88-4766-BE62-198C17C2B824}"/>
              </a:ext>
            </a:extLst>
          </p:cNvPr>
          <p:cNvGrpSpPr/>
          <p:nvPr/>
        </p:nvGrpSpPr>
        <p:grpSpPr>
          <a:xfrm>
            <a:off x="1247674" y="2591694"/>
            <a:ext cx="6837559" cy="923330"/>
            <a:chOff x="1308791" y="2500809"/>
            <a:chExt cx="6837559" cy="923330"/>
          </a:xfrm>
        </p:grpSpPr>
        <p:sp>
          <p:nvSpPr>
            <p:cNvPr id="54" name="乘号 53">
              <a:extLst>
                <a:ext uri="{FF2B5EF4-FFF2-40B4-BE49-F238E27FC236}">
                  <a16:creationId xmlns:a16="http://schemas.microsoft.com/office/drawing/2014/main" id="{32BF7F42-A0CE-4AF2-8116-74DD09C85DD0}"/>
                </a:ext>
              </a:extLst>
            </p:cNvPr>
            <p:cNvSpPr/>
            <p:nvPr/>
          </p:nvSpPr>
          <p:spPr>
            <a:xfrm>
              <a:off x="3133718" y="2727523"/>
              <a:ext cx="469902" cy="4699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4971F13-38A7-42D8-90E2-A6F14CCD6CC6}"/>
                </a:ext>
              </a:extLst>
            </p:cNvPr>
            <p:cNvSpPr/>
            <p:nvPr/>
          </p:nvSpPr>
          <p:spPr>
            <a:xfrm>
              <a:off x="7483989" y="2500809"/>
              <a:ext cx="662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</a:t>
              </a:r>
              <a:endPara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F3D02A17-48B9-4920-81B2-5384CAF59AB3}"/>
                </a:ext>
              </a:extLst>
            </p:cNvPr>
            <p:cNvGrpSpPr/>
            <p:nvPr/>
          </p:nvGrpSpPr>
          <p:grpSpPr>
            <a:xfrm>
              <a:off x="2422411" y="2644564"/>
              <a:ext cx="627121" cy="635821"/>
              <a:chOff x="2334855" y="4982198"/>
              <a:chExt cx="470342" cy="476866"/>
            </a:xfrm>
          </p:grpSpPr>
          <p:cxnSp>
            <p:nvCxnSpPr>
              <p:cNvPr id="76" name="直接箭头连接符 75">
                <a:extLst>
                  <a:ext uri="{FF2B5EF4-FFF2-40B4-BE49-F238E27FC236}">
                    <a16:creationId xmlns:a16="http://schemas.microsoft.com/office/drawing/2014/main" id="{9B33CD27-CCFD-4103-B391-8B258BA42A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827" y="4984580"/>
                <a:ext cx="0" cy="4721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箭头连接符 76">
                <a:extLst>
                  <a:ext uri="{FF2B5EF4-FFF2-40B4-BE49-F238E27FC236}">
                    <a16:creationId xmlns:a16="http://schemas.microsoft.com/office/drawing/2014/main" id="{43A9E915-94EE-44AF-BC05-6EF2330B7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2564" y="4982198"/>
                <a:ext cx="0" cy="4768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7E674728-5437-4792-BC38-F62E0A59051B}"/>
                  </a:ext>
                </a:extLst>
              </p:cNvPr>
              <p:cNvSpPr/>
              <p:nvPr/>
            </p:nvSpPr>
            <p:spPr>
              <a:xfrm>
                <a:off x="2537588" y="5086827"/>
                <a:ext cx="267609" cy="26760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altLang="zh-CN" sz="2000" dirty="0"/>
                  <a:t>π</a:t>
                </a:r>
                <a:endParaRPr lang="zh-CN" altLang="en-US" sz="2000" dirty="0"/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E544FD7B-1280-479F-8E11-9E9810A34318}"/>
                  </a:ext>
                </a:extLst>
              </p:cNvPr>
              <p:cNvSpPr/>
              <p:nvPr/>
            </p:nvSpPr>
            <p:spPr>
              <a:xfrm>
                <a:off x="2334855" y="5086827"/>
                <a:ext cx="267609" cy="26760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altLang="zh-CN" sz="2000" dirty="0"/>
                  <a:t>π</a:t>
                </a:r>
                <a:endParaRPr lang="zh-CN" altLang="en-US" sz="2000" dirty="0"/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7D09243C-5D21-4A98-8FA8-A90E622824E9}"/>
                </a:ext>
              </a:extLst>
            </p:cNvPr>
            <p:cNvGrpSpPr/>
            <p:nvPr/>
          </p:nvGrpSpPr>
          <p:grpSpPr>
            <a:xfrm>
              <a:off x="4953201" y="2644564"/>
              <a:ext cx="627121" cy="635821"/>
              <a:chOff x="2334855" y="4982198"/>
              <a:chExt cx="470342" cy="476866"/>
            </a:xfrm>
          </p:grpSpPr>
          <p:cxnSp>
            <p:nvCxnSpPr>
              <p:cNvPr id="72" name="直接箭头连接符 71">
                <a:extLst>
                  <a:ext uri="{FF2B5EF4-FFF2-40B4-BE49-F238E27FC236}">
                    <a16:creationId xmlns:a16="http://schemas.microsoft.com/office/drawing/2014/main" id="{D15699B0-E17F-4A6A-9734-1207AED997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827" y="4984580"/>
                <a:ext cx="0" cy="4721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箭头连接符 72">
                <a:extLst>
                  <a:ext uri="{FF2B5EF4-FFF2-40B4-BE49-F238E27FC236}">
                    <a16:creationId xmlns:a16="http://schemas.microsoft.com/office/drawing/2014/main" id="{3EAD772D-E45C-46AB-BD16-033C8F5779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2564" y="4982198"/>
                <a:ext cx="0" cy="4768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5591D740-564B-4529-B54E-6A25B8256165}"/>
                  </a:ext>
                </a:extLst>
              </p:cNvPr>
              <p:cNvSpPr/>
              <p:nvPr/>
            </p:nvSpPr>
            <p:spPr>
              <a:xfrm>
                <a:off x="2537588" y="5086827"/>
                <a:ext cx="267609" cy="267608"/>
              </a:xfrm>
              <a:prstGeom prst="ellipse">
                <a:avLst/>
              </a:prstGeom>
              <a:solidFill>
                <a:srgbClr val="E424B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altLang="zh-CN" sz="2000" dirty="0"/>
                  <a:t>ν</a:t>
                </a:r>
                <a:endParaRPr lang="zh-CN" altLang="en-US" sz="2000" dirty="0"/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3C79CEBD-2D45-4A07-B529-F55324CBDF20}"/>
                  </a:ext>
                </a:extLst>
              </p:cNvPr>
              <p:cNvSpPr/>
              <p:nvPr/>
            </p:nvSpPr>
            <p:spPr>
              <a:xfrm>
                <a:off x="2334855" y="5086827"/>
                <a:ext cx="267609" cy="267608"/>
              </a:xfrm>
              <a:prstGeom prst="ellipse">
                <a:avLst/>
              </a:prstGeom>
              <a:solidFill>
                <a:srgbClr val="E424B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altLang="zh-CN" sz="2000" dirty="0"/>
                  <a:t>ν</a:t>
                </a:r>
                <a:endParaRPr lang="zh-CN" altLang="en-US" sz="2000" dirty="0"/>
              </a:p>
            </p:txBody>
          </p:sp>
        </p:grpSp>
        <p:sp>
          <p:nvSpPr>
            <p:cNvPr id="58" name="乘号 57">
              <a:extLst>
                <a:ext uri="{FF2B5EF4-FFF2-40B4-BE49-F238E27FC236}">
                  <a16:creationId xmlns:a16="http://schemas.microsoft.com/office/drawing/2014/main" id="{A31F9986-2D1F-42C0-BAE5-1AEFFE31883A}"/>
                </a:ext>
              </a:extLst>
            </p:cNvPr>
            <p:cNvSpPr/>
            <p:nvPr/>
          </p:nvSpPr>
          <p:spPr>
            <a:xfrm>
              <a:off x="4399113" y="2727523"/>
              <a:ext cx="469902" cy="4699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乘号 58">
              <a:extLst>
                <a:ext uri="{FF2B5EF4-FFF2-40B4-BE49-F238E27FC236}">
                  <a16:creationId xmlns:a16="http://schemas.microsoft.com/office/drawing/2014/main" id="{C8337221-C01A-45F7-A229-ED733681A39F}"/>
                </a:ext>
              </a:extLst>
            </p:cNvPr>
            <p:cNvSpPr/>
            <p:nvPr/>
          </p:nvSpPr>
          <p:spPr>
            <a:xfrm>
              <a:off x="5664508" y="2727523"/>
              <a:ext cx="469902" cy="4699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aphicFrame>
          <p:nvGraphicFramePr>
            <p:cNvPr id="60" name="对象 59">
              <a:extLst>
                <a:ext uri="{FF2B5EF4-FFF2-40B4-BE49-F238E27FC236}">
                  <a16:creationId xmlns:a16="http://schemas.microsoft.com/office/drawing/2014/main" id="{BD7305FC-0528-4639-94E8-EB9B4282A1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8664652"/>
                </p:ext>
              </p:extLst>
            </p:nvPr>
          </p:nvGraphicFramePr>
          <p:xfrm>
            <a:off x="1308791" y="2755797"/>
            <a:ext cx="1029434" cy="3896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6" imgW="470160" imgH="177840" progId="Equation.Ribbit">
                    <p:embed/>
                  </p:oleObj>
                </mc:Choice>
                <mc:Fallback>
                  <p:oleObj name="Formula" r:id="rId6" imgW="470160" imgH="177840" progId="Equation.Ribbit">
                    <p:embed/>
                    <p:pic>
                      <p:nvPicPr>
                        <p:cNvPr id="67" name="对象 66">
                          <a:extLst>
                            <a:ext uri="{FF2B5EF4-FFF2-40B4-BE49-F238E27FC236}">
                              <a16:creationId xmlns:a16="http://schemas.microsoft.com/office/drawing/2014/main" id="{747FB463-6A69-4A94-9C38-4DB497F37E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308791" y="2755797"/>
                          <a:ext cx="1029434" cy="3896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94464B6D-9EDD-459F-B1D6-A4A8022E36BD}"/>
                </a:ext>
              </a:extLst>
            </p:cNvPr>
            <p:cNvGrpSpPr/>
            <p:nvPr/>
          </p:nvGrpSpPr>
          <p:grpSpPr>
            <a:xfrm>
              <a:off x="3687806" y="2644564"/>
              <a:ext cx="627121" cy="635821"/>
              <a:chOff x="2334855" y="4982198"/>
              <a:chExt cx="470342" cy="476866"/>
            </a:xfrm>
          </p:grpSpPr>
          <p:cxnSp>
            <p:nvCxnSpPr>
              <p:cNvPr id="68" name="直接箭头连接符 67">
                <a:extLst>
                  <a:ext uri="{FF2B5EF4-FFF2-40B4-BE49-F238E27FC236}">
                    <a16:creationId xmlns:a16="http://schemas.microsoft.com/office/drawing/2014/main" id="{AD04200E-520C-449F-A2E1-E01E258F62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827" y="4984580"/>
                <a:ext cx="0" cy="4721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>
                <a:extLst>
                  <a:ext uri="{FF2B5EF4-FFF2-40B4-BE49-F238E27FC236}">
                    <a16:creationId xmlns:a16="http://schemas.microsoft.com/office/drawing/2014/main" id="{AC172031-CACC-4CE6-B659-8C6594018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2564" y="4982198"/>
                <a:ext cx="0" cy="4768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0EB1B5E2-8935-45A1-B5F9-240D0BFA0EDE}"/>
                  </a:ext>
                </a:extLst>
              </p:cNvPr>
              <p:cNvSpPr/>
              <p:nvPr/>
            </p:nvSpPr>
            <p:spPr>
              <a:xfrm>
                <a:off x="2537588" y="5086827"/>
                <a:ext cx="267609" cy="26760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altLang="zh-CN" sz="2000" dirty="0"/>
                  <a:t>π</a:t>
                </a:r>
                <a:endParaRPr lang="zh-CN" altLang="en-US" sz="2000" dirty="0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9D05F4C1-5BB6-419A-B077-64C517B5E823}"/>
                  </a:ext>
                </a:extLst>
              </p:cNvPr>
              <p:cNvSpPr/>
              <p:nvPr/>
            </p:nvSpPr>
            <p:spPr>
              <a:xfrm>
                <a:off x="2334855" y="5086827"/>
                <a:ext cx="267609" cy="26760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altLang="zh-CN" sz="2000" dirty="0"/>
                  <a:t>π</a:t>
                </a:r>
                <a:endParaRPr lang="zh-CN" altLang="en-US" sz="2000" dirty="0"/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FC6EB870-CDF8-4051-9D9E-2AA0442B8F6A}"/>
                </a:ext>
              </a:extLst>
            </p:cNvPr>
            <p:cNvGrpSpPr/>
            <p:nvPr/>
          </p:nvGrpSpPr>
          <p:grpSpPr>
            <a:xfrm>
              <a:off x="6218596" y="2644564"/>
              <a:ext cx="627121" cy="635821"/>
              <a:chOff x="2334855" y="4982198"/>
              <a:chExt cx="470342" cy="476866"/>
            </a:xfrm>
          </p:grpSpPr>
          <p:cxnSp>
            <p:nvCxnSpPr>
              <p:cNvPr id="64" name="直接箭头连接符 63">
                <a:extLst>
                  <a:ext uri="{FF2B5EF4-FFF2-40B4-BE49-F238E27FC236}">
                    <a16:creationId xmlns:a16="http://schemas.microsoft.com/office/drawing/2014/main" id="{A9E92433-A201-493A-92E4-E195199321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827" y="4984580"/>
                <a:ext cx="0" cy="4721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箭头连接符 64">
                <a:extLst>
                  <a:ext uri="{FF2B5EF4-FFF2-40B4-BE49-F238E27FC236}">
                    <a16:creationId xmlns:a16="http://schemas.microsoft.com/office/drawing/2014/main" id="{368694BD-DD11-45CD-A020-1CF6D43F3F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2564" y="4982198"/>
                <a:ext cx="0" cy="4768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3D07743F-7494-456B-B0F3-7B559FA95A07}"/>
                  </a:ext>
                </a:extLst>
              </p:cNvPr>
              <p:cNvSpPr/>
              <p:nvPr/>
            </p:nvSpPr>
            <p:spPr>
              <a:xfrm>
                <a:off x="2537588" y="5086827"/>
                <a:ext cx="267609" cy="267608"/>
              </a:xfrm>
              <a:prstGeom prst="ellipse">
                <a:avLst/>
              </a:prstGeom>
              <a:solidFill>
                <a:srgbClr val="E424B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altLang="zh-CN" sz="2000" dirty="0"/>
                  <a:t>ν</a:t>
                </a:r>
                <a:endParaRPr lang="zh-CN" altLang="en-US" sz="2000" dirty="0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AB1D404A-DCC9-431A-A43E-3CFEBEBB5B42}"/>
                  </a:ext>
                </a:extLst>
              </p:cNvPr>
              <p:cNvSpPr/>
              <p:nvPr/>
            </p:nvSpPr>
            <p:spPr>
              <a:xfrm>
                <a:off x="2334855" y="5086827"/>
                <a:ext cx="267609" cy="267608"/>
              </a:xfrm>
              <a:prstGeom prst="ellipse">
                <a:avLst/>
              </a:prstGeom>
              <a:solidFill>
                <a:srgbClr val="E424B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altLang="zh-CN" sz="2000" dirty="0"/>
                  <a:t>ν</a:t>
                </a:r>
                <a:endParaRPr lang="zh-CN" altLang="en-US" sz="2000" dirty="0"/>
              </a:p>
            </p:txBody>
          </p:sp>
        </p:grpSp>
        <p:sp>
          <p:nvSpPr>
            <p:cNvPr id="63" name="乘号 62">
              <a:extLst>
                <a:ext uri="{FF2B5EF4-FFF2-40B4-BE49-F238E27FC236}">
                  <a16:creationId xmlns:a16="http://schemas.microsoft.com/office/drawing/2014/main" id="{F3ADB9B3-AF98-44ED-8EC0-BBEAF19B7BAC}"/>
                </a:ext>
              </a:extLst>
            </p:cNvPr>
            <p:cNvSpPr/>
            <p:nvPr/>
          </p:nvSpPr>
          <p:spPr>
            <a:xfrm>
              <a:off x="6929903" y="2727523"/>
              <a:ext cx="469902" cy="469902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730535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四、禁戒跃迁贡献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E365356-24E9-49C5-8FC0-5F1BBF982197}"/>
              </a:ext>
            </a:extLst>
          </p:cNvPr>
          <p:cNvGrpSpPr/>
          <p:nvPr/>
        </p:nvGrpSpPr>
        <p:grpSpPr>
          <a:xfrm>
            <a:off x="260186" y="1632246"/>
            <a:ext cx="8320343" cy="3964904"/>
            <a:chOff x="346915" y="1033327"/>
            <a:chExt cx="11093790" cy="528653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E5294D5-B517-42F3-B2AA-1EAFB9D2E32F}"/>
                </a:ext>
              </a:extLst>
            </p:cNvPr>
            <p:cNvGrpSpPr/>
            <p:nvPr/>
          </p:nvGrpSpPr>
          <p:grpSpPr>
            <a:xfrm>
              <a:off x="346915" y="1033327"/>
              <a:ext cx="11093790" cy="5286539"/>
              <a:chOff x="346915" y="1033327"/>
              <a:chExt cx="11093790" cy="528653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A8CE8B3-0576-4B72-BA52-EA0C3C808E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24"/>
              <a:stretch/>
            </p:blipFill>
            <p:spPr>
              <a:xfrm>
                <a:off x="346915" y="1033327"/>
                <a:ext cx="3595854" cy="5286539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71CC1165-1B84-4E7E-9E66-F8BBE1913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6831" y="1045767"/>
                <a:ext cx="3595853" cy="3087511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2A780E26-E7AA-4318-A3BF-6BB5CCAD6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6746" y="1045767"/>
                <a:ext cx="3593959" cy="4446853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F11186E1-8CD2-4499-983B-424AE72BC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6831" y="4298190"/>
                <a:ext cx="3595854" cy="1214889"/>
              </a:xfrm>
              <a:prstGeom prst="rect">
                <a:avLst/>
              </a:prstGeom>
            </p:spPr>
          </p:pic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AA2F8B2E-21B9-4C97-86E6-09133F150658}"/>
                </a:ext>
              </a:extLst>
            </p:cNvPr>
            <p:cNvSpPr/>
            <p:nvPr/>
          </p:nvSpPr>
          <p:spPr>
            <a:xfrm>
              <a:off x="5704114" y="1978087"/>
              <a:ext cx="1623527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AC808C1-FB6F-4909-9CCD-347ED590D552}"/>
                </a:ext>
              </a:extLst>
            </p:cNvPr>
            <p:cNvSpPr/>
            <p:nvPr/>
          </p:nvSpPr>
          <p:spPr>
            <a:xfrm>
              <a:off x="5589036" y="2589522"/>
              <a:ext cx="1191209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835D8D53-0279-46B7-B4EA-B69C193A9179}"/>
                </a:ext>
              </a:extLst>
            </p:cNvPr>
            <p:cNvSpPr/>
            <p:nvPr/>
          </p:nvSpPr>
          <p:spPr>
            <a:xfrm>
              <a:off x="5925858" y="3049462"/>
              <a:ext cx="1638156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D44C1073-1B16-45D9-A969-4B0368790BBD}"/>
                </a:ext>
              </a:extLst>
            </p:cNvPr>
            <p:cNvSpPr/>
            <p:nvPr/>
          </p:nvSpPr>
          <p:spPr>
            <a:xfrm>
              <a:off x="5589036" y="3687641"/>
              <a:ext cx="1623527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E595EB2C-6BAB-429F-A5D4-1B15FBA29DA1}"/>
                </a:ext>
              </a:extLst>
            </p:cNvPr>
            <p:cNvSpPr/>
            <p:nvPr/>
          </p:nvSpPr>
          <p:spPr>
            <a:xfrm>
              <a:off x="8749004" y="1464904"/>
              <a:ext cx="2522376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38117723-C31A-4291-ADD6-8BE6830E023D}"/>
                </a:ext>
              </a:extLst>
            </p:cNvPr>
            <p:cNvSpPr/>
            <p:nvPr/>
          </p:nvSpPr>
          <p:spPr>
            <a:xfrm>
              <a:off x="8386665" y="2477552"/>
              <a:ext cx="2136767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CB8A671D-AB77-4879-A9B8-EAC181637ED9}"/>
                </a:ext>
              </a:extLst>
            </p:cNvPr>
            <p:cNvSpPr/>
            <p:nvPr/>
          </p:nvSpPr>
          <p:spPr>
            <a:xfrm>
              <a:off x="8749004" y="3368902"/>
              <a:ext cx="2615682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52ABABE0-20B7-4934-9E80-79CF1A5871F5}"/>
                </a:ext>
              </a:extLst>
            </p:cNvPr>
            <p:cNvSpPr/>
            <p:nvPr/>
          </p:nvSpPr>
          <p:spPr>
            <a:xfrm>
              <a:off x="9179768" y="4002103"/>
              <a:ext cx="1513115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E9778FE-E259-41AB-88ED-C797290FC902}"/>
                </a:ext>
              </a:extLst>
            </p:cNvPr>
            <p:cNvSpPr/>
            <p:nvPr/>
          </p:nvSpPr>
          <p:spPr>
            <a:xfrm>
              <a:off x="9088017" y="4430761"/>
              <a:ext cx="1101012" cy="24259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9B146F53-776C-42D8-AAF3-61D90EE66F6C}"/>
              </a:ext>
            </a:extLst>
          </p:cNvPr>
          <p:cNvSpPr txBox="1"/>
          <p:nvPr/>
        </p:nvSpPr>
        <p:spPr>
          <a:xfrm>
            <a:off x="260187" y="5653476"/>
            <a:ext cx="4627684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125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</a:t>
            </a:r>
            <a:r>
              <a:rPr lang="en-US" altLang="zh-CN" sz="1125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Zhi</a:t>
            </a:r>
            <a:r>
              <a:rPr lang="en-US" altLang="zh-CN" sz="1125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altLang="zh-CN" sz="1125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Caurier</a:t>
            </a:r>
            <a:r>
              <a:rPr lang="en-US" altLang="zh-CN" sz="1125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J. Cuenca-García et al., Phys. Rev. C 87, 025803 (2013).</a:t>
            </a:r>
            <a:endParaRPr lang="it-IT" altLang="zh-CN" sz="1125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FA5113C-D6A9-46F2-B64C-8725D12BC9FE}"/>
              </a:ext>
            </a:extLst>
          </p:cNvPr>
          <p:cNvGrpSpPr/>
          <p:nvPr/>
        </p:nvGrpSpPr>
        <p:grpSpPr>
          <a:xfrm>
            <a:off x="3748647" y="5031049"/>
            <a:ext cx="4668597" cy="911495"/>
            <a:chOff x="5110163" y="5550396"/>
            <a:chExt cx="6224796" cy="1215326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0A67E4F-7702-4974-A5F1-7A0BC9CFAC7B}"/>
                </a:ext>
              </a:extLst>
            </p:cNvPr>
            <p:cNvGrpSpPr/>
            <p:nvPr/>
          </p:nvGrpSpPr>
          <p:grpSpPr>
            <a:xfrm>
              <a:off x="5110163" y="5550396"/>
              <a:ext cx="6224796" cy="1039601"/>
              <a:chOff x="5296525" y="1880428"/>
              <a:chExt cx="6224796" cy="1039601"/>
            </a:xfrm>
          </p:grpSpPr>
          <p:graphicFrame>
            <p:nvGraphicFramePr>
              <p:cNvPr id="27" name="对象 26">
                <a:extLst>
                  <a:ext uri="{FF2B5EF4-FFF2-40B4-BE49-F238E27FC236}">
                    <a16:creationId xmlns:a16="http://schemas.microsoft.com/office/drawing/2014/main" id="{AD2D532A-61DA-41B0-A07A-F5EB39DB79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96525" y="1896324"/>
              <a:ext cx="4454525" cy="5730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ula" r:id="rId6" imgW="3444480" imgH="442080" progId="Equation.Ribbit">
                      <p:embed/>
                    </p:oleObj>
                  </mc:Choice>
                  <mc:Fallback>
                    <p:oleObj name="Formula" r:id="rId6" imgW="3444480" imgH="442080" progId="Equation.Ribbit">
                      <p:embed/>
                      <p:pic>
                        <p:nvPicPr>
                          <p:cNvPr id="27" name="对象 26">
                            <a:extLst>
                              <a:ext uri="{FF2B5EF4-FFF2-40B4-BE49-F238E27FC236}">
                                <a16:creationId xmlns:a16="http://schemas.microsoft.com/office/drawing/2014/main" id="{AD2D532A-61DA-41B0-A07A-F5EB39DB79E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5296525" y="1896324"/>
                            <a:ext cx="4454525" cy="5730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40CE238-00AB-4AE3-98A6-F36B0C96AEAE}"/>
                  </a:ext>
                </a:extLst>
              </p:cNvPr>
              <p:cNvSpPr txBox="1"/>
              <p:nvPr/>
            </p:nvSpPr>
            <p:spPr>
              <a:xfrm>
                <a:off x="9737078" y="1880428"/>
                <a:ext cx="1784243" cy="1039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450"/>
                  </a:spcBef>
                </a:pPr>
                <a:r>
                  <a:rPr lang="zh-CN" altLang="en-US" sz="1350" dirty="0">
                    <a:solidFill>
                      <a:srgbClr val="363DD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单体算符矩阵元</a:t>
                </a:r>
                <a:endParaRPr lang="en-US" altLang="zh-CN" sz="1350" dirty="0">
                  <a:solidFill>
                    <a:srgbClr val="363DD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ts val="450"/>
                  </a:spcBef>
                </a:pPr>
                <a:r>
                  <a:rPr lang="zh-CN" altLang="en-US" sz="1350" dirty="0">
                    <a:solidFill>
                      <a:srgbClr val="363DD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（容易计算）</a:t>
                </a:r>
                <a:endParaRPr lang="en-US" altLang="zh-CN" sz="1350" dirty="0">
                  <a:solidFill>
                    <a:srgbClr val="363DD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3A7FC47-C3D8-4FAB-A09D-9140C6CE9DA5}"/>
                </a:ext>
              </a:extLst>
            </p:cNvPr>
            <p:cNvSpPr txBox="1"/>
            <p:nvPr/>
          </p:nvSpPr>
          <p:spPr>
            <a:xfrm>
              <a:off x="6540800" y="6003121"/>
              <a:ext cx="2201983" cy="762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450"/>
                </a:spcBef>
              </a:pPr>
              <a:r>
                <a:rPr lang="zh-CN" altLang="en-US" sz="135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核单体密度矩阵</a:t>
              </a:r>
              <a:endPara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450"/>
                </a:spcBef>
              </a:pPr>
              <a:r>
                <a:rPr lang="zh-CN" altLang="en-US" sz="135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（依赖核理论模型）</a:t>
              </a:r>
              <a:endPara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4138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四、禁戒跃迁贡献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29D60D-4F03-4C15-90E9-C20270DA8BA3}"/>
              </a:ext>
            </a:extLst>
          </p:cNvPr>
          <p:cNvSpPr txBox="1"/>
          <p:nvPr/>
        </p:nvSpPr>
        <p:spPr>
          <a:xfrm>
            <a:off x="243555" y="1572089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 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模拟计算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Ar(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K(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非唯一型一阶禁戒跃迁谱型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F18EDA8-AC1F-490C-B7FF-7C944C02461E}"/>
              </a:ext>
            </a:extLst>
          </p:cNvPr>
          <p:cNvGrpSpPr/>
          <p:nvPr/>
        </p:nvGrpSpPr>
        <p:grpSpPr>
          <a:xfrm>
            <a:off x="743702" y="2053526"/>
            <a:ext cx="7656596" cy="3465387"/>
            <a:chOff x="908355" y="1429467"/>
            <a:chExt cx="10208794" cy="462051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441CDFF-F071-4743-8AC0-5B50608A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55" y="1429467"/>
              <a:ext cx="10208794" cy="4620516"/>
            </a:xfrm>
            <a:prstGeom prst="rect">
              <a:avLst/>
            </a:prstGeom>
          </p:spPr>
        </p:pic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F8BA301F-77F5-4D92-8410-03854A227779}"/>
                </a:ext>
              </a:extLst>
            </p:cNvPr>
            <p:cNvSpPr/>
            <p:nvPr/>
          </p:nvSpPr>
          <p:spPr>
            <a:xfrm rot="4116230">
              <a:off x="597883" y="3710057"/>
              <a:ext cx="3666951" cy="2052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E51FC6B-D607-4F26-8AEC-1EA61CE7750C}"/>
              </a:ext>
            </a:extLst>
          </p:cNvPr>
          <p:cNvSpPr txBox="1"/>
          <p:nvPr/>
        </p:nvSpPr>
        <p:spPr>
          <a:xfrm>
            <a:off x="243555" y="5634526"/>
            <a:ext cx="3166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 Nuclear Data Center: www.nndc.bnl.gov</a:t>
            </a:r>
            <a:endParaRPr lang="zh-CN" alt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20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四、禁戒跃迁贡献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29D60D-4F03-4C15-90E9-C20270DA8BA3}"/>
              </a:ext>
            </a:extLst>
          </p:cNvPr>
          <p:cNvSpPr txBox="1"/>
          <p:nvPr/>
        </p:nvSpPr>
        <p:spPr>
          <a:xfrm>
            <a:off x="243555" y="1572089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 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模拟计算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Ar(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K(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非唯一型一阶禁戒跃迁谱型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1A12B66-D884-4BC2-8039-0EC9A1FD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4" y="1929350"/>
            <a:ext cx="2670906" cy="3958590"/>
          </a:xfrm>
          <a:prstGeom prst="rect">
            <a:avLst/>
          </a:prstGeom>
        </p:spPr>
      </p:pic>
      <p:grpSp>
        <p:nvGrpSpPr>
          <p:cNvPr id="11" name="组合 60">
            <a:extLst>
              <a:ext uri="{FF2B5EF4-FFF2-40B4-BE49-F238E27FC236}">
                <a16:creationId xmlns:a16="http://schemas.microsoft.com/office/drawing/2014/main" id="{81EBF64B-983A-4250-B572-6CC9D826B9B1}"/>
              </a:ext>
            </a:extLst>
          </p:cNvPr>
          <p:cNvGrpSpPr>
            <a:grpSpLocks/>
          </p:cNvGrpSpPr>
          <p:nvPr/>
        </p:nvGrpSpPr>
        <p:grpSpPr bwMode="auto">
          <a:xfrm>
            <a:off x="898802" y="1929351"/>
            <a:ext cx="2815590" cy="2571503"/>
            <a:chOff x="6172200" y="3124200"/>
            <a:chExt cx="2743200" cy="20574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6956092-F1FE-4498-A4E3-E5E59A3E9B4D}"/>
                </a:ext>
              </a:extLst>
            </p:cNvPr>
            <p:cNvSpPr/>
            <p:nvPr/>
          </p:nvSpPr>
          <p:spPr>
            <a:xfrm>
              <a:off x="6172504" y="3123784"/>
              <a:ext cx="2742896" cy="20578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srgbClr val="FFFFFF"/>
                </a:solidFill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B559233-213F-4432-86ED-41678C235CD0}"/>
                </a:ext>
              </a:extLst>
            </p:cNvPr>
            <p:cNvCxnSpPr/>
            <p:nvPr/>
          </p:nvCxnSpPr>
          <p:spPr>
            <a:xfrm flipH="1">
              <a:off x="6248696" y="3200300"/>
              <a:ext cx="304766" cy="6851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72F7747-DD0A-4FEA-B7FA-975A33AA5B92}"/>
                </a:ext>
              </a:extLst>
            </p:cNvPr>
            <p:cNvCxnSpPr/>
            <p:nvPr/>
          </p:nvCxnSpPr>
          <p:spPr>
            <a:xfrm flipH="1">
              <a:off x="6248696" y="3200300"/>
              <a:ext cx="761916" cy="18294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8B0990C4-054E-46D5-84A3-26F85DE943DD}"/>
                </a:ext>
              </a:extLst>
            </p:cNvPr>
            <p:cNvCxnSpPr/>
            <p:nvPr/>
          </p:nvCxnSpPr>
          <p:spPr>
            <a:xfrm flipH="1">
              <a:off x="6782036" y="3200300"/>
              <a:ext cx="838107" cy="18294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38">
              <a:extLst>
                <a:ext uri="{FF2B5EF4-FFF2-40B4-BE49-F238E27FC236}">
                  <a16:creationId xmlns:a16="http://schemas.microsoft.com/office/drawing/2014/main" id="{BB92B899-890E-4E90-8EF1-6C2D17ADD2AD}"/>
                </a:ext>
              </a:extLst>
            </p:cNvPr>
            <p:cNvCxnSpPr/>
            <p:nvPr/>
          </p:nvCxnSpPr>
          <p:spPr>
            <a:xfrm flipH="1">
              <a:off x="7315377" y="3200300"/>
              <a:ext cx="838107" cy="18294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869ABAA-E56B-4D39-955A-E8C59CCC2174}"/>
                </a:ext>
              </a:extLst>
            </p:cNvPr>
            <p:cNvCxnSpPr/>
            <p:nvPr/>
          </p:nvCxnSpPr>
          <p:spPr>
            <a:xfrm flipH="1">
              <a:off x="7924910" y="3275657"/>
              <a:ext cx="761916" cy="17540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5D57C570-41DB-412F-B40A-B16A57CB7E0D}"/>
                </a:ext>
              </a:extLst>
            </p:cNvPr>
            <p:cNvCxnSpPr/>
            <p:nvPr/>
          </p:nvCxnSpPr>
          <p:spPr>
            <a:xfrm flipH="1">
              <a:off x="8534442" y="4343402"/>
              <a:ext cx="304766" cy="6863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61">
            <a:extLst>
              <a:ext uri="{FF2B5EF4-FFF2-40B4-BE49-F238E27FC236}">
                <a16:creationId xmlns:a16="http://schemas.microsoft.com/office/drawing/2014/main" id="{4D5B18BE-BF24-43AD-9A42-F698897D6BE8}"/>
              </a:ext>
            </a:extLst>
          </p:cNvPr>
          <p:cNvGrpSpPr>
            <a:grpSpLocks/>
          </p:cNvGrpSpPr>
          <p:nvPr/>
        </p:nvGrpSpPr>
        <p:grpSpPr bwMode="auto">
          <a:xfrm>
            <a:off x="906488" y="5433915"/>
            <a:ext cx="2815278" cy="484669"/>
            <a:chOff x="6172200" y="3124200"/>
            <a:chExt cx="2743200" cy="20574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7CC842B-AD85-48B5-AA3B-C6D59BCDC368}"/>
                </a:ext>
              </a:extLst>
            </p:cNvPr>
            <p:cNvSpPr/>
            <p:nvPr/>
          </p:nvSpPr>
          <p:spPr>
            <a:xfrm>
              <a:off x="6172512" y="3125168"/>
              <a:ext cx="2742896" cy="2057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srgbClr val="FFFFFF"/>
                </a:solidFill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6A87F7FE-E565-4AB9-AEBD-BDC04AA35BFD}"/>
                </a:ext>
              </a:extLst>
            </p:cNvPr>
            <p:cNvCxnSpPr/>
            <p:nvPr/>
          </p:nvCxnSpPr>
          <p:spPr>
            <a:xfrm flipH="1">
              <a:off x="6248704" y="3201250"/>
              <a:ext cx="304766" cy="6847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1A1D74C-F35D-4868-B134-9BD5E8E4536B}"/>
                </a:ext>
              </a:extLst>
            </p:cNvPr>
            <p:cNvCxnSpPr/>
            <p:nvPr/>
          </p:nvCxnSpPr>
          <p:spPr>
            <a:xfrm flipH="1">
              <a:off x="6248704" y="3201250"/>
              <a:ext cx="761916" cy="18295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144DAAD-2F69-40ED-8F8B-D4B76EEBDE6E}"/>
                </a:ext>
              </a:extLst>
            </p:cNvPr>
            <p:cNvCxnSpPr/>
            <p:nvPr/>
          </p:nvCxnSpPr>
          <p:spPr>
            <a:xfrm flipH="1">
              <a:off x="6782044" y="3201250"/>
              <a:ext cx="838107" cy="18295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30335EC3-9B12-4A60-BE41-A30DC8B1CC28}"/>
                </a:ext>
              </a:extLst>
            </p:cNvPr>
            <p:cNvCxnSpPr/>
            <p:nvPr/>
          </p:nvCxnSpPr>
          <p:spPr>
            <a:xfrm flipH="1">
              <a:off x="7315385" y="3201250"/>
              <a:ext cx="838107" cy="18295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F223211-9099-450C-AF09-C60C5B8A92AA}"/>
                </a:ext>
              </a:extLst>
            </p:cNvPr>
            <p:cNvCxnSpPr/>
            <p:nvPr/>
          </p:nvCxnSpPr>
          <p:spPr>
            <a:xfrm flipH="1">
              <a:off x="7924918" y="3277330"/>
              <a:ext cx="761916" cy="175348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DAF59D7C-B7EB-4157-83F6-A7006B126EB7}"/>
                </a:ext>
              </a:extLst>
            </p:cNvPr>
            <p:cNvCxnSpPr/>
            <p:nvPr/>
          </p:nvCxnSpPr>
          <p:spPr>
            <a:xfrm flipH="1">
              <a:off x="8534450" y="4342466"/>
              <a:ext cx="304766" cy="6883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54A2ED25-D937-473B-9EEC-AFD063C56C67}"/>
              </a:ext>
            </a:extLst>
          </p:cNvPr>
          <p:cNvSpPr txBox="1"/>
          <p:nvPr/>
        </p:nvSpPr>
        <p:spPr>
          <a:xfrm>
            <a:off x="142546" y="54835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内壳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DA0C286-C91E-4021-81B1-E393E37D6964}"/>
              </a:ext>
            </a:extLst>
          </p:cNvPr>
          <p:cNvSpPr txBox="1"/>
          <p:nvPr/>
        </p:nvSpPr>
        <p:spPr>
          <a:xfrm>
            <a:off x="142546" y="316376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外壳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664C0F8-0562-486B-B041-B7478298A84E}"/>
              </a:ext>
            </a:extLst>
          </p:cNvPr>
          <p:cNvSpPr txBox="1"/>
          <p:nvPr/>
        </p:nvSpPr>
        <p:spPr>
          <a:xfrm>
            <a:off x="55984" y="477559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价空间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3A529E-3CE8-49FF-A5A8-A8A4EEBD1499}"/>
              </a:ext>
            </a:extLst>
          </p:cNvPr>
          <p:cNvSpPr txBox="1"/>
          <p:nvPr/>
        </p:nvSpPr>
        <p:spPr>
          <a:xfrm>
            <a:off x="4027199" y="1992891"/>
            <a:ext cx="5009499" cy="83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壳模型计算</a:t>
            </a:r>
            <a:r>
              <a:rPr lang="zh-CN" altLang="en-US" sz="1500" dirty="0"/>
              <a:t>跃迁矩阵元：</a:t>
            </a:r>
            <a:endParaRPr lang="en-US" altLang="zh-CN" sz="1500" dirty="0"/>
          </a:p>
          <a:p>
            <a:pPr algn="ctr"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谐振子</a:t>
            </a:r>
            <a:r>
              <a:rPr lang="en-US" altLang="zh-CN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sdpf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500" dirty="0"/>
              <a:t>壳层 </a:t>
            </a:r>
            <a:r>
              <a:rPr lang="en-US" altLang="zh-CN" sz="1500" dirty="0"/>
              <a:t>+ </a:t>
            </a:r>
            <a:r>
              <a:rPr lang="zh-CN" altLang="en-US" sz="1500" dirty="0"/>
              <a:t>优化的单极通用相互作用</a:t>
            </a:r>
            <a:r>
              <a:rPr lang="en-US" altLang="zh-CN" sz="1500" dirty="0"/>
              <a:t>(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altLang="zh-CN" sz="1500" dirty="0"/>
              <a:t>)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7047088-09E6-4CED-BA55-D45661E32B4E}"/>
              </a:ext>
            </a:extLst>
          </p:cNvPr>
          <p:cNvSpPr txBox="1"/>
          <p:nvPr/>
        </p:nvSpPr>
        <p:spPr>
          <a:xfrm>
            <a:off x="4201893" y="2788734"/>
            <a:ext cx="45504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125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altLang="zh-CN" sz="1125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Utsuno</a:t>
            </a:r>
            <a:r>
              <a:rPr lang="en-US" altLang="zh-CN" sz="1125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T. Otsuka, B. A. Brown, et al., Phys. Rev. C 86, 051301(R) (2012).</a:t>
            </a:r>
            <a:endParaRPr lang="it-IT" altLang="zh-CN" sz="1125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55591F5-84F7-4A58-8DBF-54A3A6FB8EDD}"/>
              </a:ext>
            </a:extLst>
          </p:cNvPr>
          <p:cNvGrpSpPr/>
          <p:nvPr/>
        </p:nvGrpSpPr>
        <p:grpSpPr>
          <a:xfrm>
            <a:off x="4356490" y="3102466"/>
            <a:ext cx="4315409" cy="2780597"/>
            <a:chOff x="5808653" y="2993622"/>
            <a:chExt cx="5753878" cy="370746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BD13B51-AC6B-4A99-90FC-0E3FA9CA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7" t="12798" r="9433" b="12269"/>
            <a:stretch/>
          </p:blipFill>
          <p:spPr>
            <a:xfrm>
              <a:off x="6213599" y="2993622"/>
              <a:ext cx="4970695" cy="3707462"/>
            </a:xfrm>
            <a:prstGeom prst="rect">
              <a:avLst/>
            </a:prstGeom>
          </p:spPr>
        </p:pic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4157806D-4ADE-4B95-AC1F-8146DA5EC351}"/>
                </a:ext>
              </a:extLst>
            </p:cNvPr>
            <p:cNvCxnSpPr>
              <a:cxnSpLocks/>
            </p:cNvCxnSpPr>
            <p:nvPr/>
          </p:nvCxnSpPr>
          <p:spPr>
            <a:xfrm>
              <a:off x="5808653" y="4605040"/>
              <a:ext cx="575387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D79C0854-68DF-4583-B967-13855CD9E6EC}"/>
                </a:ext>
              </a:extLst>
            </p:cNvPr>
            <p:cNvCxnSpPr>
              <a:cxnSpLocks/>
            </p:cNvCxnSpPr>
            <p:nvPr/>
          </p:nvCxnSpPr>
          <p:spPr>
            <a:xfrm>
              <a:off x="5808653" y="5609636"/>
              <a:ext cx="575387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椭圆 37">
            <a:extLst>
              <a:ext uri="{FF2B5EF4-FFF2-40B4-BE49-F238E27FC236}">
                <a16:creationId xmlns:a16="http://schemas.microsoft.com/office/drawing/2014/main" id="{81A14DF3-0A9C-445B-BEB2-49CA5CE6E42E}"/>
              </a:ext>
            </a:extLst>
          </p:cNvPr>
          <p:cNvSpPr/>
          <p:nvPr/>
        </p:nvSpPr>
        <p:spPr>
          <a:xfrm>
            <a:off x="5406288" y="5559932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01140EE5-52DA-47C6-B24D-1C1678B632C1}"/>
              </a:ext>
            </a:extLst>
          </p:cNvPr>
          <p:cNvSpPr/>
          <p:nvPr/>
        </p:nvSpPr>
        <p:spPr>
          <a:xfrm>
            <a:off x="5508953" y="5559932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8523320-918B-4366-B80C-D4E7701C4EA6}"/>
              </a:ext>
            </a:extLst>
          </p:cNvPr>
          <p:cNvSpPr/>
          <p:nvPr/>
        </p:nvSpPr>
        <p:spPr>
          <a:xfrm>
            <a:off x="5611619" y="5559932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359EA607-6FF2-44D1-8DB4-BA71A12C38DF}"/>
              </a:ext>
            </a:extLst>
          </p:cNvPr>
          <p:cNvSpPr/>
          <p:nvPr/>
        </p:nvSpPr>
        <p:spPr>
          <a:xfrm>
            <a:off x="5714284" y="5559932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D4EBE7F-899A-4A32-BD2E-A0C5B331E913}"/>
              </a:ext>
            </a:extLst>
          </p:cNvPr>
          <p:cNvSpPr/>
          <p:nvPr/>
        </p:nvSpPr>
        <p:spPr>
          <a:xfrm>
            <a:off x="5816949" y="5559932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0BF93EE-B341-430E-BA17-5C83696E9028}"/>
              </a:ext>
            </a:extLst>
          </p:cNvPr>
          <p:cNvSpPr/>
          <p:nvPr/>
        </p:nvSpPr>
        <p:spPr>
          <a:xfrm>
            <a:off x="5919614" y="5559932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27079918-DDF4-4918-8E80-971C804806B6}"/>
              </a:ext>
            </a:extLst>
          </p:cNvPr>
          <p:cNvSpPr/>
          <p:nvPr/>
        </p:nvSpPr>
        <p:spPr>
          <a:xfrm>
            <a:off x="5562705" y="5431188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12CEF864-D94D-4EB8-BDFB-85F1B20968C0}"/>
              </a:ext>
            </a:extLst>
          </p:cNvPr>
          <p:cNvSpPr/>
          <p:nvPr/>
        </p:nvSpPr>
        <p:spPr>
          <a:xfrm>
            <a:off x="5767863" y="5431188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08BD2328-4685-464F-8C52-FE14672959FD}"/>
              </a:ext>
            </a:extLst>
          </p:cNvPr>
          <p:cNvSpPr/>
          <p:nvPr/>
        </p:nvSpPr>
        <p:spPr>
          <a:xfrm>
            <a:off x="5562705" y="4697767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D01C2B04-9C41-4414-A81F-E19CBC5F9CDF}"/>
              </a:ext>
            </a:extLst>
          </p:cNvPr>
          <p:cNvSpPr/>
          <p:nvPr/>
        </p:nvSpPr>
        <p:spPr>
          <a:xfrm>
            <a:off x="5767863" y="4697767"/>
            <a:ext cx="62043" cy="62043"/>
          </a:xfrm>
          <a:prstGeom prst="ellipse">
            <a:avLst/>
          </a:prstGeom>
          <a:solidFill>
            <a:srgbClr val="363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5325392-DFB5-4172-A1BD-82D16DCB7FC8}"/>
              </a:ext>
            </a:extLst>
          </p:cNvPr>
          <p:cNvSpPr/>
          <p:nvPr/>
        </p:nvSpPr>
        <p:spPr>
          <a:xfrm>
            <a:off x="6950147" y="556085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D1162D5C-D6F1-419E-8A92-DDA76608A65D}"/>
              </a:ext>
            </a:extLst>
          </p:cNvPr>
          <p:cNvSpPr/>
          <p:nvPr/>
        </p:nvSpPr>
        <p:spPr>
          <a:xfrm>
            <a:off x="7052812" y="556085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75A1FE96-6C37-4590-BEFC-C64EC464D641}"/>
              </a:ext>
            </a:extLst>
          </p:cNvPr>
          <p:cNvSpPr/>
          <p:nvPr/>
        </p:nvSpPr>
        <p:spPr>
          <a:xfrm>
            <a:off x="7155477" y="556085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377D3DDD-06EE-44BF-95F0-EE8F2D9FD3F1}"/>
              </a:ext>
            </a:extLst>
          </p:cNvPr>
          <p:cNvSpPr/>
          <p:nvPr/>
        </p:nvSpPr>
        <p:spPr>
          <a:xfrm>
            <a:off x="7258142" y="556085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E9D3B44-FB87-4832-90C9-F709EAA61D93}"/>
              </a:ext>
            </a:extLst>
          </p:cNvPr>
          <p:cNvSpPr/>
          <p:nvPr/>
        </p:nvSpPr>
        <p:spPr>
          <a:xfrm>
            <a:off x="7360808" y="556085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1457F8C8-2381-499F-BD22-2F868D269CC7}"/>
              </a:ext>
            </a:extLst>
          </p:cNvPr>
          <p:cNvSpPr/>
          <p:nvPr/>
        </p:nvSpPr>
        <p:spPr>
          <a:xfrm>
            <a:off x="7463472" y="556085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2D50E58-F00E-4262-86A5-2447FCB333BE}"/>
              </a:ext>
            </a:extLst>
          </p:cNvPr>
          <p:cNvSpPr/>
          <p:nvPr/>
        </p:nvSpPr>
        <p:spPr>
          <a:xfrm>
            <a:off x="7106564" y="5432107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12770A3F-F81F-4610-B509-7DCE492EDF7C}"/>
              </a:ext>
            </a:extLst>
          </p:cNvPr>
          <p:cNvSpPr/>
          <p:nvPr/>
        </p:nvSpPr>
        <p:spPr>
          <a:xfrm>
            <a:off x="7311722" y="5432107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7678D303-E834-4D38-B10B-0CBF85CD4946}"/>
              </a:ext>
            </a:extLst>
          </p:cNvPr>
          <p:cNvSpPr/>
          <p:nvPr/>
        </p:nvSpPr>
        <p:spPr>
          <a:xfrm>
            <a:off x="7011314" y="469904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B98915F7-442F-4909-861F-F116AB80CF9D}"/>
              </a:ext>
            </a:extLst>
          </p:cNvPr>
          <p:cNvSpPr/>
          <p:nvPr/>
        </p:nvSpPr>
        <p:spPr>
          <a:xfrm>
            <a:off x="7278230" y="469904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ACC59A5-D683-48FB-9B59-0073E3622AB0}"/>
              </a:ext>
            </a:extLst>
          </p:cNvPr>
          <p:cNvSpPr/>
          <p:nvPr/>
        </p:nvSpPr>
        <p:spPr>
          <a:xfrm>
            <a:off x="7144772" y="469904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094553CF-2CA3-4762-ACAB-AFB94A2303F9}"/>
              </a:ext>
            </a:extLst>
          </p:cNvPr>
          <p:cNvSpPr/>
          <p:nvPr/>
        </p:nvSpPr>
        <p:spPr>
          <a:xfrm>
            <a:off x="7411688" y="4699041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8985330B-85E2-4A10-A3F3-649253DEC707}"/>
              </a:ext>
            </a:extLst>
          </p:cNvPr>
          <p:cNvSpPr/>
          <p:nvPr/>
        </p:nvSpPr>
        <p:spPr>
          <a:xfrm>
            <a:off x="7011314" y="4624436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8D341CAA-C95F-4739-88B0-0AA443B01537}"/>
              </a:ext>
            </a:extLst>
          </p:cNvPr>
          <p:cNvSpPr/>
          <p:nvPr/>
        </p:nvSpPr>
        <p:spPr>
          <a:xfrm>
            <a:off x="7278230" y="4624436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B3EF9E47-8462-486B-8A9B-D385B3EAFA61}"/>
              </a:ext>
            </a:extLst>
          </p:cNvPr>
          <p:cNvSpPr/>
          <p:nvPr/>
        </p:nvSpPr>
        <p:spPr>
          <a:xfrm>
            <a:off x="7144772" y="4624436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B02059CB-FBDF-44D4-A0CC-C86B08021203}"/>
              </a:ext>
            </a:extLst>
          </p:cNvPr>
          <p:cNvSpPr/>
          <p:nvPr/>
        </p:nvSpPr>
        <p:spPr>
          <a:xfrm>
            <a:off x="7411688" y="4624436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3C04C34D-710D-4EAD-A2D7-FD4AE0D4836F}"/>
              </a:ext>
            </a:extLst>
          </p:cNvPr>
          <p:cNvSpPr/>
          <p:nvPr/>
        </p:nvSpPr>
        <p:spPr>
          <a:xfrm>
            <a:off x="7211292" y="4567259"/>
            <a:ext cx="62043" cy="6204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B1FDF480-C6F5-46BA-B3A3-ED2AD6CD6C68}"/>
              </a:ext>
            </a:extLst>
          </p:cNvPr>
          <p:cNvSpPr txBox="1"/>
          <p:nvPr/>
        </p:nvSpPr>
        <p:spPr>
          <a:xfrm>
            <a:off x="6205538" y="310695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3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四、禁戒跃迁贡献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29D60D-4F03-4C15-90E9-C20270DA8BA3}"/>
              </a:ext>
            </a:extLst>
          </p:cNvPr>
          <p:cNvSpPr txBox="1"/>
          <p:nvPr/>
        </p:nvSpPr>
        <p:spPr>
          <a:xfrm>
            <a:off x="243555" y="1572089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 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模拟计算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Ar(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K(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非唯一型一阶禁戒跃迁谱型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1A12B66-D884-4BC2-8039-0EC9A1FD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4" y="1929350"/>
            <a:ext cx="2670906" cy="3958590"/>
          </a:xfrm>
          <a:prstGeom prst="rect">
            <a:avLst/>
          </a:prstGeom>
        </p:spPr>
      </p:pic>
      <p:grpSp>
        <p:nvGrpSpPr>
          <p:cNvPr id="11" name="组合 60">
            <a:extLst>
              <a:ext uri="{FF2B5EF4-FFF2-40B4-BE49-F238E27FC236}">
                <a16:creationId xmlns:a16="http://schemas.microsoft.com/office/drawing/2014/main" id="{81EBF64B-983A-4250-B572-6CC9D826B9B1}"/>
              </a:ext>
            </a:extLst>
          </p:cNvPr>
          <p:cNvGrpSpPr>
            <a:grpSpLocks/>
          </p:cNvGrpSpPr>
          <p:nvPr/>
        </p:nvGrpSpPr>
        <p:grpSpPr bwMode="auto">
          <a:xfrm>
            <a:off x="898802" y="1929351"/>
            <a:ext cx="2815590" cy="2571503"/>
            <a:chOff x="6172200" y="3124200"/>
            <a:chExt cx="2743200" cy="20574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6956092-F1FE-4498-A4E3-E5E59A3E9B4D}"/>
                </a:ext>
              </a:extLst>
            </p:cNvPr>
            <p:cNvSpPr/>
            <p:nvPr/>
          </p:nvSpPr>
          <p:spPr>
            <a:xfrm>
              <a:off x="6172504" y="3123784"/>
              <a:ext cx="2742896" cy="20578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srgbClr val="FFFFFF"/>
                </a:solidFill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B559233-213F-4432-86ED-41678C235CD0}"/>
                </a:ext>
              </a:extLst>
            </p:cNvPr>
            <p:cNvCxnSpPr/>
            <p:nvPr/>
          </p:nvCxnSpPr>
          <p:spPr>
            <a:xfrm flipH="1">
              <a:off x="6248696" y="3200300"/>
              <a:ext cx="304766" cy="6851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72F7747-DD0A-4FEA-B7FA-975A33AA5B92}"/>
                </a:ext>
              </a:extLst>
            </p:cNvPr>
            <p:cNvCxnSpPr/>
            <p:nvPr/>
          </p:nvCxnSpPr>
          <p:spPr>
            <a:xfrm flipH="1">
              <a:off x="6248696" y="3200300"/>
              <a:ext cx="761916" cy="18294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8B0990C4-054E-46D5-84A3-26F85DE943DD}"/>
                </a:ext>
              </a:extLst>
            </p:cNvPr>
            <p:cNvCxnSpPr/>
            <p:nvPr/>
          </p:nvCxnSpPr>
          <p:spPr>
            <a:xfrm flipH="1">
              <a:off x="6782036" y="3200300"/>
              <a:ext cx="838107" cy="18294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38">
              <a:extLst>
                <a:ext uri="{FF2B5EF4-FFF2-40B4-BE49-F238E27FC236}">
                  <a16:creationId xmlns:a16="http://schemas.microsoft.com/office/drawing/2014/main" id="{BB92B899-890E-4E90-8EF1-6C2D17ADD2AD}"/>
                </a:ext>
              </a:extLst>
            </p:cNvPr>
            <p:cNvCxnSpPr/>
            <p:nvPr/>
          </p:nvCxnSpPr>
          <p:spPr>
            <a:xfrm flipH="1">
              <a:off x="7315377" y="3200300"/>
              <a:ext cx="838107" cy="18294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869ABAA-E56B-4D39-955A-E8C59CCC2174}"/>
                </a:ext>
              </a:extLst>
            </p:cNvPr>
            <p:cNvCxnSpPr/>
            <p:nvPr/>
          </p:nvCxnSpPr>
          <p:spPr>
            <a:xfrm flipH="1">
              <a:off x="7924910" y="3275657"/>
              <a:ext cx="761916" cy="17540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5D57C570-41DB-412F-B40A-B16A57CB7E0D}"/>
                </a:ext>
              </a:extLst>
            </p:cNvPr>
            <p:cNvCxnSpPr/>
            <p:nvPr/>
          </p:nvCxnSpPr>
          <p:spPr>
            <a:xfrm flipH="1">
              <a:off x="8534442" y="4343402"/>
              <a:ext cx="304766" cy="6863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61">
            <a:extLst>
              <a:ext uri="{FF2B5EF4-FFF2-40B4-BE49-F238E27FC236}">
                <a16:creationId xmlns:a16="http://schemas.microsoft.com/office/drawing/2014/main" id="{4D5B18BE-BF24-43AD-9A42-F698897D6BE8}"/>
              </a:ext>
            </a:extLst>
          </p:cNvPr>
          <p:cNvGrpSpPr>
            <a:grpSpLocks/>
          </p:cNvGrpSpPr>
          <p:nvPr/>
        </p:nvGrpSpPr>
        <p:grpSpPr bwMode="auto">
          <a:xfrm>
            <a:off x="906488" y="5433915"/>
            <a:ext cx="2815278" cy="484669"/>
            <a:chOff x="6172200" y="3124200"/>
            <a:chExt cx="2743200" cy="20574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7CC842B-AD85-48B5-AA3B-C6D59BCDC368}"/>
                </a:ext>
              </a:extLst>
            </p:cNvPr>
            <p:cNvSpPr/>
            <p:nvPr/>
          </p:nvSpPr>
          <p:spPr>
            <a:xfrm>
              <a:off x="6172512" y="3125168"/>
              <a:ext cx="2742896" cy="2057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srgbClr val="FFFFFF"/>
                </a:solidFill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6A87F7FE-E565-4AB9-AEBD-BDC04AA35BFD}"/>
                </a:ext>
              </a:extLst>
            </p:cNvPr>
            <p:cNvCxnSpPr/>
            <p:nvPr/>
          </p:nvCxnSpPr>
          <p:spPr>
            <a:xfrm flipH="1">
              <a:off x="6248704" y="3201250"/>
              <a:ext cx="304766" cy="6847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1A1D74C-F35D-4868-B134-9BD5E8E4536B}"/>
                </a:ext>
              </a:extLst>
            </p:cNvPr>
            <p:cNvCxnSpPr/>
            <p:nvPr/>
          </p:nvCxnSpPr>
          <p:spPr>
            <a:xfrm flipH="1">
              <a:off x="6248704" y="3201250"/>
              <a:ext cx="761916" cy="18295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144DAAD-2F69-40ED-8F8B-D4B76EEBDE6E}"/>
                </a:ext>
              </a:extLst>
            </p:cNvPr>
            <p:cNvCxnSpPr/>
            <p:nvPr/>
          </p:nvCxnSpPr>
          <p:spPr>
            <a:xfrm flipH="1">
              <a:off x="6782044" y="3201250"/>
              <a:ext cx="838107" cy="18295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30335EC3-9B12-4A60-BE41-A30DC8B1CC28}"/>
                </a:ext>
              </a:extLst>
            </p:cNvPr>
            <p:cNvCxnSpPr/>
            <p:nvPr/>
          </p:nvCxnSpPr>
          <p:spPr>
            <a:xfrm flipH="1">
              <a:off x="7315385" y="3201250"/>
              <a:ext cx="838107" cy="18295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F223211-9099-450C-AF09-C60C5B8A92AA}"/>
                </a:ext>
              </a:extLst>
            </p:cNvPr>
            <p:cNvCxnSpPr/>
            <p:nvPr/>
          </p:nvCxnSpPr>
          <p:spPr>
            <a:xfrm flipH="1">
              <a:off x="7924918" y="3277330"/>
              <a:ext cx="761916" cy="175348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DAF59D7C-B7EB-4157-83F6-A7006B126EB7}"/>
                </a:ext>
              </a:extLst>
            </p:cNvPr>
            <p:cNvCxnSpPr/>
            <p:nvPr/>
          </p:nvCxnSpPr>
          <p:spPr>
            <a:xfrm flipH="1">
              <a:off x="8534450" y="4342466"/>
              <a:ext cx="304766" cy="6883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54A2ED25-D937-473B-9EEC-AFD063C56C67}"/>
              </a:ext>
            </a:extLst>
          </p:cNvPr>
          <p:cNvSpPr txBox="1"/>
          <p:nvPr/>
        </p:nvSpPr>
        <p:spPr>
          <a:xfrm>
            <a:off x="142546" y="54835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内壳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DA0C286-C91E-4021-81B1-E393E37D6964}"/>
              </a:ext>
            </a:extLst>
          </p:cNvPr>
          <p:cNvSpPr txBox="1"/>
          <p:nvPr/>
        </p:nvSpPr>
        <p:spPr>
          <a:xfrm>
            <a:off x="142546" y="316376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外壳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664C0F8-0562-486B-B041-B7478298A84E}"/>
              </a:ext>
            </a:extLst>
          </p:cNvPr>
          <p:cNvSpPr txBox="1"/>
          <p:nvPr/>
        </p:nvSpPr>
        <p:spPr>
          <a:xfrm>
            <a:off x="55984" y="477559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价空间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43A529E-3CE8-49FF-A5A8-A8A4EEBD1499}"/>
              </a:ext>
            </a:extLst>
          </p:cNvPr>
          <p:cNvSpPr txBox="1"/>
          <p:nvPr/>
        </p:nvSpPr>
        <p:spPr>
          <a:xfrm>
            <a:off x="4027199" y="1992891"/>
            <a:ext cx="5009499" cy="83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壳模型计算</a:t>
            </a:r>
            <a:r>
              <a:rPr lang="zh-CN" altLang="en-US" sz="1500" dirty="0"/>
              <a:t>跃迁矩阵元：</a:t>
            </a:r>
            <a:endParaRPr lang="en-US" altLang="zh-CN" sz="1500" dirty="0"/>
          </a:p>
          <a:p>
            <a:pPr algn="ctr"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谐振子</a:t>
            </a:r>
            <a:r>
              <a:rPr lang="en-US" altLang="zh-CN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sdpf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500" dirty="0"/>
              <a:t>壳层 </a:t>
            </a:r>
            <a:r>
              <a:rPr lang="en-US" altLang="zh-CN" sz="1500" dirty="0"/>
              <a:t>+ </a:t>
            </a:r>
            <a:r>
              <a:rPr lang="zh-CN" altLang="en-US" sz="1500" dirty="0"/>
              <a:t>优化的单极通用相互作用</a:t>
            </a:r>
            <a:r>
              <a:rPr lang="en-US" altLang="zh-CN" sz="1500" dirty="0"/>
              <a:t>(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altLang="zh-CN" sz="1500" dirty="0"/>
              <a:t>)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7047088-09E6-4CED-BA55-D45661E32B4E}"/>
              </a:ext>
            </a:extLst>
          </p:cNvPr>
          <p:cNvSpPr txBox="1"/>
          <p:nvPr/>
        </p:nvSpPr>
        <p:spPr>
          <a:xfrm>
            <a:off x="4201893" y="2788734"/>
            <a:ext cx="45504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125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altLang="zh-CN" sz="1125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Utsuno</a:t>
            </a:r>
            <a:r>
              <a:rPr lang="en-US" altLang="zh-CN" sz="1125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T. Otsuka, B. A. Brown, et al., Phys. Rev. C 86, 051301(R) (2012).</a:t>
            </a:r>
            <a:endParaRPr lang="it-IT" altLang="zh-CN" sz="1125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0A3E944-8AA8-4060-83D5-6BA0C880938E}"/>
              </a:ext>
            </a:extLst>
          </p:cNvPr>
          <p:cNvGrpSpPr/>
          <p:nvPr/>
        </p:nvGrpSpPr>
        <p:grpSpPr>
          <a:xfrm>
            <a:off x="4418211" y="3173017"/>
            <a:ext cx="4163814" cy="2281994"/>
            <a:chOff x="5890948" y="3087688"/>
            <a:chExt cx="5551752" cy="304265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46E1DF-3537-4052-9691-C5B6122CE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0" t="27544" r="10132" b="26273"/>
            <a:stretch/>
          </p:blipFill>
          <p:spPr>
            <a:xfrm>
              <a:off x="5890948" y="3546271"/>
              <a:ext cx="5551752" cy="2584076"/>
            </a:xfrm>
            <a:prstGeom prst="rect">
              <a:avLst/>
            </a:prstGeom>
          </p:spPr>
        </p:pic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08BD2328-4685-464F-8C52-FE14672959FD}"/>
                </a:ext>
              </a:extLst>
            </p:cNvPr>
            <p:cNvSpPr/>
            <p:nvPr/>
          </p:nvSpPr>
          <p:spPr>
            <a:xfrm>
              <a:off x="7143890" y="5590948"/>
              <a:ext cx="144400" cy="144400"/>
            </a:xfrm>
            <a:prstGeom prst="ellipse">
              <a:avLst/>
            </a:prstGeom>
            <a:solidFill>
              <a:srgbClr val="363DD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D01C2B04-9C41-4414-A81F-E19CBC5F9CDF}"/>
                </a:ext>
              </a:extLst>
            </p:cNvPr>
            <p:cNvSpPr/>
            <p:nvPr/>
          </p:nvSpPr>
          <p:spPr>
            <a:xfrm>
              <a:off x="7614284" y="5590948"/>
              <a:ext cx="144400" cy="144400"/>
            </a:xfrm>
            <a:prstGeom prst="ellipse">
              <a:avLst/>
            </a:prstGeom>
            <a:solidFill>
              <a:srgbClr val="363DD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7678D303-E834-4D38-B10B-0CBF85CD4946}"/>
                </a:ext>
              </a:extLst>
            </p:cNvPr>
            <p:cNvSpPr/>
            <p:nvPr/>
          </p:nvSpPr>
          <p:spPr>
            <a:xfrm>
              <a:off x="9303968" y="5586297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B98915F7-442F-4909-861F-F116AB80CF9D}"/>
                </a:ext>
              </a:extLst>
            </p:cNvPr>
            <p:cNvSpPr/>
            <p:nvPr/>
          </p:nvSpPr>
          <p:spPr>
            <a:xfrm>
              <a:off x="9820722" y="5586297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4ACC59A5-D683-48FB-9B59-0073E3622AB0}"/>
                </a:ext>
              </a:extLst>
            </p:cNvPr>
            <p:cNvSpPr/>
            <p:nvPr/>
          </p:nvSpPr>
          <p:spPr>
            <a:xfrm>
              <a:off x="9562345" y="5586297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094553CF-2CA3-4762-ACAB-AFB94A2303F9}"/>
                </a:ext>
              </a:extLst>
            </p:cNvPr>
            <p:cNvSpPr/>
            <p:nvPr/>
          </p:nvSpPr>
          <p:spPr>
            <a:xfrm>
              <a:off x="10079100" y="5586297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3C04C34D-710D-4EAD-A2D7-FD4AE0D4836F}"/>
                </a:ext>
              </a:extLst>
            </p:cNvPr>
            <p:cNvSpPr/>
            <p:nvPr/>
          </p:nvSpPr>
          <p:spPr>
            <a:xfrm>
              <a:off x="9706745" y="3678445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8650D29-3359-4E9D-8BEC-C490D6467C99}"/>
                </a:ext>
              </a:extLst>
            </p:cNvPr>
            <p:cNvSpPr/>
            <p:nvPr/>
          </p:nvSpPr>
          <p:spPr>
            <a:xfrm>
              <a:off x="9303968" y="4356034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4DBDDC14-98E7-4DA8-8503-25B9B0398999}"/>
                </a:ext>
              </a:extLst>
            </p:cNvPr>
            <p:cNvSpPr/>
            <p:nvPr/>
          </p:nvSpPr>
          <p:spPr>
            <a:xfrm>
              <a:off x="9820722" y="4356034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610A57A3-CE7A-4D40-AFE7-B53A40912210}"/>
                </a:ext>
              </a:extLst>
            </p:cNvPr>
            <p:cNvSpPr/>
            <p:nvPr/>
          </p:nvSpPr>
          <p:spPr>
            <a:xfrm>
              <a:off x="9562345" y="4356034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C96DA50-6A4B-4F88-98C0-71AB69077EEE}"/>
                </a:ext>
              </a:extLst>
            </p:cNvPr>
            <p:cNvSpPr/>
            <p:nvPr/>
          </p:nvSpPr>
          <p:spPr>
            <a:xfrm>
              <a:off x="10079100" y="4356034"/>
              <a:ext cx="144400" cy="144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aphicFrame>
          <p:nvGraphicFramePr>
            <p:cNvPr id="73" name="对象 72">
              <a:extLst>
                <a:ext uri="{FF2B5EF4-FFF2-40B4-BE49-F238E27FC236}">
                  <a16:creationId xmlns:a16="http://schemas.microsoft.com/office/drawing/2014/main" id="{D163339E-DD7E-4A08-B6FD-03FC67CE08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89775" y="3087688"/>
            <a:ext cx="309245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4" imgW="2061360" imgH="214920" progId="Equation.Ribbit">
                    <p:embed/>
                  </p:oleObj>
                </mc:Choice>
                <mc:Fallback>
                  <p:oleObj name="Formula" r:id="rId4" imgW="2061360" imgH="214920" progId="Equation.Ribbit">
                    <p:embed/>
                    <p:pic>
                      <p:nvPicPr>
                        <p:cNvPr id="73" name="对象 72">
                          <a:extLst>
                            <a:ext uri="{FF2B5EF4-FFF2-40B4-BE49-F238E27FC236}">
                              <a16:creationId xmlns:a16="http://schemas.microsoft.com/office/drawing/2014/main" id="{D163339E-DD7E-4A08-B6FD-03FC67CE08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089775" y="3087688"/>
                          <a:ext cx="3092450" cy="323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5B81A8E-01A8-499E-A725-2D9F886A2DAF}"/>
                </a:ext>
              </a:extLst>
            </p:cNvPr>
            <p:cNvSpPr txBox="1"/>
            <p:nvPr/>
          </p:nvSpPr>
          <p:spPr>
            <a:xfrm rot="18784345">
              <a:off x="8511067" y="4517648"/>
              <a:ext cx="100540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1.15(0.95)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65B5101F-9838-429F-90E5-A5AFB5E475C6}"/>
                </a:ext>
              </a:extLst>
            </p:cNvPr>
            <p:cNvSpPr txBox="1"/>
            <p:nvPr/>
          </p:nvSpPr>
          <p:spPr>
            <a:xfrm rot="1838831">
              <a:off x="7806931" y="3440153"/>
              <a:ext cx="103150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-0.34(0.07)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FE0D42FA-9985-499E-9628-159B33B47545}"/>
                </a:ext>
              </a:extLst>
            </p:cNvPr>
            <p:cNvSpPr txBox="1"/>
            <p:nvPr/>
          </p:nvSpPr>
          <p:spPr>
            <a:xfrm rot="19750612">
              <a:off x="8404991" y="3841273"/>
              <a:ext cx="1093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-0.06(0.01)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17B2A16E-C9B3-4676-BA97-9DF1C4D9D877}"/>
                </a:ext>
              </a:extLst>
            </p:cNvPr>
            <p:cNvSpPr txBox="1"/>
            <p:nvPr/>
          </p:nvSpPr>
          <p:spPr>
            <a:xfrm rot="2800336">
              <a:off x="7631348" y="4602780"/>
              <a:ext cx="1031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0.17(0.05)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4542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F570F3-A728-4F44-A1FE-34826857FB53}"/>
              </a:ext>
            </a:extLst>
          </p:cNvPr>
          <p:cNvSpPr txBox="1"/>
          <p:nvPr/>
        </p:nvSpPr>
        <p:spPr>
          <a:xfrm>
            <a:off x="121778" y="1004667"/>
            <a:ext cx="6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225" dirty="0"/>
              <a:t>四、禁戒跃迁贡献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29D60D-4F03-4C15-90E9-C20270DA8BA3}"/>
              </a:ext>
            </a:extLst>
          </p:cNvPr>
          <p:cNvSpPr txBox="1"/>
          <p:nvPr/>
        </p:nvSpPr>
        <p:spPr>
          <a:xfrm>
            <a:off x="243555" y="1572089"/>
            <a:ext cx="8755953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 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模拟计算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Ar(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K(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非唯一型一阶禁戒跃迁谱型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43621B-D305-4F40-A9E1-7146C4B37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/>
          <a:stretch/>
        </p:blipFill>
        <p:spPr>
          <a:xfrm>
            <a:off x="550707" y="2221651"/>
            <a:ext cx="3720369" cy="2642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07EA6-7707-46C9-B0C4-58DDEF3BE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/>
          <a:stretch/>
        </p:blipFill>
        <p:spPr>
          <a:xfrm>
            <a:off x="4812477" y="2221652"/>
            <a:ext cx="3720369" cy="264205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DF84214C-2D8A-4584-AD00-D26B85DEB95D}"/>
              </a:ext>
            </a:extLst>
          </p:cNvPr>
          <p:cNvSpPr txBox="1"/>
          <p:nvPr/>
        </p:nvSpPr>
        <p:spPr>
          <a:xfrm>
            <a:off x="1580177" y="5049075"/>
            <a:ext cx="598364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禁戒跃迁显著压低能量较小的电子出射事例占比！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6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42C5ED9-7867-4720-8CF6-5E9C70471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7" y="914502"/>
            <a:ext cx="7708573" cy="556787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A5F0D0-FA51-4618-8F6A-1971FF16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04C0A03-BA5B-4721-ABCB-7324D1E9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Is there </a:t>
            </a:r>
            <a:r>
              <a:rPr lang="en-US" altLang="zh-CN" sz="2800" i="1" dirty="0">
                <a:latin typeface="Comic Sans MS" panose="030F0702030302020204" pitchFamily="66" charset="0"/>
              </a:rPr>
              <a:t>T</a:t>
            </a:r>
            <a:r>
              <a:rPr lang="en-US" altLang="zh-CN" sz="2800" dirty="0">
                <a:latin typeface="Comic Sans MS" panose="030F0702030302020204" pitchFamily="66" charset="0"/>
              </a:rPr>
              <a:t>=0 np pairing in </a:t>
            </a:r>
            <a:r>
              <a:rPr lang="en-US" altLang="zh-CN" sz="2800" i="1" dirty="0">
                <a:latin typeface="Comic Sans MS" panose="030F0702030302020204" pitchFamily="66" charset="0"/>
              </a:rPr>
              <a:t>N</a:t>
            </a:r>
            <a:r>
              <a:rPr lang="en-US" altLang="zh-CN" sz="2800" dirty="0">
                <a:latin typeface="Comic Sans MS" panose="030F0702030302020204" pitchFamily="66" charset="0"/>
              </a:rPr>
              <a:t>=</a:t>
            </a:r>
            <a:r>
              <a:rPr lang="en-US" altLang="zh-CN" sz="2800" i="1" dirty="0">
                <a:latin typeface="Comic Sans MS" panose="030F0702030302020204" pitchFamily="66" charset="0"/>
              </a:rPr>
              <a:t>Z</a:t>
            </a:r>
            <a:r>
              <a:rPr lang="en-US" altLang="zh-CN" sz="2800" dirty="0">
                <a:latin typeface="Comic Sans MS" panose="030F0702030302020204" pitchFamily="66" charset="0"/>
              </a:rPr>
              <a:t> nuclei?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7" name="图形 16" descr="问号 纯色填充">
            <a:extLst>
              <a:ext uri="{FF2B5EF4-FFF2-40B4-BE49-F238E27FC236}">
                <a16:creationId xmlns:a16="http://schemas.microsoft.com/office/drawing/2014/main" id="{F6D17B44-531C-4D21-AAE1-2DBF00A8B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4837" y="2595036"/>
            <a:ext cx="640398" cy="640398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C89347-7909-43D5-AEA7-CE0DD6AF3F57}"/>
              </a:ext>
            </a:extLst>
          </p:cNvPr>
          <p:cNvGrpSpPr/>
          <p:nvPr/>
        </p:nvGrpSpPr>
        <p:grpSpPr>
          <a:xfrm>
            <a:off x="4949926" y="1142665"/>
            <a:ext cx="4194074" cy="2866731"/>
            <a:chOff x="4905986" y="1957950"/>
            <a:chExt cx="4194074" cy="2866731"/>
          </a:xfrm>
        </p:grpSpPr>
        <p:sp>
          <p:nvSpPr>
            <p:cNvPr id="27" name="星形: 五角 26">
              <a:extLst>
                <a:ext uri="{FF2B5EF4-FFF2-40B4-BE49-F238E27FC236}">
                  <a16:creationId xmlns:a16="http://schemas.microsoft.com/office/drawing/2014/main" id="{1B3AE3DF-CD12-41F4-930F-1D3C929351D1}"/>
                </a:ext>
              </a:extLst>
            </p:cNvPr>
            <p:cNvSpPr/>
            <p:nvPr/>
          </p:nvSpPr>
          <p:spPr>
            <a:xfrm>
              <a:off x="4905986" y="3112251"/>
              <a:ext cx="264066" cy="26406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C221E90-89EA-4C2E-9686-2D32328DD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15" y="1957950"/>
              <a:ext cx="3668045" cy="2866731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39CD196-3274-4F8E-8ACE-B49D2EEFC77A}"/>
              </a:ext>
            </a:extLst>
          </p:cNvPr>
          <p:cNvGrpSpPr/>
          <p:nvPr/>
        </p:nvGrpSpPr>
        <p:grpSpPr>
          <a:xfrm>
            <a:off x="4296553" y="2049938"/>
            <a:ext cx="4802613" cy="4630265"/>
            <a:chOff x="4292834" y="825124"/>
            <a:chExt cx="4802613" cy="463026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57BE1D7-C3F7-4D9E-B059-F7EF7AFDA085}"/>
                </a:ext>
              </a:extLst>
            </p:cNvPr>
            <p:cNvGrpSpPr/>
            <p:nvPr/>
          </p:nvGrpSpPr>
          <p:grpSpPr>
            <a:xfrm>
              <a:off x="4292834" y="3012744"/>
              <a:ext cx="4802613" cy="2442645"/>
              <a:chOff x="4335626" y="2664513"/>
              <a:chExt cx="4802613" cy="2442645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635BDB5A-85EF-4020-AB32-6A966BE97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1387" y="2664513"/>
                <a:ext cx="4796852" cy="1420007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38D75383-1420-45F4-A5BB-02C452608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626" y="4084379"/>
                <a:ext cx="4802613" cy="1022779"/>
              </a:xfrm>
              <a:prstGeom prst="rect">
                <a:avLst/>
              </a:prstGeom>
            </p:spPr>
          </p:pic>
        </p:grpSp>
        <p:sp>
          <p:nvSpPr>
            <p:cNvPr id="21" name="星形: 五角 20">
              <a:extLst>
                <a:ext uri="{FF2B5EF4-FFF2-40B4-BE49-F238E27FC236}">
                  <a16:creationId xmlns:a16="http://schemas.microsoft.com/office/drawing/2014/main" id="{9AA717C8-096B-4D4E-B43F-BC19466F5D64}"/>
                </a:ext>
              </a:extLst>
            </p:cNvPr>
            <p:cNvSpPr/>
            <p:nvPr/>
          </p:nvSpPr>
          <p:spPr>
            <a:xfrm>
              <a:off x="5163515" y="825124"/>
              <a:ext cx="264066" cy="26406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C48D94B-A267-43B0-999D-9B5D9034DC2E}"/>
              </a:ext>
            </a:extLst>
          </p:cNvPr>
          <p:cNvGrpSpPr/>
          <p:nvPr/>
        </p:nvGrpSpPr>
        <p:grpSpPr>
          <a:xfrm>
            <a:off x="598413" y="986098"/>
            <a:ext cx="4324322" cy="5598153"/>
            <a:chOff x="598413" y="986098"/>
            <a:chExt cx="4324322" cy="5598153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9910B628-8023-4836-80B6-98782EC76B71}"/>
                </a:ext>
              </a:extLst>
            </p:cNvPr>
            <p:cNvGrpSpPr/>
            <p:nvPr/>
          </p:nvGrpSpPr>
          <p:grpSpPr>
            <a:xfrm>
              <a:off x="598413" y="1958863"/>
              <a:ext cx="4275667" cy="4625388"/>
              <a:chOff x="598413" y="1958863"/>
              <a:chExt cx="4275667" cy="4625388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B3A5ED1-7A60-4ECC-9D89-C103356C42E8}"/>
                  </a:ext>
                </a:extLst>
              </p:cNvPr>
              <p:cNvSpPr txBox="1"/>
              <p:nvPr/>
            </p:nvSpPr>
            <p:spPr>
              <a:xfrm>
                <a:off x="598413" y="1958863"/>
                <a:ext cx="4275667" cy="1100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srgbClr val="242021"/>
                    </a:solidFill>
                  </a:rPr>
                  <a:t>N</a:t>
                </a:r>
                <a:r>
                  <a:rPr lang="en-US" altLang="zh-CN" sz="2000" b="1" i="0" dirty="0">
                    <a:solidFill>
                      <a:srgbClr val="242021"/>
                    </a:solidFill>
                    <a:effectLst/>
                  </a:rPr>
                  <a:t>o evidence for an </a:t>
                </a:r>
                <a:r>
                  <a:rPr lang="en-US" altLang="zh-CN" sz="2000" b="1" dirty="0" err="1"/>
                  <a:t>isoscalar</a:t>
                </a:r>
                <a:r>
                  <a:rPr lang="en-US" altLang="zh-CN" sz="2000" b="1" dirty="0"/>
                  <a:t> pair condensate</a:t>
                </a:r>
                <a:r>
                  <a:rPr lang="en-US" altLang="zh-CN" sz="2000" b="1" i="0" dirty="0">
                    <a:solidFill>
                      <a:srgbClr val="242021"/>
                    </a:solidFill>
                    <a:effectLst/>
                  </a:rPr>
                  <a:t>.</a:t>
                </a:r>
                <a:r>
                  <a:rPr lang="en-US" altLang="zh-CN" sz="2000" b="1" dirty="0"/>
                  <a:t> 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Phys. Rev. C 61, 041303(R) (2000)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32FA6CD2-428A-4DF1-85EB-550454A52C35}"/>
                  </a:ext>
                </a:extLst>
              </p:cNvPr>
              <p:cNvGrpSpPr/>
              <p:nvPr/>
            </p:nvGrpSpPr>
            <p:grpSpPr>
              <a:xfrm>
                <a:off x="604158" y="3096859"/>
                <a:ext cx="3668045" cy="3487392"/>
                <a:chOff x="696267" y="3118977"/>
                <a:chExt cx="3668045" cy="3487392"/>
              </a:xfrm>
            </p:grpSpPr>
            <p:pic>
              <p:nvPicPr>
                <p:cNvPr id="10" name="图片 9" descr="Screen Shot 2013-06-24 at 17.14.38.png">
                  <a:extLst>
                    <a:ext uri="{FF2B5EF4-FFF2-40B4-BE49-F238E27FC236}">
                      <a16:creationId xmlns:a16="http://schemas.microsoft.com/office/drawing/2014/main" id="{2FF6E1BC-030C-4B81-A861-2BC2F72222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267" y="3118977"/>
                  <a:ext cx="3668045" cy="348739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C95F7CE0-8888-4A1C-A816-6ACD202565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9056" y="3692250"/>
                      <a:ext cx="545406" cy="3932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>
                        <a:lnSpc>
                          <a:spcPct val="13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</a:rPr>
                                  <m:t>sym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dirty="0">
                        <a:latin typeface="Comic Sans MS" panose="030F0702030302020204" pitchFamily="66" charset="0"/>
                        <a:ea typeface="黑体" panose="02010609060101010101" pitchFamily="49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C95F7CE0-8888-4A1C-A816-6ACD202565F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39056" y="3692250"/>
                      <a:ext cx="545406" cy="39324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8989" r="-4494" b="-1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53A8276-BC37-EFA8-1A22-4A94959EEA03}"/>
                </a:ext>
              </a:extLst>
            </p:cNvPr>
            <p:cNvSpPr txBox="1"/>
            <p:nvPr/>
          </p:nvSpPr>
          <p:spPr>
            <a:xfrm>
              <a:off x="606769" y="986098"/>
              <a:ext cx="4315966" cy="1067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1800" dirty="0">
                  <a:ea typeface="黑体" panose="02010609060101010101" pitchFamily="49" charset="-122"/>
                </a:rPr>
                <a:t>After</a:t>
              </a:r>
              <a:r>
                <a:rPr lang="en-US" altLang="zh-CN" sz="1800" b="0" i="0" dirty="0">
                  <a:solidFill>
                    <a:srgbClr val="242021"/>
                  </a:solidFill>
                  <a:effectLst/>
                </a:rPr>
                <a:t> correcting for the symmetry energy</a:t>
              </a:r>
              <a:r>
                <a:rPr lang="en-US" altLang="zh-CN" sz="1800" dirty="0"/>
                <a:t>,</a:t>
              </a:r>
              <a:r>
                <a:rPr lang="en-US" altLang="zh-CN" sz="1800" b="0" i="1" dirty="0">
                  <a:solidFill>
                    <a:srgbClr val="242021"/>
                  </a:solidFill>
                  <a:effectLst/>
                </a:rPr>
                <a:t> T</a:t>
              </a:r>
              <a:r>
                <a:rPr lang="en-US" altLang="zh-CN" sz="1800" dirty="0">
                  <a:solidFill>
                    <a:srgbClr val="242021"/>
                  </a:solidFill>
                </a:rPr>
                <a:t>=</a:t>
              </a:r>
              <a:r>
                <a:rPr lang="en-US" altLang="zh-CN" sz="1800" b="0" i="0" dirty="0">
                  <a:solidFill>
                    <a:srgbClr val="242021"/>
                  </a:solidFill>
                  <a:effectLst/>
                </a:rPr>
                <a:t>0 states are less bound than the </a:t>
              </a:r>
              <a:r>
                <a:rPr lang="en-US" altLang="zh-CN" sz="1800" b="0" i="1" dirty="0">
                  <a:solidFill>
                    <a:srgbClr val="242021"/>
                  </a:solidFill>
                  <a:effectLst/>
                </a:rPr>
                <a:t>T</a:t>
              </a:r>
              <a:r>
                <a:rPr lang="en-US" altLang="zh-CN" sz="1800" b="0" i="0" dirty="0">
                  <a:solidFill>
                    <a:srgbClr val="242021"/>
                  </a:solidFill>
                  <a:effectLst/>
                </a:rPr>
                <a:t>=1 states in odd-odd </a:t>
              </a:r>
              <a:r>
                <a:rPr lang="en-US" altLang="zh-CN" sz="1800" b="0" i="1" dirty="0">
                  <a:solidFill>
                    <a:srgbClr val="242021"/>
                  </a:solidFill>
                  <a:effectLst/>
                </a:rPr>
                <a:t>N</a:t>
              </a:r>
              <a:r>
                <a:rPr lang="en-US" altLang="zh-CN" sz="1800" dirty="0">
                  <a:solidFill>
                    <a:srgbClr val="242021"/>
                  </a:solidFill>
                </a:rPr>
                <a:t>=</a:t>
              </a:r>
              <a:r>
                <a:rPr lang="en-US" altLang="zh-CN" sz="1800" b="0" i="1" dirty="0">
                  <a:solidFill>
                    <a:srgbClr val="242021"/>
                  </a:solidFill>
                  <a:effectLst/>
                </a:rPr>
                <a:t>Z </a:t>
              </a:r>
              <a:r>
                <a:rPr lang="en-US" altLang="zh-CN" sz="1800" b="0" i="0" dirty="0">
                  <a:solidFill>
                    <a:srgbClr val="242021"/>
                  </a:solidFill>
                  <a:effectLst/>
                </a:rPr>
                <a:t>nuclei.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49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760321B-E28D-4BF4-B29C-666249E7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DE3D65A-9FE7-4E12-9D7E-658C3095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Nucleon-Pair Approximation (NPA)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678995-C12E-4A44-AA91-8605AE14A686}"/>
              </a:ext>
            </a:extLst>
          </p:cNvPr>
          <p:cNvSpPr txBox="1"/>
          <p:nvPr/>
        </p:nvSpPr>
        <p:spPr>
          <a:xfrm>
            <a:off x="220275" y="977786"/>
            <a:ext cx="858260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/>
              <a:t>Shell-model basis states:</a:t>
            </a:r>
          </a:p>
          <a:p>
            <a:pPr marL="540000" lvl="1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540000" lvl="1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/>
              <a:t>Collective nucleon pairs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marL="197100" lvl="1">
              <a:spcBef>
                <a:spcPts val="1800"/>
              </a:spcBef>
              <a:spcAft>
                <a:spcPts val="1200"/>
              </a:spcAft>
            </a:pPr>
            <a:endParaRPr lang="en-US" altLang="zh-CN" sz="2400" dirty="0"/>
          </a:p>
          <a:p>
            <a:pPr marL="540000" lvl="1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/>
              <a:t>The NPA</a:t>
            </a:r>
            <a:r>
              <a:rPr lang="zh-CN" altLang="en-US" sz="2400" dirty="0"/>
              <a:t> </a:t>
            </a:r>
            <a:r>
              <a:rPr lang="en-US" altLang="zh-CN" sz="2400" dirty="0"/>
              <a:t>basis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marL="197100" lvl="1">
              <a:spcBef>
                <a:spcPts val="1200"/>
              </a:spcBef>
              <a:spcAft>
                <a:spcPts val="600"/>
              </a:spcAft>
            </a:pPr>
            <a:endParaRPr lang="en-US" altLang="zh-CN" sz="2400" dirty="0"/>
          </a:p>
          <a:p>
            <a:pPr marL="197100" lvl="1">
              <a:spcBef>
                <a:spcPts val="1200"/>
              </a:spcBef>
              <a:spcAft>
                <a:spcPts val="600"/>
              </a:spcAft>
            </a:pPr>
            <a:endParaRPr lang="en-US" altLang="zh-CN" sz="2400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8C6A0786-B391-49D3-9549-229939C3FB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482002"/>
              </p:ext>
            </p:extLst>
          </p:nvPr>
        </p:nvGraphicFramePr>
        <p:xfrm>
          <a:off x="1060414" y="1413538"/>
          <a:ext cx="5024305" cy="763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3" imgW="3431880" imgH="524520" progId="Equation.Ribbit">
                  <p:embed/>
                </p:oleObj>
              </mc:Choice>
              <mc:Fallback>
                <p:oleObj name="Formula" r:id="rId3" imgW="3431880" imgH="524520" progId="Equation.Ribbit">
                  <p:embed/>
                  <p:pic>
                    <p:nvPicPr>
                      <p:cNvPr id="109" name="对象 108">
                        <a:extLst>
                          <a:ext uri="{FF2B5EF4-FFF2-40B4-BE49-F238E27FC236}">
                            <a16:creationId xmlns:a16="http://schemas.microsoft.com/office/drawing/2014/main" id="{E7286E18-7B26-4D6A-8DD2-A84E9F2DCB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0414" y="1413538"/>
                        <a:ext cx="5024305" cy="763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B3B1F331-0B49-44FE-A5EC-2F24912B9694}"/>
              </a:ext>
            </a:extLst>
          </p:cNvPr>
          <p:cNvGrpSpPr/>
          <p:nvPr/>
        </p:nvGrpSpPr>
        <p:grpSpPr>
          <a:xfrm>
            <a:off x="6571398" y="1177318"/>
            <a:ext cx="2184638" cy="1778242"/>
            <a:chOff x="6995294" y="1279326"/>
            <a:chExt cx="1681162" cy="1368425"/>
          </a:xfrm>
        </p:grpSpPr>
        <p:grpSp>
          <p:nvGrpSpPr>
            <p:cNvPr id="7" name="组合 36">
              <a:extLst>
                <a:ext uri="{FF2B5EF4-FFF2-40B4-BE49-F238E27FC236}">
                  <a16:creationId xmlns:a16="http://schemas.microsoft.com/office/drawing/2014/main" id="{F77C8E2C-3F8E-4C36-9020-648DA6A141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6919" y="1422201"/>
              <a:ext cx="1146174" cy="1143000"/>
              <a:chOff x="2070083" y="5143512"/>
              <a:chExt cx="1146182" cy="1143008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453CAC95-6020-49F2-87E6-371D7D508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4546" y="5357826"/>
                <a:ext cx="720725" cy="7191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10" name="Oval 6">
                <a:extLst>
                  <a:ext uri="{FF2B5EF4-FFF2-40B4-BE49-F238E27FC236}">
                    <a16:creationId xmlns:a16="http://schemas.microsoft.com/office/drawing/2014/main" id="{2540FF6B-A47F-4F1C-914D-36B62AEFB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0083" y="5500702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11" name="Oval 7">
                <a:extLst>
                  <a:ext uri="{FF2B5EF4-FFF2-40B4-BE49-F238E27FC236}">
                    <a16:creationId xmlns:a16="http://schemas.microsoft.com/office/drawing/2014/main" id="{5029FCB6-C66B-458B-87C8-C516DD795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835" y="5143512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8D679BFB-F9DD-46A2-AE95-0A4AE3E45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0083" y="5929330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EC98E98F-0804-4C19-A5C1-3E7F809DD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835" y="6149988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30B4140D-E535-4354-9C3D-22347606D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463" y="6215082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15" name="Oval 11">
                <a:extLst>
                  <a:ext uri="{FF2B5EF4-FFF2-40B4-BE49-F238E27FC236}">
                    <a16:creationId xmlns:a16="http://schemas.microsoft.com/office/drawing/2014/main" id="{43298838-15E4-4B71-8A46-584215EBA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215" y="5929330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16" name="Oval 12">
                <a:extLst>
                  <a:ext uri="{FF2B5EF4-FFF2-40B4-BE49-F238E27FC236}">
                    <a16:creationId xmlns:a16="http://schemas.microsoft.com/office/drawing/2014/main" id="{2697913E-4CDC-47F3-8960-315DBA42A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240" y="5502288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17" name="Oval 13">
                <a:extLst>
                  <a:ext uri="{FF2B5EF4-FFF2-40B4-BE49-F238E27FC236}">
                    <a16:creationId xmlns:a16="http://schemas.microsoft.com/office/drawing/2014/main" id="{E59F0FD6-3710-4A6B-A4E3-099C361B9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5901" y="5143512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C92F8EFF-C0DB-417F-A38E-7D2919F0F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5294" y="1279326"/>
              <a:ext cx="1681162" cy="1368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9798F0A-298E-42BA-9B1E-C917F27D02D3}"/>
              </a:ext>
            </a:extLst>
          </p:cNvPr>
          <p:cNvGrpSpPr/>
          <p:nvPr/>
        </p:nvGrpSpPr>
        <p:grpSpPr>
          <a:xfrm>
            <a:off x="6577118" y="2958344"/>
            <a:ext cx="2184638" cy="1778242"/>
            <a:chOff x="6990319" y="2894483"/>
            <a:chExt cx="1681162" cy="1368425"/>
          </a:xfrm>
        </p:grpSpPr>
        <p:grpSp>
          <p:nvGrpSpPr>
            <p:cNvPr id="19" name="组合 30">
              <a:extLst>
                <a:ext uri="{FF2B5EF4-FFF2-40B4-BE49-F238E27FC236}">
                  <a16:creationId xmlns:a16="http://schemas.microsoft.com/office/drawing/2014/main" id="{D916A0AE-64DB-4BF9-A614-4E268339E6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7286" y="3045788"/>
              <a:ext cx="1081137" cy="950515"/>
              <a:chOff x="7014398" y="2716598"/>
              <a:chExt cx="1081138" cy="950515"/>
            </a:xfrm>
          </p:grpSpPr>
          <p:sp>
            <p:nvSpPr>
              <p:cNvPr id="25" name="Oval 5">
                <a:extLst>
                  <a:ext uri="{FF2B5EF4-FFF2-40B4-BE49-F238E27FC236}">
                    <a16:creationId xmlns:a16="http://schemas.microsoft.com/office/drawing/2014/main" id="{9DDF24CD-D0F8-4F0F-AACE-5E056D46A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0081" y="2803513"/>
                <a:ext cx="720725" cy="7191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26" name="Oval 6">
                <a:extLst>
                  <a:ext uri="{FF2B5EF4-FFF2-40B4-BE49-F238E27FC236}">
                    <a16:creationId xmlns:a16="http://schemas.microsoft.com/office/drawing/2014/main" id="{A846E48D-14E4-4B39-AB1E-E0789F27C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5415" y="2932622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27" name="Oval 7">
                <a:extLst>
                  <a:ext uri="{FF2B5EF4-FFF2-40B4-BE49-F238E27FC236}">
                    <a16:creationId xmlns:a16="http://schemas.microsoft.com/office/drawing/2014/main" id="{80B60619-5A41-4A90-809B-1CBC8243C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9431" y="2716598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28" name="Oval 8">
                <a:extLst>
                  <a:ext uri="{FF2B5EF4-FFF2-40B4-BE49-F238E27FC236}">
                    <a16:creationId xmlns:a16="http://schemas.microsoft.com/office/drawing/2014/main" id="{C3C0E155-92DA-441C-92BC-9E2830346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4398" y="3365240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29" name="Oval 9">
                <a:extLst>
                  <a:ext uri="{FF2B5EF4-FFF2-40B4-BE49-F238E27FC236}">
                    <a16:creationId xmlns:a16="http://schemas.microsoft.com/office/drawing/2014/main" id="{1BE6DEF6-5009-4C16-8448-910B69382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9431" y="3581264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30" name="Oval 10">
                <a:extLst>
                  <a:ext uri="{FF2B5EF4-FFF2-40B4-BE49-F238E27FC236}">
                    <a16:creationId xmlns:a16="http://schemas.microsoft.com/office/drawing/2014/main" id="{7D11AD1C-F7B2-47A9-BF08-66DC93B1A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34479" y="3595675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31" name="Oval 11">
                <a:extLst>
                  <a:ext uri="{FF2B5EF4-FFF2-40B4-BE49-F238E27FC236}">
                    <a16:creationId xmlns:a16="http://schemas.microsoft.com/office/drawing/2014/main" id="{E7E122EB-F63D-4765-B83A-001BC18BC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7206" y="3421932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32" name="Oval 12">
                <a:extLst>
                  <a:ext uri="{FF2B5EF4-FFF2-40B4-BE49-F238E27FC236}">
                    <a16:creationId xmlns:a16="http://schemas.microsoft.com/office/drawing/2014/main" id="{DB3DEA98-3B41-42AB-B4FA-1AE5B3884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2511" y="3004630"/>
                <a:ext cx="73025" cy="714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  <p:sp>
            <p:nvSpPr>
              <p:cNvPr id="33" name="Oval 13">
                <a:extLst>
                  <a:ext uri="{FF2B5EF4-FFF2-40B4-BE49-F238E27FC236}">
                    <a16:creationId xmlns:a16="http://schemas.microsoft.com/office/drawing/2014/main" id="{5E0F1091-0E57-4F04-B57E-F37121529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78495" y="2789177"/>
                <a:ext cx="73025" cy="7143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en-US"/>
              </a:p>
            </p:txBody>
          </p:sp>
        </p:grp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A17987C7-894A-4F8E-92CE-9D9664EB8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0319" y="2894483"/>
              <a:ext cx="1681162" cy="1368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F321A35-74DA-4B60-8785-9932EDB28AD3}"/>
                </a:ext>
              </a:extLst>
            </p:cNvPr>
            <p:cNvSpPr/>
            <p:nvPr/>
          </p:nvSpPr>
          <p:spPr bwMode="auto">
            <a:xfrm rot="19860000">
              <a:off x="8194548" y="2993713"/>
              <a:ext cx="167401" cy="53619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CCCFA9A-661B-4BF3-84B3-8D56E998B3C7}"/>
                </a:ext>
              </a:extLst>
            </p:cNvPr>
            <p:cNvSpPr/>
            <p:nvPr/>
          </p:nvSpPr>
          <p:spPr bwMode="auto">
            <a:xfrm rot="2640000">
              <a:off x="8072056" y="3615847"/>
              <a:ext cx="167401" cy="53619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171BCB00-0488-452A-9E8A-C9E3F1C4C834}"/>
                </a:ext>
              </a:extLst>
            </p:cNvPr>
            <p:cNvSpPr/>
            <p:nvPr/>
          </p:nvSpPr>
          <p:spPr bwMode="auto">
            <a:xfrm rot="2160000">
              <a:off x="7329416" y="2940569"/>
              <a:ext cx="167401" cy="53619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098EC0E-4EC2-4807-9BEB-AE5F2C67CD5B}"/>
                </a:ext>
              </a:extLst>
            </p:cNvPr>
            <p:cNvSpPr/>
            <p:nvPr/>
          </p:nvSpPr>
          <p:spPr bwMode="auto">
            <a:xfrm rot="8640000">
              <a:off x="7335868" y="3565224"/>
              <a:ext cx="167401" cy="53619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id="{D929C971-40CA-41AB-AA31-F20AE1C016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322254"/>
              </p:ext>
            </p:extLst>
          </p:nvPr>
        </p:nvGraphicFramePr>
        <p:xfrm>
          <a:off x="1026593" y="4011613"/>
          <a:ext cx="5468937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5" imgW="3665520" imgH="432000" progId="Equation.Ribbit">
                  <p:embed/>
                </p:oleObj>
              </mc:Choice>
              <mc:Fallback>
                <p:oleObj name="Formula" r:id="rId5" imgW="3665520" imgH="432000" progId="Equation.Ribbit">
                  <p:embed/>
                  <p:pic>
                    <p:nvPicPr>
                      <p:cNvPr id="138" name="对象 137">
                        <a:extLst>
                          <a:ext uri="{FF2B5EF4-FFF2-40B4-BE49-F238E27FC236}">
                            <a16:creationId xmlns:a16="http://schemas.microsoft.com/office/drawing/2014/main" id="{F5C61DA2-122E-4373-9972-9F1D8CBDAB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6593" y="4011613"/>
                        <a:ext cx="5468937" cy="63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组合 34">
            <a:extLst>
              <a:ext uri="{FF2B5EF4-FFF2-40B4-BE49-F238E27FC236}">
                <a16:creationId xmlns:a16="http://schemas.microsoft.com/office/drawing/2014/main" id="{2E55973C-18FC-4230-AD36-D6A5C3FF75F7}"/>
              </a:ext>
            </a:extLst>
          </p:cNvPr>
          <p:cNvGrpSpPr/>
          <p:nvPr/>
        </p:nvGrpSpPr>
        <p:grpSpPr>
          <a:xfrm>
            <a:off x="4459574" y="5038567"/>
            <a:ext cx="4539081" cy="1370923"/>
            <a:chOff x="3970818" y="5373216"/>
            <a:chExt cx="5173182" cy="1370923"/>
          </a:xfrm>
        </p:grpSpPr>
        <p:sp>
          <p:nvSpPr>
            <p:cNvPr id="36" name="TextBox 32">
              <a:extLst>
                <a:ext uri="{FF2B5EF4-FFF2-40B4-BE49-F238E27FC236}">
                  <a16:creationId xmlns:a16="http://schemas.microsoft.com/office/drawing/2014/main" id="{93B62A81-7001-41CA-AE59-848C2BD75C28}"/>
                </a:ext>
              </a:extLst>
            </p:cNvPr>
            <p:cNvSpPr txBox="1"/>
            <p:nvPr/>
          </p:nvSpPr>
          <p:spPr>
            <a:xfrm>
              <a:off x="3970818" y="5403387"/>
              <a:ext cx="5173178" cy="134075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J. Q. Chen, </a:t>
              </a:r>
              <a:r>
                <a:rPr lang="en-US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Nucl</a:t>
              </a: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Phys. A  562, 218 (1993) </a:t>
              </a:r>
            </a:p>
            <a:p>
              <a:pPr algn="r">
                <a:lnSpc>
                  <a:spcPct val="130000"/>
                </a:lnSpc>
              </a:pP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J. Q. Chen, </a:t>
              </a:r>
              <a:r>
                <a:rPr lang="en-US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Nucl</a:t>
              </a: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Phys. A 626, 686 (1997)</a:t>
              </a:r>
            </a:p>
            <a:p>
              <a:pPr algn="r">
                <a:lnSpc>
                  <a:spcPct val="130000"/>
                </a:lnSpc>
              </a:pP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Y. M. Zhao et al., Phys. Rev. C 62, 014304 (2000)</a:t>
              </a:r>
            </a:p>
            <a:p>
              <a:pPr algn="r">
                <a:lnSpc>
                  <a:spcPct val="130000"/>
                </a:lnSpc>
              </a:pP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Y. M. Zhao and A. Arima, Phys. Rep. 545, 1 (2014)</a:t>
              </a:r>
              <a:endPara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4DC45764-C854-4166-9281-2D4DE046C38D}"/>
                </a:ext>
              </a:extLst>
            </p:cNvPr>
            <p:cNvSpPr/>
            <p:nvPr/>
          </p:nvSpPr>
          <p:spPr bwMode="auto">
            <a:xfrm>
              <a:off x="4098950" y="5373216"/>
              <a:ext cx="5045050" cy="134129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9D1DA05-99AC-4932-B01F-0FC73E33291B}"/>
              </a:ext>
            </a:extLst>
          </p:cNvPr>
          <p:cNvGrpSpPr/>
          <p:nvPr/>
        </p:nvGrpSpPr>
        <p:grpSpPr>
          <a:xfrm>
            <a:off x="978370" y="2776538"/>
            <a:ext cx="4312993" cy="912605"/>
            <a:chOff x="2339975" y="2775983"/>
            <a:chExt cx="4312993" cy="912605"/>
          </a:xfrm>
        </p:grpSpPr>
        <p:graphicFrame>
          <p:nvGraphicFramePr>
            <p:cNvPr id="39" name="对象 38">
              <a:extLst>
                <a:ext uri="{FF2B5EF4-FFF2-40B4-BE49-F238E27FC236}">
                  <a16:creationId xmlns:a16="http://schemas.microsoft.com/office/drawing/2014/main" id="{A45D9417-C660-4BF0-BF71-F6A0DCA12A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7514319"/>
                </p:ext>
              </p:extLst>
            </p:nvPr>
          </p:nvGraphicFramePr>
          <p:xfrm>
            <a:off x="2339975" y="2775983"/>
            <a:ext cx="3084513" cy="606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7" imgW="1999080" imgH="395280" progId="Equation.Ribbit">
                    <p:embed/>
                  </p:oleObj>
                </mc:Choice>
                <mc:Fallback>
                  <p:oleObj name="Formula" r:id="rId7" imgW="1999080" imgH="395280" progId="Equation.Ribbit">
                    <p:embed/>
                    <p:pic>
                      <p:nvPicPr>
                        <p:cNvPr id="143" name="对象 142">
                          <a:extLst>
                            <a:ext uri="{FF2B5EF4-FFF2-40B4-BE49-F238E27FC236}">
                              <a16:creationId xmlns:a16="http://schemas.microsoft.com/office/drawing/2014/main" id="{535196A5-CF19-442C-A031-8D6606B3D6F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39975" y="2775983"/>
                          <a:ext cx="3084513" cy="606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2AB57B1-853F-49F6-B1E6-D38282645A38}"/>
                </a:ext>
              </a:extLst>
            </p:cNvPr>
            <p:cNvSpPr/>
            <p:nvPr/>
          </p:nvSpPr>
          <p:spPr bwMode="auto">
            <a:xfrm>
              <a:off x="3430931" y="2899092"/>
              <a:ext cx="531470" cy="29110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41" name="内容占位符 2">
              <a:extLst>
                <a:ext uri="{FF2B5EF4-FFF2-40B4-BE49-F238E27FC236}">
                  <a16:creationId xmlns:a16="http://schemas.microsoft.com/office/drawing/2014/main" id="{CB68267B-53B8-4D7A-9127-947D0FA913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908552" y="3145657"/>
              <a:ext cx="3744416" cy="542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buClrTx/>
                <a:buNone/>
              </a:pPr>
              <a:r>
                <a:rPr lang="en-US" altLang="zh-CN" sz="2000" kern="0" dirty="0"/>
                <a:t>pair-structure coefficients</a:t>
              </a:r>
            </a:p>
          </p:txBody>
        </p:sp>
      </p:grpSp>
      <p:graphicFrame>
        <p:nvGraphicFramePr>
          <p:cNvPr id="42" name="对象 41">
            <a:extLst>
              <a:ext uri="{FF2B5EF4-FFF2-40B4-BE49-F238E27FC236}">
                <a16:creationId xmlns:a16="http://schemas.microsoft.com/office/drawing/2014/main" id="{76BE09F4-EF1D-43D3-8E43-6F8A0AE23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996714"/>
              </p:ext>
            </p:extLst>
          </p:nvPr>
        </p:nvGraphicFramePr>
        <p:xfrm>
          <a:off x="1026593" y="4807430"/>
          <a:ext cx="29289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9" imgW="1831680" imgH="349560" progId="Equation.Ribbit">
                  <p:embed/>
                </p:oleObj>
              </mc:Choice>
              <mc:Fallback>
                <p:oleObj name="Formula" r:id="rId9" imgW="1831680" imgH="349560" progId="Equation.Ribbit">
                  <p:embed/>
                  <p:pic>
                    <p:nvPicPr>
                      <p:cNvPr id="42" name="对象 41">
                        <a:extLst>
                          <a:ext uri="{FF2B5EF4-FFF2-40B4-BE49-F238E27FC236}">
                            <a16:creationId xmlns:a16="http://schemas.microsoft.com/office/drawing/2014/main" id="{4ED30889-3080-4713-913D-2FDEB75024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593" y="4807430"/>
                        <a:ext cx="2928938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文本框 43">
            <a:extLst>
              <a:ext uri="{FF2B5EF4-FFF2-40B4-BE49-F238E27FC236}">
                <a16:creationId xmlns:a16="http://schemas.microsoft.com/office/drawing/2014/main" id="{A1CD68F9-0E56-4C52-A092-5C846A9D6547}"/>
              </a:ext>
            </a:extLst>
          </p:cNvPr>
          <p:cNvSpPr txBox="1"/>
          <p:nvPr/>
        </p:nvSpPr>
        <p:spPr>
          <a:xfrm>
            <a:off x="296332" y="5353550"/>
            <a:ext cx="4328133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000" lvl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0000FF"/>
                </a:solidFill>
                <a:cs typeface="Arial" panose="020B0604020202020204" pitchFamily="34" charset="0"/>
              </a:rPr>
              <a:t>Convenient to study various pairing modes (LS, SO, SA)</a:t>
            </a:r>
          </a:p>
        </p:txBody>
      </p:sp>
    </p:spTree>
    <p:extLst>
      <p:ext uri="{BB962C8B-B14F-4D97-AF65-F5344CB8AC3E}">
        <p14:creationId xmlns:p14="http://schemas.microsoft.com/office/powerpoint/2010/main" val="251968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8BC81F9-850D-4C80-A1E1-856BD58B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F2D-D9AE-4B2C-A3E9-D1EB1EDE1724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7C3D19D-E19E-4877-8F93-EC10C5AA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Developments of the NPA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119A2AA-E15A-45C2-99F5-783D3A4B3557}"/>
              </a:ext>
            </a:extLst>
          </p:cNvPr>
          <p:cNvCxnSpPr>
            <a:cxnSpLocks/>
          </p:cNvCxnSpPr>
          <p:nvPr/>
        </p:nvCxnSpPr>
        <p:spPr>
          <a:xfrm>
            <a:off x="766949" y="1796072"/>
            <a:ext cx="7092488" cy="0"/>
          </a:xfrm>
          <a:prstGeom prst="line">
            <a:avLst/>
          </a:prstGeom>
          <a:ln w="38100">
            <a:headEnd type="oval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38A9F606-68D6-4E2E-8669-6C06362FD434}"/>
              </a:ext>
            </a:extLst>
          </p:cNvPr>
          <p:cNvSpPr/>
          <p:nvPr/>
        </p:nvSpPr>
        <p:spPr>
          <a:xfrm>
            <a:off x="1190045" y="1726406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57F28F5-8397-407E-BB59-EBF6DC197E63}"/>
              </a:ext>
            </a:extLst>
          </p:cNvPr>
          <p:cNvSpPr/>
          <p:nvPr/>
        </p:nvSpPr>
        <p:spPr>
          <a:xfrm>
            <a:off x="3724221" y="1726406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A9C5637-EF18-4BB0-B6E5-6CF465464B00}"/>
              </a:ext>
            </a:extLst>
          </p:cNvPr>
          <p:cNvSpPr/>
          <p:nvPr/>
        </p:nvSpPr>
        <p:spPr>
          <a:xfrm>
            <a:off x="4554146" y="1726406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E312F65-5421-4F28-BD5B-D324370D5771}"/>
              </a:ext>
            </a:extLst>
          </p:cNvPr>
          <p:cNvSpPr/>
          <p:nvPr/>
        </p:nvSpPr>
        <p:spPr>
          <a:xfrm>
            <a:off x="5469228" y="1726406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8CA7412-6730-4B36-A739-96CF533425B6}"/>
              </a:ext>
            </a:extLst>
          </p:cNvPr>
          <p:cNvCxnSpPr>
            <a:cxnSpLocks/>
          </p:cNvCxnSpPr>
          <p:nvPr/>
        </p:nvCxnSpPr>
        <p:spPr>
          <a:xfrm>
            <a:off x="1896781" y="1796072"/>
            <a:ext cx="112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D1D62E5-47C6-44A0-B5A0-60399093545F}"/>
              </a:ext>
            </a:extLst>
          </p:cNvPr>
          <p:cNvCxnSpPr>
            <a:cxnSpLocks/>
          </p:cNvCxnSpPr>
          <p:nvPr/>
        </p:nvCxnSpPr>
        <p:spPr>
          <a:xfrm>
            <a:off x="4215335" y="1796072"/>
            <a:ext cx="112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03C834B-26D9-407A-8778-8705C28B0B67}"/>
              </a:ext>
            </a:extLst>
          </p:cNvPr>
          <p:cNvCxnSpPr>
            <a:cxnSpLocks/>
          </p:cNvCxnSpPr>
          <p:nvPr/>
        </p:nvCxnSpPr>
        <p:spPr>
          <a:xfrm>
            <a:off x="5082532" y="1796072"/>
            <a:ext cx="112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56E49616-D2AF-4E2E-BC95-920D7AD19519}"/>
              </a:ext>
            </a:extLst>
          </p:cNvPr>
          <p:cNvSpPr/>
          <p:nvPr/>
        </p:nvSpPr>
        <p:spPr>
          <a:xfrm>
            <a:off x="2442097" y="1726406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99DFB8B-A28C-4CD6-BFF2-0B646012CEF7}"/>
              </a:ext>
            </a:extLst>
          </p:cNvPr>
          <p:cNvCxnSpPr>
            <a:cxnSpLocks/>
          </p:cNvCxnSpPr>
          <p:nvPr/>
        </p:nvCxnSpPr>
        <p:spPr>
          <a:xfrm>
            <a:off x="3173604" y="1796072"/>
            <a:ext cx="112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E5B51A4D-49CC-480A-BCDF-EAFC6CD1CDE8}"/>
              </a:ext>
            </a:extLst>
          </p:cNvPr>
          <p:cNvSpPr/>
          <p:nvPr/>
        </p:nvSpPr>
        <p:spPr>
          <a:xfrm>
            <a:off x="6342668" y="1726406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58C847D-70BB-43E8-BB1D-1E58BCE728E3}"/>
              </a:ext>
            </a:extLst>
          </p:cNvPr>
          <p:cNvSpPr/>
          <p:nvPr/>
        </p:nvSpPr>
        <p:spPr>
          <a:xfrm>
            <a:off x="7435188" y="1726406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D8C795D-09A9-4F64-BE2A-26E6138FADD5}"/>
              </a:ext>
            </a:extLst>
          </p:cNvPr>
          <p:cNvCxnSpPr>
            <a:cxnSpLocks/>
          </p:cNvCxnSpPr>
          <p:nvPr/>
        </p:nvCxnSpPr>
        <p:spPr>
          <a:xfrm>
            <a:off x="5991709" y="1796072"/>
            <a:ext cx="112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8B0A2D3-FCFA-4E41-94A7-E81B8C9B27B0}"/>
              </a:ext>
            </a:extLst>
          </p:cNvPr>
          <p:cNvCxnSpPr>
            <a:cxnSpLocks/>
          </p:cNvCxnSpPr>
          <p:nvPr/>
        </p:nvCxnSpPr>
        <p:spPr>
          <a:xfrm>
            <a:off x="6949887" y="1796072"/>
            <a:ext cx="112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9A8DE38-59A7-4596-A80A-043518B53FFC}"/>
              </a:ext>
            </a:extLst>
          </p:cNvPr>
          <p:cNvSpPr txBox="1"/>
          <p:nvPr/>
        </p:nvSpPr>
        <p:spPr>
          <a:xfrm>
            <a:off x="670995" y="853952"/>
            <a:ext cx="1168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Seniority scheme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1942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0C5903D-BA18-46CE-98AE-5E5FB20D8F7A}"/>
              </a:ext>
            </a:extLst>
          </p:cNvPr>
          <p:cNvSpPr txBox="1"/>
          <p:nvPr/>
        </p:nvSpPr>
        <p:spPr>
          <a:xfrm>
            <a:off x="1840114" y="1916116"/>
            <a:ext cx="1343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1958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BCS</a:t>
            </a:r>
            <a:r>
              <a:rPr lang="zh-CN" altLang="en-US" sz="1600" dirty="0">
                <a:latin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</a:rPr>
              <a:t>theory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3F1502-1822-4C69-AADD-7D1168F6C64A}"/>
              </a:ext>
            </a:extLst>
          </p:cNvPr>
          <p:cNvSpPr txBox="1"/>
          <p:nvPr/>
        </p:nvSpPr>
        <p:spPr>
          <a:xfrm>
            <a:off x="2882046" y="858141"/>
            <a:ext cx="181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Generalized seniority scheme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1971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E50FE09-4B8C-4348-ACDC-FD1FFB505D74}"/>
              </a:ext>
            </a:extLst>
          </p:cNvPr>
          <p:cNvSpPr txBox="1"/>
          <p:nvPr/>
        </p:nvSpPr>
        <p:spPr>
          <a:xfrm>
            <a:off x="3935607" y="1916116"/>
            <a:ext cx="139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1975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Interacting boson model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17CD763-936E-441B-B318-AC2D89AE6D4C}"/>
              </a:ext>
            </a:extLst>
          </p:cNvPr>
          <p:cNvSpPr txBox="1"/>
          <p:nvPr/>
        </p:nvSpPr>
        <p:spPr>
          <a:xfrm>
            <a:off x="4724982" y="858141"/>
            <a:ext cx="1626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Broken pair approximation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1981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64347E4-43C9-4B73-8F26-DCC500244D63}"/>
              </a:ext>
            </a:extLst>
          </p:cNvPr>
          <p:cNvSpPr txBox="1"/>
          <p:nvPr/>
        </p:nvSpPr>
        <p:spPr>
          <a:xfrm>
            <a:off x="5419479" y="1916116"/>
            <a:ext cx="19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1982-87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Fermion dynamical symmetry model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C17AEDD-D740-4421-846E-EC1720FA48C6}"/>
              </a:ext>
            </a:extLst>
          </p:cNvPr>
          <p:cNvSpPr txBox="1"/>
          <p:nvPr/>
        </p:nvSpPr>
        <p:spPr>
          <a:xfrm>
            <a:off x="6735164" y="858141"/>
            <a:ext cx="153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Nucleon-pair approximation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1993-2000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E3DE101-75A0-45B8-998F-85117ACB77DB}"/>
              </a:ext>
            </a:extLst>
          </p:cNvPr>
          <p:cNvCxnSpPr>
            <a:cxnSpLocks/>
          </p:cNvCxnSpPr>
          <p:nvPr/>
        </p:nvCxnSpPr>
        <p:spPr>
          <a:xfrm flipH="1">
            <a:off x="6911218" y="2893212"/>
            <a:ext cx="1386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948592A1-6BFD-450F-9D87-4A0D2C7C525E}"/>
              </a:ext>
            </a:extLst>
          </p:cNvPr>
          <p:cNvSpPr txBox="1"/>
          <p:nvPr/>
        </p:nvSpPr>
        <p:spPr>
          <a:xfrm>
            <a:off x="7176228" y="3027976"/>
            <a:ext cx="1120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2013</a:t>
            </a:r>
          </a:p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NPA with</a:t>
            </a:r>
            <a:r>
              <a:rPr lang="zh-CN" altLang="en-US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isospin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38E442FE-E277-4FD8-BDDF-3CA5C549B15B}"/>
              </a:ext>
            </a:extLst>
          </p:cNvPr>
          <p:cNvCxnSpPr>
            <a:cxnSpLocks/>
          </p:cNvCxnSpPr>
          <p:nvPr/>
        </p:nvCxnSpPr>
        <p:spPr>
          <a:xfrm>
            <a:off x="8411983" y="2276012"/>
            <a:ext cx="0" cy="1393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446BAD3D-00A0-4B99-9FD6-BB0B65799F95}"/>
              </a:ext>
            </a:extLst>
          </p:cNvPr>
          <p:cNvSpPr txBox="1"/>
          <p:nvPr/>
        </p:nvSpPr>
        <p:spPr>
          <a:xfrm>
            <a:off x="5556662" y="3027976"/>
            <a:ext cx="1543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2018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NPA with particle-hole excitation</a:t>
            </a:r>
          </a:p>
        </p:txBody>
      </p:sp>
      <p:sp>
        <p:nvSpPr>
          <p:cNvPr id="29" name="弧形 28">
            <a:extLst>
              <a:ext uri="{FF2B5EF4-FFF2-40B4-BE49-F238E27FC236}">
                <a16:creationId xmlns:a16="http://schemas.microsoft.com/office/drawing/2014/main" id="{35492851-61C8-4666-9C49-AE5E2BF65331}"/>
              </a:ext>
            </a:extLst>
          </p:cNvPr>
          <p:cNvSpPr/>
          <p:nvPr/>
        </p:nvSpPr>
        <p:spPr>
          <a:xfrm>
            <a:off x="7235527" y="1796071"/>
            <a:ext cx="1176456" cy="1097141"/>
          </a:xfrm>
          <a:prstGeom prst="arc">
            <a:avLst>
              <a:gd name="adj1" fmla="val 16199997"/>
              <a:gd name="adj2" fmla="val 5415409"/>
            </a:avLst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554810C0-5B8E-4321-8626-96CB3F07487C}"/>
              </a:ext>
            </a:extLst>
          </p:cNvPr>
          <p:cNvCxnSpPr>
            <a:cxnSpLocks/>
          </p:cNvCxnSpPr>
          <p:nvPr/>
        </p:nvCxnSpPr>
        <p:spPr>
          <a:xfrm>
            <a:off x="740845" y="2893212"/>
            <a:ext cx="7092488" cy="0"/>
          </a:xfrm>
          <a:prstGeom prst="line">
            <a:avLst/>
          </a:prstGeom>
          <a:ln w="38100">
            <a:headEnd type="oval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8D3D1B58-F895-4986-A4BC-13E26EC3E6CD}"/>
              </a:ext>
            </a:extLst>
          </p:cNvPr>
          <p:cNvSpPr/>
          <p:nvPr/>
        </p:nvSpPr>
        <p:spPr>
          <a:xfrm>
            <a:off x="7666600" y="2813902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C69F4FEF-70C8-450F-A837-F201602C6638}"/>
              </a:ext>
            </a:extLst>
          </p:cNvPr>
          <p:cNvSpPr/>
          <p:nvPr/>
        </p:nvSpPr>
        <p:spPr>
          <a:xfrm>
            <a:off x="6258763" y="2823546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A5C3F797-D8E8-48DD-B782-471E6D881BBD}"/>
              </a:ext>
            </a:extLst>
          </p:cNvPr>
          <p:cNvSpPr/>
          <p:nvPr/>
        </p:nvSpPr>
        <p:spPr>
          <a:xfrm>
            <a:off x="4920326" y="2810372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A518B677-B16C-44FD-AAAB-6FE6E4C31DD5}"/>
              </a:ext>
            </a:extLst>
          </p:cNvPr>
          <p:cNvCxnSpPr>
            <a:cxnSpLocks/>
          </p:cNvCxnSpPr>
          <p:nvPr/>
        </p:nvCxnSpPr>
        <p:spPr>
          <a:xfrm flipH="1">
            <a:off x="5565154" y="2884647"/>
            <a:ext cx="1386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77877A2A-0DAB-4434-9AC9-D9C21139F629}"/>
              </a:ext>
            </a:extLst>
          </p:cNvPr>
          <p:cNvSpPr txBox="1"/>
          <p:nvPr/>
        </p:nvSpPr>
        <p:spPr>
          <a:xfrm>
            <a:off x="4399576" y="3027976"/>
            <a:ext cx="1180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2020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M-scheme algorithm for NPA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9D81FC5-902B-4AF6-A224-34F3FFC4F190}"/>
              </a:ext>
            </a:extLst>
          </p:cNvPr>
          <p:cNvSpPr txBox="1"/>
          <p:nvPr/>
        </p:nvSpPr>
        <p:spPr>
          <a:xfrm>
            <a:off x="2856492" y="3027976"/>
            <a:ext cx="164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2021</a:t>
            </a: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</a:rPr>
              <a:t>Matrix representation for NPA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1A433A30-5F6A-4B2C-BA21-9FFF668453C4}"/>
              </a:ext>
            </a:extLst>
          </p:cNvPr>
          <p:cNvSpPr/>
          <p:nvPr/>
        </p:nvSpPr>
        <p:spPr>
          <a:xfrm>
            <a:off x="3609526" y="2821263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F1C21718-8A36-402F-9367-F9C4B2243CCE}"/>
              </a:ext>
            </a:extLst>
          </p:cNvPr>
          <p:cNvCxnSpPr>
            <a:cxnSpLocks/>
          </p:cNvCxnSpPr>
          <p:nvPr/>
        </p:nvCxnSpPr>
        <p:spPr>
          <a:xfrm flipH="1">
            <a:off x="4257575" y="2899475"/>
            <a:ext cx="1386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53BF660C-A8B5-4160-9446-49142359FA1B}"/>
              </a:ext>
            </a:extLst>
          </p:cNvPr>
          <p:cNvSpPr/>
          <p:nvPr/>
        </p:nvSpPr>
        <p:spPr>
          <a:xfrm>
            <a:off x="2368410" y="2821263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2EFC490-86A5-4529-BB08-74C7F5C73910}"/>
              </a:ext>
            </a:extLst>
          </p:cNvPr>
          <p:cNvSpPr txBox="1"/>
          <p:nvPr/>
        </p:nvSpPr>
        <p:spPr>
          <a:xfrm>
            <a:off x="1791267" y="3027976"/>
            <a:ext cx="1293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2023</a:t>
            </a:r>
          </a:p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Hybrid algorithm for NPA</a:t>
            </a: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944252ED-29D1-455C-889C-1311D731BC7F}"/>
              </a:ext>
            </a:extLst>
          </p:cNvPr>
          <p:cNvCxnSpPr>
            <a:cxnSpLocks/>
          </p:cNvCxnSpPr>
          <p:nvPr/>
        </p:nvCxnSpPr>
        <p:spPr>
          <a:xfrm flipH="1">
            <a:off x="2963304" y="2898156"/>
            <a:ext cx="1386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对象 41">
            <a:extLst>
              <a:ext uri="{FF2B5EF4-FFF2-40B4-BE49-F238E27FC236}">
                <a16:creationId xmlns:a16="http://schemas.microsoft.com/office/drawing/2014/main" id="{C7B36E58-4516-4598-AC84-FAF25BB76E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833232"/>
              </p:ext>
            </p:extLst>
          </p:nvPr>
        </p:nvGraphicFramePr>
        <p:xfrm>
          <a:off x="6007245" y="4230672"/>
          <a:ext cx="2731789" cy="602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2" imgW="1920240" imgH="426960" progId="Equation.Ribbit">
                  <p:embed/>
                </p:oleObj>
              </mc:Choice>
              <mc:Fallback>
                <p:oleObj name="Formula" r:id="rId2" imgW="1920240" imgH="426960" progId="Equation.Ribbit">
                  <p:embed/>
                  <p:pic>
                    <p:nvPicPr>
                      <p:cNvPr id="49" name="对象 48">
                        <a:extLst>
                          <a:ext uri="{FF2B5EF4-FFF2-40B4-BE49-F238E27FC236}">
                            <a16:creationId xmlns:a16="http://schemas.microsoft.com/office/drawing/2014/main" id="{505E599D-00C4-41C2-9347-60526C7C1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07245" y="4230672"/>
                        <a:ext cx="2731789" cy="602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箭头: 下 42">
            <a:extLst>
              <a:ext uri="{FF2B5EF4-FFF2-40B4-BE49-F238E27FC236}">
                <a16:creationId xmlns:a16="http://schemas.microsoft.com/office/drawing/2014/main" id="{BD09EEDE-6827-4E06-9EF5-B3856991A7C1}"/>
              </a:ext>
            </a:extLst>
          </p:cNvPr>
          <p:cNvSpPr/>
          <p:nvPr/>
        </p:nvSpPr>
        <p:spPr>
          <a:xfrm>
            <a:off x="6843702" y="4987905"/>
            <a:ext cx="862257" cy="303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4" name="对象 43">
            <a:extLst>
              <a:ext uri="{FF2B5EF4-FFF2-40B4-BE49-F238E27FC236}">
                <a16:creationId xmlns:a16="http://schemas.microsoft.com/office/drawing/2014/main" id="{E0CF7C4A-A98B-4084-A313-440946F620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828411"/>
              </p:ext>
            </p:extLst>
          </p:nvPr>
        </p:nvGraphicFramePr>
        <p:xfrm>
          <a:off x="5881609" y="5411238"/>
          <a:ext cx="2964189" cy="603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4" imgW="2085480" imgH="426960" progId="Equation.Ribbit">
                  <p:embed/>
                </p:oleObj>
              </mc:Choice>
              <mc:Fallback>
                <p:oleObj name="Formula" r:id="rId4" imgW="2085480" imgH="426960" progId="Equation.Ribbit">
                  <p:embed/>
                  <p:pic>
                    <p:nvPicPr>
                      <p:cNvPr id="51" name="对象 50">
                        <a:extLst>
                          <a:ext uri="{FF2B5EF4-FFF2-40B4-BE49-F238E27FC236}">
                            <a16:creationId xmlns:a16="http://schemas.microsoft.com/office/drawing/2014/main" id="{D084F006-7BD7-42F3-94E8-3D51237E5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81609" y="5411238"/>
                        <a:ext cx="2964189" cy="603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文本框 44">
            <a:extLst>
              <a:ext uri="{FF2B5EF4-FFF2-40B4-BE49-F238E27FC236}">
                <a16:creationId xmlns:a16="http://schemas.microsoft.com/office/drawing/2014/main" id="{F5929FF9-42A0-419B-AC5E-B677112C8B7C}"/>
              </a:ext>
            </a:extLst>
          </p:cNvPr>
          <p:cNvSpPr txBox="1"/>
          <p:nvPr/>
        </p:nvSpPr>
        <p:spPr>
          <a:xfrm>
            <a:off x="562064" y="3024258"/>
            <a:ext cx="1334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2025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Hybrid algorithm for NPA with isospin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5B5C89E3-8514-44E2-8A51-3CACB7E504F1}"/>
              </a:ext>
            </a:extLst>
          </p:cNvPr>
          <p:cNvSpPr/>
          <p:nvPr/>
        </p:nvSpPr>
        <p:spPr>
          <a:xfrm>
            <a:off x="1159756" y="2828490"/>
            <a:ext cx="139332" cy="139332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CA5C717F-6C4B-4D74-AE4D-ED0AC1E68C7F}"/>
              </a:ext>
            </a:extLst>
          </p:cNvPr>
          <p:cNvCxnSpPr>
            <a:cxnSpLocks/>
          </p:cNvCxnSpPr>
          <p:nvPr/>
        </p:nvCxnSpPr>
        <p:spPr>
          <a:xfrm flipH="1">
            <a:off x="1700829" y="2890929"/>
            <a:ext cx="1386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图片 47">
            <a:extLst>
              <a:ext uri="{FF2B5EF4-FFF2-40B4-BE49-F238E27FC236}">
                <a16:creationId xmlns:a16="http://schemas.microsoft.com/office/drawing/2014/main" id="{28E114D4-46BD-44C0-A0B3-42D73E0B4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4" y="4601988"/>
            <a:ext cx="2430786" cy="198208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511CB63-1A21-407C-9E27-66D636AEF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65" y="4597400"/>
            <a:ext cx="2411941" cy="1966715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2381B7E5-9301-4F10-AF8B-D5EB58BDC177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2438077" y="4105194"/>
            <a:ext cx="902288" cy="49220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6BF184B1-215F-4A18-B2CD-6F573D4041B0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2438077" y="4105194"/>
            <a:ext cx="3314229" cy="49220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35869542-EC11-4EB3-9BBA-EBD69F4687BA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562064" y="4347697"/>
            <a:ext cx="667359" cy="24970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42CE6841-1EE3-490B-97AE-69F2E0BE2912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1229423" y="4347697"/>
            <a:ext cx="1763427" cy="24970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33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ct val="130000"/>
          </a:lnSpc>
          <a:defRPr dirty="0" smtClean="0">
            <a:latin typeface="Comic Sans MS" panose="030F0702030302020204" pitchFamily="66" charset="0"/>
            <a:ea typeface="黑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17817</TotalTime>
  <Words>3395</Words>
  <Application>Microsoft Office PowerPoint</Application>
  <PresentationFormat>全屏显示(4:3)</PresentationFormat>
  <Paragraphs>504</Paragraphs>
  <Slides>64</Slides>
  <Notes>21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2" baseType="lpstr">
      <vt:lpstr>NimbusRomNo9L-Regu</vt:lpstr>
      <vt:lpstr>等线</vt:lpstr>
      <vt:lpstr>黑体</vt:lpstr>
      <vt:lpstr>华文新魏</vt:lpstr>
      <vt:lpstr>宋体</vt:lpstr>
      <vt:lpstr>微软雅黑</vt:lpstr>
      <vt:lpstr>新宋体</vt:lpstr>
      <vt:lpstr>Arial</vt:lpstr>
      <vt:lpstr>Arial Black</vt:lpstr>
      <vt:lpstr>Calibri</vt:lpstr>
      <vt:lpstr>Calibri Light</vt:lpstr>
      <vt:lpstr>Cambria Math</vt:lpstr>
      <vt:lpstr>Comic Sans MS</vt:lpstr>
      <vt:lpstr>Tahoma</vt:lpstr>
      <vt:lpstr>Times New Roman</vt:lpstr>
      <vt:lpstr>Wingdings</vt:lpstr>
      <vt:lpstr>Office 主题​​</vt:lpstr>
      <vt:lpstr>Formula</vt:lpstr>
      <vt:lpstr>基于跃迁求和规则研究同位旋配对关联</vt:lpstr>
      <vt:lpstr>PowerPoint 演示文稿</vt:lpstr>
      <vt:lpstr>Contents</vt:lpstr>
      <vt:lpstr>Isospin of Nucleon Pairs</vt:lpstr>
      <vt:lpstr>Energy-favored Pairs</vt:lpstr>
      <vt:lpstr>Isovector and Isoscalar Pairing Modes</vt:lpstr>
      <vt:lpstr>Is there T=0 np pairing in N=Z nuclei?</vt:lpstr>
      <vt:lpstr>Nucleon-Pair Approximation (NPA)</vt:lpstr>
      <vt:lpstr>Developments of the NPA</vt:lpstr>
      <vt:lpstr>Validity of the NPA for N=Z nuclei</vt:lpstr>
      <vt:lpstr>The NPA wave functions for N=Z nuclei</vt:lpstr>
      <vt:lpstr>Contents</vt:lpstr>
      <vt:lpstr>Transition Sum Rule (TSR)</vt:lpstr>
      <vt:lpstr>Transition Sum Rule (TSR)</vt:lpstr>
      <vt:lpstr>TSR of Gamow-Teller transitions</vt:lpstr>
      <vt:lpstr>TSR of Gamow-Teller transitions</vt:lpstr>
      <vt:lpstr>TSR of Gamow-Teller transitions</vt:lpstr>
      <vt:lpstr>TSR of Gamow-Teller transitions</vt:lpstr>
      <vt:lpstr>TSR of Electric Quadrupole transitions</vt:lpstr>
      <vt:lpstr>Effect of configuration mixing on TSR</vt:lpstr>
      <vt:lpstr>Future and Perspective</vt:lpstr>
      <vt:lpstr>Contents</vt:lpstr>
      <vt:lpstr>Nuclear β Decay related to LXe detectors</vt:lpstr>
      <vt:lpstr>Nuclear β Decay related to LXe detectors</vt:lpstr>
      <vt:lpstr>Nuclear β Decay related to LXe detectors</vt:lpstr>
      <vt:lpstr>Nuclear β Decay related to LXe detectors</vt:lpstr>
      <vt:lpstr>Nuclear β Decay related to LXe detectors</vt:lpstr>
      <vt:lpstr>PowerPoint 演示文稿</vt:lpstr>
      <vt:lpstr>Supplemental results</vt:lpstr>
      <vt:lpstr>Supplemental results</vt:lpstr>
      <vt:lpstr>Supplemental results</vt:lpstr>
      <vt:lpstr>Supplemental results</vt:lpstr>
      <vt:lpstr>Supplemental results</vt:lpstr>
      <vt:lpstr>Supplemental results</vt:lpstr>
      <vt:lpstr>Supplemental results</vt:lpstr>
      <vt:lpstr>Supplemental results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畅 马</dc:creator>
  <cp:lastModifiedBy>畅 马</cp:lastModifiedBy>
  <cp:revision>864</cp:revision>
  <cp:lastPrinted>2025-06-29T10:33:14Z</cp:lastPrinted>
  <dcterms:created xsi:type="dcterms:W3CDTF">2025-06-20T02:36:23Z</dcterms:created>
  <dcterms:modified xsi:type="dcterms:W3CDTF">2026-01-11T06:51:37Z</dcterms:modified>
</cp:coreProperties>
</file>