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313" r:id="rId3"/>
    <p:sldId id="316" r:id="rId4"/>
    <p:sldId id="871" r:id="rId5"/>
    <p:sldId id="922" r:id="rId6"/>
    <p:sldId id="943" r:id="rId7"/>
    <p:sldId id="942" r:id="rId8"/>
    <p:sldId id="951" r:id="rId9"/>
    <p:sldId id="947" r:id="rId10"/>
    <p:sldId id="938" r:id="rId11"/>
    <p:sldId id="876" r:id="rId12"/>
    <p:sldId id="86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Z YANG" initials="XY" lastIdx="1" clrIdx="0">
    <p:extLst>
      <p:ext uri="{19B8F6BF-5375-455C-9EA6-DF929625EA0E}">
        <p15:presenceInfo xmlns:p15="http://schemas.microsoft.com/office/powerpoint/2012/main" userId="57685bfe266943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F4B183"/>
    <a:srgbClr val="5B9BD5"/>
    <a:srgbClr val="00994D"/>
    <a:srgbClr val="4F81BD"/>
    <a:srgbClr val="000099"/>
    <a:srgbClr val="D23D36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3" autoAdjust="0"/>
    <p:restoredTop sz="96907" autoAdjust="0"/>
  </p:normalViewPr>
  <p:slideViewPr>
    <p:cSldViewPr snapToGrid="0">
      <p:cViewPr>
        <p:scale>
          <a:sx n="125" d="100"/>
          <a:sy n="125" d="100"/>
        </p:scale>
        <p:origin x="459" y="2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4334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898EC85B-BEDC-4A25-AC14-B7D78FD0BA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91D881-111B-41DF-9122-C63933F407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8F362-3BD5-49A3-810E-779B91915F7E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F924767-12FD-428D-9698-E936E32F18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627159-F881-4699-A7D4-3159020D49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7B1CE-0591-4933-B976-5EF797A92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616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8D7F3-2E6A-4CF0-AF3F-2F20C5DC3C0D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56988-A259-4793-BCB8-0AA6CF32D8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29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FEA21D-08F4-4169-97AE-6B6DCCA5D4C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87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1E7EB-CE46-5642-B16F-119F0A3FF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26E7902-D8F0-23B5-08DB-28FFC076F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76022D8-0E3D-2985-8348-C7E4BCDF0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372AE8-58D4-8469-2C86-6730D72CD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146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851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368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716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后面是这个季度的工作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94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356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382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56041-6377-A3D6-D368-1667CF33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32B8B41-B7E7-608E-B0FB-25D183099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65B3BF-F0FD-9BD4-4CCE-F948F2C8B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拼装 </a:t>
            </a:r>
            <a:r>
              <a:rPr lang="en-US" altLang="zh-CN" dirty="0"/>
              <a:t>4.57ms -&gt; 10</a:t>
            </a:r>
            <a:r>
              <a:rPr lang="zh-CN" altLang="en-US" dirty="0"/>
              <a:t>个核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753D13-3AFE-E609-7240-92D54688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192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56041-6377-A3D6-D368-1667CF33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32B8B41-B7E7-608E-B0FB-25D183099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65B3BF-F0FD-9BD4-4CCE-F948F2C8B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各模块处理逻辑保持独立</a:t>
            </a:r>
            <a:r>
              <a:rPr lang="en-US" altLang="zh-CN" dirty="0"/>
              <a:t>,</a:t>
            </a:r>
            <a:r>
              <a:rPr lang="zh-CN" altLang="en-US" dirty="0"/>
              <a:t>无需前期组装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753D13-3AFE-E609-7240-92D54688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488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56041-6377-A3D6-D368-1667CF33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32B8B41-B7E7-608E-B0FB-25D183099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65B3BF-F0FD-9BD4-4CCE-F948F2C8B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753D13-3AFE-E609-7240-92D54688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219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06CC4-805C-E123-1D7D-733B407B6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BE77CC8-0B7D-4BA5-2577-C0F7B57F4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3F4E87-DB19-C887-074A-D2F48A08F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DC39DA-3659-2426-E65C-0F291E222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76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BCCBE-C946-4E0A-AD71-E42E45029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258FA77-0BF6-4988-ACC2-32728C2F6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1A519A-AE2A-4F1C-B31F-C3C99379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FB0AA-9E7F-4069-BB6A-9A7112D0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95B3BE-2CCB-4913-8DEB-CB5A0DF5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6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B1EBB8-9CDA-4432-92FE-055845BA1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1C4AB0-90C1-42BD-B943-5F6156F08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79D289-2C1A-41FF-95DA-D22A7B8FF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9673B8-038F-4144-B882-25A65BA34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0CB1E6-265E-42B8-964E-6DC590E0C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53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693E8A7-F004-43FF-8ACF-664FC06A1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D7787D3-DAD9-452E-AA29-BBEA940A0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EE0116-D622-4B87-B5E0-C6105D2F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D419B3-61EE-4E9D-A6F7-FAACD5D06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DEFFC8-9C21-4365-B9D4-24DF6AB6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59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1B6B5-E2E1-4874-911D-56F8EC84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91C4B8-EF22-42BD-9D9D-F18BFC07D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C48DD7-EB1A-4F6C-868F-DAA1F4DD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ABB56B-D8BF-4124-B8CE-98810DC73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8DC239-740F-4A44-A693-173A3EA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0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02CE9E-627A-4125-BE74-670D2CEC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0432FC-DCE0-4FDF-A0CA-B6FA0CFFA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D94EB7-E71D-495F-BCAE-305D1CE2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248DD7-B16F-499F-9FE5-E6C1331FC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13479D-4477-4F52-B918-3BC8767E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07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7DC9D8-E0A4-4533-BE69-E216F1CC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C1BC95-7C8C-47D7-ACA2-9519F63BC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F46FAD-B6EF-4BE9-BB2F-A5209084D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7C81C-E11E-4F52-94FD-9F1AD6F7A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F4C888-B6BE-458E-B67D-3BADA182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C0622F-1713-4E91-849E-8F2988F3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970B82-CC45-417C-9A49-2713D3CE3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9F47F3-C758-4FF1-AB25-D488D31B4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031B36-EF59-4695-9A22-270117771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08C51F-070C-4304-AA45-3BA5D3301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8977B5-E256-4665-808B-B2609776D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E4886C4-4022-40C6-BA76-7A4826AE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F18583-23AD-4736-A679-CBC29837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78D3B1-20C1-46DE-BC05-45B0B7DD4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47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12593B-EC8F-4CE4-9DA5-63C5F384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E32AE2-61D4-49D9-86D7-B88223B1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917EFF7-0C3F-497D-86BE-55C09EEA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C1433B-537D-4AB8-97A0-6B22A0B6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54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F0E8CDA-4FB0-4701-B2AF-C7F3F0B5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1434F56-7744-4D02-A41F-098142A2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22BBAF-B463-4772-B21C-FA8439B9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34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25712-80DA-4CF9-B6C2-B649F50A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276B9D-C1BB-43F9-9D6F-F6C0555DB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8230CC-AA79-4EC0-A65F-2D630B5A2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9F67D6-D896-4D0C-A078-B742B395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7B5471-03CF-4579-B26E-B718AA26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A5CA89-0DCF-44D7-BA42-C4F90299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50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1B6A5A-BC8F-4D04-BA2D-AA94547EC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25942B8-2485-4587-8648-6F4082025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E25F5E-FD77-4941-B110-55CF3AE3D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54E5B2-95BF-4BC0-B781-72D1D660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8C8695-E0C3-4162-B7A4-72614A7C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1BD5D5-326A-4719-B02B-4F82BB76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4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0757A8-D607-4301-A64D-32EBE4D9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D755D6-AD85-4CF0-9F73-D38FF02CE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497634-EF54-45F1-AE06-04FEEB399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65251-9506-4C55-90D0-F632AC802FB5}" type="datetimeFigureOut">
              <a:rPr lang="zh-CN" altLang="en-US" smtClean="0"/>
              <a:t>2025/12/25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7560FA-040A-4749-8614-5165ED1F5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6C81C3-368E-4D3B-807D-988447687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96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1.png"/><Relationship Id="rId9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03196113-97E0-4A2C-B65A-60F52830BF9A}"/>
              </a:ext>
            </a:extLst>
          </p:cNvPr>
          <p:cNvSpPr/>
          <p:nvPr/>
        </p:nvSpPr>
        <p:spPr>
          <a:xfrm>
            <a:off x="-2" y="6466114"/>
            <a:ext cx="12192002" cy="391885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7E7825D-E31D-44D3-A393-C5FBF5CCC83E}"/>
              </a:ext>
            </a:extLst>
          </p:cNvPr>
          <p:cNvSpPr txBox="1"/>
          <p:nvPr/>
        </p:nvSpPr>
        <p:spPr>
          <a:xfrm>
            <a:off x="1859280" y="95733"/>
            <a:ext cx="103327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+mj-lt"/>
                <a:ea typeface="微软雅黑" panose="020B0503020204020204" pitchFamily="34" charset="-122"/>
              </a:rPr>
              <a:t>中国科学院高能物理研究所 </a:t>
            </a: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Institute of High Energy </a:t>
            </a:r>
            <a:r>
              <a:rPr lang="en-US" altLang="zh-CN" sz="2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Physics,CAS</a:t>
            </a:r>
            <a:endParaRPr lang="zh-CN" altLang="en-US" sz="2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1D71C945-F790-4BA8-ADE4-9CCD64EBA68A}"/>
              </a:ext>
            </a:extLst>
          </p:cNvPr>
          <p:cNvSpPr txBox="1"/>
          <p:nvPr/>
        </p:nvSpPr>
        <p:spPr>
          <a:xfrm>
            <a:off x="1373303" y="2379033"/>
            <a:ext cx="9986896" cy="906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9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</a:t>
            </a: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-12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月考核报告</a:t>
            </a:r>
            <a:endParaRPr kumimoji="0" lang="zh-CN" altLang="en-US" sz="40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6D5A01-EB9E-4BA9-B8AC-51E4728CDFD0}"/>
              </a:ext>
            </a:extLst>
          </p:cNvPr>
          <p:cNvSpPr txBox="1"/>
          <p:nvPr/>
        </p:nvSpPr>
        <p:spPr>
          <a:xfrm>
            <a:off x="2515753" y="3950794"/>
            <a:ext cx="7160491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报告人：杨宣政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导师：朱科军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中国科学院高能物理研究所 触发与数据获取组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8B066E9-C230-4143-BC89-A70465B66B35}"/>
              </a:ext>
            </a:extLst>
          </p:cNvPr>
          <p:cNvCxnSpPr>
            <a:cxnSpLocks/>
          </p:cNvCxnSpPr>
          <p:nvPr/>
        </p:nvCxnSpPr>
        <p:spPr>
          <a:xfrm>
            <a:off x="1684713" y="3429000"/>
            <a:ext cx="9066414" cy="4572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965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8B756-C1F0-2A42-3123-EF6DCDAED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EC44C5FE-0E78-4C60-BD83-23D7FC68C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00" y="3343647"/>
            <a:ext cx="2905437" cy="22860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68BF13-34DA-2B9B-25C7-D14AF04BD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98D8D0F3-7C89-9805-5ADF-1BECA3B39E25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87B6F092-CBCC-A3D6-5BB5-619CDB3E4576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>
            <a:extLst>
              <a:ext uri="{FF2B5EF4-FFF2-40B4-BE49-F238E27FC236}">
                <a16:creationId xmlns:a16="http://schemas.microsoft.com/office/drawing/2014/main" id="{329C9042-0827-E04A-A497-C88D2EF94EB4}"/>
              </a:ext>
            </a:extLst>
          </p:cNvPr>
          <p:cNvSpPr/>
          <p:nvPr/>
        </p:nvSpPr>
        <p:spPr>
          <a:xfrm>
            <a:off x="1809404" y="6067189"/>
            <a:ext cx="8869652" cy="513884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n-US" altLang="zh-CN" sz="24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HEPS-BPIX4 DAQ </a:t>
            </a:r>
            <a:r>
              <a:rPr lang="zh-CN" altLang="en-US" sz="24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 线站成功部署，为用户实验提供稳定支撑</a:t>
            </a:r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A5518E5A-99E9-5894-8179-196089490907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线站部署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6787C7AB-6D38-746A-2CD3-1E2AB50B491E}"/>
              </a:ext>
            </a:extLst>
          </p:cNvPr>
          <p:cNvSpPr txBox="1">
            <a:spLocks/>
          </p:cNvSpPr>
          <p:nvPr/>
        </p:nvSpPr>
        <p:spPr>
          <a:xfrm>
            <a:off x="335139" y="760648"/>
            <a:ext cx="10693501" cy="1731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线站部署及验证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月：线站通过验收，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实现稳定采集，满足验收指标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月：用户在线站开展实验，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功能稳定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2CC12A-8633-7B48-9532-14A100CEEA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t="41639" r="15556" b="16305"/>
          <a:stretch/>
        </p:blipFill>
        <p:spPr>
          <a:xfrm>
            <a:off x="7052733" y="2118122"/>
            <a:ext cx="2523098" cy="196489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6D33D11-5891-E5D0-3111-08135E6E21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9" t="8527" r="24273" b="25220"/>
          <a:stretch>
            <a:fillRect/>
          </a:stretch>
        </p:blipFill>
        <p:spPr>
          <a:xfrm>
            <a:off x="9687551" y="3754244"/>
            <a:ext cx="2264230" cy="225031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8B2EF7F-D7B9-6D28-5E69-5107637F6D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6" t="25432" r="8905"/>
          <a:stretch>
            <a:fillRect/>
          </a:stretch>
        </p:blipFill>
        <p:spPr>
          <a:xfrm>
            <a:off x="7052733" y="4169401"/>
            <a:ext cx="2523098" cy="181140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AC85D12-1A75-18DE-695B-598C76E84D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551" y="2010821"/>
            <a:ext cx="2264230" cy="1542019"/>
          </a:xfrm>
          <a:prstGeom prst="rect">
            <a:avLst/>
          </a:prstGeom>
        </p:spPr>
      </p:pic>
      <p:sp>
        <p:nvSpPr>
          <p:cNvPr id="23" name="内容占位符 4">
            <a:extLst>
              <a:ext uri="{FF2B5EF4-FFF2-40B4-BE49-F238E27FC236}">
                <a16:creationId xmlns:a16="http://schemas.microsoft.com/office/drawing/2014/main" id="{858B690F-40FA-ADAA-ED67-38D06A105479}"/>
              </a:ext>
            </a:extLst>
          </p:cNvPr>
          <p:cNvSpPr txBox="1">
            <a:spLocks/>
          </p:cNvSpPr>
          <p:nvPr/>
        </p:nvSpPr>
        <p:spPr bwMode="auto">
          <a:xfrm>
            <a:off x="7713401" y="2926634"/>
            <a:ext cx="1278200" cy="25587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HEPS-BPIX4</a:t>
            </a:r>
            <a:endParaRPr lang="zh-CN" altLang="en-US" sz="14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内容占位符 4">
            <a:extLst>
              <a:ext uri="{FF2B5EF4-FFF2-40B4-BE49-F238E27FC236}">
                <a16:creationId xmlns:a16="http://schemas.microsoft.com/office/drawing/2014/main" id="{6278C97F-E49A-90FE-F6E1-C42DE4F4EF49}"/>
              </a:ext>
            </a:extLst>
          </p:cNvPr>
          <p:cNvSpPr txBox="1">
            <a:spLocks/>
          </p:cNvSpPr>
          <p:nvPr/>
        </p:nvSpPr>
        <p:spPr bwMode="auto">
          <a:xfrm>
            <a:off x="7052733" y="3341513"/>
            <a:ext cx="723831" cy="254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衍射仪</a:t>
            </a:r>
          </a:p>
        </p:txBody>
      </p:sp>
      <p:sp>
        <p:nvSpPr>
          <p:cNvPr id="25" name="内容占位符 4">
            <a:extLst>
              <a:ext uri="{FF2B5EF4-FFF2-40B4-BE49-F238E27FC236}">
                <a16:creationId xmlns:a16="http://schemas.microsoft.com/office/drawing/2014/main" id="{95A44029-6F32-9ED8-77EC-2BB7FE76EC48}"/>
              </a:ext>
            </a:extLst>
          </p:cNvPr>
          <p:cNvSpPr txBox="1">
            <a:spLocks/>
          </p:cNvSpPr>
          <p:nvPr/>
        </p:nvSpPr>
        <p:spPr bwMode="auto">
          <a:xfrm>
            <a:off x="7589980" y="5627734"/>
            <a:ext cx="1278200" cy="25587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 </a:t>
            </a:r>
            <a:r>
              <a:rPr lang="zh-CN" altLang="en-US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软件</a:t>
            </a:r>
          </a:p>
        </p:txBody>
      </p:sp>
      <p:sp>
        <p:nvSpPr>
          <p:cNvPr id="26" name="内容占位符 4">
            <a:extLst>
              <a:ext uri="{FF2B5EF4-FFF2-40B4-BE49-F238E27FC236}">
                <a16:creationId xmlns:a16="http://schemas.microsoft.com/office/drawing/2014/main" id="{D9627631-8E1B-1C52-B131-DBCAD1E51118}"/>
              </a:ext>
            </a:extLst>
          </p:cNvPr>
          <p:cNvSpPr txBox="1">
            <a:spLocks/>
          </p:cNvSpPr>
          <p:nvPr/>
        </p:nvSpPr>
        <p:spPr bwMode="auto">
          <a:xfrm>
            <a:off x="10243157" y="4071525"/>
            <a:ext cx="639100" cy="25587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</a:t>
            </a:r>
            <a:endParaRPr lang="zh-CN" altLang="en-US" sz="14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DE809257-9A3B-74A9-4F29-857A1722C5FA}"/>
              </a:ext>
            </a:extLst>
          </p:cNvPr>
          <p:cNvSpPr/>
          <p:nvPr/>
        </p:nvSpPr>
        <p:spPr>
          <a:xfrm>
            <a:off x="9770534" y="3050325"/>
            <a:ext cx="270934" cy="291188"/>
          </a:xfrm>
          <a:prstGeom prst="ellipse">
            <a:avLst/>
          </a:prstGeom>
          <a:noFill/>
          <a:ln w="28575">
            <a:solidFill>
              <a:srgbClr val="1F4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FC6E610-A3E3-4FA3-8588-B238F0A681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72" y="3420348"/>
            <a:ext cx="3071146" cy="2207386"/>
          </a:xfrm>
          <a:prstGeom prst="rect">
            <a:avLst/>
          </a:prstGeom>
        </p:spPr>
      </p:pic>
      <p:sp>
        <p:nvSpPr>
          <p:cNvPr id="28" name="圆角矩形标注 28">
            <a:extLst>
              <a:ext uri="{FF2B5EF4-FFF2-40B4-BE49-F238E27FC236}">
                <a16:creationId xmlns:a16="http://schemas.microsoft.com/office/drawing/2014/main" id="{23782FCE-A9DB-470C-95D7-E6CD60E3ABB0}"/>
              </a:ext>
            </a:extLst>
          </p:cNvPr>
          <p:cNvSpPr/>
          <p:nvPr/>
        </p:nvSpPr>
        <p:spPr>
          <a:xfrm>
            <a:off x="1216820" y="3287960"/>
            <a:ext cx="1185167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标准样品</a:t>
            </a:r>
          </a:p>
        </p:txBody>
      </p:sp>
      <p:sp>
        <p:nvSpPr>
          <p:cNvPr id="29" name="圆角矩形标注 28">
            <a:extLst>
              <a:ext uri="{FF2B5EF4-FFF2-40B4-BE49-F238E27FC236}">
                <a16:creationId xmlns:a16="http://schemas.microsoft.com/office/drawing/2014/main" id="{42E305DB-1442-4B51-A5AA-E09CF18754C7}"/>
              </a:ext>
            </a:extLst>
          </p:cNvPr>
          <p:cNvSpPr/>
          <p:nvPr/>
        </p:nvSpPr>
        <p:spPr>
          <a:xfrm>
            <a:off x="4691907" y="3301150"/>
            <a:ext cx="1279035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溶菌酶样品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13C4485-DD0A-4FF8-BACA-4BE2317DB0AB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56E3E9D-3D7C-4655-B15C-98554C155C3C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F0688A2-2146-44B8-938C-B1290EE62353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6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内容占位符 2">
            <a:extLst>
              <a:ext uri="{FF2B5EF4-FFF2-40B4-BE49-F238E27FC236}">
                <a16:creationId xmlns:a16="http://schemas.microsoft.com/office/drawing/2014/main" id="{32BAEA49-BC09-4BAA-B343-D7C16AE0368A}"/>
              </a:ext>
            </a:extLst>
          </p:cNvPr>
          <p:cNvSpPr txBox="1">
            <a:spLocks/>
          </p:cNvSpPr>
          <p:nvPr/>
        </p:nvSpPr>
        <p:spPr bwMode="auto">
          <a:xfrm>
            <a:off x="353273" y="1474867"/>
            <a:ext cx="4797847" cy="504729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异构加速方案</a:t>
            </a:r>
            <a:endParaRPr lang="en-US" altLang="zh-CN" sz="2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80" y="60702"/>
            <a:ext cx="396008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异构加速研究</a:t>
            </a: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07DDE110-EFEE-4672-BE7E-411732B5DF09}"/>
              </a:ext>
            </a:extLst>
          </p:cNvPr>
          <p:cNvSpPr txBox="1">
            <a:spLocks/>
          </p:cNvSpPr>
          <p:nvPr/>
        </p:nvSpPr>
        <p:spPr bwMode="auto">
          <a:xfrm>
            <a:off x="5266768" y="1499307"/>
            <a:ext cx="6590257" cy="502285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在服务器和工作站均尝试安装 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</a:t>
            </a:r>
            <a:endParaRPr lang="en-US" altLang="zh-CN" sz="20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安装了驱动和固件包后，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均发现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没识别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尝试了论坛发贴和联系官方，未得到解决</a:t>
            </a:r>
            <a:endParaRPr lang="en-US" altLang="zh-CN" sz="20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后续计划给 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恢复初始镜像</a:t>
            </a:r>
            <a:endParaRPr lang="en-US" altLang="zh-CN" sz="20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如安装不成功，则需购买国产 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</a:t>
            </a:r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46FF3600-0092-49BB-A14F-45D3B3D3A049}"/>
              </a:ext>
            </a:extLst>
          </p:cNvPr>
          <p:cNvSpPr txBox="1">
            <a:spLocks/>
          </p:cNvSpPr>
          <p:nvPr/>
        </p:nvSpPr>
        <p:spPr bwMode="auto">
          <a:xfrm>
            <a:off x="5266768" y="1474868"/>
            <a:ext cx="6581815" cy="590230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en-US" altLang="zh-CN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</a:t>
            </a:r>
          </a:p>
        </p:txBody>
      </p:sp>
      <p:pic>
        <p:nvPicPr>
          <p:cNvPr id="22" name="图形 21">
            <a:extLst>
              <a:ext uri="{FF2B5EF4-FFF2-40B4-BE49-F238E27FC236}">
                <a16:creationId xmlns:a16="http://schemas.microsoft.com/office/drawing/2014/main" id="{AE7BAAE7-7589-496D-B8C4-5ED1836F2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1826" y="4008842"/>
            <a:ext cx="3905267" cy="2330706"/>
          </a:xfrm>
          <a:prstGeom prst="rect">
            <a:avLst/>
          </a:prstGeom>
        </p:spPr>
      </p:pic>
      <p:sp>
        <p:nvSpPr>
          <p:cNvPr id="26" name="圆角矩形标注 28">
            <a:extLst>
              <a:ext uri="{FF2B5EF4-FFF2-40B4-BE49-F238E27FC236}">
                <a16:creationId xmlns:a16="http://schemas.microsoft.com/office/drawing/2014/main" id="{458C1B73-2B47-405B-9589-720CA6BC4402}"/>
              </a:ext>
            </a:extLst>
          </p:cNvPr>
          <p:cNvSpPr/>
          <p:nvPr/>
        </p:nvSpPr>
        <p:spPr>
          <a:xfrm>
            <a:off x="592738" y="4401456"/>
            <a:ext cx="2897579" cy="3786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硬件设计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713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针对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高带宽像素探测器读出和处理，研究 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异构加速方案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13940025-AB1D-484F-BBAD-2A653E95D971}"/>
              </a:ext>
            </a:extLst>
          </p:cNvPr>
          <p:cNvGraphicFramePr>
            <a:graphicFrameLocks noGrp="1"/>
          </p:cNvGraphicFramePr>
          <p:nvPr/>
        </p:nvGraphicFramePr>
        <p:xfrm>
          <a:off x="468921" y="2190542"/>
          <a:ext cx="4611079" cy="164265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904759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2706320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</a:tblGrid>
              <a:tr h="41066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异构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DAQ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任务分工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386159552"/>
                  </a:ext>
                </a:extLst>
              </a:tr>
              <a:tr h="410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CPU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逻辑控制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格式转换、压缩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410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GPU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（并行计算）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图像构建和图像质量优化算法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410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</a:t>
                      </a:r>
                      <a:r>
                        <a:rPr lang="zh-CN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（低延迟处理）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数据读出与预处理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E05F05B3-24D1-4AAF-ABC0-F636F9B570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8" r="28651"/>
          <a:stretch/>
        </p:blipFill>
        <p:spPr>
          <a:xfrm rot="16200000">
            <a:off x="10320468" y="193564"/>
            <a:ext cx="1127760" cy="2615305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C5F53900-19A3-4AE1-8C58-420E30CAC3FF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FA9D6AB-9388-47E0-99C6-68DB3FD09E4F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B3998AE-2F64-4385-AEAC-1E2E36F0B7A7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4BEE0E8-D0CB-4045-8CAE-555B1F373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86" y="4631580"/>
            <a:ext cx="2277291" cy="17079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FBFD820-1FED-43D2-855C-7AA7CDB771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19"/>
          <a:stretch/>
        </p:blipFill>
        <p:spPr>
          <a:xfrm>
            <a:off x="8196684" y="4631580"/>
            <a:ext cx="3346528" cy="1724576"/>
          </a:xfrm>
          <a:prstGeom prst="rect">
            <a:avLst/>
          </a:prstGeom>
        </p:spPr>
      </p:pic>
      <p:sp>
        <p:nvSpPr>
          <p:cNvPr id="30" name="内容占位符 4">
            <a:extLst>
              <a:ext uri="{FF2B5EF4-FFF2-40B4-BE49-F238E27FC236}">
                <a16:creationId xmlns:a16="http://schemas.microsoft.com/office/drawing/2014/main" id="{762628F4-18AD-4EBA-B372-80AADE1A24AF}"/>
              </a:ext>
            </a:extLst>
          </p:cNvPr>
          <p:cNvSpPr txBox="1">
            <a:spLocks/>
          </p:cNvSpPr>
          <p:nvPr/>
        </p:nvSpPr>
        <p:spPr bwMode="auto">
          <a:xfrm>
            <a:off x="9781142" y="5174195"/>
            <a:ext cx="1762069" cy="39602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2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未识别加速卡</a:t>
            </a:r>
          </a:p>
        </p:txBody>
      </p:sp>
    </p:spTree>
    <p:extLst>
      <p:ext uri="{BB962C8B-B14F-4D97-AF65-F5344CB8AC3E}">
        <p14:creationId xmlns:p14="http://schemas.microsoft.com/office/powerpoint/2010/main" val="973731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内容占位符 2">
            <a:extLst>
              <a:ext uri="{FF2B5EF4-FFF2-40B4-BE49-F238E27FC236}">
                <a16:creationId xmlns:a16="http://schemas.microsoft.com/office/drawing/2014/main" id="{61274897-D5D3-4DFB-9900-8794CC5F5567}"/>
              </a:ext>
            </a:extLst>
          </p:cNvPr>
          <p:cNvSpPr txBox="1">
            <a:spLocks/>
          </p:cNvSpPr>
          <p:nvPr/>
        </p:nvSpPr>
        <p:spPr bwMode="auto">
          <a:xfrm>
            <a:off x="6418220" y="1475312"/>
            <a:ext cx="5572420" cy="49182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根据后续实验场景优化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DAQ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功能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实现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多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GPU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扩展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方案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安装部署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加速卡，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实现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数据读出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与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预处理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内容占位符 2">
            <a:extLst>
              <a:ext uri="{FF2B5EF4-FFF2-40B4-BE49-F238E27FC236}">
                <a16:creationId xmlns:a16="http://schemas.microsoft.com/office/drawing/2014/main" id="{2876966E-3946-43EF-98D0-EF6D61992E91}"/>
              </a:ext>
            </a:extLst>
          </p:cNvPr>
          <p:cNvSpPr txBox="1">
            <a:spLocks/>
          </p:cNvSpPr>
          <p:nvPr/>
        </p:nvSpPr>
        <p:spPr bwMode="auto">
          <a:xfrm>
            <a:off x="353273" y="896103"/>
            <a:ext cx="5824726" cy="54974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根据线站实验需求完成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开发和修改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利用索引表实现所有处理算法，并优化模块拼装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优化数据流结构，构建高性能数据流框架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开发性能监测模块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BPIX4 DAQ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在线站完成调试，已交付用户使用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zh-CN" altLang="en-US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F87E7A05-498C-4AA6-B66C-3C8CE760AB36}"/>
              </a:ext>
            </a:extLst>
          </p:cNvPr>
          <p:cNvSpPr txBox="1"/>
          <p:nvPr/>
        </p:nvSpPr>
        <p:spPr>
          <a:xfrm>
            <a:off x="11951781" y="6560393"/>
            <a:ext cx="36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80" y="60702"/>
            <a:ext cx="396008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总结与下一步计划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4C846885-3A81-4117-BA0C-AFB932ECA5FD}"/>
              </a:ext>
            </a:extLst>
          </p:cNvPr>
          <p:cNvSpPr txBox="1">
            <a:spLocks/>
          </p:cNvSpPr>
          <p:nvPr/>
        </p:nvSpPr>
        <p:spPr bwMode="auto">
          <a:xfrm>
            <a:off x="353272" y="909521"/>
            <a:ext cx="5324716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工作总结</a:t>
            </a:r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14D4CAF5-8773-4FF6-912B-9C99FF0C4E37}"/>
              </a:ext>
            </a:extLst>
          </p:cNvPr>
          <p:cNvSpPr txBox="1">
            <a:spLocks/>
          </p:cNvSpPr>
          <p:nvPr/>
        </p:nvSpPr>
        <p:spPr bwMode="auto">
          <a:xfrm>
            <a:off x="6418218" y="909520"/>
            <a:ext cx="5572420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下一步计划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8CDBDAB-7C7C-4281-86BD-A36592F0A674}"/>
              </a:ext>
            </a:extLst>
          </p:cNvPr>
          <p:cNvSpPr txBox="1"/>
          <p:nvPr/>
        </p:nvSpPr>
        <p:spPr>
          <a:xfrm>
            <a:off x="8273658" y="5256512"/>
            <a:ext cx="36781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8000" b="1" dirty="0">
                <a:solidFill>
                  <a:srgbClr val="1F497D"/>
                </a:solidFill>
                <a:latin typeface="Calibri" panose="020F0502020204030204" pitchFamily="34" charset="0"/>
              </a:rPr>
              <a:t>THANKS</a:t>
            </a:r>
            <a:endParaRPr lang="zh-CN" altLang="en-US" sz="8000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1E4CFC9-9215-4E33-9AB6-10E737BBBBD0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233A4FE-9674-40C9-961F-579E7CC4237C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2317E91-5D2E-4DE8-B971-08298D7E71A6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07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标题 1">
            <a:extLst>
              <a:ext uri="{FF2B5EF4-FFF2-40B4-BE49-F238E27FC236}">
                <a16:creationId xmlns:a16="http://schemas.microsoft.com/office/drawing/2014/main" id="{BC0EE5DA-010D-4431-A9A4-0B10686A3429}"/>
              </a:ext>
            </a:extLst>
          </p:cNvPr>
          <p:cNvSpPr txBox="1">
            <a:spLocks/>
          </p:cNvSpPr>
          <p:nvPr/>
        </p:nvSpPr>
        <p:spPr>
          <a:xfrm>
            <a:off x="2721012" y="29744"/>
            <a:ext cx="7055574" cy="7207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eaLnBrk="1" hangingPunct="1">
              <a:defRPr/>
            </a:pPr>
            <a:r>
              <a:rPr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     录</a:t>
            </a:r>
          </a:p>
        </p:txBody>
      </p:sp>
      <p:sp>
        <p:nvSpPr>
          <p:cNvPr id="17" name="内容占位符 5">
            <a:extLst>
              <a:ext uri="{FF2B5EF4-FFF2-40B4-BE49-F238E27FC236}">
                <a16:creationId xmlns:a16="http://schemas.microsoft.com/office/drawing/2014/main" id="{35C41476-3397-4BA9-920A-D667E69C3C21}"/>
              </a:ext>
            </a:extLst>
          </p:cNvPr>
          <p:cNvSpPr txBox="1">
            <a:spLocks/>
          </p:cNvSpPr>
          <p:nvPr/>
        </p:nvSpPr>
        <p:spPr bwMode="auto">
          <a:xfrm>
            <a:off x="343417" y="819657"/>
            <a:ext cx="11608364" cy="566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研究背景</a:t>
            </a: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HEPS-BPIX4 DAQ </a:t>
            </a:r>
            <a:endParaRPr lang="en-US" altLang="zh-CN" sz="25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5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功能开发</a:t>
            </a:r>
            <a:endParaRPr lang="en-US" altLang="zh-CN" sz="25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5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高性能数据流方案研究</a:t>
            </a: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5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异构加速研究</a:t>
            </a:r>
            <a:endParaRPr lang="en-US" altLang="zh-CN" sz="25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工作总结与下一阶段计划</a:t>
            </a:r>
            <a:endParaRPr lang="en-US" altLang="zh-CN" sz="28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C466AA3-2FA9-40F0-BD74-0186A8025312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B49C858-8E17-44EC-B160-F16461E14E92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A6E1E54-ECE5-4BDA-953F-938BDA996EE6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1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6329F0E0-E72E-439B-BA6A-0DCBF5FE5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41" y="3159750"/>
            <a:ext cx="7605432" cy="33387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72D02F6A-6B8D-4EDD-957B-B8515CDADE62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1421429" cy="2460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HEPS-BPIX4 6M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是高能所正在进行自主研发的第四代硅像素探测器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工作围绕 </a:t>
            </a:r>
            <a:r>
              <a:rPr kumimoji="0" lang="en-US" altLang="zh-CN" sz="2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HEPS-BPIX4 6M DAQ </a:t>
            </a:r>
            <a:r>
              <a:rPr kumimoji="0" lang="zh-CN" altLang="en-U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展开研究</a:t>
            </a:r>
            <a:endParaRPr kumimoji="0" lang="en-US" altLang="zh-CN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l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全链路调通后，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9-10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月在线站进行了多次预实验和调试，确保顺利完成线站验收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l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en-US" sz="2000" b="1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需要对</a:t>
            </a:r>
            <a:r>
              <a:rPr lang="en-US" altLang="zh-CN" sz="2000" b="1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</a:t>
            </a:r>
            <a:r>
              <a:rPr lang="zh-CN" altLang="en-US" sz="2000" b="1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功能进行开发和优化</a:t>
            </a:r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8477A9D3-76BD-485B-BF9E-D0D8C09A1224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2991395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17" name="内容占位符 4">
            <a:extLst>
              <a:ext uri="{FF2B5EF4-FFF2-40B4-BE49-F238E27FC236}">
                <a16:creationId xmlns:a16="http://schemas.microsoft.com/office/drawing/2014/main" id="{BCB66370-B934-4C44-8696-B64A25EA3699}"/>
              </a:ext>
            </a:extLst>
          </p:cNvPr>
          <p:cNvSpPr txBox="1">
            <a:spLocks/>
          </p:cNvSpPr>
          <p:nvPr/>
        </p:nvSpPr>
        <p:spPr bwMode="auto">
          <a:xfrm>
            <a:off x="2551819" y="6096348"/>
            <a:ext cx="3860447" cy="44921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探测器系统在线站部署架构</a:t>
            </a:r>
          </a:p>
        </p:txBody>
      </p:sp>
      <p:sp>
        <p:nvSpPr>
          <p:cNvPr id="18" name="内容占位符 4">
            <a:extLst>
              <a:ext uri="{FF2B5EF4-FFF2-40B4-BE49-F238E27FC236}">
                <a16:creationId xmlns:a16="http://schemas.microsoft.com/office/drawing/2014/main" id="{693F319C-0C77-481B-8F92-0DC702D30994}"/>
              </a:ext>
            </a:extLst>
          </p:cNvPr>
          <p:cNvSpPr txBox="1">
            <a:spLocks/>
          </p:cNvSpPr>
          <p:nvPr/>
        </p:nvSpPr>
        <p:spPr bwMode="auto">
          <a:xfrm>
            <a:off x="8544511" y="5536614"/>
            <a:ext cx="3407229" cy="80449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HEPS 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软件成功接收</a:t>
            </a: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BPIX4 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探测器图像数据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1FF34A7-4884-4213-8F48-A668A983B9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9" t="27333" r="9910" b="23334"/>
          <a:stretch/>
        </p:blipFill>
        <p:spPr>
          <a:xfrm>
            <a:off x="8554447" y="3636037"/>
            <a:ext cx="3407229" cy="169218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A4E9425E-8F76-47C2-87A3-F27093A3790D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19EAE43-AB1D-408C-BBA2-24D21C633C07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71F62FB-BA23-4DBD-A830-55D68F65FDEF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18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标题 1">
            <a:extLst>
              <a:ext uri="{FF2B5EF4-FFF2-40B4-BE49-F238E27FC236}">
                <a16:creationId xmlns:a16="http://schemas.microsoft.com/office/drawing/2014/main" id="{4EE03D23-5302-46A9-BE86-40D4773AFC5D}"/>
              </a:ext>
            </a:extLst>
          </p:cNvPr>
          <p:cNvSpPr txBox="1">
            <a:spLocks/>
          </p:cNvSpPr>
          <p:nvPr/>
        </p:nvSpPr>
        <p:spPr>
          <a:xfrm>
            <a:off x="1859278" y="60702"/>
            <a:ext cx="7231382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功能开发</a:t>
            </a:r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806E57E8-2A02-493F-ABF0-E1D61E608D94}"/>
              </a:ext>
            </a:extLst>
          </p:cNvPr>
          <p:cNvSpPr txBox="1">
            <a:spLocks/>
          </p:cNvSpPr>
          <p:nvPr/>
        </p:nvSpPr>
        <p:spPr bwMode="auto">
          <a:xfrm>
            <a:off x="353273" y="925671"/>
            <a:ext cx="6080184" cy="381626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400" b="1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增加平场校正和像素遮蔽功能</a:t>
            </a:r>
            <a:endParaRPr lang="en-US" altLang="zh-CN" sz="2400" b="1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平场校正原理：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每个像素乘一个接近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的校正系数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defRPr/>
            </a:pP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像素遮蔽原理：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屏蔽指定像素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坏点系数设为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0)</a:t>
            </a: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功能实现：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平场校正和像素遮蔽合成一个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系数表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(.csv)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，加载系数表，实现像素和系数相乘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内容占位符 4">
            <a:extLst>
              <a:ext uri="{FF2B5EF4-FFF2-40B4-BE49-F238E27FC236}">
                <a16:creationId xmlns:a16="http://schemas.microsoft.com/office/drawing/2014/main" id="{CB687269-027D-4246-9033-1F1FF611CC49}"/>
              </a:ext>
            </a:extLst>
          </p:cNvPr>
          <p:cNvSpPr txBox="1">
            <a:spLocks/>
          </p:cNvSpPr>
          <p:nvPr/>
        </p:nvSpPr>
        <p:spPr bwMode="auto">
          <a:xfrm>
            <a:off x="6629588" y="6051080"/>
            <a:ext cx="5371912" cy="43648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处理业务全部实现，功能满足实验需求</a:t>
            </a:r>
          </a:p>
        </p:txBody>
      </p:sp>
      <p:sp>
        <p:nvSpPr>
          <p:cNvPr id="20" name="内容占位符 2">
            <a:extLst>
              <a:ext uri="{FF2B5EF4-FFF2-40B4-BE49-F238E27FC236}">
                <a16:creationId xmlns:a16="http://schemas.microsoft.com/office/drawing/2014/main" id="{093C207E-743E-476D-918C-E4FC2B29E370}"/>
              </a:ext>
            </a:extLst>
          </p:cNvPr>
          <p:cNvSpPr txBox="1">
            <a:spLocks/>
          </p:cNvSpPr>
          <p:nvPr/>
        </p:nvSpPr>
        <p:spPr bwMode="auto">
          <a:xfrm>
            <a:off x="353272" y="4870722"/>
            <a:ext cx="6080184" cy="163891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400" b="1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增加图像旋转功能</a:t>
            </a:r>
            <a:endParaRPr lang="en-US" altLang="zh-CN" sz="2400" b="1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endParaRPr lang="en-US" altLang="zh-CN" sz="20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en-US" altLang="zh-CN" sz="20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B9 </a:t>
            </a:r>
            <a:r>
              <a:rPr lang="zh-CN" altLang="en-US" sz="20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线站需要将模块旋转</a:t>
            </a:r>
            <a:r>
              <a:rPr lang="en-US" altLang="zh-CN" sz="20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90</a:t>
            </a:r>
            <a:r>
              <a:rPr lang="zh-CN" altLang="en-US" sz="20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度摆放做实验</a:t>
            </a:r>
            <a:endParaRPr lang="en-US" altLang="zh-CN" sz="20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1" name="表格 25">
            <a:extLst>
              <a:ext uri="{FF2B5EF4-FFF2-40B4-BE49-F238E27FC236}">
                <a16:creationId xmlns:a16="http://schemas.microsoft.com/office/drawing/2014/main" id="{685A1ABF-BE8C-4BF3-B34F-4EB9075F5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38066"/>
              </p:ext>
            </p:extLst>
          </p:nvPr>
        </p:nvGraphicFramePr>
        <p:xfrm>
          <a:off x="3815519" y="1999814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42" name="表格 25">
            <a:extLst>
              <a:ext uri="{FF2B5EF4-FFF2-40B4-BE49-F238E27FC236}">
                <a16:creationId xmlns:a16="http://schemas.microsoft.com/office/drawing/2014/main" id="{A9868DF4-5C13-4347-BBDF-0147CC26E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498931"/>
              </p:ext>
            </p:extLst>
          </p:nvPr>
        </p:nvGraphicFramePr>
        <p:xfrm>
          <a:off x="2339534" y="1999814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43" name="箭头: 右 42">
            <a:extLst>
              <a:ext uri="{FF2B5EF4-FFF2-40B4-BE49-F238E27FC236}">
                <a16:creationId xmlns:a16="http://schemas.microsoft.com/office/drawing/2014/main" id="{14842C6D-EB73-450D-8355-45D203D83174}"/>
              </a:ext>
            </a:extLst>
          </p:cNvPr>
          <p:cNvSpPr/>
          <p:nvPr/>
        </p:nvSpPr>
        <p:spPr>
          <a:xfrm>
            <a:off x="3244326" y="2194074"/>
            <a:ext cx="375061" cy="340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7E6ABA99-027C-4C59-BF51-19E8DE4F88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536"/>
          <a:stretch/>
        </p:blipFill>
        <p:spPr>
          <a:xfrm>
            <a:off x="3282378" y="5032949"/>
            <a:ext cx="1313696" cy="981409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3EEECADA-9112-47D7-B35E-8B32DC7049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9108"/>
          <a:stretch/>
        </p:blipFill>
        <p:spPr>
          <a:xfrm>
            <a:off x="5255777" y="5018787"/>
            <a:ext cx="1134415" cy="1009731"/>
          </a:xfrm>
          <a:prstGeom prst="rect">
            <a:avLst/>
          </a:prstGeom>
        </p:spPr>
      </p:pic>
      <p:sp>
        <p:nvSpPr>
          <p:cNvPr id="51" name="箭头: 右 50">
            <a:extLst>
              <a:ext uri="{FF2B5EF4-FFF2-40B4-BE49-F238E27FC236}">
                <a16:creationId xmlns:a16="http://schemas.microsoft.com/office/drawing/2014/main" id="{157390AA-9D58-4EFC-B2DE-8186052E883F}"/>
              </a:ext>
            </a:extLst>
          </p:cNvPr>
          <p:cNvSpPr/>
          <p:nvPr/>
        </p:nvSpPr>
        <p:spPr>
          <a:xfrm>
            <a:off x="4611792" y="5319370"/>
            <a:ext cx="628267" cy="4782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5" name="表格 25">
            <a:extLst>
              <a:ext uri="{FF2B5EF4-FFF2-40B4-BE49-F238E27FC236}">
                <a16:creationId xmlns:a16="http://schemas.microsoft.com/office/drawing/2014/main" id="{809A3435-3F6E-4DA0-B949-479EE73D8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35832"/>
              </p:ext>
            </p:extLst>
          </p:nvPr>
        </p:nvGraphicFramePr>
        <p:xfrm>
          <a:off x="2339534" y="3081538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2777D73E-D427-4FE6-B1B4-15BE53159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969014"/>
              </p:ext>
            </p:extLst>
          </p:nvPr>
        </p:nvGraphicFramePr>
        <p:xfrm>
          <a:off x="3815519" y="3081538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900" dirty="0"/>
                        <a:t>×</a:t>
                      </a:r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dirty="0"/>
                        <a:t>×</a:t>
                      </a:r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28" name="箭头: 右 27">
            <a:extLst>
              <a:ext uri="{FF2B5EF4-FFF2-40B4-BE49-F238E27FC236}">
                <a16:creationId xmlns:a16="http://schemas.microsoft.com/office/drawing/2014/main" id="{18983FB6-672A-4A2E-A4CF-4444DBFCFCC4}"/>
              </a:ext>
            </a:extLst>
          </p:cNvPr>
          <p:cNvSpPr/>
          <p:nvPr/>
        </p:nvSpPr>
        <p:spPr>
          <a:xfrm>
            <a:off x="3244326" y="3268818"/>
            <a:ext cx="375061" cy="340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9" name="内容占位符 2">
            <a:extLst>
              <a:ext uri="{FF2B5EF4-FFF2-40B4-BE49-F238E27FC236}">
                <a16:creationId xmlns:a16="http://schemas.microsoft.com/office/drawing/2014/main" id="{EF03257E-B007-4C79-A1CA-24B561296682}"/>
              </a:ext>
            </a:extLst>
          </p:cNvPr>
          <p:cNvSpPr txBox="1">
            <a:spLocks/>
          </p:cNvSpPr>
          <p:nvPr/>
        </p:nvSpPr>
        <p:spPr bwMode="auto">
          <a:xfrm>
            <a:off x="6629588" y="925331"/>
            <a:ext cx="5371911" cy="508077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rgbClr val="20386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修改加和逻辑</a:t>
            </a:r>
            <a:endParaRPr lang="en-US" altLang="zh-CN" sz="2400" b="1" kern="0" dirty="0">
              <a:solidFill>
                <a:srgbClr val="20386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18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18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将多帧数据叠加成一帧</a:t>
            </a:r>
            <a:endParaRPr lang="en-US" altLang="zh-CN" sz="18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18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18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18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18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原先逻辑不符合用户需求，需要修改：</a:t>
            </a:r>
            <a:endParaRPr lang="en-US" altLang="zh-CN" sz="18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4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叠加张数</a:t>
            </a:r>
            <a:r>
              <a:rPr lang="en-US" altLang="zh-CN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(0-65535)</a:t>
            </a:r>
            <a:r>
              <a:rPr lang="zh-CN" altLang="en-US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en-US" sz="14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数据位宽</a:t>
            </a:r>
            <a:r>
              <a:rPr lang="en-US" altLang="zh-CN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(16/32bit)</a:t>
            </a:r>
            <a:r>
              <a:rPr lang="zh-CN" altLang="en-US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改成</a:t>
            </a:r>
            <a:r>
              <a:rPr lang="zh-CN" altLang="en-US" sz="14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独立设置</a:t>
            </a:r>
            <a:endParaRPr lang="en-US" altLang="zh-CN" sz="14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用户参数</a:t>
            </a:r>
            <a:r>
              <a:rPr lang="zh-CN" altLang="en-US" sz="14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计算</a:t>
            </a:r>
            <a:r>
              <a:rPr lang="zh-CN" altLang="en-US" sz="14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后得到探测器配置的</a:t>
            </a:r>
            <a:r>
              <a:rPr lang="zh-CN" altLang="en-US" sz="14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实际参数</a:t>
            </a:r>
            <a:endParaRPr lang="en-US" altLang="zh-CN" sz="14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参数的计算和配置</a:t>
            </a:r>
            <a:r>
              <a:rPr lang="zh-CN" altLang="en-US" sz="18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分离</a:t>
            </a:r>
            <a:r>
              <a:rPr lang="zh-CN" altLang="en-US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，提高 </a:t>
            </a:r>
            <a:r>
              <a:rPr lang="en-US" altLang="zh-CN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的可维护性</a:t>
            </a:r>
            <a:endParaRPr lang="en-US" altLang="zh-CN" sz="18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800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切换位宽无需重新初始化，可</a:t>
            </a:r>
            <a:r>
              <a:rPr lang="zh-CN" altLang="en-US" sz="18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快速切换配置</a:t>
            </a:r>
            <a:endParaRPr lang="en-US" altLang="zh-CN" sz="18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0" name="图形 29">
            <a:extLst>
              <a:ext uri="{FF2B5EF4-FFF2-40B4-BE49-F238E27FC236}">
                <a16:creationId xmlns:a16="http://schemas.microsoft.com/office/drawing/2014/main" id="{3B196854-2125-43BB-A7CC-BFC4419DE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6350" y="1971789"/>
            <a:ext cx="2381250" cy="17240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0C7B2CC-E495-42C1-B3DB-38785509A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8159" y="2132506"/>
            <a:ext cx="934516" cy="67168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63D80A41-745A-4C52-817F-125F79E4F3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8159" y="3005221"/>
            <a:ext cx="934516" cy="666121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56C439C6-0ACD-4827-BCAE-0B957FC20FD1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024EF57-EC1B-4A27-AFA5-1EE8AA1DED30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7EFE68C-B93F-486E-B26E-1D56BF400860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内容占位符 4">
            <a:extLst>
              <a:ext uri="{FF2B5EF4-FFF2-40B4-BE49-F238E27FC236}">
                <a16:creationId xmlns:a16="http://schemas.microsoft.com/office/drawing/2014/main" id="{CF3C4754-20E4-4B5F-8E3E-2E8700E7AF78}"/>
              </a:ext>
            </a:extLst>
          </p:cNvPr>
          <p:cNvSpPr txBox="1">
            <a:spLocks/>
          </p:cNvSpPr>
          <p:nvPr/>
        </p:nvSpPr>
        <p:spPr bwMode="auto">
          <a:xfrm>
            <a:off x="6755791" y="3445858"/>
            <a:ext cx="1495580" cy="39602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2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原加和逻辑</a:t>
            </a:r>
          </a:p>
        </p:txBody>
      </p:sp>
    </p:spTree>
    <p:extLst>
      <p:ext uri="{BB962C8B-B14F-4D97-AF65-F5344CB8AC3E}">
        <p14:creationId xmlns:p14="http://schemas.microsoft.com/office/powerpoint/2010/main" val="3392564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4AB0A136-54D0-42E7-BBCB-0C863E3537F1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高性能数据流方案研究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4553D8A0-5AA1-4802-BDA0-58ADDB708AD1}"/>
              </a:ext>
            </a:extLst>
          </p:cNvPr>
          <p:cNvSpPr txBox="1">
            <a:spLocks/>
          </p:cNvSpPr>
          <p:nvPr/>
        </p:nvSpPr>
        <p:spPr>
          <a:xfrm>
            <a:off x="335140" y="760649"/>
            <a:ext cx="6880171" cy="73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数据处理业务分析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DADD42-35E2-415E-C940-6D1E16E209AA}"/>
              </a:ext>
            </a:extLst>
          </p:cNvPr>
          <p:cNvSpPr txBox="1">
            <a:spLocks/>
          </p:cNvSpPr>
          <p:nvPr/>
        </p:nvSpPr>
        <p:spPr bwMode="auto">
          <a:xfrm>
            <a:off x="335137" y="1498603"/>
            <a:ext cx="5401633" cy="14269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映射转换：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模块原始数据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-&gt; 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位置重排序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-&gt;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模块图像数据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ED026626-739F-442E-82CD-AF834FD18C2E}"/>
              </a:ext>
            </a:extLst>
          </p:cNvPr>
          <p:cNvSpPr txBox="1">
            <a:spLocks/>
          </p:cNvSpPr>
          <p:nvPr/>
        </p:nvSpPr>
        <p:spPr bwMode="auto">
          <a:xfrm>
            <a:off x="335137" y="4765468"/>
            <a:ext cx="5401633" cy="151064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平场校正：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每个像素乘一个接近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的校正系数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内容占位符 2">
            <a:extLst>
              <a:ext uri="{FF2B5EF4-FFF2-40B4-BE49-F238E27FC236}">
                <a16:creationId xmlns:a16="http://schemas.microsoft.com/office/drawing/2014/main" id="{57184C08-4131-4F7E-8B44-3DF162B32299}"/>
              </a:ext>
            </a:extLst>
          </p:cNvPr>
          <p:cNvSpPr txBox="1">
            <a:spLocks/>
          </p:cNvSpPr>
          <p:nvPr/>
        </p:nvSpPr>
        <p:spPr bwMode="auto">
          <a:xfrm>
            <a:off x="335138" y="3021078"/>
            <a:ext cx="5401632" cy="164889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像素修正：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模块内插入行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列，并对插入区域及其相邻区域进行均值平滑处理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4" name="表格 24">
            <a:extLst>
              <a:ext uri="{FF2B5EF4-FFF2-40B4-BE49-F238E27FC236}">
                <a16:creationId xmlns:a16="http://schemas.microsoft.com/office/drawing/2014/main" id="{89B89F52-3FCB-4E59-943A-24E9493C76CC}"/>
              </a:ext>
            </a:extLst>
          </p:cNvPr>
          <p:cNvGraphicFramePr>
            <a:graphicFrameLocks noGrp="1"/>
          </p:cNvGraphicFramePr>
          <p:nvPr/>
        </p:nvGraphicFramePr>
        <p:xfrm>
          <a:off x="2977696" y="3666297"/>
          <a:ext cx="885825" cy="91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148323686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790731094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3154907067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4185386554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3879824173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49146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54307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746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59178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064371"/>
                  </a:ext>
                </a:extLst>
              </a:tr>
            </a:tbl>
          </a:graphicData>
        </a:graphic>
      </p:graphicFrame>
      <p:graphicFrame>
        <p:nvGraphicFramePr>
          <p:cNvPr id="25" name="表格 25">
            <a:extLst>
              <a:ext uri="{FF2B5EF4-FFF2-40B4-BE49-F238E27FC236}">
                <a16:creationId xmlns:a16="http://schemas.microsoft.com/office/drawing/2014/main" id="{409514B4-29F5-4C0E-BE67-4825625B09D5}"/>
              </a:ext>
            </a:extLst>
          </p:cNvPr>
          <p:cNvGraphicFramePr>
            <a:graphicFrameLocks noGrp="1"/>
          </p:cNvGraphicFramePr>
          <p:nvPr/>
        </p:nvGraphicFramePr>
        <p:xfrm>
          <a:off x="1512313" y="3845771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27" name="内容占位符 2">
            <a:extLst>
              <a:ext uri="{FF2B5EF4-FFF2-40B4-BE49-F238E27FC236}">
                <a16:creationId xmlns:a16="http://schemas.microsoft.com/office/drawing/2014/main" id="{6DE487D9-70BE-45C6-8CBA-213ACEB32198}"/>
              </a:ext>
            </a:extLst>
          </p:cNvPr>
          <p:cNvSpPr txBox="1">
            <a:spLocks/>
          </p:cNvSpPr>
          <p:nvPr/>
        </p:nvSpPr>
        <p:spPr bwMode="auto">
          <a:xfrm>
            <a:off x="5927602" y="1498601"/>
            <a:ext cx="6047436" cy="402045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模块拼装：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多个模块图像拼成完整一帧图像（模块间有缝隙，不完全对齐）</a:t>
            </a:r>
          </a:p>
        </p:txBody>
      </p:sp>
      <p:graphicFrame>
        <p:nvGraphicFramePr>
          <p:cNvPr id="19" name="表格 25">
            <a:extLst>
              <a:ext uri="{FF2B5EF4-FFF2-40B4-BE49-F238E27FC236}">
                <a16:creationId xmlns:a16="http://schemas.microsoft.com/office/drawing/2014/main" id="{A1D9E6DC-21B7-4123-B4BD-FFFA8FDBE0A4}"/>
              </a:ext>
            </a:extLst>
          </p:cNvPr>
          <p:cNvGraphicFramePr>
            <a:graphicFrameLocks noGrp="1"/>
          </p:cNvGraphicFramePr>
          <p:nvPr/>
        </p:nvGraphicFramePr>
        <p:xfrm>
          <a:off x="1500546" y="2068504"/>
          <a:ext cx="72000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0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1711" marR="41711" marT="20855" marB="208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23" name="表格 25">
            <a:extLst>
              <a:ext uri="{FF2B5EF4-FFF2-40B4-BE49-F238E27FC236}">
                <a16:creationId xmlns:a16="http://schemas.microsoft.com/office/drawing/2014/main" id="{0BAA62EA-1353-4832-AB7C-E1C64870775B}"/>
              </a:ext>
            </a:extLst>
          </p:cNvPr>
          <p:cNvGraphicFramePr>
            <a:graphicFrameLocks noGrp="1"/>
          </p:cNvGraphicFramePr>
          <p:nvPr/>
        </p:nvGraphicFramePr>
        <p:xfrm>
          <a:off x="2941623" y="2073749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29" name="箭头: 右 28">
            <a:extLst>
              <a:ext uri="{FF2B5EF4-FFF2-40B4-BE49-F238E27FC236}">
                <a16:creationId xmlns:a16="http://schemas.microsoft.com/office/drawing/2014/main" id="{AF6C89F4-B7FE-4A01-BE22-20CAFEEC2AFF}"/>
              </a:ext>
            </a:extLst>
          </p:cNvPr>
          <p:cNvSpPr/>
          <p:nvPr/>
        </p:nvSpPr>
        <p:spPr>
          <a:xfrm>
            <a:off x="2411804" y="4040031"/>
            <a:ext cx="375061" cy="340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30" name="表格 25">
            <a:extLst>
              <a:ext uri="{FF2B5EF4-FFF2-40B4-BE49-F238E27FC236}">
                <a16:creationId xmlns:a16="http://schemas.microsoft.com/office/drawing/2014/main" id="{F91E8F71-04C1-4134-B887-13B8C807BD5F}"/>
              </a:ext>
            </a:extLst>
          </p:cNvPr>
          <p:cNvGraphicFramePr>
            <a:graphicFrameLocks noGrp="1"/>
          </p:cNvGraphicFramePr>
          <p:nvPr/>
        </p:nvGraphicFramePr>
        <p:xfrm>
          <a:off x="10077761" y="2362056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1" name="表格 25">
            <a:extLst>
              <a:ext uri="{FF2B5EF4-FFF2-40B4-BE49-F238E27FC236}">
                <a16:creationId xmlns:a16="http://schemas.microsoft.com/office/drawing/2014/main" id="{4E7FE7AA-4342-4B25-8499-7D42785B68C6}"/>
              </a:ext>
            </a:extLst>
          </p:cNvPr>
          <p:cNvGraphicFramePr>
            <a:graphicFrameLocks noGrp="1"/>
          </p:cNvGraphicFramePr>
          <p:nvPr/>
        </p:nvGraphicFramePr>
        <p:xfrm>
          <a:off x="8942405" y="2362056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2" name="表格 25">
            <a:extLst>
              <a:ext uri="{FF2B5EF4-FFF2-40B4-BE49-F238E27FC236}">
                <a16:creationId xmlns:a16="http://schemas.microsoft.com/office/drawing/2014/main" id="{8703A128-E4D8-4FA2-9F34-2E2C1B0085CD}"/>
              </a:ext>
            </a:extLst>
          </p:cNvPr>
          <p:cNvGraphicFramePr>
            <a:graphicFrameLocks noGrp="1"/>
          </p:cNvGraphicFramePr>
          <p:nvPr/>
        </p:nvGraphicFramePr>
        <p:xfrm>
          <a:off x="7735898" y="2364201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3" name="表格 25">
            <a:extLst>
              <a:ext uri="{FF2B5EF4-FFF2-40B4-BE49-F238E27FC236}">
                <a16:creationId xmlns:a16="http://schemas.microsoft.com/office/drawing/2014/main" id="{206B7627-86B1-497A-8EC2-46C07D9FDA80}"/>
              </a:ext>
            </a:extLst>
          </p:cNvPr>
          <p:cNvGraphicFramePr>
            <a:graphicFrameLocks noGrp="1"/>
          </p:cNvGraphicFramePr>
          <p:nvPr/>
        </p:nvGraphicFramePr>
        <p:xfrm>
          <a:off x="6529391" y="2362056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2" name="箭头: 右 1">
            <a:extLst>
              <a:ext uri="{FF2B5EF4-FFF2-40B4-BE49-F238E27FC236}">
                <a16:creationId xmlns:a16="http://schemas.microsoft.com/office/drawing/2014/main" id="{FB4F06A2-94E6-433B-BFF1-E304EB822A83}"/>
              </a:ext>
            </a:extLst>
          </p:cNvPr>
          <p:cNvSpPr/>
          <p:nvPr/>
        </p:nvSpPr>
        <p:spPr>
          <a:xfrm rot="5400000">
            <a:off x="8496047" y="3147691"/>
            <a:ext cx="378520" cy="376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E45425E9-0418-498C-8C21-9229D7E65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54433"/>
              </p:ext>
            </p:extLst>
          </p:nvPr>
        </p:nvGraphicFramePr>
        <p:xfrm>
          <a:off x="7678419" y="3573775"/>
          <a:ext cx="2160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1858744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88350991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79007545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880244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5452157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601592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0443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850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2355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990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732218"/>
                  </a:ext>
                </a:extLst>
              </a:tr>
            </a:tbl>
          </a:graphicData>
        </a:graphic>
      </p:graphicFrame>
      <p:graphicFrame>
        <p:nvGraphicFramePr>
          <p:cNvPr id="34" name="表格 25">
            <a:extLst>
              <a:ext uri="{FF2B5EF4-FFF2-40B4-BE49-F238E27FC236}">
                <a16:creationId xmlns:a16="http://schemas.microsoft.com/office/drawing/2014/main" id="{B8699AF8-AEA9-4E6D-BEFA-4481A8287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060004"/>
              </p:ext>
            </p:extLst>
          </p:nvPr>
        </p:nvGraphicFramePr>
        <p:xfrm>
          <a:off x="7905822" y="3743190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5" name="表格 25">
            <a:extLst>
              <a:ext uri="{FF2B5EF4-FFF2-40B4-BE49-F238E27FC236}">
                <a16:creationId xmlns:a16="http://schemas.microsoft.com/office/drawing/2014/main" id="{514643FE-FF00-4465-B211-31A11B712D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532291"/>
              </p:ext>
            </p:extLst>
          </p:nvPr>
        </p:nvGraphicFramePr>
        <p:xfrm>
          <a:off x="8844215" y="3643173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6" name="表格 25">
            <a:extLst>
              <a:ext uri="{FF2B5EF4-FFF2-40B4-BE49-F238E27FC236}">
                <a16:creationId xmlns:a16="http://schemas.microsoft.com/office/drawing/2014/main" id="{3639598A-F5FE-4FB7-95FA-7BB865C15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256009"/>
              </p:ext>
            </p:extLst>
          </p:nvPr>
        </p:nvGraphicFramePr>
        <p:xfrm>
          <a:off x="7955832" y="4579297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7" name="表格 25">
            <a:extLst>
              <a:ext uri="{FF2B5EF4-FFF2-40B4-BE49-F238E27FC236}">
                <a16:creationId xmlns:a16="http://schemas.microsoft.com/office/drawing/2014/main" id="{1B4F5EE5-5A21-4B84-BA39-E130F17D2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563198"/>
              </p:ext>
            </p:extLst>
          </p:nvPr>
        </p:nvGraphicFramePr>
        <p:xfrm>
          <a:off x="8857056" y="4559615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8" name="表格 25">
            <a:extLst>
              <a:ext uri="{FF2B5EF4-FFF2-40B4-BE49-F238E27FC236}">
                <a16:creationId xmlns:a16="http://schemas.microsoft.com/office/drawing/2014/main" id="{BAA4952B-5159-4092-93EA-6A102ECF7D89}"/>
              </a:ext>
            </a:extLst>
          </p:cNvPr>
          <p:cNvGraphicFramePr>
            <a:graphicFrameLocks noGrp="1"/>
          </p:cNvGraphicFramePr>
          <p:nvPr/>
        </p:nvGraphicFramePr>
        <p:xfrm>
          <a:off x="2977696" y="5402575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9" name="表格 25">
            <a:extLst>
              <a:ext uri="{FF2B5EF4-FFF2-40B4-BE49-F238E27FC236}">
                <a16:creationId xmlns:a16="http://schemas.microsoft.com/office/drawing/2014/main" id="{1AFA1ACF-6CC9-43AC-BD35-FC9315ED08A4}"/>
              </a:ext>
            </a:extLst>
          </p:cNvPr>
          <p:cNvGraphicFramePr>
            <a:graphicFrameLocks noGrp="1"/>
          </p:cNvGraphicFramePr>
          <p:nvPr/>
        </p:nvGraphicFramePr>
        <p:xfrm>
          <a:off x="1504949" y="5391704"/>
          <a:ext cx="708660" cy="7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7165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5000" marR="45000" marT="22500" marB="225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41" name="箭头: 右 40">
            <a:extLst>
              <a:ext uri="{FF2B5EF4-FFF2-40B4-BE49-F238E27FC236}">
                <a16:creationId xmlns:a16="http://schemas.microsoft.com/office/drawing/2014/main" id="{A4FC64E9-0668-4F10-801B-ADE2B76EDF7A}"/>
              </a:ext>
            </a:extLst>
          </p:cNvPr>
          <p:cNvSpPr/>
          <p:nvPr/>
        </p:nvSpPr>
        <p:spPr>
          <a:xfrm>
            <a:off x="2406503" y="5585964"/>
            <a:ext cx="375061" cy="340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ED628D5-7D98-43BA-845F-C054D41CD511}"/>
              </a:ext>
            </a:extLst>
          </p:cNvPr>
          <p:cNvSpPr/>
          <p:nvPr/>
        </p:nvSpPr>
        <p:spPr>
          <a:xfrm>
            <a:off x="3271450" y="855425"/>
            <a:ext cx="1055257" cy="502907"/>
          </a:xfrm>
          <a:prstGeom prst="rect">
            <a:avLst/>
          </a:prstGeom>
          <a:solidFill>
            <a:srgbClr val="8CE0D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映射转换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DCD25E4A-630A-4EB2-A5F9-D5E00672D9A3}"/>
              </a:ext>
            </a:extLst>
          </p:cNvPr>
          <p:cNvSpPr/>
          <p:nvPr/>
        </p:nvSpPr>
        <p:spPr>
          <a:xfrm>
            <a:off x="4758933" y="855423"/>
            <a:ext cx="1055257" cy="502907"/>
          </a:xfrm>
          <a:prstGeom prst="rect">
            <a:avLst/>
          </a:prstGeom>
          <a:solidFill>
            <a:srgbClr val="FFD78E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像素修正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4995608-44DF-44EF-9153-EF9BC1E73A97}"/>
              </a:ext>
            </a:extLst>
          </p:cNvPr>
          <p:cNvSpPr/>
          <p:nvPr/>
        </p:nvSpPr>
        <p:spPr>
          <a:xfrm>
            <a:off x="6233403" y="855076"/>
            <a:ext cx="1019297" cy="502907"/>
          </a:xfrm>
          <a:prstGeom prst="rect">
            <a:avLst/>
          </a:prstGeom>
          <a:solidFill>
            <a:srgbClr val="FFA3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平场校正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8552FA4-F1A3-4E60-9B29-7FD4EA9FB1C4}"/>
              </a:ext>
            </a:extLst>
          </p:cNvPr>
          <p:cNvSpPr/>
          <p:nvPr/>
        </p:nvSpPr>
        <p:spPr>
          <a:xfrm>
            <a:off x="7666011" y="859496"/>
            <a:ext cx="1019297" cy="502907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模块拼装</a:t>
            </a:r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8F9C0948-319C-4D3E-AA40-A6CA8D460165}"/>
              </a:ext>
            </a:extLst>
          </p:cNvPr>
          <p:cNvCxnSpPr>
            <a:cxnSpLocks/>
          </p:cNvCxnSpPr>
          <p:nvPr/>
        </p:nvCxnSpPr>
        <p:spPr>
          <a:xfrm flipV="1">
            <a:off x="4333213" y="1117435"/>
            <a:ext cx="419213" cy="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8170AE60-2E51-4D65-B932-C8AB194549CD}"/>
              </a:ext>
            </a:extLst>
          </p:cNvPr>
          <p:cNvCxnSpPr/>
          <p:nvPr/>
        </p:nvCxnSpPr>
        <p:spPr>
          <a:xfrm>
            <a:off x="5820696" y="1117435"/>
            <a:ext cx="41921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4DB1DBA2-5718-4061-BE9E-23932A524FE7}"/>
              </a:ext>
            </a:extLst>
          </p:cNvPr>
          <p:cNvCxnSpPr/>
          <p:nvPr/>
        </p:nvCxnSpPr>
        <p:spPr>
          <a:xfrm>
            <a:off x="7259206" y="1117435"/>
            <a:ext cx="41921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id="{7A17ABF8-4A6C-4083-8F9C-260400BBA9F4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FC70B8F9-261B-4BCB-9D10-C0DA4B8695F9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09EDB438-17FC-4A68-8D15-EBFA52258313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内容占位符 4">
            <a:extLst>
              <a:ext uri="{FF2B5EF4-FFF2-40B4-BE49-F238E27FC236}">
                <a16:creationId xmlns:a16="http://schemas.microsoft.com/office/drawing/2014/main" id="{0D5B30F5-9C35-4998-B173-002738557808}"/>
              </a:ext>
            </a:extLst>
          </p:cNvPr>
          <p:cNvSpPr txBox="1">
            <a:spLocks/>
          </p:cNvSpPr>
          <p:nvPr/>
        </p:nvSpPr>
        <p:spPr bwMode="auto">
          <a:xfrm>
            <a:off x="5929664" y="5631426"/>
            <a:ext cx="6039049" cy="81089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原先算法涉及多次拷贝和计算，多次优化后依然占用大量资源</a:t>
            </a:r>
          </a:p>
        </p:txBody>
      </p:sp>
      <p:sp>
        <p:nvSpPr>
          <p:cNvPr id="67" name="箭头: 右 66">
            <a:extLst>
              <a:ext uri="{FF2B5EF4-FFF2-40B4-BE49-F238E27FC236}">
                <a16:creationId xmlns:a16="http://schemas.microsoft.com/office/drawing/2014/main" id="{C5A2F809-5E4D-4027-9D89-A19A118003F4}"/>
              </a:ext>
            </a:extLst>
          </p:cNvPr>
          <p:cNvSpPr/>
          <p:nvPr/>
        </p:nvSpPr>
        <p:spPr>
          <a:xfrm>
            <a:off x="2406503" y="2212093"/>
            <a:ext cx="375061" cy="340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14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FD9A-3364-A4F7-4140-C367DFB13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内容占位符 2">
            <a:extLst>
              <a:ext uri="{FF2B5EF4-FFF2-40B4-BE49-F238E27FC236}">
                <a16:creationId xmlns:a16="http://schemas.microsoft.com/office/drawing/2014/main" id="{B72D3283-B7DA-4A57-BD9F-355A2BB47D2D}"/>
              </a:ext>
            </a:extLst>
          </p:cNvPr>
          <p:cNvSpPr txBox="1">
            <a:spLocks/>
          </p:cNvSpPr>
          <p:nvPr/>
        </p:nvSpPr>
        <p:spPr bwMode="auto">
          <a:xfrm>
            <a:off x="353272" y="3290910"/>
            <a:ext cx="11598508" cy="31957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利用索引表合并数据处理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预先计算生成索引表，合并多个处理任务，减少拷贝以及计算开销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D1DEBB-BFEF-1F81-4878-9A426E9F6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500FF89-261E-531A-0FB6-87E499828CA3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08733FC-92C6-D001-F23D-AE7E791BD152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F17B416F-231B-8BDF-FA02-6FA233A8C43B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高性能数据流方案研究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76CABE4D-22B8-227D-8809-3223DC6BA05F}"/>
              </a:ext>
            </a:extLst>
          </p:cNvPr>
          <p:cNvSpPr txBox="1">
            <a:spLocks/>
          </p:cNvSpPr>
          <p:nvPr/>
        </p:nvSpPr>
        <p:spPr>
          <a:xfrm>
            <a:off x="335140" y="760649"/>
            <a:ext cx="6880171" cy="63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处理算法优化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69A4E5A2-D23A-4BC5-A1C0-BED5076ABE35}"/>
              </a:ext>
            </a:extLst>
          </p:cNvPr>
          <p:cNvSpPr/>
          <p:nvPr/>
        </p:nvSpPr>
        <p:spPr>
          <a:xfrm>
            <a:off x="2070080" y="5074810"/>
            <a:ext cx="483984" cy="4935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5AAC09A6-A372-4DD8-9867-406783A17AD0}"/>
              </a:ext>
            </a:extLst>
          </p:cNvPr>
          <p:cNvSpPr txBox="1">
            <a:spLocks/>
          </p:cNvSpPr>
          <p:nvPr/>
        </p:nvSpPr>
        <p:spPr bwMode="auto">
          <a:xfrm>
            <a:off x="353273" y="1398875"/>
            <a:ext cx="11598508" cy="178424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索引表处理算法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原始数据到最终图像数据的映射关系固定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映射表记录原始数据到图像数据的映射关系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通过索引表将原始数据重新排布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E6CBA593-7C9A-4809-9989-9907AD1EA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3156" y="1494369"/>
            <a:ext cx="6892920" cy="1597839"/>
          </a:xfrm>
          <a:prstGeom prst="rect">
            <a:avLst/>
          </a:prstGeom>
        </p:spPr>
      </p:pic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45DF9416-6D1B-4DD0-8B3E-261D0F5BDD9D}"/>
              </a:ext>
            </a:extLst>
          </p:cNvPr>
          <p:cNvGraphicFramePr>
            <a:graphicFrameLocks noGrp="1"/>
          </p:cNvGraphicFramePr>
          <p:nvPr/>
        </p:nvGraphicFramePr>
        <p:xfrm>
          <a:off x="6544380" y="3385100"/>
          <a:ext cx="5179338" cy="2743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6446">
                  <a:extLst>
                    <a:ext uri="{9D8B030D-6E8A-4147-A177-3AD203B41FA5}">
                      <a16:colId xmlns:a16="http://schemas.microsoft.com/office/drawing/2014/main" val="4290963681"/>
                    </a:ext>
                  </a:extLst>
                </a:gridCol>
                <a:gridCol w="1205188">
                  <a:extLst>
                    <a:ext uri="{9D8B030D-6E8A-4147-A177-3AD203B41FA5}">
                      <a16:colId xmlns:a16="http://schemas.microsoft.com/office/drawing/2014/main" val="2660846381"/>
                    </a:ext>
                  </a:extLst>
                </a:gridCol>
                <a:gridCol w="2247704">
                  <a:extLst>
                    <a:ext uri="{9D8B030D-6E8A-4147-A177-3AD203B41FA5}">
                      <a16:colId xmlns:a16="http://schemas.microsoft.com/office/drawing/2014/main" val="802421830"/>
                    </a:ext>
                  </a:extLst>
                </a:gridCol>
              </a:tblGrid>
              <a:tr h="578262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处理功能实现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一帧耗时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预估 </a:t>
                      </a:r>
                      <a:r>
                        <a:rPr lang="en-US" altLang="zh-C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2KHz </a:t>
                      </a:r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占用逻辑核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43847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映射转换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3.56 </a:t>
                      </a:r>
                      <a:r>
                        <a:rPr lang="en-US" altLang="zh-C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1462392324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映射转换索引表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4.28 </a:t>
                      </a:r>
                      <a:r>
                        <a:rPr lang="en-US" altLang="zh-C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434056447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像素修正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5.2 </a:t>
                      </a:r>
                      <a:r>
                        <a:rPr lang="en-US" altLang="zh-C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1305721051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像素修正索引表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6.8 </a:t>
                      </a:r>
                      <a:r>
                        <a:rPr lang="en-US" altLang="zh-C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209016646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平场校正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5.9 </a:t>
                      </a:r>
                      <a:r>
                        <a:rPr lang="en-US" altLang="zh-C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2729394498"/>
                  </a:ext>
                </a:extLst>
              </a:tr>
              <a:tr h="3608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600" b="1" i="0" u="none" strike="noStrike" dirty="0">
                          <a:solidFill>
                            <a:srgbClr val="FFFF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合并索引表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8.31 </a:t>
                      </a:r>
                      <a:r>
                        <a:rPr lang="en-US" altLang="zh-CN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1035036684"/>
                  </a:ext>
                </a:extLst>
              </a:tr>
            </a:tbl>
          </a:graphicData>
        </a:graphic>
      </p:graphicFrame>
      <p:sp>
        <p:nvSpPr>
          <p:cNvPr id="24" name="矩形 23">
            <a:extLst>
              <a:ext uri="{FF2B5EF4-FFF2-40B4-BE49-F238E27FC236}">
                <a16:creationId xmlns:a16="http://schemas.microsoft.com/office/drawing/2014/main" id="{828564AB-046B-4882-B004-E4D48B5554D3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AF6712B-B41B-4899-8573-F2D6AC3206D8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A12BAFA-649A-4250-BB41-AF08B6DDE7DC}"/>
              </a:ext>
            </a:extLst>
          </p:cNvPr>
          <p:cNvSpPr txBox="1"/>
          <p:nvPr/>
        </p:nvSpPr>
        <p:spPr>
          <a:xfrm>
            <a:off x="11908971" y="6522159"/>
            <a:ext cx="41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形 14">
            <a:extLst>
              <a:ext uri="{FF2B5EF4-FFF2-40B4-BE49-F238E27FC236}">
                <a16:creationId xmlns:a16="http://schemas.microsoft.com/office/drawing/2014/main" id="{DE8B52A6-36E4-4D49-95F2-77567A8CE3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894" y="4321172"/>
            <a:ext cx="5661191" cy="696851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2953D57B-B477-4817-A58C-FE646A5D8E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1894" y="5572598"/>
            <a:ext cx="4246248" cy="733994"/>
          </a:xfrm>
          <a:prstGeom prst="rect">
            <a:avLst/>
          </a:prstGeom>
        </p:spPr>
      </p:pic>
      <p:sp>
        <p:nvSpPr>
          <p:cNvPr id="19" name="内容占位符 4">
            <a:extLst>
              <a:ext uri="{FF2B5EF4-FFF2-40B4-BE49-F238E27FC236}">
                <a16:creationId xmlns:a16="http://schemas.microsoft.com/office/drawing/2014/main" id="{B6ABA1FC-4129-4BD3-AF73-DCF3EE470F8F}"/>
              </a:ext>
            </a:extLst>
          </p:cNvPr>
          <p:cNvSpPr txBox="1">
            <a:spLocks/>
          </p:cNvSpPr>
          <p:nvPr/>
        </p:nvSpPr>
        <p:spPr bwMode="auto">
          <a:xfrm>
            <a:off x="4480140" y="6245312"/>
            <a:ext cx="7570345" cy="3693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随着处理算法的数量和复杂度增加，索引表的性能提升会越发明显</a:t>
            </a:r>
          </a:p>
        </p:txBody>
      </p:sp>
    </p:spTree>
    <p:extLst>
      <p:ext uri="{BB962C8B-B14F-4D97-AF65-F5344CB8AC3E}">
        <p14:creationId xmlns:p14="http://schemas.microsoft.com/office/powerpoint/2010/main" val="24329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FD9A-3364-A4F7-4140-C367DFB13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内容占位符 2">
            <a:extLst>
              <a:ext uri="{FF2B5EF4-FFF2-40B4-BE49-F238E27FC236}">
                <a16:creationId xmlns:a16="http://schemas.microsoft.com/office/drawing/2014/main" id="{0E8D79F4-2BB5-4A96-92B6-A01F67E4792C}"/>
              </a:ext>
            </a:extLst>
          </p:cNvPr>
          <p:cNvSpPr txBox="1">
            <a:spLocks/>
          </p:cNvSpPr>
          <p:nvPr/>
        </p:nvSpPr>
        <p:spPr bwMode="auto">
          <a:xfrm>
            <a:off x="335139" y="1398874"/>
            <a:ext cx="5579775" cy="508777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单个的组装线程成为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性能瓶颈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减少冗余数据流转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：去除组装，让处理模块完成数据处理和装配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D1DEBB-BFEF-1F81-4878-9A426E9F6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500FF89-261E-531A-0FB6-87E499828CA3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08733FC-92C6-D001-F23D-AE7E791BD152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F17B416F-231B-8BDF-FA02-6FA233A8C43B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高性能数据流方案研究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76CABE4D-22B8-227D-8809-3223DC6BA05F}"/>
              </a:ext>
            </a:extLst>
          </p:cNvPr>
          <p:cNvSpPr txBox="1">
            <a:spLocks/>
          </p:cNvSpPr>
          <p:nvPr/>
        </p:nvSpPr>
        <p:spPr>
          <a:xfrm>
            <a:off x="335141" y="760650"/>
            <a:ext cx="5283912" cy="638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重构数据流架构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6" name="图形 65">
            <a:extLst>
              <a:ext uri="{FF2B5EF4-FFF2-40B4-BE49-F238E27FC236}">
                <a16:creationId xmlns:a16="http://schemas.microsoft.com/office/drawing/2014/main" id="{AC73D1BA-1F63-4195-AC07-2E12173EF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854" y="4605933"/>
            <a:ext cx="3110664" cy="1693801"/>
          </a:xfrm>
          <a:prstGeom prst="rect">
            <a:avLst/>
          </a:prstGeom>
        </p:spPr>
      </p:pic>
      <p:pic>
        <p:nvPicPr>
          <p:cNvPr id="68" name="图形 67">
            <a:extLst>
              <a:ext uri="{FF2B5EF4-FFF2-40B4-BE49-F238E27FC236}">
                <a16:creationId xmlns:a16="http://schemas.microsoft.com/office/drawing/2014/main" id="{FAFC49F1-87AC-436E-BA2C-7118F3A1F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3417" y="2996613"/>
            <a:ext cx="3110664" cy="1291636"/>
          </a:xfrm>
          <a:prstGeom prst="rect">
            <a:avLst/>
          </a:prstGeom>
        </p:spPr>
      </p:pic>
      <p:sp>
        <p:nvSpPr>
          <p:cNvPr id="30" name="箭头: 右 29">
            <a:extLst>
              <a:ext uri="{FF2B5EF4-FFF2-40B4-BE49-F238E27FC236}">
                <a16:creationId xmlns:a16="http://schemas.microsoft.com/office/drawing/2014/main" id="{12A8D4A3-50E0-4976-9FF6-D57D644427A3}"/>
              </a:ext>
            </a:extLst>
          </p:cNvPr>
          <p:cNvSpPr/>
          <p:nvPr/>
        </p:nvSpPr>
        <p:spPr>
          <a:xfrm rot="5400000">
            <a:off x="1530188" y="4034358"/>
            <a:ext cx="491015" cy="4403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CD4F764-0022-4824-875F-0FB227342B81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695B061-4ADD-43F8-B5E4-8D2E8AD60323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F06F690-2BDD-45D1-958B-4E4C32C262C8}"/>
              </a:ext>
            </a:extLst>
          </p:cNvPr>
          <p:cNvSpPr txBox="1"/>
          <p:nvPr/>
        </p:nvSpPr>
        <p:spPr>
          <a:xfrm>
            <a:off x="11856860" y="6522159"/>
            <a:ext cx="46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2A5CA8B9-A935-43E4-924C-69B5D7AA03C4}"/>
              </a:ext>
            </a:extLst>
          </p:cNvPr>
          <p:cNvSpPr txBox="1">
            <a:spLocks/>
          </p:cNvSpPr>
          <p:nvPr/>
        </p:nvSpPr>
        <p:spPr bwMode="auto">
          <a:xfrm>
            <a:off x="6055433" y="1398875"/>
            <a:ext cx="5793150" cy="508776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模块拼装：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多个模块图像拼成完整一帧图像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SIMD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向量化优化拷贝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一次复制 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64 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字节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先处理对齐部分，再处理尾部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局限：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数据不是 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64 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字节对齐，内存访问并非完全顺序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内容占位符 1">
            <a:extLst>
              <a:ext uri="{FF2B5EF4-FFF2-40B4-BE49-F238E27FC236}">
                <a16:creationId xmlns:a16="http://schemas.microsoft.com/office/drawing/2014/main" id="{07516F9D-6C4F-4FA0-80A5-AFA4E95BC406}"/>
              </a:ext>
            </a:extLst>
          </p:cNvPr>
          <p:cNvSpPr txBox="1">
            <a:spLocks/>
          </p:cNvSpPr>
          <p:nvPr/>
        </p:nvSpPr>
        <p:spPr>
          <a:xfrm>
            <a:off x="6055433" y="760649"/>
            <a:ext cx="4992464" cy="63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模块拼装性能优化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表格 25">
            <a:extLst>
              <a:ext uri="{FF2B5EF4-FFF2-40B4-BE49-F238E27FC236}">
                <a16:creationId xmlns:a16="http://schemas.microsoft.com/office/drawing/2014/main" id="{7417AD8A-526C-4D72-BBA7-04B114875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151001"/>
              </p:ext>
            </p:extLst>
          </p:nvPr>
        </p:nvGraphicFramePr>
        <p:xfrm>
          <a:off x="8478867" y="2433975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18" name="表格 25">
            <a:extLst>
              <a:ext uri="{FF2B5EF4-FFF2-40B4-BE49-F238E27FC236}">
                <a16:creationId xmlns:a16="http://schemas.microsoft.com/office/drawing/2014/main" id="{42D3C0F6-6898-4D92-A05C-0CA32E128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579199"/>
              </p:ext>
            </p:extLst>
          </p:nvPr>
        </p:nvGraphicFramePr>
        <p:xfrm>
          <a:off x="7695691" y="2433975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19" name="表格 25">
            <a:extLst>
              <a:ext uri="{FF2B5EF4-FFF2-40B4-BE49-F238E27FC236}">
                <a16:creationId xmlns:a16="http://schemas.microsoft.com/office/drawing/2014/main" id="{A90AE442-E1AD-4048-BE53-6EE00A499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816048"/>
              </p:ext>
            </p:extLst>
          </p:nvPr>
        </p:nvGraphicFramePr>
        <p:xfrm>
          <a:off x="6924610" y="2443824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22" name="表格 25">
            <a:extLst>
              <a:ext uri="{FF2B5EF4-FFF2-40B4-BE49-F238E27FC236}">
                <a16:creationId xmlns:a16="http://schemas.microsoft.com/office/drawing/2014/main" id="{ACAF1CEF-BF29-41F5-BC31-90B3012A1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762323"/>
              </p:ext>
            </p:extLst>
          </p:nvPr>
        </p:nvGraphicFramePr>
        <p:xfrm>
          <a:off x="6138165" y="2444898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sp>
        <p:nvSpPr>
          <p:cNvPr id="23" name="箭头: 右 22">
            <a:extLst>
              <a:ext uri="{FF2B5EF4-FFF2-40B4-BE49-F238E27FC236}">
                <a16:creationId xmlns:a16="http://schemas.microsoft.com/office/drawing/2014/main" id="{E9D08FAF-4621-4F86-ACD2-F52BD556035B}"/>
              </a:ext>
            </a:extLst>
          </p:cNvPr>
          <p:cNvSpPr/>
          <p:nvPr/>
        </p:nvSpPr>
        <p:spPr>
          <a:xfrm>
            <a:off x="9253335" y="2608256"/>
            <a:ext cx="378520" cy="376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4" name="表格 6">
            <a:extLst>
              <a:ext uri="{FF2B5EF4-FFF2-40B4-BE49-F238E27FC236}">
                <a16:creationId xmlns:a16="http://schemas.microsoft.com/office/drawing/2014/main" id="{9D0DF54B-D145-46B7-9E99-9D6997A93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44928"/>
              </p:ext>
            </p:extLst>
          </p:nvPr>
        </p:nvGraphicFramePr>
        <p:xfrm>
          <a:off x="9679119" y="1914248"/>
          <a:ext cx="206874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91">
                  <a:extLst>
                    <a:ext uri="{9D8B030D-6E8A-4147-A177-3AD203B41FA5}">
                      <a16:colId xmlns:a16="http://schemas.microsoft.com/office/drawing/2014/main" val="185874407"/>
                    </a:ext>
                  </a:extLst>
                </a:gridCol>
                <a:gridCol w="344791">
                  <a:extLst>
                    <a:ext uri="{9D8B030D-6E8A-4147-A177-3AD203B41FA5}">
                      <a16:colId xmlns:a16="http://schemas.microsoft.com/office/drawing/2014/main" val="1883509918"/>
                    </a:ext>
                  </a:extLst>
                </a:gridCol>
                <a:gridCol w="344791">
                  <a:extLst>
                    <a:ext uri="{9D8B030D-6E8A-4147-A177-3AD203B41FA5}">
                      <a16:colId xmlns:a16="http://schemas.microsoft.com/office/drawing/2014/main" val="2790075453"/>
                    </a:ext>
                  </a:extLst>
                </a:gridCol>
                <a:gridCol w="344791">
                  <a:extLst>
                    <a:ext uri="{9D8B030D-6E8A-4147-A177-3AD203B41FA5}">
                      <a16:colId xmlns:a16="http://schemas.microsoft.com/office/drawing/2014/main" val="3438802440"/>
                    </a:ext>
                  </a:extLst>
                </a:gridCol>
                <a:gridCol w="344791">
                  <a:extLst>
                    <a:ext uri="{9D8B030D-6E8A-4147-A177-3AD203B41FA5}">
                      <a16:colId xmlns:a16="http://schemas.microsoft.com/office/drawing/2014/main" val="154521573"/>
                    </a:ext>
                  </a:extLst>
                </a:gridCol>
                <a:gridCol w="344791">
                  <a:extLst>
                    <a:ext uri="{9D8B030D-6E8A-4147-A177-3AD203B41FA5}">
                      <a16:colId xmlns:a16="http://schemas.microsoft.com/office/drawing/2014/main" val="200601592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0443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4850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2355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990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732218"/>
                  </a:ext>
                </a:extLst>
              </a:tr>
            </a:tbl>
          </a:graphicData>
        </a:graphic>
      </p:graphicFrame>
      <p:graphicFrame>
        <p:nvGraphicFramePr>
          <p:cNvPr id="25" name="表格 25">
            <a:extLst>
              <a:ext uri="{FF2B5EF4-FFF2-40B4-BE49-F238E27FC236}">
                <a16:creationId xmlns:a16="http://schemas.microsoft.com/office/drawing/2014/main" id="{F091C3AC-B098-44C1-BBFE-E184EAFDA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247504"/>
              </p:ext>
            </p:extLst>
          </p:nvPr>
        </p:nvGraphicFramePr>
        <p:xfrm>
          <a:off x="9848110" y="2083663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29" name="表格 25">
            <a:extLst>
              <a:ext uri="{FF2B5EF4-FFF2-40B4-BE49-F238E27FC236}">
                <a16:creationId xmlns:a16="http://schemas.microsoft.com/office/drawing/2014/main" id="{A9028831-EE11-4A0F-9B6A-8CBE38FF5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859968"/>
              </p:ext>
            </p:extLst>
          </p:nvPr>
        </p:nvGraphicFramePr>
        <p:xfrm>
          <a:off x="10786503" y="1983646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1" name="表格 25">
            <a:extLst>
              <a:ext uri="{FF2B5EF4-FFF2-40B4-BE49-F238E27FC236}">
                <a16:creationId xmlns:a16="http://schemas.microsoft.com/office/drawing/2014/main" id="{5206FD37-283E-4923-9955-A69695DBA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696497"/>
              </p:ext>
            </p:extLst>
          </p:nvPr>
        </p:nvGraphicFramePr>
        <p:xfrm>
          <a:off x="9898120" y="2919770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graphicFrame>
        <p:nvGraphicFramePr>
          <p:cNvPr id="33" name="表格 25">
            <a:extLst>
              <a:ext uri="{FF2B5EF4-FFF2-40B4-BE49-F238E27FC236}">
                <a16:creationId xmlns:a16="http://schemas.microsoft.com/office/drawing/2014/main" id="{7AA792E6-DAE0-484F-92D1-EBA2B6B0C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781950"/>
              </p:ext>
            </p:extLst>
          </p:nvPr>
        </p:nvGraphicFramePr>
        <p:xfrm>
          <a:off x="10799344" y="2900088"/>
          <a:ext cx="705092" cy="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3">
                  <a:extLst>
                    <a:ext uri="{9D8B030D-6E8A-4147-A177-3AD203B41FA5}">
                      <a16:colId xmlns:a16="http://schemas.microsoft.com/office/drawing/2014/main" val="3885365200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236468159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1687244552"/>
                    </a:ext>
                  </a:extLst>
                </a:gridCol>
                <a:gridCol w="176273">
                  <a:extLst>
                    <a:ext uri="{9D8B030D-6E8A-4147-A177-3AD203B41FA5}">
                      <a16:colId xmlns:a16="http://schemas.microsoft.com/office/drawing/2014/main" val="256409128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87475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315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5818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44068" marR="44068" marT="22034" marB="220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422819"/>
                  </a:ext>
                </a:extLst>
              </a:tr>
            </a:tbl>
          </a:graphicData>
        </a:graphic>
      </p:graphicFrame>
      <p:pic>
        <p:nvPicPr>
          <p:cNvPr id="11" name="图片 10">
            <a:extLst>
              <a:ext uri="{FF2B5EF4-FFF2-40B4-BE49-F238E27FC236}">
                <a16:creationId xmlns:a16="http://schemas.microsoft.com/office/drawing/2014/main" id="{DA2DF3EE-9CE1-4B31-8892-AE4C8BDD60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860" y="2919770"/>
            <a:ext cx="2338842" cy="1525571"/>
          </a:xfrm>
          <a:prstGeom prst="rect">
            <a:avLst/>
          </a:prstGeom>
        </p:spPr>
      </p:pic>
      <p:sp>
        <p:nvSpPr>
          <p:cNvPr id="45" name="内容占位符 4">
            <a:extLst>
              <a:ext uri="{FF2B5EF4-FFF2-40B4-BE49-F238E27FC236}">
                <a16:creationId xmlns:a16="http://schemas.microsoft.com/office/drawing/2014/main" id="{1CDB4F84-7754-4D8E-AA82-5B49635CBF91}"/>
              </a:ext>
            </a:extLst>
          </p:cNvPr>
          <p:cNvSpPr txBox="1">
            <a:spLocks/>
          </p:cNvSpPr>
          <p:nvPr/>
        </p:nvSpPr>
        <p:spPr bwMode="auto">
          <a:xfrm>
            <a:off x="4306515" y="2996613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占用</a:t>
            </a:r>
          </a:p>
        </p:txBody>
      </p:sp>
      <p:sp>
        <p:nvSpPr>
          <p:cNvPr id="47" name="内容占位符 4">
            <a:extLst>
              <a:ext uri="{FF2B5EF4-FFF2-40B4-BE49-F238E27FC236}">
                <a16:creationId xmlns:a16="http://schemas.microsoft.com/office/drawing/2014/main" id="{347FA3F1-B1D6-43C6-8707-A6312B5BFB04}"/>
              </a:ext>
            </a:extLst>
          </p:cNvPr>
          <p:cNvSpPr txBox="1">
            <a:spLocks/>
          </p:cNvSpPr>
          <p:nvPr/>
        </p:nvSpPr>
        <p:spPr bwMode="auto">
          <a:xfrm>
            <a:off x="4306854" y="3509676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帧率</a:t>
            </a: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0CB3D962-39EF-4CFB-A505-9BB36D62F0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7519" y="4710222"/>
            <a:ext cx="2343184" cy="1505017"/>
          </a:xfrm>
          <a:prstGeom prst="rect">
            <a:avLst/>
          </a:prstGeom>
        </p:spPr>
      </p:pic>
      <p:sp>
        <p:nvSpPr>
          <p:cNvPr id="50" name="内容占位符 4">
            <a:extLst>
              <a:ext uri="{FF2B5EF4-FFF2-40B4-BE49-F238E27FC236}">
                <a16:creationId xmlns:a16="http://schemas.microsoft.com/office/drawing/2014/main" id="{1F44A9DD-EE94-4D9B-AD62-31C226CF076C}"/>
              </a:ext>
            </a:extLst>
          </p:cNvPr>
          <p:cNvSpPr txBox="1">
            <a:spLocks/>
          </p:cNvSpPr>
          <p:nvPr/>
        </p:nvSpPr>
        <p:spPr bwMode="auto">
          <a:xfrm>
            <a:off x="4293079" y="4857404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占用</a:t>
            </a:r>
          </a:p>
        </p:txBody>
      </p:sp>
      <p:sp>
        <p:nvSpPr>
          <p:cNvPr id="51" name="内容占位符 4">
            <a:extLst>
              <a:ext uri="{FF2B5EF4-FFF2-40B4-BE49-F238E27FC236}">
                <a16:creationId xmlns:a16="http://schemas.microsoft.com/office/drawing/2014/main" id="{7ECEB863-2C87-4673-AC59-CD88E48C98D0}"/>
              </a:ext>
            </a:extLst>
          </p:cNvPr>
          <p:cNvSpPr txBox="1">
            <a:spLocks/>
          </p:cNvSpPr>
          <p:nvPr/>
        </p:nvSpPr>
        <p:spPr bwMode="auto">
          <a:xfrm>
            <a:off x="4293418" y="5370467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帧率</a:t>
            </a:r>
          </a:p>
        </p:txBody>
      </p:sp>
      <p:graphicFrame>
        <p:nvGraphicFramePr>
          <p:cNvPr id="52" name="表格 51">
            <a:extLst>
              <a:ext uri="{FF2B5EF4-FFF2-40B4-BE49-F238E27FC236}">
                <a16:creationId xmlns:a16="http://schemas.microsoft.com/office/drawing/2014/main" id="{0BE5D79C-003D-49A3-8313-97079FACE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321198"/>
              </p:ext>
            </p:extLst>
          </p:nvPr>
        </p:nvGraphicFramePr>
        <p:xfrm>
          <a:off x="9444448" y="4017956"/>
          <a:ext cx="2303417" cy="100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1833">
                  <a:extLst>
                    <a:ext uri="{9D8B030D-6E8A-4147-A177-3AD203B41FA5}">
                      <a16:colId xmlns:a16="http://schemas.microsoft.com/office/drawing/2014/main" val="4290963681"/>
                    </a:ext>
                  </a:extLst>
                </a:gridCol>
                <a:gridCol w="961584">
                  <a:extLst>
                    <a:ext uri="{9D8B030D-6E8A-4147-A177-3AD203B41FA5}">
                      <a16:colId xmlns:a16="http://schemas.microsoft.com/office/drawing/2014/main" val="2660846381"/>
                    </a:ext>
                  </a:extLst>
                </a:gridCol>
              </a:tblGrid>
              <a:tr h="334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模块拼装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一帧耗时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43847"/>
                  </a:ext>
                </a:extLst>
              </a:tr>
              <a:tr h="334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Memcpy</a:t>
                      </a:r>
                      <a:r>
                        <a:rPr lang="en-US" altLang="zh-CN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拷贝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13.8 </a:t>
                      </a:r>
                      <a:r>
                        <a:rPr lang="en-US" altLang="zh-CN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1462392324"/>
                  </a:ext>
                </a:extLst>
              </a:tr>
              <a:tr h="334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AVX-512</a:t>
                      </a:r>
                      <a:r>
                        <a:rPr lang="zh-CN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拷贝</a:t>
                      </a:r>
                    </a:p>
                  </a:txBody>
                  <a:tcPr marL="5443" marR="5443" marT="5443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5.9 </a:t>
                      </a:r>
                      <a:r>
                        <a:rPr lang="en-US" altLang="zh-CN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434056447"/>
                  </a:ext>
                </a:extLst>
              </a:tr>
            </a:tbl>
          </a:graphicData>
        </a:graphic>
      </p:graphicFrame>
      <p:sp>
        <p:nvSpPr>
          <p:cNvPr id="53" name="内容占位符 4">
            <a:extLst>
              <a:ext uri="{FF2B5EF4-FFF2-40B4-BE49-F238E27FC236}">
                <a16:creationId xmlns:a16="http://schemas.microsoft.com/office/drawing/2014/main" id="{4B569EAA-68D5-4863-B04E-F298573CA5B0}"/>
              </a:ext>
            </a:extLst>
          </p:cNvPr>
          <p:cNvSpPr txBox="1">
            <a:spLocks/>
          </p:cNvSpPr>
          <p:nvPr/>
        </p:nvSpPr>
        <p:spPr bwMode="auto">
          <a:xfrm>
            <a:off x="6727616" y="5574445"/>
            <a:ext cx="4448784" cy="699769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性能提升</a:t>
            </a:r>
            <a:r>
              <a:rPr lang="en-US" altLang="zh-CN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2x</a:t>
            </a: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↑，但数据特征限制了性能进一步优化</a:t>
            </a:r>
          </a:p>
        </p:txBody>
      </p:sp>
      <p:sp>
        <p:nvSpPr>
          <p:cNvPr id="34" name="内容占位符 4">
            <a:extLst>
              <a:ext uri="{FF2B5EF4-FFF2-40B4-BE49-F238E27FC236}">
                <a16:creationId xmlns:a16="http://schemas.microsoft.com/office/drawing/2014/main" id="{C10CBF17-6B69-4274-A011-B14A0FBDC7A8}"/>
              </a:ext>
            </a:extLst>
          </p:cNvPr>
          <p:cNvSpPr txBox="1">
            <a:spLocks/>
          </p:cNvSpPr>
          <p:nvPr/>
        </p:nvSpPr>
        <p:spPr bwMode="auto">
          <a:xfrm>
            <a:off x="3283156" y="4315371"/>
            <a:ext cx="2751910" cy="3693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优化后帧率明显更稳定</a:t>
            </a:r>
          </a:p>
        </p:txBody>
      </p:sp>
    </p:spTree>
    <p:extLst>
      <p:ext uri="{BB962C8B-B14F-4D97-AF65-F5344CB8AC3E}">
        <p14:creationId xmlns:p14="http://schemas.microsoft.com/office/powerpoint/2010/main" val="390715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FD9A-3364-A4F7-4140-C367DFB13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80B3D5C1-3BAC-4434-9D47-C575E6C8D6B4}"/>
              </a:ext>
            </a:extLst>
          </p:cNvPr>
          <p:cNvSpPr txBox="1">
            <a:spLocks/>
          </p:cNvSpPr>
          <p:nvPr/>
        </p:nvSpPr>
        <p:spPr bwMode="auto">
          <a:xfrm>
            <a:off x="7735110" y="1939011"/>
            <a:ext cx="4121750" cy="454762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altLang="zh-CN" sz="2000" b="1" dirty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实时处理性能达</a:t>
            </a:r>
            <a:r>
              <a:rPr lang="en-US" altLang="zh-CN" sz="2000" b="1" dirty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18000MB/s (800 Hz)</a:t>
            </a:r>
          </a:p>
        </p:txBody>
      </p:sp>
      <p:sp>
        <p:nvSpPr>
          <p:cNvPr id="32" name="内容占位符 2">
            <a:extLst>
              <a:ext uri="{FF2B5EF4-FFF2-40B4-BE49-F238E27FC236}">
                <a16:creationId xmlns:a16="http://schemas.microsoft.com/office/drawing/2014/main" id="{0E8D79F4-2BB5-4A96-92B6-A01F67E4792C}"/>
              </a:ext>
            </a:extLst>
          </p:cNvPr>
          <p:cNvSpPr txBox="1">
            <a:spLocks/>
          </p:cNvSpPr>
          <p:nvPr/>
        </p:nvSpPr>
        <p:spPr bwMode="auto">
          <a:xfrm>
            <a:off x="335139" y="2220686"/>
            <a:ext cx="7270347" cy="426595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perf report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分析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Perf 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可以查看进程的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执行情况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包括哪些函数消耗的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周期最多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D1DEBB-BFEF-1F81-4878-9A426E9F6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500FF89-261E-531A-0FB6-87E499828CA3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08733FC-92C6-D001-F23D-AE7E791BD152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F17B416F-231B-8BDF-FA02-6FA233A8C43B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高性能数据流方案研究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76CABE4D-22B8-227D-8809-3223DC6BA05F}"/>
              </a:ext>
            </a:extLst>
          </p:cNvPr>
          <p:cNvSpPr txBox="1">
            <a:spLocks/>
          </p:cNvSpPr>
          <p:nvPr/>
        </p:nvSpPr>
        <p:spPr>
          <a:xfrm>
            <a:off x="353272" y="1165966"/>
            <a:ext cx="6782211" cy="63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处理性能瓶颈研究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CD4F764-0022-4824-875F-0FB227342B81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695B061-4ADD-43F8-B5E4-8D2E8AD60323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F06F690-2BDD-45D1-958B-4E4C32C262C8}"/>
              </a:ext>
            </a:extLst>
          </p:cNvPr>
          <p:cNvSpPr txBox="1"/>
          <p:nvPr/>
        </p:nvSpPr>
        <p:spPr>
          <a:xfrm>
            <a:off x="11856860" y="6522159"/>
            <a:ext cx="46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表格 4">
            <a:extLst>
              <a:ext uri="{FF2B5EF4-FFF2-40B4-BE49-F238E27FC236}">
                <a16:creationId xmlns:a16="http://schemas.microsoft.com/office/drawing/2014/main" id="{1AC39E16-6E85-4F83-AFD5-A072BE034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631216"/>
              </p:ext>
            </p:extLst>
          </p:nvPr>
        </p:nvGraphicFramePr>
        <p:xfrm>
          <a:off x="4024594" y="3783161"/>
          <a:ext cx="345100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703">
                  <a:extLst>
                    <a:ext uri="{9D8B030D-6E8A-4147-A177-3AD203B41FA5}">
                      <a16:colId xmlns:a16="http://schemas.microsoft.com/office/drawing/2014/main" val="2739262415"/>
                    </a:ext>
                  </a:extLst>
                </a:gridCol>
                <a:gridCol w="1371298">
                  <a:extLst>
                    <a:ext uri="{9D8B030D-6E8A-4147-A177-3AD203B41FA5}">
                      <a16:colId xmlns:a16="http://schemas.microsoft.com/office/drawing/2014/main" val="3296332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索引表处理操作</a:t>
                      </a:r>
                      <a:endParaRPr lang="zh-CN" altLang="en-US" sz="16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占用比例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086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随机读取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67.5%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8684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循环控制</a:t>
                      </a:r>
                      <a:endParaRPr lang="en-US" sz="16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23.35%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6280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顺序写入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5.77%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7260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字节序转换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2.41%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5968266"/>
                  </a:ext>
                </a:extLst>
              </a:tr>
            </a:tbl>
          </a:graphicData>
        </a:graphic>
      </p:graphicFrame>
      <p:graphicFrame>
        <p:nvGraphicFramePr>
          <p:cNvPr id="16" name="表格 4">
            <a:extLst>
              <a:ext uri="{FF2B5EF4-FFF2-40B4-BE49-F238E27FC236}">
                <a16:creationId xmlns:a16="http://schemas.microsoft.com/office/drawing/2014/main" id="{6D17DB45-6279-4CA0-92AA-5F6964FD5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63919"/>
              </p:ext>
            </p:extLst>
          </p:nvPr>
        </p:nvGraphicFramePr>
        <p:xfrm>
          <a:off x="443969" y="3788205"/>
          <a:ext cx="345100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1140">
                  <a:extLst>
                    <a:ext uri="{9D8B030D-6E8A-4147-A177-3AD203B41FA5}">
                      <a16:colId xmlns:a16="http://schemas.microsoft.com/office/drawing/2014/main" val="3296332888"/>
                    </a:ext>
                  </a:extLst>
                </a:gridCol>
                <a:gridCol w="1369861">
                  <a:extLst>
                    <a:ext uri="{9D8B030D-6E8A-4147-A177-3AD203B41FA5}">
                      <a16:colId xmlns:a16="http://schemas.microsoft.com/office/drawing/2014/main" val="3434022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模块拼装操作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占用比例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840086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数据写入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33.14%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5990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循环控制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26.84%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0025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数据读取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18.69%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2437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地址计算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12.6%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7773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对齐检查</a:t>
                      </a:r>
                      <a:endParaRPr 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5.05%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3632177"/>
                  </a:ext>
                </a:extLst>
              </a:tr>
            </a:tbl>
          </a:graphicData>
        </a:graphic>
      </p:graphicFrame>
      <p:graphicFrame>
        <p:nvGraphicFramePr>
          <p:cNvPr id="17" name="表格 4">
            <a:extLst>
              <a:ext uri="{FF2B5EF4-FFF2-40B4-BE49-F238E27FC236}">
                <a16:creationId xmlns:a16="http://schemas.microsoft.com/office/drawing/2014/main" id="{8FB2BB80-7DA3-4962-BEFE-941B524E0784}"/>
              </a:ext>
            </a:extLst>
          </p:cNvPr>
          <p:cNvGraphicFramePr>
            <a:graphicFrameLocks noGrp="1"/>
          </p:cNvGraphicFramePr>
          <p:nvPr/>
        </p:nvGraphicFramePr>
        <p:xfrm>
          <a:off x="4031850" y="2631113"/>
          <a:ext cx="3451002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501">
                  <a:extLst>
                    <a:ext uri="{9D8B030D-6E8A-4147-A177-3AD203B41FA5}">
                      <a16:colId xmlns:a16="http://schemas.microsoft.com/office/drawing/2014/main" val="1933425962"/>
                    </a:ext>
                  </a:extLst>
                </a:gridCol>
                <a:gridCol w="1725501">
                  <a:extLst>
                    <a:ext uri="{9D8B030D-6E8A-4147-A177-3AD203B41FA5}">
                      <a16:colId xmlns:a16="http://schemas.microsoft.com/office/drawing/2014/main" val="1447072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操作分析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耗时占比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840086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索引表处理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49.29%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5990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模块拼装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47.17%</a:t>
                      </a:r>
                      <a:endParaRPr lang="zh-CN" altLang="en-US" sz="1600" b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9722998"/>
                  </a:ext>
                </a:extLst>
              </a:tr>
            </a:tbl>
          </a:graphicData>
        </a:graphic>
      </p:graphicFrame>
      <p:sp>
        <p:nvSpPr>
          <p:cNvPr id="18" name="矩形 17">
            <a:extLst>
              <a:ext uri="{FF2B5EF4-FFF2-40B4-BE49-F238E27FC236}">
                <a16:creationId xmlns:a16="http://schemas.microsoft.com/office/drawing/2014/main" id="{FA3D6B68-4027-46D9-A72F-F06BFFB4E2E6}"/>
              </a:ext>
            </a:extLst>
          </p:cNvPr>
          <p:cNvSpPr/>
          <p:nvPr/>
        </p:nvSpPr>
        <p:spPr>
          <a:xfrm>
            <a:off x="2625634" y="5967809"/>
            <a:ext cx="4265896" cy="452347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大部分耗时都在读写，优化空间有限</a:t>
            </a:r>
          </a:p>
        </p:txBody>
      </p:sp>
      <p:graphicFrame>
        <p:nvGraphicFramePr>
          <p:cNvPr id="22" name="表格 4">
            <a:extLst>
              <a:ext uri="{FF2B5EF4-FFF2-40B4-BE49-F238E27FC236}">
                <a16:creationId xmlns:a16="http://schemas.microsoft.com/office/drawing/2014/main" id="{29D25009-5DA6-41E8-9A5D-A080FFB38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372693"/>
              </p:ext>
            </p:extLst>
          </p:nvPr>
        </p:nvGraphicFramePr>
        <p:xfrm>
          <a:off x="8004505" y="2932092"/>
          <a:ext cx="36470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535">
                  <a:extLst>
                    <a:ext uri="{9D8B030D-6E8A-4147-A177-3AD203B41FA5}">
                      <a16:colId xmlns:a16="http://schemas.microsoft.com/office/drawing/2014/main" val="1933425962"/>
                    </a:ext>
                  </a:extLst>
                </a:gridCol>
                <a:gridCol w="1823535">
                  <a:extLst>
                    <a:ext uri="{9D8B030D-6E8A-4147-A177-3AD203B41FA5}">
                      <a16:colId xmlns:a16="http://schemas.microsoft.com/office/drawing/2014/main" val="1447072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功能模块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线程数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840086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读出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zh-CN" altLang="en-US" sz="16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5990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zh-CN" altLang="en-US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altLang="zh-CN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</a:t>
                      </a:r>
                      <a:endParaRPr lang="zh-CN" altLang="en-US" sz="1600" b="1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9722998"/>
                  </a:ext>
                </a:extLst>
              </a:tr>
            </a:tbl>
          </a:graphicData>
        </a:graphic>
      </p:graphicFrame>
      <p:pic>
        <p:nvPicPr>
          <p:cNvPr id="24" name="图形 23">
            <a:extLst>
              <a:ext uri="{FF2B5EF4-FFF2-40B4-BE49-F238E27FC236}">
                <a16:creationId xmlns:a16="http://schemas.microsoft.com/office/drawing/2014/main" id="{7BC6071B-5F18-4952-A4E4-F0403DBA0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9238" y="1205017"/>
            <a:ext cx="4246248" cy="73399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E8872F7-2EEF-4ECA-938E-3B08368E5A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8871" y="4030126"/>
            <a:ext cx="3642704" cy="23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0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72AD-0B1F-DDA1-15FF-759053910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15A36E30-FE4F-35D2-1A29-C4D936F30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6E38B4B1-0A81-9BFD-A9D6-31145924E95E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CBACA33-A93F-6037-FBE3-2164FA0F4677}"/>
              </a:ext>
            </a:extLst>
          </p:cNvPr>
          <p:cNvCxnSpPr>
            <a:cxnSpLocks/>
          </p:cNvCxnSpPr>
          <p:nvPr/>
        </p:nvCxnSpPr>
        <p:spPr>
          <a:xfrm>
            <a:off x="1859279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F89DB3E1-A15F-68AC-86B0-AB90A6F793D1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77713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高性能数据流方案研究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449800DA-763A-02DE-CF10-6B0B76AFEC69}"/>
              </a:ext>
            </a:extLst>
          </p:cNvPr>
          <p:cNvSpPr txBox="1">
            <a:spLocks/>
          </p:cNvSpPr>
          <p:nvPr/>
        </p:nvSpPr>
        <p:spPr>
          <a:xfrm>
            <a:off x="335140" y="760647"/>
            <a:ext cx="8928603" cy="76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开发性能监测模块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endParaRPr lang="zh-CN" altLang="en-US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13843361-F4BD-4626-DBA7-E353702999CF}"/>
              </a:ext>
            </a:extLst>
          </p:cNvPr>
          <p:cNvSpPr txBox="1">
            <a:spLocks/>
          </p:cNvSpPr>
          <p:nvPr/>
        </p:nvSpPr>
        <p:spPr bwMode="auto">
          <a:xfrm>
            <a:off x="6324986" y="1422337"/>
            <a:ext cx="5095646" cy="43522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系统监测：监控系统资源占用，评估</a:t>
            </a:r>
            <a:r>
              <a:rPr lang="en-US" altLang="zh-CN" sz="1600" b="1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整体性能表现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B641D91A-92F1-6F5D-07BF-01871201FD9C}"/>
              </a:ext>
            </a:extLst>
          </p:cNvPr>
          <p:cNvSpPr txBox="1">
            <a:spLocks/>
          </p:cNvSpPr>
          <p:nvPr/>
        </p:nvSpPr>
        <p:spPr bwMode="auto">
          <a:xfrm>
            <a:off x="371566" y="1422337"/>
            <a:ext cx="5742729" cy="257705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线程性能监测：比较线程各任务耗时占比，精确定位性能瓶颈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F6C9FD4-C13E-47AB-8002-84F623656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13" y="2042883"/>
            <a:ext cx="5180882" cy="185503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E5478DD-23CC-4F44-9533-4EB86145A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897" y="1992034"/>
            <a:ext cx="2980959" cy="104419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8BDD5A52-73E5-4311-AB49-4B04C0BA4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2476" y="4643680"/>
            <a:ext cx="2980959" cy="1044049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9ECDBD7B-6D7D-764E-4F71-4CC2E47C7252}"/>
              </a:ext>
            </a:extLst>
          </p:cNvPr>
          <p:cNvSpPr/>
          <p:nvPr/>
        </p:nvSpPr>
        <p:spPr>
          <a:xfrm>
            <a:off x="6324986" y="5960820"/>
            <a:ext cx="5095645" cy="513884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4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有效定位性能瓶颈，指导后续优化</a:t>
            </a:r>
          </a:p>
        </p:txBody>
      </p:sp>
      <p:sp>
        <p:nvSpPr>
          <p:cNvPr id="33" name="内容占位符 2">
            <a:extLst>
              <a:ext uri="{FF2B5EF4-FFF2-40B4-BE49-F238E27FC236}">
                <a16:creationId xmlns:a16="http://schemas.microsoft.com/office/drawing/2014/main" id="{1AB8B78B-7525-46E7-8969-03893EB7F61A}"/>
              </a:ext>
            </a:extLst>
          </p:cNvPr>
          <p:cNvSpPr txBox="1">
            <a:spLocks/>
          </p:cNvSpPr>
          <p:nvPr/>
        </p:nvSpPr>
        <p:spPr bwMode="auto">
          <a:xfrm>
            <a:off x="334975" y="4183264"/>
            <a:ext cx="5779319" cy="238044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线程资源监测：记录各线程</a:t>
            </a:r>
            <a:r>
              <a:rPr lang="en-US" altLang="zh-CN" sz="1600" b="1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占用和</a:t>
            </a:r>
            <a:r>
              <a:rPr lang="en-US" altLang="zh-CN" sz="1600" b="1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核切换，寻找优化可能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9100040-F652-4CE5-A4CB-A75249DA8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566" y="5050801"/>
            <a:ext cx="2383300" cy="121019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9E8D39A-83DF-4DCA-870A-C3A908171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8673" y="5057035"/>
            <a:ext cx="3248420" cy="143513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0B9F290-E36A-4946-AA54-B12DA18FB2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897" y="3326914"/>
            <a:ext cx="2980959" cy="1054103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4AF8377-F699-4EF7-BD13-A6F3FF449C86}"/>
              </a:ext>
            </a:extLst>
          </p:cNvPr>
          <p:cNvSpPr/>
          <p:nvPr/>
        </p:nvSpPr>
        <p:spPr>
          <a:xfrm>
            <a:off x="-9897" y="6578826"/>
            <a:ext cx="11858480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F6D2640-C273-4562-95B0-90613B9375BA}"/>
              </a:ext>
            </a:extLst>
          </p:cNvPr>
          <p:cNvSpPr/>
          <p:nvPr/>
        </p:nvSpPr>
        <p:spPr>
          <a:xfrm>
            <a:off x="11908971" y="6578826"/>
            <a:ext cx="283029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C532F20-6D2D-42CC-A817-D615BC6A80A9}"/>
              </a:ext>
            </a:extLst>
          </p:cNvPr>
          <p:cNvSpPr txBox="1"/>
          <p:nvPr/>
        </p:nvSpPr>
        <p:spPr>
          <a:xfrm>
            <a:off x="11857025" y="6522159"/>
            <a:ext cx="46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内容占位符 4">
            <a:extLst>
              <a:ext uri="{FF2B5EF4-FFF2-40B4-BE49-F238E27FC236}">
                <a16:creationId xmlns:a16="http://schemas.microsoft.com/office/drawing/2014/main" id="{CAA9E453-48EA-4DF7-821C-03B0829BF251}"/>
              </a:ext>
            </a:extLst>
          </p:cNvPr>
          <p:cNvSpPr txBox="1">
            <a:spLocks/>
          </p:cNvSpPr>
          <p:nvPr/>
        </p:nvSpPr>
        <p:spPr bwMode="auto">
          <a:xfrm>
            <a:off x="7467727" y="3466223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zh-CN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</a:t>
            </a: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占用</a:t>
            </a:r>
          </a:p>
        </p:txBody>
      </p:sp>
      <p:sp>
        <p:nvSpPr>
          <p:cNvPr id="26" name="内容占位符 4">
            <a:extLst>
              <a:ext uri="{FF2B5EF4-FFF2-40B4-BE49-F238E27FC236}">
                <a16:creationId xmlns:a16="http://schemas.microsoft.com/office/drawing/2014/main" id="{75AE4BDD-C047-4B2D-8AF3-8795AEFAD05A}"/>
              </a:ext>
            </a:extLst>
          </p:cNvPr>
          <p:cNvSpPr txBox="1">
            <a:spLocks/>
          </p:cNvSpPr>
          <p:nvPr/>
        </p:nvSpPr>
        <p:spPr bwMode="auto">
          <a:xfrm>
            <a:off x="7467727" y="4519603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网络带宽</a:t>
            </a:r>
          </a:p>
        </p:txBody>
      </p:sp>
      <p:sp>
        <p:nvSpPr>
          <p:cNvPr id="27" name="内容占位符 4">
            <a:extLst>
              <a:ext uri="{FF2B5EF4-FFF2-40B4-BE49-F238E27FC236}">
                <a16:creationId xmlns:a16="http://schemas.microsoft.com/office/drawing/2014/main" id="{76E0750B-2E1F-4A96-95FA-5324FFEC19F6}"/>
              </a:ext>
            </a:extLst>
          </p:cNvPr>
          <p:cNvSpPr txBox="1">
            <a:spLocks/>
          </p:cNvSpPr>
          <p:nvPr/>
        </p:nvSpPr>
        <p:spPr bwMode="auto">
          <a:xfrm>
            <a:off x="7467726" y="2206413"/>
            <a:ext cx="815935" cy="24915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zh-CN" altLang="en-US" sz="12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内存占用</a:t>
            </a:r>
          </a:p>
        </p:txBody>
      </p:sp>
    </p:spTree>
    <p:extLst>
      <p:ext uri="{BB962C8B-B14F-4D97-AF65-F5344CB8AC3E}">
        <p14:creationId xmlns:p14="http://schemas.microsoft.com/office/powerpoint/2010/main" val="36721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9"/>
    </mc:Choice>
    <mc:Fallback xmlns="">
      <p:transition spd="slow" advTm="23579"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学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29728</TotalTime>
  <Words>1107</Words>
  <Application>Microsoft Office PowerPoint</Application>
  <PresentationFormat>宽屏</PresentationFormat>
  <Paragraphs>231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等线</vt:lpstr>
      <vt:lpstr>微软雅黑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xzh jiang</dc:creator>
  <cp:lastModifiedBy>XZ YANG</cp:lastModifiedBy>
  <cp:revision>4470</cp:revision>
  <dcterms:created xsi:type="dcterms:W3CDTF">2023-07-03T06:42:56Z</dcterms:created>
  <dcterms:modified xsi:type="dcterms:W3CDTF">2025-12-25T01:01:54Z</dcterms:modified>
</cp:coreProperties>
</file>