
<file path=[Content_Types].xml><?xml version="1.0" encoding="utf-8"?>
<Types xmlns="http://schemas.openxmlformats.org/package/2006/content-types">
  <Default Extension="tiff" ContentType="image/tiff"/>
  <Default Extension="png" ContentType="image/png"/>
  <Default Extension="wdp" ContentType="image/vnd.ms-photo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3"/>
  </p:handoutMasterIdLst>
  <p:sldIdLst>
    <p:sldId id="778" r:id="rId3"/>
    <p:sldId id="847" r:id="rId5"/>
    <p:sldId id="843" r:id="rId6"/>
    <p:sldId id="854" r:id="rId7"/>
    <p:sldId id="844" r:id="rId8"/>
    <p:sldId id="855" r:id="rId9"/>
    <p:sldId id="856" r:id="rId10"/>
    <p:sldId id="850" r:id="rId11"/>
    <p:sldId id="746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1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 yaoyao" initials="dy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9900"/>
    <a:srgbClr val="0000FF"/>
    <a:srgbClr val="000099"/>
    <a:srgbClr val="E6E6E6"/>
    <a:srgbClr val="3399FF"/>
    <a:srgbClr val="66CC00"/>
    <a:srgbClr val="FFE6CC"/>
    <a:srgbClr val="2A2C33"/>
    <a:srgbClr val="4B7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37" autoAdjust="0"/>
    <p:restoredTop sz="85600" autoAdjust="0"/>
  </p:normalViewPr>
  <p:slideViewPr>
    <p:cSldViewPr showGuides="1">
      <p:cViewPr>
        <p:scale>
          <a:sx n="66" d="100"/>
          <a:sy n="66" d="100"/>
        </p:scale>
        <p:origin x="588" y="-284"/>
      </p:cViewPr>
      <p:guideLst>
        <p:guide orient="horz" pos="2201"/>
        <p:guide pos="3841"/>
      </p:guideLst>
    </p:cSldViewPr>
  </p:slideViewPr>
  <p:outlineViewPr>
    <p:cViewPr>
      <p:scale>
        <a:sx n="33" d="100"/>
        <a:sy n="33" d="100"/>
      </p:scale>
      <p:origin x="0" y="-205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-6080"/>
    </p:cViewPr>
  </p:sorterViewPr>
  <p:notesViewPr>
    <p:cSldViewPr>
      <p:cViewPr varScale="1">
        <p:scale>
          <a:sx n="51" d="100"/>
          <a:sy n="51" d="100"/>
        </p:scale>
        <p:origin x="2692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commentAuthors" Target="commentAuthors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handoutMaster" Target="handoutMasters/handoutMaster1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EF8600-5E8B-404B-988A-5AC4BB01A9F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F65FC2-0584-4F3A-A32C-FDE11FE70B4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E0D183-6031-4C32-B44B-14746A336CF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A1DF17-A28C-4D46-829F-D8D110C0931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sz="3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600" b="0" dirty="0" smtClean="0"/>
              <a:t>触发快控制系统</a:t>
            </a:r>
            <a:r>
              <a:rPr lang="zh-CN" altLang="en-US" sz="16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控制着探测器读出电子学系统与触发系统协同运行，使数据获取系统记录有效事例数据。</a:t>
            </a:r>
            <a:endParaRPr lang="zh-CN" altLang="en-US" sz="16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高能所图标-单色.tif"/>
          <p:cNvPicPr>
            <a:picLocks noChangeAspect="1"/>
          </p:cNvPicPr>
          <p:nvPr userDrawn="1"/>
        </p:nvPicPr>
        <p:blipFill>
          <a:blip r:embed="rId2" cstate="email">
            <a:lum bright="5000"/>
          </a:blip>
          <a:srcRect/>
          <a:stretch>
            <a:fillRect/>
          </a:stretch>
        </p:blipFill>
        <p:spPr>
          <a:xfrm>
            <a:off x="506061" y="2348880"/>
            <a:ext cx="7170859" cy="434591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zh-CN" altLang="en-US" sz="4000" b="1" kern="1200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8" name="矩形 7"/>
          <p:cNvSpPr/>
          <p:nvPr userDrawn="1"/>
        </p:nvSpPr>
        <p:spPr>
          <a:xfrm>
            <a:off x="520489" y="6586802"/>
            <a:ext cx="11211313" cy="10799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9" name="矩形 8"/>
          <p:cNvSpPr/>
          <p:nvPr userDrawn="1"/>
        </p:nvSpPr>
        <p:spPr>
          <a:xfrm>
            <a:off x="2528116" y="6585179"/>
            <a:ext cx="9203685" cy="11246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0" name="矩形 9"/>
          <p:cNvSpPr/>
          <p:nvPr userDrawn="1"/>
        </p:nvSpPr>
        <p:spPr>
          <a:xfrm>
            <a:off x="520488" y="218453"/>
            <a:ext cx="11151029" cy="216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1" name="矩形 10"/>
          <p:cNvSpPr/>
          <p:nvPr userDrawn="1"/>
        </p:nvSpPr>
        <p:spPr>
          <a:xfrm>
            <a:off x="8779071" y="214634"/>
            <a:ext cx="2952728" cy="216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高能所图标-单色.tif"/>
          <p:cNvPicPr>
            <a:picLocks noChangeAspect="1"/>
          </p:cNvPicPr>
          <p:nvPr userDrawn="1"/>
        </p:nvPicPr>
        <p:blipFill>
          <a:blip r:embed="rId2" cstate="email">
            <a:lum bright="5000"/>
          </a:blip>
          <a:srcRect/>
          <a:stretch>
            <a:fillRect/>
          </a:stretch>
        </p:blipFill>
        <p:spPr>
          <a:xfrm>
            <a:off x="506061" y="2348880"/>
            <a:ext cx="7170859" cy="434591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897582"/>
            <a:ext cx="10363200" cy="14700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zh-CN" altLang="en-US" sz="4000" b="1" kern="1200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721035" y="2629697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8" name="矩形 7"/>
          <p:cNvSpPr/>
          <p:nvPr userDrawn="1"/>
        </p:nvSpPr>
        <p:spPr>
          <a:xfrm>
            <a:off x="520489" y="6586802"/>
            <a:ext cx="11211313" cy="10799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9" name="矩形 8"/>
          <p:cNvSpPr/>
          <p:nvPr userDrawn="1"/>
        </p:nvSpPr>
        <p:spPr>
          <a:xfrm>
            <a:off x="2528116" y="6585179"/>
            <a:ext cx="9203685" cy="11246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0" name="矩形 9"/>
          <p:cNvSpPr/>
          <p:nvPr userDrawn="1"/>
        </p:nvSpPr>
        <p:spPr>
          <a:xfrm>
            <a:off x="520488" y="218453"/>
            <a:ext cx="11151029" cy="216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1" name="矩形 10"/>
          <p:cNvSpPr/>
          <p:nvPr userDrawn="1"/>
        </p:nvSpPr>
        <p:spPr>
          <a:xfrm>
            <a:off x="8779071" y="214634"/>
            <a:ext cx="2952728" cy="216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灯片编号占位符 5"/>
          <p:cNvSpPr txBox="1">
            <a:spLocks noChangeArrowheads="1"/>
          </p:cNvSpPr>
          <p:nvPr userDrawn="1"/>
        </p:nvSpPr>
        <p:spPr bwMode="auto">
          <a:xfrm>
            <a:off x="11352584" y="6295413"/>
            <a:ext cx="57467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fld id="{1BFDFF9F-474B-46C0-9DE0-ECACC06350CB}" type="slidenum">
              <a:rPr lang="zh-CN" altLang="en-US" sz="1400" smtClean="0">
                <a:solidFill>
                  <a:schemeClr val="tx2"/>
                </a:solidFill>
              </a:rPr>
            </a:fld>
            <a:endParaRPr lang="zh-CN" altLang="en-US" sz="1400" dirty="0">
              <a:solidFill>
                <a:schemeClr val="tx2"/>
              </a:solidFill>
            </a:endParaRPr>
          </a:p>
        </p:txBody>
      </p:sp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4266453" y="6311512"/>
            <a:ext cx="4187190" cy="22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zh-CN" altLang="en-US" sz="1200" dirty="0">
                <a:solidFill>
                  <a:schemeClr val="tx2"/>
                </a:solidFill>
                <a:ea typeface="黑体" panose="02010609060101010101" pitchFamily="49" charset="-122"/>
              </a:rPr>
              <a:t>高能物理研究所实验物理中心</a:t>
            </a:r>
            <a:r>
              <a:rPr lang="en-US" altLang="zh-CN" sz="1200" dirty="0">
                <a:solidFill>
                  <a:schemeClr val="tx2"/>
                </a:solidFill>
                <a:ea typeface="黑体" panose="02010609060101010101" pitchFamily="49" charset="-122"/>
              </a:rPr>
              <a:t>DAQ-</a:t>
            </a:r>
            <a:r>
              <a:rPr lang="zh-CN" altLang="en-US" sz="1200" dirty="0">
                <a:solidFill>
                  <a:schemeClr val="tx2"/>
                </a:solidFill>
                <a:ea typeface="黑体" panose="02010609060101010101" pitchFamily="49" charset="-122"/>
              </a:rPr>
              <a:t>电子学</a:t>
            </a:r>
            <a:r>
              <a:rPr lang="en-US" altLang="zh-CN" sz="1200" dirty="0">
                <a:solidFill>
                  <a:schemeClr val="tx2"/>
                </a:solidFill>
                <a:ea typeface="黑体" panose="02010609060101010101" pitchFamily="49" charset="-122"/>
              </a:rPr>
              <a:t>-</a:t>
            </a:r>
            <a:r>
              <a:rPr lang="zh-CN" altLang="en-US" sz="1200" dirty="0">
                <a:solidFill>
                  <a:schemeClr val="tx2"/>
                </a:solidFill>
                <a:ea typeface="黑体" panose="02010609060101010101" pitchFamily="49" charset="-122"/>
              </a:rPr>
              <a:t>触发组</a:t>
            </a:r>
            <a:endParaRPr lang="en-US" altLang="zh-CN" sz="1200" dirty="0">
              <a:solidFill>
                <a:schemeClr val="tx2"/>
              </a:solidFill>
              <a:ea typeface="黑体" panose="02010609060101010101" pitchFamily="49" charset="-122"/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zh-CN" altLang="en-US" sz="1200" dirty="0">
              <a:solidFill>
                <a:schemeClr val="tx2"/>
              </a:solidFill>
              <a:ea typeface="黑体" panose="02010609060101010101" pitchFamily="49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85861"/>
            <a:ext cx="10972800" cy="4840303"/>
          </a:xfrm>
          <a:prstGeom prst="rect">
            <a:avLst/>
          </a:prstGeo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anose="05000000000000000000" pitchFamily="2" charset="2"/>
              <a:buChar char="n"/>
              <a:defRPr sz="2800" b="1"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sz="2400" b="1"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="1" baseline="0"/>
            </a:lvl3pPr>
            <a:lvl4pPr>
              <a:defRPr b="1" baseline="0"/>
            </a:lvl4pPr>
            <a:lvl5pPr>
              <a:defRPr b="1" baseline="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7081" y="115735"/>
            <a:ext cx="10763325" cy="83784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3000" b="1" baseline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5" name="矩形 14"/>
          <p:cNvSpPr/>
          <p:nvPr userDrawn="1"/>
        </p:nvSpPr>
        <p:spPr>
          <a:xfrm>
            <a:off x="431373" y="6458444"/>
            <a:ext cx="11329259" cy="11437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" name="矩形 15"/>
          <p:cNvSpPr/>
          <p:nvPr userDrawn="1"/>
        </p:nvSpPr>
        <p:spPr>
          <a:xfrm>
            <a:off x="2639617" y="6464820"/>
            <a:ext cx="9112811" cy="108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8" name="矩形 17"/>
          <p:cNvSpPr/>
          <p:nvPr userDrawn="1"/>
        </p:nvSpPr>
        <p:spPr>
          <a:xfrm>
            <a:off x="431371" y="926462"/>
            <a:ext cx="11321056" cy="1262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3" name="矩形 22"/>
          <p:cNvSpPr/>
          <p:nvPr userDrawn="1"/>
        </p:nvSpPr>
        <p:spPr>
          <a:xfrm>
            <a:off x="431372" y="115736"/>
            <a:ext cx="285709" cy="81072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8" name="图片 7" descr="高能所图标-单色.tif"/>
          <p:cNvPicPr>
            <a:picLocks noChangeAspect="1"/>
          </p:cNvPicPr>
          <p:nvPr userDrawn="1"/>
        </p:nvPicPr>
        <p:blipFill>
          <a:blip r:embed="rId2" cstate="email">
            <a:lum bright="5000"/>
          </a:blip>
          <a:srcRect/>
          <a:stretch>
            <a:fillRect/>
          </a:stretch>
        </p:blipFill>
        <p:spPr>
          <a:xfrm flipH="1">
            <a:off x="7464152" y="3137808"/>
            <a:ext cx="4288275" cy="3154496"/>
          </a:xfrm>
          <a:prstGeom prst="rect">
            <a:avLst/>
          </a:prstGeom>
        </p:spPr>
      </p:pic>
      <p:sp>
        <p:nvSpPr>
          <p:cNvPr id="10" name="灯片编号占位符 5"/>
          <p:cNvSpPr txBox="1">
            <a:spLocks noChangeArrowheads="1"/>
          </p:cNvSpPr>
          <p:nvPr userDrawn="1"/>
        </p:nvSpPr>
        <p:spPr bwMode="auto">
          <a:xfrm>
            <a:off x="11136560" y="6527611"/>
            <a:ext cx="72008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fld id="{1BFDFF9F-474B-46C0-9DE0-ECACC06350CB}" type="slidenum">
              <a:rPr lang="zh-CN" altLang="en-US" sz="1400" smtClean="0">
                <a:solidFill>
                  <a:srgbClr val="FF0000"/>
                </a:solidFill>
              </a:rPr>
            </a:fld>
            <a:r>
              <a:rPr lang="en-US" altLang="zh-CN" sz="1400" dirty="0">
                <a:solidFill>
                  <a:schemeClr val="tx2"/>
                </a:solidFill>
              </a:rPr>
              <a:t>/10</a:t>
            </a:r>
            <a:endParaRPr lang="zh-CN" altLang="en-US" sz="1400" dirty="0">
              <a:solidFill>
                <a:schemeClr val="tx2"/>
              </a:solidFill>
            </a:endParaRPr>
          </a:p>
        </p:txBody>
      </p:sp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3998304" y="6579196"/>
            <a:ext cx="4187190" cy="22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zh-CN" altLang="en-US" sz="1200" dirty="0">
                <a:solidFill>
                  <a:schemeClr val="tx2"/>
                </a:solidFill>
                <a:ea typeface="黑体" panose="02010609060101010101" pitchFamily="49" charset="-122"/>
              </a:rPr>
              <a:t>高能物理研究所实验物理中心</a:t>
            </a:r>
            <a:r>
              <a:rPr lang="en-US" altLang="zh-CN" sz="1200" dirty="0">
                <a:solidFill>
                  <a:schemeClr val="tx2"/>
                </a:solidFill>
                <a:ea typeface="黑体" panose="02010609060101010101" pitchFamily="49" charset="-122"/>
              </a:rPr>
              <a:t>DAQ-</a:t>
            </a:r>
            <a:r>
              <a:rPr lang="zh-CN" altLang="en-US" sz="1200" dirty="0">
                <a:solidFill>
                  <a:schemeClr val="tx2"/>
                </a:solidFill>
                <a:ea typeface="黑体" panose="02010609060101010101" pitchFamily="49" charset="-122"/>
              </a:rPr>
              <a:t>电子学</a:t>
            </a:r>
            <a:r>
              <a:rPr lang="en-US" altLang="zh-CN" sz="1200" dirty="0">
                <a:solidFill>
                  <a:schemeClr val="tx2"/>
                </a:solidFill>
                <a:ea typeface="黑体" panose="02010609060101010101" pitchFamily="49" charset="-122"/>
              </a:rPr>
              <a:t>-</a:t>
            </a:r>
            <a:r>
              <a:rPr lang="zh-CN" altLang="en-US" sz="1200" dirty="0">
                <a:solidFill>
                  <a:schemeClr val="tx2"/>
                </a:solidFill>
                <a:ea typeface="黑体" panose="02010609060101010101" pitchFamily="49" charset="-122"/>
              </a:rPr>
              <a:t>触发组</a:t>
            </a:r>
            <a:endParaRPr lang="en-US" altLang="zh-CN" sz="1200" dirty="0">
              <a:solidFill>
                <a:schemeClr val="tx2"/>
              </a:solidFill>
              <a:ea typeface="黑体" panose="02010609060101010101" pitchFamily="49" charset="-122"/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zh-CN" altLang="en-US" sz="1200" dirty="0">
              <a:solidFill>
                <a:schemeClr val="tx2"/>
              </a:solidFill>
              <a:ea typeface="黑体" panose="02010609060101010101" pitchFamily="49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.png"/><Relationship Id="rId8" Type="http://schemas.openxmlformats.org/officeDocument/2006/relationships/image" Target="../media/image13.png"/><Relationship Id="rId7" Type="http://schemas.openxmlformats.org/officeDocument/2006/relationships/image" Target="../media/image12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1" Type="http://schemas.openxmlformats.org/officeDocument/2006/relationships/notesSlide" Target="../notesSlides/notesSlide4.xml"/><Relationship Id="rId10" Type="http://schemas.openxmlformats.org/officeDocument/2006/relationships/slideLayout" Target="../slideLayouts/slideLayout3.xml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.xml"/><Relationship Id="rId2" Type="http://schemas.microsoft.com/office/2007/relationships/hdphoto" Target="../media/image25.wdp"/><Relationship Id="rId1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/>
          <p:cNvSpPr>
            <a:spLocks noChangeArrowheads="1"/>
          </p:cNvSpPr>
          <p:nvPr/>
        </p:nvSpPr>
        <p:spPr bwMode="auto">
          <a:xfrm>
            <a:off x="2979334" y="548681"/>
            <a:ext cx="6375350" cy="7067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 defTabSz="91440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中国科学院高能物理研究所</a:t>
            </a:r>
            <a:endParaRPr lang="en-US" altLang="zh-CN" b="1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ctr" defTabSz="91440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INSTITUTEOFHIGHENERGYPHYSICS,CAS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4002405" y="6304102"/>
            <a:ext cx="4187190" cy="22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zh-CN" altLang="en-US" sz="1200" dirty="0">
                <a:ea typeface="黑体" panose="02010609060101010101" pitchFamily="49" charset="-122"/>
              </a:rPr>
              <a:t>高能物理研究所实验物理中心</a:t>
            </a:r>
            <a:r>
              <a:rPr lang="en-US" altLang="zh-CN" sz="1200" dirty="0">
                <a:ea typeface="黑体" panose="02010609060101010101" pitchFamily="49" charset="-122"/>
              </a:rPr>
              <a:t>DAQ-</a:t>
            </a:r>
            <a:r>
              <a:rPr lang="zh-CN" altLang="en-US" sz="1200" dirty="0">
                <a:ea typeface="黑体" panose="02010609060101010101" pitchFamily="49" charset="-122"/>
              </a:rPr>
              <a:t>电子学</a:t>
            </a:r>
            <a:r>
              <a:rPr lang="en-US" altLang="zh-CN" sz="1200" dirty="0">
                <a:ea typeface="黑体" panose="02010609060101010101" pitchFamily="49" charset="-122"/>
              </a:rPr>
              <a:t>-</a:t>
            </a:r>
            <a:r>
              <a:rPr lang="zh-CN" altLang="en-US" sz="1200" dirty="0">
                <a:ea typeface="黑体" panose="02010609060101010101" pitchFamily="49" charset="-122"/>
              </a:rPr>
              <a:t>触发组</a:t>
            </a:r>
            <a:endParaRPr lang="en-US" altLang="zh-CN" sz="1200" dirty="0">
              <a:ea typeface="黑体" panose="02010609060101010101" pitchFamily="49" charset="-122"/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zh-CN" altLang="en-US" sz="1100" dirty="0">
              <a:ea typeface="黑体" panose="02010609060101010101" pitchFamily="49" charset="-122"/>
            </a:endParaRPr>
          </a:p>
        </p:txBody>
      </p:sp>
      <p:sp>
        <p:nvSpPr>
          <p:cNvPr id="2" name="副标题 2"/>
          <p:cNvSpPr txBox="1"/>
          <p:nvPr/>
        </p:nvSpPr>
        <p:spPr>
          <a:xfrm>
            <a:off x="3408219" y="2017055"/>
            <a:ext cx="5242560" cy="961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6600" b="1" dirty="0">
                <a:latin typeface="黑体" panose="02010609060101010101" pitchFamily="49" charset="-122"/>
                <a:ea typeface="黑体" panose="02010609060101010101" pitchFamily="49" charset="-122"/>
              </a:rPr>
              <a:t>12</a:t>
            </a:r>
            <a:r>
              <a:rPr lang="zh-CN" altLang="en-US" sz="6600" b="1" dirty="0">
                <a:latin typeface="黑体" panose="02010609060101010101" pitchFamily="49" charset="-122"/>
                <a:ea typeface="黑体" panose="02010609060101010101" pitchFamily="49" charset="-122"/>
              </a:rPr>
              <a:t>月考核报告</a:t>
            </a:r>
            <a:endParaRPr lang="en-US" altLang="zh-CN" sz="6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副标题 4"/>
          <p:cNvSpPr txBox="1"/>
          <p:nvPr/>
        </p:nvSpPr>
        <p:spPr>
          <a:xfrm>
            <a:off x="4690110" y="3696335"/>
            <a:ext cx="3305175" cy="185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zh-CN" altLang="en-US" sz="1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报告人</a:t>
            </a:r>
            <a:r>
              <a:rPr lang="en-US" altLang="zh-CN" sz="1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1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 曹鑫</a:t>
            </a:r>
            <a:endParaRPr lang="en-US" altLang="zh-CN" sz="15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1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专   业</a:t>
            </a:r>
            <a:r>
              <a:rPr lang="en-US" altLang="zh-CN" sz="1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1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  计算机技术</a:t>
            </a:r>
            <a:endParaRPr lang="en-US" altLang="zh-CN" sz="15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1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   间</a:t>
            </a:r>
            <a:r>
              <a:rPr lang="en-US" altLang="zh-CN" sz="1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1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  </a:t>
            </a:r>
            <a:r>
              <a:rPr lang="en-US" altLang="zh-CN" sz="1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2025.12.25</a:t>
            </a:r>
            <a:endParaRPr lang="en-US" altLang="zh-CN" sz="15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2471998" y="3161607"/>
            <a:ext cx="74606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4002405" y="6304102"/>
            <a:ext cx="4187190" cy="22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zh-CN" altLang="en-US" sz="1200" dirty="0">
                <a:ea typeface="黑体" panose="02010609060101010101" pitchFamily="49" charset="-122"/>
              </a:rPr>
              <a:t>高能物理研究所实验物理中心</a:t>
            </a:r>
            <a:r>
              <a:rPr lang="en-US" altLang="zh-CN" sz="1200" dirty="0">
                <a:ea typeface="黑体" panose="02010609060101010101" pitchFamily="49" charset="-122"/>
              </a:rPr>
              <a:t>DAQ-</a:t>
            </a:r>
            <a:r>
              <a:rPr lang="zh-CN" altLang="en-US" sz="1200" dirty="0">
                <a:ea typeface="黑体" panose="02010609060101010101" pitchFamily="49" charset="-122"/>
              </a:rPr>
              <a:t>电子学</a:t>
            </a:r>
            <a:r>
              <a:rPr lang="en-US" altLang="zh-CN" sz="1200" dirty="0">
                <a:ea typeface="黑体" panose="02010609060101010101" pitchFamily="49" charset="-122"/>
              </a:rPr>
              <a:t>-</a:t>
            </a:r>
            <a:r>
              <a:rPr lang="zh-CN" altLang="en-US" sz="1200" dirty="0">
                <a:ea typeface="黑体" panose="02010609060101010101" pitchFamily="49" charset="-122"/>
              </a:rPr>
              <a:t>触发组</a:t>
            </a:r>
            <a:endParaRPr lang="en-US" altLang="zh-CN" sz="1200" dirty="0">
              <a:ea typeface="黑体" panose="02010609060101010101" pitchFamily="49" charset="-122"/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zh-CN" altLang="en-US" sz="1100" dirty="0">
              <a:ea typeface="黑体" panose="02010609060101010101" pitchFamily="49" charset="-122"/>
            </a:endParaRPr>
          </a:p>
        </p:txBody>
      </p:sp>
      <p:sp>
        <p:nvSpPr>
          <p:cNvPr id="2" name="副标题 2"/>
          <p:cNvSpPr txBox="1"/>
          <p:nvPr/>
        </p:nvSpPr>
        <p:spPr>
          <a:xfrm>
            <a:off x="479376" y="946998"/>
            <a:ext cx="5208061" cy="961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5400" b="1" dirty="0">
                <a:latin typeface="黑体" panose="02010609060101010101" pitchFamily="49" charset="-122"/>
                <a:ea typeface="黑体" panose="02010609060101010101" pitchFamily="49" charset="-122"/>
              </a:rPr>
              <a:t>汇报主要内容</a:t>
            </a:r>
            <a:endParaRPr lang="en-US" altLang="zh-CN" sz="5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副标题 4"/>
          <p:cNvSpPr txBox="1"/>
          <p:nvPr/>
        </p:nvSpPr>
        <p:spPr>
          <a:xfrm>
            <a:off x="1127448" y="2564904"/>
            <a:ext cx="4469641" cy="29343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150000"/>
              </a:lnSpc>
              <a:buClr>
                <a:srgbClr val="FF9900"/>
              </a:buClr>
              <a:buFont typeface="Wingdings" panose="05000000000000000000" pitchFamily="2" charset="2"/>
              <a:buChar char="Ø"/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项目整体介绍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16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项目背景</a:t>
            </a:r>
            <a:endParaRPr lang="zh-CN" altLang="en-US" sz="16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16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16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工程目标</a:t>
            </a:r>
            <a:endParaRPr lang="en-US" altLang="zh-CN" sz="16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1600" dirty="0" smtClean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1600" dirty="0" smtClean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工作内容</a:t>
            </a:r>
            <a:endParaRPr lang="en-US" altLang="zh-CN" sz="1600" dirty="0" smtClean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 algn="l">
              <a:lnSpc>
                <a:spcPct val="150000"/>
              </a:lnSpc>
              <a:buFont typeface="+mj-lt"/>
              <a:buAutoNum type="arabicPeriod"/>
            </a:pPr>
            <a:r>
              <a:rPr lang="zh-CN" altLang="en-US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固件升级</a:t>
            </a:r>
            <a:endParaRPr lang="en-US" altLang="zh-CN" sz="15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 algn="l">
              <a:lnSpc>
                <a:spcPct val="150000"/>
              </a:lnSpc>
              <a:buFont typeface="+mj-lt"/>
              <a:buAutoNum type="arabicPeriod"/>
            </a:pPr>
            <a:r>
              <a:rPr lang="zh-CN" altLang="en-US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软件开发</a:t>
            </a:r>
            <a:endParaRPr lang="en-US" altLang="zh-CN" sz="15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33"/>
          <p:cNvCxnSpPr>
            <a:cxnSpLocks noChangeShapeType="1"/>
          </p:cNvCxnSpPr>
          <p:nvPr/>
        </p:nvCxnSpPr>
        <p:spPr bwMode="auto">
          <a:xfrm>
            <a:off x="526044" y="1942806"/>
            <a:ext cx="4777868" cy="16826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矩形 9"/>
          <p:cNvSpPr/>
          <p:nvPr/>
        </p:nvSpPr>
        <p:spPr>
          <a:xfrm>
            <a:off x="526044" y="908720"/>
            <a:ext cx="396553" cy="961885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副标题 4"/>
          <p:cNvSpPr txBox="1"/>
          <p:nvPr/>
        </p:nvSpPr>
        <p:spPr>
          <a:xfrm>
            <a:off x="6744171" y="2637294"/>
            <a:ext cx="4469641" cy="176148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总结及后续计划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US" altLang="zh-CN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15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  <a:endParaRPr kumimoji="0" lang="en-US" altLang="zh-CN" sz="150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计划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副标题 4"/>
          <p:cNvSpPr txBox="1"/>
          <p:nvPr/>
        </p:nvSpPr>
        <p:spPr>
          <a:xfrm>
            <a:off x="4079875" y="2565400"/>
            <a:ext cx="2990215" cy="2934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150000"/>
              </a:lnSpc>
              <a:buClr>
                <a:srgbClr val="FF9900"/>
              </a:buClr>
              <a:buFont typeface="Wingdings" panose="05000000000000000000" pitchFamily="2" charset="2"/>
              <a:buChar char="Ø"/>
            </a:pPr>
            <a:r>
              <a:rPr lang="zh-CN" altLang="en-US" sz="2000" b="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工作进展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160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固件</a:t>
            </a:r>
            <a:r>
              <a:rPr lang="en-US" altLang="zh-CN" sz="160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VME</a:t>
            </a:r>
            <a:r>
              <a:rPr lang="zh-CN" altLang="en-US" sz="160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功能验证</a:t>
            </a:r>
            <a:endParaRPr lang="en-US" altLang="zh-CN" sz="16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1600" dirty="0" smtClean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160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固件</a:t>
            </a:r>
            <a:r>
              <a:rPr lang="zh-CN" altLang="en-US" sz="160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主要功能验证</a:t>
            </a:r>
            <a:endParaRPr lang="en-US" altLang="zh-CN" sz="1600" dirty="0" smtClean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 algn="l">
              <a:lnSpc>
                <a:spcPct val="150000"/>
              </a:lnSpc>
              <a:buFont typeface="+mj-lt"/>
              <a:buAutoNum type="arabicPeriod"/>
            </a:pPr>
            <a:r>
              <a:rPr lang="zh-CN" altLang="en-US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控制信号的扇出</a:t>
            </a:r>
            <a:endParaRPr lang="en-US" altLang="zh-CN" sz="15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 algn="l">
              <a:lnSpc>
                <a:spcPct val="150000"/>
              </a:lnSpc>
              <a:buFont typeface="+mj-lt"/>
              <a:buAutoNum type="arabicPeriod"/>
            </a:pPr>
            <a:r>
              <a:rPr lang="zh-CN" altLang="en-US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触发信号的生成</a:t>
            </a:r>
            <a:endParaRPr lang="zh-CN" altLang="en-US" sz="15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800100" lvl="1" indent="-342900" algn="l">
              <a:lnSpc>
                <a:spcPct val="150000"/>
              </a:lnSpc>
              <a:buFont typeface="+mj-lt"/>
              <a:buAutoNum type="arabicPeriod"/>
            </a:pPr>
            <a:r>
              <a:rPr lang="zh-CN" altLang="en-US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高速收发</a:t>
            </a:r>
            <a:endParaRPr lang="zh-CN" altLang="en-US" sz="15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01</a:t>
            </a:r>
            <a:r>
              <a:rPr lang="zh-CN" altLang="en-US" dirty="0" smtClean="0">
                <a:sym typeface="+mn-ea"/>
              </a:rPr>
              <a:t>项目整体介绍</a:t>
            </a:r>
            <a:endParaRPr lang="zh-CN" altLang="en-US" dirty="0"/>
          </a:p>
        </p:txBody>
      </p:sp>
      <p:sp>
        <p:nvSpPr>
          <p:cNvPr id="2" name="文本框 1"/>
          <p:cNvSpPr txBox="1"/>
          <p:nvPr/>
        </p:nvSpPr>
        <p:spPr>
          <a:xfrm>
            <a:off x="7536160" y="401268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触发快控制系统的升级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内容占位符 1"/>
          <p:cNvSpPr>
            <a:spLocks noGrp="1"/>
          </p:cNvSpPr>
          <p:nvPr>
            <p:ph idx="1"/>
          </p:nvPr>
        </p:nvSpPr>
        <p:spPr>
          <a:xfrm>
            <a:off x="479425" y="1196975"/>
            <a:ext cx="7244080" cy="5236210"/>
          </a:xfrm>
        </p:spPr>
        <p:txBody>
          <a:bodyPr/>
          <a:lstStyle/>
          <a:p>
            <a:pPr marL="0" indent="0" fontAlgn="auto">
              <a:lnSpc>
                <a:spcPct val="110000"/>
              </a:lnSpc>
              <a:buNone/>
            </a:pPr>
            <a:r>
              <a:rPr lang="zh-CN" altLang="en-US" sz="2000" dirty="0" smtClean="0"/>
              <a:t>背景</a:t>
            </a:r>
            <a:endParaRPr lang="en-US" altLang="zh-CN" sz="2000" dirty="0" smtClean="0"/>
          </a:p>
          <a:p>
            <a:pPr fontAlgn="auto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US" altLang="zh-CN" sz="1800" b="0" dirty="0" smtClean="0"/>
              <a:t>BESIII</a:t>
            </a:r>
            <a:r>
              <a:rPr lang="zh-CN" altLang="en-US" sz="1800" b="0" dirty="0" smtClean="0"/>
              <a:t>探测器经</a:t>
            </a:r>
            <a:r>
              <a:rPr lang="zh-CN" altLang="en-US" sz="1800" dirty="0" smtClean="0"/>
              <a:t>长期</a:t>
            </a:r>
            <a:r>
              <a:rPr lang="zh-CN" altLang="en-US" sz="1800" b="0" dirty="0" smtClean="0"/>
              <a:t>稳定</a:t>
            </a:r>
            <a:r>
              <a:rPr lang="zh-CN" altLang="en-US" sz="1800" b="0" dirty="0"/>
              <a:t>运行，取得了一系列重大成果</a:t>
            </a:r>
            <a:r>
              <a:rPr lang="zh-CN" altLang="en-US" sz="1800" b="0" dirty="0" smtClean="0"/>
              <a:t>，触发快控制系统是</a:t>
            </a:r>
            <a:r>
              <a:rPr lang="zh-CN" altLang="en-US" sz="1800" b="0" dirty="0"/>
              <a:t>整个谱仪的关键控制</a:t>
            </a:r>
            <a:r>
              <a:rPr lang="zh-CN" altLang="en-US" sz="1800" b="0" dirty="0" smtClean="0"/>
              <a:t>部分</a:t>
            </a:r>
            <a:endParaRPr lang="en-US" altLang="zh-CN" sz="1800" b="0" dirty="0"/>
          </a:p>
          <a:p>
            <a:pPr fontAlgn="auto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zh-CN" altLang="en-US" sz="1800" dirty="0" smtClean="0">
                <a:solidFill>
                  <a:srgbClr val="C00000"/>
                </a:solidFill>
                <a:highlight>
                  <a:srgbClr val="FFFF00"/>
                </a:highlight>
              </a:rPr>
              <a:t>系统面临问题</a:t>
            </a:r>
            <a:r>
              <a:rPr lang="zh-CN" altLang="en-US" sz="1800" b="0" dirty="0" smtClean="0">
                <a:solidFill>
                  <a:srgbClr val="C00000"/>
                </a:solidFill>
                <a:highlight>
                  <a:srgbClr val="FFFF00"/>
                </a:highlight>
              </a:rPr>
              <a:t>：</a:t>
            </a:r>
            <a:r>
              <a:rPr lang="zh-CN" altLang="en-US" sz="1800" b="0" dirty="0">
                <a:highlight>
                  <a:srgbClr val="FFFF00"/>
                </a:highlight>
              </a:rPr>
              <a:t>设备</a:t>
            </a:r>
            <a:r>
              <a:rPr lang="zh-CN" altLang="en-US" sz="1800" b="0" dirty="0" smtClean="0">
                <a:highlight>
                  <a:srgbClr val="FFFF00"/>
                </a:highlight>
              </a:rPr>
              <a:t>老化</a:t>
            </a:r>
            <a:r>
              <a:rPr lang="zh-CN" altLang="en-US" sz="1800" b="0" dirty="0" smtClean="0">
                <a:highlight>
                  <a:srgbClr val="FFFF00"/>
                </a:highlight>
              </a:rPr>
              <a:t>、硬件过时、通道数不足   </a:t>
            </a:r>
            <a:endParaRPr lang="en-US" altLang="zh-CN" sz="1800" b="0" dirty="0"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zh-CN" altLang="en-US" sz="2000" dirty="0" smtClean="0">
                <a:sym typeface="+mn-ea"/>
              </a:rPr>
              <a:t>工程目标：</a:t>
            </a:r>
            <a:r>
              <a:rPr lang="zh-CN" altLang="en-US" sz="1400" dirty="0">
                <a:solidFill>
                  <a:schemeClr val="accent6">
                    <a:lumMod val="20000"/>
                    <a:lumOff val="80000"/>
                  </a:schemeClr>
                </a:solidFill>
                <a:highlight>
                  <a:srgbClr val="800000"/>
                </a:highlight>
                <a:latin typeface="+mn-lt"/>
                <a:ea typeface="+mn-ea"/>
                <a:sym typeface="+mn-ea"/>
              </a:rPr>
              <a:t>替换旧版</a:t>
            </a:r>
            <a:r>
              <a:rPr lang="en-US" altLang="zh-CN" sz="1400" dirty="0">
                <a:solidFill>
                  <a:schemeClr val="accent6">
                    <a:lumMod val="20000"/>
                    <a:lumOff val="80000"/>
                  </a:schemeClr>
                </a:solidFill>
                <a:highlight>
                  <a:srgbClr val="800000"/>
                </a:highlight>
                <a:latin typeface="+mn-lt"/>
                <a:ea typeface="+mn-ea"/>
                <a:sym typeface="+mn-ea"/>
              </a:rPr>
              <a:t>ftcl</a:t>
            </a:r>
            <a:r>
              <a:rPr lang="zh-CN" altLang="en-US" sz="1400" dirty="0">
                <a:solidFill>
                  <a:schemeClr val="accent6">
                    <a:lumMod val="20000"/>
                    <a:lumOff val="80000"/>
                  </a:schemeClr>
                </a:solidFill>
                <a:highlight>
                  <a:srgbClr val="800000"/>
                </a:highlight>
                <a:latin typeface="+mn-lt"/>
                <a:ea typeface="+mn-ea"/>
                <a:sym typeface="+mn-ea"/>
              </a:rPr>
              <a:t>硬件、固件移植、增加网络数据读出及可能的智能化控制</a:t>
            </a:r>
            <a:r>
              <a:rPr lang="zh-CN" altLang="en-US" sz="1400" dirty="0">
                <a:solidFill>
                  <a:schemeClr val="accent6">
                    <a:lumMod val="20000"/>
                    <a:lumOff val="80000"/>
                  </a:schemeClr>
                </a:solidFill>
                <a:highlight>
                  <a:srgbClr val="800000"/>
                </a:highlight>
                <a:latin typeface="+mn-lt"/>
                <a:ea typeface="+mn-ea"/>
                <a:sym typeface="+mn-ea"/>
              </a:rPr>
              <a:t>功能</a:t>
            </a:r>
            <a:endParaRPr lang="zh-CN" altLang="en-US" sz="1400" dirty="0">
              <a:solidFill>
                <a:schemeClr val="accent6">
                  <a:lumMod val="20000"/>
                  <a:lumOff val="80000"/>
                </a:schemeClr>
              </a:solidFill>
              <a:highlight>
                <a:srgbClr val="800000"/>
              </a:highlight>
              <a:latin typeface="+mn-lt"/>
              <a:ea typeface="+mn-ea"/>
              <a:sym typeface="+mn-ea"/>
            </a:endParaRPr>
          </a:p>
          <a:p>
            <a:pPr marL="0" indent="0">
              <a:buNone/>
            </a:pPr>
            <a:r>
              <a:rPr lang="zh-CN" altLang="en-US" sz="2000" dirty="0" smtClean="0"/>
              <a:t>工作内容</a:t>
            </a:r>
            <a:endParaRPr lang="en-US" altLang="zh-CN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1800" dirty="0"/>
              <a:t>固件升级</a:t>
            </a:r>
            <a:endParaRPr lang="zh-CN" altLang="en-US" sz="1600" b="0" dirty="0" smtClean="0">
              <a:solidFill>
                <a:schemeClr val="bg1"/>
              </a:solidFill>
              <a:highlight>
                <a:srgbClr val="800000"/>
              </a:highlight>
            </a:endParaRPr>
          </a:p>
          <a:p>
            <a:pPr marL="400050" lvl="1" indent="0">
              <a:buNone/>
            </a:pPr>
            <a:r>
              <a:rPr lang="en-US" altLang="zh-CN" sz="1600" dirty="0" err="1" smtClean="0">
                <a:solidFill>
                  <a:srgbClr val="C00000"/>
                </a:solidFill>
              </a:rPr>
              <a:t>fctl</a:t>
            </a:r>
            <a:r>
              <a:rPr lang="zh-CN" altLang="en-US" sz="1600" dirty="0">
                <a:solidFill>
                  <a:srgbClr val="C00000"/>
                </a:solidFill>
              </a:rPr>
              <a:t>在触发快控制系统中的主要</a:t>
            </a:r>
            <a:r>
              <a:rPr lang="zh-CN" altLang="en-US" sz="1600" dirty="0" smtClean="0">
                <a:solidFill>
                  <a:srgbClr val="C00000"/>
                </a:solidFill>
              </a:rPr>
              <a:t>功能：</a:t>
            </a:r>
            <a:endParaRPr lang="en-US" altLang="zh-CN" sz="1800" dirty="0">
              <a:solidFill>
                <a:srgbClr val="C00000"/>
              </a:solidFill>
              <a:highlight>
                <a:srgbClr val="FFFF00"/>
              </a:highlight>
            </a:endParaRPr>
          </a:p>
          <a:p>
            <a:pPr lvl="1" indent="-342900">
              <a:lnSpc>
                <a:spcPct val="110000"/>
              </a:lnSpc>
              <a:buClr>
                <a:srgbClr val="FF9900"/>
              </a:buClr>
              <a:buFont typeface="+mj-lt"/>
              <a:buAutoNum type="arabicPeriod"/>
            </a:pPr>
            <a:r>
              <a:rPr lang="zh-CN" altLang="en-US" sz="1400" b="0" dirty="0"/>
              <a:t>向子系统扇出</a:t>
            </a:r>
            <a:r>
              <a:rPr lang="zh-CN" altLang="en-US" sz="1400" dirty="0"/>
              <a:t>快控制信号</a:t>
            </a:r>
            <a:endParaRPr lang="en-US" altLang="zh-CN" sz="1400" dirty="0"/>
          </a:p>
          <a:p>
            <a:pPr lvl="1" indent="-342900">
              <a:lnSpc>
                <a:spcPct val="110000"/>
              </a:lnSpc>
              <a:buClr>
                <a:srgbClr val="FF9900"/>
              </a:buClr>
              <a:buFont typeface="+mj-lt"/>
              <a:buAutoNum type="arabicPeriod"/>
            </a:pPr>
            <a:r>
              <a:rPr lang="zh-CN" altLang="en-US" sz="1400" b="0" dirty="0"/>
              <a:t>产生所需的</a:t>
            </a:r>
            <a:r>
              <a:rPr lang="zh-CN" altLang="en-US" sz="1400" dirty="0"/>
              <a:t>触发信号</a:t>
            </a:r>
            <a:r>
              <a:rPr lang="zh-CN" altLang="en-US" sz="1400" b="0" dirty="0"/>
              <a:t>用于调试</a:t>
            </a:r>
            <a:endParaRPr lang="en-US" altLang="zh-CN" sz="1400" b="0" dirty="0"/>
          </a:p>
          <a:p>
            <a:pPr lvl="1" indent="-342900">
              <a:lnSpc>
                <a:spcPct val="110000"/>
              </a:lnSpc>
              <a:spcAft>
                <a:spcPts val="1000"/>
              </a:spcAft>
              <a:buClr>
                <a:srgbClr val="FF9900"/>
              </a:buClr>
              <a:buFont typeface="+mj-lt"/>
              <a:buAutoNum type="arabicPeriod"/>
            </a:pPr>
            <a:r>
              <a:rPr lang="zh-CN" altLang="en-US" sz="1400" b="0" dirty="0"/>
              <a:t>接收子系统</a:t>
            </a:r>
            <a:r>
              <a:rPr lang="zh-CN" altLang="en-US" sz="1400" dirty="0"/>
              <a:t>读出状态信号</a:t>
            </a:r>
            <a:r>
              <a:rPr lang="zh-CN" altLang="en-US" sz="1400" b="0" dirty="0"/>
              <a:t>并进行</a:t>
            </a:r>
            <a:r>
              <a:rPr lang="zh-CN" altLang="en-US" sz="1400" dirty="0"/>
              <a:t>计时、计数、产生</a:t>
            </a:r>
            <a:r>
              <a:rPr lang="zh-CN" altLang="en-US" sz="1400" dirty="0" smtClean="0"/>
              <a:t>中断</a:t>
            </a:r>
            <a:endParaRPr lang="zh-CN" altLang="en-US" sz="1400" b="0" dirty="0" smtClean="0"/>
          </a:p>
          <a:p>
            <a:pPr marL="400050" lvl="1" indent="0">
              <a:lnSpc>
                <a:spcPct val="110000"/>
              </a:lnSpc>
              <a:spcAft>
                <a:spcPts val="1000"/>
              </a:spcAft>
              <a:buClr>
                <a:srgbClr val="FF9900"/>
              </a:buClr>
              <a:buFont typeface="+mj-lt"/>
              <a:buNone/>
            </a:pPr>
            <a:r>
              <a:rPr lang="zh-CN" altLang="en-US" sz="1600" dirty="0">
                <a:solidFill>
                  <a:schemeClr val="tx1"/>
                </a:solidFill>
                <a:sym typeface="+mn-ea"/>
              </a:rPr>
              <a:t>增加网络数据读出：</a:t>
            </a:r>
            <a:r>
              <a:rPr lang="en-US" altLang="zh-CN" sz="1600" dirty="0">
                <a:solidFill>
                  <a:srgbClr val="C00000"/>
                </a:solidFill>
                <a:sym typeface="+mn-ea"/>
              </a:rPr>
              <a:t>sitcp</a:t>
            </a:r>
            <a:endParaRPr lang="en-US" altLang="zh-CN" sz="1400" dirty="0"/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1800" dirty="0" smtClean="0"/>
              <a:t>软件开发：</a:t>
            </a:r>
            <a:r>
              <a:rPr lang="zh-CN" altLang="en-US" sz="1600" b="0" dirty="0" smtClean="0"/>
              <a:t>基于</a:t>
            </a:r>
            <a:r>
              <a:rPr lang="en-US" altLang="zh-CN" sz="1600" b="0" dirty="0" smtClean="0"/>
              <a:t>epics</a:t>
            </a:r>
            <a:r>
              <a:rPr lang="zh-CN" altLang="en-US" sz="1600" b="0" dirty="0" smtClean="0"/>
              <a:t>框架开发软件，对</a:t>
            </a:r>
            <a:r>
              <a:rPr lang="en-US" altLang="zh-CN" sz="1600" b="0" dirty="0" err="1" smtClean="0"/>
              <a:t>sitcp</a:t>
            </a:r>
            <a:r>
              <a:rPr lang="zh-CN" altLang="en-US" sz="1600" b="0" dirty="0" smtClean="0"/>
              <a:t>读出的数据进行监测</a:t>
            </a:r>
            <a:endParaRPr lang="en-US" altLang="zh-CN" sz="1600" b="0" dirty="0"/>
          </a:p>
        </p:txBody>
      </p:sp>
      <p:pic>
        <p:nvPicPr>
          <p:cNvPr id="5" name="Picture 3" descr="https://opendoc.ihep.ac.cn/wps3/weboffice/weboffice/shapes/3AB5634FABCB4FE4830745F14DBFF0BF/5452195d4addf6d01a1e4e4583a92d144c744ef3?AWSAccessKeyId=TMTozwL5kmI2t1Cg&amp;Expires=1766502961&amp;__doc_route_key=0&amp;response-expires=118738&amp;Signature=m6Y8wI48uc5vTlO2cVfuZ22P24w%3D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956675" y="4873625"/>
            <a:ext cx="1040130" cy="1456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8693150" y="6095365"/>
            <a:ext cx="3145155" cy="33464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0" fontAlgn="auto"/>
            <a:r>
              <a:rPr lang="zh-CN" altLang="en-US" sz="1000" b="1" dirty="0">
                <a:solidFill>
                  <a:schemeClr val="tx1"/>
                </a:solidFill>
              </a:rPr>
              <a:t>主板PCB（使用中）+ FMC子板（完成PCB，还未生产）</a:t>
            </a:r>
            <a:endParaRPr lang="en-US" altLang="zh-CN" sz="10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indent="0" fontAlgn="auto"/>
            <a:endParaRPr lang="zh-CN" altLang="en-US" sz="1000" dirty="0">
              <a:solidFill>
                <a:schemeClr val="tx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>
                  <a:alpha val="100000"/>
                </a:srgbClr>
              </a:clrFrom>
              <a:clrTo>
                <a:srgbClr val="FAFAFA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93375" y="5081905"/>
            <a:ext cx="1231265" cy="104013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2150" y="5081905"/>
            <a:ext cx="1330960" cy="949325"/>
          </a:xfrm>
          <a:prstGeom prst="rect">
            <a:avLst/>
          </a:prstGeom>
        </p:spPr>
      </p:pic>
      <p:sp>
        <p:nvSpPr>
          <p:cNvPr id="9" name="加号 8"/>
          <p:cNvSpPr/>
          <p:nvPr/>
        </p:nvSpPr>
        <p:spPr>
          <a:xfrm>
            <a:off x="10205085" y="5514340"/>
            <a:ext cx="274955" cy="248285"/>
          </a:xfrm>
          <a:prstGeom prst="mathPlus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7164070" y="6031230"/>
            <a:ext cx="1284605" cy="245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000" b="1" dirty="0">
                <a:solidFill>
                  <a:schemeClr val="tx1"/>
                </a:solidFill>
              </a:rPr>
              <a:t>旧板快控制板</a:t>
            </a:r>
            <a:endParaRPr lang="zh-CN" altLang="en-US" sz="1000" b="1" dirty="0">
              <a:solidFill>
                <a:schemeClr val="tx1"/>
              </a:solidFill>
            </a:endParaRPr>
          </a:p>
        </p:txBody>
      </p:sp>
      <p:sp>
        <p:nvSpPr>
          <p:cNvPr id="11" name="右箭头 10"/>
          <p:cNvSpPr/>
          <p:nvPr/>
        </p:nvSpPr>
        <p:spPr>
          <a:xfrm>
            <a:off x="8403590" y="5514340"/>
            <a:ext cx="289560" cy="215900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rcRect l="3487"/>
          <a:stretch>
            <a:fillRect/>
          </a:stretch>
        </p:blipFill>
        <p:spPr>
          <a:xfrm>
            <a:off x="7969885" y="1323975"/>
            <a:ext cx="3725545" cy="3733165"/>
          </a:xfrm>
          <a:prstGeom prst="rect">
            <a:avLst/>
          </a:prstGeom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cxnSp>
        <p:nvCxnSpPr>
          <p:cNvPr id="15" name="直接箭头连接符 14"/>
          <p:cNvCxnSpPr>
            <a:endCxn id="8" idx="0"/>
          </p:cNvCxnSpPr>
          <p:nvPr/>
        </p:nvCxnSpPr>
        <p:spPr>
          <a:xfrm flipH="1">
            <a:off x="7707630" y="2838450"/>
            <a:ext cx="1764665" cy="2243455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下箭头标注 12"/>
          <p:cNvSpPr/>
          <p:nvPr/>
        </p:nvSpPr>
        <p:spPr>
          <a:xfrm>
            <a:off x="1847850" y="3213100"/>
            <a:ext cx="1296035" cy="144145"/>
          </a:xfrm>
          <a:prstGeom prst="downArrowCallou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1847850" y="3357245"/>
            <a:ext cx="160401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 b="1"/>
              <a:t>（董胜老师实现）</a:t>
            </a:r>
            <a:endParaRPr lang="zh-CN" altLang="en-US" sz="1200" b="1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02</a:t>
            </a:r>
            <a:r>
              <a:rPr lang="zh-CN" altLang="en-US" dirty="0" smtClean="0">
                <a:latin typeface="微软雅黑" panose="020B0503020204020204" pitchFamily="34" charset="-122"/>
                <a:sym typeface="+mn-ea"/>
              </a:rPr>
              <a:t>工作进展</a:t>
            </a:r>
            <a:endParaRPr lang="zh-CN" altLang="en-US" dirty="0"/>
          </a:p>
        </p:txBody>
      </p:sp>
      <p:sp>
        <p:nvSpPr>
          <p:cNvPr id="8" name="内容占位符 1"/>
          <p:cNvSpPr txBox="1"/>
          <p:nvPr/>
        </p:nvSpPr>
        <p:spPr>
          <a:xfrm>
            <a:off x="422275" y="1124585"/>
            <a:ext cx="5044440" cy="54610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anose="05000000000000000000" pitchFamily="2" charset="2"/>
              <a:buChar char="n"/>
              <a:defRPr sz="2800" b="1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b="1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Wingdings" panose="05000000000000000000" pitchFamily="2" charset="2"/>
              <a:buNone/>
            </a:pPr>
            <a:r>
              <a:rPr lang="en-US" altLang="zh-CN" sz="2000" dirty="0" smtClean="0">
                <a:sym typeface="+mn-ea"/>
              </a:rPr>
              <a:t>VME</a:t>
            </a:r>
            <a:r>
              <a:rPr lang="zh-CN" altLang="en-US" sz="2000" dirty="0" smtClean="0">
                <a:sym typeface="+mn-ea"/>
              </a:rPr>
              <a:t>读写功能验证</a:t>
            </a:r>
            <a:endParaRPr lang="en-US" altLang="zh-CN" sz="2000" dirty="0" smtClean="0"/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CN" altLang="en-US" sz="2000" dirty="0" smtClean="0">
                <a:sym typeface="+mn-ea"/>
              </a:rPr>
              <a:t>远程测试</a:t>
            </a:r>
            <a:r>
              <a:rPr lang="zh-CN" altLang="en-US" sz="2000" dirty="0">
                <a:sym typeface="+mn-ea"/>
              </a:rPr>
              <a:t>平台</a:t>
            </a:r>
            <a:r>
              <a:rPr lang="zh-CN" altLang="en-US" sz="2000" dirty="0" smtClean="0">
                <a:sym typeface="+mn-ea"/>
              </a:rPr>
              <a:t>搭建</a:t>
            </a:r>
            <a:r>
              <a:rPr lang="zh-CN" altLang="en-US" sz="2000" dirty="0" smtClean="0"/>
              <a:t>：</a:t>
            </a:r>
            <a:endParaRPr lang="en-US" altLang="zh-CN" sz="2000" dirty="0" smtClean="0"/>
          </a:p>
          <a:p>
            <a:pPr marL="400050" lvl="1" indent="0">
              <a:buNone/>
            </a:pPr>
            <a:r>
              <a:rPr lang="en-US" altLang="zh-CN" sz="1600" dirty="0" smtClean="0"/>
              <a:t>VME </a:t>
            </a:r>
            <a:r>
              <a:rPr lang="zh-CN" altLang="en-US" sz="1600" dirty="0" smtClean="0"/>
              <a:t>总线控制器：</a:t>
            </a:r>
            <a:r>
              <a:rPr lang="en-US" altLang="zh-CN" sz="1600" b="0" dirty="0" smtClean="0"/>
              <a:t>PowerPC5500 VME </a:t>
            </a:r>
            <a:r>
              <a:rPr lang="zh-CN" altLang="en-US" sz="1600" b="0" dirty="0" smtClean="0"/>
              <a:t>控制插件</a:t>
            </a:r>
            <a:endParaRPr lang="en-US" altLang="zh-CN" sz="1600" b="0" dirty="0" smtClean="0"/>
          </a:p>
          <a:p>
            <a:pPr marL="400050" lvl="1" indent="0">
              <a:buNone/>
            </a:pPr>
            <a:r>
              <a:rPr lang="zh-CN" altLang="en-US" sz="1600" dirty="0" smtClean="0"/>
              <a:t>软件：</a:t>
            </a:r>
            <a:r>
              <a:rPr lang="en-US" altLang="zh-CN" sz="1600" b="0" dirty="0" err="1" smtClean="0"/>
              <a:t>TaoTaole</a:t>
            </a:r>
            <a:endParaRPr lang="en-US" altLang="zh-CN" sz="1600" b="0" dirty="0" smtClean="0"/>
          </a:p>
          <a:p>
            <a:pPr marL="400050" lvl="1" indent="0">
              <a:spcAft>
                <a:spcPts val="1000"/>
              </a:spcAft>
              <a:buNone/>
            </a:pPr>
            <a:r>
              <a:rPr lang="zh-CN" altLang="en-US" sz="1600" dirty="0" smtClean="0"/>
              <a:t>服务器串口工具：</a:t>
            </a:r>
            <a:r>
              <a:rPr lang="en-US" altLang="zh-CN" sz="1600" b="0" dirty="0" err="1"/>
              <a:t>minicom</a:t>
            </a:r>
            <a:endParaRPr lang="en-US" altLang="zh-CN" sz="1600" b="0" dirty="0"/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2000" dirty="0" smtClean="0"/>
              <a:t>测试过程</a:t>
            </a:r>
            <a:endParaRPr lang="en-US" altLang="zh-CN" sz="2000" dirty="0" smtClean="0"/>
          </a:p>
          <a:p>
            <a:pPr marL="0" indent="0" fontAlgn="auto">
              <a:lnSpc>
                <a:spcPct val="100000"/>
              </a:lnSpc>
              <a:buNone/>
            </a:pPr>
            <a:r>
              <a:rPr lang="en-US" altLang="zh-CN" sz="1800" b="0" dirty="0" smtClean="0"/>
              <a:t>     </a:t>
            </a:r>
            <a:r>
              <a:rPr lang="en-US" altLang="zh-CN" sz="1600" b="0" dirty="0" smtClean="0"/>
              <a:t>  </a:t>
            </a:r>
            <a:r>
              <a:rPr lang="zh-CN" altLang="en-US" sz="1600" b="0" dirty="0" smtClean="0"/>
              <a:t>固件烧写</a:t>
            </a:r>
            <a:endParaRPr lang="zh-CN" altLang="en-US" sz="1600" b="0" dirty="0" smtClean="0"/>
          </a:p>
          <a:p>
            <a:pPr marL="741680" indent="-228600" fontAlgn="auto">
              <a:lnSpc>
                <a:spcPct val="100000"/>
              </a:lnSpc>
              <a:buFont typeface="+mj-lt"/>
              <a:buAutoNum type="arabicPeriod"/>
            </a:pPr>
            <a:r>
              <a:rPr lang="zh-CN" altLang="en-US" sz="1400" b="0" dirty="0"/>
              <a:t>代码实现</a:t>
            </a:r>
            <a:endParaRPr lang="zh-CN" altLang="en-US" sz="1400" b="0" dirty="0"/>
          </a:p>
          <a:p>
            <a:pPr marL="741680" indent="-228600" fontAlgn="auto">
              <a:lnSpc>
                <a:spcPct val="100000"/>
              </a:lnSpc>
              <a:buFont typeface="+mj-lt"/>
              <a:buAutoNum type="arabicPeriod"/>
            </a:pPr>
            <a:r>
              <a:rPr lang="zh-CN" altLang="en-US" sz="1400" b="0" dirty="0"/>
              <a:t>ports mapping</a:t>
            </a:r>
            <a:endParaRPr lang="zh-CN" altLang="en-US" sz="1400" b="0" dirty="0"/>
          </a:p>
          <a:p>
            <a:pPr marL="0" indent="0">
              <a:buNone/>
            </a:pPr>
            <a:r>
              <a:rPr lang="en-US" altLang="zh-CN" sz="1800" b="0" dirty="0">
                <a:solidFill>
                  <a:srgbClr val="C00000"/>
                </a:solidFill>
                <a:sym typeface="Wingdings" panose="05000000000000000000" pitchFamily="2" charset="2"/>
              </a:rPr>
              <a:t>       </a:t>
            </a:r>
            <a:r>
              <a:rPr lang="zh-CN" altLang="en-US" sz="1600" b="0" dirty="0" smtClean="0">
                <a:sym typeface="Wingdings" panose="05000000000000000000" pitchFamily="2" charset="2"/>
              </a:rPr>
              <a:t>发送串口指令</a:t>
            </a:r>
            <a:endParaRPr lang="zh-CN" altLang="en-US" sz="1600" b="0" dirty="0" smtClean="0">
              <a:sym typeface="Wingdings" panose="05000000000000000000" pitchFamily="2" charset="2"/>
            </a:endParaRPr>
          </a:p>
          <a:p>
            <a:pPr marL="741680" indent="-228600" fontAlgn="auto">
              <a:lnSpc>
                <a:spcPct val="100000"/>
              </a:lnSpc>
              <a:buFont typeface="+mj-lt"/>
              <a:buAutoNum type="arabicPeriod"/>
            </a:pPr>
            <a:r>
              <a:rPr lang="zh-CN" altLang="en-US" sz="1600" b="0" dirty="0">
                <a:sym typeface="+mn-ea"/>
              </a:rPr>
              <a:t>读地址测试</a:t>
            </a:r>
            <a:endParaRPr lang="zh-CN" altLang="en-US" sz="1600" b="0" dirty="0">
              <a:sym typeface="+mn-ea"/>
            </a:endParaRPr>
          </a:p>
          <a:p>
            <a:pPr marL="741680" indent="-228600" fontAlgn="auto">
              <a:lnSpc>
                <a:spcPct val="100000"/>
              </a:lnSpc>
              <a:buFont typeface="+mj-lt"/>
              <a:buAutoNum type="arabicPeriod"/>
            </a:pPr>
            <a:r>
              <a:rPr lang="zh-CN" altLang="en-US" sz="1600" b="0" dirty="0">
                <a:sym typeface="+mn-ea"/>
              </a:rPr>
              <a:t>写地址测试</a:t>
            </a:r>
            <a:endParaRPr lang="zh-CN" altLang="en-US" sz="1600" b="0" dirty="0" smtClean="0">
              <a:sym typeface="Wingdings" panose="05000000000000000000" pitchFamily="2" charset="2"/>
            </a:endParaRPr>
          </a:p>
          <a:p>
            <a:pPr marL="0" indent="457200" fontAlgn="auto">
              <a:spcAft>
                <a:spcPts val="600"/>
              </a:spcAft>
              <a:buNone/>
            </a:pPr>
            <a:r>
              <a:rPr lang="en-US" altLang="zh-CN" sz="1800" dirty="0">
                <a:solidFill>
                  <a:srgbClr val="C00000"/>
                </a:solidFill>
                <a:sym typeface="Wingdings" panose="05000000000000000000" pitchFamily="2" charset="2"/>
              </a:rPr>
              <a:t>ILA波形分析</a:t>
            </a:r>
            <a:endParaRPr lang="en-US" altLang="zh-CN" sz="1800" dirty="0">
              <a:solidFill>
                <a:srgbClr val="C00000"/>
              </a:solidFill>
              <a:highlight>
                <a:srgbClr val="FFFF00"/>
              </a:highlight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536160" y="401268"/>
            <a:ext cx="43204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固件</a:t>
            </a:r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VME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功能验证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026" name="Picture 2" descr="POE工业交换机,智能采集运维传输设备箱,GPON,OLT,ONU_睿易安科技"/>
          <p:cNvPicPr>
            <a:picLocks noChangeAspect="1" noChangeArrowheads="1"/>
          </p:cNvPicPr>
          <p:nvPr/>
        </p:nvPicPr>
        <p:blipFill>
          <a:blip r:embed="rId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288" y="1504781"/>
            <a:ext cx="820891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ttps://opendoc.ihep.ac.cn/wps3/weboffice/weboffice/shapes/3AB5634FABCB4FE4830745F14DBFF0BF/5452195d4addf6d01a1e4e4583a92d144c744ef3?AWSAccessKeyId=TMTozwL5kmI2t1Cg&amp;Expires=1766502961&amp;__doc_route_key=0&amp;response-expires=118738&amp;Signature=m6Y8wI48uc5vTlO2cVfuZ22P24w%3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2155" y="1484784"/>
            <a:ext cx="77720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5" descr="台式电脑简图-千图网"/>
          <p:cNvSpPr>
            <a:spLocks noChangeAspect="1" noChangeArrowheads="1"/>
          </p:cNvSpPr>
          <p:nvPr/>
        </p:nvSpPr>
        <p:spPr bwMode="auto">
          <a:xfrm>
            <a:off x="155574" y="-144463"/>
            <a:ext cx="1197195" cy="119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5867" y="1561341"/>
            <a:ext cx="1092718" cy="772092"/>
          </a:xfrm>
          <a:prstGeom prst="rect">
            <a:avLst/>
          </a:prstGeom>
        </p:spPr>
      </p:pic>
      <p:sp>
        <p:nvSpPr>
          <p:cNvPr id="17" name="任意多边形 16"/>
          <p:cNvSpPr/>
          <p:nvPr/>
        </p:nvSpPr>
        <p:spPr>
          <a:xfrm>
            <a:off x="8127365" y="1713230"/>
            <a:ext cx="848995" cy="218440"/>
          </a:xfrm>
          <a:custGeom>
            <a:avLst/>
            <a:gdLst>
              <a:gd name="connsiteX0" fmla="*/ 0 w 1012474"/>
              <a:gd name="connsiteY0" fmla="*/ 276531 h 346793"/>
              <a:gd name="connsiteX1" fmla="*/ 123825 w 1012474"/>
              <a:gd name="connsiteY1" fmla="*/ 95556 h 346793"/>
              <a:gd name="connsiteX2" fmla="*/ 342900 w 1012474"/>
              <a:gd name="connsiteY2" fmla="*/ 162231 h 346793"/>
              <a:gd name="connsiteX3" fmla="*/ 266700 w 1012474"/>
              <a:gd name="connsiteY3" fmla="*/ 333681 h 346793"/>
              <a:gd name="connsiteX4" fmla="*/ 142875 w 1012474"/>
              <a:gd name="connsiteY4" fmla="*/ 314631 h 346793"/>
              <a:gd name="connsiteX5" fmla="*/ 142875 w 1012474"/>
              <a:gd name="connsiteY5" fmla="*/ 152706 h 346793"/>
              <a:gd name="connsiteX6" fmla="*/ 295275 w 1012474"/>
              <a:gd name="connsiteY6" fmla="*/ 76506 h 346793"/>
              <a:gd name="connsiteX7" fmla="*/ 542925 w 1012474"/>
              <a:gd name="connsiteY7" fmla="*/ 306 h 346793"/>
              <a:gd name="connsiteX8" fmla="*/ 981075 w 1012474"/>
              <a:gd name="connsiteY8" fmla="*/ 47931 h 346793"/>
              <a:gd name="connsiteX9" fmla="*/ 942975 w 1012474"/>
              <a:gd name="connsiteY9" fmla="*/ 306 h 346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12474" h="346793">
                <a:moveTo>
                  <a:pt x="0" y="276531"/>
                </a:moveTo>
                <a:cubicBezTo>
                  <a:pt x="33337" y="195568"/>
                  <a:pt x="66675" y="114606"/>
                  <a:pt x="123825" y="95556"/>
                </a:cubicBezTo>
                <a:cubicBezTo>
                  <a:pt x="180975" y="76506"/>
                  <a:pt x="319088" y="122543"/>
                  <a:pt x="342900" y="162231"/>
                </a:cubicBezTo>
                <a:cubicBezTo>
                  <a:pt x="366713" y="201918"/>
                  <a:pt x="300037" y="308281"/>
                  <a:pt x="266700" y="333681"/>
                </a:cubicBezTo>
                <a:cubicBezTo>
                  <a:pt x="233363" y="359081"/>
                  <a:pt x="163512" y="344793"/>
                  <a:pt x="142875" y="314631"/>
                </a:cubicBezTo>
                <a:cubicBezTo>
                  <a:pt x="122238" y="284469"/>
                  <a:pt x="117475" y="192393"/>
                  <a:pt x="142875" y="152706"/>
                </a:cubicBezTo>
                <a:cubicBezTo>
                  <a:pt x="168275" y="113018"/>
                  <a:pt x="228600" y="101906"/>
                  <a:pt x="295275" y="76506"/>
                </a:cubicBezTo>
                <a:cubicBezTo>
                  <a:pt x="361950" y="51106"/>
                  <a:pt x="428625" y="5069"/>
                  <a:pt x="542925" y="306"/>
                </a:cubicBezTo>
                <a:cubicBezTo>
                  <a:pt x="657225" y="-4457"/>
                  <a:pt x="914400" y="47931"/>
                  <a:pt x="981075" y="47931"/>
                </a:cubicBezTo>
                <a:cubicBezTo>
                  <a:pt x="1047750" y="47931"/>
                  <a:pt x="995362" y="24118"/>
                  <a:pt x="942975" y="30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左右箭头 17"/>
          <p:cNvSpPr/>
          <p:nvPr/>
        </p:nvSpPr>
        <p:spPr>
          <a:xfrm>
            <a:off x="6223184" y="1940082"/>
            <a:ext cx="770198" cy="68725"/>
          </a:xfrm>
          <a:prstGeom prst="left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14462" y="1655251"/>
            <a:ext cx="699142" cy="667624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5461120" y="1422064"/>
            <a:ext cx="1100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accent6">
                    <a:lumMod val="75000"/>
                  </a:schemeClr>
                </a:solidFill>
              </a:rPr>
              <a:t>localhost</a:t>
            </a:r>
            <a:endParaRPr lang="en-US" altLang="zh-CN" sz="14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7212315" y="1370445"/>
            <a:ext cx="1100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accent6">
                    <a:lumMod val="75000"/>
                  </a:schemeClr>
                </a:solidFill>
              </a:rPr>
              <a:t>服务器</a:t>
            </a:r>
            <a:endParaRPr lang="zh-CN" alt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8715815" y="1385513"/>
            <a:ext cx="1100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accent6">
                    <a:lumMod val="75000"/>
                  </a:schemeClr>
                </a:solidFill>
              </a:rPr>
              <a:t>交换机</a:t>
            </a:r>
            <a:endParaRPr lang="zh-CN" alt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0906619" y="1216556"/>
            <a:ext cx="1100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accent6">
                    <a:lumMod val="75000"/>
                  </a:schemeClr>
                </a:solidFill>
              </a:rPr>
              <a:t>快控制板</a:t>
            </a:r>
            <a:endParaRPr lang="zh-CN" alt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8211185" y="1561465"/>
            <a:ext cx="573405" cy="2127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1200" dirty="0" smtClean="0">
                <a:solidFill>
                  <a:schemeClr val="accent6">
                    <a:lumMod val="75000"/>
                  </a:schemeClr>
                </a:solidFill>
              </a:rPr>
              <a:t>网线</a:t>
            </a:r>
            <a:endParaRPr lang="zh-CN" altLang="en-US" sz="12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6023301" y="1676084"/>
            <a:ext cx="1181137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 smtClean="0">
                <a:solidFill>
                  <a:schemeClr val="accent6">
                    <a:lumMod val="75000"/>
                  </a:schemeClr>
                </a:solidFill>
              </a:rPr>
              <a:t>SSH</a:t>
            </a:r>
            <a:endParaRPr lang="en-US" altLang="zh-CN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zh-CN" altLang="en-US" sz="1050" b="1" dirty="0" smtClean="0">
                <a:solidFill>
                  <a:schemeClr val="accent6">
                    <a:lumMod val="75000"/>
                  </a:schemeClr>
                </a:solidFill>
              </a:rPr>
              <a:t>固件、串口调试</a:t>
            </a:r>
            <a:endParaRPr lang="zh-CN" altLang="en-US" sz="105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7325768" y="1676575"/>
            <a:ext cx="8457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050" b="1" dirty="0" err="1" smtClean="0">
                <a:latin typeface="Arial" panose="020B0604020202020204" pitchFamily="34" charset="0"/>
              </a:rPr>
              <a:t>hw_server</a:t>
            </a:r>
            <a:endParaRPr lang="en-US" altLang="zh-CN" sz="1050" b="1" dirty="0" smtClean="0">
              <a:latin typeface="Arial" panose="020B0604020202020204" pitchFamily="34" charset="0"/>
            </a:endParaRPr>
          </a:p>
          <a:p>
            <a:pPr algn="ctr"/>
            <a:r>
              <a:rPr lang="en-US" altLang="zh-CN" sz="1050" b="1" dirty="0" err="1">
                <a:latin typeface="Arial" panose="020B0604020202020204" pitchFamily="34" charset="0"/>
              </a:rPr>
              <a:t>minicom</a:t>
            </a:r>
            <a:endParaRPr lang="zh-CN" altLang="en-US" sz="1050" b="1" dirty="0"/>
          </a:p>
        </p:txBody>
      </p:sp>
      <p:sp>
        <p:nvSpPr>
          <p:cNvPr id="23" name="圆角矩形 22"/>
          <p:cNvSpPr/>
          <p:nvPr/>
        </p:nvSpPr>
        <p:spPr>
          <a:xfrm>
            <a:off x="5461000" y="1125220"/>
            <a:ext cx="6342380" cy="1877060"/>
          </a:xfrm>
          <a:prstGeom prst="roundRect">
            <a:avLst/>
          </a:prstGeom>
          <a:noFill/>
          <a:ln w="12700" cmpd="sng">
            <a:solidFill>
              <a:srgbClr val="FF9900"/>
            </a:solidFill>
            <a:prstDash val="sys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1520" y="1468755"/>
            <a:ext cx="1204595" cy="108077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768064" y="1213381"/>
            <a:ext cx="1100548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accent6">
                    <a:lumMod val="75000"/>
                  </a:schemeClr>
                </a:solidFill>
              </a:rPr>
              <a:t>VME</a:t>
            </a:r>
            <a:r>
              <a:rPr lang="zh-CN" altLang="en-US" sz="1400" dirty="0">
                <a:solidFill>
                  <a:schemeClr val="accent6">
                    <a:lumMod val="75000"/>
                  </a:schemeClr>
                </a:solidFill>
              </a:rPr>
              <a:t>机箱</a:t>
            </a:r>
            <a:endParaRPr lang="zh-CN" alt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5" name="直接连接符 4"/>
          <p:cNvCxnSpPr/>
          <p:nvPr/>
        </p:nvCxnSpPr>
        <p:spPr>
          <a:xfrm flipV="1">
            <a:off x="10164445" y="1484630"/>
            <a:ext cx="828040" cy="31178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10200640" y="2372360"/>
            <a:ext cx="791845" cy="19240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任意多边形 12"/>
          <p:cNvSpPr/>
          <p:nvPr/>
        </p:nvSpPr>
        <p:spPr>
          <a:xfrm>
            <a:off x="9062085" y="1646555"/>
            <a:ext cx="719455" cy="564515"/>
          </a:xfrm>
          <a:custGeom>
            <a:avLst/>
            <a:gdLst>
              <a:gd name="connisteX0" fmla="*/ 0 w 719160"/>
              <a:gd name="connsiteY0" fmla="*/ 105062 h 564217"/>
              <a:gd name="connisteX1" fmla="*/ 161925 w 719160"/>
              <a:gd name="connsiteY1" fmla="*/ 287 h 564217"/>
              <a:gd name="connisteX2" fmla="*/ 419100 w 719160"/>
              <a:gd name="connsiteY2" fmla="*/ 86012 h 564217"/>
              <a:gd name="connisteX3" fmla="*/ 476250 w 719160"/>
              <a:gd name="connsiteY3" fmla="*/ 276512 h 564217"/>
              <a:gd name="connisteX4" fmla="*/ 695325 w 719160"/>
              <a:gd name="connsiteY4" fmla="*/ 524162 h 564217"/>
              <a:gd name="connisteX5" fmla="*/ 704850 w 719160"/>
              <a:gd name="connsiteY5" fmla="*/ 562262 h 564217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</a:cxnLst>
            <a:rect l="l" t="t" r="r" b="b"/>
            <a:pathLst>
              <a:path w="719161" h="564218">
                <a:moveTo>
                  <a:pt x="0" y="105063"/>
                </a:moveTo>
                <a:cubicBezTo>
                  <a:pt x="27305" y="82203"/>
                  <a:pt x="78105" y="4098"/>
                  <a:pt x="161925" y="288"/>
                </a:cubicBezTo>
                <a:cubicBezTo>
                  <a:pt x="245745" y="-3522"/>
                  <a:pt x="356235" y="30768"/>
                  <a:pt x="419100" y="86013"/>
                </a:cubicBezTo>
                <a:cubicBezTo>
                  <a:pt x="481965" y="141258"/>
                  <a:pt x="421005" y="188883"/>
                  <a:pt x="476250" y="276513"/>
                </a:cubicBezTo>
                <a:cubicBezTo>
                  <a:pt x="531495" y="364143"/>
                  <a:pt x="649605" y="467013"/>
                  <a:pt x="695325" y="524163"/>
                </a:cubicBezTo>
                <a:cubicBezTo>
                  <a:pt x="741045" y="581313"/>
                  <a:pt x="707390" y="559723"/>
                  <a:pt x="704850" y="562263"/>
                </a:cubicBezTo>
              </a:path>
            </a:pathLst>
          </a:custGeom>
          <a:noFill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9243060" y="1823085"/>
            <a:ext cx="573405" cy="2127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1200" dirty="0" smtClean="0">
                <a:solidFill>
                  <a:schemeClr val="accent6">
                    <a:lumMod val="75000"/>
                  </a:schemeClr>
                </a:solidFill>
              </a:rPr>
              <a:t>网线</a:t>
            </a:r>
            <a:endParaRPr lang="zh-CN" altLang="en-US" sz="12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2" name="任意多边形 21"/>
          <p:cNvSpPr/>
          <p:nvPr/>
        </p:nvSpPr>
        <p:spPr>
          <a:xfrm>
            <a:off x="8064500" y="2056130"/>
            <a:ext cx="1704340" cy="238125"/>
          </a:xfrm>
          <a:custGeom>
            <a:avLst/>
            <a:gdLst>
              <a:gd name="connisteX0" fmla="*/ 21921 w 1822878"/>
              <a:gd name="connsiteY0" fmla="*/ 0 h 238348"/>
              <a:gd name="connisteX1" fmla="*/ 221946 w 1822878"/>
              <a:gd name="connsiteY1" fmla="*/ 171450 h 238348"/>
              <a:gd name="connisteX2" fmla="*/ 1688796 w 1822878"/>
              <a:gd name="connsiteY2" fmla="*/ 228600 h 238348"/>
              <a:gd name="connisteX3" fmla="*/ 1679271 w 1822878"/>
              <a:gd name="connsiteY3" fmla="*/ 238125 h 238348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</a:cxnLst>
            <a:rect l="l" t="t" r="r" b="b"/>
            <a:pathLst>
              <a:path w="1822879" h="238349">
                <a:moveTo>
                  <a:pt x="21922" y="0"/>
                </a:moveTo>
                <a:cubicBezTo>
                  <a:pt x="32717" y="33020"/>
                  <a:pt x="-111428" y="125730"/>
                  <a:pt x="221947" y="171450"/>
                </a:cubicBezTo>
                <a:cubicBezTo>
                  <a:pt x="555322" y="217170"/>
                  <a:pt x="1397332" y="215265"/>
                  <a:pt x="1688797" y="228600"/>
                </a:cubicBezTo>
                <a:cubicBezTo>
                  <a:pt x="1980262" y="241935"/>
                  <a:pt x="1710387" y="237490"/>
                  <a:pt x="1679272" y="238125"/>
                </a:cubicBezTo>
              </a:path>
            </a:pathLst>
          </a:custGeom>
          <a:noFill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8606790" y="2085340"/>
            <a:ext cx="732155" cy="2127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1200" dirty="0" smtClean="0">
                <a:solidFill>
                  <a:schemeClr val="accent6">
                    <a:lumMod val="75000"/>
                  </a:schemeClr>
                </a:solidFill>
              </a:rPr>
              <a:t>串口线</a:t>
            </a:r>
            <a:endParaRPr lang="zh-CN" altLang="en-US" sz="12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0" name="任意多边形 29"/>
          <p:cNvSpPr/>
          <p:nvPr/>
        </p:nvSpPr>
        <p:spPr>
          <a:xfrm>
            <a:off x="7973060" y="2162175"/>
            <a:ext cx="2223770" cy="480695"/>
          </a:xfrm>
          <a:custGeom>
            <a:avLst/>
            <a:gdLst>
              <a:gd name="connisteX0" fmla="*/ 16988 w 2254729"/>
              <a:gd name="connsiteY0" fmla="*/ 0 h 501197"/>
              <a:gd name="connisteX1" fmla="*/ 112238 w 2254729"/>
              <a:gd name="connsiteY1" fmla="*/ 285750 h 501197"/>
              <a:gd name="connisteX2" fmla="*/ 893288 w 2254729"/>
              <a:gd name="connsiteY2" fmla="*/ 457200 h 501197"/>
              <a:gd name="connisteX3" fmla="*/ 1817213 w 2254729"/>
              <a:gd name="connsiteY3" fmla="*/ 476250 h 501197"/>
              <a:gd name="connisteX4" fmla="*/ 2217263 w 2254729"/>
              <a:gd name="connsiteY4" fmla="*/ 219075 h 501197"/>
              <a:gd name="connisteX5" fmla="*/ 2217263 w 2254729"/>
              <a:gd name="connsiteY5" fmla="*/ 209550 h 501197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</a:cxnLst>
            <a:rect l="l" t="t" r="r" b="b"/>
            <a:pathLst>
              <a:path w="2254730" h="501198">
                <a:moveTo>
                  <a:pt x="16988" y="0"/>
                </a:moveTo>
                <a:cubicBezTo>
                  <a:pt x="20163" y="53975"/>
                  <a:pt x="-63022" y="194310"/>
                  <a:pt x="112238" y="285750"/>
                </a:cubicBezTo>
                <a:cubicBezTo>
                  <a:pt x="287498" y="377190"/>
                  <a:pt x="552293" y="419100"/>
                  <a:pt x="893288" y="457200"/>
                </a:cubicBezTo>
                <a:cubicBezTo>
                  <a:pt x="1234283" y="495300"/>
                  <a:pt x="1552418" y="523875"/>
                  <a:pt x="1817213" y="476250"/>
                </a:cubicBezTo>
                <a:cubicBezTo>
                  <a:pt x="2082008" y="428625"/>
                  <a:pt x="2137253" y="272415"/>
                  <a:pt x="2217263" y="219075"/>
                </a:cubicBezTo>
                <a:cubicBezTo>
                  <a:pt x="2297273" y="165735"/>
                  <a:pt x="2225518" y="206375"/>
                  <a:pt x="2217263" y="209550"/>
                </a:cubicBezTo>
              </a:path>
            </a:pathLst>
          </a:custGeom>
          <a:noFill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/>
        </p:nvSpPr>
        <p:spPr>
          <a:xfrm>
            <a:off x="8832215" y="2578735"/>
            <a:ext cx="732155" cy="2127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200" dirty="0" smtClean="0">
                <a:solidFill>
                  <a:schemeClr val="accent6">
                    <a:lumMod val="75000"/>
                  </a:schemeClr>
                </a:solidFill>
              </a:rPr>
              <a:t>JTAG</a:t>
            </a:r>
            <a:endParaRPr lang="en-US" altLang="zh-CN" sz="12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824470" y="2741295"/>
            <a:ext cx="2037080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200" b="1" dirty="0" smtClean="0">
                <a:highlight>
                  <a:srgbClr val="FFFF00"/>
                </a:highlight>
                <a:sym typeface="+mn-ea"/>
              </a:rPr>
              <a:t>远程测试</a:t>
            </a:r>
            <a:r>
              <a:rPr lang="zh-CN" altLang="en-US" sz="1200" b="1" dirty="0">
                <a:highlight>
                  <a:srgbClr val="FFFF00"/>
                </a:highlight>
                <a:sym typeface="+mn-ea"/>
              </a:rPr>
              <a:t>平台结构</a:t>
            </a:r>
            <a:endParaRPr lang="zh-CN" altLang="en-US" sz="1200" b="1" dirty="0">
              <a:highlight>
                <a:srgbClr val="FFFF00"/>
              </a:highlight>
              <a:sym typeface="+mn-ea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546735" y="6165215"/>
            <a:ext cx="7580630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spcAft>
                <a:spcPts val="600"/>
              </a:spcAft>
              <a:buFont typeface="Wingdings" panose="05000000000000000000" charset="0"/>
              <a:buNone/>
            </a:pPr>
            <a:r>
              <a:rPr lang="zh-CN" altLang="en-US" sz="1400" b="1" dirty="0" smtClean="0">
                <a:solidFill>
                  <a:schemeClr val="bg1"/>
                </a:solidFill>
                <a:highlight>
                  <a:srgbClr val="800000"/>
                </a:highligh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测试结果：</a:t>
            </a:r>
            <a:r>
              <a:rPr lang="zh-CN" altLang="en-US" sz="1400" dirty="0" smtClean="0">
                <a:solidFill>
                  <a:schemeClr val="bg1"/>
                </a:solidFill>
                <a:highlight>
                  <a:srgbClr val="800000"/>
                </a:highligh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对固件中多个寄存器进行读写操作，分析</a:t>
            </a:r>
            <a:r>
              <a:rPr lang="en-US" altLang="zh-CN" sz="1400" dirty="0" smtClean="0">
                <a:solidFill>
                  <a:schemeClr val="bg1"/>
                </a:solidFill>
                <a:highlight>
                  <a:srgbClr val="800000"/>
                </a:highligh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ILA</a:t>
            </a:r>
            <a:r>
              <a:rPr lang="zh-CN" altLang="en-US" sz="1400" dirty="0" smtClean="0">
                <a:solidFill>
                  <a:schemeClr val="bg1"/>
                </a:solidFill>
                <a:highlight>
                  <a:srgbClr val="800000"/>
                </a:highligh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波形，验证固件</a:t>
            </a:r>
            <a:r>
              <a:rPr lang="en-US" altLang="zh-CN" sz="1400" dirty="0" smtClean="0">
                <a:solidFill>
                  <a:schemeClr val="bg1"/>
                </a:solidFill>
                <a:highlight>
                  <a:srgbClr val="800000"/>
                </a:highligh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VME</a:t>
            </a:r>
            <a:r>
              <a:rPr lang="zh-CN" altLang="en-US" sz="1400" dirty="0" smtClean="0">
                <a:solidFill>
                  <a:schemeClr val="bg1"/>
                </a:solidFill>
                <a:highlight>
                  <a:srgbClr val="800000"/>
                </a:highligh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读写功能正常</a:t>
            </a:r>
            <a:endParaRPr lang="zh-CN" altLang="en-US" sz="1400" dirty="0" smtClean="0">
              <a:solidFill>
                <a:schemeClr val="bg1"/>
              </a:solidFill>
              <a:highlight>
                <a:srgbClr val="800000"/>
              </a:highlight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0125" y="3107690"/>
            <a:ext cx="2505710" cy="167449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19520" y="4220845"/>
            <a:ext cx="966470" cy="55499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40370" y="3111500"/>
            <a:ext cx="3679825" cy="163131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7" name="文本框 36"/>
          <p:cNvSpPr txBox="1"/>
          <p:nvPr/>
        </p:nvSpPr>
        <p:spPr>
          <a:xfrm>
            <a:off x="5736075" y="3060999"/>
            <a:ext cx="1100548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accent6">
                    <a:lumMod val="75000"/>
                  </a:schemeClr>
                </a:solidFill>
              </a:rPr>
              <a:t>RTL</a:t>
            </a:r>
            <a:r>
              <a:rPr lang="zh-CN" altLang="en-US" sz="1400" dirty="0" smtClean="0">
                <a:solidFill>
                  <a:schemeClr val="accent6">
                    <a:lumMod val="75000"/>
                  </a:schemeClr>
                </a:solidFill>
              </a:rPr>
              <a:t>实现</a:t>
            </a:r>
            <a:endParaRPr lang="zh-CN" altLang="en-US" sz="14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9816465" y="3111500"/>
            <a:ext cx="123507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accent6">
                    <a:lumMod val="75000"/>
                  </a:schemeClr>
                </a:solidFill>
              </a:rPr>
              <a:t>VME</a:t>
            </a:r>
            <a:r>
              <a:rPr lang="zh-CN" altLang="en-US" sz="1400" dirty="0" smtClean="0">
                <a:solidFill>
                  <a:schemeClr val="accent6">
                    <a:lumMod val="75000"/>
                  </a:schemeClr>
                </a:solidFill>
              </a:rPr>
              <a:t>串口指令</a:t>
            </a:r>
            <a:endParaRPr lang="zh-CN" altLang="en-US" sz="14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0" name="丁字箭头 39"/>
          <p:cNvSpPr/>
          <p:nvPr/>
        </p:nvSpPr>
        <p:spPr>
          <a:xfrm rot="10800000">
            <a:off x="7324090" y="4329430"/>
            <a:ext cx="708025" cy="447675"/>
          </a:xfrm>
          <a:prstGeom prst="leftRight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86630" y="4804410"/>
            <a:ext cx="6932930" cy="1360170"/>
          </a:xfrm>
          <a:prstGeom prst="rect">
            <a:avLst/>
          </a:prstGeom>
        </p:spPr>
      </p:pic>
      <p:sp>
        <p:nvSpPr>
          <p:cNvPr id="45" name="矩形 44"/>
          <p:cNvSpPr/>
          <p:nvPr/>
        </p:nvSpPr>
        <p:spPr>
          <a:xfrm>
            <a:off x="10776585" y="3789045"/>
            <a:ext cx="431800" cy="144145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45"/>
          <p:cNvSpPr/>
          <p:nvPr/>
        </p:nvSpPr>
        <p:spPr>
          <a:xfrm>
            <a:off x="11287125" y="3933190"/>
            <a:ext cx="353060" cy="144145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矩形 46"/>
          <p:cNvSpPr/>
          <p:nvPr/>
        </p:nvSpPr>
        <p:spPr>
          <a:xfrm>
            <a:off x="9077325" y="5304790"/>
            <a:ext cx="431800" cy="144145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 49"/>
          <p:cNvSpPr/>
          <p:nvPr/>
        </p:nvSpPr>
        <p:spPr>
          <a:xfrm>
            <a:off x="9732645" y="5733415"/>
            <a:ext cx="431800" cy="144145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文本框 51"/>
          <p:cNvSpPr txBox="1"/>
          <p:nvPr/>
        </p:nvSpPr>
        <p:spPr>
          <a:xfrm>
            <a:off x="7286625" y="4149090"/>
            <a:ext cx="117221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 smtClean="0">
                <a:solidFill>
                  <a:schemeClr val="accent6">
                    <a:lumMod val="75000"/>
                  </a:schemeClr>
                </a:solidFill>
              </a:rPr>
              <a:t>测试过程</a:t>
            </a:r>
            <a:endParaRPr lang="zh-CN" altLang="en-US" sz="12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5664200" y="4805045"/>
            <a:ext cx="136144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accent6">
                    <a:lumMod val="75000"/>
                  </a:schemeClr>
                </a:solidFill>
              </a:rPr>
              <a:t>ILA</a:t>
            </a:r>
            <a:r>
              <a:rPr lang="zh-CN" altLang="en-US" sz="1400" dirty="0" smtClean="0">
                <a:solidFill>
                  <a:schemeClr val="accent6">
                    <a:lumMod val="75000"/>
                  </a:schemeClr>
                </a:solidFill>
              </a:rPr>
              <a:t>波形分析</a:t>
            </a:r>
            <a:endParaRPr lang="zh-CN" altLang="en-US" sz="14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02</a:t>
            </a:r>
            <a:r>
              <a:rPr lang="zh-CN" altLang="en-US" dirty="0" smtClean="0">
                <a:latin typeface="微软雅黑" panose="020B0503020204020204" pitchFamily="34" charset="-122"/>
                <a:sym typeface="+mn-ea"/>
              </a:rPr>
              <a:t>工作进展</a:t>
            </a:r>
            <a:endParaRPr lang="zh-CN" altLang="en-US" dirty="0"/>
          </a:p>
        </p:txBody>
      </p:sp>
      <p:sp>
        <p:nvSpPr>
          <p:cNvPr id="8" name="内容占位符 1"/>
          <p:cNvSpPr txBox="1"/>
          <p:nvPr/>
        </p:nvSpPr>
        <p:spPr>
          <a:xfrm>
            <a:off x="479425" y="1124585"/>
            <a:ext cx="2576830" cy="54610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anose="05000000000000000000" pitchFamily="2" charset="2"/>
              <a:buChar char="n"/>
              <a:defRPr sz="2800" b="1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b="1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000" dirty="0" smtClean="0"/>
              <a:t>工程目标的实现</a:t>
            </a:r>
            <a:endParaRPr lang="zh-CN" altLang="en-US" sz="2000" dirty="0" smtClean="0"/>
          </a:p>
          <a:p>
            <a:pPr marL="0" indent="0">
              <a:buNone/>
            </a:pPr>
            <a:endParaRPr lang="en-US" altLang="zh-CN" sz="2000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altLang="zh-CN" sz="1600" dirty="0" smtClean="0"/>
          </a:p>
          <a:p>
            <a:pPr>
              <a:buFont typeface="Wingdings" panose="05000000000000000000" pitchFamily="2" charset="2"/>
              <a:buChar char="Ø"/>
            </a:pPr>
            <a:endParaRPr lang="zh-CN" altLang="en-US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1800" dirty="0"/>
              <a:t>控制信号的扇出</a:t>
            </a:r>
            <a:endParaRPr lang="en-US" altLang="zh-CN" sz="2000" dirty="0" smtClean="0"/>
          </a:p>
          <a:p>
            <a:pPr marL="0" indent="0" fontAlgn="auto">
              <a:lnSpc>
                <a:spcPct val="100000"/>
              </a:lnSpc>
              <a:buNone/>
            </a:pPr>
            <a:r>
              <a:rPr lang="en-US" altLang="zh-CN" sz="1800" b="0" dirty="0" smtClean="0"/>
              <a:t>     </a:t>
            </a:r>
            <a:r>
              <a:rPr lang="zh-CN" altLang="en-US" sz="1400" b="0" dirty="0"/>
              <a:t>原理图</a:t>
            </a:r>
            <a:r>
              <a:rPr lang="en-US" altLang="zh-CN" sz="1400" b="0" dirty="0"/>
              <a:t>       </a:t>
            </a:r>
            <a:r>
              <a:rPr lang="zh-CN" altLang="en-US" sz="1400" b="0" dirty="0"/>
              <a:t>RTL实现</a:t>
            </a:r>
            <a:endParaRPr lang="zh-CN" altLang="en-US" sz="1600" b="0" dirty="0" smtClean="0"/>
          </a:p>
          <a:p>
            <a:pPr marL="741680" indent="-228600" fontAlgn="auto">
              <a:lnSpc>
                <a:spcPct val="100000"/>
              </a:lnSpc>
              <a:buFont typeface="+mj-lt"/>
              <a:buAutoNum type="arabicPeriod"/>
            </a:pPr>
            <a:r>
              <a:rPr lang="en-US" altLang="zh-CN" sz="1400" b="0" dirty="0"/>
              <a:t>ref </a:t>
            </a:r>
            <a:r>
              <a:rPr lang="zh-CN" altLang="en-US" sz="1000" dirty="0"/>
              <a:t>《</a:t>
            </a:r>
            <a:r>
              <a:rPr lang="en-US" altLang="zh-CN" sz="1000" dirty="0"/>
              <a:t>BESIII </a:t>
            </a:r>
            <a:r>
              <a:rPr lang="zh-CN" altLang="en-US" sz="1000" dirty="0"/>
              <a:t>触发快控制系统的研制》</a:t>
            </a:r>
            <a:r>
              <a:rPr lang="en-US" altLang="zh-CN" sz="1000" dirty="0"/>
              <a:t>--</a:t>
            </a:r>
            <a:r>
              <a:rPr lang="zh-CN" altLang="en-US" sz="1000" dirty="0"/>
              <a:t>王科</a:t>
            </a:r>
            <a:endParaRPr lang="zh-CN" altLang="en-US" sz="1400" dirty="0"/>
          </a:p>
          <a:p>
            <a:pPr marL="741680" indent="-228600" fontAlgn="auto">
              <a:lnSpc>
                <a:spcPct val="100000"/>
              </a:lnSpc>
              <a:buFont typeface="+mj-lt"/>
              <a:buAutoNum type="arabicPeriod"/>
            </a:pPr>
            <a:r>
              <a:rPr lang="zh-CN" altLang="en-US" sz="1200" b="0" dirty="0"/>
              <a:t>理解电路功能，用</a:t>
            </a:r>
            <a:r>
              <a:rPr lang="en-US" altLang="zh-CN" sz="1200" b="0" dirty="0"/>
              <a:t>RTL</a:t>
            </a:r>
            <a:r>
              <a:rPr lang="zh-CN" altLang="en-US" sz="1200" b="0" dirty="0"/>
              <a:t>代码实现相同功能</a:t>
            </a:r>
            <a:endParaRPr lang="zh-CN" altLang="en-US" sz="1200" b="0" dirty="0"/>
          </a:p>
          <a:p>
            <a:pPr marL="741680" indent="-228600" fontAlgn="auto">
              <a:lnSpc>
                <a:spcPct val="100000"/>
              </a:lnSpc>
              <a:buFont typeface="+mj-lt"/>
              <a:buAutoNum type="arabicPeriod"/>
            </a:pPr>
            <a:r>
              <a:rPr lang="zh-CN" altLang="en-US" sz="1200" b="0" dirty="0">
                <a:sym typeface="+mn-ea"/>
              </a:rPr>
              <a:t>VME读写对应控制寄存器</a:t>
            </a:r>
            <a:endParaRPr lang="zh-CN" altLang="en-US" sz="1200" b="0" dirty="0">
              <a:sym typeface="+mn-ea"/>
            </a:endParaRPr>
          </a:p>
          <a:p>
            <a:pPr marL="741680" indent="-228600" fontAlgn="auto">
              <a:lnSpc>
                <a:spcPct val="100000"/>
              </a:lnSpc>
              <a:buFont typeface="+mj-lt"/>
              <a:buAutoNum type="arabicPeriod"/>
            </a:pPr>
            <a:r>
              <a:rPr lang="zh-CN" altLang="en-US" sz="1200" b="0" dirty="0">
                <a:sym typeface="+mn-ea"/>
              </a:rPr>
              <a:t>对</a:t>
            </a:r>
            <a:r>
              <a:rPr lang="en-US" altLang="zh-CN" sz="1200" b="0" dirty="0">
                <a:sym typeface="+mn-ea"/>
              </a:rPr>
              <a:t>ILA</a:t>
            </a:r>
            <a:r>
              <a:rPr lang="zh-CN" altLang="en-US" sz="1200" b="0" dirty="0">
                <a:sym typeface="+mn-ea"/>
              </a:rPr>
              <a:t>抓取波形进行分析</a:t>
            </a:r>
            <a:endParaRPr lang="zh-CN" altLang="en-US" sz="1800" dirty="0">
              <a:solidFill>
                <a:srgbClr val="C00000"/>
              </a:solidFill>
              <a:sym typeface="Wingdings" panose="05000000000000000000" pitchFamily="2" charset="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536160" y="401268"/>
            <a:ext cx="43204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固件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主要功能验证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AutoShape 5" descr="台式电脑简图-千图网"/>
          <p:cNvSpPr>
            <a:spLocks noChangeAspect="1" noChangeArrowheads="1"/>
          </p:cNvSpPr>
          <p:nvPr/>
        </p:nvSpPr>
        <p:spPr bwMode="auto">
          <a:xfrm>
            <a:off x="155574" y="-144463"/>
            <a:ext cx="1197195" cy="119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5" name="文本框 54"/>
          <p:cNvSpPr txBox="1"/>
          <p:nvPr/>
        </p:nvSpPr>
        <p:spPr>
          <a:xfrm>
            <a:off x="551180" y="1556385"/>
            <a:ext cx="5473700" cy="13474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  <a:prstDash val="dash"/>
          </a:ln>
        </p:spPr>
        <p:txBody>
          <a:bodyPr wrap="square" rtlCol="0" anchor="t">
            <a:noAutofit/>
          </a:bodyPr>
          <a:lstStyle/>
          <a:p>
            <a:pPr marL="342265" indent="-285750" fontAlgn="auto">
              <a:buClr>
                <a:srgbClr val="F79646"/>
              </a:buClr>
              <a:buFont typeface="Wingdings" panose="05000000000000000000" charset="0"/>
              <a:buChar char="Ø"/>
            </a:pPr>
            <a:r>
              <a:rPr lang="zh-CN" altLang="en-US" b="1" dirty="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固件升级</a:t>
            </a:r>
            <a:endParaRPr lang="zh-CN" altLang="en-US" b="1" dirty="0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marL="56515" indent="0" fontAlgn="auto">
              <a:buClr>
                <a:srgbClr val="F79646"/>
              </a:buClr>
              <a:buNone/>
            </a:pPr>
            <a:r>
              <a:rPr lang="en-US" altLang="zh-CN" dirty="0" err="1">
                <a:highlight>
                  <a:srgbClr val="FFFF00"/>
                </a:highlight>
                <a:sym typeface="+mn-ea"/>
              </a:rPr>
              <a:t>fctl</a:t>
            </a:r>
            <a:r>
              <a:rPr lang="zh-CN" altLang="en-US" dirty="0">
                <a:highlight>
                  <a:srgbClr val="FFFF00"/>
                </a:highlight>
                <a:sym typeface="+mn-ea"/>
              </a:rPr>
              <a:t>在触发快控制系统中主要功能：</a:t>
            </a:r>
            <a:endParaRPr lang="en-US" altLang="zh-CN" sz="1800" b="0" dirty="0">
              <a:highlight>
                <a:srgbClr val="FFFF00"/>
              </a:highlight>
            </a:endParaRPr>
          </a:p>
          <a:p>
            <a:pPr lvl="1" indent="-342900">
              <a:lnSpc>
                <a:spcPct val="110000"/>
              </a:lnSpc>
              <a:buClr>
                <a:srgbClr val="FF9900"/>
              </a:buClr>
              <a:buFont typeface="Wingdings" panose="05000000000000000000" charset="0"/>
              <a:buChar char="ü"/>
            </a:pPr>
            <a:r>
              <a:rPr lang="zh-CN" altLang="en-US" sz="1400" b="1" dirty="0">
                <a:solidFill>
                  <a:schemeClr val="accent6">
                    <a:lumMod val="20000"/>
                    <a:lumOff val="80000"/>
                  </a:schemeClr>
                </a:solidFill>
                <a:highlight>
                  <a:srgbClr val="800000"/>
                </a:highlight>
                <a:sym typeface="+mn-ea"/>
              </a:rPr>
              <a:t>向子系统扇出快控制信号</a:t>
            </a:r>
            <a:endParaRPr lang="en-US" altLang="zh-CN" sz="1400" b="1" dirty="0">
              <a:solidFill>
                <a:schemeClr val="accent6">
                  <a:lumMod val="20000"/>
                  <a:lumOff val="80000"/>
                </a:schemeClr>
              </a:solidFill>
              <a:highlight>
                <a:srgbClr val="800000"/>
              </a:highlight>
            </a:endParaRPr>
          </a:p>
          <a:p>
            <a:pPr lvl="1" indent="-342900">
              <a:lnSpc>
                <a:spcPct val="110000"/>
              </a:lnSpc>
              <a:buClr>
                <a:srgbClr val="FF9900"/>
              </a:buClr>
              <a:buFont typeface="+mj-lt"/>
              <a:buAutoNum type="arabicPeriod" startAt="2"/>
            </a:pPr>
            <a:r>
              <a:rPr lang="zh-CN" altLang="en-US" sz="1400" dirty="0">
                <a:sym typeface="+mn-ea"/>
              </a:rPr>
              <a:t>产生所需的触发信号用于调试</a:t>
            </a:r>
            <a:endParaRPr lang="en-US" altLang="zh-CN" sz="1400" b="0" dirty="0"/>
          </a:p>
          <a:p>
            <a:pPr lvl="1" indent="-342900">
              <a:lnSpc>
                <a:spcPct val="110000"/>
              </a:lnSpc>
              <a:spcAft>
                <a:spcPts val="1000"/>
              </a:spcAft>
              <a:buClr>
                <a:srgbClr val="FF9900"/>
              </a:buClr>
              <a:buFont typeface="+mj-lt"/>
              <a:buAutoNum type="arabicPeriod" startAt="2"/>
            </a:pPr>
            <a:r>
              <a:rPr lang="zh-CN" altLang="en-US" sz="1400" dirty="0">
                <a:sym typeface="+mn-ea"/>
              </a:rPr>
              <a:t>接收子系统读出状态信号并进行计时、计数、产生</a:t>
            </a:r>
            <a:r>
              <a:rPr lang="zh-CN" altLang="en-US" sz="1400" dirty="0" smtClean="0">
                <a:sym typeface="+mn-ea"/>
              </a:rPr>
              <a:t>中断</a:t>
            </a:r>
            <a:endParaRPr lang="zh-CN" altLang="en-US" sz="1400" dirty="0" smtClean="0">
              <a:sym typeface="+mn-ea"/>
            </a:endParaRPr>
          </a:p>
        </p:txBody>
      </p:sp>
      <p:pic>
        <p:nvPicPr>
          <p:cNvPr id="56" name="图片 5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95295" y="2952750"/>
            <a:ext cx="3028950" cy="3495675"/>
          </a:xfrm>
          <a:prstGeom prst="rect">
            <a:avLst/>
          </a:prstGeom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58" name="图片 57"/>
          <p:cNvPicPr>
            <a:picLocks noChangeAspect="1"/>
          </p:cNvPicPr>
          <p:nvPr/>
        </p:nvPicPr>
        <p:blipFill>
          <a:blip r:embed="rId2"/>
          <a:srcRect l="1227"/>
          <a:stretch>
            <a:fillRect/>
          </a:stretch>
        </p:blipFill>
        <p:spPr>
          <a:xfrm>
            <a:off x="6096000" y="4076700"/>
            <a:ext cx="5676265" cy="222885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59" name="右箭头 58"/>
          <p:cNvSpPr/>
          <p:nvPr/>
        </p:nvSpPr>
        <p:spPr>
          <a:xfrm>
            <a:off x="1487170" y="3448050"/>
            <a:ext cx="199390" cy="145415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文本框 59"/>
          <p:cNvSpPr txBox="1"/>
          <p:nvPr/>
        </p:nvSpPr>
        <p:spPr>
          <a:xfrm>
            <a:off x="2999860" y="3506769"/>
            <a:ext cx="1100548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 smtClean="0">
                <a:solidFill>
                  <a:schemeClr val="accent6">
                    <a:lumMod val="75000"/>
                  </a:schemeClr>
                </a:solidFill>
              </a:rPr>
              <a:t>参考论文</a:t>
            </a:r>
            <a:endParaRPr lang="zh-CN" altLang="en-US" sz="14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6168390" y="4076700"/>
            <a:ext cx="14547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accent6">
                    <a:lumMod val="75000"/>
                  </a:schemeClr>
                </a:solidFill>
              </a:rPr>
              <a:t>ILA</a:t>
            </a:r>
            <a:r>
              <a:rPr lang="zh-CN" altLang="en-US" sz="1400" dirty="0" smtClean="0">
                <a:solidFill>
                  <a:schemeClr val="accent6">
                    <a:lumMod val="75000"/>
                  </a:schemeClr>
                </a:solidFill>
              </a:rPr>
              <a:t>波形分析</a:t>
            </a:r>
            <a:endParaRPr lang="zh-CN" altLang="en-US" sz="14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2" name="图片 61"/>
          <p:cNvPicPr>
            <a:picLocks noChangeAspect="1"/>
          </p:cNvPicPr>
          <p:nvPr/>
        </p:nvPicPr>
        <p:blipFill>
          <a:blip r:embed="rId3"/>
          <a:srcRect r="3132"/>
          <a:stretch>
            <a:fillRect/>
          </a:stretch>
        </p:blipFill>
        <p:spPr>
          <a:xfrm>
            <a:off x="6096000" y="1557020"/>
            <a:ext cx="3672205" cy="2453640"/>
          </a:xfrm>
          <a:prstGeom prst="rect">
            <a:avLst/>
          </a:prstGeom>
          <a:ln w="12700" cmpd="sng">
            <a:solidFill>
              <a:schemeClr val="accent1">
                <a:lumMod val="20000"/>
                <a:lumOff val="80000"/>
              </a:schemeClr>
            </a:solidFill>
            <a:prstDash val="solid"/>
          </a:ln>
        </p:spPr>
      </p:pic>
      <p:sp>
        <p:nvSpPr>
          <p:cNvPr id="63" name="左大括号 62"/>
          <p:cNvSpPr/>
          <p:nvPr/>
        </p:nvSpPr>
        <p:spPr>
          <a:xfrm>
            <a:off x="6456045" y="2583815"/>
            <a:ext cx="215900" cy="133858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文本框 63"/>
          <p:cNvSpPr txBox="1"/>
          <p:nvPr/>
        </p:nvSpPr>
        <p:spPr>
          <a:xfrm>
            <a:off x="8184635" y="1556684"/>
            <a:ext cx="1100548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accent6">
                    <a:lumMod val="75000"/>
                  </a:schemeClr>
                </a:solidFill>
              </a:rPr>
              <a:t>RTL</a:t>
            </a:r>
            <a:r>
              <a:rPr lang="zh-CN" altLang="en-US" sz="1400" dirty="0" smtClean="0">
                <a:solidFill>
                  <a:schemeClr val="accent6">
                    <a:lumMod val="75000"/>
                  </a:schemeClr>
                </a:solidFill>
              </a:rPr>
              <a:t>实现</a:t>
            </a:r>
            <a:endParaRPr lang="zh-CN" altLang="en-US" sz="14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6096000" y="2606675"/>
            <a:ext cx="398145" cy="118237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/>
              <a:t>七路扇出通道</a:t>
            </a:r>
            <a:endParaRPr lang="zh-CN" altLang="en-US" sz="1400"/>
          </a:p>
        </p:txBody>
      </p:sp>
      <p:sp>
        <p:nvSpPr>
          <p:cNvPr id="67" name="文本框 66"/>
          <p:cNvSpPr txBox="1"/>
          <p:nvPr/>
        </p:nvSpPr>
        <p:spPr>
          <a:xfrm>
            <a:off x="9826625" y="1557020"/>
            <a:ext cx="1920240" cy="24536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mpd="sng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 anchor="t">
            <a:noAutofit/>
          </a:bodyPr>
          <a:lstStyle/>
          <a:p>
            <a:pPr algn="l">
              <a:buClrTx/>
              <a:buSzTx/>
              <a:buFontTx/>
            </a:pPr>
            <a:r>
              <a:rPr lang="zh-CN" altLang="en-US" sz="1400" dirty="0" smtClean="0">
                <a:solidFill>
                  <a:schemeClr val="accent6">
                    <a:lumMod val="50000"/>
                  </a:schemeClr>
                </a:solidFill>
              </a:rPr>
              <a:t>VME写寄存器</a:t>
            </a:r>
            <a:endParaRPr lang="zh-CN" altLang="en-US" sz="14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altLang="zh-CN" sz="1200">
                <a:ln>
                  <a:solidFill>
                    <a:sysClr val="windowText" lastClr="000000"/>
                  </a:solidFill>
                </a:ln>
              </a:rPr>
              <a:t>Address Width (1=A16, 2=A24, 3=A32, 4=CSR): [2] 2</a:t>
            </a:r>
            <a:endParaRPr lang="en-US" altLang="zh-CN" sz="1200">
              <a:ln>
                <a:solidFill>
                  <a:sysClr val="windowText" lastClr="000000"/>
                </a:solidFill>
              </a:ln>
            </a:endParaRPr>
          </a:p>
          <a:p>
            <a:r>
              <a:rPr lang="en-US" altLang="zh-CN" sz="1200">
                <a:ln>
                  <a:solidFill>
                    <a:sysClr val="windowText" lastClr="000000"/>
                  </a:solidFill>
                </a:ln>
              </a:rPr>
              <a:t>VME BUS address (Hex, without prefix 0x): [00000000] ef0032</a:t>
            </a:r>
            <a:endParaRPr lang="en-US" altLang="zh-CN" sz="1200">
              <a:ln>
                <a:solidFill>
                  <a:sysClr val="windowText" lastClr="000000"/>
                </a:solidFill>
              </a:ln>
            </a:endParaRPr>
          </a:p>
          <a:p>
            <a:r>
              <a:rPr lang="en-US" altLang="zh-CN" sz="1200">
                <a:ln>
                  <a:solidFill>
                    <a:sysClr val="windowText" lastClr="000000"/>
                  </a:solidFill>
                </a:ln>
              </a:rPr>
              <a:t>Data Width(1=8 bit, 2=16 bit, 3=32 bit): [2]</a:t>
            </a:r>
            <a:endParaRPr lang="en-US" altLang="zh-CN" sz="1200">
              <a:ln>
                <a:solidFill>
                  <a:sysClr val="windowText" lastClr="000000"/>
                </a:solidFill>
              </a:ln>
            </a:endParaRPr>
          </a:p>
          <a:p>
            <a:r>
              <a:rPr lang="en-US" altLang="zh-CN" sz="1200">
                <a:ln>
                  <a:solidFill>
                    <a:sysClr val="windowText" lastClr="000000"/>
                  </a:solidFill>
                </a:ln>
              </a:rPr>
              <a:t>Data to be written to VME (Hex, without prefix 0x): [00001234] 42</a:t>
            </a:r>
            <a:endParaRPr lang="en-US" altLang="zh-CN" sz="120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551180" y="6165215"/>
            <a:ext cx="7580630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spcAft>
                <a:spcPts val="600"/>
              </a:spcAft>
              <a:buFont typeface="Wingdings" panose="05000000000000000000" charset="0"/>
              <a:buNone/>
            </a:pPr>
            <a:r>
              <a:rPr lang="zh-CN" altLang="en-US" sz="1400" b="1" dirty="0" smtClean="0">
                <a:solidFill>
                  <a:schemeClr val="bg1"/>
                </a:solidFill>
                <a:highlight>
                  <a:srgbClr val="800000"/>
                </a:highligh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测试结果：</a:t>
            </a:r>
            <a:r>
              <a:rPr lang="zh-CN" altLang="en-US" sz="1400" dirty="0" smtClean="0">
                <a:solidFill>
                  <a:schemeClr val="bg1"/>
                </a:solidFill>
                <a:highlight>
                  <a:srgbClr val="800000"/>
                </a:highligh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固件向子系统扇出控制信号（</a:t>
            </a:r>
            <a:r>
              <a:rPr lang="en-US" altLang="zh-CN" sz="1400" dirty="0" smtClean="0">
                <a:solidFill>
                  <a:schemeClr val="bg1"/>
                </a:solidFill>
                <a:highlight>
                  <a:srgbClr val="800000"/>
                </a:highligh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RLOAD</a:t>
            </a:r>
            <a:r>
              <a:rPr lang="zh-CN" altLang="en-US" sz="1400" dirty="0" smtClean="0">
                <a:solidFill>
                  <a:schemeClr val="bg1"/>
                </a:solidFill>
                <a:highlight>
                  <a:srgbClr val="800000"/>
                </a:highligh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、</a:t>
            </a:r>
            <a:r>
              <a:rPr lang="en-US" altLang="zh-CN" sz="1400" dirty="0" smtClean="0">
                <a:solidFill>
                  <a:schemeClr val="bg1"/>
                </a:solidFill>
                <a:highlight>
                  <a:srgbClr val="800000"/>
                </a:highligh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CRSV</a:t>
            </a:r>
            <a:r>
              <a:rPr lang="zh-CN" altLang="en-US" sz="1400" dirty="0" smtClean="0">
                <a:solidFill>
                  <a:schemeClr val="bg1"/>
                </a:solidFill>
                <a:highlight>
                  <a:srgbClr val="800000"/>
                </a:highligh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、</a:t>
            </a:r>
            <a:r>
              <a:rPr lang="en-US" altLang="zh-CN" sz="1400" dirty="0" smtClean="0">
                <a:solidFill>
                  <a:schemeClr val="bg1"/>
                </a:solidFill>
                <a:highlight>
                  <a:srgbClr val="800000"/>
                </a:highligh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TSYNC...</a:t>
            </a:r>
            <a:r>
              <a:rPr lang="zh-CN" altLang="en-US" sz="1400" dirty="0" smtClean="0">
                <a:solidFill>
                  <a:schemeClr val="bg1"/>
                </a:solidFill>
                <a:highlight>
                  <a:srgbClr val="800000"/>
                </a:highligh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）功能正常</a:t>
            </a:r>
            <a:endParaRPr lang="zh-CN" altLang="en-US" sz="1400" dirty="0" smtClean="0">
              <a:solidFill>
                <a:schemeClr val="bg1"/>
              </a:solidFill>
              <a:highlight>
                <a:srgbClr val="800000"/>
              </a:highlight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02</a:t>
            </a:r>
            <a:r>
              <a:rPr lang="zh-CN" altLang="en-US" dirty="0" smtClean="0">
                <a:latin typeface="微软雅黑" panose="020B0503020204020204" pitchFamily="34" charset="-122"/>
                <a:sym typeface="+mn-ea"/>
              </a:rPr>
              <a:t>工作进展</a:t>
            </a:r>
            <a:endParaRPr lang="zh-CN" altLang="en-US" dirty="0"/>
          </a:p>
        </p:txBody>
      </p:sp>
      <p:sp>
        <p:nvSpPr>
          <p:cNvPr id="8" name="内容占位符 1"/>
          <p:cNvSpPr txBox="1"/>
          <p:nvPr/>
        </p:nvSpPr>
        <p:spPr>
          <a:xfrm>
            <a:off x="479425" y="1124585"/>
            <a:ext cx="3573780" cy="54610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anose="05000000000000000000" pitchFamily="2" charset="2"/>
              <a:buChar char="n"/>
              <a:defRPr sz="2800" b="1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b="1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000" dirty="0" smtClean="0"/>
              <a:t>工程目标的实现</a:t>
            </a:r>
            <a:endParaRPr lang="zh-CN" altLang="en-US" sz="2000" dirty="0" smtClean="0"/>
          </a:p>
          <a:p>
            <a:pPr marL="0" indent="0">
              <a:buNone/>
            </a:pPr>
            <a:endParaRPr lang="en-US" altLang="zh-CN" sz="2000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altLang="zh-CN" sz="1600" dirty="0" smtClean="0"/>
          </a:p>
          <a:p>
            <a:pPr>
              <a:buFont typeface="Wingdings" panose="05000000000000000000" pitchFamily="2" charset="2"/>
              <a:buChar char="Ø"/>
            </a:pPr>
            <a:endParaRPr lang="zh-CN" altLang="en-US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1800" dirty="0"/>
              <a:t>触发信号的生成逻辑</a:t>
            </a:r>
            <a:endParaRPr lang="en-US" altLang="zh-CN" sz="2000" dirty="0" smtClean="0"/>
          </a:p>
          <a:p>
            <a:pPr marL="0" indent="0" fontAlgn="auto">
              <a:lnSpc>
                <a:spcPct val="100000"/>
              </a:lnSpc>
              <a:buNone/>
            </a:pPr>
            <a:r>
              <a:rPr lang="en-US" altLang="zh-CN" sz="1800" b="0" dirty="0" smtClean="0"/>
              <a:t>     </a:t>
            </a:r>
            <a:endParaRPr lang="en-US" altLang="zh-CN" sz="1800" dirty="0">
              <a:solidFill>
                <a:srgbClr val="C00000"/>
              </a:solidFill>
              <a:highlight>
                <a:srgbClr val="FFFF00"/>
              </a:highlight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536160" y="401268"/>
            <a:ext cx="43204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固件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主要功能验证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AutoShape 5" descr="台式电脑简图-千图网"/>
          <p:cNvSpPr>
            <a:spLocks noChangeAspect="1" noChangeArrowheads="1"/>
          </p:cNvSpPr>
          <p:nvPr/>
        </p:nvSpPr>
        <p:spPr bwMode="auto">
          <a:xfrm>
            <a:off x="155574" y="-144463"/>
            <a:ext cx="1197195" cy="119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5" name="文本框 54"/>
          <p:cNvSpPr txBox="1"/>
          <p:nvPr/>
        </p:nvSpPr>
        <p:spPr>
          <a:xfrm>
            <a:off x="551180" y="1556385"/>
            <a:ext cx="5242560" cy="13474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  <a:prstDash val="dash"/>
          </a:ln>
        </p:spPr>
        <p:txBody>
          <a:bodyPr wrap="square" rtlCol="0" anchor="t">
            <a:noAutofit/>
          </a:bodyPr>
          <a:lstStyle/>
          <a:p>
            <a:pPr marL="342265" indent="-285750" fontAlgn="auto">
              <a:buClr>
                <a:srgbClr val="F79646"/>
              </a:buClr>
              <a:buFont typeface="Wingdings" panose="05000000000000000000" charset="0"/>
              <a:buChar char="Ø"/>
            </a:pPr>
            <a:r>
              <a:rPr lang="zh-CN" altLang="en-US" b="1" dirty="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固件升级</a:t>
            </a:r>
            <a:endParaRPr lang="zh-CN" altLang="en-US" b="1" dirty="0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marL="56515" indent="0" fontAlgn="auto">
              <a:buClr>
                <a:srgbClr val="F79646"/>
              </a:buClr>
              <a:buNone/>
            </a:pPr>
            <a:r>
              <a:rPr lang="en-US" altLang="zh-CN" dirty="0" err="1">
                <a:highlight>
                  <a:srgbClr val="FFFF00"/>
                </a:highlight>
                <a:sym typeface="+mn-ea"/>
              </a:rPr>
              <a:t>fctl</a:t>
            </a:r>
            <a:r>
              <a:rPr lang="zh-CN" altLang="en-US" dirty="0">
                <a:highlight>
                  <a:srgbClr val="FFFF00"/>
                </a:highlight>
                <a:sym typeface="+mn-ea"/>
              </a:rPr>
              <a:t>在触发快控制系统中主要功能：</a:t>
            </a:r>
            <a:endParaRPr lang="en-US" altLang="zh-CN" sz="1800" b="0" dirty="0">
              <a:highlight>
                <a:srgbClr val="FFFF00"/>
              </a:highlight>
            </a:endParaRPr>
          </a:p>
          <a:p>
            <a:pPr lvl="1" indent="-342900">
              <a:lnSpc>
                <a:spcPct val="110000"/>
              </a:lnSpc>
              <a:buClr>
                <a:srgbClr val="FF9900"/>
              </a:buClr>
              <a:buFont typeface="Wingdings" panose="05000000000000000000" charset="0"/>
              <a:buChar char="ü"/>
            </a:pPr>
            <a:r>
              <a:rPr lang="zh-CN" altLang="en-US" sz="1400" dirty="0">
                <a:sym typeface="+mn-ea"/>
              </a:rPr>
              <a:t>向子系统扇出快控制信号</a:t>
            </a:r>
            <a:endParaRPr lang="en-US" altLang="zh-CN" sz="1400" b="1" dirty="0">
              <a:solidFill>
                <a:schemeClr val="accent6">
                  <a:lumMod val="20000"/>
                  <a:lumOff val="80000"/>
                </a:schemeClr>
              </a:solidFill>
              <a:highlight>
                <a:srgbClr val="800000"/>
              </a:highlight>
            </a:endParaRPr>
          </a:p>
          <a:p>
            <a:pPr lvl="1" indent="-342900">
              <a:lnSpc>
                <a:spcPct val="110000"/>
              </a:lnSpc>
              <a:buClr>
                <a:srgbClr val="FF9900"/>
              </a:buClr>
              <a:buFont typeface="Wingdings" panose="05000000000000000000" charset="0"/>
              <a:buChar char="ü"/>
            </a:pPr>
            <a:r>
              <a:rPr lang="zh-CN" altLang="en-US" sz="1400" b="1" dirty="0">
                <a:solidFill>
                  <a:schemeClr val="accent6">
                    <a:lumMod val="20000"/>
                    <a:lumOff val="80000"/>
                  </a:schemeClr>
                </a:solidFill>
                <a:highlight>
                  <a:srgbClr val="800000"/>
                </a:highlight>
                <a:sym typeface="+mn-ea"/>
              </a:rPr>
              <a:t>产生所需的触发信号用于调试</a:t>
            </a:r>
            <a:endParaRPr lang="en-US" altLang="zh-CN" sz="1400" b="0" dirty="0"/>
          </a:p>
          <a:p>
            <a:pPr lvl="1" indent="-342900">
              <a:lnSpc>
                <a:spcPct val="110000"/>
              </a:lnSpc>
              <a:spcAft>
                <a:spcPts val="1000"/>
              </a:spcAft>
              <a:buClr>
                <a:srgbClr val="FF9900"/>
              </a:buClr>
              <a:buFont typeface="+mj-lt"/>
              <a:buAutoNum type="arabicPeriod" startAt="3"/>
            </a:pPr>
            <a:r>
              <a:rPr lang="zh-CN" altLang="en-US" sz="1400" dirty="0">
                <a:sym typeface="+mn-ea"/>
              </a:rPr>
              <a:t>接收子系统读出状态信号并进行计时、计数、产生</a:t>
            </a:r>
            <a:r>
              <a:rPr lang="zh-CN" altLang="en-US" sz="1400" dirty="0" smtClean="0">
                <a:sym typeface="+mn-ea"/>
              </a:rPr>
              <a:t>中断</a:t>
            </a:r>
            <a:endParaRPr lang="zh-CN" altLang="en-US" sz="1400" dirty="0" smtClean="0"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1180" y="3194685"/>
            <a:ext cx="5276215" cy="326707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51180" y="3356610"/>
            <a:ext cx="2952750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400" b="1" dirty="0">
                <a:solidFill>
                  <a:schemeClr val="accent6"/>
                </a:solidFill>
                <a:sym typeface="+mn-ea"/>
              </a:rPr>
              <a:t>ref </a:t>
            </a:r>
            <a:r>
              <a:rPr lang="zh-CN" altLang="en-US" sz="1000" b="1" dirty="0">
                <a:solidFill>
                  <a:schemeClr val="accent6"/>
                </a:solidFill>
                <a:sym typeface="+mn-ea"/>
              </a:rPr>
              <a:t>《</a:t>
            </a:r>
            <a:r>
              <a:rPr lang="en-US" altLang="zh-CN" sz="1000" b="1" dirty="0">
                <a:solidFill>
                  <a:schemeClr val="accent6"/>
                </a:solidFill>
                <a:sym typeface="+mn-ea"/>
              </a:rPr>
              <a:t>BESIII </a:t>
            </a:r>
            <a:r>
              <a:rPr lang="zh-CN" altLang="en-US" sz="1000" b="1" dirty="0">
                <a:solidFill>
                  <a:schemeClr val="accent6"/>
                </a:solidFill>
                <a:sym typeface="+mn-ea"/>
              </a:rPr>
              <a:t>触发快控制系统的研制》</a:t>
            </a:r>
            <a:r>
              <a:rPr lang="en-US" altLang="zh-CN" sz="1000" b="1" dirty="0">
                <a:solidFill>
                  <a:schemeClr val="accent6"/>
                </a:solidFill>
                <a:sym typeface="+mn-ea"/>
              </a:rPr>
              <a:t>--</a:t>
            </a:r>
            <a:r>
              <a:rPr lang="zh-CN" altLang="en-US" sz="1000" b="1" dirty="0">
                <a:solidFill>
                  <a:schemeClr val="accent6"/>
                </a:solidFill>
                <a:sym typeface="+mn-ea"/>
              </a:rPr>
              <a:t>王科</a:t>
            </a:r>
            <a:endParaRPr lang="zh-CN" altLang="en-US" sz="1000" b="1" dirty="0">
              <a:solidFill>
                <a:schemeClr val="accent6"/>
              </a:solidFill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r="6921"/>
          <a:stretch>
            <a:fillRect/>
          </a:stretch>
        </p:blipFill>
        <p:spPr>
          <a:xfrm>
            <a:off x="5880100" y="1556385"/>
            <a:ext cx="5832475" cy="2154555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7" name="文本框 6"/>
          <p:cNvSpPr txBox="1"/>
          <p:nvPr/>
        </p:nvSpPr>
        <p:spPr>
          <a:xfrm>
            <a:off x="9082405" y="3140710"/>
            <a:ext cx="122745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>
                <a:solidFill>
                  <a:schemeClr val="accent6"/>
                </a:solidFill>
              </a:rPr>
              <a:t>进位延迟链</a:t>
            </a:r>
            <a:endParaRPr lang="zh-CN" altLang="en-US" sz="1000">
              <a:solidFill>
                <a:schemeClr val="accent6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480550" y="2708910"/>
            <a:ext cx="122745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>
                <a:solidFill>
                  <a:schemeClr val="accent6"/>
                </a:solidFill>
              </a:rPr>
              <a:t>CHK</a:t>
            </a:r>
            <a:r>
              <a:rPr lang="zh-CN" altLang="en-US" sz="1000">
                <a:solidFill>
                  <a:schemeClr val="accent6"/>
                </a:solidFill>
              </a:rPr>
              <a:t>信号生成</a:t>
            </a:r>
            <a:endParaRPr lang="zh-CN" altLang="en-US" sz="1000">
              <a:solidFill>
                <a:schemeClr val="accent6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544560" y="3399790"/>
            <a:ext cx="134874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solidFill>
                  <a:schemeClr val="accent6"/>
                </a:solidFill>
              </a:rPr>
              <a:t>200/500ns</a:t>
            </a:r>
            <a:r>
              <a:rPr lang="zh-CN" altLang="en-US" sz="1000">
                <a:solidFill>
                  <a:schemeClr val="accent6"/>
                </a:solidFill>
              </a:rPr>
              <a:t>信号生成</a:t>
            </a:r>
            <a:endParaRPr lang="zh-CN" altLang="en-US" sz="1000">
              <a:solidFill>
                <a:schemeClr val="accent6"/>
              </a:solidFill>
            </a:endParaRPr>
          </a:p>
        </p:txBody>
      </p:sp>
      <p:sp>
        <p:nvSpPr>
          <p:cNvPr id="12" name="右大括号 11"/>
          <p:cNvSpPr/>
          <p:nvPr/>
        </p:nvSpPr>
        <p:spPr>
          <a:xfrm>
            <a:off x="8472170" y="3429000"/>
            <a:ext cx="75565" cy="21590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8256270" y="2903855"/>
            <a:ext cx="122745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>
                <a:solidFill>
                  <a:schemeClr val="accent6"/>
                </a:solidFill>
              </a:rPr>
              <a:t>触发信号</a:t>
            </a:r>
            <a:r>
              <a:rPr lang="en-US" altLang="zh-CN" sz="1000">
                <a:solidFill>
                  <a:schemeClr val="accent6"/>
                </a:solidFill>
              </a:rPr>
              <a:t>L1</a:t>
            </a:r>
            <a:r>
              <a:rPr lang="zh-CN" altLang="en-US" sz="1000">
                <a:solidFill>
                  <a:schemeClr val="accent6"/>
                </a:solidFill>
              </a:rPr>
              <a:t>计数器</a:t>
            </a:r>
            <a:endParaRPr lang="zh-CN" altLang="en-US" sz="1000">
              <a:solidFill>
                <a:schemeClr val="accent6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0128250" y="2348865"/>
            <a:ext cx="122745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>
                <a:solidFill>
                  <a:schemeClr val="accent6"/>
                </a:solidFill>
              </a:rPr>
              <a:t>随机信号生成</a:t>
            </a:r>
            <a:endParaRPr lang="zh-CN" altLang="en-US" sz="1000">
              <a:solidFill>
                <a:schemeClr val="accent6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400415" y="2132965"/>
            <a:ext cx="122745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>
                <a:solidFill>
                  <a:schemeClr val="accent6"/>
                </a:solidFill>
              </a:rPr>
              <a:t>固定频率信号生成</a:t>
            </a:r>
            <a:endParaRPr lang="zh-CN" altLang="en-US" sz="1000">
              <a:solidFill>
                <a:schemeClr val="accent6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624695" y="1924685"/>
            <a:ext cx="122745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>
                <a:solidFill>
                  <a:schemeClr val="accent6"/>
                </a:solidFill>
              </a:rPr>
              <a:t>L1</a:t>
            </a:r>
            <a:r>
              <a:rPr lang="zh-CN" altLang="en-US" sz="1000">
                <a:solidFill>
                  <a:schemeClr val="accent6"/>
                </a:solidFill>
              </a:rPr>
              <a:t>随机信号生成</a:t>
            </a:r>
            <a:endParaRPr lang="zh-CN" altLang="en-US" sz="1000">
              <a:solidFill>
                <a:schemeClr val="accent6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0272395" y="1628775"/>
            <a:ext cx="122745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>
                <a:solidFill>
                  <a:schemeClr val="accent6"/>
                </a:solidFill>
              </a:rPr>
              <a:t>顶层触发信号</a:t>
            </a:r>
            <a:endParaRPr lang="zh-CN" altLang="en-US" sz="1000">
              <a:solidFill>
                <a:schemeClr val="accent6"/>
              </a:solidFill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3"/>
          <a:srcRect r="7568"/>
          <a:stretch>
            <a:fillRect/>
          </a:stretch>
        </p:blipFill>
        <p:spPr>
          <a:xfrm>
            <a:off x="5857240" y="3789045"/>
            <a:ext cx="5855335" cy="1100455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6173470" y="4509135"/>
            <a:ext cx="3954780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400" b="1">
                <a:solidFill>
                  <a:srgbClr val="C00000"/>
                </a:solidFill>
                <a:sym typeface="+mn-ea"/>
              </a:rPr>
              <a:t>计数</a:t>
            </a:r>
            <a:r>
              <a:rPr lang="en-US" altLang="zh-CN" sz="1400" b="1">
                <a:solidFill>
                  <a:srgbClr val="C00000"/>
                </a:solidFill>
                <a:sym typeface="+mn-ea"/>
              </a:rPr>
              <a:t>256</a:t>
            </a:r>
            <a:r>
              <a:rPr lang="zh-CN" altLang="en-US" sz="1400" b="1">
                <a:solidFill>
                  <a:srgbClr val="C00000"/>
                </a:solidFill>
                <a:sym typeface="+mn-ea"/>
              </a:rPr>
              <a:t>个</a:t>
            </a:r>
            <a:r>
              <a:rPr lang="en-US" altLang="zh-CN" sz="1400" b="1">
                <a:solidFill>
                  <a:srgbClr val="C00000"/>
                </a:solidFill>
                <a:sym typeface="+mn-ea"/>
              </a:rPr>
              <a:t>L1</a:t>
            </a:r>
            <a:r>
              <a:rPr lang="zh-CN" altLang="en-US" sz="1400" b="1">
                <a:solidFill>
                  <a:srgbClr val="C00000"/>
                </a:solidFill>
                <a:sym typeface="+mn-ea"/>
              </a:rPr>
              <a:t>后，延迟</a:t>
            </a:r>
            <a:r>
              <a:rPr lang="en-US" altLang="zh-CN" sz="1400" b="1">
                <a:solidFill>
                  <a:srgbClr val="C00000"/>
                </a:solidFill>
                <a:sym typeface="+mn-ea"/>
              </a:rPr>
              <a:t>550ns</a:t>
            </a:r>
            <a:r>
              <a:rPr lang="zh-CN" altLang="en-US" sz="1400" b="1">
                <a:solidFill>
                  <a:srgbClr val="C00000"/>
                </a:solidFill>
                <a:sym typeface="+mn-ea"/>
              </a:rPr>
              <a:t>，产生</a:t>
            </a:r>
            <a:r>
              <a:rPr lang="en-US" altLang="zh-CN" sz="1400" b="1">
                <a:solidFill>
                  <a:srgbClr val="C00000"/>
                </a:solidFill>
                <a:sym typeface="+mn-ea"/>
              </a:rPr>
              <a:t>200ns</a:t>
            </a:r>
            <a:r>
              <a:rPr lang="zh-CN" altLang="en-US" sz="1400" b="1">
                <a:solidFill>
                  <a:srgbClr val="C00000"/>
                </a:solidFill>
                <a:sym typeface="+mn-ea"/>
              </a:rPr>
              <a:t>的</a:t>
            </a:r>
            <a:r>
              <a:rPr lang="en-US" altLang="zh-CN" sz="1400" b="1">
                <a:solidFill>
                  <a:srgbClr val="C00000"/>
                </a:solidFill>
                <a:sym typeface="+mn-ea"/>
              </a:rPr>
              <a:t>CHK</a:t>
            </a:r>
            <a:endParaRPr lang="en-US" altLang="zh-CN" sz="1400" b="1">
              <a:solidFill>
                <a:srgbClr val="C00000"/>
              </a:solidFill>
              <a:sym typeface="+mn-ea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4"/>
          <a:srcRect l="798" r="46983"/>
          <a:stretch>
            <a:fillRect/>
          </a:stretch>
        </p:blipFill>
        <p:spPr>
          <a:xfrm>
            <a:off x="5857240" y="4935855"/>
            <a:ext cx="5855335" cy="531495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6203950" y="5445125"/>
            <a:ext cx="219646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400" b="1">
                <a:solidFill>
                  <a:srgbClr val="C00000"/>
                </a:solidFill>
                <a:sym typeface="+mn-ea"/>
              </a:rPr>
              <a:t>随机信号</a:t>
            </a:r>
            <a:r>
              <a:rPr lang="en-US" altLang="zh-CN" sz="1400" b="1">
                <a:solidFill>
                  <a:srgbClr val="C00000"/>
                </a:solidFill>
                <a:sym typeface="+mn-ea"/>
              </a:rPr>
              <a:t>L1</a:t>
            </a:r>
            <a:r>
              <a:rPr lang="zh-CN" altLang="en-US" sz="1400" b="1">
                <a:solidFill>
                  <a:srgbClr val="C00000"/>
                </a:solidFill>
                <a:sym typeface="+mn-ea"/>
              </a:rPr>
              <a:t>生成功能正常</a:t>
            </a:r>
            <a:endParaRPr lang="zh-CN" altLang="en-US" sz="1400" b="1">
              <a:solidFill>
                <a:srgbClr val="C00000"/>
              </a:solidFill>
              <a:sym typeface="+mn-ea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5793740" y="5949315"/>
            <a:ext cx="7580630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spcAft>
                <a:spcPts val="600"/>
              </a:spcAft>
              <a:buFont typeface="Wingdings" panose="05000000000000000000" charset="0"/>
              <a:buNone/>
            </a:pPr>
            <a:r>
              <a:rPr lang="zh-CN" altLang="en-US" sz="1400" b="1" dirty="0" smtClean="0">
                <a:solidFill>
                  <a:schemeClr val="bg1"/>
                </a:solidFill>
                <a:highlight>
                  <a:srgbClr val="800000"/>
                </a:highligh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测试结果：</a:t>
            </a:r>
            <a:r>
              <a:rPr lang="zh-CN" altLang="en-US" sz="1400" dirty="0" smtClean="0">
                <a:solidFill>
                  <a:schemeClr val="bg1"/>
                </a:solidFill>
                <a:highlight>
                  <a:srgbClr val="800000"/>
                </a:highligh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固件能正确生成</a:t>
            </a:r>
            <a:r>
              <a:rPr lang="en-US" altLang="zh-CN" sz="1400" dirty="0" smtClean="0">
                <a:solidFill>
                  <a:schemeClr val="bg1"/>
                </a:solidFill>
                <a:highlight>
                  <a:srgbClr val="800000"/>
                </a:highligh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CHK</a:t>
            </a:r>
            <a:r>
              <a:rPr lang="zh-CN" altLang="en-US" sz="1400" dirty="0" smtClean="0">
                <a:solidFill>
                  <a:schemeClr val="bg1"/>
                </a:solidFill>
                <a:highlight>
                  <a:srgbClr val="800000"/>
                </a:highligh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、</a:t>
            </a:r>
            <a:r>
              <a:rPr lang="en-US" altLang="zh-CN" sz="1400" dirty="0" smtClean="0">
                <a:solidFill>
                  <a:schemeClr val="bg1"/>
                </a:solidFill>
                <a:highlight>
                  <a:srgbClr val="800000"/>
                </a:highligh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L1</a:t>
            </a:r>
            <a:r>
              <a:rPr lang="zh-CN" altLang="en-US" sz="1400" dirty="0" smtClean="0">
                <a:solidFill>
                  <a:schemeClr val="bg1"/>
                </a:solidFill>
                <a:highlight>
                  <a:srgbClr val="800000"/>
                </a:highligh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等触发信号，用于后续调试</a:t>
            </a:r>
            <a:endParaRPr lang="zh-CN" altLang="en-US" sz="1400" dirty="0" smtClean="0">
              <a:solidFill>
                <a:schemeClr val="bg1"/>
              </a:solidFill>
              <a:highlight>
                <a:srgbClr val="800000"/>
              </a:highlight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02</a:t>
            </a:r>
            <a:r>
              <a:rPr lang="zh-CN" altLang="en-US" dirty="0" smtClean="0">
                <a:latin typeface="微软雅黑" panose="020B0503020204020204" pitchFamily="34" charset="-122"/>
                <a:sym typeface="+mn-ea"/>
              </a:rPr>
              <a:t>工作进展</a:t>
            </a:r>
            <a:endParaRPr lang="zh-CN" altLang="en-US" dirty="0"/>
          </a:p>
        </p:txBody>
      </p:sp>
      <p:sp>
        <p:nvSpPr>
          <p:cNvPr id="8" name="内容占位符 1"/>
          <p:cNvSpPr txBox="1"/>
          <p:nvPr/>
        </p:nvSpPr>
        <p:spPr>
          <a:xfrm>
            <a:off x="479425" y="1124585"/>
            <a:ext cx="6261100" cy="54610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anose="05000000000000000000" pitchFamily="2" charset="2"/>
              <a:buChar char="n"/>
              <a:defRPr sz="2800" b="1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b="1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000" dirty="0" smtClean="0"/>
              <a:t>工程目标的实现</a:t>
            </a:r>
            <a:endParaRPr lang="zh-CN" altLang="en-US" sz="2000" dirty="0" smtClean="0"/>
          </a:p>
          <a:p>
            <a:pPr marL="0" indent="0">
              <a:buNone/>
            </a:pPr>
            <a:endParaRPr lang="en-US" altLang="zh-CN" sz="2000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altLang="zh-CN" sz="1600" dirty="0" smtClean="0"/>
          </a:p>
          <a:p>
            <a:pPr>
              <a:buFont typeface="Wingdings" panose="05000000000000000000" pitchFamily="2" charset="2"/>
              <a:buChar char="Ø"/>
            </a:pPr>
            <a:endParaRPr lang="zh-CN" altLang="en-US" sz="2000" dirty="0" smtClean="0"/>
          </a:p>
          <a:p>
            <a:pPr marL="0" indent="0">
              <a:buNone/>
            </a:pPr>
            <a:endParaRPr lang="zh-CN" altLang="en-US" sz="1800" dirty="0"/>
          </a:p>
          <a:p>
            <a:pPr marL="0" indent="0">
              <a:buNone/>
            </a:pPr>
            <a:r>
              <a:rPr lang="zh-CN" altLang="en-US" sz="1800" dirty="0"/>
              <a:t>高速收发逻辑</a:t>
            </a:r>
            <a:endParaRPr lang="zh-CN" altLang="en-US" sz="1800" b="0" dirty="0" smtClean="0"/>
          </a:p>
          <a:p>
            <a:pPr fontAlgn="auto">
              <a:lnSpc>
                <a:spcPct val="100000"/>
              </a:lnSpc>
              <a:buFont typeface="Wingdings" panose="05000000000000000000" charset="0"/>
              <a:buChar char="Ø"/>
            </a:pPr>
            <a:r>
              <a:rPr lang="zh-CN" altLang="en-US" sz="1800" b="0" dirty="0" smtClean="0">
                <a:sym typeface="+mn-ea"/>
              </a:rPr>
              <a:t>旧</a:t>
            </a:r>
            <a:r>
              <a:rPr lang="zh-CN" altLang="en-US" sz="1800" b="0" dirty="0">
                <a:sym typeface="+mn-ea"/>
              </a:rPr>
              <a:t>版</a:t>
            </a:r>
            <a:r>
              <a:rPr lang="en-US" altLang="zh-CN" sz="1800" b="0" dirty="0" err="1" smtClean="0">
                <a:sym typeface="+mn-ea"/>
              </a:rPr>
              <a:t>fctl</a:t>
            </a:r>
            <a:r>
              <a:rPr lang="zh-CN" altLang="en-US" sz="1800" b="0" dirty="0" smtClean="0">
                <a:sym typeface="+mn-ea"/>
              </a:rPr>
              <a:t>使用TLK1501</a:t>
            </a:r>
            <a:r>
              <a:rPr lang="zh-CN" altLang="en-US" sz="1800" b="0" dirty="0" smtClean="0">
                <a:sym typeface="+mn-ea"/>
              </a:rPr>
              <a:t>将并行数据转化为高速串行数据</a:t>
            </a:r>
            <a:endParaRPr lang="en-US" altLang="zh-CN" sz="1800" b="0" dirty="0" smtClean="0">
              <a:sym typeface="+mn-ea"/>
            </a:endParaRPr>
          </a:p>
          <a:p>
            <a:pPr fontAlgn="auto">
              <a:lnSpc>
                <a:spcPct val="110000"/>
              </a:lnSpc>
              <a:buFont typeface="Wingdings" panose="05000000000000000000" charset="0"/>
              <a:buChar char="Ø"/>
            </a:pPr>
            <a:r>
              <a:rPr lang="zh-CN" altLang="en-US" sz="1800" b="0" dirty="0" smtClean="0">
                <a:sym typeface="+mn-ea"/>
              </a:rPr>
              <a:t>新板子</a:t>
            </a:r>
            <a:r>
              <a:rPr lang="en-US" altLang="zh-CN" sz="1800" b="0" dirty="0" smtClean="0">
                <a:sym typeface="+mn-ea"/>
              </a:rPr>
              <a:t>PCB</a:t>
            </a:r>
            <a:r>
              <a:rPr lang="zh-CN" altLang="en-US" sz="1800" b="0" dirty="0" smtClean="0">
                <a:sym typeface="+mn-ea"/>
              </a:rPr>
              <a:t>上没有串并转换芯片，但</a:t>
            </a:r>
            <a:r>
              <a:rPr lang="en-US" altLang="zh-CN" sz="1800" b="0" dirty="0" smtClean="0">
                <a:sym typeface="+mn-ea"/>
              </a:rPr>
              <a:t>Utrascale</a:t>
            </a:r>
            <a:r>
              <a:rPr lang="zh-CN" altLang="en-US" sz="1800" b="0" dirty="0" smtClean="0">
                <a:sym typeface="+mn-ea"/>
              </a:rPr>
              <a:t>系列的</a:t>
            </a:r>
            <a:r>
              <a:rPr lang="en-US" altLang="zh-CN" sz="1800" b="0" dirty="0" smtClean="0">
                <a:sym typeface="+mn-ea"/>
              </a:rPr>
              <a:t>FPGA</a:t>
            </a:r>
            <a:r>
              <a:rPr lang="zh-CN" altLang="en-US" sz="1800" b="0" dirty="0" smtClean="0">
                <a:sym typeface="+mn-ea"/>
              </a:rPr>
              <a:t>中集成了</a:t>
            </a:r>
            <a:r>
              <a:rPr lang="en-US" altLang="zh-CN" sz="1800" b="0" dirty="0" smtClean="0">
                <a:sym typeface="+mn-ea"/>
              </a:rPr>
              <a:t>GTH</a:t>
            </a:r>
            <a:r>
              <a:rPr lang="zh-CN" altLang="en-US" sz="1800" b="0" dirty="0" smtClean="0">
                <a:sym typeface="+mn-ea"/>
              </a:rPr>
              <a:t>硬核，决定使</a:t>
            </a:r>
            <a:r>
              <a:rPr lang="en-US" altLang="zh-CN" sz="1800" dirty="0">
                <a:solidFill>
                  <a:srgbClr val="C00000"/>
                </a:solidFill>
                <a:sym typeface="+mn-ea"/>
              </a:rPr>
              <a:t>用</a:t>
            </a:r>
            <a:r>
              <a:rPr lang="en-US" altLang="zh-CN" sz="1800" dirty="0">
                <a:solidFill>
                  <a:srgbClr val="C00000"/>
                </a:solidFill>
              </a:rPr>
              <a:t> GT收发器实现TLK1501的Serdes+8B/10B功能</a:t>
            </a:r>
            <a:endParaRPr lang="en-US" altLang="zh-CN" sz="1800" dirty="0">
              <a:solidFill>
                <a:srgbClr val="C0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536160" y="401268"/>
            <a:ext cx="43204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新旧硬件的差异</a:t>
            </a:r>
            <a:endParaRPr lang="zh-CN" altLang="en-US" sz="24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AutoShape 5" descr="台式电脑简图-千图网"/>
          <p:cNvSpPr>
            <a:spLocks noChangeAspect="1" noChangeArrowheads="1"/>
          </p:cNvSpPr>
          <p:nvPr/>
        </p:nvSpPr>
        <p:spPr bwMode="auto">
          <a:xfrm>
            <a:off x="155574" y="-144463"/>
            <a:ext cx="1197195" cy="119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5" name="文本框 54"/>
          <p:cNvSpPr txBox="1"/>
          <p:nvPr/>
        </p:nvSpPr>
        <p:spPr>
          <a:xfrm>
            <a:off x="551180" y="1628775"/>
            <a:ext cx="6188075" cy="15005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  <a:prstDash val="dash"/>
          </a:ln>
        </p:spPr>
        <p:txBody>
          <a:bodyPr wrap="square" rtlCol="0" anchor="t">
            <a:noAutofit/>
          </a:bodyPr>
          <a:lstStyle/>
          <a:p>
            <a:pPr marL="342265" indent="-285750" fontAlgn="auto">
              <a:buClr>
                <a:srgbClr val="F79646"/>
              </a:buClr>
              <a:buFont typeface="Wingdings" panose="05000000000000000000" charset="0"/>
              <a:buChar char="Ø"/>
            </a:pPr>
            <a:r>
              <a:rPr lang="zh-CN" altLang="en-US" b="1" dirty="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固件升级</a:t>
            </a:r>
            <a:endParaRPr lang="zh-CN" altLang="en-US" b="1" dirty="0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marL="56515" indent="0" fontAlgn="auto">
              <a:buClr>
                <a:srgbClr val="F79646"/>
              </a:buClr>
              <a:buNone/>
            </a:pPr>
            <a:r>
              <a:rPr lang="en-US" altLang="zh-CN" dirty="0" err="1">
                <a:highlight>
                  <a:srgbClr val="FFFF00"/>
                </a:highlight>
                <a:sym typeface="+mn-ea"/>
              </a:rPr>
              <a:t>fctl</a:t>
            </a:r>
            <a:r>
              <a:rPr lang="zh-CN" altLang="en-US" dirty="0">
                <a:highlight>
                  <a:srgbClr val="FFFF00"/>
                </a:highlight>
                <a:sym typeface="+mn-ea"/>
              </a:rPr>
              <a:t>在触发快控制系统中主要功能：</a:t>
            </a:r>
            <a:endParaRPr lang="en-US" altLang="zh-CN" sz="1800" b="0" dirty="0">
              <a:highlight>
                <a:srgbClr val="FFFF00"/>
              </a:highlight>
            </a:endParaRPr>
          </a:p>
          <a:p>
            <a:pPr lvl="1" indent="-342900">
              <a:lnSpc>
                <a:spcPct val="110000"/>
              </a:lnSpc>
              <a:buClr>
                <a:srgbClr val="FF9900"/>
              </a:buClr>
              <a:buFont typeface="Wingdings" panose="05000000000000000000" charset="0"/>
              <a:buChar char="ü"/>
            </a:pPr>
            <a:r>
              <a:rPr lang="zh-CN" altLang="en-US" sz="1400" dirty="0">
                <a:sym typeface="+mn-ea"/>
              </a:rPr>
              <a:t>向子系统扇出快控制信号</a:t>
            </a:r>
            <a:endParaRPr lang="en-US" altLang="zh-CN" sz="1400" b="1" dirty="0">
              <a:solidFill>
                <a:schemeClr val="accent6">
                  <a:lumMod val="20000"/>
                  <a:lumOff val="80000"/>
                </a:schemeClr>
              </a:solidFill>
              <a:highlight>
                <a:srgbClr val="800000"/>
              </a:highlight>
            </a:endParaRPr>
          </a:p>
          <a:p>
            <a:pPr lvl="1" indent="-342900">
              <a:lnSpc>
                <a:spcPct val="110000"/>
              </a:lnSpc>
              <a:buClr>
                <a:srgbClr val="FF9900"/>
              </a:buClr>
              <a:buFont typeface="Wingdings" panose="05000000000000000000" charset="0"/>
              <a:buChar char="ü"/>
            </a:pPr>
            <a:r>
              <a:rPr lang="zh-CN" altLang="en-US" sz="1400" dirty="0">
                <a:sym typeface="+mn-ea"/>
              </a:rPr>
              <a:t>产生所需的触发信号用于调试</a:t>
            </a:r>
            <a:endParaRPr lang="en-US" altLang="zh-CN" sz="1400" b="0" dirty="0"/>
          </a:p>
          <a:p>
            <a:pPr lvl="1" indent="-342900">
              <a:lnSpc>
                <a:spcPct val="110000"/>
              </a:lnSpc>
              <a:spcAft>
                <a:spcPts val="1000"/>
              </a:spcAft>
              <a:buClr>
                <a:srgbClr val="FF9900"/>
              </a:buClr>
              <a:buFont typeface="Wingdings" panose="05000000000000000000" charset="0"/>
              <a:buChar char="p"/>
            </a:pPr>
            <a:r>
              <a:rPr lang="zh-CN" altLang="en-US" sz="1400" b="1" dirty="0">
                <a:solidFill>
                  <a:schemeClr val="accent6">
                    <a:lumMod val="20000"/>
                    <a:lumOff val="80000"/>
                  </a:schemeClr>
                </a:solidFill>
                <a:highlight>
                  <a:srgbClr val="800000"/>
                </a:highlight>
                <a:sym typeface="+mn-ea"/>
              </a:rPr>
              <a:t>接收子系统读出状态信号并进行计时、计数、产生中断（正在进行中）</a:t>
            </a:r>
            <a:endParaRPr lang="zh-CN" altLang="en-US" sz="1400" dirty="0" smtClean="0">
              <a:sym typeface="+mn-ea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51180" y="5373370"/>
            <a:ext cx="6188075" cy="33718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kumimoji="1"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将高速收发逻辑转移到</a:t>
            </a:r>
            <a:r>
              <a:rPr kumimoji="1"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FPGA</a:t>
            </a:r>
            <a:r>
              <a:rPr kumimoji="1"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片内实现</a:t>
            </a:r>
            <a:endParaRPr kumimoji="1"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68465" y="1629410"/>
            <a:ext cx="4985385" cy="2633980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</p:pic>
      <p:sp>
        <p:nvSpPr>
          <p:cNvPr id="25" name="圆角矩形 24"/>
          <p:cNvSpPr/>
          <p:nvPr/>
        </p:nvSpPr>
        <p:spPr>
          <a:xfrm>
            <a:off x="7103745" y="2564765"/>
            <a:ext cx="1656080" cy="1151890"/>
          </a:xfrm>
          <a:prstGeom prst="roundRect">
            <a:avLst/>
          </a:prstGeom>
          <a:ln w="38100" cap="flat" cmpd="sng" algn="ctr">
            <a:solidFill>
              <a:srgbClr val="C00000"/>
            </a:solidFill>
            <a:prstDash val="dash"/>
          </a:ln>
        </p:spPr>
        <p:style>
          <a:lnRef idx="0">
            <a:schemeClr val="accent6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/>
        </p:nvSpPr>
        <p:spPr>
          <a:xfrm>
            <a:off x="7463790" y="3860800"/>
            <a:ext cx="1117600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400" b="1" dirty="0">
                <a:highlight>
                  <a:srgbClr val="C0C0C0"/>
                </a:highlight>
                <a:sym typeface="+mn-ea"/>
              </a:rPr>
              <a:t>6块TLK1501</a:t>
            </a:r>
            <a:endParaRPr lang="zh-CN" altLang="en-US" sz="1400" b="1" dirty="0">
              <a:highlight>
                <a:srgbClr val="C0C0C0"/>
              </a:highlight>
              <a:sym typeface="+mn-ea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6925" y="4293235"/>
            <a:ext cx="2066925" cy="2165350"/>
          </a:xfrm>
          <a:prstGeom prst="rect">
            <a:avLst/>
          </a:prstGeom>
        </p:spPr>
      </p:pic>
      <p:sp>
        <p:nvSpPr>
          <p:cNvPr id="28" name="左大括号 27"/>
          <p:cNvSpPr/>
          <p:nvPr/>
        </p:nvSpPr>
        <p:spPr>
          <a:xfrm>
            <a:off x="9408160" y="4436745"/>
            <a:ext cx="215900" cy="194437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本框 28"/>
          <p:cNvSpPr txBox="1"/>
          <p:nvPr/>
        </p:nvSpPr>
        <p:spPr>
          <a:xfrm>
            <a:off x="8039735" y="5276850"/>
            <a:ext cx="13957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tx1"/>
                </a:solidFill>
                <a:highlight>
                  <a:srgbClr val="C0C0C0"/>
                </a:highlight>
              </a:rPr>
              <a:t>替换为</a:t>
            </a:r>
            <a:r>
              <a:rPr lang="en-US" altLang="zh-CN" sz="1400" b="1" dirty="0">
                <a:solidFill>
                  <a:schemeClr val="tx1"/>
                </a:solidFill>
                <a:highlight>
                  <a:srgbClr val="C0C0C0"/>
                </a:highlight>
              </a:rPr>
              <a:t>6个lanes</a:t>
            </a:r>
            <a:endParaRPr lang="en-US" altLang="zh-CN" sz="1400" b="1" dirty="0">
              <a:solidFill>
                <a:schemeClr val="tx1"/>
              </a:solidFill>
              <a:highlight>
                <a:srgbClr val="C0C0C0"/>
              </a:highlight>
            </a:endParaRPr>
          </a:p>
        </p:txBody>
      </p:sp>
      <p:sp>
        <p:nvSpPr>
          <p:cNvPr id="31" name="下箭头 30"/>
          <p:cNvSpPr/>
          <p:nvPr/>
        </p:nvSpPr>
        <p:spPr>
          <a:xfrm>
            <a:off x="8103235" y="4182110"/>
            <a:ext cx="221615" cy="1080135"/>
          </a:xfrm>
          <a:prstGeom prst="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文本框 31"/>
          <p:cNvSpPr txBox="1"/>
          <p:nvPr/>
        </p:nvSpPr>
        <p:spPr>
          <a:xfrm>
            <a:off x="423545" y="6165215"/>
            <a:ext cx="6344920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spcAft>
                <a:spcPts val="600"/>
              </a:spcAft>
              <a:buFont typeface="Wingdings" panose="05000000000000000000" charset="0"/>
              <a:buNone/>
            </a:pPr>
            <a:r>
              <a:rPr lang="zh-CN" altLang="en-US" sz="1400" b="1" dirty="0" smtClean="0">
                <a:solidFill>
                  <a:schemeClr val="bg1"/>
                </a:solidFill>
                <a:highlight>
                  <a:srgbClr val="800000"/>
                </a:highligh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目前正在学习</a:t>
            </a:r>
            <a:r>
              <a:rPr lang="en-US" altLang="zh-CN" sz="1400" b="1" dirty="0" smtClean="0">
                <a:solidFill>
                  <a:schemeClr val="bg1"/>
                </a:solidFill>
                <a:highlight>
                  <a:srgbClr val="800000"/>
                </a:highligh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GTH</a:t>
            </a:r>
            <a:r>
              <a:rPr lang="zh-CN" altLang="en-US" sz="1400" b="1" dirty="0" smtClean="0">
                <a:solidFill>
                  <a:schemeClr val="bg1"/>
                </a:solidFill>
                <a:highlight>
                  <a:srgbClr val="800000"/>
                </a:highligh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的使用，以及阅读</a:t>
            </a:r>
            <a:r>
              <a:rPr lang="en-US" altLang="zh-CN" sz="1400" b="1" dirty="0" smtClean="0">
                <a:solidFill>
                  <a:schemeClr val="bg1"/>
                </a:solidFill>
                <a:highlight>
                  <a:srgbClr val="800000"/>
                </a:highligh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TLK1501 datasheet</a:t>
            </a:r>
            <a:r>
              <a:rPr lang="zh-CN" altLang="en-US" sz="1400" b="1" dirty="0" smtClean="0">
                <a:solidFill>
                  <a:schemeClr val="bg1"/>
                </a:solidFill>
                <a:highlight>
                  <a:srgbClr val="800000"/>
                </a:highligh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，完成学习调研工作。</a:t>
            </a:r>
            <a:endParaRPr lang="zh-CN" altLang="en-US" sz="1400" b="1" dirty="0" smtClean="0">
              <a:solidFill>
                <a:schemeClr val="bg1"/>
              </a:solidFill>
              <a:highlight>
                <a:srgbClr val="800000"/>
              </a:highlight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03</a:t>
            </a:r>
            <a:r>
              <a:rPr lang="zh-CN" altLang="en-US" dirty="0">
                <a:sym typeface="+mn-ea"/>
              </a:rPr>
              <a:t>总结及后续计划</a:t>
            </a:r>
            <a:endParaRPr lang="zh-CN" altLang="en-US" dirty="0">
              <a:sym typeface="+mn-ea"/>
            </a:endParaRPr>
          </a:p>
        </p:txBody>
      </p:sp>
      <p:sp>
        <p:nvSpPr>
          <p:cNvPr id="8" name="内容占位符 1"/>
          <p:cNvSpPr>
            <a:spLocks noGrp="1"/>
          </p:cNvSpPr>
          <p:nvPr>
            <p:ph idx="1"/>
          </p:nvPr>
        </p:nvSpPr>
        <p:spPr>
          <a:xfrm>
            <a:off x="1487805" y="1700530"/>
            <a:ext cx="10276840" cy="4316730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2000" dirty="0" smtClean="0"/>
              <a:t>总结：</a:t>
            </a:r>
            <a:endParaRPr lang="zh-CN" altLang="en-US" sz="2000" dirty="0" smtClean="0"/>
          </a:p>
          <a:p>
            <a:pPr>
              <a:buFont typeface="Wingdings" panose="05000000000000000000" pitchFamily="2" charset="2"/>
              <a:buChar char="Ø"/>
            </a:pPr>
            <a:endParaRPr lang="zh-CN" altLang="en-US" sz="2000" dirty="0" smtClean="0"/>
          </a:p>
          <a:p>
            <a:pPr>
              <a:buFont typeface="Wingdings" panose="05000000000000000000" pitchFamily="2" charset="2"/>
              <a:buChar char="Ø"/>
            </a:pPr>
            <a:endParaRPr lang="zh-CN" altLang="en-US" sz="2000" dirty="0" smtClean="0"/>
          </a:p>
          <a:p>
            <a:pPr>
              <a:buFont typeface="Wingdings" panose="05000000000000000000" pitchFamily="2" charset="2"/>
              <a:buChar char="Ø"/>
            </a:pPr>
            <a:endParaRPr lang="zh-CN" altLang="en-US" sz="2000" dirty="0" smtClean="0"/>
          </a:p>
          <a:p>
            <a:pPr>
              <a:buFont typeface="Wingdings" panose="05000000000000000000" pitchFamily="2" charset="2"/>
              <a:buChar char="Ø"/>
            </a:pPr>
            <a:endParaRPr lang="zh-CN" altLang="en-US" sz="2000" dirty="0" smtClean="0"/>
          </a:p>
          <a:p>
            <a:pPr marL="0" indent="0">
              <a:buNone/>
            </a:pPr>
            <a:endParaRPr lang="zh-CN" altLang="en-US" sz="2000" dirty="0" smtClean="0"/>
          </a:p>
          <a:p>
            <a:pPr marL="0" indent="0">
              <a:buNone/>
            </a:pPr>
            <a:r>
              <a:rPr lang="zh-CN" altLang="en-US" sz="2000" dirty="0" smtClean="0"/>
              <a:t>计划：</a:t>
            </a:r>
            <a:endParaRPr lang="zh-CN" altLang="en-US" sz="2000" dirty="0" smtClean="0"/>
          </a:p>
        </p:txBody>
      </p:sp>
      <p:sp>
        <p:nvSpPr>
          <p:cNvPr id="55" name="文本框 54"/>
          <p:cNvSpPr txBox="1"/>
          <p:nvPr/>
        </p:nvSpPr>
        <p:spPr>
          <a:xfrm>
            <a:off x="1559560" y="2132965"/>
            <a:ext cx="7297420" cy="198247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 anchor="t">
            <a:noAutofit/>
          </a:bodyPr>
          <a:lstStyle/>
          <a:p>
            <a:pPr marL="342265" indent="-285750" fontAlgn="auto">
              <a:buClr>
                <a:srgbClr val="F79646"/>
              </a:buClr>
              <a:buFont typeface="Wingdings" panose="05000000000000000000" charset="0"/>
              <a:buChar char="Ø"/>
            </a:pPr>
            <a:r>
              <a:rPr lang="zh-CN" altLang="en-US" b="1" dirty="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固件升级</a:t>
            </a:r>
            <a:endParaRPr lang="zh-CN" altLang="en-US" b="1" dirty="0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marL="56515" indent="0" fontAlgn="auto">
              <a:buClr>
                <a:srgbClr val="F79646"/>
              </a:buClr>
              <a:buNone/>
            </a:pPr>
            <a:r>
              <a:rPr lang="en-US" altLang="zh-CN" dirty="0" err="1">
                <a:highlight>
                  <a:srgbClr val="FFFF00"/>
                </a:highlight>
                <a:sym typeface="+mn-ea"/>
              </a:rPr>
              <a:t>fctl</a:t>
            </a:r>
            <a:r>
              <a:rPr lang="zh-CN" altLang="en-US" dirty="0">
                <a:highlight>
                  <a:srgbClr val="FFFF00"/>
                </a:highlight>
                <a:sym typeface="+mn-ea"/>
              </a:rPr>
              <a:t>在触发快控制系统中主要功能：</a:t>
            </a:r>
            <a:endParaRPr lang="en-US" altLang="zh-CN" sz="1800" b="0" dirty="0">
              <a:highlight>
                <a:srgbClr val="FFFF00"/>
              </a:highlight>
            </a:endParaRPr>
          </a:p>
          <a:p>
            <a:pPr lvl="1" indent="-342900">
              <a:lnSpc>
                <a:spcPct val="110000"/>
              </a:lnSpc>
              <a:buClr>
                <a:srgbClr val="66CC00"/>
              </a:buClr>
              <a:buFont typeface="Wingdings" panose="05000000000000000000" charset="0"/>
              <a:buChar char="ü"/>
            </a:pPr>
            <a:r>
              <a:rPr lang="zh-CN" altLang="en-US" sz="1400" b="1" dirty="0">
                <a:solidFill>
                  <a:srgbClr val="92D050"/>
                </a:solidFill>
                <a:sym typeface="+mn-ea"/>
              </a:rPr>
              <a:t>向子系统扇出快控制信号</a:t>
            </a:r>
            <a:endParaRPr lang="zh-CN" altLang="en-US" sz="1400" b="1" dirty="0">
              <a:solidFill>
                <a:schemeClr val="accent3">
                  <a:lumMod val="75000"/>
                </a:schemeClr>
              </a:solidFill>
              <a:sym typeface="+mn-ea"/>
            </a:endParaRPr>
          </a:p>
          <a:p>
            <a:pPr lvl="1" indent="-342900">
              <a:lnSpc>
                <a:spcPct val="110000"/>
              </a:lnSpc>
              <a:buClr>
                <a:srgbClr val="66CC00"/>
              </a:buClr>
              <a:buFont typeface="Wingdings" panose="05000000000000000000" charset="0"/>
              <a:buChar char="ü"/>
            </a:pPr>
            <a:r>
              <a:rPr lang="zh-CN" altLang="en-US" sz="1400" b="1" dirty="0">
                <a:solidFill>
                  <a:srgbClr val="92D050"/>
                </a:solidFill>
                <a:sym typeface="+mn-ea"/>
              </a:rPr>
              <a:t>产生所需的触发信号用于调试</a:t>
            </a:r>
            <a:endParaRPr lang="zh-CN" altLang="en-US" sz="1400" b="1" dirty="0">
              <a:solidFill>
                <a:srgbClr val="92D050"/>
              </a:solidFill>
            </a:endParaRPr>
          </a:p>
          <a:p>
            <a:pPr lvl="1" indent="-342900">
              <a:lnSpc>
                <a:spcPct val="110000"/>
              </a:lnSpc>
              <a:spcAft>
                <a:spcPts val="1000"/>
              </a:spcAft>
              <a:buClr>
                <a:srgbClr val="C00000"/>
              </a:buClr>
              <a:buFont typeface="Wingdings" panose="05000000000000000000" charset="0"/>
              <a:buChar char="p"/>
            </a:pPr>
            <a:r>
              <a:rPr lang="zh-CN" altLang="en-US" sz="1400" dirty="0">
                <a:solidFill>
                  <a:srgbClr val="C00000"/>
                </a:solidFill>
                <a:sym typeface="+mn-ea"/>
              </a:rPr>
              <a:t>接收子系统读出状态信号并进行计时、计数、产生中断（待实现）</a:t>
            </a:r>
            <a:endParaRPr lang="zh-CN" altLang="en-US" sz="1400" dirty="0">
              <a:solidFill>
                <a:srgbClr val="C00000"/>
              </a:solidFill>
              <a:sym typeface="+mn-ea"/>
            </a:endParaRPr>
          </a:p>
          <a:p>
            <a:pPr lvl="1" indent="-342900">
              <a:lnSpc>
                <a:spcPct val="110000"/>
              </a:lnSpc>
              <a:spcAft>
                <a:spcPts val="1000"/>
              </a:spcAft>
              <a:buClr>
                <a:srgbClr val="C00000"/>
              </a:buClr>
              <a:buFont typeface="Wingdings" panose="05000000000000000000" charset="0"/>
              <a:buChar char="p"/>
            </a:pP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sitcp网络数据读出：完成官方示例的学习，待修改</a:t>
            </a: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代码上板测试</a:t>
            </a:r>
            <a:endParaRPr lang="zh-CN" altLang="en-US" sz="1400" dirty="0">
              <a:solidFill>
                <a:srgbClr val="C00000"/>
              </a:solidFill>
              <a:sym typeface="+mn-ea"/>
            </a:endParaRPr>
          </a:p>
          <a:p>
            <a:pPr lvl="0" indent="-342900">
              <a:lnSpc>
                <a:spcPct val="110000"/>
              </a:lnSpc>
              <a:spcAft>
                <a:spcPts val="1000"/>
              </a:spcAft>
              <a:buClr>
                <a:srgbClr val="C00000"/>
              </a:buClr>
              <a:buFont typeface="Wingdings" panose="05000000000000000000" charset="0"/>
              <a:buChar char="p"/>
            </a:pPr>
            <a:r>
              <a:rPr lang="zh-CN" altLang="en-US" sz="18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软件开发（待实现）</a:t>
            </a:r>
            <a:endParaRPr lang="zh-CN" altLang="en-US" sz="1800" b="1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559560" y="4796790"/>
            <a:ext cx="9032875" cy="1479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 anchor="t">
            <a:noAutofit/>
          </a:bodyPr>
          <a:lstStyle/>
          <a:p>
            <a:pPr marL="342265" indent="-285750" fontAlgn="auto">
              <a:lnSpc>
                <a:spcPct val="150000"/>
              </a:lnSpc>
              <a:buClr>
                <a:srgbClr val="F79646"/>
              </a:buClr>
              <a:buFont typeface="Wingdings" panose="05000000000000000000" charset="0"/>
              <a:buChar char="Ø"/>
            </a:pP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先学习</a:t>
            </a:r>
            <a:r>
              <a:rPr lang="en-US" alt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UG576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（</a:t>
            </a:r>
            <a:r>
              <a:rPr lang="en-US" alt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UltraScale Architecture GTH Transceivers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）复现固件全部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基础功能</a:t>
            </a:r>
            <a:endParaRPr lang="en-US" altLang="zh-CN" sz="1600" b="1" dirty="0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marL="342265" indent="-285750" fontAlgn="auto">
              <a:lnSpc>
                <a:spcPct val="150000"/>
              </a:lnSpc>
              <a:buClr>
                <a:srgbClr val="F79646"/>
              </a:buClr>
              <a:buFont typeface="Wingdings" panose="05000000000000000000" charset="0"/>
              <a:buChar char="Ø"/>
            </a:pP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接入</a:t>
            </a:r>
            <a:r>
              <a:rPr lang="en-US" alt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sitcp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接口，测试网口读出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功能</a:t>
            </a:r>
            <a:endParaRPr lang="zh-CN" altLang="en-US" sz="1600" dirty="0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marL="342265" indent="-285750" fontAlgn="auto">
              <a:lnSpc>
                <a:spcPct val="150000"/>
              </a:lnSpc>
              <a:buClr>
                <a:srgbClr val="F79646"/>
              </a:buClr>
              <a:buFont typeface="Wingdings" panose="05000000000000000000" charset="0"/>
              <a:buChar char="Ø"/>
            </a:pP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调研软件开发部分功能实现</a:t>
            </a:r>
            <a:endParaRPr lang="zh-CN" altLang="en-US" sz="1600" dirty="0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ph type="ctrTitle"/>
          </p:nvPr>
        </p:nvSpPr>
        <p:spPr>
          <a:xfrm>
            <a:off x="2516424" y="1124744"/>
            <a:ext cx="7159151" cy="720080"/>
          </a:xfrm>
        </p:spPr>
        <p:txBody>
          <a:bodyPr/>
          <a:lstStyle/>
          <a:p>
            <a:r>
              <a:rPr lang="en-US" altLang="en-US" b="0" dirty="0">
                <a:solidFill>
                  <a:srgbClr val="003399"/>
                </a:solidFill>
                <a:latin typeface="Impact" panose="020B0806030902050204" pitchFamily="34" charset="0"/>
              </a:rPr>
              <a:t>Thank You for Your Attention!</a:t>
            </a:r>
            <a:endParaRPr lang="en-US" altLang="en-US" b="0" dirty="0">
              <a:solidFill>
                <a:srgbClr val="003399"/>
              </a:solidFill>
              <a:latin typeface="Impact" panose="020B0806030902050204" pitchFamily="34" charset="0"/>
            </a:endParaRPr>
          </a:p>
        </p:txBody>
      </p:sp>
      <p:pic>
        <p:nvPicPr>
          <p:cNvPr id="7170" name="Picture 2" descr="查看源图像"/>
          <p:cNvPicPr>
            <a:picLocks noChangeAspect="1" noChangeArrowheads="1"/>
          </p:cNvPicPr>
          <p:nvPr/>
        </p:nvPicPr>
        <p:blipFill>
          <a:blip r:embed="rId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9781" b="89882" l="4750" r="91750">
                        <a14:foregroundMark x1="11625" y1="57504" x2="11625" y2="57504"/>
                        <a14:foregroundMark x1="6125" y1="69477" x2="6125" y2="69477"/>
                        <a14:foregroundMark x1="4750" y1="69140" x2="4750" y2="69140"/>
                        <a14:foregroundMark x1="91750" y1="61214" x2="91750" y2="612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860" y="1556792"/>
            <a:ext cx="6330280" cy="469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2132</Words>
  <Application>WPS 演示</Application>
  <PresentationFormat>宽屏</PresentationFormat>
  <Paragraphs>242</Paragraphs>
  <Slides>9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1" baseType="lpstr">
      <vt:lpstr>Arial</vt:lpstr>
      <vt:lpstr>宋体</vt:lpstr>
      <vt:lpstr>Wingdings</vt:lpstr>
      <vt:lpstr>微软雅黑</vt:lpstr>
      <vt:lpstr>黑体</vt:lpstr>
      <vt:lpstr>Arial Black</vt:lpstr>
      <vt:lpstr>Times New Roman</vt:lpstr>
      <vt:lpstr>Wingdings</vt:lpstr>
      <vt:lpstr>Impact</vt:lpstr>
      <vt:lpstr>Calibri</vt:lpstr>
      <vt:lpstr>Arial Unicode MS</vt:lpstr>
      <vt:lpstr>Office 主题</vt:lpstr>
      <vt:lpstr>PowerPoint 演示文稿</vt:lpstr>
      <vt:lpstr>PowerPoint 演示文稿</vt:lpstr>
      <vt:lpstr>01项目整体介绍</vt:lpstr>
      <vt:lpstr>02工作进展</vt:lpstr>
      <vt:lpstr>02工作进展</vt:lpstr>
      <vt:lpstr>02工作进展</vt:lpstr>
      <vt:lpstr>02工作进展</vt:lpstr>
      <vt:lpstr>03总结及后续计划</vt:lpstr>
      <vt:lpstr>Thank You for Your Attention!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vivi</dc:creator>
  <cp:lastModifiedBy>ㅤ</cp:lastModifiedBy>
  <cp:revision>3459</cp:revision>
  <cp:lastPrinted>2013-10-17T01:59:00Z</cp:lastPrinted>
  <dcterms:created xsi:type="dcterms:W3CDTF">2012-09-04T11:33:00Z</dcterms:created>
  <dcterms:modified xsi:type="dcterms:W3CDTF">2025-12-24T13:24:25Z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988AC1C3CDC04103983540C6FF8C25F2_13</vt:lpwstr>
  </property>
  <property fmtid="{D5CDD505-2E9C-101B-9397-08002B2CF9AE}" pid="3" name="KSOProductBuildVer">
    <vt:lpwstr>2052-12.1.0.24034</vt:lpwstr>
  </property>
</Properties>
</file>