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4" r:id="rId3"/>
    <p:sldId id="348" r:id="rId4"/>
    <p:sldId id="355" r:id="rId5"/>
    <p:sldId id="366" r:id="rId6"/>
    <p:sldId id="367" r:id="rId7"/>
    <p:sldId id="360" r:id="rId8"/>
    <p:sldId id="369" r:id="rId9"/>
    <p:sldId id="370" r:id="rId10"/>
    <p:sldId id="368" r:id="rId11"/>
    <p:sldId id="335" r:id="rId12"/>
    <p:sldId id="376" r:id="rId13"/>
    <p:sldId id="377" r:id="rId14"/>
    <p:sldId id="378" r:id="rId15"/>
    <p:sldId id="340" r:id="rId16"/>
    <p:sldId id="343" r:id="rId17"/>
    <p:sldId id="363" r:id="rId18"/>
    <p:sldId id="361" r:id="rId19"/>
    <p:sldId id="358" r:id="rId20"/>
    <p:sldId id="365" r:id="rId21"/>
    <p:sldId id="359" r:id="rId22"/>
    <p:sldId id="371" r:id="rId23"/>
    <p:sldId id="364" r:id="rId24"/>
    <p:sldId id="373" r:id="rId25"/>
    <p:sldId id="374" r:id="rId26"/>
    <p:sldId id="375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FFFFCC"/>
    <a:srgbClr val="FFFF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2" autoAdjust="0"/>
    <p:restoredTop sz="94685" autoAdjust="0"/>
  </p:normalViewPr>
  <p:slideViewPr>
    <p:cSldViewPr>
      <p:cViewPr varScale="1">
        <p:scale>
          <a:sx n="91" d="100"/>
          <a:sy n="91" d="100"/>
        </p:scale>
        <p:origin x="-1278" y="-114"/>
      </p:cViewPr>
      <p:guideLst>
        <p:guide orient="horz" pos="4201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4"/>
    </p:cViewPr>
  </p:sorterViewPr>
  <p:notesViewPr>
    <p:cSldViewPr>
      <p:cViewPr varScale="1">
        <p:scale>
          <a:sx n="67" d="100"/>
          <a:sy n="67" d="100"/>
        </p:scale>
        <p:origin x="-3372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jc\Boulot\SOLEIL%20stabilit&#233;%20lignes\Copie%20de%20tailles%20points%20sources%20photons%20lignes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6"/>
  <c:chart>
    <c:plotArea>
      <c:layout>
        <c:manualLayout>
          <c:layoutTarget val="inner"/>
          <c:xMode val="edge"/>
          <c:yMode val="edge"/>
          <c:x val="0.10689107611548559"/>
          <c:y val="7.4548702245552684E-2"/>
          <c:w val="0.8342062554680667"/>
          <c:h val="0.8326195683872849"/>
        </c:manualLayout>
      </c:layout>
      <c:scatterChart>
        <c:scatterStyle val="smoothMarker"/>
        <c:ser>
          <c:idx val="0"/>
          <c:order val="0"/>
          <c:spPr>
            <a:ln>
              <a:solidFill>
                <a:srgbClr val="000099"/>
              </a:solidFill>
            </a:ln>
          </c:spPr>
          <c:marker>
            <c:symbol val="none"/>
          </c:marker>
          <c:xVal>
            <c:numRef>
              <c:f>Feuil3!$M$32:$M$38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</c:numCache>
            </c:numRef>
          </c:xVal>
          <c:yVal>
            <c:numRef>
              <c:f>Feuil3!$N$32:$N$38</c:f>
              <c:numCache>
                <c:formatCode>General</c:formatCode>
                <c:ptCount val="7"/>
                <c:pt idx="0">
                  <c:v>5.6044238712935259</c:v>
                </c:pt>
                <c:pt idx="1">
                  <c:v>3.9629261240354143</c:v>
                </c:pt>
                <c:pt idx="2">
                  <c:v>2.5063745501869859</c:v>
                </c:pt>
                <c:pt idx="3">
                  <c:v>1.7722744406305901</c:v>
                </c:pt>
                <c:pt idx="4">
                  <c:v>1.2531872750934856</c:v>
                </c:pt>
                <c:pt idx="5">
                  <c:v>0.79258522480708249</c:v>
                </c:pt>
                <c:pt idx="6">
                  <c:v>0.56044238712935257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xVal>
            <c:numRef>
              <c:f>Feuil3!$M$32:$M$38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</c:numCache>
            </c:numRef>
          </c:xVal>
          <c:yVal>
            <c:numRef>
              <c:f>Feuil3!$O$32:$O$38</c:f>
              <c:numCache>
                <c:formatCode>General</c:formatCode>
                <c:ptCount val="7"/>
                <c:pt idx="0">
                  <c:v>17.606816861659031</c:v>
                </c:pt>
                <c:pt idx="1">
                  <c:v>12.449899597988795</c:v>
                </c:pt>
                <c:pt idx="2">
                  <c:v>7.8740078740118085</c:v>
                </c:pt>
                <c:pt idx="3">
                  <c:v>5.5677643628300215</c:v>
                </c:pt>
                <c:pt idx="4">
                  <c:v>3.9370039370059047</c:v>
                </c:pt>
                <c:pt idx="5">
                  <c:v>2.4899799195977463</c:v>
                </c:pt>
                <c:pt idx="6">
                  <c:v>1.7606816861659005</c:v>
                </c:pt>
              </c:numCache>
            </c:numRef>
          </c:yVal>
          <c:smooth val="1"/>
        </c:ser>
        <c:axId val="75886976"/>
        <c:axId val="75888512"/>
      </c:scatterChart>
      <c:valAx>
        <c:axId val="75886976"/>
        <c:scaling>
          <c:logBase val="10"/>
          <c:orientation val="minMax"/>
          <c:max val="100"/>
          <c:min val="1"/>
        </c:scaling>
        <c:axPos val="b"/>
        <c:minorGridlines/>
        <c:numFmt formatCode="General" sourceLinked="1"/>
        <c:tickLblPos val="nextTo"/>
        <c:crossAx val="75888512"/>
        <c:crossesAt val="0.1"/>
        <c:crossBetween val="midCat"/>
      </c:valAx>
      <c:valAx>
        <c:axId val="75888512"/>
        <c:scaling>
          <c:logBase val="10"/>
          <c:orientation val="minMax"/>
        </c:scaling>
        <c:axPos val="l"/>
        <c:majorGridlines/>
        <c:minorGridlines/>
        <c:numFmt formatCode="General" sourceLinked="1"/>
        <c:tickLblPos val="nextTo"/>
        <c:crossAx val="75886976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</cdr:x>
      <cdr:y>0.02985</cdr:y>
    </cdr:from>
    <cdr:to>
      <cdr:x>0.35176</cdr:x>
      <cdr:y>0.21938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4056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000" dirty="0" smtClean="0"/>
            <a:t>µm or µrad</a:t>
          </a:r>
          <a:endParaRPr lang="fr-FR" sz="2000" dirty="0"/>
        </a:p>
      </cdr:txBody>
    </cdr:sp>
  </cdr:relSizeAnchor>
  <cdr:relSizeAnchor xmlns:cdr="http://schemas.openxmlformats.org/drawingml/2006/chartDrawing">
    <cdr:from>
      <cdr:x>0.52308</cdr:x>
      <cdr:y>0.33339</cdr:y>
    </cdr:from>
    <cdr:to>
      <cdr:x>0.74984</cdr:x>
      <cdr:y>0.52292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448272" y="1440508"/>
          <a:ext cx="1061355" cy="818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dirty="0" smtClean="0">
              <a:solidFill>
                <a:srgbClr val="FF0066"/>
              </a:solidFill>
            </a:rPr>
            <a:t>Divergence</a:t>
          </a:r>
          <a:endParaRPr lang="fr-FR" sz="1800" dirty="0">
            <a:solidFill>
              <a:srgbClr val="FF0066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0.56716</cdr:y>
    </cdr:from>
    <cdr:to>
      <cdr:x>0.72676</cdr:x>
      <cdr:y>0.7567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016224" y="27363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dirty="0" smtClean="0">
              <a:solidFill>
                <a:srgbClr val="000099"/>
              </a:solidFill>
            </a:rPr>
            <a:t>Size</a:t>
          </a:r>
          <a:endParaRPr lang="fr-FR" sz="1800" dirty="0">
            <a:solidFill>
              <a:srgbClr val="000099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fld id="{00D0F9D9-BAEB-4A28-983D-0D0427BC88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fld id="{B9092B74-A1FA-4F94-A899-8D602383E7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77B47D-7CE0-4BBD-ABC6-C6BBD9557A2F}" type="slidenum">
              <a:rPr lang="fr-FR" smtClean="0">
                <a:latin typeface="Arial" pitchFamily="34" charset="0"/>
              </a:rPr>
              <a:pPr/>
              <a:t>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5E27-C14C-4455-AA5C-304AF819F1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669BB-B045-4548-83FC-5D6813DBC4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FD2B-996E-4B27-9FA7-6C2CC84BAD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2915C-2701-4652-ACBE-B9E51827B7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5DFD-F87B-4F8B-88EA-3F62E5783A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C7F6D-A788-403A-A29C-38DEA94AE5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54E25-00A9-4F68-9D23-6EA663DC9F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91817-F852-44C7-B7BD-5AA4EEB9C3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642AC-1F61-4B6A-9D2A-CB6FBE69A7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5F98A-8529-412E-AB31-24F4089A92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34B8B-23F4-4602-9E41-085F674586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34E4-16E7-4EE3-AD33-1F4AC31175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50181-9839-4B76-B6BD-D2BAA319E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94697-15C4-4B66-B9D5-CF30D24957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608EB-3A0A-40C2-A3A1-BA59026A1E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0C95E-073C-4ADE-B71F-B513A34D9D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39965-CE5F-450B-B57D-B4901796D8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B7D9051-6794-4E6B-92BC-B3A2EE2A2B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3077" name="Picture 12" descr="Propo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925" y="41275"/>
            <a:ext cx="9070975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7740650" y="6532563"/>
            <a:ext cx="1219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93FAF49-B692-4C34-B785-9B76AA4AD459}" type="slidenum">
              <a:rPr lang="en-GB" sz="1200" b="1" i="1">
                <a:solidFill>
                  <a:srgbClr val="000099"/>
                </a:solidFill>
                <a:cs typeface="Arial" pitchFamily="34" charset="0"/>
              </a:rPr>
              <a:pPr algn="r">
                <a:defRPr/>
              </a:pPr>
              <a:t>‹N°›</a:t>
            </a:fld>
            <a:endParaRPr lang="en-GB" sz="120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-180975" y="6543675"/>
            <a:ext cx="7848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Bitstream Vera Sans"/>
              </a:rPr>
              <a:t>Jean-Claude DENARD</a:t>
            </a:r>
            <a:r>
              <a:rPr lang="en-US" sz="1400" b="1" dirty="0" smtClean="0">
                <a:solidFill>
                  <a:schemeClr val="bg1"/>
                </a:solidFill>
                <a:latin typeface="Bitstream Vera Sans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Bitstream Vera Sans"/>
              </a:rPr>
              <a:t>Workshop on Accelerator R&amp;D for Ultimate Storage Rings</a:t>
            </a:r>
            <a:endParaRPr lang="en-US" sz="1400" b="1" dirty="0" smtClean="0">
              <a:solidFill>
                <a:schemeClr val="bg1"/>
              </a:solidFill>
              <a:latin typeface="Bitstream Vera Sans"/>
            </a:endParaRPr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 rot="-5400000">
            <a:off x="8558213" y="357187"/>
            <a:ext cx="857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sz="1000" b="1" smtClean="0">
                <a:solidFill>
                  <a:schemeClr val="bg1"/>
                </a:solidFill>
              </a:rPr>
              <a:t>Version 2.0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73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42988" y="1557338"/>
            <a:ext cx="7058025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ORBIT FEEDBACK SYSTEMS and XBPMs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63713" y="5157788"/>
            <a:ext cx="5689600" cy="1150937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u="sng" smtClean="0"/>
              <a:t>J-C. Denard</a:t>
            </a:r>
            <a:r>
              <a:rPr lang="en-US" sz="1600" smtClean="0"/>
              <a:t>, N. Hubert * and L. Cassinari*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* Diagnostics Group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Synchrotron SOLEIL, France</a:t>
            </a:r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On behalf of the OFB team</a:t>
            </a: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1116013" y="3213100"/>
            <a:ext cx="66246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Workshop on Accelerator R&amp;D for Ultimate Storage Rings</a:t>
            </a:r>
          </a:p>
        </p:txBody>
      </p:sp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974850" y="4076700"/>
            <a:ext cx="49053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30 October – 01 November 2012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Beijing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r-FR" sz="3200" dirty="0" smtClean="0"/>
              <a:t>USR </a:t>
            </a:r>
            <a:r>
              <a:rPr lang="fr-FR" sz="3200" dirty="0" err="1" smtClean="0"/>
              <a:t>Orbit</a:t>
            </a:r>
            <a:r>
              <a:rPr lang="fr-FR" sz="3200" dirty="0" smtClean="0"/>
              <a:t> </a:t>
            </a:r>
            <a:r>
              <a:rPr lang="fr-FR" sz="3200" dirty="0" smtClean="0"/>
              <a:t>Feedback Systems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fr-FR" sz="2400" dirty="0" err="1" smtClean="0"/>
              <a:t>Probably</a:t>
            </a:r>
            <a:r>
              <a:rPr lang="fr-FR" sz="2400" dirty="0" smtClean="0"/>
              <a:t> </a:t>
            </a:r>
            <a:r>
              <a:rPr lang="fr-FR" sz="2400" dirty="0" err="1" smtClean="0"/>
              <a:t>similar</a:t>
            </a:r>
            <a:r>
              <a:rPr lang="fr-FR" sz="2400" dirty="0" smtClean="0"/>
              <a:t> to </a:t>
            </a:r>
            <a:r>
              <a:rPr lang="fr-FR" sz="2400" dirty="0" err="1" smtClean="0"/>
              <a:t>existing</a:t>
            </a:r>
            <a:r>
              <a:rPr lang="fr-FR" sz="2400" dirty="0" smtClean="0"/>
              <a:t> </a:t>
            </a:r>
            <a:r>
              <a:rPr lang="fr-FR" sz="2400" dirty="0" err="1" smtClean="0"/>
              <a:t>systems</a:t>
            </a:r>
            <a:endParaRPr lang="fr-FR" sz="2400" dirty="0" smtClean="0"/>
          </a:p>
          <a:p>
            <a:pPr lvl="1"/>
            <a:r>
              <a:rPr lang="fr-FR" sz="2000" dirty="0" err="1" smtClean="0"/>
              <a:t>Bandwidth</a:t>
            </a:r>
            <a:r>
              <a:rPr lang="fr-FR" sz="2000" dirty="0" smtClean="0"/>
              <a:t> extension to 500 Hz </a:t>
            </a:r>
            <a:r>
              <a:rPr lang="fr-FR" sz="2000" dirty="0" err="1" smtClean="0"/>
              <a:t>would</a:t>
            </a:r>
            <a:r>
              <a:rPr lang="fr-FR" sz="2000" dirty="0" smtClean="0"/>
              <a:t> </a:t>
            </a:r>
            <a:r>
              <a:rPr lang="fr-FR" sz="2000" dirty="0" err="1" smtClean="0"/>
              <a:t>supress</a:t>
            </a:r>
            <a:r>
              <a:rPr lang="fr-FR" sz="2000" dirty="0" smtClean="0"/>
              <a:t> </a:t>
            </a:r>
            <a:r>
              <a:rPr lang="fr-FR" sz="2000" dirty="0" err="1" smtClean="0"/>
              <a:t>better</a:t>
            </a:r>
            <a:r>
              <a:rPr lang="fr-FR" sz="2000" dirty="0" smtClean="0"/>
              <a:t> the 50Hz </a:t>
            </a:r>
            <a:r>
              <a:rPr lang="fr-FR" sz="2000" dirty="0" err="1" smtClean="0"/>
              <a:t>spectrum</a:t>
            </a:r>
            <a:r>
              <a:rPr lang="fr-FR" sz="2000" dirty="0" smtClean="0"/>
              <a:t> </a:t>
            </a:r>
            <a:r>
              <a:rPr lang="fr-FR" sz="2000" dirty="0" err="1" smtClean="0"/>
              <a:t>lines</a:t>
            </a:r>
            <a:r>
              <a:rPr lang="fr-FR" sz="2000" dirty="0" smtClean="0"/>
              <a:t> of the mains (60 Hz in </a:t>
            </a:r>
            <a:r>
              <a:rPr lang="fr-FR" sz="2000" dirty="0" err="1" smtClean="0"/>
              <a:t>Americas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Vacuum </a:t>
            </a:r>
            <a:r>
              <a:rPr lang="fr-FR" sz="2000" dirty="0" err="1" smtClean="0"/>
              <a:t>chamber</a:t>
            </a:r>
            <a:r>
              <a:rPr lang="fr-FR" sz="2000" dirty="0" smtClean="0"/>
              <a:t> </a:t>
            </a:r>
            <a:r>
              <a:rPr lang="fr-FR" sz="2000" dirty="0" err="1" smtClean="0"/>
              <a:t>space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thin</a:t>
            </a:r>
            <a:r>
              <a:rPr lang="fr-FR" sz="2000" dirty="0" smtClean="0"/>
              <a:t> </a:t>
            </a:r>
            <a:r>
              <a:rPr lang="fr-FR" sz="2000" dirty="0" err="1" smtClean="0"/>
              <a:t>stainless</a:t>
            </a:r>
            <a:r>
              <a:rPr lang="fr-FR" sz="2000" dirty="0" smtClean="0"/>
              <a:t> </a:t>
            </a:r>
            <a:r>
              <a:rPr lang="fr-FR" sz="2000" dirty="0" err="1" smtClean="0"/>
              <a:t>steel</a:t>
            </a:r>
            <a:r>
              <a:rPr lang="fr-FR" sz="2000" dirty="0" smtClean="0"/>
              <a:t> </a:t>
            </a:r>
            <a:r>
              <a:rPr lang="fr-FR" sz="2000" dirty="0" err="1" smtClean="0"/>
              <a:t>walls</a:t>
            </a:r>
            <a:r>
              <a:rPr lang="fr-FR" sz="2000" dirty="0" smtClean="0"/>
              <a:t> </a:t>
            </a:r>
            <a:r>
              <a:rPr lang="fr-FR" sz="2000" dirty="0" err="1" smtClean="0"/>
              <a:t>need</a:t>
            </a:r>
            <a:r>
              <a:rPr lang="fr-FR" sz="2000" dirty="0" smtClean="0"/>
              <a:t> to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reserved</a:t>
            </a:r>
            <a:r>
              <a:rPr lang="fr-FR" sz="2000" dirty="0" smtClean="0"/>
              <a:t> for </a:t>
            </a:r>
            <a:r>
              <a:rPr lang="fr-FR" sz="2000" dirty="0" err="1" smtClean="0"/>
              <a:t>fast</a:t>
            </a:r>
            <a:r>
              <a:rPr lang="fr-FR" sz="2000" dirty="0" smtClean="0"/>
              <a:t> correctors</a:t>
            </a:r>
          </a:p>
          <a:p>
            <a:pPr lvl="1"/>
            <a:r>
              <a:rPr lang="fr-FR" sz="2000" dirty="0" smtClean="0"/>
              <a:t>If a square correction </a:t>
            </a:r>
            <a:r>
              <a:rPr lang="fr-FR" sz="2000" dirty="0" err="1" smtClean="0"/>
              <a:t>matrix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not possible, the correction </a:t>
            </a:r>
            <a:r>
              <a:rPr lang="fr-FR" sz="2000" dirty="0" err="1" smtClean="0"/>
              <a:t>algorithm</a:t>
            </a:r>
            <a:r>
              <a:rPr lang="fr-FR" sz="2000" dirty="0" smtClean="0"/>
              <a:t> </a:t>
            </a:r>
            <a:r>
              <a:rPr lang="fr-FR" sz="2000" dirty="0" err="1" smtClean="0"/>
              <a:t>should</a:t>
            </a:r>
            <a:r>
              <a:rPr lang="fr-FR" sz="2000" dirty="0" smtClean="0"/>
              <a:t> </a:t>
            </a:r>
            <a:r>
              <a:rPr lang="fr-FR" sz="2000" dirty="0" err="1" smtClean="0"/>
              <a:t>favor</a:t>
            </a:r>
            <a:r>
              <a:rPr lang="fr-FR" sz="2000" dirty="0" smtClean="0"/>
              <a:t> the few </a:t>
            </a:r>
            <a:r>
              <a:rPr lang="fr-FR" sz="2000" dirty="0" err="1" smtClean="0"/>
              <a:t>beamlines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tightest</a:t>
            </a:r>
            <a:r>
              <a:rPr lang="fr-FR" sz="2000" dirty="0" smtClean="0"/>
              <a:t> </a:t>
            </a:r>
            <a:r>
              <a:rPr lang="fr-FR" sz="2000" dirty="0" err="1" smtClean="0"/>
              <a:t>stability</a:t>
            </a:r>
            <a:r>
              <a:rPr lang="fr-FR" sz="2000" dirty="0" smtClean="0"/>
              <a:t> </a:t>
            </a:r>
            <a:r>
              <a:rPr lang="fr-FR" sz="2000" dirty="0" err="1" smtClean="0"/>
              <a:t>requirements</a:t>
            </a:r>
            <a:endParaRPr lang="fr-FR" sz="2000" dirty="0" smtClean="0"/>
          </a:p>
          <a:p>
            <a:endParaRPr lang="fr-F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274638"/>
            <a:ext cx="7211144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/>
              <a:t>SOLEIL Feedback Characteristics</a:t>
            </a:r>
          </a:p>
        </p:txBody>
      </p:sp>
      <p:graphicFrame>
        <p:nvGraphicFramePr>
          <p:cNvPr id="410670" name="Group 46"/>
          <p:cNvGraphicFramePr>
            <a:graphicFrameLocks noGrp="1"/>
          </p:cNvGraphicFramePr>
          <p:nvPr/>
        </p:nvGraphicFramePr>
        <p:xfrm>
          <a:off x="577850" y="1484313"/>
          <a:ext cx="7845425" cy="4845056"/>
        </p:xfrm>
        <a:graphic>
          <a:graphicData uri="http://schemas.openxmlformats.org/drawingml/2006/table">
            <a:tbl>
              <a:tblPr/>
              <a:tblGrid>
                <a:gridCol w="2614613"/>
                <a:gridCol w="2616200"/>
                <a:gridCol w="2614612"/>
              </a:tblGrid>
              <a:tr h="944520"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Parameters  (H,V)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SOFB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FOFB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02">
                <a:tc>
                  <a:txBody>
                    <a:bodyPr/>
                    <a:lstStyle/>
                    <a:p>
                      <a:pPr marL="0" marR="0" lvl="0" indent="0" algn="l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BPM #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122, 122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122, 122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519">
                <a:tc>
                  <a:txBody>
                    <a:bodyPr/>
                    <a:lstStyle/>
                    <a:p>
                      <a:pPr marL="0" marR="0" lvl="0" indent="0" algn="l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Corrector #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57, 57</a:t>
                      </a:r>
                    </a:p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arcs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50, 50</a:t>
                      </a:r>
                    </a:p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Straight sections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2">
                <a:tc>
                  <a:txBody>
                    <a:bodyPr/>
                    <a:lstStyle/>
                    <a:p>
                      <a:pPr marL="0" marR="0" lvl="0" indent="0" algn="l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Sing. Value  #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57, 57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46, 47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2">
                <a:tc>
                  <a:txBody>
                    <a:bodyPr/>
                    <a:lstStyle/>
                    <a:p>
                      <a:pPr marL="0" marR="0" lvl="0" indent="0" algn="l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Corrector max.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1.0, 0.7 mrad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28, 23 </a:t>
                      </a: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µ</a:t>
                      </a: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rad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2">
                <a:tc>
                  <a:txBody>
                    <a:bodyPr/>
                    <a:lstStyle/>
                    <a:p>
                      <a:pPr marL="0" marR="0" lvl="0" indent="0" algn="l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Correction rate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Hz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kHz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2">
                <a:tc>
                  <a:txBody>
                    <a:bodyPr/>
                    <a:lstStyle/>
                    <a:p>
                      <a:pPr marL="0" marR="0" lvl="0" indent="0" algn="l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Bandwidth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0-0.05 Hz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0-200 Hz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2">
                <a:tc>
                  <a:txBody>
                    <a:bodyPr/>
                    <a:lstStyle/>
                    <a:p>
                      <a:pPr marL="0" marR="0" lvl="0" indent="0" algn="l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Efficiency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IDs and arcs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56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Mostly IDs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47750" y="260350"/>
            <a:ext cx="7772400" cy="620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/>
              <a:t>Slow orbit feedback system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388" y="1411288"/>
            <a:ext cx="6985000" cy="4897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2000" smtClean="0">
                <a:solidFill>
                  <a:schemeClr val="accent2"/>
                </a:solidFill>
              </a:rPr>
              <a:t> Orbit stability requirements</a:t>
            </a:r>
          </a:p>
          <a:p>
            <a:pPr lvl="1" algn="l" eaLnBrk="1" hangingPunct="1">
              <a:lnSpc>
                <a:spcPct val="80000"/>
              </a:lnSpc>
              <a:buFontTx/>
              <a:buChar char="–"/>
            </a:pPr>
            <a:r>
              <a:rPr lang="en-US" sz="2000" smtClean="0"/>
              <a:t>1/10</a:t>
            </a:r>
            <a:r>
              <a:rPr lang="en-US" sz="2000" baseline="30000" smtClean="0"/>
              <a:t>th </a:t>
            </a:r>
            <a:r>
              <a:rPr lang="en-US" sz="2000" smtClean="0"/>
              <a:t>of beam sizes (H: 20 µm, V: 0.8 µm)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2000" smtClean="0"/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2000" smtClean="0">
                <a:solidFill>
                  <a:schemeClr val="accent2"/>
                </a:solidFill>
              </a:rPr>
              <a:t>122 BPMs</a:t>
            </a:r>
            <a:endParaRPr lang="en-US" sz="1800" smtClean="0"/>
          </a:p>
          <a:p>
            <a:pPr lvl="1" algn="l" eaLnBrk="1" hangingPunct="1">
              <a:lnSpc>
                <a:spcPct val="80000"/>
              </a:lnSpc>
              <a:buFontTx/>
              <a:buChar char="–"/>
            </a:pPr>
            <a:r>
              <a:rPr lang="en-US" sz="1800" smtClean="0"/>
              <a:t> 50 with supports on tunnel slab (4 of them on INVAR stands)</a:t>
            </a:r>
          </a:p>
          <a:p>
            <a:pPr lvl="1" algn="l" eaLnBrk="1" hangingPunct="1">
              <a:lnSpc>
                <a:spcPct val="80000"/>
              </a:lnSpc>
              <a:buFontTx/>
              <a:buChar char="–"/>
            </a:pPr>
            <a:r>
              <a:rPr lang="en-US" sz="1800" smtClean="0"/>
              <a:t> 72 with supports bolted on top of the girders</a:t>
            </a:r>
          </a:p>
          <a:p>
            <a:pPr lvl="1" algn="l" eaLnBrk="1" hangingPunct="1">
              <a:lnSpc>
                <a:spcPct val="80000"/>
              </a:lnSpc>
              <a:buFontTx/>
              <a:buChar char="–"/>
            </a:pPr>
            <a:r>
              <a:rPr lang="en-US" sz="1800" smtClean="0"/>
              <a:t> Libera Electronics noise: 0.02 µm rms (0.1-10 Hz)</a:t>
            </a:r>
          </a:p>
          <a:p>
            <a:pPr lvl="1" algn="l" eaLnBrk="1" hangingPunct="1">
              <a:lnSpc>
                <a:spcPct val="80000"/>
              </a:lnSpc>
              <a:buFontTx/>
              <a:buChar char="–"/>
            </a:pPr>
            <a:endParaRPr lang="en-US" sz="1800" smtClean="0"/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2000" smtClean="0">
                <a:solidFill>
                  <a:schemeClr val="accent2"/>
                </a:solidFill>
              </a:rPr>
              <a:t> 57 Horizontal and vertical steerers</a:t>
            </a:r>
            <a:r>
              <a:rPr lang="en-US" sz="2000" smtClean="0"/>
              <a:t> </a:t>
            </a:r>
          </a:p>
          <a:p>
            <a:pPr lvl="1" algn="l" eaLnBrk="1" hangingPunct="1">
              <a:lnSpc>
                <a:spcPct val="80000"/>
              </a:lnSpc>
              <a:buFontTx/>
              <a:buChar char="–"/>
            </a:pPr>
            <a:r>
              <a:rPr lang="en-US" sz="1800" smtClean="0"/>
              <a:t>Cut-off frequency a few 10’s of Hz (Al Chamber) </a:t>
            </a:r>
            <a:br>
              <a:rPr lang="en-US" sz="1800" smtClean="0"/>
            </a:br>
            <a:endParaRPr lang="en-US" sz="1800" smtClean="0"/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2000" smtClean="0">
                <a:solidFill>
                  <a:schemeClr val="accent2"/>
                </a:solidFill>
              </a:rPr>
              <a:t> RF-frequency Algorithm: SVD 57 singular values in both plane</a:t>
            </a:r>
          </a:p>
          <a:p>
            <a:pPr lvl="1" algn="l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800" smtClean="0"/>
              <a:t> correction rate: every 10 s</a:t>
            </a:r>
          </a:p>
          <a:p>
            <a:pPr lvl="1" algn="l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800" smtClean="0"/>
              <a:t> 5 s averages of 10Hz BPM data</a:t>
            </a:r>
          </a:p>
          <a:p>
            <a:pPr lvl="1" algn="l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1400" smtClean="0"/>
              <a:t>  </a:t>
            </a:r>
            <a:r>
              <a:rPr lang="en-US" sz="1800" smtClean="0"/>
              <a:t>RF frequency correction step size : 0.3 Hz</a:t>
            </a:r>
            <a:br>
              <a:rPr lang="en-US" sz="1800" smtClean="0"/>
            </a:br>
            <a:endParaRPr lang="en-US" sz="14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2000" smtClean="0">
                <a:solidFill>
                  <a:schemeClr val="accent2"/>
                </a:solidFill>
              </a:rPr>
              <a:t> Matlab based control application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804025" y="3429000"/>
          <a:ext cx="2116138" cy="1841500"/>
        </p:xfrm>
        <a:graphic>
          <a:graphicData uri="http://schemas.openxmlformats.org/presentationml/2006/ole">
            <p:oleObj spid="_x0000_s21506" name="Image bitmap" r:id="rId3" imgW="4123810" imgH="3591426" progId="PBrush">
              <p:embed/>
            </p:oleObj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060575"/>
            <a:ext cx="173355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091363" y="2708275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56075"/>
            <a:r>
              <a:rPr lang="en-US" sz="1600"/>
              <a:t>Libera module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978650" y="5372100"/>
            <a:ext cx="1866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156075"/>
            <a:r>
              <a:rPr lang="en-US" sz="1600"/>
              <a:t>Steerers are made with secondary coils in sextupole magnets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188913"/>
            <a:ext cx="72009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/>
              <a:t>Fast Orbit Feedback System </a:t>
            </a:r>
            <a:br>
              <a:rPr lang="en-US" sz="4000" dirty="0" smtClean="0"/>
            </a:br>
            <a:endParaRPr lang="en-US" sz="2800" dirty="0" smtClean="0"/>
          </a:p>
        </p:txBody>
      </p:sp>
      <p:grpSp>
        <p:nvGrpSpPr>
          <p:cNvPr id="2" name="Groupe 2"/>
          <p:cNvGrpSpPr>
            <a:grpSpLocks/>
          </p:cNvGrpSpPr>
          <p:nvPr/>
        </p:nvGrpSpPr>
        <p:grpSpPr bwMode="auto">
          <a:xfrm>
            <a:off x="103188" y="4021138"/>
            <a:ext cx="4684712" cy="2008187"/>
            <a:chOff x="2510844" y="3973645"/>
            <a:chExt cx="5650381" cy="2583118"/>
          </a:xfrm>
        </p:grpSpPr>
        <p:pic>
          <p:nvPicPr>
            <p:cNvPr id="16396" name="Picture 3" descr="PICT0046"/>
            <p:cNvPicPr>
              <a:picLocks noChangeAspect="1" noChangeArrowheads="1"/>
            </p:cNvPicPr>
            <p:nvPr/>
          </p:nvPicPr>
          <p:blipFill>
            <a:blip r:embed="rId2" cstate="print"/>
            <a:srcRect l="1793" t="26460" r="4185" b="32520"/>
            <a:stretch>
              <a:fillRect/>
            </a:stretch>
          </p:blipFill>
          <p:spPr bwMode="auto">
            <a:xfrm>
              <a:off x="2735353" y="4484810"/>
              <a:ext cx="2212411" cy="624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2740" name="Rectangle 4"/>
            <p:cNvSpPr>
              <a:spLocks noChangeArrowheads="1"/>
            </p:cNvSpPr>
            <p:nvPr/>
          </p:nvSpPr>
          <p:spPr bwMode="auto">
            <a:xfrm>
              <a:off x="2510844" y="3973645"/>
              <a:ext cx="2531279" cy="318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Arial" charset="0"/>
                </a:rPr>
                <a:t>122 LIBERA modules</a:t>
              </a:r>
            </a:p>
            <a:p>
              <a:pPr marL="1143000" lvl="2" indent="-228600">
                <a:spcBef>
                  <a:spcPct val="20000"/>
                </a:spcBef>
                <a:buFontTx/>
                <a:buChar char="•"/>
                <a:defRPr/>
              </a:pPr>
              <a:endParaRPr lang="en-US" sz="1050" b="1" dirty="0">
                <a:solidFill>
                  <a:srgbClr val="FF0000"/>
                </a:solidFill>
                <a:latin typeface="Arial" charset="0"/>
              </a:endParaRPr>
            </a:p>
          </p:txBody>
        </p:sp>
        <p:pic>
          <p:nvPicPr>
            <p:cNvPr id="16398" name="Picture 6" descr="PICT0004"/>
            <p:cNvPicPr>
              <a:picLocks noChangeAspect="1" noChangeArrowheads="1"/>
            </p:cNvPicPr>
            <p:nvPr/>
          </p:nvPicPr>
          <p:blipFill>
            <a:blip r:embed="rId3" cstate="print"/>
            <a:srcRect l="28435" t="20119" r="17793"/>
            <a:stretch>
              <a:fillRect/>
            </a:stretch>
          </p:blipFill>
          <p:spPr bwMode="auto">
            <a:xfrm>
              <a:off x="5971257" y="4612568"/>
              <a:ext cx="1612231" cy="1358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Line 8"/>
            <p:cNvSpPr>
              <a:spLocks noChangeShapeType="1"/>
            </p:cNvSpPr>
            <p:nvPr/>
          </p:nvSpPr>
          <p:spPr bwMode="auto">
            <a:xfrm flipH="1" flipV="1">
              <a:off x="7175940" y="4293095"/>
              <a:ext cx="1" cy="31947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0" name="Line 9"/>
            <p:cNvSpPr>
              <a:spLocks noChangeShapeType="1"/>
            </p:cNvSpPr>
            <p:nvPr/>
          </p:nvSpPr>
          <p:spPr bwMode="auto">
            <a:xfrm flipH="1" flipV="1">
              <a:off x="3275855" y="4293096"/>
              <a:ext cx="39000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1" name="Line 10"/>
            <p:cNvSpPr>
              <a:spLocks noChangeShapeType="1"/>
            </p:cNvSpPr>
            <p:nvPr/>
          </p:nvSpPr>
          <p:spPr bwMode="auto">
            <a:xfrm>
              <a:off x="3275855" y="4293095"/>
              <a:ext cx="0" cy="1917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2" name="Line 12"/>
            <p:cNvSpPr>
              <a:spLocks noChangeShapeType="1"/>
            </p:cNvSpPr>
            <p:nvPr/>
          </p:nvSpPr>
          <p:spPr bwMode="auto">
            <a:xfrm>
              <a:off x="3059832" y="5013176"/>
              <a:ext cx="0" cy="11521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3" name="Line 13"/>
            <p:cNvSpPr>
              <a:spLocks noChangeShapeType="1"/>
            </p:cNvSpPr>
            <p:nvPr/>
          </p:nvSpPr>
          <p:spPr bwMode="auto">
            <a:xfrm>
              <a:off x="3131840" y="5013176"/>
              <a:ext cx="10045" cy="9259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4" name="Line 14"/>
            <p:cNvSpPr>
              <a:spLocks noChangeShapeType="1"/>
            </p:cNvSpPr>
            <p:nvPr/>
          </p:nvSpPr>
          <p:spPr bwMode="auto">
            <a:xfrm flipV="1">
              <a:off x="3131841" y="5939156"/>
              <a:ext cx="792088" cy="316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5" name="Line 15"/>
            <p:cNvSpPr>
              <a:spLocks noChangeShapeType="1"/>
            </p:cNvSpPr>
            <p:nvPr/>
          </p:nvSpPr>
          <p:spPr bwMode="auto">
            <a:xfrm>
              <a:off x="3059833" y="6165304"/>
              <a:ext cx="8640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3528745" y="5013176"/>
              <a:ext cx="247671" cy="533202"/>
              <a:chOff x="1247" y="1887"/>
              <a:chExt cx="182" cy="454"/>
            </a:xfrm>
          </p:grpSpPr>
          <p:sp>
            <p:nvSpPr>
              <p:cNvPr id="16414" name="Line 17"/>
              <p:cNvSpPr>
                <a:spLocks noChangeShapeType="1"/>
              </p:cNvSpPr>
              <p:nvPr/>
            </p:nvSpPr>
            <p:spPr bwMode="auto">
              <a:xfrm>
                <a:off x="1247" y="1887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5" name="Line 18"/>
              <p:cNvSpPr>
                <a:spLocks noChangeShapeType="1"/>
              </p:cNvSpPr>
              <p:nvPr/>
            </p:nvSpPr>
            <p:spPr bwMode="auto">
              <a:xfrm>
                <a:off x="1338" y="1887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16" name="Line 19"/>
              <p:cNvSpPr>
                <a:spLocks noChangeShapeType="1"/>
              </p:cNvSpPr>
              <p:nvPr/>
            </p:nvSpPr>
            <p:spPr bwMode="auto">
              <a:xfrm>
                <a:off x="1429" y="1887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407" name="Line 21"/>
            <p:cNvSpPr>
              <a:spLocks noChangeShapeType="1"/>
            </p:cNvSpPr>
            <p:nvPr/>
          </p:nvSpPr>
          <p:spPr bwMode="auto">
            <a:xfrm flipH="1">
              <a:off x="5106449" y="4869160"/>
              <a:ext cx="682" cy="8640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8" name="Line 22"/>
            <p:cNvSpPr>
              <a:spLocks noChangeShapeType="1"/>
            </p:cNvSpPr>
            <p:nvPr/>
          </p:nvSpPr>
          <p:spPr bwMode="auto">
            <a:xfrm>
              <a:off x="5292883" y="5013176"/>
              <a:ext cx="0" cy="7200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9" name="Line 23"/>
            <p:cNvSpPr>
              <a:spLocks noChangeShapeType="1"/>
            </p:cNvSpPr>
            <p:nvPr/>
          </p:nvSpPr>
          <p:spPr bwMode="auto">
            <a:xfrm>
              <a:off x="5106449" y="4869160"/>
              <a:ext cx="14812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0" name="Line 24"/>
            <p:cNvSpPr>
              <a:spLocks noChangeShapeType="1"/>
            </p:cNvSpPr>
            <p:nvPr/>
          </p:nvSpPr>
          <p:spPr bwMode="auto">
            <a:xfrm>
              <a:off x="5292883" y="5013176"/>
              <a:ext cx="1183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2761" name="Rectangle 25"/>
            <p:cNvSpPr>
              <a:spLocks noChangeArrowheads="1"/>
            </p:cNvSpPr>
            <p:nvPr/>
          </p:nvSpPr>
          <p:spPr bwMode="auto">
            <a:xfrm>
              <a:off x="3810948" y="6238212"/>
              <a:ext cx="2159821" cy="318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Arial" charset="0"/>
                </a:rPr>
                <a:t>100 power-supplies</a:t>
              </a:r>
            </a:p>
            <a:p>
              <a:pPr marL="1143000" lvl="2" indent="-228600">
                <a:spcBef>
                  <a:spcPct val="20000"/>
                </a:spcBef>
                <a:buFontTx/>
                <a:buChar char="•"/>
                <a:defRPr/>
              </a:pPr>
              <a:endParaRPr lang="en-US" sz="105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72762" name="Rectangle 26"/>
            <p:cNvSpPr>
              <a:spLocks noChangeArrowheads="1"/>
            </p:cNvSpPr>
            <p:nvPr/>
          </p:nvSpPr>
          <p:spPr bwMode="auto">
            <a:xfrm>
              <a:off x="6512639" y="3973645"/>
              <a:ext cx="1294361" cy="318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Arial" charset="0"/>
                </a:rPr>
                <a:t>122 BPMs</a:t>
              </a:r>
            </a:p>
            <a:p>
              <a:pPr marL="228600" indent="-228600">
                <a:spcBef>
                  <a:spcPct val="20000"/>
                </a:spcBef>
                <a:buFontTx/>
                <a:buChar char="•"/>
                <a:defRPr/>
              </a:pPr>
              <a:endParaRPr lang="en-US" sz="105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72763" name="Rectangle 27"/>
            <p:cNvSpPr>
              <a:spLocks noChangeArrowheads="1"/>
            </p:cNvSpPr>
            <p:nvPr/>
          </p:nvSpPr>
          <p:spPr bwMode="auto">
            <a:xfrm>
              <a:off x="6060762" y="6005425"/>
              <a:ext cx="2100463" cy="320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Arial" charset="0"/>
                </a:rPr>
                <a:t>50 fast correctors</a:t>
              </a:r>
            </a:p>
            <a:p>
              <a:pPr marL="1143000" lvl="2" indent="-228600">
                <a:spcBef>
                  <a:spcPct val="20000"/>
                </a:spcBef>
                <a:buFontTx/>
                <a:buChar char="•"/>
                <a:defRPr/>
              </a:pPr>
              <a:endParaRPr lang="en-US" sz="105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179388" y="1411288"/>
            <a:ext cx="46704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An all-embedded and distributed solution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Diamond Communication Controller for data distribution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Computation done inside Libera FPGA  (1 H&amp;V corrector ↔ 1 Libera)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Corrector power supplies controlled by Libera modules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6389" name="Imag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981075"/>
            <a:ext cx="41402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 descr="efficac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850" y="4086225"/>
            <a:ext cx="3983038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PICT004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 l="17879" t="26460" r="14505" b="36449"/>
          <a:stretch>
            <a:fillRect/>
          </a:stretch>
        </p:blipFill>
        <p:spPr bwMode="auto">
          <a:xfrm>
            <a:off x="1802222075" y="2147483647"/>
            <a:ext cx="2147483647" cy="701649600"/>
          </a:xfrm>
          <a:noFill/>
          <a:ln>
            <a:miter lim="800000"/>
            <a:headEnd/>
            <a:tailEnd/>
          </a:ln>
        </p:spPr>
      </p:pic>
      <p:cxnSp>
        <p:nvCxnSpPr>
          <p:cNvPr id="16392" name="Connecteur droit 33"/>
          <p:cNvCxnSpPr>
            <a:cxnSpLocks noChangeShapeType="1"/>
          </p:cNvCxnSpPr>
          <p:nvPr/>
        </p:nvCxnSpPr>
        <p:spPr bwMode="auto">
          <a:xfrm>
            <a:off x="6659563" y="4786313"/>
            <a:ext cx="187325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3" name="Connecteur droit avec flèche 35"/>
          <p:cNvCxnSpPr>
            <a:cxnSpLocks noChangeShapeType="1"/>
          </p:cNvCxnSpPr>
          <p:nvPr/>
        </p:nvCxnSpPr>
        <p:spPr bwMode="auto">
          <a:xfrm flipV="1">
            <a:off x="7596188" y="4868863"/>
            <a:ext cx="0" cy="1008062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394" name="ZoneTexte 38"/>
          <p:cNvSpPr txBox="1">
            <a:spLocks noChangeArrowheads="1"/>
          </p:cNvSpPr>
          <p:nvPr/>
        </p:nvSpPr>
        <p:spPr bwMode="auto">
          <a:xfrm>
            <a:off x="7164388" y="5949950"/>
            <a:ext cx="833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200 Hz</a:t>
            </a:r>
          </a:p>
        </p:txBody>
      </p:sp>
      <p:sp>
        <p:nvSpPr>
          <p:cNvPr id="16395" name="ZoneTexte 39"/>
          <p:cNvSpPr txBox="1">
            <a:spLocks noChangeArrowheads="1"/>
          </p:cNvSpPr>
          <p:nvPr/>
        </p:nvSpPr>
        <p:spPr bwMode="auto">
          <a:xfrm>
            <a:off x="5651500" y="4581525"/>
            <a:ext cx="1050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0 dB gain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259632" y="5373216"/>
            <a:ext cx="1512168" cy="72008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/>
              <a:t>Both</a:t>
            </a:r>
            <a:r>
              <a:rPr lang="fr-FR" sz="3200" dirty="0" smtClean="0"/>
              <a:t> Slow and </a:t>
            </a:r>
            <a:r>
              <a:rPr lang="fr-FR" sz="3200" dirty="0" err="1" smtClean="0"/>
              <a:t>Fast</a:t>
            </a:r>
            <a:r>
              <a:rPr lang="fr-FR" sz="3200" dirty="0" smtClean="0"/>
              <a:t> Systems </a:t>
            </a:r>
            <a:r>
              <a:rPr lang="fr-FR" sz="3200" dirty="0" err="1" smtClean="0"/>
              <a:t>work</a:t>
            </a:r>
            <a:r>
              <a:rPr lang="fr-FR" sz="3200" dirty="0" smtClean="0"/>
              <a:t> </a:t>
            </a:r>
            <a:r>
              <a:rPr lang="fr-FR" sz="3200" dirty="0" err="1" smtClean="0"/>
              <a:t>together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412776"/>
            <a:ext cx="8219256" cy="5184576"/>
          </a:xfrm>
        </p:spPr>
        <p:txBody>
          <a:bodyPr/>
          <a:lstStyle/>
          <a:p>
            <a:r>
              <a:rPr lang="fr-FR" sz="2400" dirty="0" smtClean="0"/>
              <a:t>The Soleil </a:t>
            </a:r>
            <a:r>
              <a:rPr lang="fr-FR" sz="2400" dirty="0" err="1" smtClean="0"/>
              <a:t>orbit</a:t>
            </a:r>
            <a:r>
              <a:rPr lang="fr-FR" sz="2400" dirty="0" smtClean="0"/>
              <a:t> feedback </a:t>
            </a:r>
            <a:r>
              <a:rPr lang="fr-FR" sz="2400" dirty="0" err="1" smtClean="0"/>
              <a:t>systems</a:t>
            </a:r>
            <a:r>
              <a:rPr lang="fr-FR" sz="2400" dirty="0" smtClean="0"/>
              <a:t> are unique </a:t>
            </a:r>
            <a:r>
              <a:rPr lang="fr-FR" sz="2400" dirty="0" err="1" smtClean="0"/>
              <a:t>so</a:t>
            </a:r>
            <a:r>
              <a:rPr lang="fr-FR" sz="2400" dirty="0" smtClean="0"/>
              <a:t> far : </a:t>
            </a:r>
            <a:r>
              <a:rPr lang="fr-FR" sz="2400" dirty="0" err="1" smtClean="0"/>
              <a:t>they</a:t>
            </a:r>
            <a:r>
              <a:rPr lang="fr-FR" sz="2400" dirty="0" smtClean="0"/>
              <a:t> have </a:t>
            </a:r>
            <a:r>
              <a:rPr lang="fr-FR" sz="2400" dirty="0" err="1" smtClean="0"/>
              <a:t>two</a:t>
            </a:r>
            <a:r>
              <a:rPr lang="fr-FR" sz="2400" dirty="0" smtClean="0"/>
              <a:t> distinct sets of correctors for the slow and the </a:t>
            </a:r>
            <a:r>
              <a:rPr lang="fr-FR" sz="2400" dirty="0" err="1" smtClean="0"/>
              <a:t>fast</a:t>
            </a:r>
            <a:r>
              <a:rPr lang="fr-FR" sz="2400" dirty="0" smtClean="0"/>
              <a:t> system.</a:t>
            </a:r>
          </a:p>
          <a:p>
            <a:r>
              <a:rPr lang="fr-FR" sz="2400" dirty="0" err="1" smtClean="0"/>
              <a:t>Advantages</a:t>
            </a:r>
            <a:r>
              <a:rPr lang="fr-FR" sz="2400" dirty="0" smtClean="0"/>
              <a:t>: </a:t>
            </a:r>
            <a:r>
              <a:rPr lang="fr-FR" sz="2400" dirty="0" smtClean="0"/>
              <a:t>air </a:t>
            </a:r>
            <a:r>
              <a:rPr lang="fr-FR" sz="2400" dirty="0" smtClean="0"/>
              <a:t>correctors over a </a:t>
            </a:r>
            <a:r>
              <a:rPr lang="fr-FR" sz="2400" dirty="0" err="1" smtClean="0"/>
              <a:t>thin</a:t>
            </a:r>
            <a:r>
              <a:rPr lang="fr-FR" sz="2400" dirty="0" smtClean="0"/>
              <a:t> </a:t>
            </a:r>
            <a:r>
              <a:rPr lang="fr-FR" sz="2400" dirty="0" err="1" smtClean="0"/>
              <a:t>stainless</a:t>
            </a:r>
            <a:r>
              <a:rPr lang="fr-FR" sz="2400" dirty="0" smtClean="0"/>
              <a:t> </a:t>
            </a:r>
            <a:r>
              <a:rPr lang="fr-FR" sz="2400" dirty="0" err="1" smtClean="0"/>
              <a:t>steel</a:t>
            </a:r>
            <a:r>
              <a:rPr lang="fr-FR" sz="2400" dirty="0" smtClean="0"/>
              <a:t> pipe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make</a:t>
            </a:r>
            <a:r>
              <a:rPr lang="fr-FR" sz="2400" dirty="0" smtClean="0"/>
              <a:t> </a:t>
            </a:r>
            <a:r>
              <a:rPr lang="fr-FR" sz="2400" dirty="0" err="1" smtClean="0"/>
              <a:t>fast</a:t>
            </a:r>
            <a:r>
              <a:rPr lang="fr-FR" sz="2400" dirty="0" smtClean="0"/>
              <a:t> corrections.</a:t>
            </a:r>
          </a:p>
          <a:p>
            <a:r>
              <a:rPr lang="fr-FR" sz="2400" dirty="0" smtClean="0"/>
              <a:t>An </a:t>
            </a:r>
            <a:r>
              <a:rPr lang="fr-FR" sz="2400" dirty="0" err="1" smtClean="0"/>
              <a:t>algorithm</a:t>
            </a:r>
            <a:r>
              <a:rPr lang="fr-FR" sz="2400" dirty="0" smtClean="0"/>
              <a:t> </a:t>
            </a:r>
            <a:r>
              <a:rPr lang="fr-FR" sz="2400" dirty="0" err="1" smtClean="0"/>
              <a:t>periodically</a:t>
            </a:r>
            <a:r>
              <a:rPr lang="fr-FR" sz="2400" dirty="0" smtClean="0"/>
              <a:t> </a:t>
            </a:r>
            <a:r>
              <a:rPr lang="fr-FR" sz="2400" dirty="0" err="1" smtClean="0"/>
              <a:t>unloads</a:t>
            </a:r>
            <a:r>
              <a:rPr lang="fr-FR" sz="2400" dirty="0" smtClean="0"/>
              <a:t> the </a:t>
            </a:r>
            <a:r>
              <a:rPr lang="fr-FR" sz="2400" dirty="0" err="1" smtClean="0"/>
              <a:t>fast</a:t>
            </a:r>
            <a:r>
              <a:rPr lang="fr-FR" sz="2400" dirty="0" smtClean="0"/>
              <a:t> (and </a:t>
            </a:r>
            <a:r>
              <a:rPr lang="fr-FR" sz="2400" dirty="0" err="1" smtClean="0"/>
              <a:t>weak</a:t>
            </a:r>
            <a:r>
              <a:rPr lang="fr-FR" sz="2400" dirty="0" smtClean="0"/>
              <a:t>) correctors onto the slow (and more </a:t>
            </a:r>
            <a:r>
              <a:rPr lang="fr-FR" sz="2400" dirty="0" err="1" smtClean="0"/>
              <a:t>powerful</a:t>
            </a:r>
            <a:r>
              <a:rPr lang="fr-FR" sz="2400" dirty="0" smtClean="0"/>
              <a:t>) correctors. </a:t>
            </a:r>
          </a:p>
          <a:p>
            <a:r>
              <a:rPr lang="fr-FR" sz="2400" dirty="0" smtClean="0"/>
              <a:t>The slow feedback </a:t>
            </a:r>
            <a:r>
              <a:rPr lang="fr-FR" sz="2400" dirty="0" err="1" smtClean="0"/>
              <a:t>benefits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its</a:t>
            </a:r>
            <a:r>
              <a:rPr lang="fr-FR" sz="2400" dirty="0" smtClean="0"/>
              <a:t> </a:t>
            </a:r>
            <a:r>
              <a:rPr lang="fr-FR" sz="2400" dirty="0" err="1" smtClean="0"/>
              <a:t>larger</a:t>
            </a:r>
            <a:r>
              <a:rPr lang="fr-FR" sz="2400" dirty="0" smtClean="0"/>
              <a:t> </a:t>
            </a:r>
            <a:r>
              <a:rPr lang="fr-FR" sz="2400" dirty="0" err="1" smtClean="0"/>
              <a:t>number</a:t>
            </a:r>
            <a:r>
              <a:rPr lang="fr-FR" sz="2400" dirty="0" smtClean="0"/>
              <a:t> of correctors for </a:t>
            </a:r>
            <a:r>
              <a:rPr lang="fr-FR" sz="2400" dirty="0" err="1" smtClean="0"/>
              <a:t>better</a:t>
            </a:r>
            <a:r>
              <a:rPr lang="fr-FR" sz="2400" dirty="0" smtClean="0"/>
              <a:t> </a:t>
            </a:r>
            <a:r>
              <a:rPr lang="fr-FR" sz="2400" dirty="0" err="1" smtClean="0"/>
              <a:t>correcting</a:t>
            </a:r>
            <a:r>
              <a:rPr lang="fr-FR" sz="2400" dirty="0" smtClean="0"/>
              <a:t> </a:t>
            </a:r>
            <a:r>
              <a:rPr lang="fr-FR" sz="2400" dirty="0" smtClean="0"/>
              <a:t>slow drifts.</a:t>
            </a:r>
          </a:p>
          <a:p>
            <a:r>
              <a:rPr lang="fr-FR" sz="2400" u="sng" dirty="0" smtClean="0"/>
              <a:t>It looks </a:t>
            </a:r>
            <a:r>
              <a:rPr lang="fr-FR" sz="2400" u="sng" dirty="0" err="1" smtClean="0"/>
              <a:t>like</a:t>
            </a:r>
            <a:r>
              <a:rPr lang="fr-FR" sz="2400" u="sng" dirty="0" smtClean="0"/>
              <a:t> the best </a:t>
            </a:r>
            <a:r>
              <a:rPr lang="fr-FR" sz="2400" u="sng" dirty="0" err="1" smtClean="0"/>
              <a:t>way</a:t>
            </a:r>
            <a:r>
              <a:rPr lang="fr-FR" sz="2400" u="sng" dirty="0" smtClean="0"/>
              <a:t> to go for future </a:t>
            </a:r>
            <a:r>
              <a:rPr lang="fr-FR" sz="2400" u="sng" dirty="0" err="1" smtClean="0"/>
              <a:t>USRs</a:t>
            </a:r>
            <a:r>
              <a:rPr lang="fr-FR" sz="2400" u="sng" dirty="0" smtClean="0"/>
              <a:t>.</a:t>
            </a:r>
          </a:p>
          <a:p>
            <a:endParaRPr lang="fr-F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e 6"/>
          <p:cNvGrpSpPr>
            <a:grpSpLocks/>
          </p:cNvGrpSpPr>
          <p:nvPr/>
        </p:nvGrpSpPr>
        <p:grpSpPr bwMode="auto">
          <a:xfrm>
            <a:off x="398462" y="1124744"/>
            <a:ext cx="8745538" cy="5471690"/>
            <a:chOff x="323850" y="1052513"/>
            <a:chExt cx="8745538" cy="5472309"/>
          </a:xfrm>
        </p:grpSpPr>
        <p:sp>
          <p:nvSpPr>
            <p:cNvPr id="17414" name="ZoneTexte 21"/>
            <p:cNvSpPr txBox="1">
              <a:spLocks noChangeArrowheads="1"/>
            </p:cNvSpPr>
            <p:nvPr/>
          </p:nvSpPr>
          <p:spPr bwMode="auto">
            <a:xfrm>
              <a:off x="1979713" y="6001543"/>
              <a:ext cx="6406107" cy="5232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Vertical beam motion averaged on all e-BPMs ~300 nm (0.1-500 Hz 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) 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It means 200 nm RMS in the middle of the straight sections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pic>
          <p:nvPicPr>
            <p:cNvPr id="17415" name="Image 1"/>
            <p:cNvPicPr>
              <a:picLocks noChangeAspect="1"/>
            </p:cNvPicPr>
            <p:nvPr/>
          </p:nvPicPr>
          <p:blipFill>
            <a:blip r:embed="rId2" cstate="print"/>
            <a:srcRect t="28271"/>
            <a:stretch>
              <a:fillRect/>
            </a:stretch>
          </p:blipFill>
          <p:spPr bwMode="auto">
            <a:xfrm>
              <a:off x="323850" y="1052513"/>
              <a:ext cx="8745538" cy="4919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416" name="ZoneTexte 21"/>
            <p:cNvSpPr txBox="1">
              <a:spLocks noChangeArrowheads="1"/>
            </p:cNvSpPr>
            <p:nvPr/>
          </p:nvSpPr>
          <p:spPr bwMode="auto">
            <a:xfrm>
              <a:off x="2700338" y="1204913"/>
              <a:ext cx="4303712" cy="4000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/>
                <a:t>Vertical plane</a:t>
              </a:r>
            </a:p>
          </p:txBody>
        </p:sp>
        <p:sp>
          <p:nvSpPr>
            <p:cNvPr id="17417" name="ZoneTexte 21"/>
            <p:cNvSpPr txBox="1">
              <a:spLocks noChangeArrowheads="1"/>
            </p:cNvSpPr>
            <p:nvPr/>
          </p:nvSpPr>
          <p:spPr bwMode="auto">
            <a:xfrm>
              <a:off x="6840538" y="4365625"/>
              <a:ext cx="1511300" cy="3381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FOFB ON</a:t>
              </a:r>
            </a:p>
          </p:txBody>
        </p:sp>
        <p:sp>
          <p:nvSpPr>
            <p:cNvPr id="17418" name="ZoneTexte 21"/>
            <p:cNvSpPr txBox="1">
              <a:spLocks noChangeArrowheads="1"/>
            </p:cNvSpPr>
            <p:nvPr/>
          </p:nvSpPr>
          <p:spPr bwMode="auto">
            <a:xfrm>
              <a:off x="6840538" y="3933825"/>
              <a:ext cx="1511300" cy="3381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093BDD"/>
                  </a:solidFill>
                </a:rPr>
                <a:t>FOFB OFF</a:t>
              </a:r>
            </a:p>
          </p:txBody>
        </p:sp>
        <p:sp>
          <p:nvSpPr>
            <p:cNvPr id="17419" name="ZoneTexte 21"/>
            <p:cNvSpPr txBox="1">
              <a:spLocks noChangeArrowheads="1"/>
            </p:cNvSpPr>
            <p:nvPr/>
          </p:nvSpPr>
          <p:spPr bwMode="auto">
            <a:xfrm>
              <a:off x="7335838" y="2198688"/>
              <a:ext cx="1511300" cy="3381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FOFB ON</a:t>
              </a:r>
            </a:p>
          </p:txBody>
        </p:sp>
        <p:sp>
          <p:nvSpPr>
            <p:cNvPr id="17420" name="ZoneTexte 21"/>
            <p:cNvSpPr txBox="1">
              <a:spLocks noChangeArrowheads="1"/>
            </p:cNvSpPr>
            <p:nvPr/>
          </p:nvSpPr>
          <p:spPr bwMode="auto">
            <a:xfrm>
              <a:off x="7308850" y="2730500"/>
              <a:ext cx="1511300" cy="3381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093BDD"/>
                  </a:solidFill>
                </a:rPr>
                <a:t>FOFB OFF</a:t>
              </a:r>
            </a:p>
          </p:txBody>
        </p:sp>
      </p:grp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1773238" y="188913"/>
            <a:ext cx="7200900" cy="6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SOLEIL Fast </a:t>
            </a:r>
            <a:r>
              <a:rPr lang="en-US" sz="3200" dirty="0">
                <a:solidFill>
                  <a:schemeClr val="tx2"/>
                </a:solidFill>
              </a:rPr>
              <a:t>Orbit Feedback System </a:t>
            </a:r>
            <a:br>
              <a:rPr lang="en-US" sz="32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331788"/>
            <a:ext cx="7559675" cy="576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/>
              <a:t>Fast Orbit Feedback Bandwidth</a:t>
            </a:r>
            <a:endParaRPr lang="fr-FR" sz="3200" dirty="0" smtClean="0"/>
          </a:p>
        </p:txBody>
      </p:sp>
      <p:graphicFrame>
        <p:nvGraphicFramePr>
          <p:cNvPr id="6" name="Group 610"/>
          <p:cNvGraphicFramePr>
            <a:graphicFrameLocks/>
          </p:cNvGraphicFramePr>
          <p:nvPr/>
        </p:nvGraphicFramePr>
        <p:xfrm>
          <a:off x="3375025" y="1227138"/>
          <a:ext cx="5733350" cy="5095515"/>
        </p:xfrm>
        <a:graphic>
          <a:graphicData uri="http://schemas.openxmlformats.org/drawingml/2006/table">
            <a:tbl>
              <a:tblPr/>
              <a:tblGrid>
                <a:gridCol w="1227930"/>
                <a:gridCol w="1434089"/>
                <a:gridCol w="1706462"/>
                <a:gridCol w="1364869"/>
              </a:tblGrid>
              <a:tr h="4081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 Facility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FB type (users operation)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Sets of correctors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Bandwidth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ALBA*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Fast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- 130 Hz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BESSY II *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Fast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- 40 Hz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DIAMOND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Fast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- 130 Hz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ELETTRA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- 150 Hz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ESRF-U*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Fast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- 150 Hz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Fast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- 100 Hz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SPEAR3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Fast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- 100 Hz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 + Fast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 ( + Fast as a subset of slow ones)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- 60 Hz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 + Fast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 (+ Fast as a subset of slow ones)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- 100 Hz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ESRF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 + Fast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 + Fast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- 150 Hz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1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NSLS II*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 + Fast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 + Fast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- 500 Hz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4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PETRA III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2238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 + Fast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238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2238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Fast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 + Fast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Dead-band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190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190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- 500 Hz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1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SOLEIL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 + Fast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 + Fast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- 20 Hz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1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SSRF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 + Fast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 + Fast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 - 100 Hz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37" name="Rectangle 369"/>
          <p:cNvSpPr>
            <a:spLocks noChangeArrowheads="1"/>
          </p:cNvSpPr>
          <p:nvPr/>
        </p:nvSpPr>
        <p:spPr bwMode="auto">
          <a:xfrm>
            <a:off x="3565525" y="6321425"/>
            <a:ext cx="31067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 sz="1200"/>
              <a:t>*   Feedback system not yet commissioned</a:t>
            </a:r>
          </a:p>
        </p:txBody>
      </p:sp>
      <p:sp>
        <p:nvSpPr>
          <p:cNvPr id="8" name="Rectangle 369"/>
          <p:cNvSpPr>
            <a:spLocks noChangeArrowheads="1"/>
          </p:cNvSpPr>
          <p:nvPr/>
        </p:nvSpPr>
        <p:spPr bwMode="auto">
          <a:xfrm>
            <a:off x="7267575" y="893763"/>
            <a:ext cx="949325" cy="307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GB" sz="1400" dirty="0"/>
              <a:t>N. Hubert</a:t>
            </a:r>
          </a:p>
        </p:txBody>
      </p:sp>
      <p:sp>
        <p:nvSpPr>
          <p:cNvPr id="23639" name="Text Box 5"/>
          <p:cNvSpPr txBox="1">
            <a:spLocks noChangeArrowheads="1"/>
          </p:cNvSpPr>
          <p:nvPr/>
        </p:nvSpPr>
        <p:spPr bwMode="auto">
          <a:xfrm>
            <a:off x="0" y="1773238"/>
            <a:ext cx="37084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en-US" dirty="0"/>
              <a:t>Bandwidth Limitations:</a:t>
            </a:r>
          </a:p>
          <a:p>
            <a:pPr marL="285750" indent="-285750"/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BPM electronics latency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Correctors &amp; Power supplies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Vacuum Chamber Eddy</a:t>
            </a:r>
            <a:br>
              <a:rPr lang="en-US" dirty="0"/>
            </a:br>
            <a:r>
              <a:rPr lang="en-US" dirty="0"/>
              <a:t>Currents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Fast network Latency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SOLEIL noise suppression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requires BW &gt; 150 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 real need for BW &gt; 500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600" smtClean="0"/>
              <a:t>Slow Drifts</a:t>
            </a:r>
          </a:p>
        </p:txBody>
      </p:sp>
      <p:sp>
        <p:nvSpPr>
          <p:cNvPr id="25603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1246188" y="6318250"/>
            <a:ext cx="1754187" cy="387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USR Workshop</a:t>
            </a:r>
          </a:p>
        </p:txBody>
      </p:sp>
      <p:sp>
        <p:nvSpPr>
          <p:cNvPr id="2560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60763" y="6265863"/>
            <a:ext cx="2563812" cy="5159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Beijing 29 Oct.- 1 Nov. 2012</a:t>
            </a:r>
          </a:p>
        </p:txBody>
      </p:sp>
      <p:sp>
        <p:nvSpPr>
          <p:cNvPr id="2560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1663" y="6307138"/>
            <a:ext cx="1687512" cy="387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(#)</a:t>
            </a:r>
          </a:p>
          <a:p>
            <a:endParaRPr lang="fr-FR" smtClean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77875"/>
            <a:ext cx="8101012" cy="608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7" name="ZoneTexte 7"/>
          <p:cNvSpPr txBox="1">
            <a:spLocks noChangeArrowheads="1"/>
          </p:cNvSpPr>
          <p:nvPr/>
        </p:nvSpPr>
        <p:spPr bwMode="auto">
          <a:xfrm>
            <a:off x="4932363" y="2700338"/>
            <a:ext cx="247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FF"/>
                </a:solidFill>
              </a:rPr>
              <a:t>1 week Beam Delivery</a:t>
            </a:r>
          </a:p>
        </p:txBody>
      </p:sp>
      <p:cxnSp>
        <p:nvCxnSpPr>
          <p:cNvPr id="25608" name="Connecteur droit avec flèche 8"/>
          <p:cNvCxnSpPr>
            <a:cxnSpLocks noChangeShapeType="1"/>
          </p:cNvCxnSpPr>
          <p:nvPr/>
        </p:nvCxnSpPr>
        <p:spPr bwMode="auto">
          <a:xfrm>
            <a:off x="3279775" y="3068638"/>
            <a:ext cx="5613400" cy="0"/>
          </a:xfrm>
          <a:prstGeom prst="straightConnector1">
            <a:avLst/>
          </a:prstGeom>
          <a:noFill/>
          <a:ln w="12700" algn="ctr">
            <a:solidFill>
              <a:srgbClr val="FFFFFF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25609" name="Connecteur droit avec flèche 9"/>
          <p:cNvCxnSpPr>
            <a:cxnSpLocks noChangeShapeType="1"/>
          </p:cNvCxnSpPr>
          <p:nvPr/>
        </p:nvCxnSpPr>
        <p:spPr bwMode="auto">
          <a:xfrm>
            <a:off x="4211638" y="1989138"/>
            <a:ext cx="0" cy="381000"/>
          </a:xfrm>
          <a:prstGeom prst="straightConnector1">
            <a:avLst/>
          </a:prstGeom>
          <a:noFill/>
          <a:ln w="12700" algn="ctr">
            <a:solidFill>
              <a:srgbClr val="FFFFFF"/>
            </a:solidFill>
            <a:round/>
            <a:headEnd type="triangle" w="lg" len="lg"/>
            <a:tailEnd type="triangle" w="lg" len="lg"/>
          </a:ln>
        </p:spPr>
      </p:cxnSp>
      <p:sp>
        <p:nvSpPr>
          <p:cNvPr id="25610" name="ZoneTexte 10"/>
          <p:cNvSpPr txBox="1">
            <a:spLocks noChangeArrowheads="1"/>
          </p:cNvSpPr>
          <p:nvPr/>
        </p:nvSpPr>
        <p:spPr bwMode="auto">
          <a:xfrm>
            <a:off x="4211638" y="2060575"/>
            <a:ext cx="160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FF"/>
                </a:solidFill>
              </a:rPr>
              <a:t>1 µm or µrad</a:t>
            </a:r>
          </a:p>
        </p:txBody>
      </p:sp>
      <p:sp>
        <p:nvSpPr>
          <p:cNvPr id="25611" name="ZoneTexte 11"/>
          <p:cNvSpPr txBox="1">
            <a:spLocks noChangeArrowheads="1"/>
          </p:cNvSpPr>
          <p:nvPr/>
        </p:nvSpPr>
        <p:spPr bwMode="auto">
          <a:xfrm>
            <a:off x="4098925" y="1116013"/>
            <a:ext cx="1985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FF"/>
                </a:solidFill>
              </a:rPr>
              <a:t>Horizontal plane</a:t>
            </a:r>
          </a:p>
        </p:txBody>
      </p:sp>
      <p:cxnSp>
        <p:nvCxnSpPr>
          <p:cNvPr id="25612" name="Connecteur droit avec flèche 12"/>
          <p:cNvCxnSpPr>
            <a:cxnSpLocks noChangeShapeType="1"/>
          </p:cNvCxnSpPr>
          <p:nvPr/>
        </p:nvCxnSpPr>
        <p:spPr bwMode="auto">
          <a:xfrm>
            <a:off x="4211638" y="5418138"/>
            <a:ext cx="0" cy="1035050"/>
          </a:xfrm>
          <a:prstGeom prst="straightConnector1">
            <a:avLst/>
          </a:prstGeom>
          <a:noFill/>
          <a:ln w="12700" algn="ctr">
            <a:solidFill>
              <a:srgbClr val="FFFFFF"/>
            </a:solidFill>
            <a:round/>
            <a:headEnd type="triangle" w="lg" len="lg"/>
            <a:tailEnd type="triangle" w="lg" len="lg"/>
          </a:ln>
        </p:spPr>
      </p:cxnSp>
      <p:sp>
        <p:nvSpPr>
          <p:cNvPr id="25613" name="ZoneTexte 13"/>
          <p:cNvSpPr txBox="1">
            <a:spLocks noChangeArrowheads="1"/>
          </p:cNvSpPr>
          <p:nvPr/>
        </p:nvSpPr>
        <p:spPr bwMode="auto">
          <a:xfrm>
            <a:off x="4491038" y="5732463"/>
            <a:ext cx="160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FF"/>
                </a:solidFill>
              </a:rPr>
              <a:t>1 µm or µrad</a:t>
            </a:r>
          </a:p>
        </p:txBody>
      </p:sp>
      <p:sp>
        <p:nvSpPr>
          <p:cNvPr id="25614" name="ZoneTexte 14"/>
          <p:cNvSpPr txBox="1">
            <a:spLocks noChangeArrowheads="1"/>
          </p:cNvSpPr>
          <p:nvPr/>
        </p:nvSpPr>
        <p:spPr bwMode="auto">
          <a:xfrm>
            <a:off x="4498975" y="4283075"/>
            <a:ext cx="1666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FF"/>
                </a:solidFill>
              </a:rPr>
              <a:t>Vertical plane</a:t>
            </a:r>
            <a:endParaRPr lang="fr-FR"/>
          </a:p>
        </p:txBody>
      </p:sp>
      <p:sp>
        <p:nvSpPr>
          <p:cNvPr id="25615" name="ZoneTexte 15"/>
          <p:cNvSpPr txBox="1">
            <a:spLocks noChangeArrowheads="1"/>
          </p:cNvSpPr>
          <p:nvPr/>
        </p:nvSpPr>
        <p:spPr bwMode="auto">
          <a:xfrm>
            <a:off x="7138988" y="1258888"/>
            <a:ext cx="36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5616" name="ZoneTexte 16"/>
          <p:cNvSpPr txBox="1">
            <a:spLocks noChangeArrowheads="1"/>
          </p:cNvSpPr>
          <p:nvPr/>
        </p:nvSpPr>
        <p:spPr bwMode="auto">
          <a:xfrm>
            <a:off x="7439025" y="1908175"/>
            <a:ext cx="450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3399"/>
                </a:solidFill>
              </a:rPr>
              <a:t>X’</a:t>
            </a:r>
          </a:p>
        </p:txBody>
      </p:sp>
      <p:sp>
        <p:nvSpPr>
          <p:cNvPr id="25617" name="ZoneTexte 17"/>
          <p:cNvSpPr txBox="1">
            <a:spLocks noChangeArrowheads="1"/>
          </p:cNvSpPr>
          <p:nvPr/>
        </p:nvSpPr>
        <p:spPr bwMode="auto">
          <a:xfrm>
            <a:off x="7499350" y="4643438"/>
            <a:ext cx="360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B0F0"/>
                </a:solidFill>
              </a:rPr>
              <a:t>Y</a:t>
            </a:r>
          </a:p>
        </p:txBody>
      </p:sp>
      <p:sp>
        <p:nvSpPr>
          <p:cNvPr id="25618" name="ZoneTexte 18"/>
          <p:cNvSpPr txBox="1">
            <a:spLocks noChangeArrowheads="1"/>
          </p:cNvSpPr>
          <p:nvPr/>
        </p:nvSpPr>
        <p:spPr bwMode="auto">
          <a:xfrm>
            <a:off x="7439025" y="5580063"/>
            <a:ext cx="450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3399"/>
                </a:solidFill>
              </a:rPr>
              <a:t>Y’</a:t>
            </a: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1435100" y="3268663"/>
            <a:ext cx="7240588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 NanoTomography source point position and angle during 1 week</a:t>
            </a:r>
          </a:p>
        </p:txBody>
      </p:sp>
      <p:sp>
        <p:nvSpPr>
          <p:cNvPr id="25620" name="ZoneTexte 34"/>
          <p:cNvSpPr txBox="1">
            <a:spLocks noChangeArrowheads="1"/>
          </p:cNvSpPr>
          <p:nvPr/>
        </p:nvSpPr>
        <p:spPr bwMode="auto">
          <a:xfrm>
            <a:off x="-36513" y="1484313"/>
            <a:ext cx="2420938" cy="16319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/>
              <a:t>1-</a:t>
            </a:r>
            <a:r>
              <a:rPr lang="fr-FR" sz="2000" u="sng" dirty="0" err="1"/>
              <a:t>week</a:t>
            </a:r>
            <a:r>
              <a:rPr lang="fr-FR" sz="2000" u="sng" dirty="0"/>
              <a:t> </a:t>
            </a:r>
            <a:r>
              <a:rPr lang="fr-FR" sz="2000" b="1" u="sng" dirty="0" err="1"/>
              <a:t>rms</a:t>
            </a:r>
            <a:r>
              <a:rPr lang="fr-FR" sz="2000" u="sng" dirty="0"/>
              <a:t> Drifts</a:t>
            </a:r>
          </a:p>
          <a:p>
            <a:r>
              <a:rPr lang="fr-FR" sz="2000" dirty="0"/>
              <a:t>∆X = 0.517 µm </a:t>
            </a:r>
            <a:r>
              <a:rPr lang="fr-FR" sz="2000" dirty="0" err="1"/>
              <a:t>rms</a:t>
            </a:r>
            <a:endParaRPr lang="fr-FR" sz="2000" dirty="0"/>
          </a:p>
          <a:p>
            <a:r>
              <a:rPr lang="fr-FR" sz="2000" dirty="0"/>
              <a:t>∆X’ = 0.140 µm </a:t>
            </a:r>
            <a:r>
              <a:rPr lang="fr-FR" sz="2000" dirty="0" err="1"/>
              <a:t>rms</a:t>
            </a:r>
            <a:endParaRPr lang="fr-FR" sz="2000" dirty="0"/>
          </a:p>
          <a:p>
            <a:r>
              <a:rPr lang="fr-FR" sz="2000" dirty="0"/>
              <a:t>∆Y = 0.134 µm </a:t>
            </a:r>
            <a:r>
              <a:rPr lang="fr-FR" sz="2000" dirty="0" err="1"/>
              <a:t>rms</a:t>
            </a:r>
            <a:endParaRPr lang="fr-FR" sz="2000" dirty="0"/>
          </a:p>
          <a:p>
            <a:r>
              <a:rPr lang="fr-FR" sz="2000" dirty="0"/>
              <a:t>∆Y’ = 0.130 µm </a:t>
            </a:r>
            <a:r>
              <a:rPr lang="fr-FR" sz="2000" dirty="0" err="1"/>
              <a:t>rms</a:t>
            </a:r>
            <a:endParaRPr lang="fr-FR" sz="2000" dirty="0"/>
          </a:p>
        </p:txBody>
      </p:sp>
      <p:sp>
        <p:nvSpPr>
          <p:cNvPr id="25621" name="ZoneTexte 35"/>
          <p:cNvSpPr txBox="1">
            <a:spLocks noChangeArrowheads="1"/>
          </p:cNvSpPr>
          <p:nvPr/>
        </p:nvSpPr>
        <p:spPr bwMode="auto">
          <a:xfrm>
            <a:off x="34925" y="4749800"/>
            <a:ext cx="2551113" cy="16319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err="1"/>
              <a:t>peak</a:t>
            </a:r>
            <a:r>
              <a:rPr lang="fr-FR" sz="2000" b="1" u="sng" dirty="0"/>
              <a:t> to </a:t>
            </a:r>
            <a:r>
              <a:rPr lang="fr-FR" sz="2000" b="1" u="sng" dirty="0" err="1"/>
              <a:t>peak</a:t>
            </a:r>
            <a:r>
              <a:rPr lang="fr-FR" sz="2000" u="sng" dirty="0"/>
              <a:t> values</a:t>
            </a:r>
          </a:p>
          <a:p>
            <a:r>
              <a:rPr lang="fr-FR" sz="2000" dirty="0"/>
              <a:t>∆X =  5.16 µm p to p</a:t>
            </a:r>
          </a:p>
          <a:p>
            <a:r>
              <a:rPr lang="fr-FR" sz="2000" dirty="0"/>
              <a:t>∆X’ = 2.01 µm p to p</a:t>
            </a:r>
          </a:p>
          <a:p>
            <a:r>
              <a:rPr lang="fr-FR" sz="2000" dirty="0"/>
              <a:t>∆Y = 1.36 µm p to p</a:t>
            </a:r>
          </a:p>
          <a:p>
            <a:r>
              <a:rPr lang="fr-FR" sz="2000" dirty="0"/>
              <a:t>∆Y’ = 1.05 µm p to 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47750" y="260350"/>
            <a:ext cx="7772400" cy="620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/>
              <a:t>Outline</a:t>
            </a:r>
            <a:endParaRPr lang="en-US" sz="4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43608" y="1412776"/>
            <a:ext cx="6769100" cy="4752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Orbit Stability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USR stability requirements 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Perturbation sources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SOLEIL design for stability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BPM system for USR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BPM supports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Vacuum issues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Electronics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Orbit Feedback systems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Feedback Bandwidth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Short term stability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Slow drifts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XBPMs and photon beam feedback systems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Existing XBPMs in e-beam FB loops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XBPM developments needed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Other kind of photon beam feedback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60350"/>
            <a:ext cx="7056437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/>
              <a:t>Photon</a:t>
            </a:r>
            <a:r>
              <a:rPr lang="en-US" sz="2800" dirty="0" smtClean="0"/>
              <a:t> BPMs of BM </a:t>
            </a:r>
            <a:r>
              <a:rPr lang="en-US" sz="2800" dirty="0" err="1" smtClean="0"/>
              <a:t>Beamlines</a:t>
            </a:r>
            <a:r>
              <a:rPr lang="en-US" sz="2800" dirty="0" smtClean="0"/>
              <a:t> in OFB at SOLEIL</a:t>
            </a:r>
            <a:endParaRPr lang="fr-FR" sz="2800" dirty="0" smtClean="0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Introduction of photon </a:t>
            </a:r>
            <a:r>
              <a:rPr lang="en-US" dirty="0" smtClean="0"/>
              <a:t>XBPMs </a:t>
            </a:r>
            <a:r>
              <a:rPr lang="en-US" dirty="0"/>
              <a:t>in the orbit feedback loop</a:t>
            </a:r>
          </a:p>
          <a:p>
            <a:pPr marL="1028700" lvl="1" indent="-285750">
              <a:buFont typeface="Wingdings" pitchFamily="2" charset="2"/>
              <a:buChar char="Ø"/>
            </a:pPr>
            <a:r>
              <a:rPr lang="en-US" dirty="0"/>
              <a:t>Stabilization of the Photon beam </a:t>
            </a:r>
            <a:r>
              <a:rPr lang="en-US" dirty="0" smtClean="0"/>
              <a:t>position on Bending Magnet </a:t>
            </a:r>
            <a:r>
              <a:rPr lang="en-US" dirty="0" err="1" smtClean="0"/>
              <a:t>Beamlines</a:t>
            </a:r>
            <a:endParaRPr lang="en-US" dirty="0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87338" y="1989138"/>
            <a:ext cx="7777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/>
              <a:t>XBPM in the global loop</a:t>
            </a:r>
          </a:p>
          <a:p>
            <a:pPr marL="1028700" lvl="1" indent="-285750">
              <a:buFont typeface="Wingdings" pitchFamily="2" charset="2"/>
              <a:buChar char="Ø"/>
            </a:pPr>
            <a:r>
              <a:rPr lang="en-US"/>
              <a:t>XBPM is considered as an e-BPM</a:t>
            </a:r>
          </a:p>
          <a:p>
            <a:pPr marL="1028700" lvl="1" indent="-285750">
              <a:buFont typeface="Wingdings" pitchFamily="2" charset="2"/>
              <a:buChar char="Ø"/>
            </a:pPr>
            <a:r>
              <a:rPr lang="en-US"/>
              <a:t>Possible only if XBPM measurement is reliable at any time (no gap/phase dependence)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87338" y="3140968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Fully tested; will be in routine operation in November 2012</a:t>
            </a:r>
            <a:endParaRPr lang="en-US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77745" y="4365104"/>
          <a:ext cx="4538270" cy="219721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971808"/>
                <a:gridCol w="1273601"/>
                <a:gridCol w="1236589"/>
                <a:gridCol w="1056272"/>
              </a:tblGrid>
              <a:tr h="86448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 kern="800" dirty="0" smtClean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err="1" smtClean="0">
                          <a:effectLst/>
                        </a:rPr>
                        <a:t>Beamline</a:t>
                      </a:r>
                      <a:r>
                        <a:rPr lang="en-GB" sz="1400" kern="800" dirty="0" smtClean="0">
                          <a:effectLst/>
                        </a:rPr>
                        <a:t> 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RMS drift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w/o </a:t>
                      </a:r>
                      <a:r>
                        <a:rPr lang="en-GB" sz="1400" kern="800" baseline="0" dirty="0" smtClean="0">
                          <a:effectLst/>
                        </a:rPr>
                        <a:t> X</a:t>
                      </a:r>
                      <a:r>
                        <a:rPr lang="en-GB" sz="1400" kern="800" dirty="0" smtClean="0">
                          <a:effectLst/>
                        </a:rPr>
                        <a:t>BPMs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RMS drift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w</a:t>
                      </a:r>
                      <a:r>
                        <a:rPr lang="en-GB" sz="1400" kern="800" dirty="0">
                          <a:effectLst/>
                        </a:rPr>
                        <a:t>/ </a:t>
                      </a:r>
                      <a:r>
                        <a:rPr lang="en-GB" sz="1400" kern="800" baseline="0" dirty="0" smtClean="0">
                          <a:effectLst/>
                        </a:rPr>
                        <a:t> X</a:t>
                      </a:r>
                      <a:r>
                        <a:rPr lang="en-GB" sz="1400" kern="800" dirty="0" smtClean="0">
                          <a:effectLst/>
                        </a:rPr>
                        <a:t>BPMs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Stability Gain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129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ODE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1.25 µm rms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0.37 µm rms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</a:rPr>
                        <a:t>3.3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381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METRO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0.46 µm rms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0.24 µm rms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1.9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381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SAMBA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0.38 µm rms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0.23 µm rms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1.7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381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DIFFABS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0.33 µm rms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0.16 µm rms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2.1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7686" name="Image 2"/>
          <p:cNvPicPr>
            <a:picLocks noChangeAspect="1"/>
          </p:cNvPicPr>
          <p:nvPr/>
        </p:nvPicPr>
        <p:blipFill>
          <a:blip r:embed="rId2" cstate="print"/>
          <a:srcRect t="8578" b="3053"/>
          <a:stretch>
            <a:fillRect/>
          </a:stretch>
        </p:blipFill>
        <p:spPr bwMode="auto">
          <a:xfrm>
            <a:off x="4787900" y="3016250"/>
            <a:ext cx="39957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7" name="Rectangle 5"/>
          <p:cNvSpPr>
            <a:spLocks noChangeArrowheads="1"/>
          </p:cNvSpPr>
          <p:nvPr/>
        </p:nvSpPr>
        <p:spPr bwMode="auto">
          <a:xfrm>
            <a:off x="179512" y="3717032"/>
            <a:ext cx="4591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/>
              <a:t>Variation (RMS) of the vertical position on x-BPM N°2 with and without x-BPM N°1 in the slow feedback loop (experiment duration = 6 hours).</a:t>
            </a:r>
            <a:endParaRPr lang="fr-FR" sz="1200" dirty="0"/>
          </a:p>
        </p:txBody>
      </p:sp>
      <p:sp>
        <p:nvSpPr>
          <p:cNvPr id="27688" name="Rectangle 6"/>
          <p:cNvSpPr>
            <a:spLocks noChangeArrowheads="1"/>
          </p:cNvSpPr>
          <p:nvPr/>
        </p:nvSpPr>
        <p:spPr bwMode="auto">
          <a:xfrm>
            <a:off x="4787900" y="5665788"/>
            <a:ext cx="399573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Vertical beam position measured on second x-BPMs (not included in the feedback loop) at the METRO, SAMBA and DIFFABS bending magnet beamlines. First x-BPM is alternatively included or excluded from the slow feedback loop. Improvement on vertical stability can be seen when the SOFB runs with the x-BPMs</a:t>
            </a:r>
            <a:endParaRPr lang="fr-FR" sz="1000"/>
          </a:p>
        </p:txBody>
      </p:sp>
      <p:sp>
        <p:nvSpPr>
          <p:cNvPr id="10" name="Ellipse 9"/>
          <p:cNvSpPr/>
          <p:nvPr/>
        </p:nvSpPr>
        <p:spPr bwMode="auto">
          <a:xfrm>
            <a:off x="3707904" y="4149080"/>
            <a:ext cx="1008112" cy="24482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47750" y="260350"/>
            <a:ext cx="7772400" cy="620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/>
              <a:t>Outline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6250" y="1637184"/>
            <a:ext cx="6769100" cy="4752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Orbit Stability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USR stability requirements 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Perturbation sources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SOLEIL design for stability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BPM system for USR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BPM supports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Vacuum issues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Electronics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Orbit Feedback systems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Feedback Bandwidth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Short term stability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Slow drifts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XBPMs and photon beam feedback systems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Existing XBPMs in e-beam FB loops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XBPM developments needed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Other kind of photon beam feedback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10"/>
          <p:cNvGrpSpPr>
            <a:grpSpLocks/>
          </p:cNvGrpSpPr>
          <p:nvPr/>
        </p:nvGrpSpPr>
        <p:grpSpPr bwMode="auto">
          <a:xfrm>
            <a:off x="0" y="1052513"/>
            <a:ext cx="9144000" cy="5805487"/>
            <a:chOff x="0" y="620688"/>
            <a:chExt cx="9144000" cy="6237312"/>
          </a:xfrm>
        </p:grpSpPr>
        <p:pic>
          <p:nvPicPr>
            <p:cNvPr id="28684" name="Picture 4" descr="C:\Users\yhz16343\Desktop\i19_02.png"/>
            <p:cNvPicPr>
              <a:picLocks noChangeAspect="1" noChangeArrowheads="1"/>
            </p:cNvPicPr>
            <p:nvPr/>
          </p:nvPicPr>
          <p:blipFill>
            <a:blip r:embed="rId2" cstate="print"/>
            <a:srcRect l="12807"/>
            <a:stretch>
              <a:fillRect/>
            </a:stretch>
          </p:blipFill>
          <p:spPr bwMode="auto">
            <a:xfrm>
              <a:off x="5148064" y="620688"/>
              <a:ext cx="3995936" cy="328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2" descr="C:\Users\yhz16343\Desktop\i19_04.png"/>
            <p:cNvPicPr>
              <a:picLocks noChangeAspect="1" noChangeArrowheads="1"/>
            </p:cNvPicPr>
            <p:nvPr/>
          </p:nvPicPr>
          <p:blipFill>
            <a:blip r:embed="rId3" cstate="print"/>
            <a:srcRect l="12807"/>
            <a:stretch>
              <a:fillRect/>
            </a:stretch>
          </p:blipFill>
          <p:spPr bwMode="auto">
            <a:xfrm>
              <a:off x="5148064" y="3573016"/>
              <a:ext cx="3995936" cy="328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6" name="Picture 6" descr="C:\Users\yhz16343\Desktop\jc_03.png"/>
            <p:cNvPicPr>
              <a:picLocks noChangeAspect="1" noChangeArrowheads="1"/>
            </p:cNvPicPr>
            <p:nvPr/>
          </p:nvPicPr>
          <p:blipFill>
            <a:blip r:embed="rId4" cstate="print"/>
            <a:srcRect l="8115" r="8160"/>
            <a:stretch>
              <a:fillRect/>
            </a:stretch>
          </p:blipFill>
          <p:spPr bwMode="auto">
            <a:xfrm>
              <a:off x="76200" y="620688"/>
              <a:ext cx="4927848" cy="328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7" name="Picture 7" descr="C:\Users\yhz16343\Desktop\jc_04.png"/>
            <p:cNvPicPr>
              <a:picLocks noChangeAspect="1" noChangeArrowheads="1"/>
            </p:cNvPicPr>
            <p:nvPr/>
          </p:nvPicPr>
          <p:blipFill>
            <a:blip r:embed="rId5" cstate="print"/>
            <a:srcRect l="6863" r="8160"/>
            <a:stretch>
              <a:fillRect/>
            </a:stretch>
          </p:blipFill>
          <p:spPr bwMode="auto">
            <a:xfrm>
              <a:off x="0" y="3568388"/>
              <a:ext cx="5004048" cy="328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395288" y="3213100"/>
            <a:ext cx="2663825" cy="3603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78" name="Rectangle 14"/>
          <p:cNvSpPr>
            <a:spLocks noChangeArrowheads="1"/>
          </p:cNvSpPr>
          <p:nvPr/>
        </p:nvSpPr>
        <p:spPr bwMode="auto">
          <a:xfrm>
            <a:off x="4572000" y="3284538"/>
            <a:ext cx="2663825" cy="3603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28054" y="980728"/>
            <a:ext cx="7272338" cy="3683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B050"/>
                </a:solidFill>
                <a:latin typeface="+mj-lt"/>
              </a:rPr>
              <a:t> Without XBPM feedback..                          ..with XBPM feedback.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539750" y="1341438"/>
            <a:ext cx="23034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+mj-lt"/>
              </a:rPr>
              <a:t>Front End XBPMs</a:t>
            </a:r>
          </a:p>
        </p:txBody>
      </p:sp>
      <p:sp>
        <p:nvSpPr>
          <p:cNvPr id="15" name="TextBox 17"/>
          <p:cNvSpPr txBox="1"/>
          <p:nvPr/>
        </p:nvSpPr>
        <p:spPr>
          <a:xfrm>
            <a:off x="468313" y="4076700"/>
            <a:ext cx="2590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+mj-lt"/>
              </a:rPr>
              <a:t>Beamline slit currents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443663" y="6092825"/>
            <a:ext cx="2160587" cy="2889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just">
              <a:defRPr/>
            </a:pPr>
            <a:r>
              <a:rPr lang="en-GB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(Data from beamline I19)</a:t>
            </a:r>
          </a:p>
        </p:txBody>
      </p:sp>
      <p:sp>
        <p:nvSpPr>
          <p:cNvPr id="28674" name="Titr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dirty="0" smtClean="0">
                <a:solidFill>
                  <a:srgbClr val="000000"/>
                </a:solidFill>
              </a:rPr>
              <a:t>XBPMs in Slow OFB at Diamond</a:t>
            </a:r>
            <a:endParaRPr lang="fr-FR" sz="3200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5796136" y="14127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Courtesy</a:t>
            </a:r>
            <a:r>
              <a:rPr lang="fr-FR" dirty="0" smtClean="0"/>
              <a:t> C. Bloomer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60350"/>
            <a:ext cx="7056437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XBPMs, State of the Art</a:t>
            </a:r>
            <a:endParaRPr lang="fr-FR" sz="28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827584" y="1340768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 There are </a:t>
            </a:r>
            <a:r>
              <a:rPr lang="fr-FR" sz="2000" dirty="0" err="1" smtClean="0"/>
              <a:t>Reliable</a:t>
            </a:r>
            <a:r>
              <a:rPr lang="fr-FR" sz="2000" dirty="0" smtClean="0"/>
              <a:t> </a:t>
            </a:r>
            <a:r>
              <a:rPr lang="fr-FR" sz="2000" dirty="0" err="1" smtClean="0"/>
              <a:t>XBPMs</a:t>
            </a:r>
            <a:r>
              <a:rPr lang="fr-FR" sz="2000" dirty="0" smtClean="0"/>
              <a:t>; </a:t>
            </a:r>
            <a:r>
              <a:rPr lang="fr-FR" sz="2000" dirty="0" err="1" smtClean="0"/>
              <a:t>maybe</a:t>
            </a:r>
            <a:r>
              <a:rPr lang="fr-FR" sz="2000" dirty="0" smtClean="0"/>
              <a:t> not </a:t>
            </a:r>
            <a:r>
              <a:rPr lang="fr-FR" sz="2000" dirty="0" err="1" smtClean="0"/>
              <a:t>at</a:t>
            </a:r>
            <a:r>
              <a:rPr lang="fr-FR" sz="2000" dirty="0" smtClean="0"/>
              <a:t> the 200 nm </a:t>
            </a:r>
            <a:r>
              <a:rPr lang="fr-FR" sz="2000" dirty="0" err="1" smtClean="0"/>
              <a:t>level</a:t>
            </a:r>
            <a:r>
              <a:rPr lang="fr-FR" sz="2000" dirty="0" smtClean="0"/>
              <a:t> </a:t>
            </a:r>
            <a:r>
              <a:rPr lang="fr-FR" sz="2000" dirty="0" err="1" smtClean="0"/>
              <a:t>yet</a:t>
            </a:r>
            <a:r>
              <a:rPr lang="fr-FR" sz="20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/>
              <a:t> </a:t>
            </a:r>
            <a:r>
              <a:rPr lang="fr-FR" sz="2000" dirty="0" smtClean="0"/>
              <a:t>BM </a:t>
            </a:r>
            <a:r>
              <a:rPr lang="fr-FR" sz="2000" dirty="0" err="1" smtClean="0"/>
              <a:t>beamline</a:t>
            </a:r>
            <a:r>
              <a:rPr lang="fr-FR" sz="2000" dirty="0" smtClean="0"/>
              <a:t> </a:t>
            </a:r>
            <a:r>
              <a:rPr lang="fr-FR" sz="2000" dirty="0" err="1" smtClean="0"/>
              <a:t>XBPMs</a:t>
            </a:r>
            <a:r>
              <a:rPr lang="fr-FR" sz="2000" dirty="0" smtClean="0"/>
              <a:t> (</a:t>
            </a:r>
            <a:r>
              <a:rPr lang="fr-FR" sz="2000" dirty="0" err="1" smtClean="0"/>
              <a:t>blade</a:t>
            </a:r>
            <a:r>
              <a:rPr lang="fr-FR" sz="2000" dirty="0" smtClean="0"/>
              <a:t> type) OK in vertical plane </a:t>
            </a:r>
            <a:r>
              <a:rPr lang="fr-FR" sz="2000" dirty="0" err="1" smtClean="0"/>
              <a:t>only</a:t>
            </a:r>
            <a:endParaRPr lang="fr-FR" sz="2000" dirty="0" smtClean="0"/>
          </a:p>
          <a:p>
            <a:pPr lvl="1">
              <a:buFont typeface="Arial" pitchFamily="34" charset="0"/>
              <a:buChar char="•"/>
            </a:pPr>
            <a:r>
              <a:rPr lang="fr-FR" sz="2000" dirty="0"/>
              <a:t> </a:t>
            </a:r>
            <a:r>
              <a:rPr lang="fr-FR" sz="2000" dirty="0" smtClean="0"/>
              <a:t>ID </a:t>
            </a:r>
            <a:r>
              <a:rPr lang="fr-FR" sz="2000" dirty="0" err="1" smtClean="0"/>
              <a:t>XBPMs</a:t>
            </a:r>
            <a:r>
              <a:rPr lang="fr-FR" sz="2000" dirty="0" smtClean="0"/>
              <a:t> </a:t>
            </a:r>
            <a:r>
              <a:rPr lang="fr-FR" sz="2000" dirty="0"/>
              <a:t>(</a:t>
            </a:r>
            <a:r>
              <a:rPr lang="fr-FR" sz="2000" dirty="0" err="1" smtClean="0"/>
              <a:t>blades</a:t>
            </a:r>
            <a:r>
              <a:rPr lang="fr-FR" sz="2000" dirty="0" smtClean="0"/>
              <a:t> type) OK in </a:t>
            </a:r>
            <a:r>
              <a:rPr lang="fr-FR" sz="2000" dirty="0" err="1" smtClean="0"/>
              <a:t>both</a:t>
            </a:r>
            <a:r>
              <a:rPr lang="fr-FR" sz="2000" dirty="0" smtClean="0"/>
              <a:t> planes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fixed</a:t>
            </a:r>
            <a:r>
              <a:rPr lang="fr-FR" sz="2000" dirty="0" smtClean="0"/>
              <a:t> gap. 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 Most </a:t>
            </a:r>
            <a:r>
              <a:rPr lang="fr-FR" sz="2000" dirty="0" err="1" smtClean="0"/>
              <a:t>XBPMs</a:t>
            </a:r>
            <a:r>
              <a:rPr lang="fr-FR" sz="2000" dirty="0" smtClean="0"/>
              <a:t> are in </a:t>
            </a:r>
            <a:r>
              <a:rPr lang="fr-FR" sz="2000" dirty="0" err="1" smtClean="0"/>
              <a:t>stainless</a:t>
            </a:r>
            <a:r>
              <a:rPr lang="fr-FR" sz="2000" dirty="0" smtClean="0"/>
              <a:t> </a:t>
            </a:r>
            <a:r>
              <a:rPr lang="fr-FR" sz="2000" dirty="0" err="1" smtClean="0"/>
              <a:t>steel</a:t>
            </a:r>
            <a:r>
              <a:rPr lang="fr-FR" sz="2000" dirty="0" smtClean="0"/>
              <a:t> and are sensitive to </a:t>
            </a:r>
            <a:r>
              <a:rPr lang="fr-FR" sz="2000" dirty="0" err="1" smtClean="0"/>
              <a:t>temperature</a:t>
            </a:r>
            <a:r>
              <a:rPr lang="fr-FR" sz="2000" dirty="0" smtClean="0"/>
              <a:t> variations.</a:t>
            </a:r>
          </a:p>
          <a:p>
            <a:pPr lvl="1"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Present</a:t>
            </a:r>
            <a:r>
              <a:rPr lang="fr-FR" sz="2000" dirty="0" smtClean="0"/>
              <a:t> </a:t>
            </a:r>
            <a:r>
              <a:rPr lang="fr-FR" sz="2000" dirty="0" err="1" smtClean="0"/>
              <a:t>Development</a:t>
            </a:r>
            <a:r>
              <a:rPr lang="fr-FR" sz="2000" dirty="0" smtClean="0"/>
              <a:t> SOLEIL/LNLS of a stable </a:t>
            </a:r>
            <a:r>
              <a:rPr lang="fr-FR" sz="2000" dirty="0" err="1" smtClean="0"/>
              <a:t>blade</a:t>
            </a:r>
            <a:r>
              <a:rPr lang="fr-FR" sz="2000" dirty="0" smtClean="0"/>
              <a:t> XBPM </a:t>
            </a:r>
            <a:r>
              <a:rPr lang="fr-FR" sz="2000" dirty="0" err="1" smtClean="0"/>
              <a:t>at</a:t>
            </a:r>
            <a:r>
              <a:rPr lang="fr-FR" sz="2000" dirty="0" smtClean="0"/>
              <a:t> the 200 nm </a:t>
            </a:r>
            <a:r>
              <a:rPr lang="fr-FR" sz="2000" dirty="0" err="1" smtClean="0"/>
              <a:t>level</a:t>
            </a:r>
            <a:r>
              <a:rPr lang="fr-FR" sz="2000" dirty="0" smtClean="0"/>
              <a:t>, </a:t>
            </a:r>
            <a:r>
              <a:rPr lang="fr-FR" sz="2000" dirty="0" err="1" smtClean="0"/>
              <a:t>even</a:t>
            </a:r>
            <a:r>
              <a:rPr lang="fr-FR" sz="2000" dirty="0" smtClean="0"/>
              <a:t> </a:t>
            </a:r>
            <a:r>
              <a:rPr lang="fr-FR" sz="2000" dirty="0" err="1" smtClean="0"/>
              <a:t>after</a:t>
            </a:r>
            <a:r>
              <a:rPr lang="fr-FR" sz="2000" dirty="0" smtClean="0"/>
              <a:t> a </a:t>
            </a:r>
            <a:r>
              <a:rPr lang="fr-FR" sz="2000" dirty="0" err="1" smtClean="0"/>
              <a:t>beam</a:t>
            </a:r>
            <a:r>
              <a:rPr lang="fr-FR" sz="2000" dirty="0" smtClean="0"/>
              <a:t> </a:t>
            </a:r>
            <a:r>
              <a:rPr lang="fr-FR" sz="2000" dirty="0" err="1" smtClean="0"/>
              <a:t>loss</a:t>
            </a:r>
            <a:r>
              <a:rPr lang="fr-FR" sz="2000" dirty="0" smtClean="0"/>
              <a:t>. Not </a:t>
            </a:r>
            <a:r>
              <a:rPr lang="fr-FR" sz="2000" dirty="0" err="1" smtClean="0"/>
              <a:t>yet</a:t>
            </a:r>
            <a:r>
              <a:rPr lang="fr-FR" sz="2000" dirty="0" smtClean="0"/>
              <a:t> </a:t>
            </a:r>
            <a:r>
              <a:rPr lang="fr-FR" sz="2000" dirty="0" err="1" smtClean="0"/>
              <a:t>tested</a:t>
            </a:r>
            <a:r>
              <a:rPr lang="fr-FR" sz="2000" dirty="0" smtClean="0"/>
              <a:t>.</a:t>
            </a:r>
          </a:p>
          <a:p>
            <a:pPr lvl="1"/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XBPM R&amp;D for </a:t>
            </a:r>
            <a:r>
              <a:rPr lang="fr-FR" sz="3200" dirty="0" err="1" smtClean="0"/>
              <a:t>USRs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fr-FR" sz="2400" dirty="0" err="1" smtClean="0"/>
              <a:t>Need</a:t>
            </a:r>
            <a:r>
              <a:rPr lang="fr-FR" sz="2400" dirty="0" smtClean="0"/>
              <a:t> hard X-ray photon </a:t>
            </a:r>
            <a:r>
              <a:rPr lang="fr-FR" sz="2400" dirty="0" err="1" smtClean="0"/>
              <a:t>BPMs</a:t>
            </a:r>
            <a:r>
              <a:rPr lang="fr-FR" sz="2400" dirty="0" smtClean="0"/>
              <a:t> stable </a:t>
            </a:r>
            <a:r>
              <a:rPr lang="fr-FR" sz="2400" dirty="0" err="1" smtClean="0"/>
              <a:t>with</a:t>
            </a:r>
            <a:r>
              <a:rPr lang="fr-FR" sz="2400" dirty="0" smtClean="0"/>
              <a:t> gap changes. Not an </a:t>
            </a:r>
            <a:r>
              <a:rPr lang="fr-FR" sz="2400" dirty="0" err="1" smtClean="0"/>
              <a:t>easy</a:t>
            </a:r>
            <a:r>
              <a:rPr lang="fr-FR" sz="2400" dirty="0" smtClean="0"/>
              <a:t> </a:t>
            </a:r>
            <a:r>
              <a:rPr lang="fr-FR" sz="2400" dirty="0" err="1" smtClean="0"/>
              <a:t>tasks</a:t>
            </a:r>
            <a:endParaRPr lang="fr-FR" sz="2400" dirty="0" smtClean="0"/>
          </a:p>
          <a:p>
            <a:r>
              <a:rPr lang="fr-FR" sz="2400" dirty="0" err="1" smtClean="0"/>
              <a:t>Need</a:t>
            </a:r>
            <a:r>
              <a:rPr lang="fr-FR" sz="2400" dirty="0" smtClean="0"/>
              <a:t> soft X-ray XBPMS stable </a:t>
            </a:r>
            <a:r>
              <a:rPr lang="fr-FR" sz="2400" dirty="0" err="1" smtClean="0"/>
              <a:t>with</a:t>
            </a:r>
            <a:r>
              <a:rPr lang="fr-FR" sz="2400" dirty="0" smtClean="0"/>
              <a:t> gap/phase changes. This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even</a:t>
            </a:r>
            <a:r>
              <a:rPr lang="fr-FR" sz="2400" dirty="0" smtClean="0"/>
              <a:t> more </a:t>
            </a:r>
            <a:r>
              <a:rPr lang="fr-FR" sz="2400" dirty="0" err="1" smtClean="0"/>
              <a:t>difficult</a:t>
            </a:r>
            <a:endParaRPr lang="fr-FR" sz="2400" dirty="0" smtClean="0"/>
          </a:p>
          <a:p>
            <a:r>
              <a:rPr lang="fr-FR" sz="2400" dirty="0" smtClean="0"/>
              <a:t>A </a:t>
            </a:r>
            <a:r>
              <a:rPr lang="fr-FR" sz="2400" dirty="0" err="1" smtClean="0"/>
              <a:t>better</a:t>
            </a:r>
            <a:r>
              <a:rPr lang="fr-FR" sz="2400" dirty="0" smtClean="0"/>
              <a:t> </a:t>
            </a:r>
            <a:r>
              <a:rPr lang="fr-FR" sz="2400" dirty="0" err="1" smtClean="0"/>
              <a:t>way</a:t>
            </a:r>
            <a:r>
              <a:rPr lang="fr-FR" sz="2400" dirty="0" smtClean="0"/>
              <a:t> </a:t>
            </a:r>
            <a:r>
              <a:rPr lang="fr-FR" sz="2400" dirty="0" err="1" smtClean="0"/>
              <a:t>might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to </a:t>
            </a:r>
            <a:r>
              <a:rPr lang="fr-FR" sz="2400" dirty="0" err="1" smtClean="0"/>
              <a:t>maximize</a:t>
            </a:r>
            <a:r>
              <a:rPr lang="fr-FR" sz="2400" dirty="0" smtClean="0"/>
              <a:t> the white </a:t>
            </a:r>
            <a:r>
              <a:rPr lang="fr-FR" sz="2400" dirty="0" err="1" smtClean="0"/>
              <a:t>beam</a:t>
            </a:r>
            <a:r>
              <a:rPr lang="fr-FR" sz="2400" dirty="0" smtClean="0"/>
              <a:t> flux </a:t>
            </a:r>
            <a:r>
              <a:rPr lang="fr-FR" sz="2400" dirty="0" err="1" smtClean="0"/>
              <a:t>through</a:t>
            </a:r>
            <a:r>
              <a:rPr lang="fr-FR" sz="2400" dirty="0" smtClean="0"/>
              <a:t> the </a:t>
            </a:r>
            <a:r>
              <a:rPr lang="fr-FR" sz="2400" dirty="0" err="1" smtClean="0"/>
              <a:t>beamline</a:t>
            </a:r>
            <a:r>
              <a:rPr lang="fr-FR" sz="2400" dirty="0" smtClean="0"/>
              <a:t> </a:t>
            </a:r>
            <a:r>
              <a:rPr lang="fr-FR" sz="2400" dirty="0" err="1" smtClean="0"/>
              <a:t>like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done</a:t>
            </a:r>
            <a:r>
              <a:rPr lang="fr-FR" sz="2400" dirty="0" smtClean="0"/>
              <a:t> in </a:t>
            </a:r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beamlines</a:t>
            </a:r>
            <a:r>
              <a:rPr lang="fr-FR" sz="2400" dirty="0" smtClean="0"/>
              <a:t> </a:t>
            </a:r>
            <a:r>
              <a:rPr lang="fr-FR" sz="2400" dirty="0" err="1" smtClean="0"/>
              <a:t>after</a:t>
            </a:r>
            <a:r>
              <a:rPr lang="fr-FR" sz="2400" dirty="0" smtClean="0"/>
              <a:t> the </a:t>
            </a:r>
            <a:r>
              <a:rPr lang="fr-FR" sz="2400" dirty="0" err="1" smtClean="0"/>
              <a:t>monochromator</a:t>
            </a:r>
            <a:r>
              <a:rPr lang="fr-FR" sz="2400" dirty="0" smtClean="0"/>
              <a:t> (exemple </a:t>
            </a:r>
            <a:r>
              <a:rPr lang="fr-FR" sz="2400" dirty="0" err="1" smtClean="0"/>
              <a:t>at</a:t>
            </a:r>
            <a:r>
              <a:rPr lang="fr-FR" sz="2400" dirty="0" smtClean="0"/>
              <a:t> DLS, Bloomer SRI2012)</a:t>
            </a:r>
          </a:p>
          <a:p>
            <a:r>
              <a:rPr lang="fr-FR" sz="2400" dirty="0" smtClean="0"/>
              <a:t>One </a:t>
            </a:r>
            <a:r>
              <a:rPr lang="fr-FR" sz="2400" dirty="0" err="1" smtClean="0"/>
              <a:t>should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able to do </a:t>
            </a:r>
            <a:r>
              <a:rPr lang="fr-FR" sz="2400" dirty="0" err="1" smtClean="0"/>
              <a:t>better</a:t>
            </a:r>
            <a:r>
              <a:rPr lang="fr-FR" sz="2400" dirty="0" smtClean="0"/>
              <a:t> by </a:t>
            </a:r>
            <a:r>
              <a:rPr lang="fr-FR" sz="2400" dirty="0" err="1" smtClean="0"/>
              <a:t>improving</a:t>
            </a:r>
            <a:r>
              <a:rPr lang="fr-FR" sz="2400" dirty="0" smtClean="0"/>
              <a:t> </a:t>
            </a:r>
            <a:r>
              <a:rPr lang="fr-FR" sz="2400" u="sng" dirty="0" smtClean="0"/>
              <a:t>communication </a:t>
            </a:r>
            <a:r>
              <a:rPr lang="fr-FR" sz="2400" u="sng" dirty="0" err="1" smtClean="0"/>
              <a:t>between</a:t>
            </a:r>
            <a:r>
              <a:rPr lang="fr-FR" sz="2400" u="sng" dirty="0" smtClean="0"/>
              <a:t> machine and </a:t>
            </a:r>
            <a:r>
              <a:rPr lang="fr-FR" sz="2400" u="sng" dirty="0" err="1" smtClean="0"/>
              <a:t>beamlines</a:t>
            </a:r>
            <a:r>
              <a:rPr lang="fr-FR" sz="2400" dirty="0" smtClean="0"/>
              <a:t>.</a:t>
            </a:r>
          </a:p>
          <a:p>
            <a:r>
              <a:rPr lang="fr-FR" sz="2400" dirty="0" err="1" smtClean="0"/>
              <a:t>Then</a:t>
            </a:r>
            <a:r>
              <a:rPr lang="fr-FR" sz="2400" dirty="0" smtClean="0"/>
              <a:t> one </a:t>
            </a:r>
            <a:r>
              <a:rPr lang="fr-FR" sz="2400" dirty="0" err="1" smtClean="0"/>
              <a:t>could</a:t>
            </a:r>
            <a:r>
              <a:rPr lang="fr-FR" sz="2400" dirty="0" smtClean="0"/>
              <a:t> </a:t>
            </a:r>
            <a:r>
              <a:rPr lang="fr-FR" sz="2400" dirty="0" err="1" smtClean="0"/>
              <a:t>install</a:t>
            </a:r>
            <a:r>
              <a:rPr lang="fr-FR" sz="2400" dirty="0" smtClean="0"/>
              <a:t> a </a:t>
            </a:r>
            <a:r>
              <a:rPr lang="fr-FR" sz="2400" dirty="0" err="1" smtClean="0"/>
              <a:t>sensor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Beamline</a:t>
            </a:r>
            <a:r>
              <a:rPr lang="fr-FR" sz="2400" dirty="0" smtClean="0"/>
              <a:t> for a feedback on the </a:t>
            </a:r>
            <a:r>
              <a:rPr lang="fr-FR" sz="2400" dirty="0" err="1" smtClean="0"/>
              <a:t>electron</a:t>
            </a:r>
            <a:r>
              <a:rPr lang="fr-FR" sz="2400" dirty="0" smtClean="0"/>
              <a:t> </a:t>
            </a:r>
            <a:r>
              <a:rPr lang="fr-FR" sz="2400" dirty="0" err="1" smtClean="0"/>
              <a:t>beam</a:t>
            </a:r>
            <a:r>
              <a:rPr lang="fr-FR" sz="2400" dirty="0" smtClean="0"/>
              <a:t>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C:\Users\yhz16343\Desktop\jc_01.tif"/>
          <p:cNvPicPr>
            <a:picLocks noChangeAspect="1" noChangeArrowheads="1"/>
          </p:cNvPicPr>
          <p:nvPr/>
        </p:nvPicPr>
        <p:blipFill>
          <a:blip r:embed="rId2" cstate="print"/>
          <a:srcRect l="6427" r="8606"/>
          <a:stretch>
            <a:fillRect/>
          </a:stretch>
        </p:blipFill>
        <p:spPr bwMode="auto">
          <a:xfrm>
            <a:off x="4040188" y="0"/>
            <a:ext cx="51038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19925" y="3573463"/>
            <a:ext cx="2016125" cy="1800225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n-GB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Using this system the beam intensity at the sample point can be maintained for several hours to 0.1% </a:t>
            </a:r>
            <a:r>
              <a:rPr lang="en-GB" sz="1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r.m.s</a:t>
            </a:r>
            <a:r>
              <a:rPr lang="en-GB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., an improvement of a factor of 5.</a:t>
            </a:r>
          </a:p>
        </p:txBody>
      </p:sp>
      <p:pic>
        <p:nvPicPr>
          <p:cNvPr id="30725" name="Picture 6" descr="C:\Users\yhz16343\Desktop\jc_03.tif"/>
          <p:cNvPicPr>
            <a:picLocks noChangeAspect="1" noChangeArrowheads="1"/>
          </p:cNvPicPr>
          <p:nvPr/>
        </p:nvPicPr>
        <p:blipFill>
          <a:blip r:embed="rId3" cstate="print"/>
          <a:srcRect l="8662" r="7967"/>
          <a:stretch>
            <a:fillRect/>
          </a:stretch>
        </p:blipFill>
        <p:spPr bwMode="auto">
          <a:xfrm>
            <a:off x="0" y="2505075"/>
            <a:ext cx="70199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0825" y="116632"/>
            <a:ext cx="3744913" cy="142495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Using DCM pitch modulation and feedback to improve long term X-ray beam stability</a:t>
            </a:r>
            <a:endParaRPr lang="en-GB" sz="1400" b="1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en-GB" sz="1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GB" sz="1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SRI2012, courtesy of C Bloomer (DLS)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fr-FR" sz="3200" dirty="0" smtClean="0"/>
              <a:t>White </a:t>
            </a:r>
            <a:r>
              <a:rPr lang="fr-FR" sz="3200" dirty="0" err="1" smtClean="0"/>
              <a:t>Beam</a:t>
            </a:r>
            <a:r>
              <a:rPr lang="fr-FR" sz="3200" dirty="0" smtClean="0"/>
              <a:t> XBPM:</a:t>
            </a:r>
            <a:br>
              <a:rPr lang="fr-FR" sz="3200" dirty="0" smtClean="0"/>
            </a:br>
            <a:r>
              <a:rPr lang="fr-FR" sz="3200" dirty="0" smtClean="0"/>
              <a:t>Tentative  </a:t>
            </a:r>
            <a:r>
              <a:rPr lang="fr-FR" sz="3200" dirty="0" err="1" smtClean="0"/>
              <a:t>Requirements</a:t>
            </a:r>
            <a:r>
              <a:rPr lang="fr-FR" sz="3200" dirty="0" smtClean="0"/>
              <a:t> for </a:t>
            </a:r>
            <a:r>
              <a:rPr lang="fr-FR" sz="3200" dirty="0" err="1" smtClean="0"/>
              <a:t>USRs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r>
              <a:rPr lang="fr-FR" sz="2400" dirty="0" smtClean="0"/>
              <a:t>ID Gap and Phase </a:t>
            </a:r>
            <a:r>
              <a:rPr lang="fr-FR" sz="2400" dirty="0" err="1" smtClean="0"/>
              <a:t>independence</a:t>
            </a:r>
            <a:endParaRPr lang="fr-FR" sz="2400" dirty="0" smtClean="0"/>
          </a:p>
          <a:p>
            <a:r>
              <a:rPr lang="fr-FR" sz="2400" dirty="0" err="1" smtClean="0"/>
              <a:t>Beam</a:t>
            </a:r>
            <a:r>
              <a:rPr lang="fr-FR" sz="2400" dirty="0" smtClean="0"/>
              <a:t> </a:t>
            </a:r>
            <a:r>
              <a:rPr lang="fr-FR" sz="2400" dirty="0" err="1" smtClean="0"/>
              <a:t>current</a:t>
            </a:r>
            <a:r>
              <a:rPr lang="fr-FR" sz="2400" dirty="0" smtClean="0"/>
              <a:t> </a:t>
            </a:r>
            <a:r>
              <a:rPr lang="fr-FR" sz="2400" dirty="0" err="1" smtClean="0"/>
              <a:t>independence</a:t>
            </a:r>
            <a:r>
              <a:rPr lang="fr-FR" sz="2400" dirty="0" smtClean="0"/>
              <a:t> (for all XBPM </a:t>
            </a:r>
            <a:r>
              <a:rPr lang="fr-FR" sz="2400" dirty="0" err="1" smtClean="0"/>
              <a:t>current</a:t>
            </a:r>
            <a:r>
              <a:rPr lang="fr-FR" sz="2400" dirty="0" smtClean="0"/>
              <a:t> range)</a:t>
            </a:r>
          </a:p>
          <a:p>
            <a:r>
              <a:rPr lang="fr-FR" sz="2400" dirty="0" err="1" smtClean="0"/>
              <a:t>Stability</a:t>
            </a:r>
            <a:r>
              <a:rPr lang="fr-FR" sz="2400" dirty="0" smtClean="0"/>
              <a:t> </a:t>
            </a:r>
            <a:r>
              <a:rPr lang="fr-FR" sz="2400" dirty="0" smtClean="0">
                <a:sym typeface="Symbol"/>
              </a:rPr>
              <a:t> 10 µm </a:t>
            </a:r>
            <a:r>
              <a:rPr lang="fr-FR" sz="2400" dirty="0" err="1" smtClean="0">
                <a:sym typeface="Symbol"/>
              </a:rPr>
              <a:t>during</a:t>
            </a:r>
            <a:r>
              <a:rPr lang="fr-FR" sz="2400" dirty="0" smtClean="0">
                <a:sym typeface="Symbol"/>
              </a:rPr>
              <a:t> acquisition time for XBPM </a:t>
            </a:r>
            <a:r>
              <a:rPr lang="fr-FR" sz="2400" dirty="0" err="1" smtClean="0">
                <a:sym typeface="Symbol"/>
              </a:rPr>
              <a:t>performing</a:t>
            </a:r>
            <a:r>
              <a:rPr lang="fr-FR" sz="2400" dirty="0" smtClean="0">
                <a:sym typeface="Symbol"/>
              </a:rPr>
              <a:t> 560 </a:t>
            </a:r>
            <a:r>
              <a:rPr lang="fr-FR" sz="2400" dirty="0" err="1" smtClean="0">
                <a:sym typeface="Symbol"/>
              </a:rPr>
              <a:t>nrad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angular</a:t>
            </a:r>
            <a:r>
              <a:rPr lang="fr-FR" sz="2400" dirty="0" smtClean="0">
                <a:sym typeface="Symbol"/>
              </a:rPr>
              <a:t> control </a:t>
            </a:r>
            <a:r>
              <a:rPr lang="fr-FR" sz="2400" dirty="0" err="1" smtClean="0">
                <a:sym typeface="Symbol"/>
              </a:rPr>
              <a:t>at</a:t>
            </a:r>
            <a:r>
              <a:rPr lang="fr-FR" sz="2400" dirty="0" smtClean="0">
                <a:sym typeface="Symbol"/>
              </a:rPr>
              <a:t> 20 m </a:t>
            </a:r>
            <a:r>
              <a:rPr lang="fr-FR" sz="2400" dirty="0" err="1" smtClean="0">
                <a:sym typeface="Symbol"/>
              </a:rPr>
              <a:t>from</a:t>
            </a:r>
            <a:r>
              <a:rPr lang="fr-FR" sz="2400" dirty="0" smtClean="0">
                <a:sym typeface="Symbol"/>
              </a:rPr>
              <a:t> the source point.</a:t>
            </a:r>
          </a:p>
          <a:p>
            <a:r>
              <a:rPr lang="fr-FR" sz="2400" dirty="0" smtClean="0">
                <a:sym typeface="Symbol"/>
              </a:rPr>
              <a:t>But in </a:t>
            </a:r>
            <a:r>
              <a:rPr lang="fr-FR" sz="2400" dirty="0" err="1" smtClean="0">
                <a:sym typeface="Symbol"/>
              </a:rPr>
              <a:t>order</a:t>
            </a:r>
            <a:r>
              <a:rPr lang="fr-FR" sz="2400" dirty="0" smtClean="0">
                <a:sym typeface="Symbol"/>
              </a:rPr>
              <a:t> to </a:t>
            </a:r>
            <a:r>
              <a:rPr lang="fr-FR" sz="2400" dirty="0" err="1" smtClean="0"/>
              <a:t>measure</a:t>
            </a:r>
            <a:r>
              <a:rPr lang="fr-FR" sz="2400" dirty="0" smtClean="0"/>
              <a:t> the real machine </a:t>
            </a:r>
            <a:r>
              <a:rPr lang="fr-FR" sz="2400" dirty="0" err="1" smtClean="0"/>
              <a:t>stability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an instrument </a:t>
            </a:r>
            <a:r>
              <a:rPr lang="fr-FR" sz="2400" dirty="0" err="1" smtClean="0"/>
              <a:t>outside</a:t>
            </a:r>
            <a:r>
              <a:rPr lang="fr-FR" sz="2400" dirty="0" smtClean="0"/>
              <a:t> the </a:t>
            </a:r>
            <a:r>
              <a:rPr lang="fr-FR" sz="2400" dirty="0" err="1" smtClean="0"/>
              <a:t>orbit</a:t>
            </a:r>
            <a:r>
              <a:rPr lang="fr-FR" sz="2400" dirty="0" smtClean="0"/>
              <a:t> feedback </a:t>
            </a:r>
            <a:r>
              <a:rPr lang="fr-FR" sz="2400" dirty="0" err="1" smtClean="0"/>
              <a:t>loop</a:t>
            </a:r>
            <a:r>
              <a:rPr lang="fr-FR" sz="2400" dirty="0" smtClean="0"/>
              <a:t> one </a:t>
            </a:r>
            <a:r>
              <a:rPr lang="fr-FR" sz="2400" dirty="0" err="1" smtClean="0"/>
              <a:t>needs</a:t>
            </a:r>
            <a:r>
              <a:rPr lang="fr-FR" sz="2400" dirty="0" smtClean="0"/>
              <a:t> </a:t>
            </a:r>
            <a:r>
              <a:rPr lang="fr-FR" sz="2400" dirty="0" err="1" smtClean="0">
                <a:sym typeface="Symbol"/>
              </a:rPr>
              <a:t>better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than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u="sng" dirty="0" smtClean="0">
                <a:sym typeface="Symbol"/>
              </a:rPr>
              <a:t>200 nm </a:t>
            </a:r>
            <a:r>
              <a:rPr lang="fr-FR" sz="2400" u="sng" dirty="0" err="1" smtClean="0">
                <a:sym typeface="Symbol"/>
              </a:rPr>
              <a:t>resolution</a:t>
            </a:r>
            <a:r>
              <a:rPr lang="fr-FR" sz="2400" u="sng" dirty="0" smtClean="0">
                <a:sym typeface="Symbol"/>
              </a:rPr>
              <a:t> and </a:t>
            </a:r>
            <a:r>
              <a:rPr lang="fr-FR" sz="2400" u="sng" dirty="0" err="1" smtClean="0">
                <a:sym typeface="Symbol"/>
              </a:rPr>
              <a:t>stability</a:t>
            </a:r>
            <a:r>
              <a:rPr lang="fr-FR" sz="2400" u="sng" dirty="0" smtClean="0">
                <a:sym typeface="Symbol"/>
              </a:rPr>
              <a:t> </a:t>
            </a:r>
            <a:r>
              <a:rPr lang="fr-FR" sz="2400" u="sng" dirty="0" err="1" smtClean="0">
                <a:sym typeface="Symbol"/>
              </a:rPr>
              <a:t>like</a:t>
            </a:r>
            <a:r>
              <a:rPr lang="fr-FR" sz="2400" u="sng" dirty="0" smtClean="0">
                <a:sym typeface="Symbol"/>
              </a:rPr>
              <a:t> for </a:t>
            </a:r>
            <a:r>
              <a:rPr lang="fr-FR" sz="2400" u="sng" dirty="0" err="1" smtClean="0">
                <a:sym typeface="Symbol"/>
              </a:rPr>
              <a:t>eBPMs</a:t>
            </a:r>
            <a:r>
              <a:rPr lang="fr-FR" sz="2400" dirty="0" smtClean="0">
                <a:sym typeface="Symbol"/>
              </a:rPr>
              <a:t>.</a:t>
            </a:r>
          </a:p>
          <a:p>
            <a:r>
              <a:rPr lang="fr-FR" sz="2400" dirty="0" err="1" smtClean="0">
                <a:sym typeface="Symbol"/>
              </a:rPr>
              <a:t>Stability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should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be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evaluated</a:t>
            </a:r>
            <a:r>
              <a:rPr lang="fr-FR" sz="2400" dirty="0" smtClean="0">
                <a:sym typeface="Symbol"/>
              </a:rPr>
              <a:t> in the </a:t>
            </a:r>
            <a:r>
              <a:rPr lang="fr-FR" sz="2400" dirty="0" err="1" smtClean="0">
                <a:sym typeface="Symbol"/>
              </a:rPr>
              <a:t>worse</a:t>
            </a:r>
            <a:r>
              <a:rPr lang="fr-FR" sz="2400" dirty="0" smtClean="0">
                <a:sym typeface="Symbol"/>
              </a:rPr>
              <a:t> case : </a:t>
            </a:r>
            <a:br>
              <a:rPr lang="fr-FR" sz="2400" dirty="0" smtClean="0">
                <a:sym typeface="Symbol"/>
              </a:rPr>
            </a:b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Difference</a:t>
            </a:r>
            <a:r>
              <a:rPr lang="fr-FR" sz="2400" dirty="0" smtClean="0">
                <a:sym typeface="Symbol"/>
              </a:rPr>
              <a:t> (</a:t>
            </a:r>
            <a:r>
              <a:rPr lang="fr-FR" sz="2400" dirty="0" err="1" smtClean="0">
                <a:sym typeface="Symbol"/>
              </a:rPr>
              <a:t>before</a:t>
            </a:r>
            <a:r>
              <a:rPr lang="fr-FR" sz="2400" dirty="0" smtClean="0">
                <a:sym typeface="Symbol"/>
              </a:rPr>
              <a:t> – </a:t>
            </a:r>
            <a:r>
              <a:rPr lang="fr-FR" sz="2400" dirty="0" err="1" smtClean="0">
                <a:sym typeface="Symbol"/>
              </a:rPr>
              <a:t>after</a:t>
            </a:r>
            <a:r>
              <a:rPr lang="fr-FR" sz="2400" dirty="0" smtClean="0">
                <a:sym typeface="Symbol"/>
              </a:rPr>
              <a:t>) a </a:t>
            </a:r>
            <a:r>
              <a:rPr lang="fr-FR" sz="2400" dirty="0" err="1" smtClean="0">
                <a:sym typeface="Symbol"/>
              </a:rPr>
              <a:t>beam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loss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at</a:t>
            </a:r>
            <a:r>
              <a:rPr lang="fr-FR" sz="2400" dirty="0" smtClean="0">
                <a:sym typeface="Symbol"/>
              </a:rPr>
              <a:t> full </a:t>
            </a:r>
            <a:r>
              <a:rPr lang="fr-FR" sz="2400" dirty="0" err="1" smtClean="0">
                <a:sym typeface="Symbol"/>
              </a:rPr>
              <a:t>current</a:t>
            </a:r>
            <a:r>
              <a:rPr lang="fr-FR" sz="2400" dirty="0" smtClean="0">
                <a:sym typeface="Symbol"/>
              </a:rPr>
              <a:t>. It </a:t>
            </a:r>
            <a:r>
              <a:rPr lang="fr-FR" sz="2400" dirty="0" err="1" smtClean="0">
                <a:sym typeface="Symbol"/>
              </a:rPr>
              <a:t>takes</a:t>
            </a:r>
            <a:r>
              <a:rPr lang="fr-FR" sz="2400" dirty="0" smtClean="0">
                <a:sym typeface="Symbol"/>
              </a:rPr>
              <a:t> thermal </a:t>
            </a:r>
            <a:r>
              <a:rPr lang="fr-FR" sz="2400" dirty="0" err="1" smtClean="0">
                <a:sym typeface="Symbol"/>
              </a:rPr>
              <a:t>inertia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into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account</a:t>
            </a:r>
            <a:r>
              <a:rPr lang="fr-FR" sz="2400" dirty="0" smtClean="0">
                <a:sym typeface="Symbol"/>
              </a:rPr>
              <a:t>.</a:t>
            </a:r>
          </a:p>
          <a:p>
            <a:endParaRPr lang="fr-FR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524328" y="3193926"/>
            <a:ext cx="1080120" cy="1242000"/>
          </a:xfrm>
          <a:prstGeom prst="rect">
            <a:avLst/>
          </a:prstGeom>
          <a:solidFill>
            <a:srgbClr val="7D7D7D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23714" y="404664"/>
            <a:ext cx="7900814" cy="576411"/>
          </a:xfrm>
        </p:spPr>
        <p:txBody>
          <a:bodyPr/>
          <a:lstStyle/>
          <a:p>
            <a:r>
              <a:rPr lang="fr-FR" sz="3200" dirty="0" smtClean="0"/>
              <a:t>XBPM for </a:t>
            </a:r>
            <a:r>
              <a:rPr lang="fr-FR" sz="3200" dirty="0" err="1" smtClean="0"/>
              <a:t>checking</a:t>
            </a:r>
            <a:r>
              <a:rPr lang="fr-FR" sz="3200" dirty="0" smtClean="0"/>
              <a:t> Machine </a:t>
            </a:r>
            <a:r>
              <a:rPr lang="fr-FR" sz="3200" dirty="0" err="1" smtClean="0"/>
              <a:t>Stability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7020272" y="2060848"/>
            <a:ext cx="288032" cy="23762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28031" y="2727971"/>
            <a:ext cx="1368152" cy="46166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328814" y="2996952"/>
            <a:ext cx="235074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3093" y="2996952"/>
            <a:ext cx="206499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100392" y="2636912"/>
            <a:ext cx="216024" cy="5760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Hexagone 16"/>
          <p:cNvSpPr/>
          <p:nvPr/>
        </p:nvSpPr>
        <p:spPr bwMode="auto">
          <a:xfrm>
            <a:off x="467544" y="2852936"/>
            <a:ext cx="628656" cy="144016"/>
          </a:xfrm>
          <a:prstGeom prst="hexagon">
            <a:avLst>
              <a:gd name="adj" fmla="val 120901"/>
              <a:gd name="vf" fmla="val 11547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77167" y="2062589"/>
            <a:ext cx="108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/>
              <a:t>upstream</a:t>
            </a:r>
            <a:r>
              <a:rPr lang="fr-FR" sz="1800" dirty="0" smtClean="0"/>
              <a:t> </a:t>
            </a:r>
          </a:p>
          <a:p>
            <a:pPr algn="ctr"/>
            <a:r>
              <a:rPr lang="fr-FR" sz="1800" dirty="0" smtClean="0"/>
              <a:t>e-BPM</a:t>
            </a:r>
            <a:endParaRPr lang="fr-FR" sz="1800" dirty="0"/>
          </a:p>
        </p:txBody>
      </p:sp>
      <p:sp>
        <p:nvSpPr>
          <p:cNvPr id="19" name="Hexagone 18"/>
          <p:cNvSpPr/>
          <p:nvPr/>
        </p:nvSpPr>
        <p:spPr bwMode="auto">
          <a:xfrm>
            <a:off x="3112790" y="2852936"/>
            <a:ext cx="628656" cy="144016"/>
          </a:xfrm>
          <a:prstGeom prst="hexagon">
            <a:avLst>
              <a:gd name="adj" fmla="val 120901"/>
              <a:gd name="vf" fmla="val 11547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728393" y="2062589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/>
              <a:t>downstream</a:t>
            </a:r>
            <a:r>
              <a:rPr lang="fr-FR" sz="1800" dirty="0" smtClean="0"/>
              <a:t> </a:t>
            </a:r>
          </a:p>
          <a:p>
            <a:pPr algn="ctr"/>
            <a:r>
              <a:rPr lang="fr-FR" sz="1800" dirty="0" smtClean="0"/>
              <a:t>e-BPM</a:t>
            </a:r>
            <a:endParaRPr lang="fr-FR" sz="1800" dirty="0"/>
          </a:p>
        </p:txBody>
      </p:sp>
      <p:sp>
        <p:nvSpPr>
          <p:cNvPr id="21" name="Ellipse 20"/>
          <p:cNvSpPr/>
          <p:nvPr/>
        </p:nvSpPr>
        <p:spPr bwMode="auto">
          <a:xfrm>
            <a:off x="7389178" y="2680345"/>
            <a:ext cx="576064" cy="504056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Connecteur droit 21"/>
          <p:cNvCxnSpPr/>
          <p:nvPr/>
        </p:nvCxnSpPr>
        <p:spPr bwMode="auto">
          <a:xfrm rot="16200000">
            <a:off x="7504619" y="3005203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22"/>
          <p:cNvCxnSpPr/>
          <p:nvPr/>
        </p:nvCxnSpPr>
        <p:spPr bwMode="auto">
          <a:xfrm rot="5400000">
            <a:off x="7751326" y="2752354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23"/>
          <p:cNvCxnSpPr/>
          <p:nvPr/>
        </p:nvCxnSpPr>
        <p:spPr bwMode="auto">
          <a:xfrm rot="10800000">
            <a:off x="7775709" y="2994868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24"/>
          <p:cNvCxnSpPr/>
          <p:nvPr/>
        </p:nvCxnSpPr>
        <p:spPr bwMode="auto">
          <a:xfrm rot="10800000">
            <a:off x="7506727" y="2744935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ZoneTexte 25"/>
          <p:cNvSpPr txBox="1"/>
          <p:nvPr/>
        </p:nvSpPr>
        <p:spPr>
          <a:xfrm>
            <a:off x="7256765" y="1988840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smtClean="0"/>
              <a:t>X-BPM</a:t>
            </a:r>
          </a:p>
          <a:p>
            <a:pPr algn="ctr"/>
            <a:r>
              <a:rPr lang="fr-FR" sz="1800" dirty="0" smtClean="0"/>
              <a:t># 2</a:t>
            </a:r>
            <a:endParaRPr lang="fr-FR" sz="18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8388424" y="2636912"/>
            <a:ext cx="216024" cy="5760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028384" y="2737495"/>
            <a:ext cx="648072" cy="14401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028384" y="2968377"/>
            <a:ext cx="648072" cy="14401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047884" y="2132856"/>
            <a:ext cx="55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/>
              <a:t>slits</a:t>
            </a:r>
            <a:endParaRPr lang="fr-FR" sz="1800" dirty="0"/>
          </a:p>
        </p:txBody>
      </p:sp>
      <p:cxnSp>
        <p:nvCxnSpPr>
          <p:cNvPr id="31" name="Connecteur droit 30"/>
          <p:cNvCxnSpPr/>
          <p:nvPr/>
        </p:nvCxnSpPr>
        <p:spPr bwMode="auto">
          <a:xfrm>
            <a:off x="784151" y="2780928"/>
            <a:ext cx="0" cy="1008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ZoneTexte 31"/>
          <p:cNvSpPr txBox="1"/>
          <p:nvPr/>
        </p:nvSpPr>
        <p:spPr>
          <a:xfrm>
            <a:off x="1763688" y="356372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~3 m</a:t>
            </a:r>
            <a:endParaRPr lang="fr-FR" sz="1800" dirty="0"/>
          </a:p>
        </p:txBody>
      </p:sp>
      <p:cxnSp>
        <p:nvCxnSpPr>
          <p:cNvPr id="33" name="Connecteur droit 32"/>
          <p:cNvCxnSpPr/>
          <p:nvPr/>
        </p:nvCxnSpPr>
        <p:spPr bwMode="auto">
          <a:xfrm>
            <a:off x="2123728" y="2636912"/>
            <a:ext cx="0" cy="7920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ZoneTexte 33"/>
          <p:cNvSpPr txBox="1"/>
          <p:nvPr/>
        </p:nvSpPr>
        <p:spPr>
          <a:xfrm>
            <a:off x="3779912" y="335699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~10 m</a:t>
            </a:r>
            <a:endParaRPr lang="fr-FR" sz="18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228184" y="335699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~10 m</a:t>
            </a:r>
            <a:endParaRPr lang="fr-FR" sz="1800" dirty="0"/>
          </a:p>
        </p:txBody>
      </p:sp>
      <p:cxnSp>
        <p:nvCxnSpPr>
          <p:cNvPr id="36" name="Connecteur droit 35"/>
          <p:cNvCxnSpPr/>
          <p:nvPr/>
        </p:nvCxnSpPr>
        <p:spPr bwMode="auto">
          <a:xfrm>
            <a:off x="179512" y="4437112"/>
            <a:ext cx="83529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 bwMode="auto">
          <a:xfrm>
            <a:off x="0" y="4437112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Concrete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slab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623544" y="3212976"/>
            <a:ext cx="244599" cy="1224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" name="Connecteur droit 38"/>
          <p:cNvCxnSpPr/>
          <p:nvPr/>
        </p:nvCxnSpPr>
        <p:spPr bwMode="auto">
          <a:xfrm>
            <a:off x="3419872" y="2780928"/>
            <a:ext cx="0" cy="1008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necteur droit avec flèche 39"/>
          <p:cNvCxnSpPr/>
          <p:nvPr/>
        </p:nvCxnSpPr>
        <p:spPr bwMode="auto">
          <a:xfrm>
            <a:off x="774626" y="3563724"/>
            <a:ext cx="2645246" cy="92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cteur droit avec flèche 40"/>
          <p:cNvCxnSpPr/>
          <p:nvPr/>
        </p:nvCxnSpPr>
        <p:spPr bwMode="auto">
          <a:xfrm>
            <a:off x="5743178" y="3356992"/>
            <a:ext cx="264524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Connecteur droit avec flèche 41"/>
          <p:cNvCxnSpPr/>
          <p:nvPr/>
        </p:nvCxnSpPr>
        <p:spPr bwMode="auto">
          <a:xfrm flipH="1">
            <a:off x="2123728" y="3356992"/>
            <a:ext cx="3600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Connecteur droit 42"/>
          <p:cNvCxnSpPr/>
          <p:nvPr/>
        </p:nvCxnSpPr>
        <p:spPr bwMode="auto">
          <a:xfrm>
            <a:off x="5724128" y="2564904"/>
            <a:ext cx="0" cy="12241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Connecteur droit 43"/>
          <p:cNvCxnSpPr/>
          <p:nvPr/>
        </p:nvCxnSpPr>
        <p:spPr bwMode="auto">
          <a:xfrm>
            <a:off x="8354516" y="2564904"/>
            <a:ext cx="0" cy="12241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Connecteur droit 44"/>
          <p:cNvCxnSpPr/>
          <p:nvPr/>
        </p:nvCxnSpPr>
        <p:spPr bwMode="auto">
          <a:xfrm>
            <a:off x="179512" y="2924944"/>
            <a:ext cx="83529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ZoneTexte 45"/>
          <p:cNvSpPr txBox="1"/>
          <p:nvPr/>
        </p:nvSpPr>
        <p:spPr>
          <a:xfrm>
            <a:off x="5004048" y="357301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000099"/>
                </a:solidFill>
              </a:rPr>
              <a:t>HLS</a:t>
            </a:r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547664" y="213285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/>
              <a:t>undulator</a:t>
            </a:r>
            <a:endParaRPr lang="fr-FR" sz="1800" dirty="0"/>
          </a:p>
        </p:txBody>
      </p:sp>
      <p:cxnSp>
        <p:nvCxnSpPr>
          <p:cNvPr id="48" name="Connecteur droit avec flèche 47"/>
          <p:cNvCxnSpPr/>
          <p:nvPr/>
        </p:nvCxnSpPr>
        <p:spPr bwMode="auto">
          <a:xfrm>
            <a:off x="683568" y="1628800"/>
            <a:ext cx="3600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onnecteur droit avec flèche 48"/>
          <p:cNvCxnSpPr/>
          <p:nvPr/>
        </p:nvCxnSpPr>
        <p:spPr bwMode="auto">
          <a:xfrm>
            <a:off x="4427984" y="1628800"/>
            <a:ext cx="25202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ZoneTexte 49"/>
          <p:cNvSpPr txBox="1"/>
          <p:nvPr/>
        </p:nvSpPr>
        <p:spPr>
          <a:xfrm>
            <a:off x="1547664" y="1156682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Ring</a:t>
            </a:r>
            <a:endParaRPr lang="fr-FR" sz="2000" dirty="0"/>
          </a:p>
        </p:txBody>
      </p:sp>
      <p:sp>
        <p:nvSpPr>
          <p:cNvPr id="51" name="ZoneTexte 50"/>
          <p:cNvSpPr txBox="1"/>
          <p:nvPr/>
        </p:nvSpPr>
        <p:spPr>
          <a:xfrm>
            <a:off x="4932040" y="1196752"/>
            <a:ext cx="1492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BL </a:t>
            </a:r>
            <a:r>
              <a:rPr lang="fr-FR" sz="2000" dirty="0" err="1" smtClean="0"/>
              <a:t>Frontend</a:t>
            </a:r>
            <a:endParaRPr lang="fr-FR" sz="2000" dirty="0"/>
          </a:p>
        </p:txBody>
      </p:sp>
      <p:cxnSp>
        <p:nvCxnSpPr>
          <p:cNvPr id="52" name="Connecteur droit avec flèche 51"/>
          <p:cNvCxnSpPr/>
          <p:nvPr/>
        </p:nvCxnSpPr>
        <p:spPr bwMode="auto">
          <a:xfrm flipH="1">
            <a:off x="7164288" y="1628800"/>
            <a:ext cx="165618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ZoneTexte 52"/>
          <p:cNvSpPr txBox="1"/>
          <p:nvPr/>
        </p:nvSpPr>
        <p:spPr>
          <a:xfrm>
            <a:off x="7092280" y="1196752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Beamline</a:t>
            </a:r>
            <a:endParaRPr lang="fr-FR" sz="2000" dirty="0"/>
          </a:p>
        </p:txBody>
      </p:sp>
      <p:sp>
        <p:nvSpPr>
          <p:cNvPr id="54" name="Ellipse 53"/>
          <p:cNvSpPr/>
          <p:nvPr/>
        </p:nvSpPr>
        <p:spPr bwMode="auto">
          <a:xfrm>
            <a:off x="5436096" y="2680345"/>
            <a:ext cx="576064" cy="504056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" name="Connecteur droit 54"/>
          <p:cNvCxnSpPr/>
          <p:nvPr/>
        </p:nvCxnSpPr>
        <p:spPr bwMode="auto">
          <a:xfrm rot="16200000">
            <a:off x="5551537" y="3005203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Connecteur droit 55"/>
          <p:cNvCxnSpPr/>
          <p:nvPr/>
        </p:nvCxnSpPr>
        <p:spPr bwMode="auto">
          <a:xfrm rot="5400000">
            <a:off x="5798244" y="2752354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onnecteur droit 56"/>
          <p:cNvCxnSpPr/>
          <p:nvPr/>
        </p:nvCxnSpPr>
        <p:spPr bwMode="auto">
          <a:xfrm rot="10800000">
            <a:off x="5822627" y="2994868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Connecteur droit 57"/>
          <p:cNvCxnSpPr/>
          <p:nvPr/>
        </p:nvCxnSpPr>
        <p:spPr bwMode="auto">
          <a:xfrm rot="10800000">
            <a:off x="5553645" y="2744935"/>
            <a:ext cx="108000" cy="1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ZoneTexte 58"/>
          <p:cNvSpPr txBox="1"/>
          <p:nvPr/>
        </p:nvSpPr>
        <p:spPr>
          <a:xfrm>
            <a:off x="5231674" y="1988840"/>
            <a:ext cx="915635" cy="64633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800" dirty="0" smtClean="0"/>
              <a:t>X-BPM</a:t>
            </a:r>
          </a:p>
          <a:p>
            <a:pPr algn="ctr"/>
            <a:r>
              <a:rPr lang="fr-FR" sz="1800" dirty="0" smtClean="0"/>
              <a:t>#1</a:t>
            </a:r>
            <a:endParaRPr lang="fr-FR" sz="1800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395536" y="3861048"/>
            <a:ext cx="8496944" cy="72008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51520" y="5157192"/>
            <a:ext cx="8993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The second XBPM for Feedback; the first one </a:t>
            </a:r>
            <a:r>
              <a:rPr lang="fr-FR" dirty="0" err="1" smtClean="0"/>
              <a:t>outside</a:t>
            </a:r>
            <a:r>
              <a:rPr lang="fr-FR" dirty="0" smtClean="0"/>
              <a:t> the FB </a:t>
            </a:r>
            <a:r>
              <a:rPr lang="fr-FR" dirty="0" err="1" smtClean="0"/>
              <a:t>loop</a:t>
            </a:r>
            <a:r>
              <a:rPr lang="fr-FR" dirty="0" smtClean="0"/>
              <a:t> monitors machine 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stability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The HLS monitors </a:t>
            </a:r>
            <a:r>
              <a:rPr lang="fr-FR" dirty="0" err="1" smtClean="0"/>
              <a:t>slab</a:t>
            </a:r>
            <a:r>
              <a:rPr lang="fr-FR" dirty="0" smtClean="0"/>
              <a:t> </a:t>
            </a:r>
            <a:r>
              <a:rPr lang="fr-FR" dirty="0" err="1" smtClean="0"/>
              <a:t>deformation</a:t>
            </a:r>
            <a:r>
              <a:rPr lang="fr-FR" dirty="0" smtClean="0"/>
              <a:t>;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eventually</a:t>
            </a:r>
            <a:r>
              <a:rPr lang="fr-FR" dirty="0" smtClean="0"/>
              <a:t> correct for </a:t>
            </a:r>
            <a:r>
              <a:rPr lang="fr-FR" dirty="0" err="1" smtClean="0"/>
              <a:t>it</a:t>
            </a:r>
            <a:r>
              <a:rPr lang="fr-FR" dirty="0" smtClean="0"/>
              <a:t> via a </a:t>
            </a:r>
            <a:r>
              <a:rPr lang="fr-FR" dirty="0" err="1" smtClean="0"/>
              <a:t>dedicated</a:t>
            </a:r>
            <a:r>
              <a:rPr lang="fr-FR" dirty="0" smtClean="0"/>
              <a:t> </a:t>
            </a:r>
          </a:p>
          <a:p>
            <a:r>
              <a:rPr lang="fr-FR" dirty="0" smtClean="0"/>
              <a:t>  slow feedback</a:t>
            </a:r>
            <a:endParaRPr lang="fr-FR" dirty="0"/>
          </a:p>
        </p:txBody>
      </p:sp>
      <p:sp>
        <p:nvSpPr>
          <p:cNvPr id="62" name="Rectangle 61"/>
          <p:cNvSpPr/>
          <p:nvPr/>
        </p:nvSpPr>
        <p:spPr bwMode="auto">
          <a:xfrm>
            <a:off x="0" y="1772816"/>
            <a:ext cx="7308304" cy="2880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06090"/>
          </a:xfrm>
        </p:spPr>
        <p:txBody>
          <a:bodyPr/>
          <a:lstStyle/>
          <a:p>
            <a:r>
              <a:rPr lang="fr-FR" sz="3200" dirty="0" smtClean="0"/>
              <a:t>XBPM </a:t>
            </a:r>
            <a:r>
              <a:rPr lang="fr-FR" sz="3200" dirty="0" err="1" smtClean="0"/>
              <a:t>electronics</a:t>
            </a:r>
            <a:r>
              <a:rPr lang="fr-FR" sz="3200" dirty="0" smtClean="0"/>
              <a:t> </a:t>
            </a:r>
            <a:r>
              <a:rPr lang="fr-FR" sz="3200" dirty="0" err="1" smtClean="0"/>
              <a:t>Requirements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fr-FR" sz="2800" dirty="0" smtClean="0"/>
              <a:t>Stable </a:t>
            </a:r>
            <a:r>
              <a:rPr lang="fr-FR" sz="2800" dirty="0" err="1" smtClean="0"/>
              <a:t>within</a:t>
            </a:r>
            <a:r>
              <a:rPr lang="fr-FR" sz="2800" dirty="0" smtClean="0"/>
              <a:t> </a:t>
            </a:r>
            <a:r>
              <a:rPr lang="fr-FR" sz="2800" dirty="0" err="1" smtClean="0"/>
              <a:t>its</a:t>
            </a:r>
            <a:r>
              <a:rPr lang="fr-FR" sz="2800" dirty="0" smtClean="0"/>
              <a:t> </a:t>
            </a:r>
            <a:r>
              <a:rPr lang="fr-FR" sz="2800" dirty="0" err="1" smtClean="0"/>
              <a:t>environment</a:t>
            </a:r>
            <a:r>
              <a:rPr lang="fr-FR" sz="2800" dirty="0" smtClean="0"/>
              <a:t> </a:t>
            </a:r>
            <a:r>
              <a:rPr lang="fr-FR" sz="2800" dirty="0" err="1" smtClean="0"/>
              <a:t>temperature</a:t>
            </a:r>
            <a:r>
              <a:rPr lang="fr-FR" sz="2800" dirty="0" smtClean="0"/>
              <a:t> range</a:t>
            </a:r>
          </a:p>
          <a:p>
            <a:r>
              <a:rPr lang="fr-FR" sz="2800" dirty="0" smtClean="0"/>
              <a:t>Compatible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orbit</a:t>
            </a:r>
            <a:r>
              <a:rPr lang="fr-FR" sz="2800" dirty="0" smtClean="0"/>
              <a:t> feedback </a:t>
            </a:r>
            <a:r>
              <a:rPr lang="fr-FR" sz="2800" dirty="0" err="1" smtClean="0"/>
              <a:t>systems</a:t>
            </a:r>
            <a:r>
              <a:rPr lang="fr-FR" sz="2800" dirty="0" smtClean="0"/>
              <a:t> (slow and </a:t>
            </a:r>
            <a:r>
              <a:rPr lang="fr-FR" sz="2800" dirty="0" err="1" smtClean="0"/>
              <a:t>fast</a:t>
            </a:r>
            <a:r>
              <a:rPr lang="fr-FR" sz="2800" dirty="0" smtClean="0"/>
              <a:t>). A « photon-Libera »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commercialized</a:t>
            </a:r>
            <a:r>
              <a:rPr lang="fr-FR" sz="2800" dirty="0" smtClean="0"/>
              <a:t> (IT/Soleil collaboration)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these</a:t>
            </a:r>
            <a:r>
              <a:rPr lang="fr-FR" sz="2800" dirty="0" smtClean="0"/>
              <a:t> </a:t>
            </a:r>
            <a:r>
              <a:rPr lang="fr-FR" sz="2800" dirty="0" err="1" smtClean="0"/>
              <a:t>specifications</a:t>
            </a:r>
            <a:endParaRPr lang="fr-FR" sz="2800" dirty="0" smtClean="0"/>
          </a:p>
          <a:p>
            <a:r>
              <a:rPr lang="fr-FR" sz="2800" dirty="0" err="1" smtClean="0"/>
              <a:t>Beam</a:t>
            </a:r>
            <a:r>
              <a:rPr lang="fr-FR" sz="2800" dirty="0" smtClean="0"/>
              <a:t> </a:t>
            </a:r>
            <a:r>
              <a:rPr lang="fr-FR" sz="2800" dirty="0" err="1" smtClean="0"/>
              <a:t>current</a:t>
            </a:r>
            <a:r>
              <a:rPr lang="fr-FR" sz="2800" dirty="0" smtClean="0"/>
              <a:t> </a:t>
            </a:r>
            <a:r>
              <a:rPr lang="fr-FR" sz="2800" dirty="0" err="1" smtClean="0"/>
              <a:t>dependence</a:t>
            </a:r>
            <a:r>
              <a:rPr lang="fr-FR" sz="2800" dirty="0" smtClean="0"/>
              <a:t> (</a:t>
            </a:r>
            <a:r>
              <a:rPr lang="fr-FR" sz="2800" dirty="0" err="1" smtClean="0"/>
              <a:t>measured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</a:t>
            </a:r>
            <a:r>
              <a:rPr lang="fr-FR" sz="2800" dirty="0" err="1" smtClean="0"/>
              <a:t>simulated</a:t>
            </a:r>
            <a:r>
              <a:rPr lang="fr-FR" sz="2800" dirty="0" smtClean="0"/>
              <a:t> 0.5 mm off-</a:t>
            </a:r>
            <a:r>
              <a:rPr lang="fr-FR" sz="2800" dirty="0" err="1" smtClean="0"/>
              <a:t>centered</a:t>
            </a:r>
            <a:r>
              <a:rPr lang="fr-FR" sz="2800" dirty="0" smtClean="0"/>
              <a:t> </a:t>
            </a:r>
            <a:r>
              <a:rPr lang="fr-FR" sz="2800" dirty="0" err="1" smtClean="0"/>
              <a:t>beam</a:t>
            </a:r>
            <a:r>
              <a:rPr lang="fr-FR" sz="2800" dirty="0" smtClean="0"/>
              <a:t>) over the </a:t>
            </a:r>
            <a:r>
              <a:rPr lang="fr-FR" sz="2800" dirty="0" err="1" smtClean="0"/>
              <a:t>useful</a:t>
            </a:r>
            <a:r>
              <a:rPr lang="fr-FR" sz="2800" dirty="0" smtClean="0"/>
              <a:t> </a:t>
            </a:r>
            <a:r>
              <a:rPr lang="fr-FR" sz="2800" dirty="0" err="1" smtClean="0"/>
              <a:t>beam</a:t>
            </a:r>
            <a:r>
              <a:rPr lang="fr-FR" sz="2800" dirty="0" smtClean="0"/>
              <a:t> </a:t>
            </a:r>
            <a:r>
              <a:rPr lang="fr-FR" sz="2800" dirty="0" err="1" smtClean="0"/>
              <a:t>current</a:t>
            </a:r>
            <a:r>
              <a:rPr lang="fr-FR" sz="2800" dirty="0" smtClean="0"/>
              <a:t> </a:t>
            </a:r>
            <a:r>
              <a:rPr lang="fr-FR" sz="2800" dirty="0" err="1" smtClean="0"/>
              <a:t>dynamic</a:t>
            </a:r>
            <a:r>
              <a:rPr lang="fr-FR" sz="2800" dirty="0" smtClean="0"/>
              <a:t> range (</a:t>
            </a:r>
            <a:r>
              <a:rPr lang="fr-FR" sz="2800" dirty="0" err="1" smtClean="0"/>
              <a:t>includes</a:t>
            </a:r>
            <a:r>
              <a:rPr lang="fr-FR" sz="2800" dirty="0" smtClean="0"/>
              <a:t> all </a:t>
            </a:r>
            <a:r>
              <a:rPr lang="fr-FR" sz="2800" dirty="0" err="1" smtClean="0"/>
              <a:t>XBPMs</a:t>
            </a:r>
            <a:r>
              <a:rPr lang="fr-FR" sz="2800" dirty="0" smtClean="0"/>
              <a:t>, BM and </a:t>
            </a:r>
            <a:r>
              <a:rPr lang="fr-FR" sz="2800" dirty="0" err="1" smtClean="0"/>
              <a:t>IDs</a:t>
            </a:r>
            <a:r>
              <a:rPr lang="fr-FR" sz="2800" dirty="0" smtClean="0"/>
              <a:t>)</a:t>
            </a:r>
            <a:endParaRPr lang="fr-FR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94928" y="274638"/>
            <a:ext cx="8229600" cy="778098"/>
          </a:xfrm>
        </p:spPr>
        <p:txBody>
          <a:bodyPr/>
          <a:lstStyle/>
          <a:p>
            <a:r>
              <a:rPr lang="fr-FR" sz="3200" dirty="0" smtClean="0"/>
              <a:t>USR </a:t>
            </a:r>
            <a:r>
              <a:rPr lang="fr-FR" sz="3200" dirty="0" err="1" smtClean="0"/>
              <a:t>Stability</a:t>
            </a:r>
            <a:r>
              <a:rPr lang="fr-FR" sz="3200" dirty="0" smtClean="0"/>
              <a:t> </a:t>
            </a:r>
            <a:r>
              <a:rPr lang="fr-FR" sz="3200" dirty="0" err="1" smtClean="0"/>
              <a:t>Requirements</a:t>
            </a:r>
            <a:endParaRPr lang="fr-FR" sz="3200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4538663" cy="2088232"/>
          </a:xfrm>
        </p:spPr>
        <p:txBody>
          <a:bodyPr/>
          <a:lstStyle/>
          <a:p>
            <a:r>
              <a:rPr lang="fr-FR" sz="2000" dirty="0" smtClean="0"/>
              <a:t>The minimum </a:t>
            </a:r>
            <a:r>
              <a:rPr lang="fr-FR" sz="2000" dirty="0" err="1" smtClean="0"/>
              <a:t>attainable</a:t>
            </a:r>
            <a:r>
              <a:rPr lang="fr-FR" sz="2000" dirty="0" smtClean="0"/>
              <a:t> </a:t>
            </a:r>
            <a:r>
              <a:rPr lang="fr-FR" sz="2000" dirty="0" err="1" smtClean="0"/>
              <a:t>beam</a:t>
            </a:r>
            <a:r>
              <a:rPr lang="fr-FR" sz="2000" dirty="0" smtClean="0"/>
              <a:t> size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diffraction </a:t>
            </a:r>
            <a:r>
              <a:rPr lang="fr-FR" sz="2000" dirty="0" err="1" smtClean="0"/>
              <a:t>limited</a:t>
            </a:r>
            <a:r>
              <a:rPr lang="fr-FR" sz="2000" dirty="0" smtClean="0"/>
              <a:t> photon </a:t>
            </a:r>
            <a:r>
              <a:rPr lang="fr-FR" sz="2000" dirty="0" err="1" smtClean="0"/>
              <a:t>beam</a:t>
            </a:r>
            <a:endParaRPr lang="fr-FR" sz="2000" dirty="0" smtClean="0"/>
          </a:p>
          <a:p>
            <a:r>
              <a:rPr lang="fr-FR" sz="2000" dirty="0" smtClean="0"/>
              <a:t>Photon </a:t>
            </a:r>
            <a:r>
              <a:rPr lang="fr-FR" sz="2000" dirty="0" err="1" smtClean="0"/>
              <a:t>beam</a:t>
            </a:r>
            <a:r>
              <a:rPr lang="fr-FR" sz="2000" dirty="0" smtClean="0"/>
              <a:t> dimensions </a:t>
            </a:r>
            <a:r>
              <a:rPr lang="fr-FR" sz="2000" dirty="0" err="1" smtClean="0"/>
              <a:t>from</a:t>
            </a:r>
            <a:r>
              <a:rPr lang="fr-FR" sz="2000" dirty="0" smtClean="0"/>
              <a:t> an </a:t>
            </a:r>
            <a:r>
              <a:rPr lang="fr-FR" sz="2000" dirty="0" err="1" smtClean="0"/>
              <a:t>undulator</a:t>
            </a:r>
            <a:r>
              <a:rPr lang="fr-FR" sz="2000" dirty="0" smtClean="0"/>
              <a:t>:</a:t>
            </a:r>
          </a:p>
          <a:p>
            <a:pPr>
              <a:buFont typeface="Times New Roman" pitchFamily="18" charset="0"/>
              <a:buNone/>
            </a:pPr>
            <a:r>
              <a:rPr lang="fr-FR" sz="2000" dirty="0" smtClean="0"/>
              <a:t>		 </a:t>
            </a:r>
          </a:p>
          <a:p>
            <a:pPr>
              <a:buFont typeface="Times New Roman" pitchFamily="18" charset="0"/>
              <a:buNone/>
            </a:pPr>
            <a:endParaRPr lang="fr-FR" sz="2000" dirty="0" smtClean="0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950913" y="4271963"/>
          <a:ext cx="2184400" cy="682625"/>
        </p:xfrm>
        <a:graphic>
          <a:graphicData uri="http://schemas.openxmlformats.org/presentationml/2006/ole">
            <p:oleObj spid="_x0000_s1030" name="Équation" r:id="rId3" imgW="1244520" imgH="571320" progId="Equation.3">
              <p:embed/>
            </p:oleObj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1115616" y="3429000"/>
          <a:ext cx="2667000" cy="622478"/>
        </p:xfrm>
        <a:graphic>
          <a:graphicData uri="http://schemas.openxmlformats.org/presentationml/2006/ole">
            <p:oleObj spid="_x0000_s1031" name="Équation" r:id="rId4" imgW="1333440" imgH="457200" progId="Equation.3">
              <p:embed/>
            </p:oleObj>
          </a:graphicData>
        </a:graphic>
      </p:graphicFrame>
      <p:graphicFrame>
        <p:nvGraphicFramePr>
          <p:cNvPr id="16" name="Graphique 15"/>
          <p:cNvGraphicFramePr/>
          <p:nvPr/>
        </p:nvGraphicFramePr>
        <p:xfrm>
          <a:off x="4211960" y="1484436"/>
          <a:ext cx="4680520" cy="432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7452320" y="551723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 (</a:t>
            </a:r>
            <a:r>
              <a:rPr lang="fr-FR" sz="1600" dirty="0" err="1" smtClean="0"/>
              <a:t>keV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932040" y="3933056"/>
            <a:ext cx="1728192" cy="9541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99"/>
                </a:solidFill>
              </a:rPr>
              <a:t>10 </a:t>
            </a:r>
            <a:r>
              <a:rPr lang="fr-FR" sz="1400" dirty="0" err="1" smtClean="0">
                <a:solidFill>
                  <a:srgbClr val="000099"/>
                </a:solidFill>
              </a:rPr>
              <a:t>keV</a:t>
            </a:r>
            <a:r>
              <a:rPr lang="fr-FR" sz="1400" dirty="0" smtClean="0">
                <a:solidFill>
                  <a:srgbClr val="000099"/>
                </a:solidFill>
              </a:rPr>
              <a:t> photons</a:t>
            </a:r>
          </a:p>
          <a:p>
            <a:pPr algn="ctr"/>
            <a:r>
              <a:rPr lang="fr-FR" sz="1400" dirty="0" smtClean="0">
                <a:solidFill>
                  <a:srgbClr val="000099"/>
                </a:solidFill>
              </a:rPr>
              <a:t>w/ 2m </a:t>
            </a:r>
            <a:r>
              <a:rPr lang="fr-FR" sz="1400" dirty="0" err="1" smtClean="0">
                <a:solidFill>
                  <a:srgbClr val="000099"/>
                </a:solidFill>
              </a:rPr>
              <a:t>undulator</a:t>
            </a:r>
            <a:r>
              <a:rPr lang="fr-FR" sz="1400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fr-FR" sz="1400" dirty="0" smtClean="0">
                <a:solidFill>
                  <a:srgbClr val="000099"/>
                </a:solidFill>
              </a:rPr>
              <a:t>Size σ = 1.8 µm</a:t>
            </a:r>
          </a:p>
          <a:p>
            <a:pPr algn="ctr"/>
            <a:r>
              <a:rPr lang="fr-FR" sz="1400" dirty="0" smtClean="0">
                <a:solidFill>
                  <a:srgbClr val="000099"/>
                </a:solidFill>
              </a:rPr>
              <a:t>Div. </a:t>
            </a:r>
            <a:r>
              <a:rPr lang="el-GR" sz="1400" dirty="0" smtClean="0">
                <a:solidFill>
                  <a:srgbClr val="000099"/>
                </a:solidFill>
              </a:rPr>
              <a:t>σ</a:t>
            </a:r>
            <a:r>
              <a:rPr lang="fr-FR" sz="1400" dirty="0" smtClean="0">
                <a:solidFill>
                  <a:srgbClr val="000099"/>
                </a:solidFill>
              </a:rPr>
              <a:t>’ = 5.6 µrad</a:t>
            </a:r>
            <a:endParaRPr lang="fr-FR" sz="1400" dirty="0">
              <a:solidFill>
                <a:srgbClr val="000099"/>
              </a:solidFill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6660232" y="3237933"/>
            <a:ext cx="144016" cy="9803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6660232" y="3835017"/>
            <a:ext cx="144016" cy="9803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 bwMode="auto">
          <a:xfrm flipH="1" flipV="1">
            <a:off x="6742750" y="4365104"/>
            <a:ext cx="0" cy="8450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ZoneTexte 24"/>
          <p:cNvSpPr txBox="1"/>
          <p:nvPr/>
        </p:nvSpPr>
        <p:spPr>
          <a:xfrm>
            <a:off x="1403648" y="5282624"/>
            <a:ext cx="2304256" cy="923330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0099"/>
                </a:solidFill>
              </a:rPr>
              <a:t>σ</a:t>
            </a:r>
            <a:r>
              <a:rPr lang="fr-FR" dirty="0" smtClean="0">
                <a:solidFill>
                  <a:srgbClr val="000099"/>
                </a:solidFill>
              </a:rPr>
              <a:t>/10 </a:t>
            </a:r>
            <a:r>
              <a:rPr lang="fr-FR" dirty="0" err="1" smtClean="0">
                <a:solidFill>
                  <a:srgbClr val="000099"/>
                </a:solidFill>
              </a:rPr>
              <a:t>requirements</a:t>
            </a:r>
            <a:endParaRPr lang="fr-FR" dirty="0" smtClean="0">
              <a:solidFill>
                <a:srgbClr val="000099"/>
              </a:solidFill>
            </a:endParaRPr>
          </a:p>
          <a:p>
            <a:pPr algn="ctr"/>
            <a:r>
              <a:rPr lang="fr-FR" dirty="0" smtClean="0">
                <a:solidFill>
                  <a:srgbClr val="000099"/>
                </a:solidFill>
              </a:rPr>
              <a:t>∆ position </a:t>
            </a:r>
            <a:r>
              <a:rPr lang="fr-FR" dirty="0">
                <a:solidFill>
                  <a:srgbClr val="000099"/>
                </a:solidFill>
                <a:sym typeface="Symbol"/>
              </a:rPr>
              <a:t></a:t>
            </a:r>
            <a:r>
              <a:rPr lang="fr-FR" dirty="0" smtClean="0">
                <a:solidFill>
                  <a:srgbClr val="000099"/>
                </a:solidFill>
              </a:rPr>
              <a:t> 180 </a:t>
            </a:r>
            <a:r>
              <a:rPr lang="fr-FR" dirty="0">
                <a:solidFill>
                  <a:srgbClr val="000099"/>
                </a:solidFill>
              </a:rPr>
              <a:t>n</a:t>
            </a:r>
            <a:r>
              <a:rPr lang="fr-FR" dirty="0" smtClean="0">
                <a:solidFill>
                  <a:srgbClr val="000099"/>
                </a:solidFill>
              </a:rPr>
              <a:t>m</a:t>
            </a:r>
          </a:p>
          <a:p>
            <a:pPr algn="ctr"/>
            <a:r>
              <a:rPr lang="fr-FR" dirty="0" smtClean="0">
                <a:solidFill>
                  <a:srgbClr val="000099"/>
                </a:solidFill>
              </a:rPr>
              <a:t>∆ angle </a:t>
            </a:r>
            <a:r>
              <a:rPr lang="fr-FR" dirty="0" smtClean="0">
                <a:solidFill>
                  <a:srgbClr val="000099"/>
                </a:solidFill>
                <a:sym typeface="Symbol"/>
              </a:rPr>
              <a:t></a:t>
            </a:r>
            <a:r>
              <a:rPr lang="fr-FR" dirty="0" smtClean="0">
                <a:solidFill>
                  <a:srgbClr val="000099"/>
                </a:solidFill>
              </a:rPr>
              <a:t> 560 </a:t>
            </a:r>
            <a:r>
              <a:rPr lang="fr-FR" dirty="0" err="1">
                <a:solidFill>
                  <a:srgbClr val="000099"/>
                </a:solidFill>
              </a:rPr>
              <a:t>n</a:t>
            </a:r>
            <a:r>
              <a:rPr lang="fr-FR" dirty="0" err="1" smtClean="0">
                <a:solidFill>
                  <a:srgbClr val="000099"/>
                </a:solidFill>
              </a:rPr>
              <a:t>rad</a:t>
            </a:r>
            <a:endParaRPr lang="fr-F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331788"/>
            <a:ext cx="7129462" cy="576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/>
              <a:t>Sources of Perturbations (4)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84213" y="3068638"/>
            <a:ext cx="7867650" cy="2089150"/>
            <a:chOff x="373" y="1343"/>
            <a:chExt cx="4956" cy="1679"/>
          </a:xfrm>
        </p:grpSpPr>
        <p:sp>
          <p:nvSpPr>
            <p:cNvPr id="12301" name="Line 8"/>
            <p:cNvSpPr>
              <a:spLocks noChangeShapeType="1"/>
            </p:cNvSpPr>
            <p:nvPr/>
          </p:nvSpPr>
          <p:spPr bwMode="auto">
            <a:xfrm>
              <a:off x="1051" y="2382"/>
              <a:ext cx="36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2" name="Rectangle 9"/>
            <p:cNvSpPr>
              <a:spLocks noChangeArrowheads="1"/>
            </p:cNvSpPr>
            <p:nvPr/>
          </p:nvSpPr>
          <p:spPr bwMode="auto">
            <a:xfrm>
              <a:off x="804" y="2143"/>
              <a:ext cx="1067" cy="16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Thermal effects</a:t>
              </a:r>
            </a:p>
          </p:txBody>
        </p:sp>
        <p:sp>
          <p:nvSpPr>
            <p:cNvPr id="12303" name="Rectangle 10"/>
            <p:cNvSpPr>
              <a:spLocks noChangeArrowheads="1"/>
            </p:cNvSpPr>
            <p:nvPr/>
          </p:nvSpPr>
          <p:spPr bwMode="auto">
            <a:xfrm>
              <a:off x="804" y="1664"/>
              <a:ext cx="2053" cy="15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Insertion Devices</a:t>
              </a:r>
            </a:p>
          </p:txBody>
        </p:sp>
        <p:sp>
          <p:nvSpPr>
            <p:cNvPr id="12304" name="Rectangle 11"/>
            <p:cNvSpPr>
              <a:spLocks noChangeArrowheads="1"/>
            </p:cNvSpPr>
            <p:nvPr/>
          </p:nvSpPr>
          <p:spPr bwMode="auto">
            <a:xfrm>
              <a:off x="2528" y="1877"/>
              <a:ext cx="9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Cycling Booster 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/>
                <a:t>operation</a:t>
              </a:r>
            </a:p>
          </p:txBody>
        </p:sp>
        <p:sp>
          <p:nvSpPr>
            <p:cNvPr id="12305" name="Rectangle 12"/>
            <p:cNvSpPr>
              <a:spLocks noChangeArrowheads="1"/>
            </p:cNvSpPr>
            <p:nvPr/>
          </p:nvSpPr>
          <p:spPr bwMode="auto">
            <a:xfrm>
              <a:off x="2939" y="2143"/>
              <a:ext cx="165" cy="15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600" b="1"/>
            </a:p>
          </p:txBody>
        </p:sp>
        <p:sp>
          <p:nvSpPr>
            <p:cNvPr id="12306" name="Rectangle 13"/>
            <p:cNvSpPr>
              <a:spLocks noChangeArrowheads="1"/>
            </p:cNvSpPr>
            <p:nvPr/>
          </p:nvSpPr>
          <p:spPr bwMode="auto">
            <a:xfrm>
              <a:off x="1246" y="1343"/>
              <a:ext cx="1724" cy="182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Experimental hall activities</a:t>
              </a:r>
            </a:p>
          </p:txBody>
        </p:sp>
        <p:sp>
          <p:nvSpPr>
            <p:cNvPr id="12307" name="Rectangle 14"/>
            <p:cNvSpPr>
              <a:spLocks noChangeArrowheads="1"/>
            </p:cNvSpPr>
            <p:nvPr/>
          </p:nvSpPr>
          <p:spPr bwMode="auto">
            <a:xfrm>
              <a:off x="2789" y="1500"/>
              <a:ext cx="117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Ground vibrations</a:t>
              </a:r>
            </a:p>
          </p:txBody>
        </p:sp>
        <p:sp>
          <p:nvSpPr>
            <p:cNvPr id="12308" name="Rectangle 15"/>
            <p:cNvSpPr>
              <a:spLocks noChangeArrowheads="1"/>
            </p:cNvSpPr>
            <p:nvPr/>
          </p:nvSpPr>
          <p:spPr bwMode="auto">
            <a:xfrm>
              <a:off x="3596" y="1984"/>
              <a:ext cx="985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mains +harmonics</a:t>
              </a:r>
            </a:p>
          </p:txBody>
        </p:sp>
        <p:sp>
          <p:nvSpPr>
            <p:cNvPr id="12309" name="Line 16"/>
            <p:cNvSpPr>
              <a:spLocks noChangeShapeType="1"/>
            </p:cNvSpPr>
            <p:nvPr/>
          </p:nvSpPr>
          <p:spPr bwMode="auto">
            <a:xfrm>
              <a:off x="3761" y="2143"/>
              <a:ext cx="0" cy="15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0" name="Rectangle 17"/>
            <p:cNvSpPr>
              <a:spLocks noChangeArrowheads="1"/>
            </p:cNvSpPr>
            <p:nvPr/>
          </p:nvSpPr>
          <p:spPr bwMode="auto">
            <a:xfrm>
              <a:off x="4344" y="2205"/>
              <a:ext cx="98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Frequency (Hz)</a:t>
              </a:r>
            </a:p>
          </p:txBody>
        </p:sp>
        <p:sp>
          <p:nvSpPr>
            <p:cNvPr id="12311" name="Line 18"/>
            <p:cNvSpPr>
              <a:spLocks noChangeShapeType="1"/>
            </p:cNvSpPr>
            <p:nvPr/>
          </p:nvSpPr>
          <p:spPr bwMode="auto">
            <a:xfrm>
              <a:off x="1051" y="2782"/>
              <a:ext cx="36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2" name="Line 19"/>
            <p:cNvSpPr>
              <a:spLocks noChangeShapeType="1"/>
            </p:cNvSpPr>
            <p:nvPr/>
          </p:nvSpPr>
          <p:spPr bwMode="auto">
            <a:xfrm>
              <a:off x="2857" y="2384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3" name="Line 20"/>
            <p:cNvSpPr>
              <a:spLocks noChangeShapeType="1"/>
            </p:cNvSpPr>
            <p:nvPr/>
          </p:nvSpPr>
          <p:spPr bwMode="auto">
            <a:xfrm>
              <a:off x="4007" y="238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4" name="Line 21"/>
            <p:cNvSpPr>
              <a:spLocks noChangeShapeType="1"/>
            </p:cNvSpPr>
            <p:nvPr/>
          </p:nvSpPr>
          <p:spPr bwMode="auto">
            <a:xfrm>
              <a:off x="3431" y="238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5" name="Line 22"/>
            <p:cNvSpPr>
              <a:spLocks noChangeShapeType="1"/>
            </p:cNvSpPr>
            <p:nvPr/>
          </p:nvSpPr>
          <p:spPr bwMode="auto">
            <a:xfrm>
              <a:off x="4581" y="238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6" name="Line 23"/>
            <p:cNvSpPr>
              <a:spLocks noChangeShapeType="1"/>
            </p:cNvSpPr>
            <p:nvPr/>
          </p:nvSpPr>
          <p:spPr bwMode="auto">
            <a:xfrm>
              <a:off x="2282" y="238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7" name="Line 24"/>
            <p:cNvSpPr>
              <a:spLocks noChangeShapeType="1"/>
            </p:cNvSpPr>
            <p:nvPr/>
          </p:nvSpPr>
          <p:spPr bwMode="auto">
            <a:xfrm>
              <a:off x="1708" y="238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8" name="Rectangle 25"/>
            <p:cNvSpPr>
              <a:spLocks noChangeArrowheads="1"/>
            </p:cNvSpPr>
            <p:nvPr/>
          </p:nvSpPr>
          <p:spPr bwMode="auto">
            <a:xfrm>
              <a:off x="2774" y="2462"/>
              <a:ext cx="16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1</a:t>
              </a:r>
            </a:p>
          </p:txBody>
        </p:sp>
        <p:sp>
          <p:nvSpPr>
            <p:cNvPr id="12319" name="Rectangle 26"/>
            <p:cNvSpPr>
              <a:spLocks noChangeArrowheads="1"/>
            </p:cNvSpPr>
            <p:nvPr/>
          </p:nvSpPr>
          <p:spPr bwMode="auto">
            <a:xfrm>
              <a:off x="3350" y="2462"/>
              <a:ext cx="16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10</a:t>
              </a:r>
            </a:p>
          </p:txBody>
        </p:sp>
        <p:sp>
          <p:nvSpPr>
            <p:cNvPr id="12320" name="Rectangle 27"/>
            <p:cNvSpPr>
              <a:spLocks noChangeArrowheads="1"/>
            </p:cNvSpPr>
            <p:nvPr/>
          </p:nvSpPr>
          <p:spPr bwMode="auto">
            <a:xfrm>
              <a:off x="3924" y="2462"/>
              <a:ext cx="16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10</a:t>
              </a:r>
              <a:r>
                <a:rPr lang="en-US" sz="1600" b="1" baseline="30000"/>
                <a:t>2</a:t>
              </a:r>
            </a:p>
          </p:txBody>
        </p:sp>
        <p:sp>
          <p:nvSpPr>
            <p:cNvPr id="12321" name="Rectangle 28"/>
            <p:cNvSpPr>
              <a:spLocks noChangeArrowheads="1"/>
            </p:cNvSpPr>
            <p:nvPr/>
          </p:nvSpPr>
          <p:spPr bwMode="auto">
            <a:xfrm>
              <a:off x="4499" y="2462"/>
              <a:ext cx="16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10</a:t>
              </a:r>
              <a:r>
                <a:rPr lang="en-US" sz="1600" b="1" baseline="30000"/>
                <a:t>3</a:t>
              </a:r>
            </a:p>
          </p:txBody>
        </p:sp>
        <p:sp>
          <p:nvSpPr>
            <p:cNvPr id="12322" name="Rectangle 29"/>
            <p:cNvSpPr>
              <a:spLocks noChangeArrowheads="1"/>
            </p:cNvSpPr>
            <p:nvPr/>
          </p:nvSpPr>
          <p:spPr bwMode="auto">
            <a:xfrm>
              <a:off x="2200" y="2462"/>
              <a:ext cx="16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10</a:t>
              </a:r>
              <a:r>
                <a:rPr lang="en-US" sz="1600" b="1" baseline="30000"/>
                <a:t>-1</a:t>
              </a:r>
            </a:p>
          </p:txBody>
        </p:sp>
        <p:sp>
          <p:nvSpPr>
            <p:cNvPr id="12323" name="Rectangle 30"/>
            <p:cNvSpPr>
              <a:spLocks noChangeArrowheads="1"/>
            </p:cNvSpPr>
            <p:nvPr/>
          </p:nvSpPr>
          <p:spPr bwMode="auto">
            <a:xfrm>
              <a:off x="1625" y="2462"/>
              <a:ext cx="16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10</a:t>
              </a:r>
              <a:r>
                <a:rPr lang="en-US" sz="1600" b="1" baseline="30000"/>
                <a:t>-2</a:t>
              </a:r>
            </a:p>
          </p:txBody>
        </p:sp>
        <p:sp>
          <p:nvSpPr>
            <p:cNvPr id="12324" name="Rectangle 31"/>
            <p:cNvSpPr>
              <a:spLocks noChangeArrowheads="1"/>
            </p:cNvSpPr>
            <p:nvPr/>
          </p:nvSpPr>
          <p:spPr bwMode="auto">
            <a:xfrm>
              <a:off x="721" y="2622"/>
              <a:ext cx="904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Time Period (s)</a:t>
              </a:r>
            </a:p>
          </p:txBody>
        </p:sp>
        <p:sp>
          <p:nvSpPr>
            <p:cNvPr id="12325" name="Line 32"/>
            <p:cNvSpPr>
              <a:spLocks noChangeShapeType="1"/>
            </p:cNvSpPr>
            <p:nvPr/>
          </p:nvSpPr>
          <p:spPr bwMode="auto">
            <a:xfrm>
              <a:off x="1708" y="2784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6" name="Line 33"/>
            <p:cNvSpPr>
              <a:spLocks noChangeShapeType="1"/>
            </p:cNvSpPr>
            <p:nvPr/>
          </p:nvSpPr>
          <p:spPr bwMode="auto">
            <a:xfrm>
              <a:off x="2282" y="278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7" name="Line 34"/>
            <p:cNvSpPr>
              <a:spLocks noChangeShapeType="1"/>
            </p:cNvSpPr>
            <p:nvPr/>
          </p:nvSpPr>
          <p:spPr bwMode="auto">
            <a:xfrm>
              <a:off x="2857" y="278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8" name="Line 35"/>
            <p:cNvSpPr>
              <a:spLocks noChangeShapeType="1"/>
            </p:cNvSpPr>
            <p:nvPr/>
          </p:nvSpPr>
          <p:spPr bwMode="auto">
            <a:xfrm>
              <a:off x="3431" y="278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9" name="Line 36"/>
            <p:cNvSpPr>
              <a:spLocks noChangeShapeType="1"/>
            </p:cNvSpPr>
            <p:nvPr/>
          </p:nvSpPr>
          <p:spPr bwMode="auto">
            <a:xfrm>
              <a:off x="4007" y="278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0" name="Line 37"/>
            <p:cNvSpPr>
              <a:spLocks noChangeShapeType="1"/>
            </p:cNvSpPr>
            <p:nvPr/>
          </p:nvSpPr>
          <p:spPr bwMode="auto">
            <a:xfrm>
              <a:off x="4581" y="278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1" name="Rectangle 38"/>
            <p:cNvSpPr>
              <a:spLocks noChangeArrowheads="1"/>
            </p:cNvSpPr>
            <p:nvPr/>
          </p:nvSpPr>
          <p:spPr bwMode="auto">
            <a:xfrm>
              <a:off x="3924" y="2862"/>
              <a:ext cx="16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10</a:t>
              </a:r>
              <a:r>
                <a:rPr lang="en-US" sz="1600" b="1" baseline="30000"/>
                <a:t>-2</a:t>
              </a:r>
            </a:p>
          </p:txBody>
        </p:sp>
        <p:sp>
          <p:nvSpPr>
            <p:cNvPr id="12332" name="Rectangle 39"/>
            <p:cNvSpPr>
              <a:spLocks noChangeArrowheads="1"/>
            </p:cNvSpPr>
            <p:nvPr/>
          </p:nvSpPr>
          <p:spPr bwMode="auto">
            <a:xfrm>
              <a:off x="3350" y="2862"/>
              <a:ext cx="16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10</a:t>
              </a:r>
              <a:r>
                <a:rPr lang="en-US" sz="1600" b="1" baseline="30000"/>
                <a:t>-1</a:t>
              </a:r>
            </a:p>
          </p:txBody>
        </p:sp>
        <p:sp>
          <p:nvSpPr>
            <p:cNvPr id="12333" name="Rectangle 40"/>
            <p:cNvSpPr>
              <a:spLocks noChangeArrowheads="1"/>
            </p:cNvSpPr>
            <p:nvPr/>
          </p:nvSpPr>
          <p:spPr bwMode="auto">
            <a:xfrm>
              <a:off x="2774" y="2862"/>
              <a:ext cx="16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1</a:t>
              </a:r>
            </a:p>
          </p:txBody>
        </p:sp>
        <p:sp>
          <p:nvSpPr>
            <p:cNvPr id="12334" name="Rectangle 41"/>
            <p:cNvSpPr>
              <a:spLocks noChangeArrowheads="1"/>
            </p:cNvSpPr>
            <p:nvPr/>
          </p:nvSpPr>
          <p:spPr bwMode="auto">
            <a:xfrm>
              <a:off x="1625" y="2862"/>
              <a:ext cx="16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10</a:t>
              </a:r>
              <a:r>
                <a:rPr lang="en-US" sz="1600" b="1" baseline="30000"/>
                <a:t>2</a:t>
              </a:r>
            </a:p>
          </p:txBody>
        </p:sp>
        <p:sp>
          <p:nvSpPr>
            <p:cNvPr id="12335" name="Rectangle 42"/>
            <p:cNvSpPr>
              <a:spLocks noChangeArrowheads="1"/>
            </p:cNvSpPr>
            <p:nvPr/>
          </p:nvSpPr>
          <p:spPr bwMode="auto">
            <a:xfrm>
              <a:off x="2200" y="2862"/>
              <a:ext cx="16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10</a:t>
              </a:r>
            </a:p>
          </p:txBody>
        </p:sp>
        <p:sp>
          <p:nvSpPr>
            <p:cNvPr id="12336" name="Rectangle 43"/>
            <p:cNvSpPr>
              <a:spLocks noChangeArrowheads="1"/>
            </p:cNvSpPr>
            <p:nvPr/>
          </p:nvSpPr>
          <p:spPr bwMode="auto">
            <a:xfrm>
              <a:off x="4499" y="2862"/>
              <a:ext cx="16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10</a:t>
              </a:r>
              <a:r>
                <a:rPr lang="en-US" sz="1600" b="1" baseline="30000"/>
                <a:t>-3</a:t>
              </a:r>
            </a:p>
          </p:txBody>
        </p:sp>
        <p:sp>
          <p:nvSpPr>
            <p:cNvPr id="12337" name="Rectangle 44"/>
            <p:cNvSpPr>
              <a:spLocks noChangeArrowheads="1"/>
            </p:cNvSpPr>
            <p:nvPr/>
          </p:nvSpPr>
          <p:spPr bwMode="auto">
            <a:xfrm>
              <a:off x="2925" y="1664"/>
              <a:ext cx="917" cy="162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600" b="1"/>
            </a:p>
          </p:txBody>
        </p:sp>
        <p:sp>
          <p:nvSpPr>
            <p:cNvPr id="12338" name="Line 45"/>
            <p:cNvSpPr>
              <a:spLocks noChangeShapeType="1"/>
            </p:cNvSpPr>
            <p:nvPr/>
          </p:nvSpPr>
          <p:spPr bwMode="auto">
            <a:xfrm>
              <a:off x="4007" y="2143"/>
              <a:ext cx="0" cy="15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9" name="Line 46"/>
            <p:cNvSpPr>
              <a:spLocks noChangeShapeType="1"/>
            </p:cNvSpPr>
            <p:nvPr/>
          </p:nvSpPr>
          <p:spPr bwMode="auto">
            <a:xfrm>
              <a:off x="4172" y="2143"/>
              <a:ext cx="0" cy="15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0" name="Rectangle 47"/>
            <p:cNvSpPr>
              <a:spLocks noChangeArrowheads="1"/>
            </p:cNvSpPr>
            <p:nvPr/>
          </p:nvSpPr>
          <p:spPr bwMode="auto">
            <a:xfrm>
              <a:off x="373" y="1424"/>
              <a:ext cx="165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N</a:t>
              </a:r>
            </a:p>
            <a:p>
              <a:pPr algn="ctr"/>
              <a:r>
                <a:rPr lang="en-US" sz="1600" b="1"/>
                <a:t>O</a:t>
              </a:r>
            </a:p>
            <a:p>
              <a:pPr algn="ctr"/>
              <a:r>
                <a:rPr lang="en-US" sz="1600" b="1"/>
                <a:t>I</a:t>
              </a:r>
            </a:p>
            <a:p>
              <a:pPr algn="ctr"/>
              <a:r>
                <a:rPr lang="en-US" sz="1600" b="1"/>
                <a:t>S</a:t>
              </a:r>
            </a:p>
            <a:p>
              <a:pPr algn="ctr"/>
              <a:r>
                <a:rPr lang="en-US" sz="1600" b="1"/>
                <a:t>E</a:t>
              </a:r>
            </a:p>
          </p:txBody>
        </p:sp>
        <p:sp>
          <p:nvSpPr>
            <p:cNvPr id="12341" name="Rectangle 48"/>
            <p:cNvSpPr>
              <a:spLocks noChangeArrowheads="1"/>
            </p:cNvSpPr>
            <p:nvPr/>
          </p:nvSpPr>
          <p:spPr bwMode="auto">
            <a:xfrm>
              <a:off x="538" y="1424"/>
              <a:ext cx="164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S</a:t>
              </a:r>
            </a:p>
            <a:p>
              <a:pPr algn="ctr"/>
              <a:r>
                <a:rPr lang="en-US" sz="1600" b="1"/>
                <a:t>O</a:t>
              </a:r>
            </a:p>
            <a:p>
              <a:pPr algn="ctr"/>
              <a:r>
                <a:rPr lang="en-US" sz="1600" b="1"/>
                <a:t>U</a:t>
              </a:r>
            </a:p>
            <a:p>
              <a:pPr algn="ctr"/>
              <a:r>
                <a:rPr lang="en-US" sz="1600" b="1"/>
                <a:t>R</a:t>
              </a:r>
            </a:p>
            <a:p>
              <a:pPr algn="ctr"/>
              <a:r>
                <a:rPr lang="en-US" sz="1600" b="1"/>
                <a:t>C</a:t>
              </a:r>
            </a:p>
            <a:p>
              <a:pPr algn="ctr"/>
              <a:r>
                <a:rPr lang="en-US" sz="1600" b="1"/>
                <a:t>E</a:t>
              </a:r>
            </a:p>
            <a:p>
              <a:pPr algn="ctr"/>
              <a:r>
                <a:rPr lang="en-US" sz="1600" b="1"/>
                <a:t>S</a:t>
              </a:r>
            </a:p>
          </p:txBody>
        </p:sp>
        <p:sp>
          <p:nvSpPr>
            <p:cNvPr id="12342" name="Line 50"/>
            <p:cNvSpPr>
              <a:spLocks noChangeShapeType="1"/>
            </p:cNvSpPr>
            <p:nvPr/>
          </p:nvSpPr>
          <p:spPr bwMode="auto">
            <a:xfrm>
              <a:off x="3514" y="1661"/>
              <a:ext cx="0" cy="158"/>
            </a:xfrm>
            <a:prstGeom prst="line">
              <a:avLst/>
            </a:prstGeom>
            <a:noFill/>
            <a:ln w="38100">
              <a:solidFill>
                <a:srgbClr val="E05B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3" name="Line 51"/>
            <p:cNvSpPr>
              <a:spLocks noChangeShapeType="1"/>
            </p:cNvSpPr>
            <p:nvPr/>
          </p:nvSpPr>
          <p:spPr bwMode="auto">
            <a:xfrm>
              <a:off x="3650" y="1661"/>
              <a:ext cx="0" cy="158"/>
            </a:xfrm>
            <a:prstGeom prst="line">
              <a:avLst/>
            </a:prstGeom>
            <a:noFill/>
            <a:ln w="38100">
              <a:solidFill>
                <a:srgbClr val="E05B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4" name="Line 52"/>
            <p:cNvSpPr>
              <a:spLocks noChangeShapeType="1"/>
            </p:cNvSpPr>
            <p:nvPr/>
          </p:nvSpPr>
          <p:spPr bwMode="auto">
            <a:xfrm>
              <a:off x="3741" y="1661"/>
              <a:ext cx="0" cy="158"/>
            </a:xfrm>
            <a:prstGeom prst="line">
              <a:avLst/>
            </a:prstGeom>
            <a:noFill/>
            <a:ln w="38100">
              <a:solidFill>
                <a:srgbClr val="E05B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5466" name="Rectangle 58"/>
          <p:cNvSpPr>
            <a:spLocks noChangeArrowheads="1"/>
          </p:cNvSpPr>
          <p:nvPr/>
        </p:nvSpPr>
        <p:spPr bwMode="auto">
          <a:xfrm>
            <a:off x="385763" y="5948363"/>
            <a:ext cx="85074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dirty="0"/>
              <a:t>An orbit feedback is needed to stabilize the beam position from DC up to </a:t>
            </a:r>
            <a:r>
              <a:rPr lang="en-GB" dirty="0" smtClean="0"/>
              <a:t>~200 </a:t>
            </a:r>
            <a:r>
              <a:rPr lang="en-GB" dirty="0"/>
              <a:t>Hz </a:t>
            </a:r>
            <a:endParaRPr lang="en-GB" baseline="-25000" dirty="0"/>
          </a:p>
        </p:txBody>
      </p:sp>
      <p:sp>
        <p:nvSpPr>
          <p:cNvPr id="12293" name="Rectangle 70"/>
          <p:cNvSpPr>
            <a:spLocks noChangeArrowheads="1"/>
          </p:cNvSpPr>
          <p:nvPr/>
        </p:nvSpPr>
        <p:spPr bwMode="auto">
          <a:xfrm>
            <a:off x="179388" y="1195388"/>
            <a:ext cx="85693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dirty="0" err="1" smtClean="0"/>
              <a:t>Beamline</a:t>
            </a:r>
            <a:r>
              <a:rPr lang="en-US" sz="1600" dirty="0" smtClean="0"/>
              <a:t> Acquisition Time</a:t>
            </a:r>
            <a:r>
              <a:rPr lang="en-US" sz="1600" dirty="0"/>
              <a:t>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600" dirty="0"/>
              <a:t>If 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PERTURBATION</a:t>
            </a:r>
            <a:r>
              <a:rPr lang="en-US" sz="1600" dirty="0" smtClean="0"/>
              <a:t> </a:t>
            </a:r>
            <a:r>
              <a:rPr lang="en-US" sz="1600" dirty="0"/>
              <a:t>&gt; 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INTEGRATION</a:t>
            </a:r>
            <a:r>
              <a:rPr lang="en-US" sz="1600" dirty="0" smtClean="0"/>
              <a:t>       </a:t>
            </a:r>
            <a:r>
              <a:rPr lang="en-US" dirty="0" smtClean="0"/>
              <a:t>→ </a:t>
            </a:r>
            <a:r>
              <a:rPr lang="en-US" sz="1600" dirty="0" err="1"/>
              <a:t>Emittance</a:t>
            </a:r>
            <a:r>
              <a:rPr lang="en-US" sz="1600" dirty="0"/>
              <a:t> </a:t>
            </a:r>
            <a:r>
              <a:rPr lang="en-US" sz="1600" dirty="0" smtClean="0"/>
              <a:t>growth </a:t>
            </a:r>
            <a:endParaRPr lang="en-US" sz="1600" dirty="0"/>
          </a:p>
          <a:p>
            <a:pPr marL="2057400" lvl="4" indent="-228600">
              <a:spcBef>
                <a:spcPct val="20000"/>
              </a:spcBef>
            </a:pPr>
            <a:endParaRPr lang="en-US" sz="1600" dirty="0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600" dirty="0"/>
              <a:t>If 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PERTURBATION</a:t>
            </a:r>
            <a:r>
              <a:rPr lang="en-US" sz="1600" dirty="0" smtClean="0"/>
              <a:t> </a:t>
            </a:r>
            <a:r>
              <a:rPr lang="en-US" sz="1600" dirty="0"/>
              <a:t>&lt; 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INTEGRATION</a:t>
            </a:r>
            <a:r>
              <a:rPr lang="en-US" sz="1600" dirty="0" smtClean="0"/>
              <a:t>        </a:t>
            </a:r>
            <a:r>
              <a:rPr lang="en-US" dirty="0" smtClean="0"/>
              <a:t>→ </a:t>
            </a:r>
            <a:r>
              <a:rPr lang="en-US" sz="1600" dirty="0" smtClean="0"/>
              <a:t>Drifts</a:t>
            </a:r>
            <a:endParaRPr lang="en-US" sz="1600" dirty="0"/>
          </a:p>
          <a:p>
            <a:pPr marL="1143000" lvl="2" indent="-228600">
              <a:spcBef>
                <a:spcPct val="20000"/>
              </a:spcBef>
            </a:pPr>
            <a:endParaRPr lang="en-US" sz="1600" dirty="0"/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1441450" y="5224463"/>
            <a:ext cx="6586538" cy="725487"/>
            <a:chOff x="908" y="3203"/>
            <a:chExt cx="4149" cy="457"/>
          </a:xfrm>
        </p:grpSpPr>
        <p:sp>
          <p:nvSpPr>
            <p:cNvPr id="12295" name="AutoShape 71"/>
            <p:cNvSpPr>
              <a:spLocks/>
            </p:cNvSpPr>
            <p:nvPr/>
          </p:nvSpPr>
          <p:spPr bwMode="auto">
            <a:xfrm rot="5400000">
              <a:off x="2280" y="1831"/>
              <a:ext cx="136" cy="2879"/>
            </a:xfrm>
            <a:prstGeom prst="rightBrace">
              <a:avLst>
                <a:gd name="adj1" fmla="val 17640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6" name="Text Box 72"/>
            <p:cNvSpPr txBox="1">
              <a:spLocks noChangeArrowheads="1"/>
            </p:cNvSpPr>
            <p:nvPr/>
          </p:nvSpPr>
          <p:spPr bwMode="auto">
            <a:xfrm>
              <a:off x="3787" y="3406"/>
              <a:ext cx="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1/T</a:t>
              </a:r>
              <a:r>
                <a:rPr lang="fr-FR" b="1" baseline="-25000"/>
                <a:t>i</a:t>
              </a:r>
            </a:p>
          </p:txBody>
        </p:sp>
        <p:sp>
          <p:nvSpPr>
            <p:cNvPr id="12297" name="Text Box 73"/>
            <p:cNvSpPr txBox="1">
              <a:spLocks noChangeArrowheads="1"/>
            </p:cNvSpPr>
            <p:nvPr/>
          </p:nvSpPr>
          <p:spPr bwMode="auto">
            <a:xfrm>
              <a:off x="1882" y="3361"/>
              <a:ext cx="9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dirty="0" smtClean="0"/>
                <a:t>Drift</a:t>
              </a:r>
              <a:endParaRPr lang="fr-FR" sz="1600" dirty="0"/>
            </a:p>
          </p:txBody>
        </p:sp>
        <p:sp>
          <p:nvSpPr>
            <p:cNvPr id="12298" name="AutoShape 74"/>
            <p:cNvSpPr>
              <a:spLocks/>
            </p:cNvSpPr>
            <p:nvPr/>
          </p:nvSpPr>
          <p:spPr bwMode="auto">
            <a:xfrm rot="5400000">
              <a:off x="4377" y="2795"/>
              <a:ext cx="136" cy="952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9" name="Text Box 75"/>
            <p:cNvSpPr txBox="1">
              <a:spLocks noChangeArrowheads="1"/>
            </p:cNvSpPr>
            <p:nvPr/>
          </p:nvSpPr>
          <p:spPr bwMode="auto">
            <a:xfrm>
              <a:off x="4105" y="3294"/>
              <a:ext cx="95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Emittance growth only</a:t>
              </a:r>
            </a:p>
          </p:txBody>
        </p:sp>
        <p:sp>
          <p:nvSpPr>
            <p:cNvPr id="12300" name="Line 76"/>
            <p:cNvSpPr>
              <a:spLocks noChangeShapeType="1"/>
            </p:cNvSpPr>
            <p:nvPr/>
          </p:nvSpPr>
          <p:spPr bwMode="auto">
            <a:xfrm flipV="1">
              <a:off x="3894" y="3203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Soleil Design for </a:t>
            </a:r>
            <a:r>
              <a:rPr lang="fr-FR" sz="3200" dirty="0" err="1" smtClean="0"/>
              <a:t>Stability</a:t>
            </a:r>
            <a:r>
              <a:rPr lang="fr-FR" sz="3200" dirty="0" smtClean="0"/>
              <a:t> (1)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567333"/>
            <a:ext cx="8219256" cy="4525963"/>
          </a:xfrm>
        </p:spPr>
        <p:txBody>
          <a:bodyPr/>
          <a:lstStyle/>
          <a:p>
            <a:r>
              <a:rPr lang="fr-FR" sz="1600" dirty="0" smtClean="0"/>
              <a:t>Machine &amp; expérimental hall on a </a:t>
            </a:r>
            <a:r>
              <a:rPr lang="fr-FR" sz="1600" dirty="0" err="1" smtClean="0"/>
              <a:t>common</a:t>
            </a:r>
            <a:r>
              <a:rPr lang="fr-FR" sz="1600" dirty="0" smtClean="0"/>
              <a:t> </a:t>
            </a:r>
            <a:r>
              <a:rPr lang="fr-FR" sz="1600" dirty="0" err="1" smtClean="0"/>
              <a:t>concrete</a:t>
            </a:r>
            <a:r>
              <a:rPr lang="fr-FR" sz="1600" dirty="0" smtClean="0"/>
              <a:t> </a:t>
            </a:r>
            <a:r>
              <a:rPr lang="fr-FR" sz="1600" dirty="0" err="1" smtClean="0"/>
              <a:t>slab</a:t>
            </a:r>
            <a:r>
              <a:rPr lang="fr-FR" sz="1600" dirty="0" smtClean="0"/>
              <a:t> made on top of 11 to 17 m long </a:t>
            </a:r>
            <a:r>
              <a:rPr lang="fr-FR" sz="1600" dirty="0" err="1" smtClean="0"/>
              <a:t>pilars</a:t>
            </a:r>
            <a:r>
              <a:rPr lang="fr-FR" sz="1600" dirty="0" smtClean="0"/>
              <a:t> </a:t>
            </a:r>
            <a:r>
              <a:rPr lang="fr-FR" sz="1600" dirty="0" err="1" smtClean="0"/>
              <a:t>resting</a:t>
            </a:r>
            <a:r>
              <a:rPr lang="fr-FR" sz="1600" dirty="0" smtClean="0"/>
              <a:t> on compact « Fontainebleau » </a:t>
            </a:r>
            <a:r>
              <a:rPr lang="fr-FR" sz="1600" dirty="0" err="1" smtClean="0"/>
              <a:t>sand</a:t>
            </a:r>
            <a:r>
              <a:rPr lang="fr-FR" sz="1600" dirty="0" smtClean="0"/>
              <a:t>.</a:t>
            </a:r>
          </a:p>
          <a:p>
            <a:r>
              <a:rPr lang="fr-FR" sz="1600" dirty="0" smtClean="0"/>
              <a:t>Building structure and crane supports are </a:t>
            </a:r>
            <a:r>
              <a:rPr lang="fr-FR" sz="1600" dirty="0" err="1" smtClean="0"/>
              <a:t>decoupled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the stable </a:t>
            </a:r>
            <a:r>
              <a:rPr lang="fr-FR" sz="1600" dirty="0" err="1" smtClean="0"/>
              <a:t>slab</a:t>
            </a:r>
            <a:r>
              <a:rPr lang="fr-FR" sz="1600" dirty="0" smtClean="0"/>
              <a:t>.</a:t>
            </a:r>
          </a:p>
          <a:p>
            <a:r>
              <a:rPr lang="fr-FR" sz="1600" dirty="0" smtClean="0"/>
              <a:t>Machine tunnel air and machine water </a:t>
            </a:r>
            <a:r>
              <a:rPr lang="fr-FR" sz="1600" dirty="0" err="1" smtClean="0"/>
              <a:t>cooling</a:t>
            </a:r>
            <a:r>
              <a:rPr lang="fr-FR" sz="1600" dirty="0" smtClean="0"/>
              <a:t> </a:t>
            </a:r>
            <a:r>
              <a:rPr lang="fr-FR" sz="1600" dirty="0" err="1" smtClean="0"/>
              <a:t>stabilized</a:t>
            </a:r>
            <a:r>
              <a:rPr lang="fr-FR" sz="1600" dirty="0" smtClean="0"/>
              <a:t> to 21±0.1°C. </a:t>
            </a:r>
            <a:r>
              <a:rPr lang="fr-FR" sz="1600" dirty="0" err="1" smtClean="0"/>
              <a:t>Actual</a:t>
            </a:r>
            <a:r>
              <a:rPr lang="fr-FR" sz="1600" dirty="0" smtClean="0"/>
              <a:t> air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not </a:t>
            </a:r>
            <a:r>
              <a:rPr lang="fr-FR" sz="1600" dirty="0" err="1" smtClean="0"/>
              <a:t>exactly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. </a:t>
            </a:r>
            <a:r>
              <a:rPr lang="fr-FR" sz="1600" dirty="0" err="1" smtClean="0"/>
              <a:t>Stabilization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closer</a:t>
            </a:r>
            <a:r>
              <a:rPr lang="fr-FR" sz="1600" dirty="0" smtClean="0"/>
              <a:t> to ±0.25 °C </a:t>
            </a:r>
            <a:r>
              <a:rPr lang="fr-FR" sz="1600" dirty="0" err="1" smtClean="0"/>
              <a:t>around</a:t>
            </a:r>
            <a:r>
              <a:rPr lang="fr-FR" sz="1600" dirty="0" smtClean="0"/>
              <a:t> </a:t>
            </a:r>
            <a:r>
              <a:rPr lang="fr-FR" sz="1600" dirty="0" err="1" smtClean="0"/>
              <a:t>average</a:t>
            </a:r>
            <a:r>
              <a:rPr lang="fr-FR" sz="1600" dirty="0" smtClean="0"/>
              <a:t> values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different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21°C. The important </a:t>
            </a:r>
            <a:r>
              <a:rPr lang="fr-FR" sz="1600" dirty="0" err="1" smtClean="0"/>
              <a:t>thing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to </a:t>
            </a:r>
            <a:r>
              <a:rPr lang="fr-FR" sz="1600" dirty="0" err="1" smtClean="0"/>
              <a:t>keep</a:t>
            </a:r>
            <a:r>
              <a:rPr lang="fr-FR" sz="1600" dirty="0" smtClean="0"/>
              <a:t> the </a:t>
            </a:r>
            <a:r>
              <a:rPr lang="fr-FR" sz="1600" dirty="0" err="1" smtClean="0"/>
              <a:t>temperatures</a:t>
            </a:r>
            <a:r>
              <a:rPr lang="fr-FR" sz="1600" dirty="0" smtClean="0"/>
              <a:t> stable </a:t>
            </a:r>
            <a:r>
              <a:rPr lang="fr-FR" sz="1600" dirty="0" err="1" smtClean="0"/>
              <a:t>whatever</a:t>
            </a:r>
            <a:r>
              <a:rPr lang="fr-FR" sz="1600" dirty="0" smtClean="0"/>
              <a:t> </a:t>
            </a:r>
            <a:r>
              <a:rPr lang="fr-FR" sz="1600" dirty="0" err="1" smtClean="0"/>
              <a:t>they</a:t>
            </a:r>
            <a:r>
              <a:rPr lang="fr-FR" sz="1600" dirty="0" smtClean="0"/>
              <a:t> are.</a:t>
            </a:r>
          </a:p>
          <a:p>
            <a:r>
              <a:rPr lang="fr-FR" sz="1600" dirty="0" err="1" smtClean="0"/>
              <a:t>Girder</a:t>
            </a:r>
            <a:r>
              <a:rPr lang="fr-FR" sz="1600" dirty="0" smtClean="0"/>
              <a:t> </a:t>
            </a:r>
            <a:r>
              <a:rPr lang="fr-FR" sz="1600" dirty="0" err="1" smtClean="0"/>
              <a:t>rigidity</a:t>
            </a:r>
            <a:r>
              <a:rPr lang="fr-FR" sz="1600" dirty="0" smtClean="0"/>
              <a:t> in </a:t>
            </a:r>
            <a:r>
              <a:rPr lang="fr-FR" sz="1600" dirty="0" err="1" smtClean="0"/>
              <a:t>order</a:t>
            </a:r>
            <a:r>
              <a:rPr lang="fr-FR" sz="1600" dirty="0" smtClean="0"/>
              <a:t> to have all </a:t>
            </a:r>
            <a:r>
              <a:rPr lang="fr-FR" sz="1600" dirty="0" err="1" smtClean="0"/>
              <a:t>resonances</a:t>
            </a:r>
            <a:r>
              <a:rPr lang="fr-FR" sz="1600" dirty="0" smtClean="0"/>
              <a:t> </a:t>
            </a:r>
            <a:r>
              <a:rPr lang="fr-FR" sz="1600" dirty="0" err="1" smtClean="0"/>
              <a:t>above</a:t>
            </a:r>
            <a:r>
              <a:rPr lang="fr-FR" sz="1600" dirty="0" smtClean="0"/>
              <a:t> </a:t>
            </a:r>
            <a:r>
              <a:rPr lang="fr-FR" sz="1600" dirty="0" err="1" smtClean="0"/>
              <a:t>ground</a:t>
            </a:r>
            <a:r>
              <a:rPr lang="fr-FR" sz="1600" dirty="0" smtClean="0"/>
              <a:t> </a:t>
            </a:r>
            <a:r>
              <a:rPr lang="fr-FR" sz="1600" dirty="0" smtClean="0"/>
              <a:t>excitation </a:t>
            </a:r>
            <a:r>
              <a:rPr lang="fr-FR" sz="1600" dirty="0" err="1" smtClean="0"/>
              <a:t>frequencies</a:t>
            </a:r>
            <a:r>
              <a:rPr lang="fr-FR" sz="1600" dirty="0" smtClean="0"/>
              <a:t> </a:t>
            </a:r>
            <a:r>
              <a:rPr lang="fr-FR" sz="1600" dirty="0" smtClean="0"/>
              <a:t>  (&gt; </a:t>
            </a:r>
            <a:r>
              <a:rPr lang="fr-FR" sz="1600" dirty="0" smtClean="0"/>
              <a:t>50 Hz)</a:t>
            </a:r>
          </a:p>
          <a:p>
            <a:r>
              <a:rPr lang="fr-FR" sz="1600" dirty="0" smtClean="0"/>
              <a:t>The </a:t>
            </a:r>
            <a:r>
              <a:rPr lang="fr-FR" sz="1600" dirty="0" err="1" smtClean="0"/>
              <a:t>BPMs</a:t>
            </a:r>
            <a:r>
              <a:rPr lang="fr-FR" sz="1600" dirty="0" smtClean="0"/>
              <a:t> must </a:t>
            </a:r>
            <a:r>
              <a:rPr lang="fr-FR" sz="1600" dirty="0" err="1" smtClean="0"/>
              <a:t>be</a:t>
            </a:r>
            <a:r>
              <a:rPr lang="fr-FR" sz="1600" dirty="0" smtClean="0"/>
              <a:t> stable </a:t>
            </a:r>
            <a:r>
              <a:rPr lang="fr-FR" sz="1600" b="1" u="sng" dirty="0" smtClean="0"/>
              <a:t>(</a:t>
            </a:r>
            <a:r>
              <a:rPr lang="fr-FR" sz="1600" b="1" u="sng" dirty="0" err="1" smtClean="0"/>
              <a:t>beam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stability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cannot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be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better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than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that</a:t>
            </a:r>
            <a:r>
              <a:rPr lang="fr-FR" sz="1600" b="1" u="sng" dirty="0" smtClean="0"/>
              <a:t> of the BPM system.)</a:t>
            </a:r>
          </a:p>
          <a:p>
            <a:pPr lvl="1"/>
            <a:r>
              <a:rPr lang="fr-FR" sz="1400" dirty="0" smtClean="0"/>
              <a:t>The BPM </a:t>
            </a:r>
            <a:r>
              <a:rPr lang="fr-FR" sz="1400" dirty="0" err="1" smtClean="0"/>
              <a:t>is</a:t>
            </a:r>
            <a:r>
              <a:rPr lang="fr-FR" sz="1400" dirty="0" smtClean="0"/>
              <a:t> the </a:t>
            </a:r>
            <a:r>
              <a:rPr lang="fr-FR" sz="1400" dirty="0" err="1" smtClean="0"/>
              <a:t>fixed</a:t>
            </a:r>
            <a:r>
              <a:rPr lang="fr-FR" sz="1400" dirty="0" smtClean="0"/>
              <a:t> point of </a:t>
            </a:r>
            <a:r>
              <a:rPr lang="fr-FR" sz="1400" dirty="0" err="1" smtClean="0"/>
              <a:t>its</a:t>
            </a:r>
            <a:r>
              <a:rPr lang="fr-FR" sz="1400" dirty="0" smtClean="0"/>
              <a:t> vacuum </a:t>
            </a:r>
            <a:r>
              <a:rPr lang="fr-FR" sz="1400" dirty="0" err="1" smtClean="0"/>
              <a:t>chamber</a:t>
            </a:r>
            <a:r>
              <a:rPr lang="fr-FR" sz="1400" dirty="0" smtClean="0"/>
              <a:t> section; the </a:t>
            </a:r>
            <a:r>
              <a:rPr lang="fr-FR" sz="1400" dirty="0" err="1" smtClean="0"/>
              <a:t>rest</a:t>
            </a:r>
            <a:r>
              <a:rPr lang="fr-FR" sz="1400" dirty="0" smtClean="0"/>
              <a:t> of vacuum </a:t>
            </a:r>
            <a:r>
              <a:rPr lang="fr-FR" sz="1400" dirty="0" err="1" smtClean="0"/>
              <a:t>chamber</a:t>
            </a:r>
            <a:r>
              <a:rPr lang="fr-FR" sz="1400" dirty="0" smtClean="0"/>
              <a:t> </a:t>
            </a:r>
            <a:r>
              <a:rPr lang="fr-FR" sz="1400" dirty="0" err="1" smtClean="0"/>
              <a:t>can</a:t>
            </a:r>
            <a:r>
              <a:rPr lang="fr-FR" sz="1400" dirty="0" smtClean="0"/>
              <a:t> move </a:t>
            </a:r>
            <a:r>
              <a:rPr lang="fr-FR" sz="1400" dirty="0" err="1" smtClean="0"/>
              <a:t>during</a:t>
            </a:r>
            <a:r>
              <a:rPr lang="fr-FR" sz="1400" dirty="0" smtClean="0"/>
              <a:t> </a:t>
            </a:r>
            <a:r>
              <a:rPr lang="fr-FR" sz="1400" dirty="0" err="1" smtClean="0"/>
              <a:t>beam</a:t>
            </a:r>
            <a:r>
              <a:rPr lang="fr-FR" sz="1400" dirty="0" smtClean="0"/>
              <a:t> </a:t>
            </a:r>
            <a:r>
              <a:rPr lang="fr-FR" sz="1400" dirty="0" err="1" smtClean="0"/>
              <a:t>delivery</a:t>
            </a:r>
            <a:r>
              <a:rPr lang="fr-FR" sz="1400" dirty="0" smtClean="0"/>
              <a:t> and </a:t>
            </a:r>
            <a:r>
              <a:rPr lang="fr-FR" sz="1400" dirty="0" err="1" smtClean="0"/>
              <a:t>during</a:t>
            </a:r>
            <a:r>
              <a:rPr lang="fr-FR" sz="1400" dirty="0" smtClean="0"/>
              <a:t> </a:t>
            </a:r>
            <a:r>
              <a:rPr lang="fr-FR" sz="1400" dirty="0" err="1" smtClean="0"/>
              <a:t>baking</a:t>
            </a:r>
            <a:r>
              <a:rPr lang="fr-FR" sz="1400" dirty="0" smtClean="0"/>
              <a:t>. There </a:t>
            </a:r>
            <a:r>
              <a:rPr lang="fr-FR" sz="1400" dirty="0" err="1" smtClean="0"/>
              <a:t>is</a:t>
            </a:r>
            <a:r>
              <a:rPr lang="fr-FR" sz="1400" dirty="0" smtClean="0"/>
              <a:t> a </a:t>
            </a:r>
            <a:r>
              <a:rPr lang="fr-FR" sz="1400" dirty="0" err="1" smtClean="0"/>
              <a:t>bellow</a:t>
            </a:r>
            <a:r>
              <a:rPr lang="fr-FR" sz="1400" dirty="0" smtClean="0"/>
              <a:t> on </a:t>
            </a:r>
            <a:r>
              <a:rPr lang="fr-FR" sz="1400" dirty="0" err="1" smtClean="0"/>
              <a:t>at</a:t>
            </a:r>
            <a:r>
              <a:rPr lang="fr-FR" sz="1400" dirty="0" smtClean="0"/>
              <a:t> least one </a:t>
            </a:r>
            <a:r>
              <a:rPr lang="fr-FR" sz="1400" dirty="0" err="1" smtClean="0"/>
              <a:t>side</a:t>
            </a:r>
            <a:r>
              <a:rPr lang="fr-FR" sz="1400" dirty="0" smtClean="0"/>
              <a:t> of </a:t>
            </a:r>
            <a:r>
              <a:rPr lang="fr-FR" sz="1400" dirty="0" err="1" smtClean="0"/>
              <a:t>each</a:t>
            </a:r>
            <a:r>
              <a:rPr lang="fr-FR" sz="1400" dirty="0" smtClean="0"/>
              <a:t> BPM. </a:t>
            </a:r>
            <a:r>
              <a:rPr lang="fr-FR" sz="1400" b="1" u="sng" dirty="0" err="1" smtClean="0"/>
              <a:t>Bellows</a:t>
            </a:r>
            <a:r>
              <a:rPr lang="fr-FR" sz="1400" b="1" u="sng" dirty="0" smtClean="0"/>
              <a:t> are </a:t>
            </a:r>
            <a:r>
              <a:rPr lang="fr-FR" sz="1400" b="1" u="sng" dirty="0" err="1" smtClean="0"/>
              <a:t>shielded</a:t>
            </a:r>
            <a:r>
              <a:rPr lang="fr-FR" sz="1400" b="1" u="sng" dirty="0" smtClean="0"/>
              <a:t> for </a:t>
            </a:r>
            <a:r>
              <a:rPr lang="fr-FR" sz="1400" b="1" u="sng" dirty="0" err="1" smtClean="0"/>
              <a:t>low</a:t>
            </a:r>
            <a:r>
              <a:rPr lang="fr-FR" sz="1400" b="1" u="sng" dirty="0" smtClean="0"/>
              <a:t> vacuum </a:t>
            </a:r>
            <a:r>
              <a:rPr lang="fr-FR" sz="1400" b="1" u="sng" dirty="0" err="1" smtClean="0"/>
              <a:t>chamber</a:t>
            </a:r>
            <a:r>
              <a:rPr lang="fr-FR" sz="1400" b="1" u="sng" dirty="0" smtClean="0"/>
              <a:t> </a:t>
            </a:r>
            <a:r>
              <a:rPr lang="fr-FR" sz="1400" b="1" u="sng" dirty="0" err="1" smtClean="0"/>
              <a:t>impedance</a:t>
            </a:r>
            <a:endParaRPr lang="fr-FR" sz="1400" b="1" u="sng" dirty="0" smtClean="0"/>
          </a:p>
          <a:p>
            <a:pPr lvl="1"/>
            <a:r>
              <a:rPr lang="fr-FR" sz="1400" dirty="0" smtClean="0"/>
              <a:t>The BPM supports are </a:t>
            </a:r>
            <a:r>
              <a:rPr lang="fr-FR" sz="1400" dirty="0" err="1" smtClean="0"/>
              <a:t>rigid</a:t>
            </a:r>
            <a:r>
              <a:rPr lang="fr-FR" sz="1400" dirty="0" smtClean="0"/>
              <a:t> in transverse directions, the vertical </a:t>
            </a:r>
            <a:r>
              <a:rPr lang="fr-FR" sz="1400" dirty="0" err="1" smtClean="0"/>
              <a:t>stability</a:t>
            </a:r>
            <a:r>
              <a:rPr lang="fr-FR" sz="1400" dirty="0" smtClean="0"/>
              <a:t> of 4 </a:t>
            </a:r>
            <a:r>
              <a:rPr lang="fr-FR" sz="1400" dirty="0" err="1" smtClean="0"/>
              <a:t>BPMs</a:t>
            </a:r>
            <a:r>
              <a:rPr lang="fr-FR" sz="1400" dirty="0" smtClean="0"/>
              <a:t> (for the long </a:t>
            </a:r>
            <a:r>
              <a:rPr lang="fr-FR" sz="1400" dirty="0" err="1" smtClean="0"/>
              <a:t>beamlines</a:t>
            </a:r>
            <a:r>
              <a:rPr lang="fr-FR" sz="1400" dirty="0" smtClean="0"/>
              <a:t>)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garanteed</a:t>
            </a:r>
            <a:r>
              <a:rPr lang="fr-FR" sz="1400" dirty="0" smtClean="0"/>
              <a:t> by </a:t>
            </a:r>
            <a:r>
              <a:rPr lang="fr-FR" sz="1400" b="1" u="sng" dirty="0" smtClean="0"/>
              <a:t>INVAR supports</a:t>
            </a:r>
            <a:r>
              <a:rPr lang="fr-FR" sz="1400" dirty="0" smtClean="0"/>
              <a:t>.</a:t>
            </a:r>
          </a:p>
          <a:p>
            <a:pPr lvl="1"/>
            <a:r>
              <a:rPr lang="fr-FR" sz="1400" dirty="0" smtClean="0"/>
              <a:t>The BPM blocks are water </a:t>
            </a:r>
            <a:r>
              <a:rPr lang="fr-FR" sz="1400" dirty="0" err="1" smtClean="0"/>
              <a:t>cooled</a:t>
            </a:r>
            <a:r>
              <a:rPr lang="fr-FR" sz="1400" dirty="0" smtClean="0"/>
              <a:t>.</a:t>
            </a:r>
            <a:endParaRPr lang="fr-FR" sz="16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r>
              <a:rPr lang="fr-FR" sz="3200" dirty="0" smtClean="0"/>
              <a:t>Soleil Design for </a:t>
            </a:r>
            <a:r>
              <a:rPr lang="fr-FR" sz="3200" dirty="0" err="1" smtClean="0"/>
              <a:t>Stability</a:t>
            </a:r>
            <a:r>
              <a:rPr lang="fr-FR" sz="3200" dirty="0" smtClean="0"/>
              <a:t> (2)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fr-FR" sz="1600" dirty="0" smtClean="0"/>
              <a:t>The golden </a:t>
            </a:r>
            <a:r>
              <a:rPr lang="fr-FR" sz="1600" dirty="0" err="1" smtClean="0"/>
              <a:t>orbit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done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respect to the </a:t>
            </a:r>
            <a:r>
              <a:rPr lang="fr-FR" sz="1600" dirty="0" err="1" smtClean="0"/>
              <a:t>quadrupole</a:t>
            </a:r>
            <a:r>
              <a:rPr lang="fr-FR" sz="1600" dirty="0" smtClean="0"/>
              <a:t> </a:t>
            </a:r>
            <a:r>
              <a:rPr lang="fr-FR" sz="1600" dirty="0" err="1" smtClean="0"/>
              <a:t>magnetic</a:t>
            </a:r>
            <a:r>
              <a:rPr lang="fr-FR" sz="1600" dirty="0" smtClean="0"/>
              <a:t> center (via </a:t>
            </a:r>
            <a:r>
              <a:rPr lang="fr-FR" sz="1600" dirty="0" err="1" smtClean="0"/>
              <a:t>Beam</a:t>
            </a:r>
            <a:r>
              <a:rPr lang="fr-FR" sz="1600" dirty="0" smtClean="0"/>
              <a:t> </a:t>
            </a:r>
            <a:r>
              <a:rPr lang="fr-FR" sz="1600" dirty="0" err="1" smtClean="0"/>
              <a:t>Based</a:t>
            </a:r>
            <a:r>
              <a:rPr lang="fr-FR" sz="1600" dirty="0" smtClean="0"/>
              <a:t> </a:t>
            </a:r>
            <a:r>
              <a:rPr lang="fr-FR" sz="1600" dirty="0" err="1" smtClean="0"/>
              <a:t>Alignment</a:t>
            </a:r>
            <a:r>
              <a:rPr lang="fr-FR" sz="1600" dirty="0" smtClean="0"/>
              <a:t>). But  </a:t>
            </a:r>
            <a:r>
              <a:rPr lang="fr-FR" sz="1600" dirty="0" err="1" smtClean="0"/>
              <a:t>after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, the </a:t>
            </a:r>
            <a:r>
              <a:rPr lang="fr-FR" sz="1600" dirty="0" err="1" smtClean="0"/>
              <a:t>reference</a:t>
            </a:r>
            <a:r>
              <a:rPr lang="fr-FR" sz="1600" dirty="0" smtClean="0"/>
              <a:t> </a:t>
            </a:r>
            <a:r>
              <a:rPr lang="fr-FR" sz="1600" dirty="0" err="1" smtClean="0"/>
              <a:t>becomes</a:t>
            </a:r>
            <a:r>
              <a:rPr lang="fr-FR" sz="1600" dirty="0" smtClean="0"/>
              <a:t> the </a:t>
            </a:r>
            <a:r>
              <a:rPr lang="fr-FR" sz="1600" dirty="0" err="1" smtClean="0"/>
              <a:t>concrete</a:t>
            </a:r>
            <a:r>
              <a:rPr lang="fr-FR" sz="1600" dirty="0" smtClean="0"/>
              <a:t> </a:t>
            </a:r>
            <a:r>
              <a:rPr lang="fr-FR" sz="1600" dirty="0" err="1" smtClean="0"/>
              <a:t>slab</a:t>
            </a:r>
            <a:r>
              <a:rPr lang="fr-FR" sz="1600" dirty="0" smtClean="0"/>
              <a:t> via the </a:t>
            </a:r>
            <a:r>
              <a:rPr lang="fr-FR" sz="1600" dirty="0" err="1" smtClean="0"/>
              <a:t>BPMs</a:t>
            </a:r>
            <a:r>
              <a:rPr lang="fr-FR" sz="1600" dirty="0" smtClean="0"/>
              <a:t> adjacent to </a:t>
            </a:r>
            <a:r>
              <a:rPr lang="fr-FR" sz="1600" dirty="0" err="1" smtClean="0"/>
              <a:t>each</a:t>
            </a:r>
            <a:r>
              <a:rPr lang="fr-FR" sz="1600" dirty="0" smtClean="0"/>
              <a:t> straight section. </a:t>
            </a:r>
            <a:r>
              <a:rPr lang="fr-FR" sz="1600" dirty="0" err="1" smtClean="0"/>
              <a:t>With</a:t>
            </a:r>
            <a:r>
              <a:rPr lang="fr-FR" sz="1600" dirty="0" smtClean="0"/>
              <a:t> a </a:t>
            </a:r>
            <a:r>
              <a:rPr lang="fr-FR" sz="1600" dirty="0" err="1" smtClean="0"/>
              <a:t>perfect</a:t>
            </a:r>
            <a:r>
              <a:rPr lang="fr-FR" sz="1600" dirty="0" smtClean="0"/>
              <a:t> </a:t>
            </a:r>
            <a:r>
              <a:rPr lang="fr-FR" sz="1600" dirty="0" err="1" smtClean="0"/>
              <a:t>orbit</a:t>
            </a:r>
            <a:r>
              <a:rPr lang="fr-FR" sz="1600" dirty="0" smtClean="0"/>
              <a:t> feedback </a:t>
            </a:r>
            <a:r>
              <a:rPr lang="fr-FR" sz="1600" dirty="0" err="1" smtClean="0"/>
              <a:t>algorithm</a:t>
            </a:r>
            <a:r>
              <a:rPr lang="fr-FR" sz="1600" dirty="0" smtClean="0"/>
              <a:t>, </a:t>
            </a:r>
            <a:r>
              <a:rPr lang="fr-FR" sz="1600" dirty="0" err="1" smtClean="0"/>
              <a:t>only</a:t>
            </a:r>
            <a:r>
              <a:rPr lang="fr-FR" sz="1600" dirty="0" smtClean="0"/>
              <a:t> </a:t>
            </a:r>
            <a:r>
              <a:rPr lang="fr-FR" sz="1600" dirty="0" err="1" smtClean="0"/>
              <a:t>slab</a:t>
            </a:r>
            <a:r>
              <a:rPr lang="fr-FR" sz="1600" dirty="0" smtClean="0"/>
              <a:t> </a:t>
            </a:r>
            <a:r>
              <a:rPr lang="fr-FR" sz="1600" dirty="0" err="1" smtClean="0"/>
              <a:t>deformation</a:t>
            </a:r>
            <a:r>
              <a:rPr lang="fr-FR" sz="1600" dirty="0" smtClean="0"/>
              <a:t> </a:t>
            </a:r>
            <a:r>
              <a:rPr lang="fr-FR" sz="1600" dirty="0" err="1" smtClean="0"/>
              <a:t>could</a:t>
            </a:r>
            <a:r>
              <a:rPr lang="fr-FR" sz="1600" dirty="0" smtClean="0"/>
              <a:t> </a:t>
            </a:r>
            <a:r>
              <a:rPr lang="fr-FR" sz="1600" dirty="0" err="1" smtClean="0"/>
              <a:t>spoil</a:t>
            </a:r>
            <a:r>
              <a:rPr lang="fr-FR" sz="1600" dirty="0" smtClean="0"/>
              <a:t> </a:t>
            </a:r>
            <a:r>
              <a:rPr lang="fr-FR" sz="1600" dirty="0" err="1" smtClean="0"/>
              <a:t>beam</a:t>
            </a:r>
            <a:r>
              <a:rPr lang="fr-FR" sz="1600" dirty="0" smtClean="0"/>
              <a:t> </a:t>
            </a:r>
            <a:r>
              <a:rPr lang="fr-FR" sz="1600" dirty="0" err="1" smtClean="0"/>
              <a:t>stability</a:t>
            </a:r>
            <a:r>
              <a:rPr lang="fr-FR" sz="1600" dirty="0" smtClean="0"/>
              <a:t>. </a:t>
            </a:r>
          </a:p>
          <a:p>
            <a:r>
              <a:rPr lang="fr-FR" sz="1600" b="1" dirty="0" smtClean="0"/>
              <a:t>Top up </a:t>
            </a:r>
            <a:r>
              <a:rPr lang="fr-FR" sz="1600" b="1" dirty="0" err="1" smtClean="0"/>
              <a:t>operation</a:t>
            </a:r>
            <a:r>
              <a:rPr lang="fr-FR" sz="1600" b="1" dirty="0" smtClean="0"/>
              <a:t> </a:t>
            </a:r>
          </a:p>
          <a:p>
            <a:r>
              <a:rPr lang="fr-FR" sz="1600" dirty="0" err="1" smtClean="0"/>
              <a:t>Feedforward</a:t>
            </a:r>
            <a:r>
              <a:rPr lang="fr-FR" sz="1600" dirty="0" smtClean="0"/>
              <a:t> corrections for changes of </a:t>
            </a:r>
            <a:r>
              <a:rPr lang="fr-FR" sz="1600" dirty="0" err="1" smtClean="0"/>
              <a:t>undulator</a:t>
            </a:r>
            <a:r>
              <a:rPr lang="fr-FR" sz="1600" dirty="0" smtClean="0"/>
              <a:t> gap and phase, to </a:t>
            </a:r>
            <a:r>
              <a:rPr lang="fr-FR" sz="1600" dirty="0" err="1" smtClean="0"/>
              <a:t>better</a:t>
            </a:r>
            <a:r>
              <a:rPr lang="fr-FR" sz="1600" dirty="0" smtClean="0"/>
              <a:t> </a:t>
            </a:r>
            <a:r>
              <a:rPr lang="fr-FR" sz="1600" dirty="0" err="1" smtClean="0"/>
              <a:t>than</a:t>
            </a:r>
            <a:r>
              <a:rPr lang="fr-FR" sz="1600" dirty="0" smtClean="0"/>
              <a:t> 10 µm (</a:t>
            </a:r>
            <a:r>
              <a:rPr lang="fr-FR" sz="1600" dirty="0" err="1" smtClean="0"/>
              <a:t>should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down to 2 µm for </a:t>
            </a:r>
            <a:r>
              <a:rPr lang="fr-FR" sz="1600" dirty="0" err="1" smtClean="0"/>
              <a:t>USRs</a:t>
            </a:r>
            <a:r>
              <a:rPr lang="fr-FR" sz="1600" dirty="0" smtClean="0"/>
              <a:t>)</a:t>
            </a:r>
          </a:p>
          <a:p>
            <a:r>
              <a:rPr lang="fr-FR" sz="1600" dirty="0" smtClean="0"/>
              <a:t>Booster compensation </a:t>
            </a:r>
            <a:r>
              <a:rPr lang="fr-FR" sz="1600" dirty="0" err="1" smtClean="0"/>
              <a:t>cables</a:t>
            </a:r>
            <a:r>
              <a:rPr lang="fr-FR" sz="1600" dirty="0" smtClean="0"/>
              <a:t> have been </a:t>
            </a:r>
            <a:r>
              <a:rPr lang="fr-FR" sz="1600" dirty="0" err="1" smtClean="0"/>
              <a:t>installed</a:t>
            </a:r>
            <a:r>
              <a:rPr lang="fr-FR" sz="1600" dirty="0" smtClean="0"/>
              <a:t> for </a:t>
            </a:r>
            <a:r>
              <a:rPr lang="fr-FR" sz="1600" dirty="0" err="1" smtClean="0"/>
              <a:t>correcting</a:t>
            </a:r>
            <a:r>
              <a:rPr lang="fr-FR" sz="1600" dirty="0" smtClean="0"/>
              <a:t> a 3 Hz </a:t>
            </a:r>
            <a:r>
              <a:rPr lang="fr-FR" sz="1600" dirty="0" err="1" smtClean="0"/>
              <a:t>spectrum</a:t>
            </a:r>
            <a:r>
              <a:rPr lang="fr-FR" sz="1600" dirty="0" smtClean="0"/>
              <a:t> line due to Booster </a:t>
            </a:r>
            <a:r>
              <a:rPr lang="fr-FR" sz="1600" dirty="0" err="1" smtClean="0"/>
              <a:t>ramping</a:t>
            </a:r>
            <a:r>
              <a:rPr lang="fr-FR" sz="1600" dirty="0" smtClean="0"/>
              <a:t> power </a:t>
            </a:r>
            <a:r>
              <a:rPr lang="fr-FR" sz="1600" dirty="0" err="1" smtClean="0"/>
              <a:t>supply</a:t>
            </a:r>
            <a:r>
              <a:rPr lang="fr-FR" sz="1600" dirty="0" smtClean="0"/>
              <a:t> </a:t>
            </a:r>
            <a:r>
              <a:rPr lang="fr-FR" sz="1600" dirty="0" err="1" smtClean="0"/>
              <a:t>cables</a:t>
            </a:r>
            <a:r>
              <a:rPr lang="fr-FR" sz="1600" dirty="0" smtClean="0"/>
              <a:t>.  </a:t>
            </a:r>
            <a:r>
              <a:rPr lang="fr-FR" sz="1600" dirty="0" err="1" smtClean="0"/>
              <a:t>Cooling</a:t>
            </a:r>
            <a:r>
              <a:rPr lang="fr-FR" sz="1600" dirty="0" smtClean="0"/>
              <a:t> fans have been </a:t>
            </a:r>
            <a:r>
              <a:rPr lang="fr-FR" sz="1600" dirty="0" err="1" smtClean="0"/>
              <a:t>displaced</a:t>
            </a:r>
            <a:r>
              <a:rPr lang="fr-FR" sz="1600" dirty="0" smtClean="0"/>
              <a:t> for </a:t>
            </a:r>
            <a:r>
              <a:rPr lang="fr-FR" sz="1600" dirty="0" err="1" smtClean="0"/>
              <a:t>suppressing</a:t>
            </a:r>
            <a:r>
              <a:rPr lang="fr-FR" sz="1600" dirty="0" smtClean="0"/>
              <a:t> 47 to 108 Hz </a:t>
            </a:r>
            <a:r>
              <a:rPr lang="fr-FR" sz="1600" dirty="0" err="1" smtClean="0"/>
              <a:t>spectrum</a:t>
            </a:r>
            <a:r>
              <a:rPr lang="fr-FR" sz="1600" dirty="0" smtClean="0"/>
              <a:t> </a:t>
            </a:r>
            <a:r>
              <a:rPr lang="fr-FR" sz="1600" dirty="0" err="1" smtClean="0"/>
              <a:t>lines</a:t>
            </a:r>
            <a:r>
              <a:rPr lang="fr-FR" sz="1600" dirty="0" smtClean="0"/>
              <a:t>.</a:t>
            </a:r>
          </a:p>
          <a:p>
            <a:r>
              <a:rPr lang="fr-FR" sz="1600" dirty="0" err="1" smtClean="0"/>
              <a:t>Orbit</a:t>
            </a:r>
            <a:r>
              <a:rPr lang="fr-FR" sz="1600" dirty="0" smtClean="0"/>
              <a:t> feedback </a:t>
            </a:r>
            <a:r>
              <a:rPr lang="fr-FR" sz="1600" dirty="0" err="1" smtClean="0"/>
              <a:t>systems</a:t>
            </a:r>
            <a:r>
              <a:rPr lang="fr-FR" sz="1600" dirty="0" smtClean="0"/>
              <a:t>. This </a:t>
            </a:r>
            <a:r>
              <a:rPr lang="fr-FR" sz="1600" dirty="0" err="1" smtClean="0"/>
              <a:t>is</a:t>
            </a:r>
            <a:r>
              <a:rPr lang="fr-FR" sz="1600" dirty="0" smtClean="0"/>
              <a:t> the last stone of the </a:t>
            </a:r>
            <a:r>
              <a:rPr lang="fr-FR" sz="1600" dirty="0" err="1" smtClean="0"/>
              <a:t>stability</a:t>
            </a:r>
            <a:r>
              <a:rPr lang="fr-FR" sz="1600" dirty="0" smtClean="0"/>
              <a:t> building blocks. It </a:t>
            </a:r>
            <a:r>
              <a:rPr lang="fr-FR" sz="1600" dirty="0" err="1" smtClean="0"/>
              <a:t>suppresses</a:t>
            </a:r>
            <a:r>
              <a:rPr lang="fr-FR" sz="1600" dirty="0" smtClean="0"/>
              <a:t> the ID </a:t>
            </a:r>
            <a:r>
              <a:rPr lang="fr-FR" sz="1600" dirty="0" err="1" smtClean="0"/>
              <a:t>feedforward</a:t>
            </a:r>
            <a:r>
              <a:rPr lang="fr-FR" sz="1600" dirty="0" smtClean="0"/>
              <a:t> </a:t>
            </a:r>
            <a:r>
              <a:rPr lang="fr-FR" sz="1600" dirty="0" err="1" smtClean="0"/>
              <a:t>residuals</a:t>
            </a:r>
            <a:r>
              <a:rPr lang="fr-FR" sz="1600" dirty="0" smtClean="0"/>
              <a:t>, </a:t>
            </a:r>
            <a:r>
              <a:rPr lang="fr-FR" sz="1600" dirty="0" err="1" smtClean="0"/>
              <a:t>small</a:t>
            </a:r>
            <a:r>
              <a:rPr lang="fr-FR" sz="1600" dirty="0" smtClean="0"/>
              <a:t>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variation </a:t>
            </a:r>
            <a:r>
              <a:rPr lang="fr-FR" sz="1600" dirty="0" err="1" smtClean="0"/>
              <a:t>effects</a:t>
            </a:r>
            <a:r>
              <a:rPr lang="fr-FR" sz="1600" dirty="0" smtClean="0"/>
              <a:t> in the tunnel,</a:t>
            </a:r>
            <a:r>
              <a:rPr lang="fr-FR" sz="1600" u="sng" dirty="0" smtClean="0"/>
              <a:t> but not large </a:t>
            </a:r>
            <a:r>
              <a:rPr lang="fr-FR" sz="1600" u="sng" dirty="0" err="1" smtClean="0"/>
              <a:t>ones</a:t>
            </a:r>
            <a:r>
              <a:rPr lang="fr-FR" sz="1600" u="sng" dirty="0" smtClean="0"/>
              <a:t>.</a:t>
            </a:r>
            <a:r>
              <a:rPr lang="fr-FR" sz="1600" dirty="0" smtClean="0"/>
              <a:t> The FOFB </a:t>
            </a:r>
            <a:r>
              <a:rPr lang="fr-FR" sz="1600" dirty="0" err="1" smtClean="0"/>
              <a:t>is</a:t>
            </a:r>
            <a:r>
              <a:rPr lang="fr-FR" sz="1600" dirty="0" smtClean="0"/>
              <a:t> not </a:t>
            </a:r>
            <a:r>
              <a:rPr lang="fr-FR" sz="1600" dirty="0" err="1" smtClean="0"/>
              <a:t>very</a:t>
            </a:r>
            <a:r>
              <a:rPr lang="fr-FR" sz="1600" dirty="0" smtClean="0"/>
              <a:t> efficient </a:t>
            </a:r>
            <a:r>
              <a:rPr lang="fr-FR" sz="1600" dirty="0" err="1" smtClean="0"/>
              <a:t>above</a:t>
            </a:r>
            <a:r>
              <a:rPr lang="fr-FR" sz="1600" dirty="0" smtClean="0"/>
              <a:t> 70 Hz (</a:t>
            </a:r>
            <a:r>
              <a:rPr lang="fr-FR" sz="1600" dirty="0" err="1" smtClean="0"/>
              <a:t>with</a:t>
            </a:r>
            <a:r>
              <a:rPr lang="fr-FR" sz="1600" dirty="0" smtClean="0"/>
              <a:t> a 200 Hz BW).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47750" y="260350"/>
            <a:ext cx="7772400" cy="620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/>
              <a:t>Outline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484784"/>
            <a:ext cx="6769100" cy="4752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Orbit Stability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USR stability requirements 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Perturbation sources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SOLEIL design for stability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BPM system for USR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BPM supports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Vacuum issues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Electronics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Orbit Feedback systems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Feedback Bandwidth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Short term stability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Slow drifts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XBPMs and photon beam feedback systems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Existing XBPMs in e-beam FB loops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XBPM developments needed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Other kind of photon beam feedback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78098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BPM Mechanical and </a:t>
            </a:r>
            <a:r>
              <a:rPr lang="en-US" sz="3200" dirty="0" smtClean="0">
                <a:solidFill>
                  <a:schemeClr val="tx1"/>
                </a:solidFill>
              </a:rPr>
              <a:t>V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acuum Design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fr-FR" sz="2400" dirty="0" err="1" smtClean="0"/>
              <a:t>Mechanical</a:t>
            </a:r>
            <a:r>
              <a:rPr lang="fr-FR" sz="2400" dirty="0" smtClean="0"/>
              <a:t> design:</a:t>
            </a:r>
          </a:p>
          <a:p>
            <a:pPr lvl="1"/>
            <a:r>
              <a:rPr lang="fr-FR" sz="2000" dirty="0" smtClean="0"/>
              <a:t>Thermal expansion coefficients of </a:t>
            </a:r>
            <a:r>
              <a:rPr lang="fr-FR" sz="2000" dirty="0" err="1" smtClean="0"/>
              <a:t>steel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11ppm/°C =&gt; </a:t>
            </a:r>
            <a:r>
              <a:rPr lang="fr-FR" sz="2000" dirty="0" err="1" smtClean="0"/>
              <a:t>at</a:t>
            </a:r>
            <a:r>
              <a:rPr lang="fr-FR" sz="2000" dirty="0" smtClean="0"/>
              <a:t> 1.2 m </a:t>
            </a:r>
            <a:r>
              <a:rPr lang="fr-FR" sz="2000" dirty="0" err="1" smtClean="0"/>
              <a:t>height</a:t>
            </a:r>
            <a:r>
              <a:rPr lang="fr-FR" sz="2000" dirty="0" smtClean="0"/>
              <a:t> and 0.1°C drift, one </a:t>
            </a:r>
            <a:r>
              <a:rPr lang="fr-FR" sz="2000" dirty="0" err="1" smtClean="0"/>
              <a:t>gets</a:t>
            </a:r>
            <a:r>
              <a:rPr lang="fr-FR" sz="2000" dirty="0" smtClean="0"/>
              <a:t> 1.3 µm drift.</a:t>
            </a:r>
          </a:p>
          <a:p>
            <a:pPr lvl="1"/>
            <a:r>
              <a:rPr lang="fr-FR" sz="2000" b="1" dirty="0" smtClean="0"/>
              <a:t>INVAR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~10 times </a:t>
            </a:r>
            <a:r>
              <a:rPr lang="fr-FR" sz="2000" b="1" dirty="0" err="1" smtClean="0"/>
              <a:t>better</a:t>
            </a:r>
            <a:r>
              <a:rPr lang="fr-FR" sz="2000" b="1" dirty="0" smtClean="0"/>
              <a:t>.</a:t>
            </a:r>
            <a:r>
              <a:rPr lang="fr-FR" sz="2000" dirty="0" smtClean="0"/>
              <a:t> A solution </a:t>
            </a:r>
            <a:r>
              <a:rPr lang="fr-FR" sz="2000" dirty="0" err="1" smtClean="0"/>
              <a:t>could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Invar BPM supports, </a:t>
            </a:r>
            <a:r>
              <a:rPr lang="fr-FR" sz="2000" dirty="0" err="1" smtClean="0"/>
              <a:t>at</a:t>
            </a:r>
            <a:r>
              <a:rPr lang="fr-FR" sz="2000" dirty="0" smtClean="0"/>
              <a:t> least </a:t>
            </a:r>
            <a:r>
              <a:rPr lang="fr-FR" sz="2000" dirty="0" err="1" smtClean="0"/>
              <a:t>at</a:t>
            </a:r>
            <a:r>
              <a:rPr lang="fr-FR" sz="2000" dirty="0" smtClean="0"/>
              <a:t> the </a:t>
            </a:r>
            <a:r>
              <a:rPr lang="fr-FR" sz="2000" dirty="0" err="1" smtClean="0"/>
              <a:t>critical</a:t>
            </a:r>
            <a:r>
              <a:rPr lang="fr-FR" sz="2000" dirty="0" smtClean="0"/>
              <a:t> locations.</a:t>
            </a:r>
          </a:p>
          <a:p>
            <a:r>
              <a:rPr lang="fr-FR" sz="2400" dirty="0" smtClean="0"/>
              <a:t>Vacuum BPM Design:</a:t>
            </a:r>
          </a:p>
          <a:p>
            <a:pPr lvl="1"/>
            <a:r>
              <a:rPr lang="fr-FR" sz="2000" dirty="0" err="1" smtClean="0"/>
              <a:t>With</a:t>
            </a:r>
            <a:r>
              <a:rPr lang="fr-FR" sz="2000" dirty="0" smtClean="0"/>
              <a:t> 20 mm </a:t>
            </a:r>
            <a:r>
              <a:rPr lang="fr-FR" sz="2000" dirty="0" err="1" smtClean="0"/>
              <a:t>diameter</a:t>
            </a:r>
            <a:r>
              <a:rPr lang="fr-FR" sz="2000" dirty="0" smtClean="0"/>
              <a:t> vacuum </a:t>
            </a:r>
            <a:r>
              <a:rPr lang="fr-FR" sz="2000" dirty="0" err="1" smtClean="0"/>
              <a:t>chambers</a:t>
            </a:r>
            <a:r>
              <a:rPr lang="fr-FR" sz="2000" dirty="0" smtClean="0"/>
              <a:t>, the </a:t>
            </a:r>
            <a:r>
              <a:rPr lang="fr-FR" sz="2000" dirty="0" err="1" smtClean="0"/>
              <a:t>button</a:t>
            </a:r>
            <a:r>
              <a:rPr lang="fr-FR" sz="2000" dirty="0" smtClean="0"/>
              <a:t> </a:t>
            </a:r>
            <a:r>
              <a:rPr lang="fr-FR" sz="2000" dirty="0" err="1" smtClean="0"/>
              <a:t>BPMs</a:t>
            </a:r>
            <a:r>
              <a:rPr lang="fr-FR" sz="2000" dirty="0" smtClean="0"/>
              <a:t> </a:t>
            </a:r>
            <a:r>
              <a:rPr lang="fr-FR" sz="2000" dirty="0" err="1" smtClean="0"/>
              <a:t>might</a:t>
            </a:r>
            <a:r>
              <a:rPr lang="fr-FR" sz="2000" dirty="0" smtClean="0"/>
              <a:t> </a:t>
            </a:r>
            <a:r>
              <a:rPr lang="fr-FR" sz="2000" dirty="0" err="1" smtClean="0"/>
              <a:t>loose</a:t>
            </a:r>
            <a:r>
              <a:rPr lang="fr-FR" sz="2000" dirty="0" smtClean="0"/>
              <a:t> </a:t>
            </a:r>
            <a:r>
              <a:rPr lang="fr-FR" sz="2000" dirty="0" err="1" smtClean="0"/>
              <a:t>too</a:t>
            </a:r>
            <a:r>
              <a:rPr lang="fr-FR" sz="2000" dirty="0" smtClean="0"/>
              <a:t> </a:t>
            </a:r>
            <a:r>
              <a:rPr lang="fr-FR" sz="2000" dirty="0" err="1" smtClean="0"/>
              <a:t>much</a:t>
            </a:r>
            <a:r>
              <a:rPr lang="fr-FR" sz="2000" dirty="0" smtClean="0"/>
              <a:t> </a:t>
            </a:r>
            <a:r>
              <a:rPr lang="fr-FR" sz="2000" dirty="0" err="1" smtClean="0"/>
              <a:t>sensitivity</a:t>
            </a:r>
            <a:endParaRPr lang="fr-FR" sz="2000" dirty="0" smtClean="0"/>
          </a:p>
          <a:p>
            <a:pPr lvl="1"/>
            <a:r>
              <a:rPr lang="fr-FR" sz="2000" b="1" dirty="0" smtClean="0"/>
              <a:t>New </a:t>
            </a:r>
            <a:r>
              <a:rPr lang="fr-FR" sz="2000" b="1" dirty="0" smtClean="0"/>
              <a:t>BPM design </a:t>
            </a:r>
            <a:r>
              <a:rPr lang="fr-FR" sz="2000" b="1" dirty="0" smtClean="0"/>
              <a:t>for </a:t>
            </a:r>
            <a:r>
              <a:rPr lang="fr-FR" sz="2000" b="1" dirty="0" err="1" smtClean="0"/>
              <a:t>small</a:t>
            </a:r>
            <a:r>
              <a:rPr lang="fr-FR" sz="2000" b="1" dirty="0" smtClean="0"/>
              <a:t> round pipe</a:t>
            </a:r>
            <a:endParaRPr lang="fr-FR" sz="2000" b="1" dirty="0" smtClean="0"/>
          </a:p>
          <a:p>
            <a:pPr lvl="1"/>
            <a:r>
              <a:rPr lang="fr-FR" sz="2000" b="1" dirty="0" err="1" smtClean="0"/>
              <a:t>S</a:t>
            </a:r>
            <a:r>
              <a:rPr lang="fr-FR" sz="2000" b="1" dirty="0" err="1" smtClean="0"/>
              <a:t>hielded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bellows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matching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small</a:t>
            </a:r>
            <a:r>
              <a:rPr lang="fr-FR" sz="2000" b="1" dirty="0" smtClean="0"/>
              <a:t> round tubes.</a:t>
            </a:r>
            <a:endParaRPr lang="fr-F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 bwMode="auto">
          <a:xfrm>
            <a:off x="5292080" y="3212976"/>
            <a:ext cx="3528392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fr-FR" sz="3200" dirty="0" smtClean="0"/>
              <a:t>BPM </a:t>
            </a:r>
            <a:r>
              <a:rPr lang="fr-FR" sz="3200" dirty="0" err="1" smtClean="0"/>
              <a:t>Electronics</a:t>
            </a:r>
            <a:r>
              <a:rPr lang="fr-FR" sz="3200" dirty="0" smtClean="0"/>
              <a:t> for </a:t>
            </a:r>
            <a:r>
              <a:rPr lang="fr-FR" sz="3200" dirty="0" err="1" smtClean="0"/>
              <a:t>USRs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The Libera </a:t>
            </a:r>
            <a:r>
              <a:rPr lang="fr-FR" sz="2400" dirty="0" err="1" smtClean="0"/>
              <a:t>commercialized</a:t>
            </a:r>
            <a:r>
              <a:rPr lang="fr-FR" sz="2400" dirty="0" smtClean="0"/>
              <a:t> by Instrumentation Technologies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state of the art.</a:t>
            </a:r>
          </a:p>
          <a:p>
            <a:r>
              <a:rPr lang="fr-FR" sz="2400" dirty="0" smtClean="0"/>
              <a:t>Libera </a:t>
            </a:r>
            <a:r>
              <a:rPr lang="fr-FR" sz="2400" dirty="0" err="1" smtClean="0"/>
              <a:t>fulfills</a:t>
            </a:r>
            <a:r>
              <a:rPr lang="fr-FR" sz="2400" dirty="0" smtClean="0"/>
              <a:t> the USR </a:t>
            </a:r>
            <a:r>
              <a:rPr lang="fr-FR" sz="2400" dirty="0" err="1" smtClean="0"/>
              <a:t>requirements</a:t>
            </a:r>
            <a:r>
              <a:rPr lang="fr-FR" sz="2400" dirty="0" smtClean="0"/>
              <a:t>:</a:t>
            </a:r>
          </a:p>
          <a:p>
            <a:pPr lvl="1"/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temperature</a:t>
            </a:r>
            <a:r>
              <a:rPr lang="fr-FR" sz="2000" dirty="0" smtClean="0"/>
              <a:t> drifts</a:t>
            </a:r>
          </a:p>
          <a:p>
            <a:pPr lvl="1"/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beam</a:t>
            </a:r>
            <a:r>
              <a:rPr lang="fr-FR" sz="2000" dirty="0" smtClean="0"/>
              <a:t> </a:t>
            </a:r>
            <a:r>
              <a:rPr lang="fr-FR" sz="2000" dirty="0" err="1" smtClean="0"/>
              <a:t>current</a:t>
            </a:r>
            <a:r>
              <a:rPr lang="fr-FR" sz="2000" dirty="0" smtClean="0"/>
              <a:t> </a:t>
            </a:r>
            <a:r>
              <a:rPr lang="fr-FR" sz="2000" dirty="0" err="1" smtClean="0"/>
              <a:t>dependence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(&lt; 200 nm in </a:t>
            </a:r>
            <a:r>
              <a:rPr lang="fr-FR" sz="2000" dirty="0" err="1" smtClean="0"/>
              <a:t>top-up</a:t>
            </a:r>
            <a:r>
              <a:rPr lang="fr-FR" sz="2000" dirty="0" smtClean="0"/>
              <a:t> mode)</a:t>
            </a:r>
          </a:p>
          <a:p>
            <a:pPr lvl="1"/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bunch</a:t>
            </a:r>
            <a:r>
              <a:rPr lang="fr-FR" sz="2000" dirty="0" smtClean="0"/>
              <a:t> pattern </a:t>
            </a:r>
            <a:r>
              <a:rPr lang="fr-FR" sz="2000" dirty="0" err="1" smtClean="0"/>
              <a:t>dependence</a:t>
            </a:r>
            <a:endParaRPr lang="fr-FR" sz="2000" dirty="0" smtClean="0"/>
          </a:p>
          <a:p>
            <a:pPr lvl="1"/>
            <a:r>
              <a:rPr lang="fr-FR" sz="2000" dirty="0" smtClean="0"/>
              <a:t>Position interlock </a:t>
            </a:r>
            <a:r>
              <a:rPr lang="fr-FR" sz="2000" dirty="0" err="1" smtClean="0"/>
              <a:t>built</a:t>
            </a:r>
            <a:r>
              <a:rPr lang="fr-FR" sz="2000" dirty="0" smtClean="0"/>
              <a:t> in</a:t>
            </a:r>
          </a:p>
          <a:p>
            <a:pPr lvl="1"/>
            <a:r>
              <a:rPr lang="fr-FR" sz="2000" dirty="0" err="1" smtClean="0"/>
              <a:t>Fast</a:t>
            </a:r>
            <a:r>
              <a:rPr lang="fr-FR" sz="2000" dirty="0" smtClean="0"/>
              <a:t> </a:t>
            </a:r>
            <a:r>
              <a:rPr lang="fr-FR" sz="2000" dirty="0" err="1" smtClean="0"/>
              <a:t>orbit</a:t>
            </a:r>
            <a:r>
              <a:rPr lang="fr-FR" sz="2000" dirty="0" smtClean="0"/>
              <a:t> feedback </a:t>
            </a:r>
            <a:r>
              <a:rPr lang="fr-FR" sz="2000" dirty="0" err="1" smtClean="0"/>
              <a:t>features</a:t>
            </a:r>
            <a:r>
              <a:rPr lang="fr-FR" sz="2000" dirty="0" smtClean="0"/>
              <a:t> </a:t>
            </a:r>
            <a:r>
              <a:rPr lang="fr-FR" sz="2000" dirty="0" err="1" smtClean="0"/>
              <a:t>built</a:t>
            </a:r>
            <a:r>
              <a:rPr lang="fr-FR" sz="2000" dirty="0" smtClean="0"/>
              <a:t> in (for BW up to ~200 Hz; </a:t>
            </a:r>
            <a:r>
              <a:rPr lang="fr-FR" sz="2000" dirty="0" err="1" smtClean="0"/>
              <a:t>it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possible to go up to 500 Hz, </a:t>
            </a:r>
            <a:r>
              <a:rPr lang="fr-FR" sz="2000" dirty="0" err="1" smtClean="0"/>
              <a:t>like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Petra III)</a:t>
            </a:r>
          </a:p>
          <a:p>
            <a:pPr lvl="1"/>
            <a:r>
              <a:rPr lang="fr-FR" sz="2000" dirty="0" smtClean="0"/>
              <a:t>Post mortem data </a:t>
            </a:r>
            <a:r>
              <a:rPr lang="fr-FR" sz="2000" dirty="0" err="1" smtClean="0"/>
              <a:t>available</a:t>
            </a:r>
            <a:endParaRPr lang="fr-FR" sz="2000" dirty="0" smtClean="0"/>
          </a:p>
          <a:p>
            <a:pPr lvl="1"/>
            <a:r>
              <a:rPr lang="fr-FR" sz="2000" dirty="0" smtClean="0"/>
              <a:t>High </a:t>
            </a:r>
            <a:r>
              <a:rPr lang="fr-FR" sz="2000" dirty="0" err="1" smtClean="0"/>
              <a:t>reliability</a:t>
            </a:r>
            <a:endParaRPr lang="fr-FR" sz="2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5292080" y="3212976"/>
            <a:ext cx="3672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thanks</a:t>
            </a:r>
            <a:r>
              <a:rPr lang="fr-FR" dirty="0" smtClean="0"/>
              <a:t> to the </a:t>
            </a:r>
            <a:r>
              <a:rPr lang="fr-FR" dirty="0" err="1" smtClean="0"/>
              <a:t>electrode</a:t>
            </a:r>
            <a:r>
              <a:rPr lang="fr-FR" dirty="0" smtClean="0"/>
              <a:t> </a:t>
            </a:r>
            <a:r>
              <a:rPr lang="fr-FR" dirty="0" err="1" smtClean="0"/>
              <a:t>switching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scheme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auto">
          <a:xfrm flipH="1" flipV="1">
            <a:off x="4932040" y="2924944"/>
            <a:ext cx="216024" cy="21602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10"/>
          <p:cNvCxnSpPr/>
          <p:nvPr/>
        </p:nvCxnSpPr>
        <p:spPr bwMode="auto">
          <a:xfrm flipV="1">
            <a:off x="4932040" y="4005064"/>
            <a:ext cx="216024" cy="21602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12"/>
          <p:cNvCxnSpPr/>
          <p:nvPr/>
        </p:nvCxnSpPr>
        <p:spPr bwMode="auto">
          <a:xfrm>
            <a:off x="5148064" y="3140968"/>
            <a:ext cx="0" cy="36004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14"/>
          <p:cNvCxnSpPr/>
          <p:nvPr/>
        </p:nvCxnSpPr>
        <p:spPr bwMode="auto">
          <a:xfrm>
            <a:off x="5148064" y="3645024"/>
            <a:ext cx="0" cy="36004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15"/>
          <p:cNvCxnSpPr/>
          <p:nvPr/>
        </p:nvCxnSpPr>
        <p:spPr bwMode="auto">
          <a:xfrm flipH="1" flipV="1">
            <a:off x="5148064" y="3501008"/>
            <a:ext cx="72008" cy="720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19"/>
          <p:cNvCxnSpPr/>
          <p:nvPr/>
        </p:nvCxnSpPr>
        <p:spPr bwMode="auto">
          <a:xfrm flipH="1">
            <a:off x="5148064" y="3573016"/>
            <a:ext cx="72008" cy="7200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FormationMatlab4OTP_2008">
  <a:themeElements>
    <a:clrScheme name="FormationMatlab4OTP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rmationMatlab4OTP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rmationMatlab4OTP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ionMatlab4OTP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ionMatlab4OTP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ionMatlab4OTP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ionMatlab4OTP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ionMatlab4OTP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Matlab4OTP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Matlab4OTP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Matlab4OTP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Matlab4OTP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Matlab4OTP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Matlab4OTP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FormationMatlab4OTP_2008</Template>
  <TotalTime>5054</TotalTime>
  <Words>2075</Words>
  <Application>Microsoft Office PowerPoint</Application>
  <PresentationFormat>Affichage à l'écran (4:3)</PresentationFormat>
  <Paragraphs>416</Paragraphs>
  <Slides>26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FormationMatlab4OTP_2008</vt:lpstr>
      <vt:lpstr>Équation</vt:lpstr>
      <vt:lpstr>Image bitmap</vt:lpstr>
      <vt:lpstr>ORBIT FEEDBACK SYSTEMS and XBPMs</vt:lpstr>
      <vt:lpstr>Outline</vt:lpstr>
      <vt:lpstr>USR Stability Requirements</vt:lpstr>
      <vt:lpstr>Sources of Perturbations (4)</vt:lpstr>
      <vt:lpstr>Soleil Design for Stability (1)</vt:lpstr>
      <vt:lpstr>Soleil Design for Stability (2)</vt:lpstr>
      <vt:lpstr>Outline</vt:lpstr>
      <vt:lpstr>BPM Mechanical and Vacuum Design</vt:lpstr>
      <vt:lpstr>BPM Electronics for USRs</vt:lpstr>
      <vt:lpstr>USR Orbit Feedback Systems</vt:lpstr>
      <vt:lpstr>SOLEIL Feedback Characteristics</vt:lpstr>
      <vt:lpstr>Slow orbit feedback system</vt:lpstr>
      <vt:lpstr>Fast Orbit Feedback System  </vt:lpstr>
      <vt:lpstr>Both Slow and Fast Systems work together</vt:lpstr>
      <vt:lpstr>Diapositive 15</vt:lpstr>
      <vt:lpstr>Fast Orbit Feedback Bandwidth</vt:lpstr>
      <vt:lpstr>Slow Drifts</vt:lpstr>
      <vt:lpstr>Outline</vt:lpstr>
      <vt:lpstr>Photon BPMs of BM Beamlines in OFB at SOLEIL</vt:lpstr>
      <vt:lpstr>XBPMs in Slow OFB at Diamond</vt:lpstr>
      <vt:lpstr>XBPMs, State of the Art</vt:lpstr>
      <vt:lpstr>XBPM R&amp;D for USRs </vt:lpstr>
      <vt:lpstr>Diapositive 23</vt:lpstr>
      <vt:lpstr>White Beam XBPM: Tentative  Requirements for USRs</vt:lpstr>
      <vt:lpstr>XBPM for checking Machine Stability</vt:lpstr>
      <vt:lpstr>XBPM electronics Requirements</vt:lpstr>
    </vt:vector>
  </TitlesOfParts>
  <Company>SOLEIL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des principales applications Matlab pour les Opérateurs à Temps Partiel</dc:title>
  <dc:subject>Beam stability</dc:subject>
  <dc:creator>Laurent S. Nadolski</dc:creator>
  <cp:keywords>Feedback system, Synchrotron light source</cp:keywords>
  <cp:lastModifiedBy>jc</cp:lastModifiedBy>
  <cp:revision>235</cp:revision>
  <dcterms:created xsi:type="dcterms:W3CDTF">2009-11-15T09:51:01Z</dcterms:created>
  <dcterms:modified xsi:type="dcterms:W3CDTF">2012-10-31T22:55:06Z</dcterms:modified>
</cp:coreProperties>
</file>