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92" r:id="rId8"/>
    <p:sldId id="293" r:id="rId9"/>
    <p:sldId id="262" r:id="rId10"/>
    <p:sldId id="263" r:id="rId11"/>
    <p:sldId id="281" r:id="rId12"/>
    <p:sldId id="294" r:id="rId13"/>
    <p:sldId id="295" r:id="rId14"/>
    <p:sldId id="266" r:id="rId15"/>
    <p:sldId id="267" r:id="rId16"/>
    <p:sldId id="268" r:id="rId17"/>
    <p:sldId id="26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0" r:id="rId30"/>
    <p:sldId id="279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FCFCF"/>
    <a:srgbClr val="DD2026"/>
    <a:srgbClr val="81BA16"/>
    <a:srgbClr val="F2C522"/>
    <a:srgbClr val="FF9900"/>
    <a:srgbClr val="1166AA"/>
    <a:srgbClr val="7DA9DA"/>
    <a:srgbClr val="8A8B8E"/>
    <a:srgbClr val="1B5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2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3" d="100"/>
          <a:sy n="93" d="100"/>
        </p:scale>
        <p:origin x="-2688" y="-112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handoutMaster" Target="handoutMasters/handout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D1CB-1B2F-FA4E-B303-3B9DDE7CB4E3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BFEFF-E17F-B442-863C-9E58BDDD9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5A3DB2-99D7-484F-A2FE-D7A035E5D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E89DE-6941-444F-8D04-2F3A1FEF0C37}" type="slidenum">
              <a:rPr lang="en-GB"/>
              <a:pPr/>
              <a:t>1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10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12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13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14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15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16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17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18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19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20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22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23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24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25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26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27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28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29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3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30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31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32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4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5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6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7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8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9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9925" y="6624638"/>
            <a:ext cx="9509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5450" y="6624638"/>
            <a:ext cx="40798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17F3-8E75-734B-AE2E-B944F02123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1F8F-4264-DC4D-8186-3D2CC931E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C447-1211-E642-A2C5-D6DF53A41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6418-E8FD-7245-85F3-9855A6ACD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8910-60A7-D640-B7B9-E3EBA082D8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C5FD-F761-5241-8E7F-B9DF777A9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8E82-B14E-B947-8693-C1972B55B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F2CA-A70C-AD4B-BE4A-D0348795C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FE8C-C320-9F49-9EE3-AA513E3734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49B8B-A408-F241-933F-A86F18CE3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3EC8-78CB-FB4A-8D1A-B934B65DB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FE4C86-2297-3643-9ED3-9ECED6411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5475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73150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24000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978025" indent="-18891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Relationship Id="rId5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Relationship Id="rId5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gif"/><Relationship Id="rId5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gif"/><Relationship Id="rId5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gif"/><Relationship Id="rId6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gif"/><Relationship Id="rId5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Relationship Id="rId5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gif"/><Relationship Id="rId5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gif"/><Relationship Id="rId5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gif"/><Relationship Id="rId5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gif"/><Relationship Id="rId5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gif"/><Relationship Id="rId5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rey_welcome"/>
          <p:cNvPicPr>
            <a:picLocks noChangeAspect="1" noChangeArrowheads="1"/>
          </p:cNvPicPr>
          <p:nvPr/>
        </p:nvPicPr>
        <p:blipFill>
          <a:blip r:embed="rId3">
            <a:alphaModFix amt="18000"/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47700" y="1589088"/>
            <a:ext cx="77787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sz="4400" b="1" dirty="0" smtClean="0"/>
              <a:t>Optimization of dynamic aperture for the ESRF upgrade</a:t>
            </a:r>
            <a:endParaRPr lang="en-US" sz="4400" b="1" dirty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911225" y="3911600"/>
            <a:ext cx="71834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smtClean="0"/>
              <a:t>Andrea Franchi </a:t>
            </a:r>
          </a:p>
          <a:p>
            <a:pPr algn="ctr"/>
            <a:r>
              <a:rPr lang="en-US" sz="3000" dirty="0" smtClean="0"/>
              <a:t>on behalf of the </a:t>
            </a:r>
          </a:p>
          <a:p>
            <a:pPr algn="ctr"/>
            <a:r>
              <a:rPr lang="en-US" sz="3000" dirty="0" smtClean="0"/>
              <a:t>ASD Beam Dynamics Group</a:t>
            </a:r>
          </a:p>
          <a:p>
            <a:pPr algn="ctr"/>
            <a:endParaRPr lang="en-US" sz="3000" dirty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28638" y="5610225"/>
            <a:ext cx="8004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b="1" dirty="0" smtClean="0"/>
              <a:t>Workshop on Accelerator R&amp;D for Ultimate Storage Rings</a:t>
            </a:r>
            <a:endParaRPr lang="en-US" b="1" dirty="0" smtClean="0"/>
          </a:p>
          <a:p>
            <a:r>
              <a:rPr b="1" dirty="0" smtClean="0"/>
              <a:t>October 30-November 1, 2012 Huairou, Beijing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The Hybrid Multi-Bend (HMB)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Nonlinear optics: existing ESR SR Vs HMB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Optimizing dynamic aperture</a:t>
            </a:r>
            <a:endParaRPr lang="en-US" sz="28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the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0500" y="3683001"/>
            <a:ext cx="8750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=(2n+1)</a:t>
            </a:r>
            <a:r>
              <a:rPr lang="en-US" sz="2000" b="1" dirty="0" smtClean="0">
                <a:solidFill>
                  <a:srgbClr val="0000FF"/>
                </a:solidFill>
              </a:rPr>
              <a:t>π  to minimize </a:t>
            </a:r>
            <a:r>
              <a:rPr lang="en-US" sz="2000" b="1" u="sng" dirty="0" smtClean="0">
                <a:solidFill>
                  <a:srgbClr val="0000FF"/>
                </a:solidFill>
              </a:rPr>
              <a:t>at the cell ends </a:t>
            </a:r>
            <a:r>
              <a:rPr lang="en-US" sz="2000" b="1" dirty="0" smtClean="0">
                <a:solidFill>
                  <a:srgbClr val="0000FF"/>
                </a:solidFill>
              </a:rPr>
              <a:t>the Resonance Driving Terms from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3 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3000</a:t>
            </a:r>
            <a:r>
              <a:rPr lang="en-US" sz="2000" b="1" dirty="0" smtClean="0">
                <a:solidFill>
                  <a:srgbClr val="0000FF"/>
                </a:solidFill>
              </a:rPr>
              <a:t> and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1200</a:t>
            </a:r>
            <a:r>
              <a:rPr lang="en-US" sz="2000" b="1" dirty="0" smtClean="0">
                <a:solidFill>
                  <a:srgbClr val="0000FF"/>
                </a:solidFill>
              </a:rPr>
              <a:t> ≈ 0) =&gt; elliptical horizontal phase </a:t>
            </a:r>
            <a:r>
              <a:rPr lang="en-US" sz="2000" b="1" dirty="0" smtClean="0">
                <a:solidFill>
                  <a:srgbClr val="0000FF"/>
                </a:solidFill>
              </a:rPr>
              <a:t>space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4" name="Picture 13" descr="BPMs_orbit_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2065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5" name="Left Brace 14"/>
          <p:cNvSpPr/>
          <p:nvPr/>
        </p:nvSpPr>
        <p:spPr>
          <a:xfrm rot="16200000">
            <a:off x="3785872" y="3187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4217672" y="3949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4649472" y="4711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0800" y="3009900"/>
            <a:ext cx="35941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b="1" dirty="0" smtClean="0"/>
              <a:t>phase advance between pairs of (</a:t>
            </a:r>
            <a:r>
              <a:rPr lang="en-US" sz="1900" b="1" dirty="0" err="1" smtClean="0"/>
              <a:t>chrom</a:t>
            </a:r>
            <a:r>
              <a:rPr lang="en-US" sz="1900" b="1" dirty="0" smtClean="0"/>
              <a:t>.) sextupoles: </a:t>
            </a:r>
            <a:endParaRPr lang="en-US" sz="1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2500" y="20701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84600" y="3098800"/>
            <a:ext cx="3517900" cy="55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=(2n+1)</a:t>
            </a:r>
            <a:r>
              <a:rPr lang="en-US" sz="2400" b="1" dirty="0" smtClean="0"/>
              <a:t>π   </a:t>
            </a: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y</a:t>
            </a:r>
            <a:r>
              <a:rPr lang="en-US" sz="2400" b="1" dirty="0" smtClean="0">
                <a:latin typeface="Helvetica"/>
                <a:cs typeface="Helvetica"/>
              </a:rPr>
              <a:t>=</a:t>
            </a:r>
            <a:r>
              <a:rPr lang="en-US" sz="2400" b="1" dirty="0" err="1" smtClean="0">
                <a:latin typeface="Helvetica"/>
                <a:cs typeface="Helvetica"/>
              </a:rPr>
              <a:t>n</a:t>
            </a:r>
            <a:r>
              <a:rPr lang="en-US" sz="2400" b="1" dirty="0" err="1" smtClean="0"/>
              <a:t>π</a:t>
            </a:r>
            <a:endParaRPr lang="en-US" sz="2400" b="1" dirty="0" smtClean="0"/>
          </a:p>
          <a:p>
            <a:pPr>
              <a:spcAft>
                <a:spcPts val="0"/>
              </a:spcAft>
            </a:pPr>
            <a:endParaRPr lang="en-US" sz="2400" b="1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the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0500" y="3683001"/>
            <a:ext cx="87503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=(2n+1)</a:t>
            </a:r>
            <a:r>
              <a:rPr lang="en-US" sz="2000" b="1" dirty="0" smtClean="0">
                <a:solidFill>
                  <a:srgbClr val="0000FF"/>
                </a:solidFill>
              </a:rPr>
              <a:t>π  to minimize </a:t>
            </a:r>
            <a:r>
              <a:rPr lang="en-US" sz="2000" b="1" u="sng" dirty="0" smtClean="0">
                <a:solidFill>
                  <a:srgbClr val="0000FF"/>
                </a:solidFill>
              </a:rPr>
              <a:t>at the cell ends </a:t>
            </a:r>
            <a:r>
              <a:rPr lang="en-US" sz="2000" b="1" dirty="0" smtClean="0">
                <a:solidFill>
                  <a:srgbClr val="0000FF"/>
                </a:solidFill>
              </a:rPr>
              <a:t>the Resonance Driving Terms from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3 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3000</a:t>
            </a:r>
            <a:r>
              <a:rPr lang="en-US" sz="2000" b="1" dirty="0" smtClean="0">
                <a:solidFill>
                  <a:srgbClr val="0000FF"/>
                </a:solidFill>
              </a:rPr>
              <a:t> and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1200</a:t>
            </a:r>
            <a:r>
              <a:rPr lang="en-US" sz="2000" b="1" dirty="0" smtClean="0">
                <a:solidFill>
                  <a:srgbClr val="0000FF"/>
                </a:solidFill>
              </a:rPr>
              <a:t> ≈ 0) =&gt; elliptical horizontal phase space</a:t>
            </a:r>
          </a:p>
          <a:p>
            <a:pPr marL="177800" indent="-177800" algn="ctr"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+</a:t>
            </a:r>
          </a:p>
          <a:p>
            <a:pPr>
              <a:spcAft>
                <a:spcPts val="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</a:t>
            </a:r>
            <a:r>
              <a:rPr lang="en-US" sz="20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n</a:t>
            </a:r>
            <a:r>
              <a:rPr lang="en-US" sz="2000" b="1" dirty="0" err="1" smtClean="0">
                <a:solidFill>
                  <a:srgbClr val="0000FF"/>
                </a:solidFill>
              </a:rPr>
              <a:t>π</a:t>
            </a:r>
            <a:r>
              <a:rPr lang="en-US" sz="2000" b="1" dirty="0" smtClean="0">
                <a:solidFill>
                  <a:srgbClr val="0000FF"/>
                </a:solidFill>
              </a:rPr>
              <a:t>  minimize those from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xy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 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"/>
                <a:cs typeface="Times"/>
              </a:rPr>
              <a:t>1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020</a:t>
            </a:r>
            <a:r>
              <a:rPr lang="en-US" sz="2000" b="1" dirty="0" smtClean="0">
                <a:solidFill>
                  <a:srgbClr val="0000FF"/>
                </a:solidFill>
              </a:rPr>
              <a:t> and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0120</a:t>
            </a:r>
            <a:r>
              <a:rPr lang="en-US" sz="2000" b="1" dirty="0" smtClean="0">
                <a:solidFill>
                  <a:srgbClr val="0000FF"/>
                </a:solidFill>
              </a:rPr>
              <a:t> ≈ 0) rendering vertical phase space elliptical too [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0111</a:t>
            </a:r>
            <a:r>
              <a:rPr lang="en-US" sz="2000" b="1" dirty="0" smtClean="0">
                <a:solidFill>
                  <a:srgbClr val="0000FF"/>
                </a:solidFill>
              </a:rPr>
              <a:t> ≈ 0 from </a:t>
            </a: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</a:t>
            </a:r>
            <a:r>
              <a:rPr lang="en-US" sz="2000" b="1" dirty="0" err="1" smtClean="0">
                <a:solidFill>
                  <a:srgbClr val="0000FF"/>
                </a:solidFill>
              </a:rPr>
              <a:t>π</a:t>
            </a:r>
            <a:r>
              <a:rPr lang="en-US" sz="2000" b="1" dirty="0" smtClean="0">
                <a:solidFill>
                  <a:srgbClr val="0000FF"/>
                </a:solidFill>
              </a:rPr>
              <a:t>]  …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4" name="Picture 13" descr="BPMs_orbit_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2065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5" name="Left Brace 14"/>
          <p:cNvSpPr/>
          <p:nvPr/>
        </p:nvSpPr>
        <p:spPr>
          <a:xfrm rot="16200000">
            <a:off x="3785872" y="3187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4217672" y="3949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4649472" y="4711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0800" y="3009900"/>
            <a:ext cx="35941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b="1" dirty="0" smtClean="0"/>
              <a:t>phase advance between pairs of (</a:t>
            </a:r>
            <a:r>
              <a:rPr lang="en-US" sz="1900" b="1" dirty="0" err="1" smtClean="0"/>
              <a:t>chrom</a:t>
            </a:r>
            <a:r>
              <a:rPr lang="en-US" sz="1900" b="1" dirty="0" smtClean="0"/>
              <a:t>.) sextupoles: </a:t>
            </a:r>
            <a:endParaRPr lang="en-US" sz="1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2500" y="20701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84600" y="3098800"/>
            <a:ext cx="3517900" cy="55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=(2n+1)</a:t>
            </a:r>
            <a:r>
              <a:rPr lang="en-US" sz="2400" b="1" dirty="0" smtClean="0"/>
              <a:t>π   </a:t>
            </a: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y</a:t>
            </a:r>
            <a:r>
              <a:rPr lang="en-US" sz="2400" b="1" dirty="0" smtClean="0">
                <a:latin typeface="Helvetica"/>
                <a:cs typeface="Helvetica"/>
              </a:rPr>
              <a:t>=</a:t>
            </a:r>
            <a:r>
              <a:rPr lang="en-US" sz="2400" b="1" dirty="0" err="1" smtClean="0">
                <a:latin typeface="Helvetica"/>
                <a:cs typeface="Helvetica"/>
              </a:rPr>
              <a:t>n</a:t>
            </a:r>
            <a:r>
              <a:rPr lang="en-US" sz="2400" b="1" dirty="0" err="1" smtClean="0"/>
              <a:t>π</a:t>
            </a:r>
            <a:endParaRPr lang="en-US" sz="2400" b="1" dirty="0" smtClean="0"/>
          </a:p>
          <a:p>
            <a:pPr>
              <a:spcAft>
                <a:spcPts val="0"/>
              </a:spcAft>
            </a:pPr>
            <a:endParaRPr lang="en-US" sz="2400" b="1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the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0500" y="3683001"/>
            <a:ext cx="87503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=(2n+1)</a:t>
            </a:r>
            <a:r>
              <a:rPr lang="en-US" sz="2000" b="1" dirty="0" smtClean="0">
                <a:solidFill>
                  <a:srgbClr val="0000FF"/>
                </a:solidFill>
              </a:rPr>
              <a:t>π  to minimize </a:t>
            </a:r>
            <a:r>
              <a:rPr lang="en-US" sz="2000" b="1" u="sng" dirty="0" smtClean="0">
                <a:solidFill>
                  <a:srgbClr val="0000FF"/>
                </a:solidFill>
              </a:rPr>
              <a:t>at the cell ends </a:t>
            </a:r>
            <a:r>
              <a:rPr lang="en-US" sz="2000" b="1" dirty="0" smtClean="0">
                <a:solidFill>
                  <a:srgbClr val="0000FF"/>
                </a:solidFill>
              </a:rPr>
              <a:t>the Resonance Driving Terms from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3 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3000</a:t>
            </a:r>
            <a:r>
              <a:rPr lang="en-US" sz="2000" b="1" dirty="0" smtClean="0">
                <a:solidFill>
                  <a:srgbClr val="0000FF"/>
                </a:solidFill>
              </a:rPr>
              <a:t> and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1200</a:t>
            </a:r>
            <a:r>
              <a:rPr lang="en-US" sz="2000" b="1" dirty="0" smtClean="0">
                <a:solidFill>
                  <a:srgbClr val="0000FF"/>
                </a:solidFill>
              </a:rPr>
              <a:t> ≈ 0) =&gt; elliptical horizontal phase space</a:t>
            </a:r>
          </a:p>
          <a:p>
            <a:pPr marL="177800" indent="-177800" algn="ctr"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+</a:t>
            </a:r>
          </a:p>
          <a:p>
            <a:pPr>
              <a:spcAft>
                <a:spcPts val="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</a:t>
            </a:r>
            <a:r>
              <a:rPr lang="en-US" sz="20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n</a:t>
            </a:r>
            <a:r>
              <a:rPr lang="en-US" sz="2000" b="1" dirty="0" err="1" smtClean="0">
                <a:solidFill>
                  <a:srgbClr val="0000FF"/>
                </a:solidFill>
              </a:rPr>
              <a:t>π</a:t>
            </a:r>
            <a:r>
              <a:rPr lang="en-US" sz="2000" b="1" dirty="0" smtClean="0">
                <a:solidFill>
                  <a:srgbClr val="0000FF"/>
                </a:solidFill>
              </a:rPr>
              <a:t>  minimize those from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xy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 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"/>
                <a:cs typeface="Times"/>
              </a:rPr>
              <a:t>1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020</a:t>
            </a:r>
            <a:r>
              <a:rPr lang="en-US" sz="2000" b="1" dirty="0" smtClean="0">
                <a:solidFill>
                  <a:srgbClr val="0000FF"/>
                </a:solidFill>
              </a:rPr>
              <a:t> and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0120</a:t>
            </a:r>
            <a:r>
              <a:rPr lang="en-US" sz="2000" b="1" dirty="0" smtClean="0">
                <a:solidFill>
                  <a:srgbClr val="0000FF"/>
                </a:solidFill>
              </a:rPr>
              <a:t> ≈ 0) rendering vertical phase space elliptical too [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0111</a:t>
            </a:r>
            <a:r>
              <a:rPr lang="en-US" sz="2000" b="1" dirty="0" smtClean="0">
                <a:solidFill>
                  <a:srgbClr val="0000FF"/>
                </a:solidFill>
              </a:rPr>
              <a:t> ≈ 0 from </a:t>
            </a: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</a:t>
            </a:r>
            <a:r>
              <a:rPr lang="en-US" sz="2000" b="1" dirty="0" err="1" smtClean="0">
                <a:solidFill>
                  <a:srgbClr val="0000FF"/>
                </a:solidFill>
              </a:rPr>
              <a:t>π</a:t>
            </a:r>
            <a:r>
              <a:rPr lang="en-US" sz="2000" b="1" dirty="0" smtClean="0">
                <a:solidFill>
                  <a:srgbClr val="0000FF"/>
                </a:solidFill>
              </a:rPr>
              <a:t>]  …</a:t>
            </a:r>
          </a:p>
          <a:p>
            <a:pPr>
              <a:spcAft>
                <a:spcPts val="0"/>
              </a:spcAft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… provided that second-order (</a:t>
            </a:r>
            <a:r>
              <a:rPr lang="en-US" sz="2000" b="1" dirty="0" err="1" smtClean="0">
                <a:solidFill>
                  <a:srgbClr val="0000FF"/>
                </a:solidFill>
              </a:rPr>
              <a:t>octupolar</a:t>
            </a:r>
            <a:r>
              <a:rPr lang="en-US" sz="2000" b="1" dirty="0" smtClean="0">
                <a:solidFill>
                  <a:srgbClr val="0000FF"/>
                </a:solidFill>
              </a:rPr>
              <a:t>-like) </a:t>
            </a:r>
            <a:r>
              <a:rPr lang="en-US" sz="2000" b="1" dirty="0" err="1" smtClean="0">
                <a:solidFill>
                  <a:srgbClr val="0000FF"/>
                </a:solidFill>
              </a:rPr>
              <a:t>RDTs</a:t>
            </a:r>
            <a:r>
              <a:rPr lang="en-US" sz="2100" b="1" dirty="0" smtClean="0">
                <a:solidFill>
                  <a:srgbClr val="0000FF"/>
                </a:solidFill>
              </a:rPr>
              <a:t> are kept low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4" name="Picture 13" descr="BPMs_orbit_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2065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5" name="Left Brace 14"/>
          <p:cNvSpPr/>
          <p:nvPr/>
        </p:nvSpPr>
        <p:spPr>
          <a:xfrm rot="16200000">
            <a:off x="3785872" y="3187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4217672" y="3949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4649472" y="4711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0800" y="3009900"/>
            <a:ext cx="35941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b="1" dirty="0" smtClean="0"/>
              <a:t>phase advance between pairs of (</a:t>
            </a:r>
            <a:r>
              <a:rPr lang="en-US" sz="1900" b="1" dirty="0" err="1" smtClean="0"/>
              <a:t>chrom</a:t>
            </a:r>
            <a:r>
              <a:rPr lang="en-US" sz="1900" b="1" dirty="0" smtClean="0"/>
              <a:t>.) sextupoles: </a:t>
            </a:r>
            <a:endParaRPr lang="en-US" sz="1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2500" y="20701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5956300" y="6121400"/>
            <a:ext cx="3009900" cy="3847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900" b="1" dirty="0" smtClean="0"/>
              <a:t>no harmonic sextupoles</a:t>
            </a:r>
            <a:endParaRPr lang="en-US" sz="1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4600" y="3098800"/>
            <a:ext cx="3517900" cy="55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=(2n+1)</a:t>
            </a:r>
            <a:r>
              <a:rPr lang="en-US" sz="2400" b="1" dirty="0" smtClean="0"/>
              <a:t>π   </a:t>
            </a: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y</a:t>
            </a:r>
            <a:r>
              <a:rPr lang="en-US" sz="2400" b="1" dirty="0" smtClean="0">
                <a:latin typeface="Helvetica"/>
                <a:cs typeface="Helvetica"/>
              </a:rPr>
              <a:t>=</a:t>
            </a:r>
            <a:r>
              <a:rPr lang="en-US" sz="2400" b="1" dirty="0" err="1" smtClean="0">
                <a:latin typeface="Helvetica"/>
                <a:cs typeface="Helvetica"/>
              </a:rPr>
              <a:t>n</a:t>
            </a:r>
            <a:r>
              <a:rPr lang="en-US" sz="2400" b="1" dirty="0" err="1" smtClean="0"/>
              <a:t>π</a:t>
            </a:r>
            <a:endParaRPr lang="en-US" sz="2400" b="1" dirty="0" smtClean="0"/>
          </a:p>
          <a:p>
            <a:pPr>
              <a:spcAft>
                <a:spcPts val="0"/>
              </a:spcAft>
            </a:pPr>
            <a:endParaRPr lang="en-US" sz="2400" b="1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5956300" y="6121400"/>
            <a:ext cx="3009900" cy="3847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900" b="1" dirty="0" smtClean="0"/>
              <a:t>no harmonic sextupoles</a:t>
            </a:r>
            <a:endParaRPr lang="en-US" sz="1900" b="1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the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0500" y="3683001"/>
            <a:ext cx="8750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Δφ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=(2n+1)</a:t>
            </a:r>
            <a:r>
              <a:rPr lang="en-US" sz="2000" b="1" dirty="0" smtClean="0">
                <a:solidFill>
                  <a:srgbClr val="0000FF"/>
                </a:solidFill>
              </a:rPr>
              <a:t>π  to minimize </a:t>
            </a:r>
            <a:r>
              <a:rPr lang="en-US" sz="2000" b="1" u="sng" dirty="0" smtClean="0">
                <a:solidFill>
                  <a:srgbClr val="0000FF"/>
                </a:solidFill>
              </a:rPr>
              <a:t>at the cell ends </a:t>
            </a:r>
            <a:r>
              <a:rPr lang="en-US" sz="2000" b="1" dirty="0" smtClean="0">
                <a:solidFill>
                  <a:srgbClr val="0000FF"/>
                </a:solidFill>
              </a:rPr>
              <a:t>the Resonance Driving Terms from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x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3 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3000</a:t>
            </a:r>
            <a:r>
              <a:rPr lang="en-US" sz="2000" b="1" dirty="0" smtClean="0">
                <a:solidFill>
                  <a:srgbClr val="0000FF"/>
                </a:solidFill>
              </a:rPr>
              <a:t> and </a:t>
            </a:r>
            <a:r>
              <a:rPr lang="en-US" sz="2000" b="1" i="1" dirty="0" smtClean="0">
                <a:solidFill>
                  <a:srgbClr val="0000FF"/>
                </a:solidFill>
                <a:latin typeface="Times"/>
                <a:cs typeface="Times"/>
              </a:rPr>
              <a:t>f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1200</a:t>
            </a:r>
            <a:r>
              <a:rPr lang="en-US" sz="2000" b="1" dirty="0" smtClean="0">
                <a:solidFill>
                  <a:srgbClr val="0000FF"/>
                </a:solidFill>
              </a:rPr>
              <a:t> ≈ 0) =&gt; elliptical horizontal phase space</a:t>
            </a:r>
          </a:p>
          <a:p>
            <a:pPr marL="177800" indent="-177800"/>
            <a:endParaRPr lang="en-US" sz="21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4" name="Picture 13" descr="BPMs_orbit_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2065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5" name="Left Brace 14"/>
          <p:cNvSpPr/>
          <p:nvPr/>
        </p:nvSpPr>
        <p:spPr>
          <a:xfrm rot="16200000">
            <a:off x="3785872" y="3187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4217672" y="3949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4649472" y="4711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usr_plot_107_rm0.00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3086100" y="4406900"/>
            <a:ext cx="2957631" cy="207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25" descr="usr_plot_107_rm0.00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6122869" y="4406900"/>
            <a:ext cx="2957630" cy="207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Picture 26" descr="usr_plot_107_rm0.00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tretch>
            <a:fillRect/>
          </a:stretch>
        </p:blipFill>
        <p:spPr>
          <a:xfrm>
            <a:off x="50800" y="4406900"/>
            <a:ext cx="2957630" cy="207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8039100" y="5791200"/>
            <a:ext cx="8890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dirty="0" err="1" smtClean="0"/>
              <a:t>Δφ</a:t>
            </a:r>
            <a:r>
              <a:rPr lang="en-US" sz="1400" b="1" baseline="-25000" dirty="0" err="1" smtClean="0"/>
              <a:t>x</a:t>
            </a:r>
            <a:r>
              <a:rPr lang="en-US" sz="1400" b="1" dirty="0" smtClean="0"/>
              <a:t>&gt;3π</a:t>
            </a:r>
          </a:p>
          <a:p>
            <a:endParaRPr lang="en-US" sz="2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003800" y="5791200"/>
            <a:ext cx="8890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dirty="0" err="1" smtClean="0"/>
              <a:t>Δφ</a:t>
            </a:r>
            <a:r>
              <a:rPr lang="en-US" sz="1400" b="1" baseline="-25000" dirty="0" err="1" smtClean="0"/>
              <a:t>x</a:t>
            </a:r>
            <a:r>
              <a:rPr lang="en-US" sz="1400" b="1" dirty="0" smtClean="0"/>
              <a:t>=3π</a:t>
            </a:r>
          </a:p>
          <a:p>
            <a:endParaRPr lang="en-US" sz="2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943100" y="5791200"/>
            <a:ext cx="901700" cy="342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 dirty="0" err="1" smtClean="0"/>
              <a:t>Δφ</a:t>
            </a:r>
            <a:r>
              <a:rPr lang="en-US" sz="1400" b="1" baseline="-25000" dirty="0" err="1" smtClean="0"/>
              <a:t>x</a:t>
            </a:r>
            <a:r>
              <a:rPr lang="en-US" sz="1400" b="1" dirty="0" smtClean="0"/>
              <a:t>&lt;3π</a:t>
            </a:r>
          </a:p>
          <a:p>
            <a:endParaRPr lang="en-US" sz="2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302500" y="20701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0800" y="3009900"/>
            <a:ext cx="35941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b="1" dirty="0" smtClean="0"/>
              <a:t>phase advance between pairs of (</a:t>
            </a:r>
            <a:r>
              <a:rPr lang="en-US" sz="1900" b="1" dirty="0" err="1" smtClean="0"/>
              <a:t>chrom</a:t>
            </a:r>
            <a:r>
              <a:rPr lang="en-US" sz="1900" b="1" dirty="0" smtClean="0"/>
              <a:t>.) sextupoles: </a:t>
            </a:r>
            <a:endParaRPr lang="en-US" sz="1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84600" y="3098800"/>
            <a:ext cx="3517900" cy="55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=(2n+1)</a:t>
            </a:r>
            <a:r>
              <a:rPr lang="en-US" sz="2400" b="1" dirty="0" smtClean="0"/>
              <a:t>π   </a:t>
            </a: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y</a:t>
            </a:r>
            <a:r>
              <a:rPr lang="en-US" sz="2400" b="1" dirty="0" smtClean="0">
                <a:latin typeface="Helvetica"/>
                <a:cs typeface="Helvetica"/>
              </a:rPr>
              <a:t>=</a:t>
            </a:r>
            <a:r>
              <a:rPr lang="en-US" sz="2400" b="1" dirty="0" err="1" smtClean="0">
                <a:latin typeface="Helvetica"/>
                <a:cs typeface="Helvetica"/>
              </a:rPr>
              <a:t>n</a:t>
            </a:r>
            <a:r>
              <a:rPr lang="en-US" sz="2400" b="1" dirty="0" err="1" smtClean="0"/>
              <a:t>π</a:t>
            </a:r>
            <a:endParaRPr lang="en-US" sz="2400" b="1" dirty="0" smtClean="0"/>
          </a:p>
          <a:p>
            <a:pPr>
              <a:spcAft>
                <a:spcPts val="0"/>
              </a:spcAft>
            </a:pPr>
            <a:endParaRPr lang="en-US" sz="2400" b="1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the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0500" y="3683000"/>
            <a:ext cx="87503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>
              <a:spcAft>
                <a:spcPts val="600"/>
              </a:spcAft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This constraint does not help minimize </a:t>
            </a:r>
            <a:r>
              <a:rPr lang="en-US" sz="2000" b="1" dirty="0" smtClean="0">
                <a:solidFill>
                  <a:srgbClr val="FF0000"/>
                </a:solidFill>
              </a:rPr>
              <a:t>amplitude-dependent detuning</a:t>
            </a:r>
            <a:r>
              <a:rPr lang="en-US" sz="2000" b="1" dirty="0" smtClean="0">
                <a:solidFill>
                  <a:srgbClr val="0000FF"/>
                </a:solidFill>
              </a:rPr>
              <a:t> generated by second-order cross-products of sextupolar terms within the cell [</a:t>
            </a:r>
            <a:r>
              <a:rPr lang="en-US" sz="2400" b="1" dirty="0" err="1" smtClean="0">
                <a:solidFill>
                  <a:srgbClr val="0000FF"/>
                </a:solidFill>
                <a:sym typeface="Symbol"/>
              </a:rPr>
              <a:t>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cos(</a:t>
            </a:r>
            <a:r>
              <a:rPr lang="en-US" sz="2000" dirty="0" err="1" smtClean="0">
                <a:solidFill>
                  <a:srgbClr val="0000FF"/>
                </a:solidFill>
              </a:rPr>
              <a:t>Δφ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),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sin(3</a:t>
            </a:r>
            <a:r>
              <a:rPr lang="en-US" sz="2000" dirty="0" smtClean="0">
                <a:solidFill>
                  <a:srgbClr val="0000FF"/>
                </a:solidFill>
              </a:rPr>
              <a:t>Δφ</a:t>
            </a:r>
            <a:r>
              <a:rPr lang="en-US" sz="2000" baseline="-25000" dirty="0" smtClean="0">
                <a:solidFill>
                  <a:srgbClr val="0000FF"/>
                </a:solidFill>
              </a:rPr>
              <a:t>y</a:t>
            </a:r>
            <a:r>
              <a:rPr lang="en-US" sz="2000" dirty="0" smtClean="0">
                <a:solidFill>
                  <a:srgbClr val="0000FF"/>
                </a:solidFill>
              </a:rPr>
              <a:t>), … </a:t>
            </a:r>
            <a:r>
              <a:rPr lang="en-US" sz="2000" b="1" dirty="0" smtClean="0">
                <a:solidFill>
                  <a:srgbClr val="0000FF"/>
                </a:solidFill>
              </a:rPr>
              <a:t>] and across other cells.  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4" name="Picture 13" descr="BPMs_orbit_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2065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5" name="Left Brace 14"/>
          <p:cNvSpPr/>
          <p:nvPr/>
        </p:nvSpPr>
        <p:spPr>
          <a:xfrm rot="16200000">
            <a:off x="3785872" y="3187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4217672" y="3949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4649472" y="471171"/>
            <a:ext cx="762000" cy="4366257"/>
          </a:xfrm>
          <a:prstGeom prst="leftBrace">
            <a:avLst>
              <a:gd name="adj1" fmla="val 8333"/>
              <a:gd name="adj2" fmla="val 50297"/>
            </a:avLst>
          </a:prstGeom>
          <a:noFill/>
          <a:ln w="381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02500" y="20701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0800" y="3009900"/>
            <a:ext cx="35941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900" b="1" dirty="0" smtClean="0"/>
              <a:t>phase advance between pairs of (</a:t>
            </a:r>
            <a:r>
              <a:rPr lang="en-US" sz="1900" b="1" dirty="0" err="1" smtClean="0"/>
              <a:t>chrom</a:t>
            </a:r>
            <a:r>
              <a:rPr lang="en-US" sz="1900" b="1" dirty="0" smtClean="0"/>
              <a:t>.) sextupoles: </a:t>
            </a:r>
            <a:endParaRPr lang="en-US" sz="1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84600" y="3098800"/>
            <a:ext cx="3517900" cy="55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=(2n+1)</a:t>
            </a:r>
            <a:r>
              <a:rPr lang="en-US" sz="2400" b="1" dirty="0" smtClean="0"/>
              <a:t>π   </a:t>
            </a:r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y</a:t>
            </a:r>
            <a:r>
              <a:rPr lang="en-US" sz="2400" b="1" dirty="0" smtClean="0">
                <a:latin typeface="Helvetica"/>
                <a:cs typeface="Helvetica"/>
              </a:rPr>
              <a:t>=</a:t>
            </a:r>
            <a:r>
              <a:rPr lang="en-US" sz="2400" b="1" dirty="0" err="1" smtClean="0">
                <a:latin typeface="Helvetica"/>
                <a:cs typeface="Helvetica"/>
              </a:rPr>
              <a:t>n</a:t>
            </a:r>
            <a:r>
              <a:rPr lang="en-US" sz="2400" b="1" dirty="0" err="1" smtClean="0"/>
              <a:t>π</a:t>
            </a:r>
            <a:endParaRPr lang="en-US" sz="2400" b="1" dirty="0" smtClean="0"/>
          </a:p>
          <a:p>
            <a:pPr>
              <a:spcAft>
                <a:spcPts val="0"/>
              </a:spcAft>
            </a:pPr>
            <a:endParaRPr lang="en-US" sz="2400" b="1" dirty="0" smtClean="0"/>
          </a:p>
          <a:p>
            <a:endParaRPr lang="en-US" sz="3200" dirty="0" smtClean="0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956300" y="6121400"/>
            <a:ext cx="3009900" cy="3847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900" b="1" dirty="0" smtClean="0"/>
              <a:t>no harmonic sextupoles</a:t>
            </a:r>
            <a:endParaRPr lang="en-US" sz="19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existing ESR SR Vs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19201"/>
            <a:ext cx="41402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ESR (DBA) Storage Ring</a:t>
            </a:r>
          </a:p>
          <a:p>
            <a:pPr marL="266700" lvl="1">
              <a:buFont typeface="Arial"/>
              <a:buChar char="•"/>
            </a:pPr>
            <a:r>
              <a:rPr lang="en-US" sz="2100" dirty="0" smtClean="0"/>
              <a:t> 3 chromatic and 4 harmonic sextupoles</a:t>
            </a:r>
            <a:endParaRPr lang="en-US" sz="21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88901" y="1266914"/>
            <a:ext cx="4800599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-15x10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-11x10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0.2x10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12x10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0.2x10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pic>
        <p:nvPicPr>
          <p:cNvPr id="10" name="Picture 9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534386" y="2349500"/>
            <a:ext cx="4520229" cy="31648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5645150" y="3968750"/>
            <a:ext cx="2209800" cy="12700"/>
          </a:xfrm>
          <a:prstGeom prst="straightConnector1">
            <a:avLst/>
          </a:prstGeom>
          <a:ln w="101600"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sp>
        <p:nvSpPr>
          <p:cNvPr id="23" name="Donut 22"/>
          <p:cNvSpPr/>
          <p:nvPr/>
        </p:nvSpPr>
        <p:spPr>
          <a:xfrm>
            <a:off x="177800" y="2336800"/>
            <a:ext cx="1143000" cy="571500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384300" y="2171701"/>
            <a:ext cx="2209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DD2026"/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 err="1" smtClean="0">
                <a:solidFill>
                  <a:srgbClr val="DD2026"/>
                </a:solidFill>
              </a:rPr>
              <a:t>x</a:t>
            </a:r>
            <a:r>
              <a:rPr lang="en-US" sz="1600" dirty="0" smtClean="0">
                <a:solidFill>
                  <a:srgbClr val="DD2026"/>
                </a:solidFill>
              </a:rPr>
              <a:t>=37m @ injection !</a:t>
            </a:r>
            <a:endParaRPr lang="en-US" dirty="0">
              <a:solidFill>
                <a:srgbClr val="DD2026"/>
              </a:solidFill>
            </a:endParaRPr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65101" y="3594101"/>
            <a:ext cx="4153826" cy="29083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181600" y="2590801"/>
            <a:ext cx="3886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septum blade @ -5mm (20σ) with </a:t>
            </a:r>
            <a:r>
              <a:rPr lang="en-US" sz="1500" dirty="0" err="1" smtClean="0">
                <a:solidFill>
                  <a:srgbClr val="0000FF"/>
                </a:solidFill>
              </a:rPr>
              <a:t>inj</a:t>
            </a:r>
            <a:r>
              <a:rPr lang="en-US" sz="1500" dirty="0" smtClean="0">
                <a:solidFill>
                  <a:srgbClr val="0000FF"/>
                </a:solidFill>
              </a:rPr>
              <a:t> bump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930900" y="3683000"/>
            <a:ext cx="711200" cy="342900"/>
          </a:xfrm>
          <a:prstGeom prst="donut">
            <a:avLst>
              <a:gd name="adj" fmla="val 112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232400" y="4343401"/>
            <a:ext cx="1282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3σ contour </a:t>
            </a:r>
          </a:p>
          <a:p>
            <a:r>
              <a:rPr lang="en-US" sz="1500" b="1" dirty="0" smtClean="0">
                <a:solidFill>
                  <a:srgbClr val="FF0000"/>
                </a:solidFill>
              </a:rPr>
              <a:t>inj. beam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existing ESR SR Vs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19201"/>
            <a:ext cx="41402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HMB lattice (V107) </a:t>
            </a:r>
          </a:p>
          <a:p>
            <a:r>
              <a:rPr lang="en-US" sz="2100" dirty="0" smtClean="0"/>
              <a:t>2+4 chromatic sextupoles, no harmonic sextupoles</a:t>
            </a:r>
            <a:endParaRPr lang="en-US" sz="21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187721" y="1914614"/>
            <a:ext cx="4602958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100x10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5.9x10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-80x10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=29.3x10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40x10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sp>
        <p:nvSpPr>
          <p:cNvPr id="23" name="Donut 22"/>
          <p:cNvSpPr/>
          <p:nvPr/>
        </p:nvSpPr>
        <p:spPr>
          <a:xfrm>
            <a:off x="596900" y="2641600"/>
            <a:ext cx="2044700" cy="533400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235200" y="2260601"/>
            <a:ext cx="220979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DD2026"/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 err="1" smtClean="0">
                <a:solidFill>
                  <a:srgbClr val="DD2026"/>
                </a:solidFill>
              </a:rPr>
              <a:t>x</a:t>
            </a:r>
            <a:r>
              <a:rPr lang="en-US" sz="1600" dirty="0" smtClean="0">
                <a:solidFill>
                  <a:srgbClr val="DD2026"/>
                </a:solidFill>
              </a:rPr>
              <a:t>=14.4m @ injection</a:t>
            </a:r>
            <a:endParaRPr lang="en-US" dirty="0">
              <a:solidFill>
                <a:srgbClr val="DD2026"/>
              </a:solidFill>
            </a:endParaRPr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534386" y="2349839"/>
            <a:ext cx="4520229" cy="31641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5734050" y="3994150"/>
            <a:ext cx="2209800" cy="12700"/>
          </a:xfrm>
          <a:prstGeom prst="straightConnector1">
            <a:avLst/>
          </a:prstGeom>
          <a:ln w="101600">
            <a:solidFill>
              <a:srgbClr val="0000FF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181600" y="2590801"/>
            <a:ext cx="3886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septum blade @ -2mm (40σ) with </a:t>
            </a:r>
            <a:r>
              <a:rPr lang="en-US" sz="1500" dirty="0" err="1" smtClean="0">
                <a:solidFill>
                  <a:srgbClr val="0000FF"/>
                </a:solidFill>
              </a:rPr>
              <a:t>inj</a:t>
            </a:r>
            <a:r>
              <a:rPr lang="en-US" sz="1500" dirty="0" smtClean="0">
                <a:solidFill>
                  <a:srgbClr val="0000FF"/>
                </a:solidFill>
              </a:rPr>
              <a:t> bump</a:t>
            </a:r>
            <a:endParaRPr lang="en-US" sz="1500" dirty="0">
              <a:solidFill>
                <a:srgbClr val="0000FF"/>
              </a:solidFill>
            </a:endParaRPr>
          </a:p>
        </p:txBody>
      </p:sp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65101" y="3594412"/>
            <a:ext cx="4153826" cy="29076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Donut 13"/>
          <p:cNvSpPr/>
          <p:nvPr/>
        </p:nvSpPr>
        <p:spPr>
          <a:xfrm>
            <a:off x="6273800" y="3657600"/>
            <a:ext cx="482600" cy="419100"/>
          </a:xfrm>
          <a:prstGeom prst="donut">
            <a:avLst>
              <a:gd name="adj" fmla="val 112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232400" y="4343401"/>
            <a:ext cx="1282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3σ contour </a:t>
            </a:r>
          </a:p>
          <a:p>
            <a:r>
              <a:rPr lang="en-US" sz="1500" b="1" dirty="0" smtClean="0">
                <a:solidFill>
                  <a:srgbClr val="FF0000"/>
                </a:solidFill>
              </a:rPr>
              <a:t>inj. beam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existing ESR SR Vs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19201"/>
            <a:ext cx="41402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HMB lattice (V107) </a:t>
            </a:r>
          </a:p>
          <a:p>
            <a:r>
              <a:rPr lang="en-US" sz="2100" dirty="0" smtClean="0"/>
              <a:t>2+4 chromatic sextupoles, no harmonic sextupoles</a:t>
            </a:r>
            <a:endParaRPr lang="en-US" sz="21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187721" y="1914614"/>
            <a:ext cx="4602958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100x10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5.9x10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-80x10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=29.3x10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40x10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sp>
        <p:nvSpPr>
          <p:cNvPr id="23" name="Donut 22"/>
          <p:cNvSpPr/>
          <p:nvPr/>
        </p:nvSpPr>
        <p:spPr>
          <a:xfrm>
            <a:off x="596900" y="2641600"/>
            <a:ext cx="2044700" cy="533400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235200" y="2260601"/>
            <a:ext cx="220979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DD2026"/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 err="1" smtClean="0">
                <a:solidFill>
                  <a:srgbClr val="DD2026"/>
                </a:solidFill>
              </a:rPr>
              <a:t>x</a:t>
            </a:r>
            <a:r>
              <a:rPr lang="en-US" sz="1600" dirty="0" smtClean="0">
                <a:solidFill>
                  <a:srgbClr val="DD2026"/>
                </a:solidFill>
              </a:rPr>
              <a:t>=14.4m @ injection</a:t>
            </a:r>
            <a:endParaRPr lang="en-US" dirty="0">
              <a:solidFill>
                <a:srgbClr val="DD2026"/>
              </a:solidFill>
            </a:endParaRPr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534386" y="2349839"/>
            <a:ext cx="4520229" cy="31641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4718050" y="3867150"/>
            <a:ext cx="2209800" cy="1270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803900" y="2590801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septum blade @ -20mm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65101" y="3594412"/>
            <a:ext cx="4153826" cy="29076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 descr="Low_Emit_107_trk3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tretch>
            <a:fillRect/>
          </a:stretch>
        </p:blipFill>
        <p:spPr>
          <a:xfrm>
            <a:off x="1955801" y="2362758"/>
            <a:ext cx="7087134" cy="35300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Nonlinear optics: existing ESR SR Vs HMB lattice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19201"/>
            <a:ext cx="41402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HMB lattice (V107) </a:t>
            </a:r>
          </a:p>
          <a:p>
            <a:r>
              <a:rPr lang="en-US" sz="2100" dirty="0" smtClean="0"/>
              <a:t>2+4 chromatic sextupoles, no harmonic sextupoles</a:t>
            </a:r>
            <a:endParaRPr lang="en-US" sz="21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187721" y="1914614"/>
            <a:ext cx="4602958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100x10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5.9x10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-80x10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=29.3x10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40x10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sp>
        <p:nvSpPr>
          <p:cNvPr id="23" name="Donut 22"/>
          <p:cNvSpPr/>
          <p:nvPr/>
        </p:nvSpPr>
        <p:spPr>
          <a:xfrm>
            <a:off x="596900" y="2641600"/>
            <a:ext cx="2044700" cy="533400"/>
          </a:xfrm>
          <a:prstGeom prst="donut">
            <a:avLst>
              <a:gd name="adj" fmla="val 4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235200" y="2260601"/>
            <a:ext cx="220979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DD2026"/>
                </a:solidFill>
                <a:latin typeface="Symbol" charset="2"/>
                <a:cs typeface="Symbol" charset="2"/>
              </a:rPr>
              <a:t>b</a:t>
            </a:r>
            <a:r>
              <a:rPr lang="en-US" sz="1600" dirty="0" err="1" smtClean="0">
                <a:solidFill>
                  <a:srgbClr val="DD2026"/>
                </a:solidFill>
              </a:rPr>
              <a:t>x</a:t>
            </a:r>
            <a:r>
              <a:rPr lang="en-US" sz="1600" dirty="0" smtClean="0">
                <a:solidFill>
                  <a:srgbClr val="DD2026"/>
                </a:solidFill>
              </a:rPr>
              <a:t>=14.4m @ injection</a:t>
            </a:r>
            <a:endParaRPr lang="en-US" dirty="0">
              <a:solidFill>
                <a:srgbClr val="DD2026"/>
              </a:solidFill>
            </a:endParaRPr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534386" y="2349839"/>
            <a:ext cx="4520229" cy="31641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4718050" y="3867150"/>
            <a:ext cx="2209800" cy="12700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803900" y="2590801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septum blade @ -20mm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65101" y="3594412"/>
            <a:ext cx="4153826" cy="29076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 descr="Low_Emit_107_trk3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tretch>
            <a:fillRect/>
          </a:stretch>
        </p:blipFill>
        <p:spPr>
          <a:xfrm>
            <a:off x="1955801" y="2362758"/>
            <a:ext cx="7087134" cy="35300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889000" y="3784600"/>
            <a:ext cx="7874000" cy="622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How can we reduce amplitude-dependent detuning?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20" name="Picture 19" descr="BPMs_orbit_0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2987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289000" y="31623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The Hybrid Multi-Bend (HMB)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Nonlinear optics: existing ESR SR Vs HMB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Optimizing dynamic aperture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The Hybrid Multi-Bend (HMB)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Nonlinear optics: existing ESR SR Vs HMB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Optimizing dynamic aperture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The Hybrid Multi-Bend (HMB)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Nonlinear optics: existing ESR SR Vs HMB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Optimizing dynamic aperture</a:t>
            </a:r>
          </a:p>
          <a:p>
            <a:pPr eaLnBrk="1" hangingPunct="1">
              <a:spcAft>
                <a:spcPts val="1200"/>
              </a:spcAft>
              <a:buClr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very preliminary, focused on horizontal DA only, not yet optimized in vertical plane and energy deviation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spcAft>
                <a:spcPts val="1200"/>
              </a:spcAft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attice errors: focusing errors from H &amp; V (6μm RMS) displacement of sextupoles generating ~2% </a:t>
            </a:r>
            <a:r>
              <a:rPr lang="en-US" sz="2000" dirty="0" smtClean="0">
                <a:solidFill>
                  <a:srgbClr val="000000"/>
                </a:solidFill>
              </a:rPr>
              <a:t>peak</a:t>
            </a:r>
            <a:r>
              <a:rPr lang="en-US" sz="2000" dirty="0" smtClean="0">
                <a:solidFill>
                  <a:srgbClr val="000000"/>
                </a:solidFill>
              </a:rPr>
              <a:t> beta-beating  &amp; 5% coupling, </a:t>
            </a:r>
            <a:r>
              <a:rPr lang="en-US" sz="2000" dirty="0" smtClean="0">
                <a:solidFill>
                  <a:srgbClr val="00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sext</a:t>
            </a:r>
            <a:r>
              <a:rPr lang="en-US" sz="2000" dirty="0" smtClean="0">
                <a:solidFill>
                  <a:srgbClr val="000000"/>
                </a:solidFill>
              </a:rPr>
              <a:t>. field errors, orbit corrected.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PMs_orbit_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34001"/>
            <a:ext cx="8991600" cy="1197428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100x10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5.9x10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-80x10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=29.3x10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40x10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000" y="2235200"/>
            <a:ext cx="4279415" cy="29955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7801" y="2311712"/>
            <a:ext cx="4153826" cy="29076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301700" y="61976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V107</a:t>
            </a:r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327900" y="2552700"/>
            <a:ext cx="1358900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=3</a:t>
            </a:r>
            <a:r>
              <a:rPr lang="en-US" sz="2400" b="1" dirty="0" smtClean="0"/>
              <a:t>π</a:t>
            </a:r>
          </a:p>
          <a:p>
            <a:endParaRPr lang="en-US" sz="40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(V107)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PMs_orbit_08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35200"/>
            <a:ext cx="8991600" cy="11988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-2x10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2.7x10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-82x10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=30.6x10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0.6x10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000" y="2235200"/>
            <a:ext cx="4279414" cy="29955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7801" y="2311712"/>
            <a:ext cx="4153825" cy="29076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301700" y="6197600"/>
            <a:ext cx="17280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V139</a:t>
            </a:r>
          </a:p>
          <a:p>
            <a:endParaRPr lang="en-US" sz="24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(V139)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shorter bends for equipment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lower hor. and ver. detuning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cross-term detuning still too large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7900" y="2552700"/>
            <a:ext cx="1358900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&gt;3</a:t>
            </a:r>
            <a:r>
              <a:rPr lang="en-US" sz="2400" b="1" dirty="0" smtClean="0"/>
              <a:t>π</a:t>
            </a:r>
          </a:p>
          <a:p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PMs_orbit_08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45864"/>
            <a:ext cx="8991600" cy="117747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-11x10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0.6x10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-15x10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=19.3x10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-9x10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4.1x10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000" y="2235200"/>
            <a:ext cx="4279414" cy="29955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7801" y="2311712"/>
            <a:ext cx="4153825" cy="29076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23100" y="6197600"/>
            <a:ext cx="20066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V140-T3</a:t>
            </a:r>
          </a:p>
          <a:p>
            <a:endParaRPr lang="en-US" sz="24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(V140-T3)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swapped centre quad &lt;-&gt; </a:t>
            </a:r>
            <a:r>
              <a:rPr lang="en-US" b="1" dirty="0" err="1" smtClean="0">
                <a:solidFill>
                  <a:srgbClr val="0000FF"/>
                </a:solidFill>
              </a:rPr>
              <a:t>sext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added thin </a:t>
            </a:r>
            <a:r>
              <a:rPr lang="en-US" b="1" dirty="0" err="1" smtClean="0">
                <a:solidFill>
                  <a:srgbClr val="0000FF"/>
                </a:solidFill>
              </a:rPr>
              <a:t>octu</a:t>
            </a:r>
            <a:r>
              <a:rPr lang="en-US" b="1" dirty="0" smtClean="0">
                <a:solidFill>
                  <a:srgbClr val="0000FF"/>
                </a:solidFill>
              </a:rPr>
              <a:t>- and </a:t>
            </a:r>
            <a:r>
              <a:rPr lang="en-US" b="1" dirty="0" err="1" smtClean="0">
                <a:solidFill>
                  <a:srgbClr val="0000FF"/>
                </a:solidFill>
              </a:rPr>
              <a:t>dodeca</a:t>
            </a:r>
            <a:r>
              <a:rPr lang="en-US" b="1" dirty="0" smtClean="0">
                <a:solidFill>
                  <a:srgbClr val="0000FF"/>
                </a:solidFill>
              </a:rPr>
              <a:t>-pole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lower cross-term detuning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7900" y="2552700"/>
            <a:ext cx="1358900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/>
              <a:t>Δφ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>
                <a:latin typeface="Helvetica"/>
                <a:cs typeface="Helvetica"/>
              </a:rPr>
              <a:t>&gt;3</a:t>
            </a:r>
            <a:r>
              <a:rPr lang="en-US" sz="2400" b="1" dirty="0" smtClean="0"/>
              <a:t>π</a:t>
            </a:r>
          </a:p>
          <a:p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PMs_orbit_08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5345864"/>
            <a:ext cx="8991596" cy="1177471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0.6x10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=17.7x10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-6x10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3.8x10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001" y="2235200"/>
            <a:ext cx="4279412" cy="29955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7801" y="2311712"/>
            <a:ext cx="4153824" cy="29076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23100" y="6197600"/>
            <a:ext cx="20066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V140-1</a:t>
            </a:r>
          </a:p>
          <a:p>
            <a:endParaRPr lang="en-US" sz="24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(V140-1)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octupole</a:t>
            </a:r>
            <a:r>
              <a:rPr lang="en-US" b="1" dirty="0" smtClean="0">
                <a:solidFill>
                  <a:srgbClr val="0000FF"/>
                </a:solidFill>
              </a:rPr>
              <a:t> component in QF0 added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dodecapole</a:t>
            </a:r>
            <a:r>
              <a:rPr lang="en-US" b="1" dirty="0" smtClean="0">
                <a:solidFill>
                  <a:srgbClr val="0000FF"/>
                </a:solidFill>
              </a:rPr>
              <a:t> removed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lower cross-term detuning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2578100"/>
            <a:ext cx="1358900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Δφ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=3</a:t>
            </a:r>
            <a:r>
              <a:rPr lang="en-US" sz="2400" b="1" dirty="0" smtClean="0">
                <a:solidFill>
                  <a:srgbClr val="FF0000"/>
                </a:solidFill>
              </a:rPr>
              <a:t>π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PMs_orbit_08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5345864"/>
            <a:ext cx="8991596" cy="117747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-4x10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1.0x10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459" y="2235200"/>
            <a:ext cx="4278496" cy="29955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8246" y="2311712"/>
            <a:ext cx="4152934" cy="29076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23100" y="6197600"/>
            <a:ext cx="20066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V172-F</a:t>
            </a:r>
          </a:p>
          <a:p>
            <a:endParaRPr lang="en-US" sz="24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(V172-F)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octupole</a:t>
            </a:r>
            <a:r>
              <a:rPr lang="en-US" b="1" dirty="0" smtClean="0">
                <a:solidFill>
                  <a:srgbClr val="0000FF"/>
                </a:solidFill>
              </a:rPr>
              <a:t> component in QD0 added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long. gradient in dipoles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lower cross-term detuning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578100"/>
            <a:ext cx="1358900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Δφ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π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PMs_orbit_08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5345864"/>
            <a:ext cx="8991596" cy="117747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-4x10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1.0x10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459" y="2235200"/>
            <a:ext cx="4278496" cy="29955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8246" y="2311712"/>
            <a:ext cx="4152934" cy="29076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23100" y="6197600"/>
            <a:ext cx="20066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V172-F</a:t>
            </a:r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359400" y="2400300"/>
            <a:ext cx="1193800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Δφ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300" b="1" dirty="0" smtClean="0">
                <a:solidFill>
                  <a:srgbClr val="FF0000"/>
                </a:solidFill>
                <a:latin typeface="Helvetica"/>
                <a:cs typeface="Helvetica"/>
              </a:rPr>
              <a:t>&lt;</a:t>
            </a:r>
            <a:r>
              <a:rPr lang="en-US" sz="2300" b="1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π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40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(V172-F)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octupole</a:t>
            </a:r>
            <a:r>
              <a:rPr lang="en-US" b="1" dirty="0" smtClean="0">
                <a:solidFill>
                  <a:srgbClr val="0000FF"/>
                </a:solidFill>
              </a:rPr>
              <a:t> component in QD0 added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long. gradient in dipoles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lower cross-term detuning</a:t>
            </a:r>
          </a:p>
        </p:txBody>
      </p:sp>
      <p:pic>
        <p:nvPicPr>
          <p:cNvPr id="13" name="Picture 12" descr="DA_scan_V140_WhitePaperAll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tretch>
            <a:fillRect/>
          </a:stretch>
        </p:blipFill>
        <p:spPr>
          <a:xfrm>
            <a:off x="330200" y="1081706"/>
            <a:ext cx="8382000" cy="41750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PMs_orbit_08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5345864"/>
            <a:ext cx="8991596" cy="117747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609600"/>
            <a:ext cx="8559800" cy="4953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Optimizing dynamic aperture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" y="1168400"/>
            <a:ext cx="4724400" cy="1015663"/>
          </a:xfrm>
          <a:prstGeom prst="rect">
            <a:avLst/>
          </a:prstGeom>
          <a:solidFill>
            <a:srgbClr val="FFFF00">
              <a:alpha val="9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dQx/dJx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-4x10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Qx/dJx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dQy/dJx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-3x10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Qy/dJx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0.1x10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r>
              <a:rPr lang="en-US" sz="2000" dirty="0" err="1" smtClean="0">
                <a:latin typeface="ＭＳ ゴシック"/>
                <a:ea typeface="ＭＳ ゴシック"/>
                <a:cs typeface="ＭＳ ゴシック"/>
              </a:rPr>
              <a:t>dQy/dJy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=  -5x10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3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  d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Qy/dJy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2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= 1.0x10</a:t>
            </a:r>
            <a:r>
              <a:rPr lang="en-US" sz="2000" baseline="30000" dirty="0" smtClean="0">
                <a:latin typeface="ＭＳ ゴシック"/>
                <a:ea typeface="ＭＳ ゴシック"/>
                <a:cs typeface="ＭＳ ゴシック"/>
              </a:rPr>
              <a:t>9 </a:t>
            </a:r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  <a:p>
            <a:endParaRPr lang="en-US" sz="2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pic>
        <p:nvPicPr>
          <p:cNvPr id="15" name="Picture 14" descr="Low_Emit_107_trk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699459" y="2235200"/>
            <a:ext cx="4278496" cy="29955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 descr="Low_Emit_107_trk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178246" y="2311712"/>
            <a:ext cx="4152934" cy="29076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023100" y="6197600"/>
            <a:ext cx="2006600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500" b="1" dirty="0" smtClean="0"/>
              <a:t>HMB lattice V172-F</a:t>
            </a:r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359400" y="2400300"/>
            <a:ext cx="1193800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Δφ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300" b="1" dirty="0" smtClean="0">
                <a:solidFill>
                  <a:srgbClr val="FF0000"/>
                </a:solidFill>
                <a:latin typeface="Helvetica"/>
                <a:cs typeface="Helvetica"/>
              </a:rPr>
              <a:t>&lt;</a:t>
            </a:r>
            <a:r>
              <a:rPr lang="en-US" sz="2300" b="1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π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4000" dirty="0" smtClean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14901" y="1028701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solidFill>
                  <a:srgbClr val="0000FF"/>
                </a:solidFill>
              </a:rPr>
              <a:t>HMB lattice (V172-F)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octupole</a:t>
            </a:r>
            <a:r>
              <a:rPr lang="en-US" b="1" dirty="0" smtClean="0">
                <a:solidFill>
                  <a:srgbClr val="0000FF"/>
                </a:solidFill>
              </a:rPr>
              <a:t> component in QD0 added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long. gradient in dipoles</a:t>
            </a:r>
          </a:p>
          <a:p>
            <a:pPr algn="r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lower cross-term detuning</a:t>
            </a:r>
          </a:p>
        </p:txBody>
      </p:sp>
      <p:pic>
        <p:nvPicPr>
          <p:cNvPr id="13" name="Picture 12" descr="DA_scan_V140_WhitePaperAll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tretch>
            <a:fillRect/>
          </a:stretch>
        </p:blipFill>
        <p:spPr>
          <a:xfrm>
            <a:off x="330201" y="1081706"/>
            <a:ext cx="8381998" cy="41750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578100" y="4089400"/>
            <a:ext cx="3556000" cy="508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good for Touschek lifetime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7600" y="1816100"/>
            <a:ext cx="3746500" cy="508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good  for injection efficiency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08300" y="2349500"/>
            <a:ext cx="1638300" cy="469900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97600" y="4318000"/>
            <a:ext cx="2120900" cy="330200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1"/>
          </p:cNvCxnSpPr>
          <p:nvPr/>
        </p:nvCxnSpPr>
        <p:spPr>
          <a:xfrm rot="10800000">
            <a:off x="1079500" y="4165600"/>
            <a:ext cx="1498600" cy="177800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lattice design in advanced status of development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(standard) magnet requirements within reach of existing </a:t>
            </a:r>
            <a:r>
              <a:rPr lang="en-US" sz="2800" dirty="0" smtClean="0">
                <a:solidFill>
                  <a:srgbClr val="000000"/>
                </a:solidFill>
              </a:rPr>
              <a:t>technology </a:t>
            </a:r>
            <a:r>
              <a:rPr lang="en-US" sz="2300" dirty="0" smtClean="0">
                <a:solidFill>
                  <a:srgbClr val="000000"/>
                </a:solidFill>
              </a:rPr>
              <a:t>(100 T/</a:t>
            </a:r>
            <a:r>
              <a:rPr lang="en-US" sz="2300" dirty="0" err="1" smtClean="0">
                <a:solidFill>
                  <a:srgbClr val="000000"/>
                </a:solidFill>
              </a:rPr>
              <a:t>m</a:t>
            </a:r>
            <a:r>
              <a:rPr lang="en-US" sz="2300" dirty="0" smtClean="0">
                <a:solidFill>
                  <a:srgbClr val="000000"/>
                </a:solidFill>
              </a:rPr>
              <a:t> for quads, 2kT/m</a:t>
            </a:r>
            <a:r>
              <a:rPr lang="en-US" sz="2300" baseline="30000" dirty="0" smtClean="0">
                <a:solidFill>
                  <a:srgbClr val="000000"/>
                </a:solidFill>
              </a:rPr>
              <a:t>2</a:t>
            </a:r>
            <a:r>
              <a:rPr lang="en-US" sz="2300" dirty="0" smtClean="0">
                <a:solidFill>
                  <a:srgbClr val="000000"/>
                </a:solidFill>
              </a:rPr>
              <a:t> for </a:t>
            </a:r>
            <a:r>
              <a:rPr lang="en-US" sz="2300" dirty="0" err="1" smtClean="0">
                <a:solidFill>
                  <a:srgbClr val="000000"/>
                </a:solidFill>
              </a:rPr>
              <a:t>sexts</a:t>
            </a:r>
            <a:r>
              <a:rPr lang="en-US" sz="23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dynamic properties already compatible with present injection system    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good energy acceptance 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lattice still evolving to further improve its </a:t>
            </a:r>
            <a:r>
              <a:rPr lang="en-US" sz="2800" dirty="0" smtClean="0">
                <a:solidFill>
                  <a:srgbClr val="000000"/>
                </a:solidFill>
              </a:rPr>
              <a:t>performances and to match </a:t>
            </a:r>
            <a:r>
              <a:rPr lang="en-US" sz="2800" dirty="0" smtClean="0">
                <a:solidFill>
                  <a:srgbClr val="000000"/>
                </a:solidFill>
              </a:rPr>
              <a:t>hardware constraints (diagnostic, vacuum, front ends, etc…)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The Hybrid Multi-Bend (HMB)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Nonlinear optics: existing ESR SR Vs HMB lattice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Optimizing dynamic aperture</a:t>
            </a:r>
            <a:endParaRPr lang="en-US" sz="28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28600" y="718985"/>
          <a:ext cx="8407400" cy="5798814"/>
        </p:xfrm>
        <a:graphic>
          <a:graphicData uri="http://schemas.openxmlformats.org/presentationml/2006/ole">
            <p:oleObj spid="_x0000_s62467" name="Document" r:id="rId4" imgW="5676900" imgH="4127500" progId="Word.Document.12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7507" y="609607"/>
          <a:ext cx="8763294" cy="5959746"/>
        </p:xfrm>
        <a:graphic>
          <a:graphicData uri="http://schemas.openxmlformats.org/drawingml/2006/table">
            <a:tbl>
              <a:tblPr/>
              <a:tblGrid>
                <a:gridCol w="889293"/>
                <a:gridCol w="622300"/>
                <a:gridCol w="825500"/>
                <a:gridCol w="774700"/>
                <a:gridCol w="863150"/>
                <a:gridCol w="721322"/>
                <a:gridCol w="920837"/>
                <a:gridCol w="982226"/>
                <a:gridCol w="721322"/>
                <a:gridCol w="721322"/>
                <a:gridCol w="721322"/>
              </a:tblGrid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Verdana"/>
                        </a:rPr>
                        <a:t># NAME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L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ANGLE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R0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B0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G1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G2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G3L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BETX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Verdana"/>
                        </a:rPr>
                        <a:t>BETY</a:t>
                      </a:r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DX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Verdana"/>
                        </a:rPr>
                        <a:t>#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[mrad]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[T]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[T/m]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[T/m^2]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[T/m^2]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[</a:t>
                      </a:r>
                      <a:r>
                        <a:rPr lang="en-US" sz="1100" b="1" i="0" u="none" strike="noStrike" dirty="0" err="1">
                          <a:latin typeface="Verdana"/>
                        </a:rPr>
                        <a:t>m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latin typeface="Verdana"/>
                        </a:rPr>
                        <a:t>[mm</a:t>
                      </a:r>
                      <a:r>
                        <a:rPr lang="en-US" sz="1100" b="1" i="0" u="none" strike="noStrike" dirty="0">
                          <a:latin typeface="Verdana"/>
                        </a:rPr>
                        <a:t>]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"QFMA"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0.25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93.71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4.16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7.21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4.3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"QDMA"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0.20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-87.77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2.33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11.39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"BPI1E"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9.89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35.38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D4"/>
                          </a:solidFill>
                          <a:latin typeface="Verdana"/>
                        </a:rPr>
                        <a:t>0.57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1.52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12.67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"BPI1D"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6.89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50.76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1.16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latin typeface="Verdana"/>
                        </a:rPr>
                        <a:t>13.73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7.2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"BPI1C"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5.40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64.86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0.31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1.03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14.85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13.1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"BPI1B"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4.20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83.40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0.24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1.15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16.03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3.60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97.30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0.21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1.50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17.27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29.6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"QDID"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0.20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-38.35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2.13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17.04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39.1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"SD1A"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1FB714"/>
                          </a:solidFill>
                          <a:latin typeface="Verdana"/>
                        </a:rPr>
                        <a:t>-</a:t>
                      </a:r>
                      <a:r>
                        <a:rPr lang="en-US" sz="1100" b="1" i="0" u="none" strike="noStrike" dirty="0" smtClean="0">
                          <a:solidFill>
                            <a:srgbClr val="1FB714"/>
                          </a:solidFill>
                          <a:latin typeface="Verdana"/>
                        </a:rPr>
                        <a:t>1808</a:t>
                      </a:r>
                      <a:endParaRPr lang="en-US" sz="1100" b="1" i="0" u="none" strike="noStrike" dirty="0">
                        <a:solidFill>
                          <a:srgbClr val="1FB714"/>
                        </a:solidFill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3.84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13.44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55.4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"SF1A"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0.18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1FB714"/>
                          </a:solidFill>
                          <a:latin typeface="Verdana"/>
                        </a:rPr>
                        <a:t>1885</a:t>
                      </a:r>
                    </a:p>
                    <a:p>
                      <a:pPr algn="r" fontAlgn="b"/>
                      <a:endParaRPr lang="en-US" sz="1100" b="1" i="0" u="none" strike="noStrike" dirty="0">
                        <a:solidFill>
                          <a:srgbClr val="1FB714"/>
                        </a:solidFill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10.05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6.87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92.9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"QF0"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55.29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11.59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5.86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100.0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CCFF"/>
                          </a:solidFill>
                          <a:latin typeface="Verdana"/>
                        </a:rPr>
                        <a:t>"OCF0"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CCFF"/>
                          </a:solidFill>
                          <a:latin typeface="Verdana"/>
                        </a:rPr>
                        <a:t>-</a:t>
                      </a:r>
                      <a:r>
                        <a:rPr lang="en-US" sz="1100" b="1" i="0" u="none" strike="noStrike" dirty="0" smtClean="0">
                          <a:solidFill>
                            <a:srgbClr val="00CCFF"/>
                          </a:solidFill>
                          <a:latin typeface="Verdana"/>
                        </a:rPr>
                        <a:t>13215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11.59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5.86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100.0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"QF0"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55.29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10.85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6.16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97.0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"SF1A"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0.18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1FB714"/>
                          </a:solidFill>
                          <a:latin typeface="Verdana"/>
                        </a:rPr>
                        <a:t>1885</a:t>
                      </a:r>
                    </a:p>
                    <a:p>
                      <a:pPr algn="r" fontAlgn="b"/>
                      <a:endParaRPr lang="en-US" sz="1100" b="1" i="0" u="none" strike="noStrike" dirty="0">
                        <a:solidFill>
                          <a:srgbClr val="1FB714"/>
                        </a:solidFill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8.43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7.50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85.7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CCFF"/>
                          </a:solidFill>
                          <a:latin typeface="Verdana"/>
                        </a:rPr>
                        <a:t>"OCF"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0.10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CCFF"/>
                          </a:solidFill>
                          <a:latin typeface="Verdana"/>
                        </a:rPr>
                        <a:t>-</a:t>
                      </a:r>
                      <a:r>
                        <a:rPr lang="en-US" sz="1100" b="1" i="0" u="none" strike="noStrike" dirty="0" smtClean="0">
                          <a:solidFill>
                            <a:srgbClr val="00CCFF"/>
                          </a:solidFill>
                          <a:latin typeface="Verdana"/>
                        </a:rPr>
                        <a:t>11646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4.30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10.92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61.5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"SD1B"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1FB714"/>
                          </a:solidFill>
                          <a:latin typeface="Verdana"/>
                        </a:rPr>
                        <a:t>-</a:t>
                      </a:r>
                      <a:r>
                        <a:rPr lang="en-US" sz="1100" b="1" i="0" u="none" strike="noStrike" dirty="0" smtClean="0">
                          <a:solidFill>
                            <a:srgbClr val="1FB714"/>
                          </a:solidFill>
                          <a:latin typeface="Verdana"/>
                        </a:rPr>
                        <a:t>1808</a:t>
                      </a:r>
                    </a:p>
                    <a:p>
                      <a:pPr algn="r" fontAlgn="b"/>
                      <a:endParaRPr lang="en-US" sz="1100" b="1" i="0" u="none" strike="noStrike" dirty="0">
                        <a:solidFill>
                          <a:srgbClr val="1FB714"/>
                        </a:solidFill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2.17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13.99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43.1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"QD0"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0.20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-57.82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1.39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14.52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33.0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"BPI1A"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3.60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97.30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0.21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1.11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10.58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24.5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"BPI1B"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4.20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83.40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0.24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1.16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7.98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19.4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"BPI1C"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5.40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64.86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0.31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1.42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5.76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15.9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"BPI1D"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6.89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50.76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1.91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3.94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14.7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"BPI1E"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9.89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35.38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0.57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2.61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2.52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16.3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"QF1"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102.68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2.24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2.33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15.8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"BPI2E1"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12.74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27.47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D4"/>
                          </a:solidFill>
                          <a:latin typeface="Verdana"/>
                        </a:rPr>
                        <a:t>0.73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-44.04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0.36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4.68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7.4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"BPI2E2"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12.74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27.47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0.73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-44.04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0.74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3.40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"QF2"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96.52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2.06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1.75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16.7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"BPI2E1"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latin typeface="Verdana"/>
                        </a:rPr>
                        <a:t>0.35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12.74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27.47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D4"/>
                          </a:solidFill>
                          <a:latin typeface="Verdana"/>
                        </a:rPr>
                        <a:t>0.73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-44.04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latin typeface="Verdana"/>
                      </a:endParaRP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0.68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Verdana"/>
                        </a:rPr>
                        <a:t>4.02</a:t>
                      </a:r>
                    </a:p>
                  </a:txBody>
                  <a:tcPr marL="9343" marR="9343" marT="9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7.5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3225800"/>
            <a:ext cx="1676400" cy="4191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HMB lattice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5099" y="764094"/>
          <a:ext cx="8750300" cy="5141408"/>
        </p:xfrm>
        <a:graphic>
          <a:graphicData uri="http://schemas.openxmlformats.org/drawingml/2006/table">
            <a:tbl>
              <a:tblPr/>
              <a:tblGrid>
                <a:gridCol w="897832"/>
                <a:gridCol w="783822"/>
                <a:gridCol w="897832"/>
                <a:gridCol w="897832"/>
                <a:gridCol w="783822"/>
                <a:gridCol w="897832"/>
                <a:gridCol w="897832"/>
                <a:gridCol w="897832"/>
                <a:gridCol w="897832"/>
                <a:gridCol w="897832"/>
              </a:tblGrid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latin typeface="Verdana"/>
                        </a:rPr>
                        <a:t># NAME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L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ANGLE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R0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B0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G1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G2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BETX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BETY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DX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latin typeface="Verdana"/>
                        </a:rPr>
                        <a:t>#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[mrad]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[T]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[T/m]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[T/m^2]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[m]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[mm]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SBEND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2.45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98.00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24.96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D4"/>
                          </a:solidFill>
                          <a:latin typeface="Verdana"/>
                        </a:rPr>
                        <a:t>0.86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>
                        <a:solidFill>
                          <a:srgbClr val="0000D4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1" i="0" u="none" strike="noStrike">
                        <a:solidFill>
                          <a:srgbClr val="0000D4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1.77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32.16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79.40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g1.qf2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0.94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7.86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26.48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16.34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111.60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g1.qd3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0.53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-12.14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7.81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33.34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59.54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g1.qd4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-12.10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10.87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28.24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219.10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g1.qf5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0.52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14.78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26.81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15.17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344.30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g1.qd6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0.52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-16.47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20.53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41.27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9.45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g1.qf7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0.92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DD0806"/>
                        </a:solidFill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13.71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52.41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9.08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30.79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g2.s04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124.31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38.00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8.16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134.30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g2.s06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-165.15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18.85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22.20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93.90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g2.s13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-88.02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15.39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23.32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260.90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g2.s19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443.32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26.53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15.61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342.30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g2.s20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-419.43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14.37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27.19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250.60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g2.s22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-95.81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30.47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30.16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15.43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g2.s24 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latin typeface="Verdana"/>
                        </a:rPr>
                        <a:t>0.40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latin typeface="Verdana"/>
                      </a:endParaRP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1FB714"/>
                          </a:solidFill>
                          <a:latin typeface="Verdana"/>
                        </a:rPr>
                        <a:t>132.33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44.47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latin typeface="Verdana"/>
                        </a:rPr>
                        <a:t>8.15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latin typeface="Verdana"/>
                        </a:rPr>
                        <a:t>30.80</a:t>
                      </a:r>
                    </a:p>
                  </a:txBody>
                  <a:tcPr marL="9928" marR="9928" marT="99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3225800"/>
            <a:ext cx="1676400" cy="4191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ESRF SR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23875"/>
            <a:ext cx="7772400" cy="6318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Beam response after horizontal kick …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bT_example_110504B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190500" y="1376823"/>
            <a:ext cx="8803741" cy="446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fftR_2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rcRect/>
          <a:stretch>
            <a:fillRect/>
          </a:stretch>
        </p:blipFill>
        <p:spPr bwMode="auto">
          <a:xfrm>
            <a:off x="381000" y="838200"/>
            <a:ext cx="80010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 txBox="1">
            <a:spLocks/>
          </p:cNvSpPr>
          <p:nvPr/>
        </p:nvSpPr>
        <p:spPr bwMode="auto">
          <a:xfrm>
            <a:off x="685800" y="434975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alibri" charset="0"/>
              </a:rPr>
              <a:t>            … </a:t>
            </a:r>
            <a:r>
              <a:rPr lang="en-US" sz="3600" dirty="0">
                <a:latin typeface="Calibri" charset="0"/>
              </a:rPr>
              <a:t>and its </a:t>
            </a:r>
            <a:r>
              <a:rPr lang="en-US" sz="3600" dirty="0" smtClean="0">
                <a:latin typeface="Calibri" charset="0"/>
              </a:rPr>
              <a:t>spectrum </a:t>
            </a:r>
            <a:r>
              <a:rPr lang="en-US" sz="3600" dirty="0">
                <a:latin typeface="Calibri" charset="0"/>
              </a:rPr>
              <a:t>(FFT)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measured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ftR_2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rcRect/>
          <a:stretch>
            <a:fillRect/>
          </a:stretch>
        </p:blipFill>
        <p:spPr bwMode="auto">
          <a:xfrm>
            <a:off x="381000" y="838200"/>
            <a:ext cx="80010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685800" y="434975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alibri" charset="0"/>
              </a:rPr>
              <a:t>            … </a:t>
            </a:r>
            <a:r>
              <a:rPr lang="en-US" sz="3600" dirty="0">
                <a:latin typeface="Calibri" charset="0"/>
              </a:rPr>
              <a:t>and its spectrum (FFT)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simulated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ftR_2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 bwMode="auto">
          <a:xfrm>
            <a:off x="2059781" y="1140618"/>
            <a:ext cx="5407819" cy="54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434975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alibri" charset="0"/>
              </a:rPr>
              <a:t>            … </a:t>
            </a:r>
            <a:r>
              <a:rPr lang="en-US" sz="3600" dirty="0">
                <a:latin typeface="Calibri" charset="0"/>
              </a:rPr>
              <a:t>and its </a:t>
            </a:r>
            <a:r>
              <a:rPr lang="en-US" sz="3600" dirty="0" smtClean="0">
                <a:latin typeface="Calibri" charset="0"/>
              </a:rPr>
              <a:t>spectrum </a:t>
            </a:r>
            <a:r>
              <a:rPr lang="en-US" sz="3600" dirty="0">
                <a:latin typeface="Calibri" charset="0"/>
              </a:rPr>
              <a:t>(FFT)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measured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  <p:sp>
        <p:nvSpPr>
          <p:cNvPr id="5" name="Donut 4"/>
          <p:cNvSpPr/>
          <p:nvPr/>
        </p:nvSpPr>
        <p:spPr>
          <a:xfrm>
            <a:off x="3797300" y="2362200"/>
            <a:ext cx="304800" cy="1244600"/>
          </a:xfrm>
          <a:prstGeom prst="donut">
            <a:avLst>
              <a:gd name="adj" fmla="val 1120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622800" y="2514600"/>
            <a:ext cx="342900" cy="1066800"/>
          </a:xfrm>
          <a:prstGeom prst="donut">
            <a:avLst>
              <a:gd name="adj" fmla="val 1120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149600" y="4927600"/>
            <a:ext cx="342900" cy="1066800"/>
          </a:xfrm>
          <a:prstGeom prst="donut">
            <a:avLst>
              <a:gd name="adj" fmla="val 1120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203700" y="4610100"/>
            <a:ext cx="279400" cy="1422400"/>
          </a:xfrm>
          <a:prstGeom prst="donut">
            <a:avLst>
              <a:gd name="adj" fmla="val 1120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ftR_2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 bwMode="auto">
          <a:xfrm>
            <a:off x="256381" y="1143000"/>
            <a:ext cx="8502888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434975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alibri" charset="0"/>
              </a:rPr>
              <a:t>          its normal sextupolar </a:t>
            </a:r>
            <a:r>
              <a:rPr lang="en-US" sz="3600" dirty="0" err="1" smtClean="0">
                <a:latin typeface="Calibri" charset="0"/>
              </a:rPr>
              <a:t>RDTs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measured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ftR_2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 bwMode="auto">
          <a:xfrm>
            <a:off x="2059781" y="1140618"/>
            <a:ext cx="5407819" cy="54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434975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alibri" charset="0"/>
              </a:rPr>
              <a:t>            … </a:t>
            </a:r>
            <a:r>
              <a:rPr lang="en-US" sz="3600" dirty="0">
                <a:latin typeface="Calibri" charset="0"/>
              </a:rPr>
              <a:t>and its </a:t>
            </a:r>
            <a:r>
              <a:rPr lang="en-US" sz="3600" dirty="0" smtClean="0">
                <a:latin typeface="Calibri" charset="0"/>
              </a:rPr>
              <a:t>spectrum </a:t>
            </a:r>
            <a:r>
              <a:rPr lang="en-US" sz="3600" dirty="0">
                <a:latin typeface="Calibri" charset="0"/>
              </a:rPr>
              <a:t>(FFT)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measured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fftR_2.gif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 bwMode="auto">
          <a:xfrm>
            <a:off x="257924" y="1143000"/>
            <a:ext cx="849980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434975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Calibri" charset="0"/>
              </a:rPr>
              <a:t>          its skew sextupolar </a:t>
            </a:r>
            <a:r>
              <a:rPr lang="en-US" sz="3600" dirty="0" err="1" smtClean="0">
                <a:latin typeface="Calibri" charset="0"/>
              </a:rPr>
              <a:t>RDTs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measured</a:t>
            </a:r>
            <a:r>
              <a:rPr lang="en-US" sz="3600" dirty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The Hybrid Multi-Bend (HMB) lattice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19201"/>
            <a:ext cx="414020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Double-Bend </a:t>
            </a:r>
            <a:r>
              <a:rPr lang="en-US" sz="2000" b="1" dirty="0" err="1" smtClean="0">
                <a:solidFill>
                  <a:srgbClr val="0000FF"/>
                </a:solidFill>
              </a:rPr>
              <a:t>Achromat</a:t>
            </a:r>
            <a:r>
              <a:rPr lang="en-US" sz="2000" b="1" dirty="0" smtClean="0">
                <a:solidFill>
                  <a:srgbClr val="0000FF"/>
                </a:solidFill>
              </a:rPr>
              <a:t> (DBA)</a:t>
            </a:r>
          </a:p>
          <a:p>
            <a:pPr marL="266700" lvl="1">
              <a:buFont typeface="Arial"/>
              <a:buChar char="•"/>
            </a:pPr>
            <a:r>
              <a:rPr lang="en-US" sz="2100" dirty="0" smtClean="0"/>
              <a:t> Many 3</a:t>
            </a:r>
            <a:r>
              <a:rPr lang="en-US" sz="2100" baseline="30000" dirty="0" smtClean="0"/>
              <a:t>rd</a:t>
            </a:r>
            <a:r>
              <a:rPr lang="en-US" sz="2100" dirty="0" smtClean="0"/>
              <a:t> gen. SR sources</a:t>
            </a:r>
          </a:p>
          <a:p>
            <a:pPr marL="444500" lvl="1" indent="-177800">
              <a:buFont typeface="Arial"/>
              <a:buChar char="•"/>
            </a:pPr>
            <a:r>
              <a:rPr lang="en-US" sz="2100" dirty="0" smtClean="0"/>
              <a:t>Local dispersion bump  (originally closed) for chromaticity correction </a:t>
            </a:r>
            <a:endParaRPr lang="en-US" sz="21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88901" y="1266914"/>
            <a:ext cx="4800599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The Hybrid Multi-Bend (HMB) lattice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88901" y="1266914"/>
            <a:ext cx="4800599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12700" y="4876800"/>
            <a:ext cx="41529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Multi-Bend </a:t>
            </a:r>
            <a:r>
              <a:rPr lang="en-US" sz="2000" b="1" dirty="0" err="1" smtClean="0">
                <a:solidFill>
                  <a:srgbClr val="008000"/>
                </a:solidFill>
              </a:rPr>
              <a:t>Achromat</a:t>
            </a:r>
            <a:r>
              <a:rPr lang="en-US" sz="2000" b="1" dirty="0" smtClean="0">
                <a:solidFill>
                  <a:srgbClr val="008000"/>
                </a:solidFill>
              </a:rPr>
              <a:t> (MBA)</a:t>
            </a:r>
          </a:p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/>
              <a:t>MAX IV and other </a:t>
            </a:r>
            <a:r>
              <a:rPr lang="en-US" sz="2100" dirty="0" err="1" smtClean="0"/>
              <a:t>USRs</a:t>
            </a:r>
            <a:endParaRPr lang="en-US" sz="2100" dirty="0" smtClean="0"/>
          </a:p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/>
              <a:t>No dispersion bump, its value is a trade-off between emittance and sextupoles (DA)</a:t>
            </a:r>
            <a:endParaRPr lang="en-US" sz="2100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19201"/>
            <a:ext cx="414020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Double-Bend </a:t>
            </a:r>
            <a:r>
              <a:rPr lang="en-US" sz="2000" b="1" dirty="0" err="1" smtClean="0">
                <a:solidFill>
                  <a:srgbClr val="0000FF"/>
                </a:solidFill>
              </a:rPr>
              <a:t>Achromat</a:t>
            </a:r>
            <a:r>
              <a:rPr lang="en-US" sz="2000" b="1" dirty="0" smtClean="0">
                <a:solidFill>
                  <a:srgbClr val="0000FF"/>
                </a:solidFill>
              </a:rPr>
              <a:t> (DBA)</a:t>
            </a:r>
          </a:p>
          <a:p>
            <a:pPr marL="266700" lvl="1">
              <a:buFont typeface="Arial"/>
              <a:buChar char="•"/>
            </a:pPr>
            <a:r>
              <a:rPr lang="en-US" sz="2100" dirty="0" smtClean="0"/>
              <a:t> Many 3</a:t>
            </a:r>
            <a:r>
              <a:rPr lang="en-US" sz="2100" baseline="30000" dirty="0" smtClean="0"/>
              <a:t>rd</a:t>
            </a:r>
            <a:r>
              <a:rPr lang="en-US" sz="2100" dirty="0" smtClean="0"/>
              <a:t> gen. SR sources</a:t>
            </a:r>
          </a:p>
          <a:p>
            <a:pPr marL="444500" lvl="1" indent="-177800">
              <a:buFont typeface="Arial"/>
              <a:buChar char="•"/>
            </a:pPr>
            <a:r>
              <a:rPr lang="en-US" sz="2100" dirty="0" smtClean="0"/>
              <a:t>Local dispersion bump (originally closed) for chromaticity correction </a:t>
            </a:r>
            <a:endParaRPr lang="en-US" sz="21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lum bright="-30000" contrast="5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887842"/>
            <a:ext cx="5130800" cy="3658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The Hybrid Multi-Bend (HMB) lattice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 descr="V140iter1-2.jpg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228600" y="1226361"/>
            <a:ext cx="8470900" cy="47855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32100" y="1270001"/>
            <a:ext cx="4102100" cy="415498"/>
          </a:xfrm>
          <a:prstGeom prst="rect">
            <a:avLst/>
          </a:prstGeom>
          <a:solidFill>
            <a:srgbClr val="FFFF00">
              <a:alpha val="57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>
                <a:solidFill>
                  <a:srgbClr val="800000"/>
                </a:solidFill>
              </a:rPr>
              <a:t>multi-bend for lower </a:t>
            </a:r>
            <a:r>
              <a:rPr lang="en-US" sz="2100" dirty="0" smtClean="0">
                <a:solidFill>
                  <a:srgbClr val="800000"/>
                </a:solidFill>
              </a:rPr>
              <a:t>emittance</a:t>
            </a:r>
            <a:endParaRPr lang="en-US" sz="2100" dirty="0" smtClean="0">
              <a:solidFill>
                <a:srgbClr val="8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The Hybrid Multi-Bend (HMB) lattice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 descr="V140iter1-2.jpg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228600" y="1226361"/>
            <a:ext cx="8470900" cy="47855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32100" y="1270001"/>
            <a:ext cx="4102100" cy="1384995"/>
          </a:xfrm>
          <a:prstGeom prst="rect">
            <a:avLst/>
          </a:prstGeom>
          <a:solidFill>
            <a:srgbClr val="FFFF00">
              <a:alpha val="57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>
                <a:solidFill>
                  <a:srgbClr val="800000"/>
                </a:solidFill>
              </a:rPr>
              <a:t>multi-bend for lower emittance</a:t>
            </a:r>
          </a:p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>
                <a:solidFill>
                  <a:srgbClr val="800000"/>
                </a:solidFill>
              </a:rPr>
              <a:t>dispersion bump for efficient chromaticity correction =&gt; “weak” sextupoles (&lt;0.6kT/m</a:t>
            </a:r>
            <a:r>
              <a:rPr lang="en-US" sz="2100" dirty="0" smtClean="0">
                <a:solidFill>
                  <a:srgbClr val="800000"/>
                </a:solidFill>
              </a:rPr>
              <a:t>)</a:t>
            </a:r>
            <a:endParaRPr lang="en-US" sz="2100" baseline="30000" dirty="0" smtClean="0">
              <a:solidFill>
                <a:srgbClr val="8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The Hybrid Multi-Bend (HMB) lattice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 descr="V140iter1-2.jpg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228600" y="1226361"/>
            <a:ext cx="8470900" cy="47855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32100" y="1270001"/>
            <a:ext cx="4102100" cy="2354491"/>
          </a:xfrm>
          <a:prstGeom prst="rect">
            <a:avLst/>
          </a:prstGeom>
          <a:solidFill>
            <a:srgbClr val="FFFF00">
              <a:alpha val="57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>
                <a:solidFill>
                  <a:srgbClr val="800000"/>
                </a:solidFill>
              </a:rPr>
              <a:t>multi-bend for lower emittance</a:t>
            </a:r>
          </a:p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>
                <a:solidFill>
                  <a:srgbClr val="800000"/>
                </a:solidFill>
              </a:rPr>
              <a:t>dispersion bump for efficient chromaticity correction =&gt; “weak” sextupoles (&lt;0.6kT/m)</a:t>
            </a:r>
            <a:endParaRPr lang="en-US" sz="2100" baseline="30000" dirty="0" smtClean="0">
              <a:solidFill>
                <a:srgbClr val="800000"/>
              </a:solidFill>
            </a:endParaRPr>
          </a:p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r>
              <a:rPr lang="en-US" sz="2100" dirty="0" smtClean="0">
                <a:solidFill>
                  <a:srgbClr val="800000"/>
                </a:solidFill>
              </a:rPr>
              <a:t>no need of “large” dispersion on the three inner dipoles =&gt; small </a:t>
            </a:r>
            <a:r>
              <a:rPr lang="en-US" sz="2100" i="1" dirty="0" err="1" smtClean="0">
                <a:solidFill>
                  <a:srgbClr val="800000"/>
                </a:solidFill>
              </a:rPr>
              <a:t>H</a:t>
            </a:r>
            <a:r>
              <a:rPr lang="en-US" sz="2100" dirty="0" err="1" smtClean="0">
                <a:solidFill>
                  <a:srgbClr val="800000"/>
                </a:solidFill>
              </a:rPr>
              <a:t>x</a:t>
            </a:r>
            <a:r>
              <a:rPr lang="en-US" sz="2100" dirty="0" smtClean="0">
                <a:solidFill>
                  <a:srgbClr val="800000"/>
                </a:solidFill>
              </a:rPr>
              <a:t> and Ex</a:t>
            </a:r>
            <a:endParaRPr lang="en-US" sz="2100" dirty="0">
              <a:solidFill>
                <a:srgbClr val="8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95300"/>
          </a:xfrm>
        </p:spPr>
        <p:txBody>
          <a:bodyPr/>
          <a:lstStyle/>
          <a:p>
            <a:pPr eaLnBrk="1" hangingPunct="1"/>
            <a:r>
              <a:rPr lang="en-US" dirty="0" smtClean="0"/>
              <a:t>The Hybrid Multi-Bend (HMB) lattice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003800" y="1270001"/>
            <a:ext cx="414020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ESRF existing (DBA) cell</a:t>
            </a:r>
          </a:p>
          <a:p>
            <a:pPr marL="266700" lvl="1">
              <a:buFont typeface="Arial"/>
              <a:buChar char="•"/>
            </a:pPr>
            <a:r>
              <a:rPr lang="en-US" sz="2100" dirty="0" smtClean="0"/>
              <a:t> Ex = 4 </a:t>
            </a:r>
            <a:r>
              <a:rPr lang="en-US" sz="2100" dirty="0" err="1" smtClean="0"/>
              <a:t>nm</a:t>
            </a:r>
            <a:r>
              <a:rPr lang="en-US" sz="15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100" dirty="0" err="1" smtClean="0"/>
              <a:t>rad</a:t>
            </a:r>
            <a:endParaRPr lang="en-US" sz="2100" dirty="0" smtClean="0"/>
          </a:p>
          <a:p>
            <a:pPr marL="444500" lvl="1" indent="-177800">
              <a:buFont typeface="Arial"/>
              <a:buChar char="•"/>
            </a:pPr>
            <a:r>
              <a:rPr lang="en-US" sz="2100" dirty="0" smtClean="0"/>
              <a:t>tunes (36.44,13.39)</a:t>
            </a:r>
          </a:p>
          <a:p>
            <a:pPr marL="444500" lvl="1" indent="-177800">
              <a:buFont typeface="Arial"/>
              <a:buChar char="•"/>
            </a:pPr>
            <a:r>
              <a:rPr lang="en-US" sz="2100" dirty="0" smtClean="0"/>
              <a:t>nat. chromaticity (-130, -58)</a:t>
            </a:r>
            <a:endParaRPr lang="en-US" sz="21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88901" y="1266914"/>
            <a:ext cx="4800599" cy="3368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V140iter1-2.jpg"/>
          <p:cNvPicPr>
            <a:picLocks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3962400" y="2755900"/>
            <a:ext cx="5003799" cy="3670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12700" y="4876800"/>
            <a:ext cx="40005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Proposed HMB cell</a:t>
            </a:r>
          </a:p>
          <a:p>
            <a:pPr marL="266700" lvl="1">
              <a:buFont typeface="Arial"/>
              <a:buChar char="•"/>
            </a:pPr>
            <a:r>
              <a:rPr lang="en-US" sz="2100" dirty="0" smtClean="0"/>
              <a:t> Ex = 160 </a:t>
            </a:r>
            <a:r>
              <a:rPr lang="en-US" sz="2100" dirty="0" err="1" smtClean="0"/>
              <a:t>pm</a:t>
            </a:r>
            <a:r>
              <a:rPr lang="en-US" sz="15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100" dirty="0" err="1" smtClean="0"/>
              <a:t>rad</a:t>
            </a:r>
            <a:endParaRPr lang="en-US" sz="2100" dirty="0" smtClean="0"/>
          </a:p>
          <a:p>
            <a:pPr marL="444500" lvl="1" indent="-177800">
              <a:buFont typeface="Arial"/>
              <a:buChar char="•"/>
            </a:pPr>
            <a:r>
              <a:rPr lang="en-US" sz="2100" dirty="0" smtClean="0"/>
              <a:t>tunes (75.60, 27.60)</a:t>
            </a:r>
          </a:p>
          <a:p>
            <a:pPr marL="444500" lvl="1" indent="-177800">
              <a:buFont typeface="Arial"/>
              <a:buChar char="•"/>
            </a:pPr>
            <a:r>
              <a:rPr lang="en-US" sz="2100" dirty="0" smtClean="0"/>
              <a:t>nat. chromaticity (-97, -79)</a:t>
            </a:r>
          </a:p>
          <a:p>
            <a:pPr marL="266700" lvl="1" indent="-177800">
              <a:buFont typeface="Arial"/>
              <a:buChar char="•"/>
              <a:tabLst>
                <a:tab pos="266700" algn="l"/>
              </a:tabLst>
            </a:pPr>
            <a:endParaRPr lang="en-US" sz="2100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3500" y="6605587"/>
            <a:ext cx="4953000" cy="227013"/>
          </a:xfrm>
          <a:noFill/>
        </p:spPr>
        <p:txBody>
          <a:bodyPr/>
          <a:lstStyle/>
          <a:p>
            <a:pPr algn="ctr"/>
            <a:r>
              <a:rPr lang="en-GB" dirty="0" smtClean="0"/>
              <a:t>Andrea Franchi 	</a:t>
            </a:r>
            <a:r>
              <a:rPr b="1" dirty="0" smtClean="0"/>
              <a:t>Optimization of dynamic aperture for the ESRF upgrade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_presentation_silver">
  <a:themeElements>
    <a:clrScheme name="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</TotalTime>
  <Words>2655</Words>
  <Application>Microsoft Office PowerPoint</Application>
  <PresentationFormat>On-screen Show (4:3)</PresentationFormat>
  <Paragraphs>630</Paragraphs>
  <Slides>39</Slides>
  <Notes>32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ESRF_presentation_silver</vt:lpstr>
      <vt:lpstr>???</vt:lpstr>
      <vt:lpstr>Slide 1</vt:lpstr>
      <vt:lpstr>Outlines</vt:lpstr>
      <vt:lpstr>Outlines</vt:lpstr>
      <vt:lpstr>The Hybrid Multi-Bend (HMB) lattice </vt:lpstr>
      <vt:lpstr>The Hybrid Multi-Bend (HMB) lattice </vt:lpstr>
      <vt:lpstr>The Hybrid Multi-Bend (HMB) lattice </vt:lpstr>
      <vt:lpstr>The Hybrid Multi-Bend (HMB) lattice </vt:lpstr>
      <vt:lpstr>The Hybrid Multi-Bend (HMB) lattice </vt:lpstr>
      <vt:lpstr>The Hybrid Multi-Bend (HMB) lattice </vt:lpstr>
      <vt:lpstr>Outlines</vt:lpstr>
      <vt:lpstr>Nonlinear optics: the HMB lattice</vt:lpstr>
      <vt:lpstr>Nonlinear optics: the HMB lattice</vt:lpstr>
      <vt:lpstr>Nonlinear optics: the HMB lattice</vt:lpstr>
      <vt:lpstr>Nonlinear optics: the HMB lattice</vt:lpstr>
      <vt:lpstr>Nonlinear optics: the HMB lattice</vt:lpstr>
      <vt:lpstr>Nonlinear optics: existing ESR SR Vs HMB lattice</vt:lpstr>
      <vt:lpstr>Nonlinear optics: existing ESR SR Vs HMB lattice</vt:lpstr>
      <vt:lpstr>Nonlinear optics: existing ESR SR Vs HMB lattice</vt:lpstr>
      <vt:lpstr>Nonlinear optics: existing ESR SR Vs HMB lattice</vt:lpstr>
      <vt:lpstr>Outlines</vt:lpstr>
      <vt:lpstr>Outlines</vt:lpstr>
      <vt:lpstr>Optimizing dynamic aperture</vt:lpstr>
      <vt:lpstr>Optimizing dynamic aperture</vt:lpstr>
      <vt:lpstr>Optimizing dynamic aperture</vt:lpstr>
      <vt:lpstr>Optimizing dynamic aperture</vt:lpstr>
      <vt:lpstr>Optimizing dynamic aperture</vt:lpstr>
      <vt:lpstr>Optimizing dynamic aperture</vt:lpstr>
      <vt:lpstr>Optimizing dynamic aperture</vt:lpstr>
      <vt:lpstr>Conclusion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Admans</dc:creator>
  <cp:lastModifiedBy>Andrea Franchi</cp:lastModifiedBy>
  <cp:revision>578</cp:revision>
  <dcterms:created xsi:type="dcterms:W3CDTF">2012-10-30T12:09:04Z</dcterms:created>
  <dcterms:modified xsi:type="dcterms:W3CDTF">2012-10-30T13:09:03Z</dcterms:modified>
</cp:coreProperties>
</file>