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sldIdLst>
    <p:sldId id="256" r:id="rId2"/>
    <p:sldId id="279" r:id="rId3"/>
    <p:sldId id="259" r:id="rId4"/>
    <p:sldId id="282" r:id="rId5"/>
    <p:sldId id="260" r:id="rId6"/>
    <p:sldId id="281" r:id="rId7"/>
    <p:sldId id="272" r:id="rId8"/>
    <p:sldId id="283" r:id="rId9"/>
    <p:sldId id="271" r:id="rId10"/>
    <p:sldId id="276" r:id="rId11"/>
    <p:sldId id="262" r:id="rId12"/>
    <p:sldId id="258" r:id="rId13"/>
    <p:sldId id="264" r:id="rId14"/>
    <p:sldId id="274" r:id="rId15"/>
    <p:sldId id="270" r:id="rId16"/>
    <p:sldId id="267" r:id="rId17"/>
    <p:sldId id="284" r:id="rId18"/>
    <p:sldId id="28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49" autoAdjust="0"/>
    <p:restoredTop sz="94660"/>
  </p:normalViewPr>
  <p:slideViewPr>
    <p:cSldViewPr>
      <p:cViewPr varScale="1">
        <p:scale>
          <a:sx n="104" d="100"/>
          <a:sy n="104" d="100"/>
        </p:scale>
        <p:origin x="-28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D3BB8D-B232-4C10-8339-33D6FD330707}" type="datetimeFigureOut">
              <a:rPr lang="ru-RU" smtClean="0"/>
              <a:pPr/>
              <a:t>01.11.2012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083F1B-1D89-4B73-B9B6-776188A6364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D620B9-5382-49F5-8DBF-351B30411871}" type="slidenum">
              <a:rPr lang="ru-RU"/>
              <a:pPr/>
              <a:t>4</a:t>
            </a:fld>
            <a:endParaRPr lang="ru-RU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303877-31A2-47B4-8DD0-08442B7C37A1}" type="slidenum">
              <a:rPr lang="ru-RU"/>
              <a:pPr/>
              <a:t>13</a:t>
            </a:fld>
            <a:endParaRPr lang="ru-RU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1425" tIns="45713" rIns="91425" bIns="45713"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1.11.2012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K.Zolotarev, Superconductive IDs at BINP,  USR-2012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1AC66-C505-4CDF-9BF6-403E098D18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1.11.2012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K.Zolotarev, Superconductive IDs at BINP,  USR-2012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1AC66-C505-4CDF-9BF6-403E098D18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1.11.2012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K.Zolotarev, Superconductive IDs at BINP,  USR-2012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1AC66-C505-4CDF-9BF6-403E098D18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0"/>
            <a:ext cx="7786710" cy="857232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06" y="1000108"/>
            <a:ext cx="9072594" cy="557216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1.11.2012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K.Zolotarev, Superconductive IDs at BINP,  USR-2012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1AC66-C505-4CDF-9BF6-403E098D18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1.11.2012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K.Zolotarev, Superconductive IDs at BINP,  USR-2012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1AC66-C505-4CDF-9BF6-403E098D18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1.11.2012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K.Zolotarev, Superconductive IDs at BINP,  USR-2012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1AC66-C505-4CDF-9BF6-403E098D18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1.11.2012</a:t>
            </a: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K.Zolotarev, Superconductive IDs at BINP,  USR-2012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1AC66-C505-4CDF-9BF6-403E098D18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1.11.2012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K.Zolotarev, Superconductive IDs at BINP,  USR-2012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1AC66-C505-4CDF-9BF6-403E098D18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1.11.2012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K.Zolotarev, Superconductive IDs at BINP,  USR-2012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1AC66-C505-4CDF-9BF6-403E098D18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1.11.2012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K.Zolotarev, Superconductive IDs at BINP,  USR-2012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1AC66-C505-4CDF-9BF6-403E098D18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1.11.2012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K.Zolotarev, Superconductive IDs at BINP,  USR-2012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1AC66-C505-4CDF-9BF6-403E098D18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0"/>
            <a:ext cx="8215338" cy="928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928670"/>
            <a:ext cx="9144000" cy="55721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0" y="6586438"/>
            <a:ext cx="928662" cy="271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1.11.2012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928662" y="6586438"/>
            <a:ext cx="6215106" cy="271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K.Zolotarev, Superconductive IDs at BINP,  USR-2012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286644" y="6586438"/>
            <a:ext cx="1857356" cy="271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1AC66-C505-4CDF-9BF6-403E098D18E3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Picture 2" descr="http://usr2012.ihep.ac.cn/logo.jpg"/>
          <p:cNvPicPr>
            <a:picLocks noChangeAspect="1" noChangeArrowheads="1"/>
          </p:cNvPicPr>
          <p:nvPr userDrawn="1"/>
        </p:nvPicPr>
        <p:blipFill>
          <a:blip r:embed="rId13" cstate="print"/>
          <a:srcRect r="88393"/>
          <a:stretch>
            <a:fillRect/>
          </a:stretch>
        </p:blipFill>
        <p:spPr bwMode="auto">
          <a:xfrm>
            <a:off x="0" y="0"/>
            <a:ext cx="928662" cy="92867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9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src.inp.nsk.su/conf/AFAD2013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357298"/>
            <a:ext cx="7772400" cy="1470025"/>
          </a:xfrm>
        </p:spPr>
        <p:txBody>
          <a:bodyPr>
            <a:normAutofit/>
          </a:bodyPr>
          <a:lstStyle/>
          <a:p>
            <a:r>
              <a:rPr lang="en-GB" b="1" dirty="0" smtClean="0"/>
              <a:t>Superconductive IDs at BINP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52" y="3071810"/>
            <a:ext cx="6400800" cy="1752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A.V. </a:t>
            </a:r>
            <a:r>
              <a:rPr lang="en-US" dirty="0" err="1" smtClean="0"/>
              <a:t>Bragin</a:t>
            </a:r>
            <a:r>
              <a:rPr lang="en-US" dirty="0" smtClean="0"/>
              <a:t>, S.V. </a:t>
            </a:r>
            <a:r>
              <a:rPr lang="en-US" dirty="0" err="1" smtClean="0"/>
              <a:t>Khruschev</a:t>
            </a:r>
            <a:r>
              <a:rPr lang="en-US" dirty="0" smtClean="0"/>
              <a:t>, N.A. </a:t>
            </a:r>
            <a:r>
              <a:rPr lang="en-US" dirty="0" err="1" smtClean="0"/>
              <a:t>Mezentsev</a:t>
            </a:r>
            <a:r>
              <a:rPr lang="en-US" dirty="0" smtClean="0"/>
              <a:t>, </a:t>
            </a:r>
          </a:p>
          <a:p>
            <a:r>
              <a:rPr lang="en-US" dirty="0" smtClean="0"/>
              <a:t>E.G. </a:t>
            </a:r>
            <a:r>
              <a:rPr lang="en-US" dirty="0" err="1" smtClean="0"/>
              <a:t>Miginskya</a:t>
            </a:r>
            <a:r>
              <a:rPr lang="en-US" dirty="0" smtClean="0"/>
              <a:t>, I.V. </a:t>
            </a:r>
            <a:r>
              <a:rPr lang="en-US" dirty="0" err="1" smtClean="0"/>
              <a:t>Poletaev</a:t>
            </a:r>
            <a:r>
              <a:rPr lang="en-US" dirty="0" smtClean="0"/>
              <a:t>, V.A. </a:t>
            </a:r>
            <a:r>
              <a:rPr lang="en-US" dirty="0" err="1" smtClean="0"/>
              <a:t>Shkaruba</a:t>
            </a:r>
            <a:r>
              <a:rPr lang="en-US" dirty="0" smtClean="0"/>
              <a:t>, V.M. </a:t>
            </a:r>
            <a:r>
              <a:rPr lang="en-US" dirty="0" err="1" smtClean="0"/>
              <a:t>Syrovatin</a:t>
            </a:r>
            <a:r>
              <a:rPr lang="en-US" dirty="0" smtClean="0"/>
              <a:t>, V.M. </a:t>
            </a:r>
            <a:r>
              <a:rPr lang="en-US" dirty="0" err="1" smtClean="0"/>
              <a:t>Tsukanov</a:t>
            </a:r>
            <a:r>
              <a:rPr lang="en-US" dirty="0" smtClean="0"/>
              <a:t>, A.A. </a:t>
            </a:r>
            <a:r>
              <a:rPr lang="en-US" dirty="0" err="1" smtClean="0"/>
              <a:t>Volkov</a:t>
            </a:r>
            <a:r>
              <a:rPr lang="en-US" dirty="0" smtClean="0"/>
              <a:t>, </a:t>
            </a:r>
            <a:r>
              <a:rPr lang="en-US" u="sng" dirty="0" smtClean="0"/>
              <a:t>K.V. </a:t>
            </a:r>
            <a:r>
              <a:rPr lang="en-US" u="sng" dirty="0" err="1" smtClean="0"/>
              <a:t>Zolotarev</a:t>
            </a:r>
            <a:r>
              <a:rPr lang="en-US" u="sng" dirty="0" smtClean="0"/>
              <a:t> </a:t>
            </a:r>
          </a:p>
          <a:p>
            <a:endParaRPr lang="en-US" i="1" dirty="0" smtClean="0"/>
          </a:p>
          <a:p>
            <a:r>
              <a:rPr lang="en-US" i="1" dirty="0" err="1" smtClean="0"/>
              <a:t>Budker</a:t>
            </a:r>
            <a:r>
              <a:rPr lang="en-US" i="1" dirty="0" smtClean="0"/>
              <a:t> Institute of Nuclear Physics, Novosibirsk, Russia</a:t>
            </a:r>
            <a:r>
              <a:rPr lang="en-US" dirty="0" smtClean="0"/>
              <a:t> </a:t>
            </a:r>
          </a:p>
        </p:txBody>
      </p:sp>
      <p:pic>
        <p:nvPicPr>
          <p:cNvPr id="24582" name="Picture 6" descr="Fo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1527" y="5357827"/>
            <a:ext cx="7872473" cy="1500174"/>
          </a:xfrm>
          <a:prstGeom prst="rect">
            <a:avLst/>
          </a:prstGeom>
          <a:noFill/>
        </p:spPr>
      </p:pic>
      <p:pic>
        <p:nvPicPr>
          <p:cNvPr id="4" name="Picture 2" descr="http://usr2012.ihep.ac.cn/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001024" cy="92867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0641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Cold mass support structure</a:t>
            </a:r>
          </a:p>
        </p:txBody>
      </p:sp>
      <p:sp>
        <p:nvSpPr>
          <p:cNvPr id="18435" name="Text Box 5"/>
          <p:cNvSpPr txBox="1">
            <a:spLocks noChangeArrowheads="1"/>
          </p:cNvSpPr>
          <p:nvPr/>
        </p:nvSpPr>
        <p:spPr bwMode="auto">
          <a:xfrm>
            <a:off x="357158" y="1000108"/>
            <a:ext cx="826135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Cold mass is hung on Kevlar strings attached to the cold mass support base on one side and to the vacuum vessel on the other.</a:t>
            </a:r>
          </a:p>
        </p:txBody>
      </p:sp>
      <p:grpSp>
        <p:nvGrpSpPr>
          <p:cNvPr id="2" name="Group 61"/>
          <p:cNvGrpSpPr>
            <a:grpSpLocks/>
          </p:cNvGrpSpPr>
          <p:nvPr/>
        </p:nvGrpSpPr>
        <p:grpSpPr bwMode="auto">
          <a:xfrm>
            <a:off x="142844" y="1714488"/>
            <a:ext cx="8775700" cy="4779962"/>
            <a:chOff x="168" y="865"/>
            <a:chExt cx="5528" cy="3011"/>
          </a:xfrm>
        </p:grpSpPr>
        <p:pic>
          <p:nvPicPr>
            <p:cNvPr id="18437" name="Picture 4" descr="Cryostat ASS-9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8" y="865"/>
              <a:ext cx="5528" cy="30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38" name="Text Box 6"/>
            <p:cNvSpPr txBox="1">
              <a:spLocks noChangeArrowheads="1"/>
            </p:cNvSpPr>
            <p:nvPr/>
          </p:nvSpPr>
          <p:spPr bwMode="auto">
            <a:xfrm>
              <a:off x="3592" y="2121"/>
              <a:ext cx="728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Kevlar strings</a:t>
              </a:r>
            </a:p>
          </p:txBody>
        </p:sp>
        <p:sp>
          <p:nvSpPr>
            <p:cNvPr id="18439" name="Line 7"/>
            <p:cNvSpPr>
              <a:spLocks noChangeShapeType="1"/>
            </p:cNvSpPr>
            <p:nvPr/>
          </p:nvSpPr>
          <p:spPr bwMode="auto">
            <a:xfrm flipH="1">
              <a:off x="3550" y="2304"/>
              <a:ext cx="184" cy="1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40" name="Line 8"/>
            <p:cNvSpPr>
              <a:spLocks noChangeShapeType="1"/>
            </p:cNvSpPr>
            <p:nvPr/>
          </p:nvSpPr>
          <p:spPr bwMode="auto">
            <a:xfrm>
              <a:off x="3764" y="2304"/>
              <a:ext cx="25" cy="36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41" name="Text Box 9"/>
            <p:cNvSpPr txBox="1">
              <a:spLocks noChangeArrowheads="1"/>
            </p:cNvSpPr>
            <p:nvPr/>
          </p:nvSpPr>
          <p:spPr bwMode="auto">
            <a:xfrm>
              <a:off x="3524" y="1835"/>
              <a:ext cx="1114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Vertical support point</a:t>
              </a:r>
            </a:p>
          </p:txBody>
        </p:sp>
        <p:sp>
          <p:nvSpPr>
            <p:cNvPr id="18442" name="Line 10"/>
            <p:cNvSpPr>
              <a:spLocks noChangeShapeType="1"/>
            </p:cNvSpPr>
            <p:nvPr/>
          </p:nvSpPr>
          <p:spPr bwMode="auto">
            <a:xfrm flipH="1">
              <a:off x="3446" y="1996"/>
              <a:ext cx="154" cy="1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43" name="Text Box 11"/>
            <p:cNvSpPr txBox="1">
              <a:spLocks noChangeArrowheads="1"/>
            </p:cNvSpPr>
            <p:nvPr/>
          </p:nvSpPr>
          <p:spPr bwMode="auto">
            <a:xfrm>
              <a:off x="308" y="997"/>
              <a:ext cx="1104" cy="32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/>
                <a:t>Vertical support points</a:t>
              </a:r>
            </a:p>
          </p:txBody>
        </p:sp>
        <p:sp>
          <p:nvSpPr>
            <p:cNvPr id="18444" name="Line 12"/>
            <p:cNvSpPr>
              <a:spLocks noChangeShapeType="1"/>
            </p:cNvSpPr>
            <p:nvPr/>
          </p:nvSpPr>
          <p:spPr bwMode="auto">
            <a:xfrm>
              <a:off x="924" y="1177"/>
              <a:ext cx="412" cy="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45" name="Line 13"/>
            <p:cNvSpPr>
              <a:spLocks noChangeShapeType="1"/>
            </p:cNvSpPr>
            <p:nvPr/>
          </p:nvSpPr>
          <p:spPr bwMode="auto">
            <a:xfrm>
              <a:off x="919" y="1182"/>
              <a:ext cx="79" cy="2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46" name="Text Box 14"/>
            <p:cNvSpPr txBox="1">
              <a:spLocks noChangeArrowheads="1"/>
            </p:cNvSpPr>
            <p:nvPr/>
          </p:nvSpPr>
          <p:spPr bwMode="auto">
            <a:xfrm>
              <a:off x="4186" y="2809"/>
              <a:ext cx="974" cy="46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/>
                <a:t>Horizontal position fixing points</a:t>
              </a:r>
            </a:p>
          </p:txBody>
        </p:sp>
        <p:sp>
          <p:nvSpPr>
            <p:cNvPr id="18447" name="Line 15"/>
            <p:cNvSpPr>
              <a:spLocks noChangeShapeType="1"/>
            </p:cNvSpPr>
            <p:nvPr/>
          </p:nvSpPr>
          <p:spPr bwMode="auto">
            <a:xfrm flipH="1" flipV="1">
              <a:off x="3997" y="2696"/>
              <a:ext cx="209" cy="3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48" name="Line 16"/>
            <p:cNvSpPr>
              <a:spLocks noChangeShapeType="1"/>
            </p:cNvSpPr>
            <p:nvPr/>
          </p:nvSpPr>
          <p:spPr bwMode="auto">
            <a:xfrm flipH="1">
              <a:off x="3317" y="3044"/>
              <a:ext cx="889" cy="2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49" name="Text Box 17"/>
            <p:cNvSpPr txBox="1">
              <a:spLocks noChangeArrowheads="1"/>
            </p:cNvSpPr>
            <p:nvPr/>
          </p:nvSpPr>
          <p:spPr bwMode="auto">
            <a:xfrm>
              <a:off x="210" y="1669"/>
              <a:ext cx="745" cy="46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/>
                <a:t>Horizontal position fixing points</a:t>
              </a:r>
            </a:p>
          </p:txBody>
        </p:sp>
        <p:sp>
          <p:nvSpPr>
            <p:cNvPr id="18450" name="Line 18"/>
            <p:cNvSpPr>
              <a:spLocks noChangeShapeType="1"/>
            </p:cNvSpPr>
            <p:nvPr/>
          </p:nvSpPr>
          <p:spPr bwMode="auto">
            <a:xfrm flipV="1">
              <a:off x="863" y="1658"/>
              <a:ext cx="671" cy="2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51" name="Line 19"/>
            <p:cNvSpPr>
              <a:spLocks noChangeShapeType="1"/>
            </p:cNvSpPr>
            <p:nvPr/>
          </p:nvSpPr>
          <p:spPr bwMode="auto">
            <a:xfrm flipH="1">
              <a:off x="814" y="1907"/>
              <a:ext cx="55" cy="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52" name="Text Box 21"/>
            <p:cNvSpPr txBox="1">
              <a:spLocks noChangeArrowheads="1"/>
            </p:cNvSpPr>
            <p:nvPr/>
          </p:nvSpPr>
          <p:spPr bwMode="auto">
            <a:xfrm>
              <a:off x="3994" y="938"/>
              <a:ext cx="1632" cy="67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/>
                <a:t>Support system:</a:t>
              </a:r>
            </a:p>
            <a:p>
              <a:r>
                <a:rPr lang="en-US" sz="1600"/>
                <a:t>3 vertical support points;</a:t>
              </a:r>
            </a:p>
            <a:p>
              <a:r>
                <a:rPr lang="en-US" sz="1600"/>
                <a:t>4 horizontal support points;</a:t>
              </a:r>
            </a:p>
            <a:p>
              <a:r>
                <a:rPr lang="en-US" sz="1600"/>
                <a:t>4 transport position stoppers</a:t>
              </a:r>
            </a:p>
          </p:txBody>
        </p:sp>
        <p:sp>
          <p:nvSpPr>
            <p:cNvPr id="18453" name="Text Box 52"/>
            <p:cNvSpPr txBox="1">
              <a:spLocks noChangeArrowheads="1"/>
            </p:cNvSpPr>
            <p:nvPr/>
          </p:nvSpPr>
          <p:spPr bwMode="auto">
            <a:xfrm>
              <a:off x="1804" y="3131"/>
              <a:ext cx="745" cy="32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/>
                <a:t>Cold mass base frame</a:t>
              </a:r>
            </a:p>
          </p:txBody>
        </p:sp>
        <p:sp>
          <p:nvSpPr>
            <p:cNvPr id="18454" name="Line 53"/>
            <p:cNvSpPr>
              <a:spLocks noChangeShapeType="1"/>
            </p:cNvSpPr>
            <p:nvPr/>
          </p:nvSpPr>
          <p:spPr bwMode="auto">
            <a:xfrm flipV="1">
              <a:off x="2104" y="2748"/>
              <a:ext cx="185" cy="4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55" name="Text Box 56"/>
            <p:cNvSpPr txBox="1">
              <a:spLocks noChangeArrowheads="1"/>
            </p:cNvSpPr>
            <p:nvPr/>
          </p:nvSpPr>
          <p:spPr bwMode="auto">
            <a:xfrm>
              <a:off x="1403" y="3508"/>
              <a:ext cx="931" cy="32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/>
                <a:t>Transport position keepers</a:t>
              </a:r>
            </a:p>
          </p:txBody>
        </p:sp>
        <p:sp>
          <p:nvSpPr>
            <p:cNvPr id="18456" name="Line 58"/>
            <p:cNvSpPr>
              <a:spLocks noChangeShapeType="1"/>
            </p:cNvSpPr>
            <p:nvPr/>
          </p:nvSpPr>
          <p:spPr bwMode="auto">
            <a:xfrm flipH="1" flipV="1">
              <a:off x="1438" y="2889"/>
              <a:ext cx="285" cy="6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57" name="Line 59"/>
            <p:cNvSpPr>
              <a:spLocks noChangeShapeType="1"/>
            </p:cNvSpPr>
            <p:nvPr/>
          </p:nvSpPr>
          <p:spPr bwMode="auto">
            <a:xfrm flipV="1">
              <a:off x="1723" y="3372"/>
              <a:ext cx="1185" cy="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1.11.2012</a:t>
            </a: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1AC66-C505-4CDF-9BF6-403E098D18E3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K.Zolotarev, Superconductive IDs at BINP,  USR-2012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history of superconductive ID fabrication in the </a:t>
            </a:r>
            <a:r>
              <a:rPr lang="en-US" dirty="0" err="1" smtClean="0"/>
              <a:t>Budker</a:t>
            </a:r>
            <a:r>
              <a:rPr lang="en-US" dirty="0" smtClean="0"/>
              <a:t> INP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050" dirty="0" smtClean="0">
                <a:solidFill>
                  <a:srgbClr val="00B050"/>
                </a:solidFill>
              </a:rPr>
              <a:t>1979 – first in the world 3.5 Tesla superconducting 20 pole wiggler (SCW) for VEPP-3</a:t>
            </a:r>
          </a:p>
          <a:p>
            <a:r>
              <a:rPr lang="en-US" sz="1050" dirty="0" smtClean="0">
                <a:solidFill>
                  <a:srgbClr val="00B050"/>
                </a:solidFill>
              </a:rPr>
              <a:t>1984 – 5 pole 8 Tesla superconducting wiggler for VEPP-2</a:t>
            </a:r>
          </a:p>
          <a:p>
            <a:r>
              <a:rPr lang="en-US" sz="1050" dirty="0" smtClean="0">
                <a:solidFill>
                  <a:srgbClr val="00B050"/>
                </a:solidFill>
              </a:rPr>
              <a:t>1985 – 4.5 Tesla Superconducting Wave Length Shifter (WLS) for Siberia-1, Moscow  </a:t>
            </a:r>
          </a:p>
          <a:p>
            <a:r>
              <a:rPr lang="en-US" sz="1050" dirty="0" smtClean="0">
                <a:solidFill>
                  <a:srgbClr val="00B050"/>
                </a:solidFill>
              </a:rPr>
              <a:t>1992 – 6 Tesla </a:t>
            </a:r>
            <a:r>
              <a:rPr lang="en-US" sz="1050" dirty="0" err="1" smtClean="0">
                <a:solidFill>
                  <a:srgbClr val="00B050"/>
                </a:solidFill>
              </a:rPr>
              <a:t>Superbend</a:t>
            </a:r>
            <a:r>
              <a:rPr lang="en-US" sz="1050" dirty="0" smtClean="0">
                <a:solidFill>
                  <a:srgbClr val="00B050"/>
                </a:solidFill>
              </a:rPr>
              <a:t> (SB) prototype for compact storage rings</a:t>
            </a:r>
          </a:p>
          <a:p>
            <a:r>
              <a:rPr lang="en-US" sz="1050" dirty="0" smtClean="0">
                <a:solidFill>
                  <a:srgbClr val="00B050"/>
                </a:solidFill>
              </a:rPr>
              <a:t>1996 - 7.5 Tesla superconducting WLS for PLS, South Korea</a:t>
            </a:r>
          </a:p>
          <a:p>
            <a:r>
              <a:rPr lang="en-US" sz="1050" dirty="0" smtClean="0">
                <a:solidFill>
                  <a:schemeClr val="accent2"/>
                </a:solidFill>
              </a:rPr>
              <a:t>1997 - 7.5 T superconducting WLS  with fixed point of radiation for CAMD-LSU (USA)</a:t>
            </a:r>
          </a:p>
          <a:p>
            <a:r>
              <a:rPr lang="ru-RU" sz="1050" dirty="0" smtClean="0">
                <a:solidFill>
                  <a:schemeClr val="accent2"/>
                </a:solidFill>
              </a:rPr>
              <a:t>2000</a:t>
            </a:r>
            <a:r>
              <a:rPr lang="en-US" sz="1050" dirty="0" smtClean="0">
                <a:solidFill>
                  <a:schemeClr val="accent2"/>
                </a:solidFill>
              </a:rPr>
              <a:t> – 7 Tesla WLS with fixed radiation point for BESSY-2, Germany </a:t>
            </a:r>
          </a:p>
          <a:p>
            <a:r>
              <a:rPr lang="en-US" sz="1050" dirty="0" smtClean="0">
                <a:solidFill>
                  <a:schemeClr val="accent2"/>
                </a:solidFill>
              </a:rPr>
              <a:t>2000 – 10 Tesla WLS for Spring-8, Japan</a:t>
            </a:r>
          </a:p>
          <a:p>
            <a:r>
              <a:rPr lang="en-US" sz="1050" dirty="0" smtClean="0">
                <a:solidFill>
                  <a:schemeClr val="accent2"/>
                </a:solidFill>
              </a:rPr>
              <a:t>2001 – 7 Tesla WLS with fixed radiation point for BESSY-2, Germany </a:t>
            </a:r>
          </a:p>
          <a:p>
            <a:r>
              <a:rPr lang="en-US" sz="1050" dirty="0" smtClean="0">
                <a:solidFill>
                  <a:schemeClr val="accent2"/>
                </a:solidFill>
              </a:rPr>
              <a:t>2002 – 3.5 Tesla  49 pole SCW for ELETTRA, Italy</a:t>
            </a:r>
          </a:p>
          <a:p>
            <a:r>
              <a:rPr lang="en-US" sz="1050" dirty="0" smtClean="0">
                <a:solidFill>
                  <a:schemeClr val="accent2"/>
                </a:solidFill>
              </a:rPr>
              <a:t>2002 – 7 Tesla 17 pole SCW for BESSY-2, Germany</a:t>
            </a:r>
          </a:p>
          <a:p>
            <a:r>
              <a:rPr lang="en-US" sz="1050" dirty="0" smtClean="0">
                <a:solidFill>
                  <a:schemeClr val="accent2"/>
                </a:solidFill>
              </a:rPr>
              <a:t>2004 – 9 Tesla </a:t>
            </a:r>
            <a:r>
              <a:rPr lang="en-US" sz="1050" dirty="0" err="1" smtClean="0">
                <a:solidFill>
                  <a:schemeClr val="accent2"/>
                </a:solidFill>
              </a:rPr>
              <a:t>Superbend</a:t>
            </a:r>
            <a:r>
              <a:rPr lang="en-US" sz="1050" dirty="0" smtClean="0">
                <a:solidFill>
                  <a:schemeClr val="accent2"/>
                </a:solidFill>
              </a:rPr>
              <a:t> for BESSY-2, Germany</a:t>
            </a:r>
          </a:p>
          <a:p>
            <a:r>
              <a:rPr lang="en-US" sz="1050" dirty="0" smtClean="0">
                <a:solidFill>
                  <a:schemeClr val="tx2"/>
                </a:solidFill>
              </a:rPr>
              <a:t>2005 – 13 Tesla superconducting solenoids for VEPP-2000</a:t>
            </a:r>
          </a:p>
          <a:p>
            <a:r>
              <a:rPr lang="en-US" sz="105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2005 – 2 Tesla 63 pole SCW for CLS, Canada</a:t>
            </a:r>
          </a:p>
          <a:p>
            <a:r>
              <a:rPr lang="en-US" sz="105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2006 – 3.5 Tesla 49 pole for DLS, England</a:t>
            </a:r>
          </a:p>
          <a:p>
            <a:r>
              <a:rPr lang="en-US" sz="105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2006 – 7.5 Tesla 21 pole SCW for Siberia-2, Moscow</a:t>
            </a:r>
          </a:p>
          <a:p>
            <a:r>
              <a:rPr lang="en-US" sz="105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2007 – 4.2 Tesla 27 pole SCW for CLS, Canada</a:t>
            </a:r>
          </a:p>
          <a:p>
            <a:r>
              <a:rPr lang="en-US" sz="105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2009 – 4.2 Tesla 49 pole SCW for DLS, England</a:t>
            </a:r>
          </a:p>
          <a:p>
            <a:r>
              <a:rPr lang="en-US" sz="105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2009 – 4.1 Tesla 35 pole SCW for LNLS, </a:t>
            </a:r>
            <a:r>
              <a:rPr lang="en-US" sz="105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Brasil</a:t>
            </a:r>
            <a:endParaRPr lang="en-US" sz="105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US" sz="105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20</a:t>
            </a:r>
            <a:r>
              <a:rPr lang="ru-RU" sz="105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10</a:t>
            </a:r>
            <a:r>
              <a:rPr lang="en-US" sz="105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- 2.1 Tesla 119 pole SCW for ALBA, Spain </a:t>
            </a:r>
          </a:p>
          <a:p>
            <a:r>
              <a:rPr lang="en-US" sz="105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201</a:t>
            </a:r>
            <a:r>
              <a:rPr lang="ru-RU" sz="105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</a:t>
            </a:r>
            <a:r>
              <a:rPr lang="en-US" sz="105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- 4.2 Tesla  SCW for Australian Light Source	</a:t>
            </a:r>
          </a:p>
          <a:p>
            <a:r>
              <a:rPr lang="en-US" sz="105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201</a:t>
            </a:r>
            <a:r>
              <a:rPr lang="ru-RU" sz="105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</a:t>
            </a:r>
            <a:r>
              <a:rPr lang="en-US" sz="105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– 7.5 Tesla  SCW for CAMD-LSU (USA)</a:t>
            </a:r>
          </a:p>
          <a:p>
            <a:endParaRPr lang="en-US" sz="1050" dirty="0" smtClean="0">
              <a:solidFill>
                <a:schemeClr val="tx2"/>
              </a:solidFill>
            </a:endParaRPr>
          </a:p>
          <a:p>
            <a:r>
              <a:rPr lang="ru-RU" sz="1050" dirty="0" smtClean="0">
                <a:solidFill>
                  <a:schemeClr val="tx2"/>
                </a:solidFill>
              </a:rPr>
              <a:t>2013 -  </a:t>
            </a:r>
            <a:r>
              <a:rPr lang="en-US" sz="1050" dirty="0" smtClean="0">
                <a:solidFill>
                  <a:schemeClr val="tx2"/>
                </a:solidFill>
              </a:rPr>
              <a:t>SCW for ANKA</a:t>
            </a:r>
            <a:endParaRPr lang="ru-RU" sz="1050" dirty="0" smtClean="0">
              <a:solidFill>
                <a:schemeClr val="tx2"/>
              </a:solidFill>
            </a:endParaRPr>
          </a:p>
          <a:p>
            <a:r>
              <a:rPr lang="ru-RU" sz="1050" dirty="0" smtClean="0">
                <a:solidFill>
                  <a:srgbClr val="FF0000"/>
                </a:solidFill>
              </a:rPr>
              <a:t>2013 -  </a:t>
            </a:r>
            <a:r>
              <a:rPr lang="en-US" sz="1050" dirty="0" smtClean="0">
                <a:solidFill>
                  <a:srgbClr val="FF0000"/>
                </a:solidFill>
              </a:rPr>
              <a:t>SCW for ANKA &amp; CLIC</a:t>
            </a:r>
            <a:r>
              <a:rPr lang="ru-RU" sz="1050" dirty="0" smtClean="0">
                <a:solidFill>
                  <a:srgbClr val="FF0000"/>
                </a:solidFill>
              </a:rPr>
              <a:t> </a:t>
            </a:r>
            <a:r>
              <a:rPr lang="en-US" sz="1050" dirty="0" smtClean="0">
                <a:solidFill>
                  <a:srgbClr val="FF0000"/>
                </a:solidFill>
              </a:rPr>
              <a:t>with indirect cooling </a:t>
            </a:r>
            <a:endParaRPr lang="ru-RU" sz="1050" dirty="0" smtClean="0">
              <a:solidFill>
                <a:srgbClr val="FF0000"/>
              </a:solidFill>
            </a:endParaRPr>
          </a:p>
          <a:p>
            <a:endParaRPr lang="en-US" sz="1050" dirty="0" smtClean="0">
              <a:solidFill>
                <a:schemeClr val="tx2"/>
              </a:solidFill>
            </a:endParaRPr>
          </a:p>
          <a:p>
            <a:r>
              <a:rPr lang="en-US" sz="1050" dirty="0" smtClean="0">
                <a:solidFill>
                  <a:schemeClr val="tx2"/>
                </a:solidFill>
              </a:rPr>
              <a:t>201</a:t>
            </a:r>
            <a:r>
              <a:rPr lang="ru-RU" sz="1050" dirty="0" smtClean="0">
                <a:solidFill>
                  <a:schemeClr val="tx2"/>
                </a:solidFill>
              </a:rPr>
              <a:t>3</a:t>
            </a:r>
            <a:r>
              <a:rPr lang="en-US" sz="1050" dirty="0" smtClean="0">
                <a:solidFill>
                  <a:schemeClr val="tx2"/>
                </a:solidFill>
              </a:rPr>
              <a:t> – 2 SCW for Siberia-2, </a:t>
            </a:r>
            <a:endParaRPr lang="ru-RU" sz="1050" dirty="0" smtClean="0">
              <a:solidFill>
                <a:schemeClr val="tx2"/>
              </a:solidFill>
            </a:endParaRPr>
          </a:p>
        </p:txBody>
      </p:sp>
      <p:pic>
        <p:nvPicPr>
          <p:cNvPr id="4" name="Picture 16" descr="перв_вигле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9520" y="857232"/>
            <a:ext cx="1510136" cy="2302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lum bright="-6000" contrast="18000"/>
          </a:blip>
          <a:srcRect/>
          <a:stretch>
            <a:fillRect/>
          </a:stretch>
        </p:blipFill>
        <p:spPr bwMode="auto">
          <a:xfrm>
            <a:off x="5500694" y="2285991"/>
            <a:ext cx="1714512" cy="2212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4" descr="IMG_235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6578" y="4572008"/>
            <a:ext cx="2016125" cy="19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1.11.2012</a:t>
            </a: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1AC66-C505-4CDF-9BF6-403E098D18E3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K.Zolotarev, Superconductive IDs at BINP,  USR-2012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Indirect cooling conception</a:t>
            </a:r>
            <a:endParaRPr lang="ru-RU" dirty="0"/>
          </a:p>
        </p:txBody>
      </p:sp>
      <p:pic>
        <p:nvPicPr>
          <p:cNvPr id="26626" name="Picture 2" descr="cryostat crosssec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00108"/>
            <a:ext cx="3923928" cy="3164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4000496" y="857232"/>
            <a:ext cx="5000660" cy="3286148"/>
            <a:chOff x="103" y="203"/>
            <a:chExt cx="5979" cy="3650"/>
          </a:xfrm>
        </p:grpSpPr>
        <p:pic>
          <p:nvPicPr>
            <p:cNvPr id="6" name="Picture 4" descr="Cryostat ASS-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3" y="879"/>
              <a:ext cx="5462" cy="2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3350" y="1132"/>
              <a:ext cx="872" cy="2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9pPr>
            </a:lstStyle>
            <a:p>
              <a:r>
                <a:rPr lang="en-US" sz="1000" dirty="0" err="1"/>
                <a:t>LHe</a:t>
              </a:r>
              <a:r>
                <a:rPr lang="en-US" sz="1000" dirty="0"/>
                <a:t> vessel</a:t>
              </a:r>
            </a:p>
          </p:txBody>
        </p:sp>
        <p:sp>
          <p:nvSpPr>
            <p:cNvPr id="8" name="Line 6"/>
            <p:cNvSpPr>
              <a:spLocks noChangeShapeType="1"/>
            </p:cNvSpPr>
            <p:nvPr/>
          </p:nvSpPr>
          <p:spPr bwMode="auto">
            <a:xfrm flipH="1">
              <a:off x="3090" y="1350"/>
              <a:ext cx="546" cy="7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9" name="Text Box 7"/>
            <p:cNvSpPr txBox="1">
              <a:spLocks noChangeArrowheads="1"/>
            </p:cNvSpPr>
            <p:nvPr/>
          </p:nvSpPr>
          <p:spPr bwMode="auto">
            <a:xfrm>
              <a:off x="1088" y="203"/>
              <a:ext cx="890" cy="2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9pPr>
            </a:lstStyle>
            <a:p>
              <a:r>
                <a:rPr lang="en-US" sz="1000" dirty="0"/>
                <a:t>SC magnet</a:t>
              </a:r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auto">
            <a:xfrm>
              <a:off x="1712" y="493"/>
              <a:ext cx="820" cy="202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1" name="Text Box 9"/>
            <p:cNvSpPr txBox="1">
              <a:spLocks noChangeArrowheads="1"/>
            </p:cNvSpPr>
            <p:nvPr/>
          </p:nvSpPr>
          <p:spPr bwMode="auto">
            <a:xfrm>
              <a:off x="2232" y="493"/>
              <a:ext cx="1323" cy="2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9pPr>
            </a:lstStyle>
            <a:p>
              <a:r>
                <a:rPr lang="en-US" sz="1000" dirty="0"/>
                <a:t>He fill/vent turret</a:t>
              </a:r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auto">
            <a:xfrm flipH="1">
              <a:off x="2772" y="686"/>
              <a:ext cx="85" cy="5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3" name="Text Box 11"/>
            <p:cNvSpPr txBox="1">
              <a:spLocks noChangeArrowheads="1"/>
            </p:cNvSpPr>
            <p:nvPr/>
          </p:nvSpPr>
          <p:spPr bwMode="auto">
            <a:xfrm>
              <a:off x="4562" y="1768"/>
              <a:ext cx="1496" cy="2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9pPr>
            </a:lstStyle>
            <a:p>
              <a:r>
                <a:rPr lang="en-US" sz="1000" dirty="0"/>
                <a:t>20 K radiation shield</a:t>
              </a:r>
            </a:p>
          </p:txBody>
        </p:sp>
        <p:sp>
          <p:nvSpPr>
            <p:cNvPr id="14" name="Line 12"/>
            <p:cNvSpPr>
              <a:spLocks noChangeShapeType="1"/>
            </p:cNvSpPr>
            <p:nvPr/>
          </p:nvSpPr>
          <p:spPr bwMode="auto">
            <a:xfrm flipH="1">
              <a:off x="4110" y="1890"/>
              <a:ext cx="480" cy="4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5" name="Text Box 13"/>
            <p:cNvSpPr txBox="1">
              <a:spLocks noChangeArrowheads="1"/>
            </p:cNvSpPr>
            <p:nvPr/>
          </p:nvSpPr>
          <p:spPr bwMode="auto">
            <a:xfrm>
              <a:off x="4586" y="2152"/>
              <a:ext cx="1496" cy="2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9pPr>
            </a:lstStyle>
            <a:p>
              <a:r>
                <a:rPr lang="en-US" sz="1000" dirty="0"/>
                <a:t>60 K radiation shield</a:t>
              </a:r>
            </a:p>
          </p:txBody>
        </p:sp>
        <p:sp>
          <p:nvSpPr>
            <p:cNvPr id="16" name="Line 14"/>
            <p:cNvSpPr>
              <a:spLocks noChangeShapeType="1"/>
            </p:cNvSpPr>
            <p:nvPr/>
          </p:nvSpPr>
          <p:spPr bwMode="auto">
            <a:xfrm flipH="1">
              <a:off x="4176" y="2268"/>
              <a:ext cx="450" cy="2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7" name="Text Box 15"/>
            <p:cNvSpPr txBox="1">
              <a:spLocks noChangeArrowheads="1"/>
            </p:cNvSpPr>
            <p:nvPr/>
          </p:nvSpPr>
          <p:spPr bwMode="auto">
            <a:xfrm>
              <a:off x="4604" y="2452"/>
              <a:ext cx="1169" cy="2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9pPr>
            </a:lstStyle>
            <a:p>
              <a:r>
                <a:rPr lang="en-US" sz="1000" dirty="0"/>
                <a:t>Beam chamber</a:t>
              </a:r>
            </a:p>
          </p:txBody>
        </p:sp>
        <p:sp>
          <p:nvSpPr>
            <p:cNvPr id="18" name="Line 16"/>
            <p:cNvSpPr>
              <a:spLocks noChangeShapeType="1"/>
            </p:cNvSpPr>
            <p:nvPr/>
          </p:nvSpPr>
          <p:spPr bwMode="auto">
            <a:xfrm flipH="1">
              <a:off x="3408" y="2562"/>
              <a:ext cx="1218" cy="2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9" name="Text Box 17"/>
            <p:cNvSpPr txBox="1">
              <a:spLocks noChangeArrowheads="1"/>
            </p:cNvSpPr>
            <p:nvPr/>
          </p:nvSpPr>
          <p:spPr bwMode="auto">
            <a:xfrm>
              <a:off x="134" y="2914"/>
              <a:ext cx="1077" cy="84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9pPr>
            </a:lstStyle>
            <a:p>
              <a:r>
                <a:rPr lang="en-US" sz="1000" dirty="0"/>
                <a:t>Beam chamber</a:t>
              </a:r>
            </a:p>
            <a:p>
              <a:r>
                <a:rPr lang="en-US" sz="1000" dirty="0"/>
                <a:t>thermal link to </a:t>
              </a:r>
              <a:r>
                <a:rPr lang="en-US" sz="1000" dirty="0" err="1"/>
                <a:t>cryocooler</a:t>
              </a:r>
              <a:endParaRPr lang="en-US" sz="1000" dirty="0"/>
            </a:p>
          </p:txBody>
        </p:sp>
        <p:sp>
          <p:nvSpPr>
            <p:cNvPr id="20" name="Line 18"/>
            <p:cNvSpPr>
              <a:spLocks noChangeShapeType="1"/>
            </p:cNvSpPr>
            <p:nvPr/>
          </p:nvSpPr>
          <p:spPr bwMode="auto">
            <a:xfrm flipV="1">
              <a:off x="936" y="2688"/>
              <a:ext cx="924" cy="3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1" name="Text Box 19"/>
            <p:cNvSpPr txBox="1">
              <a:spLocks noChangeArrowheads="1"/>
            </p:cNvSpPr>
            <p:nvPr/>
          </p:nvSpPr>
          <p:spPr bwMode="auto">
            <a:xfrm>
              <a:off x="290" y="1558"/>
              <a:ext cx="880" cy="2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9pPr>
            </a:lstStyle>
            <a:p>
              <a:r>
                <a:rPr lang="en-US" sz="1000" dirty="0" err="1"/>
                <a:t>LHe</a:t>
              </a:r>
              <a:r>
                <a:rPr lang="en-US" sz="1000" dirty="0"/>
                <a:t> piping</a:t>
              </a:r>
            </a:p>
          </p:txBody>
        </p:sp>
        <p:sp>
          <p:nvSpPr>
            <p:cNvPr id="22" name="Line 20"/>
            <p:cNvSpPr>
              <a:spLocks noChangeShapeType="1"/>
            </p:cNvSpPr>
            <p:nvPr/>
          </p:nvSpPr>
          <p:spPr bwMode="auto">
            <a:xfrm>
              <a:off x="666" y="1776"/>
              <a:ext cx="1104" cy="5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0" y="4214818"/>
            <a:ext cx="371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Direct cooled magnet (magnet in bath cryostat)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4500562" y="4214818"/>
            <a:ext cx="371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Indirect cooled magnet (magnet in isolation vacuum)</a:t>
            </a:r>
            <a:endParaRPr lang="ru-RU" dirty="0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1.11.2012</a:t>
            </a:r>
            <a:endParaRPr lang="ru-RU"/>
          </a:p>
        </p:txBody>
      </p:sp>
      <p:sp>
        <p:nvSpPr>
          <p:cNvPr id="26" name="Номер слайда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1AC66-C505-4CDF-9BF6-403E098D18E3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27" name="Нижний колонтитул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K.Zolotarev, Superconductive IDs at BINP,  USR-2012</a:t>
            </a:r>
            <a:endParaRPr lang="ru-RU"/>
          </a:p>
        </p:txBody>
      </p:sp>
      <p:sp>
        <p:nvSpPr>
          <p:cNvPr id="28" name="Содержимое 2"/>
          <p:cNvSpPr>
            <a:spLocks noGrp="1"/>
          </p:cNvSpPr>
          <p:nvPr>
            <p:ph idx="1"/>
          </p:nvPr>
        </p:nvSpPr>
        <p:spPr>
          <a:xfrm>
            <a:off x="71406" y="4929198"/>
            <a:ext cx="8715436" cy="1643074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sz="1600" dirty="0" smtClean="0"/>
              <a:t>Advantages of indirect cooling </a:t>
            </a:r>
          </a:p>
          <a:p>
            <a:r>
              <a:rPr lang="en-US" sz="1600" dirty="0" smtClean="0"/>
              <a:t>Easy access to the magnetic system and to the beam vacuum chamber</a:t>
            </a:r>
            <a:endParaRPr lang="ru-RU" sz="1600" dirty="0" smtClean="0"/>
          </a:p>
          <a:p>
            <a:r>
              <a:rPr lang="en-US" sz="1600" dirty="0" smtClean="0"/>
              <a:t>Possibility for exchanging of the elements of magnetic system (and whole system) without complex operation</a:t>
            </a:r>
            <a:endParaRPr lang="ru-RU" sz="1600" dirty="0" smtClean="0"/>
          </a:p>
          <a:p>
            <a:r>
              <a:rPr lang="en-US" sz="1600" dirty="0" smtClean="0"/>
              <a:t>Possibility for exchanging the beam vacuum chamber </a:t>
            </a:r>
          </a:p>
          <a:p>
            <a:r>
              <a:rPr lang="en-US" sz="1600" dirty="0" smtClean="0"/>
              <a:t>Possibility for installing of the wigglers in the halls with lower ceilings</a:t>
            </a:r>
          </a:p>
          <a:p>
            <a:r>
              <a:rPr lang="en-US" sz="1600" dirty="0" smtClean="0"/>
              <a:t>Effective using of the magnetic gap</a:t>
            </a:r>
            <a:endParaRPr lang="ru-RU" sz="1600" dirty="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9" name="Text Box 4"/>
          <p:cNvSpPr txBox="1">
            <a:spLocks noChangeArrowheads="1"/>
          </p:cNvSpPr>
          <p:nvPr/>
        </p:nvSpPr>
        <p:spPr bwMode="auto">
          <a:xfrm>
            <a:off x="2124075" y="188913"/>
            <a:ext cx="5378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/>
              <a:t>Pole gap      and electron beam vertical aperture</a:t>
            </a:r>
            <a:endParaRPr lang="ru-RU" b="1" dirty="0"/>
          </a:p>
        </p:txBody>
      </p:sp>
      <p:graphicFrame>
        <p:nvGraphicFramePr>
          <p:cNvPr id="82950" name="Object 5"/>
          <p:cNvGraphicFramePr>
            <a:graphicFrameLocks noChangeAspect="1"/>
          </p:cNvGraphicFramePr>
          <p:nvPr/>
        </p:nvGraphicFramePr>
        <p:xfrm>
          <a:off x="3203575" y="188913"/>
          <a:ext cx="322263" cy="381000"/>
        </p:xfrm>
        <a:graphic>
          <a:graphicData uri="http://schemas.openxmlformats.org/presentationml/2006/ole">
            <p:oleObj spid="_x0000_s27650" name="Формула" r:id="rId4" imgW="139680" imgH="164880" progId="Equation.3">
              <p:embed/>
            </p:oleObj>
          </a:graphicData>
        </a:graphic>
      </p:graphicFrame>
      <p:sp>
        <p:nvSpPr>
          <p:cNvPr id="82951" name="Text Box 6"/>
          <p:cNvSpPr txBox="1">
            <a:spLocks noChangeArrowheads="1"/>
          </p:cNvSpPr>
          <p:nvPr/>
        </p:nvSpPr>
        <p:spPr bwMode="auto">
          <a:xfrm>
            <a:off x="250825" y="908050"/>
            <a:ext cx="3524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Direct cooling magnet with liquid </a:t>
            </a:r>
          </a:p>
          <a:p>
            <a:r>
              <a:rPr lang="en-US"/>
              <a:t>helium (magnet in bath cryostat)</a:t>
            </a:r>
            <a:endParaRPr lang="ru-RU"/>
          </a:p>
        </p:txBody>
      </p:sp>
      <p:sp>
        <p:nvSpPr>
          <p:cNvPr id="82952" name="Text Box 7"/>
          <p:cNvSpPr txBox="1">
            <a:spLocks noChangeArrowheads="1"/>
          </p:cNvSpPr>
          <p:nvPr/>
        </p:nvSpPr>
        <p:spPr bwMode="auto">
          <a:xfrm>
            <a:off x="5364163" y="765175"/>
            <a:ext cx="3206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Indirect cooling magnet</a:t>
            </a:r>
          </a:p>
          <a:p>
            <a:r>
              <a:rPr lang="en-US"/>
              <a:t>Magnet in insulating vacuum  </a:t>
            </a:r>
            <a:endParaRPr lang="ru-RU"/>
          </a:p>
        </p:txBody>
      </p:sp>
      <p:graphicFrame>
        <p:nvGraphicFramePr>
          <p:cNvPr id="82953" name="Object 10"/>
          <p:cNvGraphicFramePr>
            <a:graphicFrameLocks noChangeAspect="1"/>
          </p:cNvGraphicFramePr>
          <p:nvPr/>
        </p:nvGraphicFramePr>
        <p:xfrm>
          <a:off x="214282" y="571480"/>
          <a:ext cx="4824412" cy="3994150"/>
        </p:xfrm>
        <a:graphic>
          <a:graphicData uri="http://schemas.openxmlformats.org/presentationml/2006/ole">
            <p:oleObj spid="_x0000_s27651" name="AutoCAD Drawing" r:id="rId5" imgW="14611320" imgH="9572760" progId="">
              <p:embed/>
            </p:oleObj>
          </a:graphicData>
        </a:graphic>
      </p:graphicFrame>
      <p:graphicFrame>
        <p:nvGraphicFramePr>
          <p:cNvPr id="82954" name="Object 12"/>
          <p:cNvGraphicFramePr>
            <a:graphicFrameLocks noChangeAspect="1"/>
          </p:cNvGraphicFramePr>
          <p:nvPr/>
        </p:nvGraphicFramePr>
        <p:xfrm>
          <a:off x="5435600" y="1484313"/>
          <a:ext cx="2914650" cy="1909762"/>
        </p:xfrm>
        <a:graphic>
          <a:graphicData uri="http://schemas.openxmlformats.org/presentationml/2006/ole">
            <p:oleObj spid="_x0000_s27652" name="AutoCAD Drawing" r:id="rId6" imgW="14611320" imgH="9572760" progId="">
              <p:embed/>
            </p:oleObj>
          </a:graphicData>
        </a:graphic>
      </p:graphicFrame>
      <p:pic>
        <p:nvPicPr>
          <p:cNvPr id="82955" name="Picture 13" descr="Magnet System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84725" y="3141663"/>
            <a:ext cx="4032250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56" name="Picture 14" descr="SDC1194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5650" y="3068638"/>
            <a:ext cx="3671888" cy="271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57" name="Text Box 15"/>
          <p:cNvSpPr txBox="1">
            <a:spLocks noChangeArrowheads="1"/>
          </p:cNvSpPr>
          <p:nvPr/>
        </p:nvSpPr>
        <p:spPr bwMode="auto">
          <a:xfrm>
            <a:off x="971550" y="5805488"/>
            <a:ext cx="3352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Pole gap= V aperture + 4 mm</a:t>
            </a:r>
            <a:endParaRPr lang="ru-RU" b="1"/>
          </a:p>
        </p:txBody>
      </p:sp>
      <p:sp>
        <p:nvSpPr>
          <p:cNvPr id="82958" name="Text Box 16"/>
          <p:cNvSpPr txBox="1">
            <a:spLocks noChangeArrowheads="1"/>
          </p:cNvSpPr>
          <p:nvPr/>
        </p:nvSpPr>
        <p:spPr bwMode="auto">
          <a:xfrm>
            <a:off x="4932363" y="5805488"/>
            <a:ext cx="36083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Pole gap = V aperture + 1.5 mm</a:t>
            </a:r>
            <a:endParaRPr lang="ru-RU" b="1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1.11.2012</a:t>
            </a:r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1AC66-C505-4CDF-9BF6-403E098D18E3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K.Zolotarev, Superconductive IDs at BINP,  USR-2012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8"/>
          <p:cNvGrpSpPr>
            <a:grpSpLocks/>
          </p:cNvGrpSpPr>
          <p:nvPr/>
        </p:nvGrpSpPr>
        <p:grpSpPr bwMode="auto">
          <a:xfrm>
            <a:off x="1857356" y="1071546"/>
            <a:ext cx="7026275" cy="4678362"/>
            <a:chOff x="440" y="933"/>
            <a:chExt cx="4426" cy="2947"/>
          </a:xfrm>
        </p:grpSpPr>
        <p:pic>
          <p:nvPicPr>
            <p:cNvPr id="6" name="Picture 4" descr="Cryostat ASS-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40" y="933"/>
              <a:ext cx="4426" cy="29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1148" y="1486"/>
              <a:ext cx="840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He recondenser</a:t>
              </a:r>
            </a:p>
          </p:txBody>
        </p:sp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2004" y="1590"/>
              <a:ext cx="1056" cy="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Text Box 24"/>
            <p:cNvSpPr txBox="1">
              <a:spLocks noChangeArrowheads="1"/>
            </p:cNvSpPr>
            <p:nvPr/>
          </p:nvSpPr>
          <p:spPr bwMode="auto">
            <a:xfrm>
              <a:off x="1142" y="2068"/>
              <a:ext cx="1047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60 K radiation shield</a:t>
              </a:r>
            </a:p>
          </p:txBody>
        </p:sp>
        <p:sp>
          <p:nvSpPr>
            <p:cNvPr id="10" name="Text Box 25"/>
            <p:cNvSpPr txBox="1">
              <a:spLocks noChangeArrowheads="1"/>
            </p:cNvSpPr>
            <p:nvPr/>
          </p:nvSpPr>
          <p:spPr bwMode="auto">
            <a:xfrm>
              <a:off x="1142" y="2314"/>
              <a:ext cx="1047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20 K radiation shield</a:t>
              </a:r>
            </a:p>
          </p:txBody>
        </p:sp>
        <p:sp>
          <p:nvSpPr>
            <p:cNvPr id="11" name="Line 26"/>
            <p:cNvSpPr>
              <a:spLocks noChangeShapeType="1"/>
            </p:cNvSpPr>
            <p:nvPr/>
          </p:nvSpPr>
          <p:spPr bwMode="auto">
            <a:xfrm flipV="1">
              <a:off x="2154" y="2364"/>
              <a:ext cx="324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Line 27"/>
            <p:cNvSpPr>
              <a:spLocks noChangeShapeType="1"/>
            </p:cNvSpPr>
            <p:nvPr/>
          </p:nvSpPr>
          <p:spPr bwMode="auto">
            <a:xfrm>
              <a:off x="2160" y="2190"/>
              <a:ext cx="252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Text Box 28"/>
            <p:cNvSpPr txBox="1">
              <a:spLocks noChangeArrowheads="1"/>
            </p:cNvSpPr>
            <p:nvPr/>
          </p:nvSpPr>
          <p:spPr bwMode="auto">
            <a:xfrm>
              <a:off x="1154" y="1804"/>
              <a:ext cx="591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LHe vessel</a:t>
              </a:r>
            </a:p>
          </p:txBody>
        </p:sp>
        <p:sp>
          <p:nvSpPr>
            <p:cNvPr id="14" name="Line 30"/>
            <p:cNvSpPr>
              <a:spLocks noChangeShapeType="1"/>
            </p:cNvSpPr>
            <p:nvPr/>
          </p:nvSpPr>
          <p:spPr bwMode="auto">
            <a:xfrm>
              <a:off x="1770" y="1914"/>
              <a:ext cx="1020" cy="2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Text Box 31"/>
            <p:cNvSpPr txBox="1">
              <a:spLocks noChangeArrowheads="1"/>
            </p:cNvSpPr>
            <p:nvPr/>
          </p:nvSpPr>
          <p:spPr bwMode="auto">
            <a:xfrm>
              <a:off x="1148" y="2578"/>
              <a:ext cx="1111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Cold mass base frame</a:t>
              </a:r>
            </a:p>
          </p:txBody>
        </p:sp>
        <p:sp>
          <p:nvSpPr>
            <p:cNvPr id="16" name="Line 32"/>
            <p:cNvSpPr>
              <a:spLocks noChangeShapeType="1"/>
            </p:cNvSpPr>
            <p:nvPr/>
          </p:nvSpPr>
          <p:spPr bwMode="auto">
            <a:xfrm flipV="1">
              <a:off x="2274" y="2490"/>
              <a:ext cx="402" cy="1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Text Box 33"/>
            <p:cNvSpPr txBox="1">
              <a:spLocks noChangeArrowheads="1"/>
            </p:cNvSpPr>
            <p:nvPr/>
          </p:nvSpPr>
          <p:spPr bwMode="auto">
            <a:xfrm>
              <a:off x="2300" y="1006"/>
              <a:ext cx="611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Cryocooler</a:t>
              </a:r>
            </a:p>
          </p:txBody>
        </p:sp>
        <p:sp>
          <p:nvSpPr>
            <p:cNvPr id="18" name="Line 34"/>
            <p:cNvSpPr>
              <a:spLocks noChangeShapeType="1"/>
            </p:cNvSpPr>
            <p:nvPr/>
          </p:nvSpPr>
          <p:spPr bwMode="auto">
            <a:xfrm>
              <a:off x="2886" y="1122"/>
              <a:ext cx="81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" name="Text Box 35"/>
            <p:cNvSpPr txBox="1">
              <a:spLocks noChangeArrowheads="1"/>
            </p:cNvSpPr>
            <p:nvPr/>
          </p:nvSpPr>
          <p:spPr bwMode="auto">
            <a:xfrm>
              <a:off x="1562" y="1228"/>
              <a:ext cx="1134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Current lead assembly</a:t>
              </a:r>
            </a:p>
          </p:txBody>
        </p:sp>
        <p:sp>
          <p:nvSpPr>
            <p:cNvPr id="20" name="Line 36"/>
            <p:cNvSpPr>
              <a:spLocks noChangeShapeType="1"/>
            </p:cNvSpPr>
            <p:nvPr/>
          </p:nvSpPr>
          <p:spPr bwMode="auto">
            <a:xfrm>
              <a:off x="2658" y="1350"/>
              <a:ext cx="876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Superconductive </a:t>
            </a:r>
            <a:r>
              <a:rPr lang="en-US" dirty="0" err="1" smtClean="0"/>
              <a:t>undulator</a:t>
            </a:r>
            <a:r>
              <a:rPr lang="en-US" dirty="0" smtClean="0"/>
              <a:t> for APS</a:t>
            </a:r>
            <a:endParaRPr lang="ru-RU" dirty="0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85720" y="2428868"/>
            <a:ext cx="2707005" cy="4045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4" cstate="print"/>
          <a:srcRect r="7508"/>
          <a:stretch>
            <a:fillRect/>
          </a:stretch>
        </p:blipFill>
        <p:spPr bwMode="auto">
          <a:xfrm>
            <a:off x="3071802" y="3500438"/>
            <a:ext cx="2428892" cy="2948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1.11.2012</a:t>
            </a: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1AC66-C505-4CDF-9BF6-403E098D18E3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K.Zolotarev, Superconductive IDs at BINP,  USR-2012</a:t>
            </a:r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 Damping ring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787" t="417" r="1575" b="3004"/>
          <a:stretch>
            <a:fillRect/>
          </a:stretch>
        </p:blipFill>
        <p:spPr bwMode="auto">
          <a:xfrm>
            <a:off x="367966" y="1268413"/>
            <a:ext cx="8452505" cy="5112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1.11.2012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1AC66-C505-4CDF-9BF6-403E098D18E3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K.Zolotarev, Superconductive IDs at BINP,  USR-2012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view ANKA/CLIC wiggler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142984"/>
            <a:ext cx="3429024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142984"/>
            <a:ext cx="3824288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1.11.2012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1AC66-C505-4CDF-9BF6-403E098D18E3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K.Zolotarev, Superconductive IDs at BINP,  USR-2012</a:t>
            </a:r>
            <a:endParaRPr lang="ru-RU"/>
          </a:p>
        </p:txBody>
      </p:sp>
      <p:graphicFrame>
        <p:nvGraphicFramePr>
          <p:cNvPr id="9" name="Содержимое 3"/>
          <p:cNvGraphicFramePr>
            <a:graphicFrameLocks/>
          </p:cNvGraphicFramePr>
          <p:nvPr/>
        </p:nvGraphicFramePr>
        <p:xfrm>
          <a:off x="500034" y="3857628"/>
          <a:ext cx="4039769" cy="280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4640"/>
                <a:gridCol w="1365129"/>
              </a:tblGrid>
              <a:tr h="220639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Times New Roman"/>
                          <a:cs typeface="Times New Roman"/>
                        </a:rPr>
                        <a:t>Total number of poles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162" marR="84162" marT="0" marB="0"/>
                </a:tc>
                <a:tc>
                  <a:txBody>
                    <a:bodyPr/>
                    <a:lstStyle/>
                    <a:p>
                      <a:pPr indent="3429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Times New Roman"/>
                          <a:cs typeface="Times New Roman"/>
                        </a:rPr>
                        <a:t>72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162" marR="84162" marT="0" marB="0"/>
                </a:tc>
              </a:tr>
              <a:tr h="220639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Times New Roman"/>
                          <a:cs typeface="Times New Roman"/>
                        </a:rPr>
                        <a:t>Number of main poles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162" marR="84162" marT="0" marB="0"/>
                </a:tc>
                <a:tc>
                  <a:txBody>
                    <a:bodyPr/>
                    <a:lstStyle/>
                    <a:p>
                      <a:pPr indent="3429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Times New Roman"/>
                          <a:cs typeface="Times New Roman"/>
                        </a:rPr>
                        <a:t>68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162" marR="84162" marT="0" marB="0"/>
                </a:tc>
              </a:tr>
              <a:tr h="220639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Times New Roman"/>
                          <a:cs typeface="Times New Roman"/>
                        </a:rPr>
                        <a:t>Number of additional poles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162" marR="84162" marT="0" marB="0"/>
                </a:tc>
                <a:tc>
                  <a:txBody>
                    <a:bodyPr/>
                    <a:lstStyle/>
                    <a:p>
                      <a:pPr indent="3429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162" marR="84162" marT="0" marB="0"/>
                </a:tc>
              </a:tr>
              <a:tr h="220639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Times New Roman"/>
                          <a:cs typeface="Times New Roman"/>
                        </a:rPr>
                        <a:t>Period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162" marR="84162" marT="0" marB="0"/>
                </a:tc>
                <a:tc>
                  <a:txBody>
                    <a:bodyPr/>
                    <a:lstStyle/>
                    <a:p>
                      <a:pPr indent="3429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Times New Roman"/>
                          <a:cs typeface="Times New Roman"/>
                        </a:rPr>
                        <a:t>51 mm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162" marR="84162" marT="0" marB="0"/>
                </a:tc>
              </a:tr>
              <a:tr h="220639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Times New Roman"/>
                          <a:cs typeface="Times New Roman"/>
                        </a:rPr>
                        <a:t>Magnetic gap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162" marR="84162" marT="0" marB="0"/>
                </a:tc>
                <a:tc>
                  <a:txBody>
                    <a:bodyPr/>
                    <a:lstStyle/>
                    <a:p>
                      <a:pPr indent="3429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Times New Roman"/>
                          <a:cs typeface="Times New Roman"/>
                        </a:rPr>
                        <a:t>18 mm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162" marR="84162" marT="0" marB="0"/>
                </a:tc>
              </a:tr>
              <a:tr h="333679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Times New Roman"/>
                          <a:cs typeface="Times New Roman"/>
                        </a:rPr>
                        <a:t>Peak  magnetic field on the main poles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162" marR="84162" marT="0" marB="0"/>
                </a:tc>
                <a:tc>
                  <a:txBody>
                    <a:bodyPr/>
                    <a:lstStyle/>
                    <a:p>
                      <a:pPr indent="3429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Times New Roman"/>
                          <a:cs typeface="Times New Roman"/>
                        </a:rPr>
                        <a:t>3 T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162" marR="84162" marT="0" marB="0"/>
                </a:tc>
              </a:tr>
              <a:tr h="220639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Times New Roman"/>
                          <a:cs typeface="Times New Roman"/>
                        </a:rPr>
                        <a:t>Currents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162" marR="84162" marT="0" marB="0"/>
                </a:tc>
                <a:tc>
                  <a:txBody>
                    <a:bodyPr/>
                    <a:lstStyle/>
                    <a:p>
                      <a:pPr indent="3429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Times New Roman"/>
                          <a:cs typeface="Times New Roman"/>
                        </a:rPr>
                        <a:t>243 A x4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162" marR="84162" marT="0" marB="0"/>
                </a:tc>
              </a:tr>
              <a:tr h="220639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Times New Roman"/>
                          <a:cs typeface="Times New Roman"/>
                        </a:rPr>
                        <a:t>Stored energy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162" marR="84162" marT="0" marB="0"/>
                </a:tc>
                <a:tc>
                  <a:txBody>
                    <a:bodyPr/>
                    <a:lstStyle/>
                    <a:p>
                      <a:pPr indent="3429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Times New Roman"/>
                          <a:cs typeface="Times New Roman"/>
                        </a:rPr>
                        <a:t>60 kJ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162" marR="84162" marT="0" marB="0"/>
                </a:tc>
              </a:tr>
              <a:tr h="220639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Times New Roman"/>
                          <a:cs typeface="Times New Roman"/>
                        </a:rPr>
                        <a:t>Aperture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162" marR="84162" marT="0" marB="0"/>
                </a:tc>
                <a:tc>
                  <a:txBody>
                    <a:bodyPr/>
                    <a:lstStyle/>
                    <a:p>
                      <a:pPr indent="3429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Times New Roman"/>
                          <a:cs typeface="Times New Roman"/>
                        </a:rPr>
                        <a:t>13 mm x 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162" marR="84162" marT="0" marB="0"/>
                </a:tc>
              </a:tr>
            </a:tbl>
          </a:graphicData>
        </a:graphic>
      </p:graphicFrame>
      <p:sp>
        <p:nvSpPr>
          <p:cNvPr id="10" name="Содержимое 4"/>
          <p:cNvSpPr txBox="1">
            <a:spLocks/>
          </p:cNvSpPr>
          <p:nvPr/>
        </p:nvSpPr>
        <p:spPr>
          <a:xfrm>
            <a:off x="4643438" y="4500570"/>
            <a:ext cx="4038600" cy="1928826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Additional requirements</a:t>
            </a: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Possibility for exchanging of the magnetic system in future </a:t>
            </a: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Possibility for exchanging of the beam vacuum pipe</a:t>
            </a: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Heating vacuum pipe till 90 K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Heating vacuum pipe with power load up to 50 W (with keeping temperature about 40 K)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Possibility of activation of the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NEG-coating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up to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200</a:t>
            </a:r>
            <a:r>
              <a:rPr kumimoji="0" lang="en-US" sz="16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C)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plans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 smtClean="0"/>
              <a:t>LHe</a:t>
            </a:r>
            <a:r>
              <a:rPr lang="en-US" dirty="0" smtClean="0"/>
              <a:t> free cooling conception wit using heat pipe</a:t>
            </a:r>
          </a:p>
          <a:p>
            <a:endParaRPr lang="en-US" dirty="0" smtClean="0"/>
          </a:p>
          <a:p>
            <a:r>
              <a:rPr lang="en-US" dirty="0" smtClean="0"/>
              <a:t>Winding technology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1.11.2012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K.Zolotarev, Superconductive IDs at BINP,  USR-2012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1AC66-C505-4CDF-9BF6-403E098D18E3}" type="slidenum">
              <a:rPr lang="ru-RU" smtClean="0"/>
              <a:pPr/>
              <a:t>17</a:t>
            </a:fld>
            <a:endParaRPr lang="ru-RU"/>
          </a:p>
        </p:txBody>
      </p:sp>
      <p:pic>
        <p:nvPicPr>
          <p:cNvPr id="9" name="Picture 2" descr="cool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1500174"/>
            <a:ext cx="348297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 descr="Fo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5251774"/>
            <a:ext cx="6929454" cy="132047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0"/>
            <a:ext cx="7358082" cy="1357298"/>
          </a:xfrm>
        </p:spPr>
        <p:txBody>
          <a:bodyPr>
            <a:noAutofit/>
          </a:bodyPr>
          <a:lstStyle/>
          <a:p>
            <a:pPr lvl="0"/>
            <a:r>
              <a:rPr lang="ru-RU" sz="28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4th </a:t>
            </a:r>
            <a:r>
              <a:rPr lang="ru-RU" sz="2800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Asian</a:t>
            </a:r>
            <a:r>
              <a:rPr lang="ru-RU" sz="28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Forum</a:t>
            </a:r>
            <a:r>
              <a:rPr lang="ru-RU" sz="28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for</a:t>
            </a:r>
            <a:r>
              <a:rPr lang="ru-RU" sz="28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Accelerators</a:t>
            </a:r>
            <a:r>
              <a:rPr lang="ru-RU" sz="28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and</a:t>
            </a:r>
            <a:r>
              <a:rPr lang="ru-RU" sz="28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Detectors</a:t>
            </a:r>
            <a:r>
              <a:rPr lang="ru-RU" sz="28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900" dirty="0" smtClean="0">
                <a:solidFill>
                  <a:prstClr val="black"/>
                </a:solidFill>
                <a:latin typeface="Arial" pitchFamily="34" charset="0"/>
              </a:rPr>
              <a:t/>
            </a:r>
            <a:br>
              <a:rPr lang="ru-RU" sz="900" dirty="0" smtClean="0">
                <a:solidFill>
                  <a:prstClr val="black"/>
                </a:solidFill>
                <a:latin typeface="Arial" pitchFamily="34" charset="0"/>
              </a:rPr>
            </a:br>
            <a:endParaRPr lang="ru-RU" sz="28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1.11.2012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K.Zolotarev, Superconductive IDs at BINP,  USR-2012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1AC66-C505-4CDF-9BF6-403E098D18E3}" type="slidenum">
              <a:rPr lang="ru-RU" smtClean="0"/>
              <a:pPr/>
              <a:t>18</a:t>
            </a:fld>
            <a:endParaRPr lang="ru-RU" dirty="0"/>
          </a:p>
        </p:txBody>
      </p:sp>
      <p:pic>
        <p:nvPicPr>
          <p:cNvPr id="51202" name="Picture 2" descr="http://ssrc.inp.nsk.su/conf/AFAD2013/AFAD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763152" cy="1000108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42844" y="1071546"/>
            <a:ext cx="900115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indent="-182563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/>
              <a:t>Accelerator and its related technologies for photon science </a:t>
            </a:r>
          </a:p>
          <a:p>
            <a:pPr marL="182563" indent="-182563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/>
              <a:t> Accelerator and its related technologies for </a:t>
            </a:r>
            <a:r>
              <a:rPr lang="en-US" sz="2000" dirty="0" err="1" smtClean="0"/>
              <a:t>hadron</a:t>
            </a:r>
            <a:r>
              <a:rPr lang="en-US" sz="2000" dirty="0" smtClean="0"/>
              <a:t> (neutron) science </a:t>
            </a:r>
          </a:p>
          <a:p>
            <a:pPr marL="182563" indent="-182563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/>
              <a:t> Detector Technology Development </a:t>
            </a:r>
          </a:p>
          <a:p>
            <a:pPr marL="182563" indent="-182563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/>
              <a:t> Accelerator and its related technologies for Industrial &amp; Medical Applications </a:t>
            </a:r>
          </a:p>
          <a:p>
            <a:pPr marL="182563" indent="-182563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/>
              <a:t> R&amp;D for innovative accelerators </a:t>
            </a:r>
          </a:p>
          <a:p>
            <a:pPr marL="182563" indent="-182563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/>
              <a:t> Network &amp; Computing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Arial" pitchFamily="34" charset="0"/>
                <a:cs typeface="Arial" pitchFamily="34" charset="0"/>
                <a:hlinkClick r:id="rId4"/>
              </a:rPr>
              <a:t>http://ssrc.inp.nsk.su/conf/AFAD2013/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lvl="0">
              <a:lnSpc>
                <a:spcPct val="150000"/>
              </a:lnSpc>
            </a:pPr>
            <a:r>
              <a:rPr lang="ru-RU" sz="20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25 - 26 </a:t>
            </a:r>
            <a:r>
              <a:rPr lang="ru-RU" sz="2000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February</a:t>
            </a:r>
            <a:r>
              <a:rPr lang="ru-RU" sz="20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, 2013, BINP, </a:t>
            </a:r>
            <a:r>
              <a:rPr lang="ru-RU" sz="2000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Novosibirsk</a:t>
            </a:r>
            <a:r>
              <a:rPr lang="ru-RU" sz="20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Russia</a:t>
            </a:r>
            <a:endParaRPr lang="ru-RU" sz="1000" dirty="0" smtClean="0">
              <a:solidFill>
                <a:prstClr val="black"/>
              </a:solidFill>
              <a:latin typeface="Arial" pitchFamily="34" charset="0"/>
            </a:endParaRPr>
          </a:p>
          <a:p>
            <a:pPr>
              <a:lnSpc>
                <a:spcPct val="150000"/>
              </a:lnSpc>
            </a:pPr>
            <a:endParaRPr lang="en-US" sz="2000" dirty="0" smtClean="0"/>
          </a:p>
          <a:p>
            <a:pPr>
              <a:lnSpc>
                <a:spcPct val="150000"/>
              </a:lnSpc>
            </a:pPr>
            <a:r>
              <a:rPr lang="en-US" sz="2000" dirty="0" smtClean="0"/>
              <a:t/>
            </a:r>
            <a:br>
              <a:rPr lang="en-US" sz="2000" dirty="0" smtClean="0"/>
            </a:br>
            <a:endParaRPr lang="ru-RU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050" dirty="0" smtClean="0">
                <a:solidFill>
                  <a:srgbClr val="00B050"/>
                </a:solidFill>
              </a:rPr>
              <a:t>1979 – first in the world 3.5 Tesla superconducting 20 pole wiggler (SCW) for VEPP-3</a:t>
            </a:r>
          </a:p>
          <a:p>
            <a:r>
              <a:rPr lang="en-US" sz="1050" dirty="0" smtClean="0">
                <a:solidFill>
                  <a:srgbClr val="00B050"/>
                </a:solidFill>
              </a:rPr>
              <a:t>1984 – 5 pole 8 Tesla superconducting wiggler for VEPP-2</a:t>
            </a:r>
          </a:p>
          <a:p>
            <a:r>
              <a:rPr lang="en-US" sz="1050" dirty="0" smtClean="0">
                <a:solidFill>
                  <a:srgbClr val="00B050"/>
                </a:solidFill>
              </a:rPr>
              <a:t>1985 – 4.5 Tesla Superconducting Wave Length Shifter (WLS) for Siberia-1, Moscow  </a:t>
            </a:r>
          </a:p>
          <a:p>
            <a:r>
              <a:rPr lang="en-US" sz="1050" dirty="0" smtClean="0">
                <a:solidFill>
                  <a:srgbClr val="00B050"/>
                </a:solidFill>
              </a:rPr>
              <a:t>1992 – 6 Tesla </a:t>
            </a:r>
            <a:r>
              <a:rPr lang="en-US" sz="1050" dirty="0" err="1" smtClean="0">
                <a:solidFill>
                  <a:srgbClr val="00B050"/>
                </a:solidFill>
              </a:rPr>
              <a:t>Superbend</a:t>
            </a:r>
            <a:r>
              <a:rPr lang="en-US" sz="1050" dirty="0" smtClean="0">
                <a:solidFill>
                  <a:srgbClr val="00B050"/>
                </a:solidFill>
              </a:rPr>
              <a:t> (SB) prototype for compact storage rings</a:t>
            </a:r>
          </a:p>
          <a:p>
            <a:r>
              <a:rPr lang="en-US" sz="1050" dirty="0" smtClean="0">
                <a:solidFill>
                  <a:srgbClr val="00B050"/>
                </a:solidFill>
              </a:rPr>
              <a:t>1996 - 7.5 Tesla superconducting WLS for PLS, South Korea</a:t>
            </a:r>
            <a:r>
              <a:rPr lang="en-US" sz="1050" baseline="30000" dirty="0" smtClean="0"/>
              <a:t>=</a:t>
            </a:r>
            <a:endParaRPr lang="en-US" sz="1050" dirty="0" smtClean="0">
              <a:solidFill>
                <a:srgbClr val="00B050"/>
              </a:solidFill>
            </a:endParaRPr>
          </a:p>
          <a:p>
            <a:r>
              <a:rPr lang="en-US" sz="1050" dirty="0" smtClean="0">
                <a:solidFill>
                  <a:srgbClr val="00B050"/>
                </a:solidFill>
              </a:rPr>
              <a:t>1997 - 7.5 T superconducting WLS  with fixed point of radiation for CAMD-LSU (USA)</a:t>
            </a:r>
          </a:p>
          <a:p>
            <a:r>
              <a:rPr lang="ru-RU" sz="1050" dirty="0" smtClean="0">
                <a:solidFill>
                  <a:schemeClr val="accent2"/>
                </a:solidFill>
              </a:rPr>
              <a:t>2000</a:t>
            </a:r>
            <a:r>
              <a:rPr lang="en-US" sz="1050" dirty="0" smtClean="0">
                <a:solidFill>
                  <a:schemeClr val="accent2"/>
                </a:solidFill>
              </a:rPr>
              <a:t> – 7 Tesla WLS with fixed radiation point for BESSY-2, Germany </a:t>
            </a:r>
          </a:p>
          <a:p>
            <a:r>
              <a:rPr lang="en-US" sz="1050" dirty="0" smtClean="0">
                <a:solidFill>
                  <a:schemeClr val="accent2"/>
                </a:solidFill>
              </a:rPr>
              <a:t>2000 – 10 Tesla WLS for Spring-8, Japan</a:t>
            </a:r>
          </a:p>
          <a:p>
            <a:r>
              <a:rPr lang="en-US" sz="1050" dirty="0" smtClean="0">
                <a:solidFill>
                  <a:schemeClr val="accent2"/>
                </a:solidFill>
              </a:rPr>
              <a:t>2001 – 7 Tesla WLS with fixed radiation point for BESSY-2, Germany </a:t>
            </a:r>
          </a:p>
          <a:p>
            <a:r>
              <a:rPr lang="en-US" sz="1050" dirty="0" smtClean="0">
                <a:solidFill>
                  <a:schemeClr val="accent2"/>
                </a:solidFill>
              </a:rPr>
              <a:t>2002 – 3.5 Tesla  49 pole SCW for ELETTRA, Italy</a:t>
            </a:r>
          </a:p>
          <a:p>
            <a:r>
              <a:rPr lang="en-US" sz="1050" dirty="0" smtClean="0">
                <a:solidFill>
                  <a:schemeClr val="accent2"/>
                </a:solidFill>
              </a:rPr>
              <a:t>2002 – 7 Tesla 17 pole SCW for BESSY-2, Germany</a:t>
            </a:r>
          </a:p>
          <a:p>
            <a:r>
              <a:rPr lang="en-US" sz="1050" dirty="0" smtClean="0">
                <a:solidFill>
                  <a:schemeClr val="accent1"/>
                </a:solidFill>
              </a:rPr>
              <a:t>2004 – 9 Tesla </a:t>
            </a:r>
            <a:r>
              <a:rPr lang="en-US" sz="1050" dirty="0" err="1" smtClean="0">
                <a:solidFill>
                  <a:schemeClr val="accent1"/>
                </a:solidFill>
              </a:rPr>
              <a:t>Superbend</a:t>
            </a:r>
            <a:r>
              <a:rPr lang="en-US" sz="1050" dirty="0" smtClean="0">
                <a:solidFill>
                  <a:schemeClr val="accent1"/>
                </a:solidFill>
              </a:rPr>
              <a:t> for BESSY-2, Germany</a:t>
            </a:r>
          </a:p>
          <a:p>
            <a:r>
              <a:rPr lang="en-US" sz="1050" dirty="0" smtClean="0">
                <a:solidFill>
                  <a:schemeClr val="accent1"/>
                </a:solidFill>
              </a:rPr>
              <a:t>2005 – 13 Tesla superconducting solenoids for VEPP-2000</a:t>
            </a:r>
          </a:p>
          <a:p>
            <a:r>
              <a:rPr lang="en-US" sz="1050" dirty="0" smtClean="0">
                <a:solidFill>
                  <a:srgbClr val="C40827"/>
                </a:solidFill>
              </a:rPr>
              <a:t>2005 – 2 Tesla 63 pole SCW for CLS, Canada</a:t>
            </a:r>
          </a:p>
          <a:p>
            <a:r>
              <a:rPr lang="en-US" sz="1050" dirty="0" smtClean="0">
                <a:solidFill>
                  <a:srgbClr val="C40827"/>
                </a:solidFill>
              </a:rPr>
              <a:t>2006 – 3.5 Tesla 49 pole for DLS, England</a:t>
            </a:r>
          </a:p>
          <a:p>
            <a:r>
              <a:rPr lang="en-US" sz="1050" dirty="0" smtClean="0">
                <a:solidFill>
                  <a:srgbClr val="C40827"/>
                </a:solidFill>
              </a:rPr>
              <a:t>2006 – 7.5 Tesla 21 pole SCW for Siberia-2, Moscow</a:t>
            </a:r>
          </a:p>
          <a:p>
            <a:r>
              <a:rPr lang="en-US" sz="1050" dirty="0" smtClean="0">
                <a:solidFill>
                  <a:srgbClr val="C40827"/>
                </a:solidFill>
              </a:rPr>
              <a:t>2007 – 4.2 Tesla 27 pole SCW for CLS, Canada</a:t>
            </a:r>
          </a:p>
          <a:p>
            <a:r>
              <a:rPr lang="en-US" sz="1050" dirty="0" smtClean="0">
                <a:solidFill>
                  <a:srgbClr val="C40827"/>
                </a:solidFill>
              </a:rPr>
              <a:t>2009 – 4.2 Tesla 49 pole SCW for DLS, England</a:t>
            </a:r>
          </a:p>
          <a:p>
            <a:r>
              <a:rPr lang="en-US" sz="1050" dirty="0" smtClean="0">
                <a:solidFill>
                  <a:srgbClr val="C40827"/>
                </a:solidFill>
              </a:rPr>
              <a:t>2009 – 4.1 Tesla 35 pole SCW for LNLS, </a:t>
            </a:r>
            <a:r>
              <a:rPr lang="en-US" sz="1050" dirty="0" err="1" smtClean="0">
                <a:solidFill>
                  <a:srgbClr val="C40827"/>
                </a:solidFill>
              </a:rPr>
              <a:t>Brasil</a:t>
            </a:r>
            <a:endParaRPr lang="en-US" sz="1050" dirty="0" smtClean="0">
              <a:solidFill>
                <a:srgbClr val="C40827"/>
              </a:solidFill>
            </a:endParaRPr>
          </a:p>
          <a:p>
            <a:r>
              <a:rPr lang="en-US" sz="1050" dirty="0" smtClean="0">
                <a:solidFill>
                  <a:srgbClr val="C40827"/>
                </a:solidFill>
              </a:rPr>
              <a:t>20</a:t>
            </a:r>
            <a:r>
              <a:rPr lang="ru-RU" sz="1050" dirty="0" smtClean="0">
                <a:solidFill>
                  <a:srgbClr val="C40827"/>
                </a:solidFill>
              </a:rPr>
              <a:t>10</a:t>
            </a:r>
            <a:r>
              <a:rPr lang="en-US" sz="1050" dirty="0" smtClean="0">
                <a:solidFill>
                  <a:srgbClr val="C40827"/>
                </a:solidFill>
              </a:rPr>
              <a:t> - 2.1 Tesla 119 pole SCW for ALBA, Spain</a:t>
            </a:r>
            <a:r>
              <a:rPr lang="en-US" sz="1050" dirty="0" smtClean="0">
                <a:solidFill>
                  <a:schemeClr val="bg2"/>
                </a:solidFill>
              </a:rPr>
              <a:t> </a:t>
            </a:r>
          </a:p>
          <a:p>
            <a:r>
              <a:rPr lang="en-US" sz="1050" dirty="0" smtClean="0">
                <a:solidFill>
                  <a:schemeClr val="tx2"/>
                </a:solidFill>
              </a:rPr>
              <a:t>201</a:t>
            </a:r>
            <a:r>
              <a:rPr lang="ru-RU" sz="1050" dirty="0" smtClean="0">
                <a:solidFill>
                  <a:schemeClr val="tx2"/>
                </a:solidFill>
              </a:rPr>
              <a:t>2</a:t>
            </a:r>
            <a:r>
              <a:rPr lang="en-US" sz="1050" dirty="0" smtClean="0">
                <a:solidFill>
                  <a:schemeClr val="tx2"/>
                </a:solidFill>
              </a:rPr>
              <a:t> - 4.2 Tesla  SCW for Australian Light Source	</a:t>
            </a:r>
          </a:p>
          <a:p>
            <a:r>
              <a:rPr lang="en-US" sz="1050" dirty="0" smtClean="0">
                <a:solidFill>
                  <a:schemeClr val="tx2"/>
                </a:solidFill>
              </a:rPr>
              <a:t>201</a:t>
            </a:r>
            <a:r>
              <a:rPr lang="ru-RU" sz="1050" dirty="0" smtClean="0">
                <a:solidFill>
                  <a:schemeClr val="tx2"/>
                </a:solidFill>
              </a:rPr>
              <a:t>2</a:t>
            </a:r>
            <a:r>
              <a:rPr lang="en-US" sz="1050" dirty="0" smtClean="0">
                <a:solidFill>
                  <a:schemeClr val="tx2"/>
                </a:solidFill>
              </a:rPr>
              <a:t> – 7.5 Tesla  SCW for CAMD-LSU (USA)</a:t>
            </a:r>
          </a:p>
          <a:p>
            <a:endParaRPr lang="en-US" sz="1050" dirty="0" smtClean="0">
              <a:solidFill>
                <a:schemeClr val="tx2"/>
              </a:solidFill>
            </a:endParaRPr>
          </a:p>
          <a:p>
            <a:r>
              <a:rPr lang="ru-RU" sz="1050" dirty="0" smtClean="0">
                <a:solidFill>
                  <a:schemeClr val="tx2"/>
                </a:solidFill>
              </a:rPr>
              <a:t>2013 -  </a:t>
            </a:r>
            <a:r>
              <a:rPr lang="en-US" sz="1050" dirty="0" smtClean="0">
                <a:solidFill>
                  <a:schemeClr val="tx2"/>
                </a:solidFill>
              </a:rPr>
              <a:t>SCW for ANKA</a:t>
            </a:r>
            <a:endParaRPr lang="ru-RU" sz="1050" dirty="0" smtClean="0">
              <a:solidFill>
                <a:schemeClr val="tx2"/>
              </a:solidFill>
            </a:endParaRPr>
          </a:p>
          <a:p>
            <a:r>
              <a:rPr lang="ru-RU" sz="1050" dirty="0" smtClean="0">
                <a:solidFill>
                  <a:schemeClr val="tx2"/>
                </a:solidFill>
              </a:rPr>
              <a:t>2013 -  </a:t>
            </a:r>
            <a:r>
              <a:rPr lang="en-US" sz="1050" dirty="0" smtClean="0">
                <a:solidFill>
                  <a:schemeClr val="tx2"/>
                </a:solidFill>
              </a:rPr>
              <a:t>SCW for ANKA &amp; CLIC</a:t>
            </a:r>
            <a:r>
              <a:rPr lang="ru-RU" sz="1050" dirty="0" smtClean="0">
                <a:solidFill>
                  <a:schemeClr val="tx2"/>
                </a:solidFill>
              </a:rPr>
              <a:t> </a:t>
            </a:r>
            <a:r>
              <a:rPr lang="en-US" sz="1050" dirty="0" smtClean="0">
                <a:solidFill>
                  <a:schemeClr val="tx2"/>
                </a:solidFill>
              </a:rPr>
              <a:t>with indirect cooling </a:t>
            </a:r>
            <a:endParaRPr lang="ru-RU" sz="1050" dirty="0" smtClean="0">
              <a:solidFill>
                <a:schemeClr val="tx2"/>
              </a:solidFill>
            </a:endParaRPr>
          </a:p>
          <a:p>
            <a:endParaRPr lang="en-US" sz="1050" dirty="0" smtClean="0">
              <a:solidFill>
                <a:schemeClr val="tx2"/>
              </a:solidFill>
            </a:endParaRPr>
          </a:p>
          <a:p>
            <a:r>
              <a:rPr lang="en-US" sz="1050" dirty="0" smtClean="0">
                <a:solidFill>
                  <a:schemeClr val="tx2"/>
                </a:solidFill>
              </a:rPr>
              <a:t>201</a:t>
            </a:r>
            <a:r>
              <a:rPr lang="ru-RU" sz="1050" dirty="0" smtClean="0">
                <a:solidFill>
                  <a:schemeClr val="tx2"/>
                </a:solidFill>
              </a:rPr>
              <a:t>3</a:t>
            </a:r>
            <a:r>
              <a:rPr lang="en-US" sz="1050" dirty="0" smtClean="0">
                <a:solidFill>
                  <a:schemeClr val="tx2"/>
                </a:solidFill>
              </a:rPr>
              <a:t> – 2 SCW for Siberia-2, </a:t>
            </a:r>
            <a:endParaRPr lang="ru-RU" sz="1050" dirty="0" smtClean="0">
              <a:solidFill>
                <a:schemeClr val="tx2"/>
              </a:solidFill>
            </a:endParaRPr>
          </a:p>
        </p:txBody>
      </p:sp>
      <p:pic>
        <p:nvPicPr>
          <p:cNvPr id="50178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5600" y="2858400"/>
            <a:ext cx="4644000" cy="344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history of superconductive ID fabrication in the </a:t>
            </a:r>
            <a:r>
              <a:rPr lang="en-US" dirty="0" err="1" smtClean="0"/>
              <a:t>Budker</a:t>
            </a:r>
            <a:r>
              <a:rPr lang="en-US" dirty="0" smtClean="0"/>
              <a:t> INP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1.11.2012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1AC66-C505-4CDF-9BF6-403E098D18E3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K.Zolotarev</a:t>
            </a:r>
            <a:r>
              <a:rPr lang="en-US" dirty="0" smtClean="0"/>
              <a:t>, Superconductive IDs at BINP,  USR-2012</a:t>
            </a:r>
            <a:endParaRPr lang="ru-RU" dirty="0"/>
          </a:p>
        </p:txBody>
      </p:sp>
      <p:sp>
        <p:nvSpPr>
          <p:cNvPr id="9" name="Блок-схема: память с прямым доступом 8"/>
          <p:cNvSpPr/>
          <p:nvPr/>
        </p:nvSpPr>
        <p:spPr>
          <a:xfrm flipH="1">
            <a:off x="6536055" y="3891916"/>
            <a:ext cx="45719" cy="45719"/>
          </a:xfrm>
          <a:prstGeom prst="flowChartMagneticDrum">
            <a:avLst/>
          </a:prstGeom>
          <a:solidFill>
            <a:srgbClr val="FF0000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aseline="30000" dirty="0"/>
          </a:p>
        </p:txBody>
      </p:sp>
      <p:sp>
        <p:nvSpPr>
          <p:cNvPr id="11" name="5-конечная звезда 10"/>
          <p:cNvSpPr/>
          <p:nvPr/>
        </p:nvSpPr>
        <p:spPr>
          <a:xfrm>
            <a:off x="7715272" y="3536156"/>
            <a:ext cx="78559" cy="81439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7572396" y="3429000"/>
            <a:ext cx="357189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dirty="0" smtClean="0"/>
              <a:t>BINP</a:t>
            </a:r>
            <a:endParaRPr lang="ru-RU" sz="500" dirty="0"/>
          </a:p>
        </p:txBody>
      </p:sp>
      <p:sp>
        <p:nvSpPr>
          <p:cNvPr id="14" name="Блок-схема: память с прямым доступом 13"/>
          <p:cNvSpPr/>
          <p:nvPr/>
        </p:nvSpPr>
        <p:spPr>
          <a:xfrm flipH="1">
            <a:off x="6536040" y="3944299"/>
            <a:ext cx="45719" cy="45719"/>
          </a:xfrm>
          <a:prstGeom prst="flowChartMagneticDrum">
            <a:avLst/>
          </a:prstGeom>
          <a:solidFill>
            <a:srgbClr val="FF0000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aseline="30000" dirty="0"/>
          </a:p>
        </p:txBody>
      </p:sp>
      <p:sp>
        <p:nvSpPr>
          <p:cNvPr id="15" name="Блок-схема: память с прямым доступом 14"/>
          <p:cNvSpPr/>
          <p:nvPr/>
        </p:nvSpPr>
        <p:spPr>
          <a:xfrm flipH="1">
            <a:off x="6536055" y="3989547"/>
            <a:ext cx="45719" cy="45719"/>
          </a:xfrm>
          <a:prstGeom prst="flowChartMagneticDrum">
            <a:avLst/>
          </a:prstGeom>
          <a:solidFill>
            <a:srgbClr val="FF0000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aseline="30000" dirty="0"/>
          </a:p>
        </p:txBody>
      </p:sp>
      <p:sp>
        <p:nvSpPr>
          <p:cNvPr id="16" name="Блок-схема: память с прямым доступом 15"/>
          <p:cNvSpPr/>
          <p:nvPr/>
        </p:nvSpPr>
        <p:spPr>
          <a:xfrm flipH="1">
            <a:off x="6569393" y="4091941"/>
            <a:ext cx="45719" cy="45719"/>
          </a:xfrm>
          <a:prstGeom prst="flowChartMagneticDrum">
            <a:avLst/>
          </a:prstGeom>
          <a:solidFill>
            <a:srgbClr val="FF0000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aseline="30000" dirty="0"/>
          </a:p>
        </p:txBody>
      </p:sp>
      <p:sp>
        <p:nvSpPr>
          <p:cNvPr id="17" name="Блок-схема: память с прямым доступом 16"/>
          <p:cNvSpPr/>
          <p:nvPr/>
        </p:nvSpPr>
        <p:spPr>
          <a:xfrm flipH="1">
            <a:off x="6302692" y="4387216"/>
            <a:ext cx="45719" cy="45719"/>
          </a:xfrm>
          <a:prstGeom prst="flowChartMagneticDrum">
            <a:avLst/>
          </a:prstGeom>
          <a:solidFill>
            <a:srgbClr val="FF0000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aseline="30000" dirty="0"/>
          </a:p>
        </p:txBody>
      </p:sp>
      <p:sp>
        <p:nvSpPr>
          <p:cNvPr id="18" name="Блок-схема: память с прямым доступом 17"/>
          <p:cNvSpPr/>
          <p:nvPr/>
        </p:nvSpPr>
        <p:spPr>
          <a:xfrm flipH="1">
            <a:off x="6340793" y="3803810"/>
            <a:ext cx="45719" cy="45719"/>
          </a:xfrm>
          <a:prstGeom prst="flowChartMagneticDrum">
            <a:avLst/>
          </a:prstGeom>
          <a:solidFill>
            <a:srgbClr val="FF0000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aseline="30000" dirty="0"/>
          </a:p>
        </p:txBody>
      </p:sp>
      <p:sp>
        <p:nvSpPr>
          <p:cNvPr id="19" name="Блок-схема: память с прямым доступом 18"/>
          <p:cNvSpPr/>
          <p:nvPr/>
        </p:nvSpPr>
        <p:spPr>
          <a:xfrm flipH="1">
            <a:off x="6343159" y="3856193"/>
            <a:ext cx="45719" cy="45719"/>
          </a:xfrm>
          <a:prstGeom prst="flowChartMagneticDrum">
            <a:avLst/>
          </a:prstGeom>
          <a:solidFill>
            <a:srgbClr val="FF0000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aseline="30000" dirty="0"/>
          </a:p>
        </p:txBody>
      </p:sp>
      <p:sp>
        <p:nvSpPr>
          <p:cNvPr id="20" name="Блок-схема: память с прямым доступом 19"/>
          <p:cNvSpPr/>
          <p:nvPr/>
        </p:nvSpPr>
        <p:spPr>
          <a:xfrm flipH="1">
            <a:off x="8405321" y="4341968"/>
            <a:ext cx="45719" cy="45719"/>
          </a:xfrm>
          <a:prstGeom prst="flowChartMagneticDrum">
            <a:avLst/>
          </a:prstGeom>
          <a:solidFill>
            <a:srgbClr val="FF0000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aseline="30000" dirty="0"/>
          </a:p>
        </p:txBody>
      </p:sp>
      <p:sp>
        <p:nvSpPr>
          <p:cNvPr id="21" name="Блок-схема: память с прямым доступом 20"/>
          <p:cNvSpPr/>
          <p:nvPr/>
        </p:nvSpPr>
        <p:spPr>
          <a:xfrm flipH="1">
            <a:off x="8514859" y="4387212"/>
            <a:ext cx="45719" cy="45719"/>
          </a:xfrm>
          <a:prstGeom prst="flowChartMagneticDrum">
            <a:avLst/>
          </a:prstGeom>
          <a:solidFill>
            <a:srgbClr val="FF0000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aseline="30000" dirty="0"/>
          </a:p>
        </p:txBody>
      </p:sp>
      <p:sp>
        <p:nvSpPr>
          <p:cNvPr id="22" name="Блок-схема: память с прямым доступом 21"/>
          <p:cNvSpPr/>
          <p:nvPr/>
        </p:nvSpPr>
        <p:spPr>
          <a:xfrm flipH="1">
            <a:off x="6493178" y="3956205"/>
            <a:ext cx="45719" cy="45719"/>
          </a:xfrm>
          <a:prstGeom prst="flowChartMagneticDrum">
            <a:avLst/>
          </a:prstGeom>
          <a:solidFill>
            <a:srgbClr val="FF0000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aseline="30000" dirty="0"/>
          </a:p>
        </p:txBody>
      </p:sp>
      <p:sp>
        <p:nvSpPr>
          <p:cNvPr id="23" name="Блок-схема: память с прямым доступом 22"/>
          <p:cNvSpPr/>
          <p:nvPr/>
        </p:nvSpPr>
        <p:spPr>
          <a:xfrm flipH="1">
            <a:off x="7000892" y="3571876"/>
            <a:ext cx="45719" cy="45719"/>
          </a:xfrm>
          <a:prstGeom prst="flowChartMagneticDrum">
            <a:avLst/>
          </a:prstGeom>
          <a:solidFill>
            <a:srgbClr val="FF0000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aseline="30000" dirty="0"/>
          </a:p>
        </p:txBody>
      </p:sp>
      <p:sp>
        <p:nvSpPr>
          <p:cNvPr id="25" name="Блок-схема: память с прямым доступом 24"/>
          <p:cNvSpPr/>
          <p:nvPr/>
        </p:nvSpPr>
        <p:spPr>
          <a:xfrm flipH="1">
            <a:off x="4904089" y="4611048"/>
            <a:ext cx="45719" cy="45719"/>
          </a:xfrm>
          <a:prstGeom prst="flowChartMagneticDrum">
            <a:avLst/>
          </a:prstGeom>
          <a:solidFill>
            <a:srgbClr val="FF0000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aseline="30000" dirty="0"/>
          </a:p>
        </p:txBody>
      </p:sp>
      <p:sp>
        <p:nvSpPr>
          <p:cNvPr id="26" name="Блок-схема: память с прямым доступом 25"/>
          <p:cNvSpPr/>
          <p:nvPr/>
        </p:nvSpPr>
        <p:spPr>
          <a:xfrm flipH="1">
            <a:off x="5643570" y="5857892"/>
            <a:ext cx="45719" cy="45719"/>
          </a:xfrm>
          <a:prstGeom prst="flowChartMagneticDrum">
            <a:avLst/>
          </a:prstGeom>
          <a:solidFill>
            <a:srgbClr val="FF0000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aseline="30000" dirty="0"/>
          </a:p>
        </p:txBody>
      </p:sp>
      <p:sp>
        <p:nvSpPr>
          <p:cNvPr id="27" name="Блок-схема: память с прямым доступом 26"/>
          <p:cNvSpPr/>
          <p:nvPr/>
        </p:nvSpPr>
        <p:spPr>
          <a:xfrm flipH="1">
            <a:off x="4429124" y="3714752"/>
            <a:ext cx="45719" cy="45719"/>
          </a:xfrm>
          <a:prstGeom prst="flowChartMagneticDrum">
            <a:avLst/>
          </a:prstGeom>
          <a:solidFill>
            <a:srgbClr val="FF0000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aseline="30000" dirty="0" smtClean="0"/>
              <a:t>     </a:t>
            </a:r>
            <a:endParaRPr lang="ru-RU" baseline="30000" dirty="0"/>
          </a:p>
        </p:txBody>
      </p:sp>
      <p:sp>
        <p:nvSpPr>
          <p:cNvPr id="28" name="Блок-схема: память с прямым доступом 27"/>
          <p:cNvSpPr/>
          <p:nvPr/>
        </p:nvSpPr>
        <p:spPr>
          <a:xfrm flipH="1">
            <a:off x="8723614" y="6185848"/>
            <a:ext cx="45719" cy="45719"/>
          </a:xfrm>
          <a:prstGeom prst="flowChartMagneticDrum">
            <a:avLst/>
          </a:prstGeom>
          <a:solidFill>
            <a:srgbClr val="FF0000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aseline="30000" dirty="0"/>
          </a:p>
        </p:txBody>
      </p:sp>
      <p:cxnSp>
        <p:nvCxnSpPr>
          <p:cNvPr id="30" name="Прямая соединительная линия 29"/>
          <p:cNvCxnSpPr>
            <a:endCxn id="27" idx="1"/>
          </p:cNvCxnSpPr>
          <p:nvPr/>
        </p:nvCxnSpPr>
        <p:spPr>
          <a:xfrm rot="10800000" flipV="1">
            <a:off x="4474844" y="3584574"/>
            <a:ext cx="3284857" cy="15303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>
            <a:endCxn id="23" idx="1"/>
          </p:cNvCxnSpPr>
          <p:nvPr/>
        </p:nvCxnSpPr>
        <p:spPr>
          <a:xfrm rot="10800000" flipV="1">
            <a:off x="7046611" y="3581400"/>
            <a:ext cx="703564" cy="1333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>
            <a:endCxn id="25" idx="1"/>
          </p:cNvCxnSpPr>
          <p:nvPr/>
        </p:nvCxnSpPr>
        <p:spPr>
          <a:xfrm rot="10800000" flipV="1">
            <a:off x="4949808" y="3584574"/>
            <a:ext cx="2797192" cy="104933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>
            <a:endCxn id="18" idx="3"/>
          </p:cNvCxnSpPr>
          <p:nvPr/>
        </p:nvCxnSpPr>
        <p:spPr>
          <a:xfrm rot="10800000" flipV="1">
            <a:off x="6356033" y="3584574"/>
            <a:ext cx="1394142" cy="24209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>
            <a:endCxn id="19" idx="3"/>
          </p:cNvCxnSpPr>
          <p:nvPr/>
        </p:nvCxnSpPr>
        <p:spPr>
          <a:xfrm rot="10800000" flipV="1">
            <a:off x="6358399" y="3584575"/>
            <a:ext cx="1391776" cy="29447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rot="10800000" flipV="1">
            <a:off x="6559550" y="3578224"/>
            <a:ext cx="1193802" cy="3333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>
            <a:endCxn id="14" idx="3"/>
          </p:cNvCxnSpPr>
          <p:nvPr/>
        </p:nvCxnSpPr>
        <p:spPr>
          <a:xfrm rot="10800000" flipV="1">
            <a:off x="6551281" y="3590925"/>
            <a:ext cx="1192545" cy="37623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>
            <a:endCxn id="15" idx="1"/>
          </p:cNvCxnSpPr>
          <p:nvPr/>
        </p:nvCxnSpPr>
        <p:spPr>
          <a:xfrm rot="10800000" flipV="1">
            <a:off x="6581774" y="3581399"/>
            <a:ext cx="1171578" cy="43100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>
            <a:endCxn id="16" idx="3"/>
          </p:cNvCxnSpPr>
          <p:nvPr/>
        </p:nvCxnSpPr>
        <p:spPr>
          <a:xfrm rot="10800000" flipV="1">
            <a:off x="6584633" y="3590925"/>
            <a:ext cx="1162368" cy="5238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>
            <a:endCxn id="17" idx="1"/>
          </p:cNvCxnSpPr>
          <p:nvPr/>
        </p:nvCxnSpPr>
        <p:spPr>
          <a:xfrm rot="10800000" flipV="1">
            <a:off x="6348412" y="3581398"/>
            <a:ext cx="1408115" cy="82867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>
            <a:endCxn id="26" idx="0"/>
          </p:cNvCxnSpPr>
          <p:nvPr/>
        </p:nvCxnSpPr>
        <p:spPr>
          <a:xfrm rot="5400000">
            <a:off x="5571644" y="3673010"/>
            <a:ext cx="2279668" cy="209009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>
            <a:stCxn id="20" idx="3"/>
          </p:cNvCxnSpPr>
          <p:nvPr/>
        </p:nvCxnSpPr>
        <p:spPr>
          <a:xfrm rot="10800000">
            <a:off x="7753351" y="3578226"/>
            <a:ext cx="667211" cy="78660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>
            <a:stCxn id="21" idx="3"/>
          </p:cNvCxnSpPr>
          <p:nvPr/>
        </p:nvCxnSpPr>
        <p:spPr>
          <a:xfrm rot="10800000">
            <a:off x="7753351" y="3578226"/>
            <a:ext cx="776749" cy="83184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>
            <a:stCxn id="28" idx="0"/>
          </p:cNvCxnSpPr>
          <p:nvPr/>
        </p:nvCxnSpPr>
        <p:spPr>
          <a:xfrm rot="16200000" flipV="1">
            <a:off x="6947689" y="4387064"/>
            <a:ext cx="2604448" cy="99312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history of superconductive ID fabrication in the </a:t>
            </a:r>
            <a:r>
              <a:rPr lang="en-US" dirty="0" err="1" smtClean="0"/>
              <a:t>Budker</a:t>
            </a:r>
            <a:r>
              <a:rPr lang="en-US" dirty="0" smtClean="0"/>
              <a:t> INP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050" dirty="0" smtClean="0">
                <a:solidFill>
                  <a:srgbClr val="00B050"/>
                </a:solidFill>
              </a:rPr>
              <a:t>1979 – first in the world 3.5 Tesla superconducting 20 pole wiggler (SCW) for VEPP-3</a:t>
            </a:r>
          </a:p>
          <a:p>
            <a:r>
              <a:rPr lang="en-US" sz="1050" dirty="0" smtClean="0">
                <a:solidFill>
                  <a:srgbClr val="00B050"/>
                </a:solidFill>
              </a:rPr>
              <a:t>1984 – 5 pole 8 Tesla superconducting wiggler for VEPP-2</a:t>
            </a:r>
          </a:p>
          <a:p>
            <a:r>
              <a:rPr lang="en-US" sz="1050" dirty="0" smtClean="0">
                <a:solidFill>
                  <a:schemeClr val="accent2">
                    <a:lumMod val="75000"/>
                  </a:schemeClr>
                </a:solidFill>
              </a:rPr>
              <a:t>1985 – 4.5 Tesla Superconducting Wave Length Shifter (WLS) for Siberia-1, Moscow  </a:t>
            </a:r>
          </a:p>
          <a:p>
            <a:r>
              <a:rPr lang="en-US" sz="105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1992 – 6 Tesla </a:t>
            </a:r>
            <a:r>
              <a:rPr lang="en-US" sz="105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Superbend</a:t>
            </a:r>
            <a:r>
              <a:rPr lang="en-US" sz="105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(SB) prototype for compact storage rings</a:t>
            </a:r>
          </a:p>
          <a:p>
            <a:r>
              <a:rPr lang="en-US" sz="1050" dirty="0" smtClean="0">
                <a:solidFill>
                  <a:schemeClr val="accent2">
                    <a:lumMod val="75000"/>
                  </a:schemeClr>
                </a:solidFill>
              </a:rPr>
              <a:t>1996 - 7.5 Tesla superconducting WLS for PLS, South Korea</a:t>
            </a:r>
          </a:p>
          <a:p>
            <a:r>
              <a:rPr lang="en-US" sz="1050" dirty="0" smtClean="0">
                <a:solidFill>
                  <a:schemeClr val="accent2">
                    <a:lumMod val="75000"/>
                  </a:schemeClr>
                </a:solidFill>
              </a:rPr>
              <a:t>1997 - 7.5 T superconducting WLS  with fixed point of radiation for CAMD-LSU (USA)</a:t>
            </a:r>
          </a:p>
          <a:p>
            <a:r>
              <a:rPr lang="ru-RU" sz="1050" dirty="0" smtClean="0">
                <a:solidFill>
                  <a:schemeClr val="accent2">
                    <a:lumMod val="75000"/>
                  </a:schemeClr>
                </a:solidFill>
              </a:rPr>
              <a:t>2000</a:t>
            </a:r>
            <a:r>
              <a:rPr lang="en-US" sz="1050" dirty="0" smtClean="0">
                <a:solidFill>
                  <a:schemeClr val="accent2">
                    <a:lumMod val="75000"/>
                  </a:schemeClr>
                </a:solidFill>
              </a:rPr>
              <a:t> – 7 Tesla WLS with fixed radiation point for BESSY-2, Germany </a:t>
            </a:r>
          </a:p>
          <a:p>
            <a:r>
              <a:rPr lang="en-US" sz="1050" dirty="0" smtClean="0">
                <a:solidFill>
                  <a:schemeClr val="accent2">
                    <a:lumMod val="75000"/>
                  </a:schemeClr>
                </a:solidFill>
              </a:rPr>
              <a:t>2000 – 10 Tesla WLS for Spring-8, Japan</a:t>
            </a:r>
          </a:p>
          <a:p>
            <a:r>
              <a:rPr lang="en-US" sz="1050" dirty="0" smtClean="0">
                <a:solidFill>
                  <a:schemeClr val="accent2">
                    <a:lumMod val="75000"/>
                  </a:schemeClr>
                </a:solidFill>
              </a:rPr>
              <a:t>2001 – 7 Tesla WLS with fixed radiation point for BESSY-2, Germany </a:t>
            </a:r>
          </a:p>
          <a:p>
            <a:r>
              <a:rPr lang="en-US" sz="1050" dirty="0" smtClean="0">
                <a:solidFill>
                  <a:srgbClr val="00B050"/>
                </a:solidFill>
              </a:rPr>
              <a:t>2002 – 3.5 Tesla  49 pole SCW for ELETTRA, Italy</a:t>
            </a:r>
          </a:p>
          <a:p>
            <a:r>
              <a:rPr lang="en-US" sz="1050" dirty="0" smtClean="0">
                <a:solidFill>
                  <a:srgbClr val="00B050"/>
                </a:solidFill>
              </a:rPr>
              <a:t>2002 – 7 Tesla 17 pole SCW for BESSY-2, Germany</a:t>
            </a:r>
          </a:p>
          <a:p>
            <a:r>
              <a:rPr lang="en-US" sz="105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2004 – 9 Tesla </a:t>
            </a:r>
            <a:r>
              <a:rPr lang="en-US" sz="105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Superbend</a:t>
            </a:r>
            <a:r>
              <a:rPr lang="en-US" sz="105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for BESSY-2, Germany</a:t>
            </a:r>
          </a:p>
          <a:p>
            <a:r>
              <a:rPr lang="en-US" sz="1050" dirty="0" smtClean="0">
                <a:solidFill>
                  <a:schemeClr val="tx2"/>
                </a:solidFill>
              </a:rPr>
              <a:t>2005 – 13 Tesla superconducting solenoids for VEPP-2000</a:t>
            </a:r>
          </a:p>
          <a:p>
            <a:r>
              <a:rPr lang="en-US" sz="1050" dirty="0" smtClean="0">
                <a:solidFill>
                  <a:srgbClr val="00B050"/>
                </a:solidFill>
              </a:rPr>
              <a:t>2005 – 2 Tesla 63 pole SCW for CLS, Canada</a:t>
            </a:r>
          </a:p>
          <a:p>
            <a:r>
              <a:rPr lang="en-US" sz="1050" dirty="0" smtClean="0">
                <a:solidFill>
                  <a:srgbClr val="00B050"/>
                </a:solidFill>
              </a:rPr>
              <a:t>2006 – 3.5 Tesla 49 pole for DLS, England</a:t>
            </a:r>
          </a:p>
          <a:p>
            <a:r>
              <a:rPr lang="en-US" sz="1050" dirty="0" smtClean="0">
                <a:solidFill>
                  <a:srgbClr val="00B050"/>
                </a:solidFill>
              </a:rPr>
              <a:t>2006 – 7.5 Tesla 21 pole SCW for Siberia-2, Moscow</a:t>
            </a:r>
          </a:p>
          <a:p>
            <a:r>
              <a:rPr lang="en-US" sz="1050" dirty="0" smtClean="0">
                <a:solidFill>
                  <a:srgbClr val="00B050"/>
                </a:solidFill>
              </a:rPr>
              <a:t>2007 – 4.2 Tesla 27 pole SCW for CLS, Canada</a:t>
            </a:r>
          </a:p>
          <a:p>
            <a:r>
              <a:rPr lang="en-US" sz="1050" dirty="0" smtClean="0">
                <a:solidFill>
                  <a:srgbClr val="00B050"/>
                </a:solidFill>
              </a:rPr>
              <a:t>2009 – 4.2 Tesla 49 pole SCW for DLS, England</a:t>
            </a:r>
          </a:p>
          <a:p>
            <a:r>
              <a:rPr lang="en-US" sz="1050" dirty="0" smtClean="0">
                <a:solidFill>
                  <a:srgbClr val="00B050"/>
                </a:solidFill>
              </a:rPr>
              <a:t>2009 – 4.1 Tesla 35 pole SCW for LNLS, </a:t>
            </a:r>
            <a:r>
              <a:rPr lang="en-US" sz="1050" dirty="0" err="1" smtClean="0">
                <a:solidFill>
                  <a:srgbClr val="00B050"/>
                </a:solidFill>
              </a:rPr>
              <a:t>Brasil</a:t>
            </a:r>
            <a:endParaRPr lang="en-US" sz="1050" dirty="0" smtClean="0">
              <a:solidFill>
                <a:srgbClr val="00B050"/>
              </a:solidFill>
            </a:endParaRPr>
          </a:p>
          <a:p>
            <a:r>
              <a:rPr lang="en-US" sz="1050" dirty="0" smtClean="0">
                <a:solidFill>
                  <a:srgbClr val="00B050"/>
                </a:solidFill>
              </a:rPr>
              <a:t>20</a:t>
            </a:r>
            <a:r>
              <a:rPr lang="ru-RU" sz="1050" dirty="0" smtClean="0">
                <a:solidFill>
                  <a:srgbClr val="00B050"/>
                </a:solidFill>
              </a:rPr>
              <a:t>10</a:t>
            </a:r>
            <a:r>
              <a:rPr lang="en-US" sz="1050" dirty="0" smtClean="0">
                <a:solidFill>
                  <a:srgbClr val="00B050"/>
                </a:solidFill>
              </a:rPr>
              <a:t> - 2.1 Tesla 119 pole SCW for ALBA, Spain </a:t>
            </a:r>
          </a:p>
          <a:p>
            <a:r>
              <a:rPr lang="en-US" sz="1050" dirty="0" smtClean="0">
                <a:solidFill>
                  <a:srgbClr val="00B050"/>
                </a:solidFill>
              </a:rPr>
              <a:t>201</a:t>
            </a:r>
            <a:r>
              <a:rPr lang="ru-RU" sz="1050" dirty="0" smtClean="0">
                <a:solidFill>
                  <a:srgbClr val="00B050"/>
                </a:solidFill>
              </a:rPr>
              <a:t>2</a:t>
            </a:r>
            <a:r>
              <a:rPr lang="en-US" sz="1050" dirty="0" smtClean="0">
                <a:solidFill>
                  <a:srgbClr val="00B050"/>
                </a:solidFill>
              </a:rPr>
              <a:t> - 4.2 Tesla  SCW for Australian Light Source	</a:t>
            </a:r>
          </a:p>
          <a:p>
            <a:r>
              <a:rPr lang="en-US" sz="1050" dirty="0" smtClean="0">
                <a:solidFill>
                  <a:srgbClr val="00B050"/>
                </a:solidFill>
              </a:rPr>
              <a:t>201</a:t>
            </a:r>
            <a:r>
              <a:rPr lang="ru-RU" sz="1050" dirty="0" smtClean="0">
                <a:solidFill>
                  <a:srgbClr val="00B050"/>
                </a:solidFill>
              </a:rPr>
              <a:t>2</a:t>
            </a:r>
            <a:r>
              <a:rPr lang="en-US" sz="1050" dirty="0" smtClean="0">
                <a:solidFill>
                  <a:srgbClr val="00B050"/>
                </a:solidFill>
              </a:rPr>
              <a:t> – 7.5 Tesla  SCW for CAMD-LSU (USA)</a:t>
            </a:r>
          </a:p>
          <a:p>
            <a:pPr>
              <a:buNone/>
            </a:pPr>
            <a:endParaRPr lang="ru-RU" sz="1050" dirty="0" smtClean="0">
              <a:solidFill>
                <a:srgbClr val="00B050"/>
              </a:solidFill>
            </a:endParaRPr>
          </a:p>
          <a:p>
            <a:r>
              <a:rPr lang="ru-RU" sz="1050" dirty="0" smtClean="0">
                <a:solidFill>
                  <a:srgbClr val="00B050"/>
                </a:solidFill>
              </a:rPr>
              <a:t>2013 -  </a:t>
            </a:r>
            <a:r>
              <a:rPr lang="en-US" sz="1050" dirty="0" smtClean="0">
                <a:solidFill>
                  <a:srgbClr val="00B050"/>
                </a:solidFill>
              </a:rPr>
              <a:t>SCW for ANKA</a:t>
            </a:r>
            <a:endParaRPr lang="ru-RU" sz="1050" dirty="0" smtClean="0">
              <a:solidFill>
                <a:srgbClr val="00B050"/>
              </a:solidFill>
            </a:endParaRPr>
          </a:p>
          <a:p>
            <a:r>
              <a:rPr lang="ru-RU" sz="1050" dirty="0" smtClean="0">
                <a:solidFill>
                  <a:srgbClr val="00B050"/>
                </a:solidFill>
              </a:rPr>
              <a:t>2013 -  </a:t>
            </a:r>
            <a:r>
              <a:rPr lang="en-US" sz="1050" dirty="0" smtClean="0">
                <a:solidFill>
                  <a:srgbClr val="00B050"/>
                </a:solidFill>
              </a:rPr>
              <a:t>SCW for ANKA &amp; CLIC</a:t>
            </a:r>
            <a:r>
              <a:rPr lang="ru-RU" sz="1050" dirty="0" smtClean="0">
                <a:solidFill>
                  <a:srgbClr val="00B050"/>
                </a:solidFill>
              </a:rPr>
              <a:t> </a:t>
            </a:r>
            <a:r>
              <a:rPr lang="en-US" sz="1050" dirty="0" smtClean="0">
                <a:solidFill>
                  <a:srgbClr val="00B050"/>
                </a:solidFill>
              </a:rPr>
              <a:t>with indirect cooling </a:t>
            </a:r>
          </a:p>
          <a:p>
            <a:endParaRPr lang="en-US" sz="1050" dirty="0" smtClean="0">
              <a:solidFill>
                <a:srgbClr val="00B050"/>
              </a:solidFill>
            </a:endParaRPr>
          </a:p>
          <a:p>
            <a:r>
              <a:rPr lang="en-US" sz="1050" dirty="0" smtClean="0">
                <a:solidFill>
                  <a:srgbClr val="00B050"/>
                </a:solidFill>
              </a:rPr>
              <a:t>201</a:t>
            </a:r>
            <a:r>
              <a:rPr lang="ru-RU" sz="1050" dirty="0" smtClean="0">
                <a:solidFill>
                  <a:srgbClr val="00B050"/>
                </a:solidFill>
              </a:rPr>
              <a:t>3</a:t>
            </a:r>
            <a:r>
              <a:rPr lang="en-US" sz="1050" dirty="0" smtClean="0">
                <a:solidFill>
                  <a:srgbClr val="00B050"/>
                </a:solidFill>
              </a:rPr>
              <a:t> – 2 SCW for Siberia-2, </a:t>
            </a:r>
            <a:endParaRPr lang="ru-RU" sz="1050" dirty="0" smtClean="0">
              <a:solidFill>
                <a:srgbClr val="00B050"/>
              </a:solidFill>
            </a:endParaRPr>
          </a:p>
        </p:txBody>
      </p:sp>
      <p:pic>
        <p:nvPicPr>
          <p:cNvPr id="4" name="Picture 7" descr="superbendpho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3356992"/>
            <a:ext cx="1438685" cy="2088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1071546"/>
            <a:ext cx="1543943" cy="218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IMG_402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3714752"/>
            <a:ext cx="2808883" cy="2105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1.11.2012</a:t>
            </a: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1AC66-C505-4CDF-9BF6-403E098D18E3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K.Zolotarev, Superconductive IDs at BINP,  USR-2012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Date Placeholder 1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fld id="{8758FF51-D91C-468A-8D03-9883D074350A}" type="datetime1">
              <a:rPr lang="ru-RU" sz="1400"/>
              <a:pPr/>
              <a:t>01.11.2012</a:t>
            </a:fld>
            <a:endParaRPr lang="ru-RU" sz="1400"/>
          </a:p>
        </p:txBody>
      </p:sp>
      <p:sp>
        <p:nvSpPr>
          <p:cNvPr id="18436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468C7477-7686-4370-9EB3-392140D02D7E}" type="slidenum">
              <a:rPr lang="ru-RU" sz="1400"/>
              <a:pPr algn="r"/>
              <a:t>4</a:t>
            </a:fld>
            <a:endParaRPr lang="ru-RU" sz="1400"/>
          </a:p>
        </p:txBody>
      </p:sp>
      <p:sp>
        <p:nvSpPr>
          <p:cNvPr id="18437" name="Text Box 2"/>
          <p:cNvSpPr txBox="1">
            <a:spLocks noChangeArrowheads="1"/>
          </p:cNvSpPr>
          <p:nvPr/>
        </p:nvSpPr>
        <p:spPr bwMode="auto">
          <a:xfrm>
            <a:off x="1547813" y="0"/>
            <a:ext cx="40878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CC3300"/>
                </a:solidFill>
                <a:latin typeface="Times New Roman" pitchFamily="18" charset="0"/>
              </a:rPr>
              <a:t>Superconducting multipole wigglers</a:t>
            </a:r>
            <a:endParaRPr lang="ru-RU" sz="2000" b="1">
              <a:solidFill>
                <a:srgbClr val="CC3300"/>
              </a:solidFill>
              <a:latin typeface="Times New Roman" pitchFamily="18" charset="0"/>
            </a:endParaRPr>
          </a:p>
        </p:txBody>
      </p:sp>
      <p:pic>
        <p:nvPicPr>
          <p:cNvPr id="1843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333375"/>
            <a:ext cx="2665413" cy="177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4" descr="10250001"/>
          <p:cNvPicPr>
            <a:picLocks noChangeAspect="1" noChangeArrowheads="1"/>
          </p:cNvPicPr>
          <p:nvPr/>
        </p:nvPicPr>
        <p:blipFill>
          <a:blip r:embed="rId4" cstate="print">
            <a:lum bright="18000" contrast="6000"/>
          </a:blip>
          <a:srcRect/>
          <a:stretch>
            <a:fillRect/>
          </a:stretch>
        </p:blipFill>
        <p:spPr bwMode="auto">
          <a:xfrm>
            <a:off x="3563938" y="333375"/>
            <a:ext cx="2449512" cy="183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0" name="Text Box 5"/>
          <p:cNvSpPr txBox="1">
            <a:spLocks noChangeArrowheads="1"/>
          </p:cNvSpPr>
          <p:nvPr/>
        </p:nvSpPr>
        <p:spPr bwMode="auto">
          <a:xfrm>
            <a:off x="3203575" y="1268413"/>
            <a:ext cx="1081088" cy="914400"/>
          </a:xfrm>
          <a:prstGeom prst="rect">
            <a:avLst/>
          </a:prstGeom>
          <a:solidFill>
            <a:srgbClr val="FF99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  <a:latin typeface="Tahoma" pitchFamily="34" charset="0"/>
              </a:rPr>
              <a:t>ELETTRA</a:t>
            </a:r>
            <a:r>
              <a:rPr lang="ru-RU" sz="1200" b="1">
                <a:solidFill>
                  <a:schemeClr val="accent2"/>
                </a:solidFill>
                <a:latin typeface="Tahoma" pitchFamily="34" charset="0"/>
              </a:rPr>
              <a:t>, </a:t>
            </a:r>
            <a:r>
              <a:rPr lang="en-US" sz="1200" b="1">
                <a:solidFill>
                  <a:schemeClr val="accent2"/>
                </a:solidFill>
                <a:latin typeface="Tahoma" pitchFamily="34" charset="0"/>
              </a:rPr>
              <a:t>Italy</a:t>
            </a:r>
            <a:r>
              <a:rPr lang="ru-RU" sz="1200" b="1">
                <a:solidFill>
                  <a:schemeClr val="accent2"/>
                </a:solidFill>
                <a:latin typeface="Tahoma" pitchFamily="34" charset="0"/>
              </a:rPr>
              <a:t>, 2002</a:t>
            </a:r>
            <a:r>
              <a:rPr lang="ru-RU" sz="1000">
                <a:solidFill>
                  <a:schemeClr val="accent2"/>
                </a:solidFill>
                <a:latin typeface="Tahoma" pitchFamily="34" charset="0"/>
              </a:rPr>
              <a:t> </a:t>
            </a:r>
            <a:endParaRPr lang="en-US" sz="1000">
              <a:solidFill>
                <a:schemeClr val="accent2"/>
              </a:solidFill>
              <a:latin typeface="Tahoma" pitchFamily="34" charset="0"/>
            </a:endParaRPr>
          </a:p>
          <a:p>
            <a:r>
              <a:rPr lang="ru-RU" sz="1000">
                <a:solidFill>
                  <a:schemeClr val="accent2"/>
                </a:solidFill>
                <a:latin typeface="Times New Roman" pitchFamily="18" charset="0"/>
              </a:rPr>
              <a:t>49-</a:t>
            </a:r>
            <a:r>
              <a:rPr lang="en-US" sz="1000">
                <a:solidFill>
                  <a:schemeClr val="accent2"/>
                </a:solidFill>
                <a:latin typeface="Times New Roman" pitchFamily="18" charset="0"/>
              </a:rPr>
              <a:t>pole</a:t>
            </a:r>
            <a:r>
              <a:rPr lang="ru-RU" sz="1000">
                <a:solidFill>
                  <a:schemeClr val="accent2"/>
                </a:solidFill>
                <a:latin typeface="Times New Roman" pitchFamily="18" charset="0"/>
              </a:rPr>
              <a:t> 3.5 </a:t>
            </a:r>
            <a:r>
              <a:rPr lang="en-US" sz="1000">
                <a:solidFill>
                  <a:schemeClr val="accent2"/>
                </a:solidFill>
                <a:latin typeface="Times New Roman" pitchFamily="18" charset="0"/>
              </a:rPr>
              <a:t>Tesla superconducting wiggler</a:t>
            </a:r>
            <a:endParaRPr lang="ru-RU" sz="1000">
              <a:solidFill>
                <a:schemeClr val="accent2"/>
              </a:solidFill>
              <a:latin typeface="Times New Roman" pitchFamily="18" charset="0"/>
            </a:endParaRPr>
          </a:p>
        </p:txBody>
      </p:sp>
      <p:pic>
        <p:nvPicPr>
          <p:cNvPr id="18441" name="Picture 6" descr="IMG_18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3663" y="333375"/>
            <a:ext cx="2447925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2" name="Text Box 7"/>
          <p:cNvSpPr txBox="1">
            <a:spLocks noChangeArrowheads="1"/>
          </p:cNvSpPr>
          <p:nvPr/>
        </p:nvSpPr>
        <p:spPr bwMode="auto">
          <a:xfrm>
            <a:off x="6011863" y="1268413"/>
            <a:ext cx="1223962" cy="914400"/>
          </a:xfrm>
          <a:prstGeom prst="rect">
            <a:avLst/>
          </a:prstGeom>
          <a:solidFill>
            <a:srgbClr val="FF99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  <a:latin typeface="Tahoma" pitchFamily="34" charset="0"/>
              </a:rPr>
              <a:t>CLS, Canada</a:t>
            </a:r>
            <a:r>
              <a:rPr lang="ru-RU" sz="1200" b="1">
                <a:solidFill>
                  <a:schemeClr val="accent2"/>
                </a:solidFill>
                <a:latin typeface="Tahoma" pitchFamily="34" charset="0"/>
              </a:rPr>
              <a:t>, </a:t>
            </a:r>
            <a:endParaRPr lang="en-US" sz="1200" b="1">
              <a:solidFill>
                <a:schemeClr val="accent2"/>
              </a:solidFill>
              <a:latin typeface="Tahoma" pitchFamily="34" charset="0"/>
            </a:endParaRPr>
          </a:p>
          <a:p>
            <a:r>
              <a:rPr lang="ru-RU" sz="1200" b="1">
                <a:solidFill>
                  <a:schemeClr val="accent2"/>
                </a:solidFill>
                <a:latin typeface="Tahoma" pitchFamily="34" charset="0"/>
              </a:rPr>
              <a:t>2004</a:t>
            </a:r>
            <a:r>
              <a:rPr lang="ru-RU" sz="1000" b="1">
                <a:solidFill>
                  <a:schemeClr val="accent2"/>
                </a:solidFill>
                <a:latin typeface="Tahoma" pitchFamily="34" charset="0"/>
              </a:rPr>
              <a:t> </a:t>
            </a:r>
            <a:endParaRPr lang="en-US" sz="1000" b="1">
              <a:solidFill>
                <a:schemeClr val="accent2"/>
              </a:solidFill>
              <a:latin typeface="Tahoma" pitchFamily="34" charset="0"/>
            </a:endParaRPr>
          </a:p>
          <a:p>
            <a:r>
              <a:rPr lang="ru-RU" sz="1000">
                <a:solidFill>
                  <a:schemeClr val="accent2"/>
                </a:solidFill>
                <a:latin typeface="Times New Roman" pitchFamily="18" charset="0"/>
              </a:rPr>
              <a:t>63-</a:t>
            </a:r>
            <a:r>
              <a:rPr lang="en-US" sz="1000">
                <a:solidFill>
                  <a:schemeClr val="accent2"/>
                </a:solidFill>
                <a:latin typeface="Times New Roman" pitchFamily="18" charset="0"/>
              </a:rPr>
              <a:t>pole</a:t>
            </a:r>
            <a:r>
              <a:rPr lang="ru-RU" sz="1000">
                <a:solidFill>
                  <a:schemeClr val="accent2"/>
                </a:solidFill>
                <a:latin typeface="Times New Roman" pitchFamily="18" charset="0"/>
              </a:rPr>
              <a:t>  2 </a:t>
            </a:r>
            <a:r>
              <a:rPr lang="en-US" sz="1000">
                <a:solidFill>
                  <a:schemeClr val="accent2"/>
                </a:solidFill>
                <a:latin typeface="Times New Roman" pitchFamily="18" charset="0"/>
              </a:rPr>
              <a:t>Tesla superconducting wiggler</a:t>
            </a:r>
            <a:endParaRPr lang="ru-RU" sz="1000">
              <a:solidFill>
                <a:schemeClr val="accent2"/>
              </a:solidFill>
              <a:latin typeface="Times New Roman" pitchFamily="18" charset="0"/>
            </a:endParaRPr>
          </a:p>
        </p:txBody>
      </p:sp>
      <p:pic>
        <p:nvPicPr>
          <p:cNvPr id="18443" name="Picture 8" descr="IMG_402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750" y="2205038"/>
            <a:ext cx="2592388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4" name="Rectangle 9"/>
          <p:cNvSpPr>
            <a:spLocks noChangeArrowheads="1"/>
          </p:cNvSpPr>
          <p:nvPr/>
        </p:nvSpPr>
        <p:spPr bwMode="auto">
          <a:xfrm>
            <a:off x="0" y="3284538"/>
            <a:ext cx="1368425" cy="914400"/>
          </a:xfrm>
          <a:prstGeom prst="rect">
            <a:avLst/>
          </a:prstGeom>
          <a:solidFill>
            <a:srgbClr val="FF99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  <a:latin typeface="Tahoma" pitchFamily="34" charset="0"/>
              </a:rPr>
              <a:t>DLS, England</a:t>
            </a:r>
            <a:r>
              <a:rPr lang="ru-RU" sz="1200" b="1">
                <a:solidFill>
                  <a:schemeClr val="accent2"/>
                </a:solidFill>
                <a:latin typeface="Tahoma" pitchFamily="34" charset="0"/>
              </a:rPr>
              <a:t>, 2006</a:t>
            </a:r>
            <a:r>
              <a:rPr lang="ru-RU" sz="1000" b="1">
                <a:solidFill>
                  <a:schemeClr val="accent2"/>
                </a:solidFill>
                <a:latin typeface="Tahoma" pitchFamily="34" charset="0"/>
              </a:rPr>
              <a:t> </a:t>
            </a:r>
            <a:endParaRPr lang="en-US" sz="1000" b="1">
              <a:solidFill>
                <a:schemeClr val="accent2"/>
              </a:solidFill>
              <a:latin typeface="Tahoma" pitchFamily="34" charset="0"/>
            </a:endParaRPr>
          </a:p>
          <a:p>
            <a:r>
              <a:rPr lang="ru-RU" sz="1000">
                <a:solidFill>
                  <a:schemeClr val="accent2"/>
                </a:solidFill>
                <a:latin typeface="Times New Roman" pitchFamily="18" charset="0"/>
              </a:rPr>
              <a:t>49-</a:t>
            </a:r>
            <a:r>
              <a:rPr lang="en-US" sz="1000">
                <a:solidFill>
                  <a:schemeClr val="accent2"/>
                </a:solidFill>
                <a:latin typeface="Times New Roman" pitchFamily="18" charset="0"/>
              </a:rPr>
              <a:t>pole</a:t>
            </a:r>
            <a:r>
              <a:rPr lang="ru-RU" sz="1000">
                <a:solidFill>
                  <a:schemeClr val="accent2"/>
                </a:solidFill>
                <a:latin typeface="Times New Roman" pitchFamily="18" charset="0"/>
              </a:rPr>
              <a:t> 3.5 </a:t>
            </a:r>
            <a:r>
              <a:rPr lang="en-US" sz="1000">
                <a:solidFill>
                  <a:schemeClr val="accent2"/>
                </a:solidFill>
                <a:latin typeface="Times New Roman" pitchFamily="18" charset="0"/>
              </a:rPr>
              <a:t>Tesla superconducting wiggler</a:t>
            </a:r>
            <a:endParaRPr lang="ru-RU" sz="1000">
              <a:solidFill>
                <a:schemeClr val="accent2"/>
              </a:solidFill>
              <a:latin typeface="Times New Roman" pitchFamily="18" charset="0"/>
            </a:endParaRPr>
          </a:p>
        </p:txBody>
      </p:sp>
      <p:pic>
        <p:nvPicPr>
          <p:cNvPr id="18445" name="Picture 10" descr="DSC0025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63938" y="2205038"/>
            <a:ext cx="2447925" cy="183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6" name="Rectangle 11"/>
          <p:cNvSpPr>
            <a:spLocks noChangeArrowheads="1"/>
          </p:cNvSpPr>
          <p:nvPr/>
        </p:nvSpPr>
        <p:spPr bwMode="auto">
          <a:xfrm>
            <a:off x="4643438" y="2781300"/>
            <a:ext cx="184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000">
              <a:latin typeface="Times New Roman" pitchFamily="18" charset="0"/>
            </a:endParaRPr>
          </a:p>
        </p:txBody>
      </p:sp>
      <p:sp>
        <p:nvSpPr>
          <p:cNvPr id="18447" name="Rectangle 12"/>
          <p:cNvSpPr>
            <a:spLocks noChangeArrowheads="1"/>
          </p:cNvSpPr>
          <p:nvPr/>
        </p:nvSpPr>
        <p:spPr bwMode="auto">
          <a:xfrm>
            <a:off x="3132138" y="3357563"/>
            <a:ext cx="1657350" cy="762000"/>
          </a:xfrm>
          <a:prstGeom prst="rect">
            <a:avLst/>
          </a:prstGeom>
          <a:solidFill>
            <a:srgbClr val="FF99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  <a:latin typeface="Tahoma" pitchFamily="34" charset="0"/>
              </a:rPr>
              <a:t>Moscow</a:t>
            </a:r>
            <a:r>
              <a:rPr lang="ru-RU" sz="1200" b="1">
                <a:solidFill>
                  <a:schemeClr val="accent2"/>
                </a:solidFill>
                <a:latin typeface="Tahoma" pitchFamily="34" charset="0"/>
              </a:rPr>
              <a:t>, </a:t>
            </a:r>
            <a:r>
              <a:rPr lang="en-US" sz="1200" b="1">
                <a:solidFill>
                  <a:schemeClr val="accent2"/>
                </a:solidFill>
                <a:latin typeface="Tahoma" pitchFamily="34" charset="0"/>
              </a:rPr>
              <a:t>Siberia</a:t>
            </a:r>
            <a:r>
              <a:rPr lang="ru-RU" sz="1200" b="1">
                <a:solidFill>
                  <a:schemeClr val="accent2"/>
                </a:solidFill>
                <a:latin typeface="Tahoma" pitchFamily="34" charset="0"/>
              </a:rPr>
              <a:t>-2</a:t>
            </a:r>
            <a:r>
              <a:rPr lang="en-US" sz="1200" b="1">
                <a:solidFill>
                  <a:schemeClr val="accent2"/>
                </a:solidFill>
                <a:latin typeface="Tahoma" pitchFamily="34" charset="0"/>
              </a:rPr>
              <a:t>,</a:t>
            </a:r>
            <a:r>
              <a:rPr lang="ru-RU" sz="1200" b="1">
                <a:solidFill>
                  <a:schemeClr val="accent2"/>
                </a:solidFill>
                <a:latin typeface="Tahoma" pitchFamily="34" charset="0"/>
              </a:rPr>
              <a:t> 2007</a:t>
            </a:r>
            <a:r>
              <a:rPr lang="ru-RU" sz="1000" b="1">
                <a:solidFill>
                  <a:schemeClr val="accent2"/>
                </a:solidFill>
                <a:latin typeface="Tahoma" pitchFamily="34" charset="0"/>
              </a:rPr>
              <a:t> </a:t>
            </a:r>
            <a:endParaRPr lang="en-US" sz="1000" b="1">
              <a:solidFill>
                <a:schemeClr val="accent2"/>
              </a:solidFill>
              <a:latin typeface="Tahoma" pitchFamily="34" charset="0"/>
            </a:endParaRPr>
          </a:p>
          <a:p>
            <a:r>
              <a:rPr lang="ru-RU" sz="1000">
                <a:solidFill>
                  <a:schemeClr val="accent2"/>
                </a:solidFill>
                <a:latin typeface="Times New Roman" pitchFamily="18" charset="0"/>
              </a:rPr>
              <a:t>21-</a:t>
            </a:r>
            <a:r>
              <a:rPr lang="en-US" sz="1000">
                <a:solidFill>
                  <a:schemeClr val="accent2"/>
                </a:solidFill>
                <a:latin typeface="Times New Roman" pitchFamily="18" charset="0"/>
              </a:rPr>
              <a:t>pole </a:t>
            </a:r>
            <a:r>
              <a:rPr lang="ru-RU" sz="1000">
                <a:solidFill>
                  <a:schemeClr val="accent2"/>
                </a:solidFill>
                <a:latin typeface="Times New Roman" pitchFamily="18" charset="0"/>
              </a:rPr>
              <a:t>7.5 </a:t>
            </a:r>
            <a:r>
              <a:rPr lang="en-US" sz="1000">
                <a:solidFill>
                  <a:schemeClr val="accent2"/>
                </a:solidFill>
                <a:latin typeface="Times New Roman" pitchFamily="18" charset="0"/>
              </a:rPr>
              <a:t>Tesla superconducting wiggler</a:t>
            </a:r>
            <a:endParaRPr lang="ru-RU" sz="100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18448" name="Text Box 13"/>
          <p:cNvSpPr txBox="1">
            <a:spLocks noChangeArrowheads="1"/>
          </p:cNvSpPr>
          <p:nvPr/>
        </p:nvSpPr>
        <p:spPr bwMode="auto">
          <a:xfrm>
            <a:off x="0" y="981075"/>
            <a:ext cx="1152525" cy="1096963"/>
          </a:xfrm>
          <a:prstGeom prst="rect">
            <a:avLst/>
          </a:prstGeom>
          <a:solidFill>
            <a:srgbClr val="FF99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  <a:latin typeface="Tahoma" pitchFamily="34" charset="0"/>
              </a:rPr>
              <a:t>BESSY</a:t>
            </a:r>
            <a:r>
              <a:rPr lang="ru-RU" sz="1200" b="1">
                <a:solidFill>
                  <a:schemeClr val="accent2"/>
                </a:solidFill>
                <a:latin typeface="Tahoma" pitchFamily="34" charset="0"/>
              </a:rPr>
              <a:t>, </a:t>
            </a:r>
            <a:r>
              <a:rPr lang="en-US" sz="1200" b="1">
                <a:solidFill>
                  <a:schemeClr val="accent2"/>
                </a:solidFill>
                <a:latin typeface="Tahoma" pitchFamily="34" charset="0"/>
              </a:rPr>
              <a:t>Germany</a:t>
            </a:r>
            <a:r>
              <a:rPr lang="ru-RU" sz="1200" b="1">
                <a:solidFill>
                  <a:schemeClr val="accent2"/>
                </a:solidFill>
                <a:latin typeface="Tahoma" pitchFamily="34" charset="0"/>
              </a:rPr>
              <a:t>, 2002</a:t>
            </a:r>
            <a:endParaRPr lang="en-US" sz="1200" b="1">
              <a:solidFill>
                <a:schemeClr val="accent2"/>
              </a:solidFill>
              <a:latin typeface="Tahoma" pitchFamily="34" charset="0"/>
            </a:endParaRPr>
          </a:p>
          <a:p>
            <a:r>
              <a:rPr lang="en-US" sz="1000">
                <a:solidFill>
                  <a:schemeClr val="accent2"/>
                </a:solidFill>
                <a:latin typeface="Tahoma" pitchFamily="34" charset="0"/>
              </a:rPr>
              <a:t> </a:t>
            </a:r>
            <a:r>
              <a:rPr lang="en-US" sz="1000">
                <a:solidFill>
                  <a:schemeClr val="accent2"/>
                </a:solidFill>
                <a:latin typeface="Times New Roman" pitchFamily="18" charset="0"/>
              </a:rPr>
              <a:t>17-poles, 7 Tesla superconducting </a:t>
            </a:r>
          </a:p>
          <a:p>
            <a:r>
              <a:rPr lang="en-US" sz="1000">
                <a:solidFill>
                  <a:schemeClr val="accent2"/>
                </a:solidFill>
                <a:latin typeface="Times New Roman" pitchFamily="18" charset="0"/>
              </a:rPr>
              <a:t>wiggler</a:t>
            </a:r>
            <a:r>
              <a:rPr lang="ru-RU" sz="1000">
                <a:solidFill>
                  <a:schemeClr val="accent2"/>
                </a:solidFill>
                <a:latin typeface="Times New Roman" pitchFamily="18" charset="0"/>
              </a:rPr>
              <a:t> </a:t>
            </a:r>
          </a:p>
        </p:txBody>
      </p:sp>
      <p:pic>
        <p:nvPicPr>
          <p:cNvPr id="18449" name="Picture 14" descr="IMG_235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00113" y="4149725"/>
            <a:ext cx="2016125" cy="19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50" name="Rectangle 15"/>
          <p:cNvSpPr>
            <a:spLocks noChangeArrowheads="1"/>
          </p:cNvSpPr>
          <p:nvPr/>
        </p:nvSpPr>
        <p:spPr bwMode="auto">
          <a:xfrm>
            <a:off x="0" y="5157788"/>
            <a:ext cx="1223963" cy="914400"/>
          </a:xfrm>
          <a:prstGeom prst="rect">
            <a:avLst/>
          </a:prstGeom>
          <a:solidFill>
            <a:srgbClr val="FF99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  <a:latin typeface="Times New Roman" pitchFamily="18" charset="0"/>
              </a:rPr>
              <a:t>DLS, England</a:t>
            </a:r>
            <a:r>
              <a:rPr lang="ru-RU" sz="1200" b="1">
                <a:solidFill>
                  <a:schemeClr val="accent2"/>
                </a:solidFill>
                <a:latin typeface="Times New Roman" pitchFamily="18" charset="0"/>
              </a:rPr>
              <a:t>, 200</a:t>
            </a:r>
            <a:r>
              <a:rPr lang="en-US" sz="1200" b="1">
                <a:solidFill>
                  <a:schemeClr val="accent2"/>
                </a:solidFill>
                <a:latin typeface="Times New Roman" pitchFamily="18" charset="0"/>
              </a:rPr>
              <a:t>8</a:t>
            </a:r>
            <a:r>
              <a:rPr lang="ru-RU" sz="1200" b="1">
                <a:solidFill>
                  <a:schemeClr val="accent2"/>
                </a:solidFill>
                <a:latin typeface="Times New Roman" pitchFamily="18" charset="0"/>
              </a:rPr>
              <a:t> </a:t>
            </a:r>
            <a:endParaRPr lang="en-US" sz="1200" b="1">
              <a:solidFill>
                <a:schemeClr val="accent2"/>
              </a:solidFill>
              <a:latin typeface="Times New Roman" pitchFamily="18" charset="0"/>
            </a:endParaRPr>
          </a:p>
          <a:p>
            <a:r>
              <a:rPr lang="ru-RU" sz="1000">
                <a:solidFill>
                  <a:schemeClr val="accent2"/>
                </a:solidFill>
                <a:latin typeface="Times New Roman" pitchFamily="18" charset="0"/>
              </a:rPr>
              <a:t>49-</a:t>
            </a:r>
            <a:r>
              <a:rPr lang="en-US" sz="1000">
                <a:solidFill>
                  <a:schemeClr val="accent2"/>
                </a:solidFill>
                <a:latin typeface="Times New Roman" pitchFamily="18" charset="0"/>
              </a:rPr>
              <a:t>pole</a:t>
            </a:r>
            <a:r>
              <a:rPr lang="ru-RU" sz="100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1000">
                <a:solidFill>
                  <a:schemeClr val="accent2"/>
                </a:solidFill>
                <a:latin typeface="Times New Roman" pitchFamily="18" charset="0"/>
              </a:rPr>
              <a:t>4.2</a:t>
            </a:r>
            <a:r>
              <a:rPr lang="ru-RU" sz="100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1000">
                <a:solidFill>
                  <a:schemeClr val="accent2"/>
                </a:solidFill>
                <a:latin typeface="Times New Roman" pitchFamily="18" charset="0"/>
              </a:rPr>
              <a:t>Tesla superconducting wiggler</a:t>
            </a:r>
            <a:endParaRPr lang="ru-RU" sz="1000">
              <a:solidFill>
                <a:schemeClr val="accent2"/>
              </a:solidFill>
              <a:latin typeface="Times New Roman" pitchFamily="18" charset="0"/>
            </a:endParaRPr>
          </a:p>
        </p:txBody>
      </p:sp>
      <p:pic>
        <p:nvPicPr>
          <p:cNvPr id="18451" name="Picture 16" descr="CLS wiggler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88125" y="2133600"/>
            <a:ext cx="1873250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2" name="Picture 17" descr="header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995738" y="4221163"/>
            <a:ext cx="1763712" cy="173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53" name="Rectangle 18"/>
          <p:cNvSpPr>
            <a:spLocks noChangeArrowheads="1"/>
          </p:cNvSpPr>
          <p:nvPr/>
        </p:nvSpPr>
        <p:spPr bwMode="auto">
          <a:xfrm>
            <a:off x="6011863" y="3141663"/>
            <a:ext cx="1295400" cy="914400"/>
          </a:xfrm>
          <a:prstGeom prst="rect">
            <a:avLst/>
          </a:prstGeom>
          <a:solidFill>
            <a:srgbClr val="FF99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  <a:latin typeface="Tahoma" pitchFamily="34" charset="0"/>
              </a:rPr>
              <a:t>CLS, Canada</a:t>
            </a:r>
            <a:r>
              <a:rPr lang="ru-RU" sz="1200" b="1">
                <a:solidFill>
                  <a:schemeClr val="accent2"/>
                </a:solidFill>
                <a:latin typeface="Tahoma" pitchFamily="34" charset="0"/>
              </a:rPr>
              <a:t>, 2007 </a:t>
            </a:r>
            <a:endParaRPr lang="en-US" sz="1200" b="1">
              <a:solidFill>
                <a:schemeClr val="accent2"/>
              </a:solidFill>
              <a:latin typeface="Tahoma" pitchFamily="34" charset="0"/>
            </a:endParaRPr>
          </a:p>
          <a:p>
            <a:r>
              <a:rPr lang="ru-RU" sz="1000">
                <a:solidFill>
                  <a:schemeClr val="accent2"/>
                </a:solidFill>
                <a:latin typeface="Times New Roman" pitchFamily="18" charset="0"/>
              </a:rPr>
              <a:t>2</a:t>
            </a:r>
            <a:r>
              <a:rPr lang="en-US" sz="1000">
                <a:solidFill>
                  <a:schemeClr val="accent2"/>
                </a:solidFill>
                <a:latin typeface="Times New Roman" pitchFamily="18" charset="0"/>
              </a:rPr>
              <a:t>7</a:t>
            </a:r>
            <a:r>
              <a:rPr lang="ru-RU" sz="1000">
                <a:solidFill>
                  <a:schemeClr val="accent2"/>
                </a:solidFill>
                <a:latin typeface="Times New Roman" pitchFamily="18" charset="0"/>
              </a:rPr>
              <a:t>-</a:t>
            </a:r>
            <a:r>
              <a:rPr lang="en-US" sz="1000">
                <a:solidFill>
                  <a:schemeClr val="accent2"/>
                </a:solidFill>
                <a:latin typeface="Times New Roman" pitchFamily="18" charset="0"/>
              </a:rPr>
              <a:t> poles </a:t>
            </a:r>
            <a:r>
              <a:rPr lang="ru-RU" sz="1000">
                <a:solidFill>
                  <a:schemeClr val="accent2"/>
                </a:solidFill>
                <a:latin typeface="Times New Roman" pitchFamily="18" charset="0"/>
              </a:rPr>
              <a:t>4 </a:t>
            </a:r>
            <a:r>
              <a:rPr lang="en-US" sz="1000">
                <a:solidFill>
                  <a:schemeClr val="accent2"/>
                </a:solidFill>
                <a:latin typeface="Times New Roman" pitchFamily="18" charset="0"/>
              </a:rPr>
              <a:t>Tesla Superconducting wiggler</a:t>
            </a:r>
            <a:endParaRPr lang="ru-RU" sz="100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18454" name="Rectangle 19"/>
          <p:cNvSpPr>
            <a:spLocks noChangeArrowheads="1"/>
          </p:cNvSpPr>
          <p:nvPr/>
        </p:nvSpPr>
        <p:spPr bwMode="auto">
          <a:xfrm>
            <a:off x="2916238" y="5157788"/>
            <a:ext cx="1223962" cy="914400"/>
          </a:xfrm>
          <a:prstGeom prst="rect">
            <a:avLst/>
          </a:prstGeom>
          <a:solidFill>
            <a:srgbClr val="FF99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  <a:latin typeface="Times New Roman" pitchFamily="18" charset="0"/>
              </a:rPr>
              <a:t>LNLS, Brazil</a:t>
            </a:r>
            <a:r>
              <a:rPr lang="ru-RU" sz="1200" b="1">
                <a:solidFill>
                  <a:schemeClr val="accent2"/>
                </a:solidFill>
                <a:latin typeface="Times New Roman" pitchFamily="18" charset="0"/>
              </a:rPr>
              <a:t>, 200</a:t>
            </a:r>
            <a:r>
              <a:rPr lang="en-US" sz="1200" b="1">
                <a:solidFill>
                  <a:schemeClr val="accent2"/>
                </a:solidFill>
                <a:latin typeface="Times New Roman" pitchFamily="18" charset="0"/>
              </a:rPr>
              <a:t>9</a:t>
            </a:r>
            <a:r>
              <a:rPr lang="ru-RU" sz="1200" b="1">
                <a:solidFill>
                  <a:schemeClr val="accent2"/>
                </a:solidFill>
                <a:latin typeface="Times New Roman" pitchFamily="18" charset="0"/>
              </a:rPr>
              <a:t> </a:t>
            </a:r>
            <a:endParaRPr lang="en-US" sz="1200" b="1">
              <a:solidFill>
                <a:schemeClr val="accent2"/>
              </a:solidFill>
              <a:latin typeface="Times New Roman" pitchFamily="18" charset="0"/>
            </a:endParaRPr>
          </a:p>
          <a:p>
            <a:r>
              <a:rPr lang="en-US" sz="1000">
                <a:solidFill>
                  <a:schemeClr val="accent2"/>
                </a:solidFill>
                <a:latin typeface="Times New Roman" pitchFamily="18" charset="0"/>
              </a:rPr>
              <a:t>35</a:t>
            </a:r>
            <a:r>
              <a:rPr lang="ru-RU" sz="1000">
                <a:solidFill>
                  <a:schemeClr val="accent2"/>
                </a:solidFill>
                <a:latin typeface="Times New Roman" pitchFamily="18" charset="0"/>
              </a:rPr>
              <a:t>-</a:t>
            </a:r>
            <a:r>
              <a:rPr lang="en-US" sz="1000">
                <a:solidFill>
                  <a:schemeClr val="accent2"/>
                </a:solidFill>
                <a:latin typeface="Times New Roman" pitchFamily="18" charset="0"/>
              </a:rPr>
              <a:t>pole</a:t>
            </a:r>
            <a:r>
              <a:rPr lang="ru-RU" sz="100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1000">
                <a:solidFill>
                  <a:schemeClr val="accent2"/>
                </a:solidFill>
                <a:latin typeface="Times New Roman" pitchFamily="18" charset="0"/>
              </a:rPr>
              <a:t>4.2</a:t>
            </a:r>
            <a:r>
              <a:rPr lang="ru-RU" sz="100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1000">
                <a:solidFill>
                  <a:schemeClr val="accent2"/>
                </a:solidFill>
                <a:latin typeface="Times New Roman" pitchFamily="18" charset="0"/>
              </a:rPr>
              <a:t>Tesla superconducting wiggler</a:t>
            </a:r>
            <a:endParaRPr lang="ru-RU" sz="1000">
              <a:solidFill>
                <a:schemeClr val="accent2"/>
              </a:solidFill>
              <a:latin typeface="Times New Roman" pitchFamily="18" charset="0"/>
            </a:endParaRPr>
          </a:p>
        </p:txBody>
      </p:sp>
      <p:pic>
        <p:nvPicPr>
          <p:cNvPr id="18455" name="Picture 20" descr="IMG_1499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443663" y="4076700"/>
            <a:ext cx="2592387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56" name="Rectangle 21"/>
          <p:cNvSpPr>
            <a:spLocks noChangeArrowheads="1"/>
          </p:cNvSpPr>
          <p:nvPr/>
        </p:nvSpPr>
        <p:spPr bwMode="auto">
          <a:xfrm>
            <a:off x="5795963" y="5229225"/>
            <a:ext cx="1223962" cy="914400"/>
          </a:xfrm>
          <a:prstGeom prst="rect">
            <a:avLst/>
          </a:prstGeom>
          <a:solidFill>
            <a:srgbClr val="FF99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  <a:latin typeface="Times New Roman" pitchFamily="18" charset="0"/>
              </a:rPr>
              <a:t>ALBA, Spain</a:t>
            </a:r>
            <a:r>
              <a:rPr lang="ru-RU" sz="1200" b="1">
                <a:solidFill>
                  <a:schemeClr val="accent2"/>
                </a:solidFill>
                <a:latin typeface="Times New Roman" pitchFamily="18" charset="0"/>
              </a:rPr>
              <a:t>, 20</a:t>
            </a:r>
            <a:r>
              <a:rPr lang="en-US" sz="1200" b="1">
                <a:solidFill>
                  <a:schemeClr val="accent2"/>
                </a:solidFill>
                <a:latin typeface="Times New Roman" pitchFamily="18" charset="0"/>
              </a:rPr>
              <a:t>10</a:t>
            </a:r>
            <a:r>
              <a:rPr lang="ru-RU" sz="1200" b="1">
                <a:solidFill>
                  <a:schemeClr val="accent2"/>
                </a:solidFill>
                <a:latin typeface="Times New Roman" pitchFamily="18" charset="0"/>
              </a:rPr>
              <a:t> </a:t>
            </a:r>
            <a:endParaRPr lang="en-US" sz="1200" b="1">
              <a:solidFill>
                <a:schemeClr val="accent2"/>
              </a:solidFill>
              <a:latin typeface="Times New Roman" pitchFamily="18" charset="0"/>
            </a:endParaRPr>
          </a:p>
          <a:p>
            <a:r>
              <a:rPr lang="en-US" sz="1000">
                <a:solidFill>
                  <a:schemeClr val="accent2"/>
                </a:solidFill>
                <a:latin typeface="Times New Roman" pitchFamily="18" charset="0"/>
              </a:rPr>
              <a:t>119</a:t>
            </a:r>
            <a:r>
              <a:rPr lang="ru-RU" sz="1000">
                <a:solidFill>
                  <a:schemeClr val="accent2"/>
                </a:solidFill>
                <a:latin typeface="Times New Roman" pitchFamily="18" charset="0"/>
              </a:rPr>
              <a:t>-</a:t>
            </a:r>
            <a:r>
              <a:rPr lang="en-US" sz="1000">
                <a:solidFill>
                  <a:schemeClr val="accent2"/>
                </a:solidFill>
                <a:latin typeface="Times New Roman" pitchFamily="18" charset="0"/>
              </a:rPr>
              <a:t>pole</a:t>
            </a:r>
            <a:r>
              <a:rPr lang="ru-RU" sz="100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1000">
                <a:solidFill>
                  <a:schemeClr val="accent2"/>
                </a:solidFill>
                <a:latin typeface="Times New Roman" pitchFamily="18" charset="0"/>
              </a:rPr>
              <a:t>2.1</a:t>
            </a:r>
            <a:r>
              <a:rPr lang="ru-RU" sz="100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1000">
                <a:solidFill>
                  <a:schemeClr val="accent2"/>
                </a:solidFill>
                <a:latin typeface="Times New Roman" pitchFamily="18" charset="0"/>
              </a:rPr>
              <a:t>Tesla superconducting wiggler</a:t>
            </a:r>
            <a:endParaRPr lang="ru-RU" sz="100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26" name="Нижний колонтитул 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K.Zolotarev, Superconducting wigglers in BINP</a:t>
            </a: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history of superconductive ID fabrication in the </a:t>
            </a:r>
            <a:r>
              <a:rPr lang="en-US" dirty="0" err="1" smtClean="0"/>
              <a:t>Budker</a:t>
            </a:r>
            <a:r>
              <a:rPr lang="en-US" dirty="0" smtClean="0"/>
              <a:t> INP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050" dirty="0" smtClean="0">
                <a:solidFill>
                  <a:srgbClr val="00B050"/>
                </a:solidFill>
              </a:rPr>
              <a:t>1979 – first in the world 3.5 Tesla superconducting 20 pole wiggler (SCW) for VEPP-3</a:t>
            </a:r>
          </a:p>
          <a:p>
            <a:r>
              <a:rPr lang="en-US" sz="1050" dirty="0" smtClean="0">
                <a:solidFill>
                  <a:srgbClr val="00B050"/>
                </a:solidFill>
              </a:rPr>
              <a:t>1984 – 5 pole 8 Tesla superconducting wiggler for VEPP-2</a:t>
            </a:r>
          </a:p>
          <a:p>
            <a:r>
              <a:rPr lang="en-US" sz="1050" dirty="0" smtClean="0"/>
              <a:t>1985 – 4.5 Tesla Superconducting Wave Length Shifter (WLS) for Siberia-1, Moscow  </a:t>
            </a:r>
          </a:p>
          <a:p>
            <a:r>
              <a:rPr lang="en-US" sz="1050" dirty="0" smtClean="0"/>
              <a:t>1992 – 6 Tesla </a:t>
            </a:r>
            <a:r>
              <a:rPr lang="en-US" sz="1050" dirty="0" err="1" smtClean="0"/>
              <a:t>Superbend</a:t>
            </a:r>
            <a:r>
              <a:rPr lang="en-US" sz="1050" dirty="0" smtClean="0"/>
              <a:t> (SB) prototype for compact storage rings</a:t>
            </a:r>
          </a:p>
          <a:p>
            <a:r>
              <a:rPr lang="en-US" sz="1050" dirty="0" smtClean="0"/>
              <a:t>1996 - 7.5 Tesla superconducting WLS for PLS, South Korea</a:t>
            </a:r>
          </a:p>
          <a:p>
            <a:r>
              <a:rPr lang="en-US" sz="1050" dirty="0" smtClean="0"/>
              <a:t>1997 - 7.5 T superconducting WLS  with fixed point of radiation for CAMD-LSU (USA)</a:t>
            </a:r>
          </a:p>
          <a:p>
            <a:r>
              <a:rPr lang="en-US" sz="1050" dirty="0" smtClean="0"/>
              <a:t>200</a:t>
            </a:r>
            <a:r>
              <a:rPr lang="ru-RU" sz="1050" dirty="0" smtClean="0"/>
              <a:t>0</a:t>
            </a:r>
            <a:r>
              <a:rPr lang="en-US" sz="1050" dirty="0" smtClean="0"/>
              <a:t> – 7 Tesla WLS with fixed radiation point for BESSY-2, Germany </a:t>
            </a:r>
            <a:endParaRPr lang="ru-RU" sz="1050" dirty="0" smtClean="0"/>
          </a:p>
          <a:p>
            <a:r>
              <a:rPr lang="en-US" sz="1050" dirty="0" smtClean="0"/>
              <a:t>2000 – 10 Tesla WLS for Spring-8, Japan</a:t>
            </a:r>
          </a:p>
          <a:p>
            <a:r>
              <a:rPr lang="en-US" sz="1050" dirty="0" smtClean="0"/>
              <a:t>2001 – 7 Tesla WLS with fixed radiation point for BESSY-2, Germany </a:t>
            </a:r>
          </a:p>
          <a:p>
            <a:r>
              <a:rPr lang="en-US" sz="1050" dirty="0" smtClean="0">
                <a:solidFill>
                  <a:schemeClr val="accent2"/>
                </a:solidFill>
              </a:rPr>
              <a:t>2002 – 3.5 Tesla  49 pole SCW for ELETTRA, Italy</a:t>
            </a:r>
          </a:p>
          <a:p>
            <a:r>
              <a:rPr lang="en-US" sz="1050" dirty="0" smtClean="0">
                <a:solidFill>
                  <a:srgbClr val="00B050"/>
                </a:solidFill>
              </a:rPr>
              <a:t>2002 – 7 Tesla 17 pole SCW for BESSY-2, Germany</a:t>
            </a:r>
            <a:endParaRPr lang="en-US" sz="1050" i="1" dirty="0" smtClean="0">
              <a:solidFill>
                <a:srgbClr val="00B050"/>
              </a:solidFill>
            </a:endParaRPr>
          </a:p>
          <a:p>
            <a:r>
              <a:rPr lang="en-US" sz="1050" dirty="0" smtClean="0"/>
              <a:t>2004 – 9 Tesla </a:t>
            </a:r>
            <a:r>
              <a:rPr lang="en-US" sz="1050" dirty="0" err="1" smtClean="0"/>
              <a:t>Superbend</a:t>
            </a:r>
            <a:r>
              <a:rPr lang="en-US" sz="1050" dirty="0" smtClean="0"/>
              <a:t> for BESSY-2, Germany</a:t>
            </a:r>
          </a:p>
          <a:p>
            <a:r>
              <a:rPr lang="en-US" sz="1050" dirty="0" smtClean="0"/>
              <a:t>2005 – 13 Tesla superconducting solenoids for VEPP-2000</a:t>
            </a:r>
          </a:p>
          <a:p>
            <a:r>
              <a:rPr lang="en-US" sz="105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2005 – 2 Tesla 63 pole SCW for CLS, Canada</a:t>
            </a:r>
          </a:p>
          <a:p>
            <a:r>
              <a:rPr lang="en-US" sz="1050" dirty="0" smtClean="0">
                <a:solidFill>
                  <a:schemeClr val="accent2"/>
                </a:solidFill>
              </a:rPr>
              <a:t>2006 – 3.5 Tesla 49 pole for DLS, England</a:t>
            </a:r>
          </a:p>
          <a:p>
            <a:r>
              <a:rPr lang="en-US" sz="1050" dirty="0" smtClean="0">
                <a:solidFill>
                  <a:srgbClr val="00B050"/>
                </a:solidFill>
              </a:rPr>
              <a:t>2006 – 7.5 Tesla 21 pole SCW for Siberia-2, Moscow</a:t>
            </a:r>
          </a:p>
          <a:p>
            <a:r>
              <a:rPr lang="en-US" sz="1050" dirty="0" smtClean="0">
                <a:solidFill>
                  <a:schemeClr val="accent2"/>
                </a:solidFill>
              </a:rPr>
              <a:t>2007 – 4.2 Tesla 27 pole SCW for CLS, Canada</a:t>
            </a:r>
          </a:p>
          <a:p>
            <a:r>
              <a:rPr lang="en-US" sz="1050" dirty="0" smtClean="0">
                <a:solidFill>
                  <a:schemeClr val="accent2"/>
                </a:solidFill>
              </a:rPr>
              <a:t>2009 – 4.2 Tesla 49 pole SCW for DLS, England</a:t>
            </a:r>
          </a:p>
          <a:p>
            <a:r>
              <a:rPr lang="en-US" sz="1050" dirty="0" smtClean="0">
                <a:solidFill>
                  <a:schemeClr val="accent2"/>
                </a:solidFill>
              </a:rPr>
              <a:t>2009 – 4.1 Tesla 35 pole SCW for LNLS, </a:t>
            </a:r>
            <a:r>
              <a:rPr lang="en-US" sz="1050" dirty="0" err="1" smtClean="0">
                <a:solidFill>
                  <a:schemeClr val="accent2"/>
                </a:solidFill>
              </a:rPr>
              <a:t>Brasil</a:t>
            </a:r>
            <a:endParaRPr lang="en-US" sz="1050" dirty="0" smtClean="0">
              <a:solidFill>
                <a:schemeClr val="accent2"/>
              </a:solidFill>
            </a:endParaRPr>
          </a:p>
          <a:p>
            <a:r>
              <a:rPr lang="en-US" sz="105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20</a:t>
            </a:r>
            <a:r>
              <a:rPr lang="ru-RU" sz="105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10</a:t>
            </a:r>
            <a:r>
              <a:rPr lang="en-US" sz="105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- 2.1 Tesla 119 pole SCW for ALBA, Spain </a:t>
            </a:r>
          </a:p>
          <a:p>
            <a:r>
              <a:rPr lang="en-US" sz="1050" dirty="0" smtClean="0">
                <a:solidFill>
                  <a:schemeClr val="accent2"/>
                </a:solidFill>
              </a:rPr>
              <a:t>201</a:t>
            </a:r>
            <a:r>
              <a:rPr lang="ru-RU" sz="1050" dirty="0" smtClean="0">
                <a:solidFill>
                  <a:schemeClr val="accent2"/>
                </a:solidFill>
              </a:rPr>
              <a:t>2</a:t>
            </a:r>
            <a:r>
              <a:rPr lang="en-US" sz="1050" dirty="0" smtClean="0">
                <a:solidFill>
                  <a:schemeClr val="accent2"/>
                </a:solidFill>
              </a:rPr>
              <a:t> - 4.2 Tesla  SCW for Australian Light Source	</a:t>
            </a:r>
          </a:p>
          <a:p>
            <a:r>
              <a:rPr lang="en-US" sz="1050" dirty="0" smtClean="0">
                <a:solidFill>
                  <a:srgbClr val="00B050"/>
                </a:solidFill>
              </a:rPr>
              <a:t>201</a:t>
            </a:r>
            <a:r>
              <a:rPr lang="ru-RU" sz="1050" dirty="0" smtClean="0">
                <a:solidFill>
                  <a:srgbClr val="00B050"/>
                </a:solidFill>
              </a:rPr>
              <a:t>2</a:t>
            </a:r>
            <a:r>
              <a:rPr lang="en-US" sz="1050" dirty="0" smtClean="0">
                <a:solidFill>
                  <a:srgbClr val="00B050"/>
                </a:solidFill>
              </a:rPr>
              <a:t> – 7.5 Tesla  SCW for CAMD-LSU (USA)</a:t>
            </a:r>
          </a:p>
          <a:p>
            <a:endParaRPr lang="en-US" sz="1050" dirty="0" smtClean="0">
              <a:solidFill>
                <a:schemeClr val="accent2"/>
              </a:solidFill>
            </a:endParaRPr>
          </a:p>
          <a:p>
            <a:r>
              <a:rPr lang="ru-RU" sz="1050" dirty="0" smtClean="0">
                <a:solidFill>
                  <a:schemeClr val="accent2"/>
                </a:solidFill>
              </a:rPr>
              <a:t>2013 -  </a:t>
            </a:r>
            <a:r>
              <a:rPr lang="en-US" sz="1050" dirty="0" smtClean="0">
                <a:solidFill>
                  <a:schemeClr val="accent2"/>
                </a:solidFill>
              </a:rPr>
              <a:t>SCW for ANKA</a:t>
            </a:r>
            <a:endParaRPr lang="ru-RU" sz="1050" dirty="0" smtClean="0">
              <a:solidFill>
                <a:schemeClr val="accent2"/>
              </a:solidFill>
            </a:endParaRPr>
          </a:p>
          <a:p>
            <a:r>
              <a:rPr lang="ru-RU" sz="1050" dirty="0" smtClean="0">
                <a:solidFill>
                  <a:schemeClr val="accent2"/>
                </a:solidFill>
              </a:rPr>
              <a:t>2013 -  </a:t>
            </a:r>
            <a:r>
              <a:rPr lang="en-US" sz="1050" dirty="0" smtClean="0">
                <a:solidFill>
                  <a:schemeClr val="accent2"/>
                </a:solidFill>
              </a:rPr>
              <a:t>SCW for ANKA &amp; CLIC</a:t>
            </a:r>
            <a:r>
              <a:rPr lang="ru-RU" sz="1050" dirty="0" smtClean="0">
                <a:solidFill>
                  <a:schemeClr val="accent2"/>
                </a:solidFill>
              </a:rPr>
              <a:t> </a:t>
            </a:r>
            <a:r>
              <a:rPr lang="en-US" sz="1050" dirty="0" smtClean="0">
                <a:solidFill>
                  <a:schemeClr val="accent2"/>
                </a:solidFill>
              </a:rPr>
              <a:t>with indirect cooling </a:t>
            </a:r>
            <a:endParaRPr lang="ru-RU" sz="1050" dirty="0" smtClean="0">
              <a:solidFill>
                <a:schemeClr val="accent2"/>
              </a:solidFill>
            </a:endParaRPr>
          </a:p>
          <a:p>
            <a:endParaRPr lang="en-US" sz="1050" dirty="0" smtClean="0">
              <a:solidFill>
                <a:schemeClr val="tx2"/>
              </a:solidFill>
            </a:endParaRPr>
          </a:p>
          <a:p>
            <a:r>
              <a:rPr lang="en-US" sz="105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201</a:t>
            </a:r>
            <a:r>
              <a:rPr lang="ru-RU" sz="105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3</a:t>
            </a:r>
            <a:r>
              <a:rPr lang="en-US" sz="105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– 2 SCW for Siberia-2, </a:t>
            </a:r>
            <a:endParaRPr lang="ru-RU" sz="105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Picture 7" descr="P001378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2852936"/>
            <a:ext cx="1727597" cy="1152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IMG_015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4077072"/>
            <a:ext cx="1675631" cy="1256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 descr="IMG_279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5445224"/>
            <a:ext cx="1570543" cy="1177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6732240" y="2852936"/>
            <a:ext cx="223224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B050"/>
                </a:solidFill>
              </a:rPr>
              <a:t>Long period SC multipole wigglers</a:t>
            </a:r>
          </a:p>
          <a:p>
            <a:r>
              <a:rPr lang="en-US" sz="1200" dirty="0">
                <a:solidFill>
                  <a:srgbClr val="00B050"/>
                </a:solidFill>
              </a:rPr>
              <a:t> (B</a:t>
            </a:r>
            <a:r>
              <a:rPr lang="en-US" sz="1200" baseline="-25000" dirty="0">
                <a:solidFill>
                  <a:srgbClr val="00B050"/>
                </a:solidFill>
              </a:rPr>
              <a:t>0</a:t>
            </a:r>
            <a:r>
              <a:rPr lang="en-US" sz="1200" dirty="0">
                <a:solidFill>
                  <a:srgbClr val="00B050"/>
                </a:solidFill>
              </a:rPr>
              <a:t> =7-7.5 Tesla, </a:t>
            </a:r>
            <a:r>
              <a:rPr lang="en-US" sz="1200" dirty="0">
                <a:solidFill>
                  <a:srgbClr val="00B050"/>
                </a:solidFill>
                <a:sym typeface="Symbol" pitchFamily="18" charset="2"/>
              </a:rPr>
              <a:t></a:t>
            </a:r>
            <a:r>
              <a:rPr lang="en-US" sz="1200" baseline="-25000" dirty="0">
                <a:solidFill>
                  <a:srgbClr val="00B050"/>
                </a:solidFill>
                <a:sym typeface="Symbol" pitchFamily="18" charset="2"/>
              </a:rPr>
              <a:t>0</a:t>
            </a:r>
            <a:r>
              <a:rPr lang="en-US" sz="1200" dirty="0">
                <a:solidFill>
                  <a:srgbClr val="00B050"/>
                </a:solidFill>
                <a:sym typeface="Symbol" pitchFamily="18" charset="2"/>
              </a:rPr>
              <a:t>~150-200 mm</a:t>
            </a:r>
            <a:r>
              <a:rPr lang="en-US" sz="1200" dirty="0">
                <a:solidFill>
                  <a:srgbClr val="00B050"/>
                </a:solidFill>
              </a:rPr>
              <a:t>)</a:t>
            </a:r>
            <a:endParaRPr lang="ru-RU" sz="1200" dirty="0">
              <a:solidFill>
                <a:srgbClr val="00B050"/>
              </a:solidFill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6732240" y="4149080"/>
            <a:ext cx="223224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accent2"/>
                </a:solidFill>
              </a:rPr>
              <a:t>Medium period SC wigglers </a:t>
            </a:r>
          </a:p>
          <a:p>
            <a:r>
              <a:rPr lang="en-US" sz="1200" dirty="0" smtClean="0">
                <a:solidFill>
                  <a:schemeClr val="accent2"/>
                </a:solidFill>
              </a:rPr>
              <a:t>(B</a:t>
            </a:r>
            <a:r>
              <a:rPr lang="en-US" sz="1200" baseline="-25000" dirty="0" smtClean="0">
                <a:solidFill>
                  <a:schemeClr val="accent2"/>
                </a:solidFill>
              </a:rPr>
              <a:t>0</a:t>
            </a:r>
            <a:r>
              <a:rPr lang="en-US" sz="1200" dirty="0" smtClean="0">
                <a:solidFill>
                  <a:schemeClr val="accent2"/>
                </a:solidFill>
              </a:rPr>
              <a:t> =3.5-4.2 Tesla, </a:t>
            </a:r>
            <a:r>
              <a:rPr lang="en-US" sz="1200" dirty="0" smtClean="0">
                <a:solidFill>
                  <a:schemeClr val="accent2"/>
                </a:solidFill>
                <a:sym typeface="Symbol" pitchFamily="18" charset="2"/>
              </a:rPr>
              <a:t></a:t>
            </a:r>
            <a:r>
              <a:rPr lang="en-US" sz="1200" baseline="-25000" dirty="0" smtClean="0">
                <a:solidFill>
                  <a:schemeClr val="accent2"/>
                </a:solidFill>
                <a:sym typeface="Symbol" pitchFamily="18" charset="2"/>
              </a:rPr>
              <a:t>0</a:t>
            </a:r>
            <a:r>
              <a:rPr lang="en-US" sz="1200" dirty="0" smtClean="0">
                <a:solidFill>
                  <a:schemeClr val="accent2"/>
                </a:solidFill>
                <a:sym typeface="Symbol" pitchFamily="18" charset="2"/>
              </a:rPr>
              <a:t>~48-60 mm)</a:t>
            </a:r>
            <a:endParaRPr lang="ru-RU" sz="1200" dirty="0">
              <a:solidFill>
                <a:schemeClr val="accent2"/>
              </a:solidFill>
              <a:sym typeface="Symbol" pitchFamily="18" charset="2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6732240" y="5589240"/>
            <a:ext cx="223224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Short period SC wigglers </a:t>
            </a:r>
          </a:p>
          <a:p>
            <a:r>
              <a:rPr lang="en-US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(B</a:t>
            </a:r>
            <a:r>
              <a:rPr lang="en-US" sz="1200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0</a:t>
            </a:r>
            <a:r>
              <a:rPr lang="en-US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=2-2.2 Tesla, </a:t>
            </a:r>
            <a:r>
              <a:rPr lang="en-US" sz="1200" dirty="0" smtClean="0">
                <a:solidFill>
                  <a:schemeClr val="tx2">
                    <a:lumMod val="60000"/>
                    <a:lumOff val="40000"/>
                  </a:schemeClr>
                </a:solidFill>
                <a:sym typeface="Symbol" pitchFamily="18" charset="2"/>
              </a:rPr>
              <a:t></a:t>
            </a:r>
            <a:r>
              <a:rPr lang="en-US" sz="1200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  <a:sym typeface="Symbol" pitchFamily="18" charset="2"/>
              </a:rPr>
              <a:t>0</a:t>
            </a:r>
            <a:r>
              <a:rPr lang="en-US" sz="1200" dirty="0" smtClean="0">
                <a:solidFill>
                  <a:schemeClr val="tx2">
                    <a:lumMod val="60000"/>
                    <a:lumOff val="40000"/>
                  </a:schemeClr>
                </a:solidFill>
                <a:sym typeface="Symbol" pitchFamily="18" charset="2"/>
              </a:rPr>
              <a:t>~30-34 mm)</a:t>
            </a:r>
            <a:endParaRPr lang="ru-RU" sz="1200" dirty="0">
              <a:solidFill>
                <a:schemeClr val="tx2">
                  <a:lumMod val="60000"/>
                  <a:lumOff val="40000"/>
                </a:schemeClr>
              </a:solidFill>
              <a:sym typeface="Symbol" pitchFamily="18" charset="2"/>
            </a:endParaRPr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1.11.2012</a:t>
            </a:r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1AC66-C505-4CDF-9BF6-403E098D18E3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K.Zolotarev, Superconductive IDs at BINP,  USR-2012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18292"/>
          <a:stretch>
            <a:fillRect/>
          </a:stretch>
        </p:blipFill>
        <p:spPr bwMode="auto">
          <a:xfrm>
            <a:off x="214282" y="928670"/>
            <a:ext cx="2143140" cy="1381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Vertical racetrack coils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4810" y="3500438"/>
            <a:ext cx="4929190" cy="3071834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smtClean="0"/>
              <a:t>Advantages of horizontal racetrack coil technology</a:t>
            </a:r>
          </a:p>
          <a:p>
            <a:r>
              <a:rPr lang="en-US" dirty="0" smtClean="0"/>
              <a:t>Simplicity of the design</a:t>
            </a:r>
          </a:p>
          <a:p>
            <a:r>
              <a:rPr lang="en-US" dirty="0" smtClean="0"/>
              <a:t>Simplicity manufacturing and testing of single coil</a:t>
            </a:r>
          </a:p>
          <a:p>
            <a:r>
              <a:rPr lang="en-US" dirty="0" smtClean="0"/>
              <a:t>Lowest inductivity and stored energy</a:t>
            </a:r>
          </a:p>
          <a:p>
            <a:r>
              <a:rPr lang="en-US" dirty="0" smtClean="0"/>
              <a:t>Possibility to good thermo stabilization of the coil with using Gd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baseline="-25000" dirty="0" smtClean="0"/>
              <a:t>2</a:t>
            </a:r>
            <a:r>
              <a:rPr lang="en-US" dirty="0" smtClean="0"/>
              <a:t>S powder add mixture to the epoxy compound (in wet winding technology)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Disadvantage</a:t>
            </a:r>
          </a:p>
          <a:p>
            <a:r>
              <a:rPr lang="en-US" dirty="0" smtClean="0"/>
              <a:t>Technology not suitable for mass production of the big number of wigglers (for ex. for CLIC DR)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1.11.2012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K.Zolotarev, Superconductive IDs at BINP,  USR-2012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1AC66-C505-4CDF-9BF6-403E098D18E3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8" name="Picture 36" descr="сварка полюсов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9514" y="857232"/>
            <a:ext cx="2875883" cy="1914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6" descr="cold welding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928670"/>
            <a:ext cx="2420984" cy="159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17"/>
          <p:cNvSpPr txBox="1">
            <a:spLocks noChangeArrowheads="1"/>
          </p:cNvSpPr>
          <p:nvPr/>
        </p:nvSpPr>
        <p:spPr bwMode="auto">
          <a:xfrm>
            <a:off x="3786182" y="2857496"/>
            <a:ext cx="507209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/>
              <a:t>Resistance of the </a:t>
            </a:r>
            <a:r>
              <a:rPr lang="en-US" sz="1600" dirty="0" smtClean="0"/>
              <a:t>connection 10</a:t>
            </a:r>
            <a:r>
              <a:rPr lang="en-US" sz="1600" baseline="30000" dirty="0" smtClean="0"/>
              <a:t>-10</a:t>
            </a:r>
            <a:r>
              <a:rPr lang="en-US" sz="1600" dirty="0" smtClean="0"/>
              <a:t>- </a:t>
            </a:r>
            <a:r>
              <a:rPr lang="en-US" sz="1600" dirty="0"/>
              <a:t>10</a:t>
            </a:r>
            <a:r>
              <a:rPr lang="en-US" sz="1600" baseline="30000" dirty="0"/>
              <a:t>-13</a:t>
            </a:r>
            <a:r>
              <a:rPr lang="en-US" sz="1600" dirty="0"/>
              <a:t> Ohm</a:t>
            </a:r>
            <a:endParaRPr lang="ru-RU" sz="1600" dirty="0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 cstate="print"/>
          <a:srcRect l="17080" t="4160" b="8490"/>
          <a:stretch>
            <a:fillRect/>
          </a:stretch>
        </p:blipFill>
        <p:spPr bwMode="auto">
          <a:xfrm>
            <a:off x="214282" y="2357430"/>
            <a:ext cx="2571768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142844" y="1000108"/>
            <a:ext cx="285752" cy="2143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14282" y="2357430"/>
            <a:ext cx="285752" cy="2143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3857628"/>
            <a:ext cx="3502379" cy="2624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Nested coils</a:t>
            </a:r>
            <a:endParaRPr lang="ru-RU" dirty="0"/>
          </a:p>
        </p:txBody>
      </p:sp>
      <p:pic>
        <p:nvPicPr>
          <p:cNvPr id="6" name="Рисунок 5" descr="Prototype_calculation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214422"/>
            <a:ext cx="3086100" cy="227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1.11.2012</a:t>
            </a:r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1AC66-C505-4CDF-9BF6-403E098D18E3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K.Zolotarev, Superconductive IDs at BINP,  USR-2012</a:t>
            </a:r>
            <a:endParaRPr lang="ru-RU"/>
          </a:p>
        </p:txBody>
      </p:sp>
      <p:grpSp>
        <p:nvGrpSpPr>
          <p:cNvPr id="21" name="Группа 20"/>
          <p:cNvGrpSpPr/>
          <p:nvPr/>
        </p:nvGrpSpPr>
        <p:grpSpPr>
          <a:xfrm>
            <a:off x="2071670" y="3714752"/>
            <a:ext cx="5603885" cy="2436812"/>
            <a:chOff x="539750" y="2708275"/>
            <a:chExt cx="7553325" cy="3300413"/>
          </a:xfrm>
        </p:grpSpPr>
        <p:pic>
          <p:nvPicPr>
            <p:cNvPr id="14" name="Picture 6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39750" y="2708275"/>
              <a:ext cx="6335713" cy="3300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Text Box 70"/>
            <p:cNvSpPr txBox="1">
              <a:spLocks noChangeArrowheads="1"/>
            </p:cNvSpPr>
            <p:nvPr/>
          </p:nvSpPr>
          <p:spPr bwMode="auto">
            <a:xfrm>
              <a:off x="3851275" y="5157788"/>
              <a:ext cx="135255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1-st section</a:t>
              </a:r>
              <a:endParaRPr lang="ru-RU"/>
            </a:p>
          </p:txBody>
        </p:sp>
        <p:sp>
          <p:nvSpPr>
            <p:cNvPr id="16" name="Text Box 71"/>
            <p:cNvSpPr txBox="1">
              <a:spLocks noChangeArrowheads="1"/>
            </p:cNvSpPr>
            <p:nvPr/>
          </p:nvSpPr>
          <p:spPr bwMode="auto">
            <a:xfrm>
              <a:off x="1042988" y="2924175"/>
              <a:ext cx="14287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2-nd section</a:t>
              </a:r>
              <a:endParaRPr lang="ru-RU"/>
            </a:p>
          </p:txBody>
        </p:sp>
        <p:sp>
          <p:nvSpPr>
            <p:cNvPr id="17" name="Text Box 72"/>
            <p:cNvSpPr txBox="1">
              <a:spLocks noChangeArrowheads="1"/>
            </p:cNvSpPr>
            <p:nvPr/>
          </p:nvSpPr>
          <p:spPr bwMode="auto">
            <a:xfrm>
              <a:off x="5775325" y="4240213"/>
              <a:ext cx="231775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SC wire critical curve</a:t>
              </a:r>
              <a:endParaRPr lang="ru-RU"/>
            </a:p>
          </p:txBody>
        </p:sp>
        <p:sp>
          <p:nvSpPr>
            <p:cNvPr id="18" name="Line 73"/>
            <p:cNvSpPr>
              <a:spLocks noChangeShapeType="1"/>
            </p:cNvSpPr>
            <p:nvPr/>
          </p:nvSpPr>
          <p:spPr bwMode="auto">
            <a:xfrm flipH="1">
              <a:off x="5435600" y="4581525"/>
              <a:ext cx="576263" cy="2873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19" name="Picture 74" descr="IMG_01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0429" y="1214422"/>
            <a:ext cx="2382027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" name="Object 76"/>
          <p:cNvGraphicFramePr>
            <a:graphicFrameLocks noChangeAspect="1"/>
          </p:cNvGraphicFramePr>
          <p:nvPr/>
        </p:nvGraphicFramePr>
        <p:xfrm>
          <a:off x="5929322" y="1142984"/>
          <a:ext cx="2910883" cy="1876421"/>
        </p:xfrm>
        <a:graphic>
          <a:graphicData uri="http://schemas.openxmlformats.org/presentationml/2006/ole">
            <p:oleObj spid="_x0000_s54273" name="AutoCAD Drawing" r:id="rId6" imgW="14849640" imgH="957276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1.11.2012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K.Zolotarev, Superconductive IDs at BINP,  USR-2012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1AC66-C505-4CDF-9BF6-403E098D18E3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7" name="Рисунок 6"/>
          <p:cNvPicPr/>
          <p:nvPr/>
        </p:nvPicPr>
        <p:blipFill>
          <a:blip r:embed="rId2" cstate="print"/>
          <a:srcRect l="3890" t="11335" r="7735" b="9824"/>
          <a:stretch>
            <a:fillRect/>
          </a:stretch>
        </p:blipFill>
        <p:spPr bwMode="auto">
          <a:xfrm>
            <a:off x="500034" y="1142984"/>
            <a:ext cx="8286808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lead design</a:t>
            </a:r>
            <a:endParaRPr lang="ru-RU" dirty="0"/>
          </a:p>
        </p:txBody>
      </p:sp>
      <p:grpSp>
        <p:nvGrpSpPr>
          <p:cNvPr id="4" name="Содержимое 3"/>
          <p:cNvGrpSpPr>
            <a:grpSpLocks noGrp="1"/>
          </p:cNvGrpSpPr>
          <p:nvPr>
            <p:ph idx="1"/>
          </p:nvPr>
        </p:nvGrpSpPr>
        <p:grpSpPr>
          <a:xfrm>
            <a:off x="457200" y="1052513"/>
            <a:ext cx="8229600" cy="5073650"/>
            <a:chOff x="0" y="1347788"/>
            <a:chExt cx="9144000" cy="4857750"/>
          </a:xfrm>
        </p:grpSpPr>
        <p:pic>
          <p:nvPicPr>
            <p:cNvPr id="5" name="Picture 4" descr="Block current lead 500A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1347788"/>
              <a:ext cx="7567613" cy="4857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5" descr="Block current lead 500A-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21213" y="3294063"/>
              <a:ext cx="4522787" cy="29035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 Box 7"/>
            <p:cNvSpPr txBox="1">
              <a:spLocks noChangeArrowheads="1"/>
            </p:cNvSpPr>
            <p:nvPr/>
          </p:nvSpPr>
          <p:spPr bwMode="auto">
            <a:xfrm>
              <a:off x="5024438" y="1528763"/>
              <a:ext cx="1714500" cy="3048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9pPr>
            </a:lstStyle>
            <a:p>
              <a:r>
                <a:rPr lang="en-US" sz="1400"/>
                <a:t>Cryocooler cold head</a:t>
              </a:r>
            </a:p>
          </p:txBody>
        </p:sp>
        <p:sp>
          <p:nvSpPr>
            <p:cNvPr id="8" name="Line 8"/>
            <p:cNvSpPr>
              <a:spLocks noChangeShapeType="1"/>
            </p:cNvSpPr>
            <p:nvPr/>
          </p:nvSpPr>
          <p:spPr bwMode="auto">
            <a:xfrm flipH="1">
              <a:off x="4643438" y="1717675"/>
              <a:ext cx="385762" cy="3079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527050" y="3225800"/>
              <a:ext cx="987425" cy="3048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9pPr>
            </a:lstStyle>
            <a:p>
              <a:r>
                <a:rPr lang="en-US" sz="1400" dirty="0"/>
                <a:t>Brass leads</a:t>
              </a:r>
            </a:p>
          </p:txBody>
        </p:sp>
        <p:sp>
          <p:nvSpPr>
            <p:cNvPr id="10" name="Line 10"/>
            <p:cNvSpPr>
              <a:spLocks noChangeShapeType="1"/>
            </p:cNvSpPr>
            <p:nvPr/>
          </p:nvSpPr>
          <p:spPr bwMode="auto">
            <a:xfrm>
              <a:off x="1600200" y="3419475"/>
              <a:ext cx="1087438" cy="57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1" name="Line 11"/>
            <p:cNvSpPr>
              <a:spLocks noChangeShapeType="1"/>
            </p:cNvSpPr>
            <p:nvPr/>
          </p:nvSpPr>
          <p:spPr bwMode="auto">
            <a:xfrm>
              <a:off x="1584325" y="3413125"/>
              <a:ext cx="1544638" cy="1492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2" name="Text Box 12"/>
            <p:cNvSpPr txBox="1">
              <a:spLocks noChangeArrowheads="1"/>
            </p:cNvSpPr>
            <p:nvPr/>
          </p:nvSpPr>
          <p:spPr bwMode="auto">
            <a:xfrm>
              <a:off x="584200" y="3890963"/>
              <a:ext cx="822325" cy="3048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9pPr>
            </a:lstStyle>
            <a:p>
              <a:r>
                <a:rPr lang="en-US" sz="1400"/>
                <a:t>Cu plate </a:t>
              </a:r>
            </a:p>
          </p:txBody>
        </p:sp>
        <p:sp>
          <p:nvSpPr>
            <p:cNvPr id="13" name="Line 13"/>
            <p:cNvSpPr>
              <a:spLocks noChangeShapeType="1"/>
            </p:cNvSpPr>
            <p:nvPr/>
          </p:nvSpPr>
          <p:spPr bwMode="auto">
            <a:xfrm flipV="1">
              <a:off x="1363663" y="4003675"/>
              <a:ext cx="1063625" cy="555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4" name="Text Box 14"/>
            <p:cNvSpPr txBox="1">
              <a:spLocks noChangeArrowheads="1"/>
            </p:cNvSpPr>
            <p:nvPr/>
          </p:nvSpPr>
          <p:spPr bwMode="auto">
            <a:xfrm>
              <a:off x="631825" y="4435475"/>
              <a:ext cx="882650" cy="3048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9pPr>
            </a:lstStyle>
            <a:p>
              <a:r>
                <a:rPr lang="en-US" sz="1400"/>
                <a:t>HTS leads</a:t>
              </a:r>
            </a:p>
          </p:txBody>
        </p:sp>
        <p:sp>
          <p:nvSpPr>
            <p:cNvPr id="15" name="Line 15"/>
            <p:cNvSpPr>
              <a:spLocks noChangeShapeType="1"/>
            </p:cNvSpPr>
            <p:nvPr/>
          </p:nvSpPr>
          <p:spPr bwMode="auto">
            <a:xfrm flipV="1">
              <a:off x="1489075" y="4398963"/>
              <a:ext cx="1727200" cy="1968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6" name="Text Box 16"/>
            <p:cNvSpPr txBox="1">
              <a:spLocks noChangeArrowheads="1"/>
            </p:cNvSpPr>
            <p:nvPr/>
          </p:nvSpPr>
          <p:spPr bwMode="auto">
            <a:xfrm>
              <a:off x="681038" y="5581650"/>
              <a:ext cx="779462" cy="3048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9pPr>
            </a:lstStyle>
            <a:p>
              <a:r>
                <a:rPr lang="en-US" sz="1400"/>
                <a:t>SC leads</a:t>
              </a:r>
            </a:p>
          </p:txBody>
        </p:sp>
        <p:sp>
          <p:nvSpPr>
            <p:cNvPr id="17" name="Line 17"/>
            <p:cNvSpPr>
              <a:spLocks noChangeShapeType="1"/>
            </p:cNvSpPr>
            <p:nvPr/>
          </p:nvSpPr>
          <p:spPr bwMode="auto">
            <a:xfrm flipV="1">
              <a:off x="1552575" y="5691188"/>
              <a:ext cx="1427163" cy="1031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8" name="Line 18"/>
            <p:cNvSpPr>
              <a:spLocks noChangeShapeType="1"/>
            </p:cNvSpPr>
            <p:nvPr/>
          </p:nvSpPr>
          <p:spPr bwMode="auto">
            <a:xfrm>
              <a:off x="1536700" y="5810250"/>
              <a:ext cx="1820863" cy="38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9" name="Text Box 19"/>
            <p:cNvSpPr txBox="1">
              <a:spLocks noChangeArrowheads="1"/>
            </p:cNvSpPr>
            <p:nvPr/>
          </p:nvSpPr>
          <p:spPr bwMode="auto">
            <a:xfrm>
              <a:off x="4506913" y="3092450"/>
              <a:ext cx="1611312" cy="3048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9pPr>
            </a:lstStyle>
            <a:p>
              <a:r>
                <a:rPr lang="en-US" sz="1400"/>
                <a:t>Cryocooler 1</a:t>
              </a:r>
              <a:r>
                <a:rPr lang="en-US" sz="1400" baseline="30000"/>
                <a:t>st</a:t>
              </a:r>
              <a:r>
                <a:rPr lang="en-US" sz="1400"/>
                <a:t> stage</a:t>
              </a:r>
            </a:p>
          </p:txBody>
        </p:sp>
        <p:sp>
          <p:nvSpPr>
            <p:cNvPr id="20" name="Text Box 20"/>
            <p:cNvSpPr txBox="1">
              <a:spLocks noChangeArrowheads="1"/>
            </p:cNvSpPr>
            <p:nvPr/>
          </p:nvSpPr>
          <p:spPr bwMode="auto">
            <a:xfrm>
              <a:off x="4430713" y="4813300"/>
              <a:ext cx="1649412" cy="3048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9pPr>
            </a:lstStyle>
            <a:p>
              <a:r>
                <a:rPr lang="en-US" sz="1400"/>
                <a:t>Cryocooler 2</a:t>
              </a:r>
              <a:r>
                <a:rPr lang="en-US" sz="1400" baseline="30000"/>
                <a:t>nd</a:t>
              </a:r>
              <a:r>
                <a:rPr lang="en-US" sz="1400"/>
                <a:t> stage</a:t>
              </a:r>
            </a:p>
          </p:txBody>
        </p:sp>
        <p:sp>
          <p:nvSpPr>
            <p:cNvPr id="21" name="Line 21"/>
            <p:cNvSpPr>
              <a:spLocks noChangeShapeType="1"/>
            </p:cNvSpPr>
            <p:nvPr/>
          </p:nvSpPr>
          <p:spPr bwMode="auto">
            <a:xfrm flipH="1">
              <a:off x="4202113" y="3248025"/>
              <a:ext cx="393700" cy="292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2" name="Line 22"/>
            <p:cNvSpPr>
              <a:spLocks noChangeShapeType="1"/>
            </p:cNvSpPr>
            <p:nvPr/>
          </p:nvSpPr>
          <p:spPr bwMode="auto">
            <a:xfrm flipH="1">
              <a:off x="4162425" y="4941888"/>
              <a:ext cx="338138" cy="2206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3" name="Text Box 24"/>
            <p:cNvSpPr txBox="1">
              <a:spLocks noChangeArrowheads="1"/>
            </p:cNvSpPr>
            <p:nvPr/>
          </p:nvSpPr>
          <p:spPr bwMode="auto">
            <a:xfrm>
              <a:off x="4872038" y="5659438"/>
              <a:ext cx="1978025" cy="3048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9pPr>
            </a:lstStyle>
            <a:p>
              <a:r>
                <a:rPr lang="en-US" sz="1400"/>
                <a:t>Sapphire insulating plate</a:t>
              </a:r>
            </a:p>
          </p:txBody>
        </p:sp>
        <p:sp>
          <p:nvSpPr>
            <p:cNvPr id="24" name="Line 25"/>
            <p:cNvSpPr>
              <a:spLocks noChangeShapeType="1"/>
            </p:cNvSpPr>
            <p:nvPr/>
          </p:nvSpPr>
          <p:spPr bwMode="auto">
            <a:xfrm flipV="1">
              <a:off x="5708650" y="5330825"/>
              <a:ext cx="885825" cy="3857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</p:grp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1.11.2012</a:t>
            </a:r>
            <a:endParaRPr lang="ru-RU"/>
          </a:p>
        </p:txBody>
      </p:sp>
      <p:sp>
        <p:nvSpPr>
          <p:cNvPr id="26" name="Номер слайда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1AC66-C505-4CDF-9BF6-403E098D18E3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27" name="Нижний колонтитул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K.Zolotarev, Superconductive IDs at BINP,  USR-2012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1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3282</TotalTime>
  <Words>1876</Words>
  <Application>Microsoft Office PowerPoint</Application>
  <PresentationFormat>Экран (4:3)</PresentationFormat>
  <Paragraphs>311</Paragraphs>
  <Slides>18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1" baseType="lpstr">
      <vt:lpstr>Тема Office</vt:lpstr>
      <vt:lpstr>AutoCAD Drawing</vt:lpstr>
      <vt:lpstr>Формула</vt:lpstr>
      <vt:lpstr>Superconductive IDs at BINP</vt:lpstr>
      <vt:lpstr>The history of superconductive ID fabrication in the Budker INP</vt:lpstr>
      <vt:lpstr>The history of superconductive ID fabrication in the Budker INP</vt:lpstr>
      <vt:lpstr>Слайд 4</vt:lpstr>
      <vt:lpstr>The history of superconductive ID fabrication in the Budker INP</vt:lpstr>
      <vt:lpstr>Vertical racetrack coils</vt:lpstr>
      <vt:lpstr>Nested coils</vt:lpstr>
      <vt:lpstr>Слайд 8</vt:lpstr>
      <vt:lpstr>Current lead design</vt:lpstr>
      <vt:lpstr>Cold mass support structure</vt:lpstr>
      <vt:lpstr>The history of superconductive ID fabrication in the Budker INP</vt:lpstr>
      <vt:lpstr>Indirect cooling conception</vt:lpstr>
      <vt:lpstr>Слайд 13</vt:lpstr>
      <vt:lpstr>Superconductive undulator for APS</vt:lpstr>
      <vt:lpstr>CLIC Damping ring</vt:lpstr>
      <vt:lpstr>General view ANKA/CLIC wiggler</vt:lpstr>
      <vt:lpstr>Future plans</vt:lpstr>
      <vt:lpstr>4th Asian Forum for Accelerators and Detectors  </vt:lpstr>
    </vt:vector>
  </TitlesOfParts>
  <Company>BINP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Uks</dc:creator>
  <cp:lastModifiedBy>Konstantin</cp:lastModifiedBy>
  <cp:revision>144</cp:revision>
  <dcterms:created xsi:type="dcterms:W3CDTF">2012-05-28T06:51:11Z</dcterms:created>
  <dcterms:modified xsi:type="dcterms:W3CDTF">2012-10-31T23:59:33Z</dcterms:modified>
</cp:coreProperties>
</file>