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6" r:id="rId2"/>
    <p:sldId id="424" r:id="rId3"/>
    <p:sldId id="475" r:id="rId4"/>
    <p:sldId id="470" r:id="rId5"/>
    <p:sldId id="469" r:id="rId6"/>
    <p:sldId id="468" r:id="rId7"/>
    <p:sldId id="473" r:id="rId8"/>
    <p:sldId id="472" r:id="rId9"/>
    <p:sldId id="471" r:id="rId10"/>
    <p:sldId id="474" r:id="rId11"/>
    <p:sldId id="478" r:id="rId12"/>
    <p:sldId id="428" r:id="rId13"/>
    <p:sldId id="479" r:id="rId14"/>
    <p:sldId id="426" r:id="rId15"/>
    <p:sldId id="445" r:id="rId16"/>
    <p:sldId id="444" r:id="rId17"/>
    <p:sldId id="427" r:id="rId18"/>
    <p:sldId id="447" r:id="rId19"/>
    <p:sldId id="455" r:id="rId20"/>
    <p:sldId id="462" r:id="rId21"/>
    <p:sldId id="463" r:id="rId22"/>
    <p:sldId id="480" r:id="rId23"/>
    <p:sldId id="464" r:id="rId24"/>
    <p:sldId id="476" r:id="rId25"/>
    <p:sldId id="432" r:id="rId2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5C29"/>
    <a:srgbClr val="7F7F7F"/>
    <a:srgbClr val="5F5F5F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95" autoAdjust="0"/>
  </p:normalViewPr>
  <p:slideViewPr>
    <p:cSldViewPr showGuides="1">
      <p:cViewPr varScale="1">
        <p:scale>
          <a:sx n="70" d="100"/>
          <a:sy n="70" d="100"/>
        </p:scale>
        <p:origin x="-1152" y="-90"/>
      </p:cViewPr>
      <p:guideLst>
        <p:guide orient="horz" pos="2160"/>
        <p:guide orient="horz" pos="528"/>
        <p:guide orient="horz" pos="17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4220"/>
            <a:ext cx="9753600" cy="55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8398" y="2"/>
            <a:ext cx="9753600" cy="16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170419" cy="48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33" y="160471"/>
            <a:ext cx="3170419" cy="31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DFE3CC1-2919-455C-9B3E-EDD779DC113B}" type="datetime1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813218" y="9041114"/>
            <a:ext cx="5120390" cy="24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Go to "View | Header and Footer" to add your organization, sponsor, meeting name here; then, click "Apply to All"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177199" y="9119795"/>
            <a:ext cx="1136754" cy="47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5E9D0C-AEEA-43EF-BD57-92A5F08AA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69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170419" cy="48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33" y="2"/>
            <a:ext cx="3170419" cy="48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18879DD-2591-43D0-B110-581AE3F9DCB5}" type="datetime1">
              <a:rPr lang="en-US"/>
              <a:pPr>
                <a:defRPr/>
              </a:pPr>
              <a:t>10/29/2012</a:t>
            </a:fld>
            <a:endParaRPr lang="en-US" dirty="0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020" y="4560415"/>
            <a:ext cx="5851161" cy="432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9795"/>
            <a:ext cx="3170419" cy="47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Go to "View | Header and Footer" to add your organization, sponsor, meeting name here; then, click "Apply to All"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33" y="9119795"/>
            <a:ext cx="3170419" cy="47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4" tIns="48322" rIns="96644" bIns="4832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EC745C-5B1F-49F7-92EA-A3D786A2B5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860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Go to "View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EC745C-5B1F-49F7-92EA-A3D786A2B54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9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9DB89-0F12-4248-8465-F817911FE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2ED0F-A2BE-4EC2-9CD8-FE35002527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40E74-2BAD-4B0E-A3E6-34C647F2C7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992FD-48D7-449C-9540-A17E01801C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6A5CC-04E3-4F99-B23A-51360927D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93FDD-F4A4-41BE-894C-2F07306DAD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58FB3-D473-4896-B288-7884E82248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79504-73FA-4AFF-9F48-AC285CA55B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7E5F7-7FA4-4203-843A-B2538B0D4A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F3059-315A-4885-A1E9-068F9D4624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5BB6E-2FD5-4471-A679-B632D1C38E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slide footer_blue_646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6886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Mark Jaski                    Accelerator Systems Division                           Magnetic Devices Group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954929D2-D5F3-4CD3-80CF-A2965D2263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79" name="Picture 7" descr="slide header_646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7162800" y="6400800"/>
            <a:ext cx="13716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 smtClean="0"/>
              <a:t>11/2012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7" r:id="rId2"/>
    <p:sldLayoutId id="2147483796" r:id="rId3"/>
    <p:sldLayoutId id="2147483795" r:id="rId4"/>
    <p:sldLayoutId id="2147483794" r:id="rId5"/>
    <p:sldLayoutId id="2147483793" r:id="rId6"/>
    <p:sldLayoutId id="2147483792" r:id="rId7"/>
    <p:sldLayoutId id="2147483791" r:id="rId8"/>
    <p:sldLayoutId id="2147483790" r:id="rId9"/>
    <p:sldLayoutId id="2147483789" r:id="rId10"/>
    <p:sldLayoutId id="2147483788" r:id="rId11"/>
    <p:sldLayoutId id="2147483799" r:id="rId12"/>
    <p:sldLayoutId id="2147483787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23900" y="2151062"/>
            <a:ext cx="7696199" cy="2555875"/>
          </a:xfrm>
        </p:spPr>
        <p:txBody>
          <a:bodyPr/>
          <a:lstStyle/>
          <a:p>
            <a:pPr algn="ctr"/>
            <a:r>
              <a:rPr lang="en-US" dirty="0" smtClean="0"/>
              <a:t>Advanced Photon Source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Undulator Technology for Ultimate Storage Rings (USRs)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317750" y="4800600"/>
            <a:ext cx="4506913" cy="457200"/>
          </a:xfrm>
        </p:spPr>
        <p:txBody>
          <a:bodyPr/>
          <a:lstStyle/>
          <a:p>
            <a:pPr algn="ctr"/>
            <a:r>
              <a:rPr lang="en-US" dirty="0" smtClean="0"/>
              <a:t>By Mark Jaski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Harmonic Energy for </a:t>
            </a:r>
            <a:r>
              <a:rPr lang="en-US" dirty="0"/>
              <a:t>Various Undulators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16505"/>
            <a:ext cx="7315200" cy="482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9800" y="59436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courtesy of R. Dejus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318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Brightness Plots</a:t>
            </a:r>
            <a:br>
              <a:rPr lang="en-US" dirty="0" smtClean="0"/>
            </a:br>
            <a:r>
              <a:rPr lang="en-US" sz="1400" dirty="0" smtClean="0"/>
              <a:t>for superconducting planar undulator 4.2 m long, various periods from 1.2 cm to 5.5 cm period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839439" cy="432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97431" y="605190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courtesy of M. Borland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62219" y="5468034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Superconducting </a:t>
            </a:r>
            <a:r>
              <a:rPr lang="en-US" dirty="0"/>
              <a:t>IDs used in USRs can offer brightness 3 orders of magnitude higher than 3</a:t>
            </a:r>
            <a:r>
              <a:rPr lang="en-US" baseline="30000" dirty="0"/>
              <a:t>rd</a:t>
            </a:r>
            <a:r>
              <a:rPr lang="en-US" dirty="0"/>
              <a:t> generation light </a:t>
            </a:r>
            <a:r>
              <a:rPr lang="en-US" dirty="0" smtClean="0"/>
              <a:t>sources such as the APS.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6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Undulators for Ultimate Storage Rings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For the high heat load photon shutter at APS</a:t>
            </a:r>
          </a:p>
          <a:p>
            <a:pPr lvl="1"/>
            <a:r>
              <a:rPr lang="en-US" dirty="0" smtClean="0"/>
              <a:t>The maximum heat load is 21 kW.</a:t>
            </a:r>
          </a:p>
          <a:p>
            <a:pPr lvl="1"/>
            <a:r>
              <a:rPr lang="en-US" dirty="0"/>
              <a:t>The maximum </a:t>
            </a:r>
            <a:r>
              <a:rPr lang="en-US" dirty="0" smtClean="0"/>
              <a:t>power density is 590 kW/rad</a:t>
            </a:r>
            <a:r>
              <a:rPr lang="en-US" baseline="30000" dirty="0" smtClean="0"/>
              <a:t>2</a:t>
            </a:r>
            <a:r>
              <a:rPr lang="en-US" dirty="0" smtClean="0"/>
              <a:t>.</a:t>
            </a:r>
          </a:p>
          <a:p>
            <a:r>
              <a:rPr lang="en-US" dirty="0" smtClean="0"/>
              <a:t>Several undulators exceed this maximum heat load limit for USRs</a:t>
            </a:r>
          </a:p>
          <a:p>
            <a:r>
              <a:rPr lang="en-US" dirty="0" smtClean="0"/>
              <a:t>Some of the methods to overcome this issue are:</a:t>
            </a:r>
          </a:p>
          <a:p>
            <a:pPr lvl="1"/>
            <a:r>
              <a:rPr lang="en-US" dirty="0" smtClean="0"/>
              <a:t>Improve the heat load capacity of the photon shutter. This may not be an easy task.</a:t>
            </a:r>
          </a:p>
          <a:p>
            <a:pPr lvl="1"/>
            <a:r>
              <a:rPr lang="en-US" dirty="0" smtClean="0"/>
              <a:t>Insert masks to partially absorb some of the heat load such as done in reference [3]</a:t>
            </a:r>
          </a:p>
          <a:p>
            <a:pPr lvl="1"/>
            <a:r>
              <a:rPr lang="en-US" dirty="0" smtClean="0"/>
              <a:t>Increase the distance of the photon shutter from the source.</a:t>
            </a:r>
          </a:p>
          <a:p>
            <a:pPr lvl="1"/>
            <a:r>
              <a:rPr lang="en-US" dirty="0" smtClean="0"/>
              <a:t>Another method is to reduce or turn off the power from the undulator as the photon shutter is closed.</a:t>
            </a:r>
          </a:p>
          <a:p>
            <a:pPr lvl="2"/>
            <a:r>
              <a:rPr lang="en-US" dirty="0" smtClean="0"/>
              <a:t>This can be done by either opening the gap on a permanent magnet undulator</a:t>
            </a:r>
          </a:p>
          <a:p>
            <a:pPr lvl="2"/>
            <a:r>
              <a:rPr lang="en-US" dirty="0"/>
              <a:t>Or </a:t>
            </a:r>
            <a:r>
              <a:rPr lang="en-US" dirty="0" smtClean="0">
                <a:solidFill>
                  <a:srgbClr val="FF0000"/>
                </a:solidFill>
              </a:rPr>
              <a:t>Reduce the current on an electromagnetic undulator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dirty="0"/>
              <a:t>There are also heat load issues with the beam line optics but are not discussed here.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5715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[3] S</a:t>
            </a:r>
            <a:r>
              <a:rPr lang="en-US" sz="1200" dirty="0"/>
              <a:t>. Takahashi, H. Aoyagi, T. Mochizuki, M. </a:t>
            </a:r>
            <a:r>
              <a:rPr lang="en-US" sz="1200" dirty="0" smtClean="0"/>
              <a:t>Oura</a:t>
            </a:r>
            <a:r>
              <a:rPr lang="en-US" sz="1200" dirty="0" smtClean="0"/>
              <a:t>, Y</a:t>
            </a:r>
            <a:r>
              <a:rPr lang="en-US" sz="1200" dirty="0"/>
              <a:t>. Sakurai, A. Watanabe, </a:t>
            </a:r>
            <a:r>
              <a:rPr lang="en-US" sz="1200" dirty="0" smtClean="0"/>
              <a:t>H. Kitamura</a:t>
            </a:r>
            <a:r>
              <a:rPr lang="en-US" sz="1200" dirty="0"/>
              <a:t>, Nucl. Instr. </a:t>
            </a:r>
            <a:r>
              <a:rPr lang="en-US" sz="1200" dirty="0" smtClean="0"/>
              <a:t>And Meth</a:t>
            </a:r>
            <a:r>
              <a:rPr lang="en-US" sz="1200" dirty="0"/>
              <a:t>. A 467–468 (2001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04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Undulators for Ultimate Storage Rings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The benefits of Electromagnetic undulator are:</a:t>
            </a:r>
          </a:p>
          <a:p>
            <a:pPr lvl="1"/>
            <a:r>
              <a:rPr lang="en-US" dirty="0"/>
              <a:t>Electromagnetic </a:t>
            </a:r>
            <a:r>
              <a:rPr lang="en-US" dirty="0" smtClean="0"/>
              <a:t>undulators </a:t>
            </a:r>
            <a:r>
              <a:rPr lang="en-US" dirty="0"/>
              <a:t>can be switched off in order to reduce the heat load on the </a:t>
            </a:r>
            <a:r>
              <a:rPr lang="en-US" dirty="0" smtClean="0"/>
              <a:t>photon </a:t>
            </a:r>
            <a:r>
              <a:rPr lang="en-US" dirty="0"/>
              <a:t>shutter when the photon shutter is closed. This </a:t>
            </a:r>
            <a:r>
              <a:rPr lang="en-US" dirty="0" smtClean="0"/>
              <a:t>applies mostly </a:t>
            </a:r>
            <a:r>
              <a:rPr lang="en-US" dirty="0"/>
              <a:t>to superconducting </a:t>
            </a:r>
            <a:r>
              <a:rPr lang="en-US" dirty="0" smtClean="0"/>
              <a:t>devices where  the heat load is high. At APS superconducting </a:t>
            </a:r>
            <a:r>
              <a:rPr lang="en-US" dirty="0"/>
              <a:t>devices can be </a:t>
            </a:r>
            <a:r>
              <a:rPr lang="en-US" dirty="0" smtClean="0"/>
              <a:t>switched off </a:t>
            </a:r>
            <a:r>
              <a:rPr lang="en-US" dirty="0"/>
              <a:t>reasonably quick but we have not yet determined if they can be </a:t>
            </a:r>
            <a:r>
              <a:rPr lang="en-US" dirty="0" smtClean="0"/>
              <a:t>switched on </a:t>
            </a:r>
            <a:r>
              <a:rPr lang="en-US" dirty="0"/>
              <a:t>faster than 10 </a:t>
            </a:r>
            <a:r>
              <a:rPr lang="en-US" dirty="0" smtClean="0"/>
              <a:t>A/s.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good field region is much reduced in USRs. This applies to all </a:t>
            </a:r>
            <a:r>
              <a:rPr lang="en-US" dirty="0" smtClean="0"/>
              <a:t>devices </a:t>
            </a:r>
            <a:r>
              <a:rPr lang="en-US" dirty="0"/>
              <a:t>electromagnetic or </a:t>
            </a:r>
            <a:r>
              <a:rPr lang="en-US" dirty="0" smtClean="0"/>
              <a:t>not.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room temperature Electromagnetic </a:t>
            </a:r>
            <a:r>
              <a:rPr lang="en-US" dirty="0" smtClean="0"/>
              <a:t>IDs </a:t>
            </a:r>
            <a:r>
              <a:rPr lang="en-US" dirty="0"/>
              <a:t>the heat load to the front end and </a:t>
            </a:r>
            <a:r>
              <a:rPr lang="en-US" dirty="0" smtClean="0"/>
              <a:t>beam line </a:t>
            </a:r>
            <a:r>
              <a:rPr lang="en-US" dirty="0"/>
              <a:t>is more </a:t>
            </a:r>
            <a:r>
              <a:rPr lang="en-US" dirty="0" smtClean="0"/>
              <a:t>manageable.</a:t>
            </a:r>
          </a:p>
          <a:p>
            <a:pPr lvl="1"/>
            <a:r>
              <a:rPr lang="en-US" dirty="0" smtClean="0"/>
              <a:t>Electromagnetic </a:t>
            </a:r>
            <a:r>
              <a:rPr lang="en-US" dirty="0"/>
              <a:t>IDs can be made capable of fast switching between </a:t>
            </a:r>
            <a:r>
              <a:rPr lang="en-US" dirty="0" smtClean="0"/>
              <a:t>right- </a:t>
            </a:r>
            <a:r>
              <a:rPr lang="en-US" dirty="0"/>
              <a:t>and left-handed </a:t>
            </a:r>
            <a:r>
              <a:rPr lang="en-US" dirty="0" smtClean="0"/>
              <a:t>polarizations.</a:t>
            </a:r>
          </a:p>
          <a:p>
            <a:pPr lvl="1"/>
            <a:r>
              <a:rPr lang="en-US" dirty="0"/>
              <a:t>Electromagnetic </a:t>
            </a:r>
            <a:r>
              <a:rPr lang="en-US" dirty="0" smtClean="0"/>
              <a:t>IDs </a:t>
            </a:r>
            <a:r>
              <a:rPr lang="en-US" dirty="0"/>
              <a:t>can be made such that quasi-periodicity can be implemented and </a:t>
            </a:r>
            <a:r>
              <a:rPr lang="en-US" dirty="0" smtClean="0"/>
              <a:t>turned </a:t>
            </a:r>
            <a:r>
              <a:rPr lang="en-US" dirty="0"/>
              <a:t>on or </a:t>
            </a:r>
            <a:r>
              <a:rPr lang="en-US" dirty="0" smtClean="0"/>
              <a:t>off</a:t>
            </a:r>
          </a:p>
          <a:p>
            <a:pPr lvl="1"/>
            <a:r>
              <a:rPr lang="en-US" dirty="0"/>
              <a:t>Electromagnetic </a:t>
            </a:r>
            <a:r>
              <a:rPr lang="en-US" dirty="0" smtClean="0"/>
              <a:t>IDs </a:t>
            </a:r>
            <a:r>
              <a:rPr lang="en-US" dirty="0"/>
              <a:t>can be made such that the direction of planar polarization can </a:t>
            </a:r>
            <a:r>
              <a:rPr lang="en-US" dirty="0" smtClean="0"/>
              <a:t>be switched to either </a:t>
            </a:r>
            <a:r>
              <a:rPr lang="en-US" dirty="0"/>
              <a:t>vertical or horizontal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Small ID beam tubes in USRs provide capabilities to us helical devices.</a:t>
            </a:r>
          </a:p>
          <a:p>
            <a:r>
              <a:rPr lang="en-US" dirty="0" smtClean="0"/>
              <a:t>The remainder of this talk will focus on electromagnetic undulator development at the APS.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13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Variably Polarizing Undulator With Quasi-periodic Capabilities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32523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5105400"/>
            <a:ext cx="2667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Installed </a:t>
            </a:r>
            <a:r>
              <a:rPr lang="en-US" dirty="0"/>
              <a:t>in April 2012</a:t>
            </a:r>
          </a:p>
        </p:txBody>
      </p:sp>
    </p:spTree>
    <p:extLst>
      <p:ext uri="{BB962C8B-B14F-4D97-AF65-F5344CB8AC3E}">
        <p14:creationId xmlns:p14="http://schemas.microsoft.com/office/powerpoint/2010/main" val="208046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Mark Jaski                    Accelerator Systems Division                           Magnetic Devices Group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FF8F543-9C5B-4BC2-BEB8-41F226E2B12F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n-US" dirty="0" smtClean="0"/>
              <a:t>Electromagnetic Variably Polarizing Undulator With Quasi-periodic Capabilities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1" y="1417638"/>
            <a:ext cx="56673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33400" y="3733801"/>
            <a:ext cx="8181560" cy="2013538"/>
            <a:chOff x="278296" y="3657601"/>
            <a:chExt cx="8537279" cy="2101083"/>
          </a:xfrm>
        </p:grpSpPr>
        <p:pic>
          <p:nvPicPr>
            <p:cNvPr id="1433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296" y="3657601"/>
              <a:ext cx="7315200" cy="210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6039742" y="5004516"/>
              <a:ext cx="2775833" cy="385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Quasi-periodic </a:t>
              </a:r>
              <a:r>
                <a:rPr lang="en-US" dirty="0" smtClean="0"/>
                <a:t>coils</a:t>
              </a:r>
              <a:endParaRPr lang="en-US" dirty="0"/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H="1" flipV="1">
              <a:off x="3617844" y="5105400"/>
              <a:ext cx="2421898" cy="71410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4572001" y="4953000"/>
              <a:ext cx="1467741" cy="223810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5294741" y="4876802"/>
              <a:ext cx="745001" cy="300008"/>
            </a:xfrm>
            <a:prstGeom prst="straightConnector1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05119"/>
            <a:ext cx="24384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1" y="5642523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Quasi-periodic </a:t>
            </a:r>
            <a:r>
              <a:rPr lang="en-US" sz="1200" dirty="0" smtClean="0"/>
              <a:t>[4] </a:t>
            </a:r>
            <a:r>
              <a:rPr lang="en-US" sz="1200" dirty="0"/>
              <a:t>- Reduced magnetic fields </a:t>
            </a:r>
            <a:r>
              <a:rPr lang="en-US" sz="1200" dirty="0" smtClean="0"/>
              <a:t>at every 6-7 pole by </a:t>
            </a:r>
            <a:r>
              <a:rPr lang="en-US" sz="1200" dirty="0"/>
              <a:t>~15% so that the higher harmonics (3,5) are shifted in energy and will only show an intensity of few percent of its initial intensity at harmonics of the </a:t>
            </a:r>
            <a:r>
              <a:rPr lang="en-US" sz="1200" dirty="0" smtClean="0"/>
              <a:t>fundamental.</a:t>
            </a:r>
            <a:endParaRPr lang="en-US" sz="1200" dirty="0"/>
          </a:p>
        </p:txBody>
      </p:sp>
      <p:sp>
        <p:nvSpPr>
          <p:cNvPr id="14" name="Text Box 27"/>
          <p:cNvSpPr txBox="1">
            <a:spLocks noChangeAspect="1" noChangeArrowheads="1"/>
          </p:cNvSpPr>
          <p:nvPr/>
        </p:nvSpPr>
        <p:spPr bwMode="auto">
          <a:xfrm>
            <a:off x="4953000" y="6096000"/>
            <a:ext cx="397372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0395E"/>
                </a:solidFill>
              </a:rPr>
              <a:t>[4] </a:t>
            </a:r>
            <a:r>
              <a:rPr lang="en-US" sz="1200" dirty="0">
                <a:solidFill>
                  <a:srgbClr val="00395E"/>
                </a:solidFill>
              </a:rPr>
              <a:t>S</a:t>
            </a:r>
            <a:r>
              <a:rPr lang="en-US" sz="1200" dirty="0">
                <a:solidFill>
                  <a:srgbClr val="00395E"/>
                </a:solidFill>
                <a:latin typeface="Calibri" pitchFamily="34" charset="0"/>
              </a:rPr>
              <a:t>. Sasaki, Overview of Quasi-periodic Undulators, PAC09</a:t>
            </a:r>
          </a:p>
        </p:txBody>
      </p:sp>
    </p:spTree>
    <p:extLst>
      <p:ext uri="{BB962C8B-B14F-4D97-AF65-F5344CB8AC3E}">
        <p14:creationId xmlns:p14="http://schemas.microsoft.com/office/powerpoint/2010/main" val="8724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Variably Polarizing Undulator With Quasi-periodic Capabilities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7924800" cy="5006182"/>
          </a:xfrm>
        </p:spPr>
        <p:txBody>
          <a:bodyPr/>
          <a:lstStyle/>
          <a:p>
            <a:r>
              <a:rPr lang="en-US" sz="2000" dirty="0" smtClean="0"/>
              <a:t>Prototype was built in 2009</a:t>
            </a:r>
          </a:p>
          <a:p>
            <a:pPr lvl="1"/>
            <a:r>
              <a:rPr lang="en-US" sz="2000" dirty="0" smtClean="0"/>
              <a:t>Roll off was large</a:t>
            </a:r>
          </a:p>
          <a:p>
            <a:r>
              <a:rPr lang="en-US" sz="2000" dirty="0" smtClean="0"/>
              <a:t>A second prototype was built                                                                                       and tested in 2010</a:t>
            </a:r>
          </a:p>
          <a:p>
            <a:pPr lvl="1"/>
            <a:r>
              <a:rPr lang="en-US" sz="2000" dirty="0" smtClean="0"/>
              <a:t>Tested very well</a:t>
            </a:r>
          </a:p>
          <a:p>
            <a:pPr lvl="1"/>
            <a:r>
              <a:rPr lang="en-US" sz="2000" dirty="0" smtClean="0"/>
              <a:t>Fields matched predictions</a:t>
            </a:r>
          </a:p>
          <a:p>
            <a:r>
              <a:rPr lang="en-US" sz="2000" dirty="0" smtClean="0"/>
              <a:t>Final device was built and tested and then installed in April 2012</a:t>
            </a:r>
          </a:p>
          <a:p>
            <a:pPr lvl="1"/>
            <a:r>
              <a:rPr lang="en-US" sz="2000" dirty="0"/>
              <a:t>Commissioning studies have </a:t>
            </a:r>
            <a:r>
              <a:rPr lang="en-US" sz="2000" dirty="0" smtClean="0"/>
              <a:t>been successfully completed and show the device is ready for storage-ring-friendly operation</a:t>
            </a:r>
          </a:p>
          <a:p>
            <a:pPr lvl="1"/>
            <a:r>
              <a:rPr lang="en-US" sz="2000" dirty="0" smtClean="0"/>
              <a:t>Users are expected to take first light November 2012</a:t>
            </a:r>
          </a:p>
          <a:p>
            <a:pPr lvl="1"/>
            <a:r>
              <a:rPr lang="en-US" sz="2000" dirty="0" smtClean="0"/>
              <a:t>Showed current densities of 4-5 A/mm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in the copper conductor cross section can be achieved for indirectly water cooled coils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419600" y="1378695"/>
            <a:ext cx="4416997" cy="1812368"/>
            <a:chOff x="391709" y="2362200"/>
            <a:chExt cx="4416997" cy="181236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0" b="13172"/>
            <a:stretch/>
          </p:blipFill>
          <p:spPr bwMode="auto">
            <a:xfrm>
              <a:off x="2903706" y="2362200"/>
              <a:ext cx="1905000" cy="18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 descr="http://www.aps.anl.gov/Accelerator_Systems_Division/Magnetic_Devices/Insertion_Devices/Images/iexprot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09" y="2371274"/>
              <a:ext cx="1967756" cy="158477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ight Arrow 9"/>
            <p:cNvSpPr/>
            <p:nvPr/>
          </p:nvSpPr>
          <p:spPr bwMode="auto">
            <a:xfrm>
              <a:off x="2359465" y="3199279"/>
              <a:ext cx="555434" cy="307042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32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</a:t>
            </a:r>
            <a:r>
              <a:rPr lang="en-US" dirty="0" smtClean="0"/>
              <a:t> Variably Polarizing Undulator (</a:t>
            </a:r>
            <a:r>
              <a:rPr lang="en-US" dirty="0"/>
              <a:t>EMVPU)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738" y="1363906"/>
            <a:ext cx="4450862" cy="4525963"/>
          </a:xfrm>
        </p:spPr>
        <p:txBody>
          <a:bodyPr/>
          <a:lstStyle/>
          <a:p>
            <a:r>
              <a:rPr lang="en-US" sz="2000" dirty="0" smtClean="0"/>
              <a:t>10 Hz switching speed from right-hand to left-hand circular polarization.</a:t>
            </a:r>
          </a:p>
          <a:p>
            <a:r>
              <a:rPr lang="en-US" sz="2000" dirty="0" smtClean="0"/>
              <a:t>Development of this device will take a similar path as </a:t>
            </a:r>
            <a:r>
              <a:rPr lang="en-US" sz="2000" dirty="0"/>
              <a:t>the </a:t>
            </a:r>
            <a:r>
              <a:rPr lang="en-US" sz="2000" dirty="0" smtClean="0"/>
              <a:t>quasi-periodic device:</a:t>
            </a:r>
          </a:p>
          <a:p>
            <a:pPr lvl="1"/>
            <a:r>
              <a:rPr lang="en-US" sz="1800" dirty="0" smtClean="0"/>
              <a:t>Build and test a 1 period prototype</a:t>
            </a:r>
          </a:p>
          <a:p>
            <a:pPr lvl="2"/>
            <a:r>
              <a:rPr lang="en-US" sz="1600" dirty="0" smtClean="0"/>
              <a:t>Parts are being ordered now.</a:t>
            </a:r>
          </a:p>
          <a:p>
            <a:pPr lvl="2"/>
            <a:r>
              <a:rPr lang="en-US" sz="1600" dirty="0" smtClean="0"/>
              <a:t>Test the fast switching </a:t>
            </a:r>
            <a:r>
              <a:rPr lang="en-US" sz="1600" dirty="0"/>
              <a:t>properties, field strength, etc.</a:t>
            </a:r>
            <a:endParaRPr lang="en-US" sz="1600" dirty="0" smtClean="0"/>
          </a:p>
          <a:p>
            <a:pPr lvl="1"/>
            <a:r>
              <a:rPr lang="en-US" sz="1800" dirty="0"/>
              <a:t>Build and test a </a:t>
            </a:r>
            <a:r>
              <a:rPr lang="en-US" sz="1800" dirty="0" smtClean="0"/>
              <a:t>4-period prototype</a:t>
            </a:r>
          </a:p>
          <a:p>
            <a:pPr lvl="2"/>
            <a:r>
              <a:rPr lang="en-US" sz="1600" dirty="0"/>
              <a:t>The 4-period test model is long enough to build in </a:t>
            </a:r>
            <a:r>
              <a:rPr lang="en-US" sz="1600" dirty="0" smtClean="0"/>
              <a:t>realistic </a:t>
            </a:r>
            <a:r>
              <a:rPr lang="en-US" sz="1600" dirty="0"/>
              <a:t>end </a:t>
            </a:r>
            <a:r>
              <a:rPr lang="en-US" sz="1600" dirty="0" smtClean="0"/>
              <a:t>configurations </a:t>
            </a:r>
            <a:r>
              <a:rPr lang="en-US" sz="1600" dirty="0"/>
              <a:t>and to confirm the concept.</a:t>
            </a:r>
            <a:endParaRPr lang="en-US" sz="1600" dirty="0" smtClean="0"/>
          </a:p>
          <a:p>
            <a:pPr lvl="1"/>
            <a:r>
              <a:rPr lang="en-US" sz="1800" dirty="0" smtClean="0"/>
              <a:t>Build and install the final device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20615"/>
            <a:ext cx="3498534" cy="48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5715000"/>
            <a:ext cx="334613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 Period Prototype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</a:t>
            </a:r>
            <a:r>
              <a:rPr lang="en-US" dirty="0" smtClean="0"/>
              <a:t> Variably Polarizing Undulator (</a:t>
            </a:r>
            <a:r>
              <a:rPr lang="en-US" dirty="0"/>
              <a:t>EMVPU)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88" y="3571874"/>
            <a:ext cx="3657600" cy="236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8" y="2158711"/>
            <a:ext cx="3657600" cy="28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3337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6019800"/>
            <a:ext cx="183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Poles and coils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16646" y="4876800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period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6" y="3606800"/>
            <a:ext cx="4219876" cy="293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Undulator (general) - Planar (EMU) and Circular (CEMU)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3616" y="1343818"/>
            <a:ext cx="4572000" cy="2195823"/>
          </a:xfrm>
        </p:spPr>
        <p:txBody>
          <a:bodyPr/>
          <a:lstStyle/>
          <a:p>
            <a:r>
              <a:rPr lang="en-US" dirty="0" smtClean="0"/>
              <a:t>Magnetic field analysis only.</a:t>
            </a:r>
          </a:p>
          <a:p>
            <a:r>
              <a:rPr lang="en-US" dirty="0" smtClean="0"/>
              <a:t>Give an idea of the achievable fields of different periods for EMUs and CEMUs</a:t>
            </a:r>
          </a:p>
          <a:p>
            <a:r>
              <a:rPr lang="en-US" dirty="0" smtClean="0"/>
              <a:t>EMU fields were calculated using a current density 4 A/mm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CEMU </a:t>
            </a:r>
            <a:r>
              <a:rPr lang="en-US" dirty="0"/>
              <a:t>fields were calculated using a current density </a:t>
            </a:r>
            <a:r>
              <a:rPr lang="en-US" dirty="0" smtClean="0"/>
              <a:t>3 </a:t>
            </a:r>
            <a:r>
              <a:rPr lang="en-US" dirty="0"/>
              <a:t>A/mm</a:t>
            </a:r>
            <a:r>
              <a:rPr lang="en-US" baseline="30000" dirty="0"/>
              <a:t>2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379504-73FA-4AFF-9F48-AC285CA55BD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39641"/>
            <a:ext cx="296478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296478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355" y="591350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86400" y="381000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CEMU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562600"/>
          </a:xfrm>
        </p:spPr>
        <p:txBody>
          <a:bodyPr/>
          <a:lstStyle/>
          <a:p>
            <a:r>
              <a:rPr lang="en-US" dirty="0"/>
              <a:t>Thermal </a:t>
            </a:r>
            <a:r>
              <a:rPr lang="en-US" dirty="0" smtClean="0"/>
              <a:t>review</a:t>
            </a:r>
          </a:p>
          <a:p>
            <a:pPr lvl="1"/>
            <a:r>
              <a:rPr lang="en-US" dirty="0" smtClean="0"/>
              <a:t>APS Photon shutter</a:t>
            </a:r>
          </a:p>
          <a:p>
            <a:pPr lvl="1"/>
            <a:r>
              <a:rPr lang="en-US" dirty="0" smtClean="0"/>
              <a:t>Heat loads from undulators</a:t>
            </a:r>
          </a:p>
          <a:p>
            <a:pPr lvl="2"/>
            <a:r>
              <a:rPr lang="en-US" sz="1600" dirty="0" smtClean="0"/>
              <a:t>APS	7.0 </a:t>
            </a:r>
            <a:r>
              <a:rPr lang="en-US" sz="1600" dirty="0"/>
              <a:t>GeV, 200 mA, </a:t>
            </a:r>
            <a:r>
              <a:rPr lang="en-US" sz="1600" dirty="0" smtClean="0"/>
              <a:t>2.4 </a:t>
            </a:r>
            <a:r>
              <a:rPr lang="en-US" sz="1600" dirty="0"/>
              <a:t>m long straight, 10 mm </a:t>
            </a:r>
            <a:r>
              <a:rPr lang="en-US" sz="1600" dirty="0" smtClean="0"/>
              <a:t>thick chamber</a:t>
            </a:r>
            <a:endParaRPr lang="en-US" sz="1600" dirty="0"/>
          </a:p>
          <a:p>
            <a:pPr lvl="2"/>
            <a:r>
              <a:rPr lang="en-US" sz="1600" dirty="0" smtClean="0"/>
              <a:t>PEP-x</a:t>
            </a:r>
            <a:r>
              <a:rPr lang="en-US" sz="1600" baseline="30000" dirty="0" smtClean="0"/>
              <a:t>[1]</a:t>
            </a:r>
            <a:r>
              <a:rPr lang="en-US" sz="1600" dirty="0" smtClean="0"/>
              <a:t>	4.5 GeV, 200 mA, 5.0 m long straight, 10 mm OD beam tube</a:t>
            </a:r>
            <a:endParaRPr lang="en-US" sz="1600" dirty="0"/>
          </a:p>
          <a:p>
            <a:pPr lvl="2"/>
            <a:r>
              <a:rPr lang="el-GR" sz="1600" dirty="0" smtClean="0">
                <a:latin typeface="Times New Roman"/>
                <a:cs typeface="Times New Roman"/>
              </a:rPr>
              <a:t>τ</a:t>
            </a:r>
            <a:r>
              <a:rPr lang="en-US" sz="1600" dirty="0" smtClean="0"/>
              <a:t>USR</a:t>
            </a:r>
            <a:r>
              <a:rPr lang="en-US" sz="1600" baseline="30000" dirty="0" smtClean="0"/>
              <a:t>[2]</a:t>
            </a:r>
            <a:r>
              <a:rPr lang="en-US" sz="1600" dirty="0" smtClean="0"/>
              <a:t>	9.0 GeV, 200 </a:t>
            </a:r>
            <a:r>
              <a:rPr lang="en-US" sz="1600" dirty="0"/>
              <a:t>mA, </a:t>
            </a:r>
            <a:r>
              <a:rPr lang="en-US" sz="1600" dirty="0" smtClean="0"/>
              <a:t>5.0 </a:t>
            </a:r>
            <a:r>
              <a:rPr lang="en-US" sz="1600" dirty="0"/>
              <a:t>m long straight, 10 mm OD beam tube</a:t>
            </a:r>
            <a:endParaRPr lang="en-US" sz="1600" dirty="0" smtClean="0"/>
          </a:p>
          <a:p>
            <a:r>
              <a:rPr lang="en-US" dirty="0" smtClean="0"/>
              <a:t>Comments on undulators for ultimate storage rings</a:t>
            </a:r>
          </a:p>
          <a:p>
            <a:r>
              <a:rPr lang="en-US" dirty="0" smtClean="0"/>
              <a:t>Room temperature electromagnetic undulators at the APS</a:t>
            </a:r>
          </a:p>
          <a:p>
            <a:pPr lvl="1"/>
            <a:r>
              <a:rPr lang="en-US" dirty="0" smtClean="0"/>
              <a:t>Electromagnetic </a:t>
            </a:r>
            <a:r>
              <a:rPr lang="en-US" dirty="0"/>
              <a:t>variably polarizing undulator with quasi-periodic </a:t>
            </a:r>
            <a:r>
              <a:rPr lang="en-US" dirty="0" smtClean="0"/>
              <a:t>capabilities</a:t>
            </a:r>
          </a:p>
          <a:p>
            <a:pPr lvl="1"/>
            <a:r>
              <a:rPr lang="en-US" dirty="0" smtClean="0"/>
              <a:t>Electromagnetic variably </a:t>
            </a:r>
            <a:r>
              <a:rPr lang="en-US" dirty="0"/>
              <a:t>polarizing undulator (</a:t>
            </a:r>
            <a:r>
              <a:rPr lang="en-US" dirty="0" smtClean="0"/>
              <a:t>EMVPU)</a:t>
            </a:r>
          </a:p>
          <a:p>
            <a:pPr lvl="2"/>
            <a:r>
              <a:rPr lang="en-US" sz="1600" dirty="0" smtClean="0"/>
              <a:t>10 Hz switching between </a:t>
            </a:r>
            <a:r>
              <a:rPr lang="en-US" sz="1600" dirty="0"/>
              <a:t>left- and right-circular </a:t>
            </a:r>
            <a:r>
              <a:rPr lang="en-US" sz="1600" dirty="0" smtClean="0"/>
              <a:t>polarizations</a:t>
            </a:r>
          </a:p>
          <a:p>
            <a:pPr lvl="2"/>
            <a:r>
              <a:rPr lang="en-US" sz="1600" dirty="0" smtClean="0"/>
              <a:t>Prototype</a:t>
            </a:r>
          </a:p>
          <a:p>
            <a:r>
              <a:rPr lang="en-US" dirty="0" smtClean="0"/>
              <a:t>Room </a:t>
            </a:r>
            <a:r>
              <a:rPr lang="en-US" dirty="0"/>
              <a:t>temperature electromagnetic </a:t>
            </a:r>
            <a:r>
              <a:rPr lang="en-US" dirty="0" smtClean="0"/>
              <a:t>undulators (general)</a:t>
            </a:r>
            <a:endParaRPr lang="en-US" dirty="0"/>
          </a:p>
          <a:p>
            <a:pPr lvl="1"/>
            <a:r>
              <a:rPr lang="en-US" dirty="0" smtClean="0"/>
              <a:t>Planar electromagnetic undulators (EMU)</a:t>
            </a:r>
          </a:p>
          <a:p>
            <a:pPr lvl="1"/>
            <a:r>
              <a:rPr lang="en-US" dirty="0" smtClean="0"/>
              <a:t>Circular electromagnetic undulators</a:t>
            </a:r>
            <a:r>
              <a:rPr lang="en-US" dirty="0"/>
              <a:t> </a:t>
            </a:r>
            <a:r>
              <a:rPr lang="en-US" dirty="0" smtClean="0"/>
              <a:t>(CEMU</a:t>
            </a:r>
            <a:r>
              <a:rPr lang="en-US" dirty="0"/>
              <a:t>)</a:t>
            </a:r>
          </a:p>
          <a:p>
            <a:r>
              <a:rPr lang="en-US" dirty="0" smtClean="0"/>
              <a:t>Superconducting electromagnetic </a:t>
            </a:r>
            <a:r>
              <a:rPr lang="en-US" dirty="0"/>
              <a:t>undulators </a:t>
            </a:r>
            <a:r>
              <a:rPr lang="en-US" dirty="0" smtClean="0"/>
              <a:t>at the APS</a:t>
            </a:r>
          </a:p>
          <a:p>
            <a:pPr lvl="1"/>
            <a:r>
              <a:rPr lang="en-US" dirty="0" smtClean="0"/>
              <a:t>Planar</a:t>
            </a:r>
          </a:p>
          <a:p>
            <a:pPr lvl="1"/>
            <a:r>
              <a:rPr lang="en-US" dirty="0" smtClean="0"/>
              <a:t>Helical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00600" y="5867400"/>
            <a:ext cx="3796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da-DK" sz="1200" dirty="0"/>
              <a:t>Y. Nosochkov et al., Proc. IPAC 2011, 3068-3070 (2012)</a:t>
            </a:r>
            <a:endParaRPr lang="en-US" sz="1200" dirty="0" smtClean="0"/>
          </a:p>
          <a:p>
            <a:r>
              <a:rPr lang="en-US" sz="1200" dirty="0" smtClean="0"/>
              <a:t>[2] </a:t>
            </a:r>
            <a:r>
              <a:rPr lang="en-US" sz="1200" dirty="0"/>
              <a:t>M. Borland, Proc. IPAC 2012, </a:t>
            </a:r>
            <a:r>
              <a:rPr lang="en-US" sz="1200" dirty="0" smtClean="0"/>
              <a:t>1035-1039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439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</a:t>
            </a:r>
            <a:r>
              <a:rPr lang="en-US" dirty="0" smtClean="0"/>
              <a:t>Undulator</a:t>
            </a:r>
            <a:r>
              <a:rPr lang="en-US" baseline="30000" dirty="0" smtClean="0"/>
              <a:t>[5] </a:t>
            </a:r>
            <a:r>
              <a:rPr lang="en-US" dirty="0" smtClean="0"/>
              <a:t>at APS</a:t>
            </a:r>
            <a:endParaRPr lang="en-US" baseline="30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63449" y="1156215"/>
            <a:ext cx="8375650" cy="4267200"/>
            <a:chOff x="103" y="928"/>
            <a:chExt cx="5575" cy="2998"/>
          </a:xfrm>
        </p:grpSpPr>
        <p:pic>
          <p:nvPicPr>
            <p:cNvPr id="9" name="Picture 5" descr="Cryostat ASS-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952"/>
              <a:ext cx="5462" cy="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308" y="1132"/>
              <a:ext cx="675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j-lt"/>
                </a:rPr>
                <a:t>LHe vessel</a:t>
              </a: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3090" y="1350"/>
              <a:ext cx="546" cy="7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1708" y="946"/>
              <a:ext cx="679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j-lt"/>
                </a:rPr>
                <a:t>SC magnet</a:t>
              </a: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2118" y="1128"/>
              <a:ext cx="425" cy="14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381" y="928"/>
              <a:ext cx="937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j-lt"/>
                </a:rPr>
                <a:t>He fill/vent turret</a:t>
              </a: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H="1">
              <a:off x="2772" y="1086"/>
              <a:ext cx="108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4516" y="1768"/>
              <a:ext cx="113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j-lt"/>
                </a:rPr>
                <a:t>20 K radiation shield</a:t>
              </a: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 flipH="1">
              <a:off x="4110" y="1893"/>
              <a:ext cx="441" cy="4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4540" y="2152"/>
              <a:ext cx="113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j-lt"/>
                </a:rPr>
                <a:t>60 K radiation shield</a:t>
              </a: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H="1">
              <a:off x="4176" y="2279"/>
              <a:ext cx="403" cy="2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566" y="2452"/>
              <a:ext cx="87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j-lt"/>
                </a:rPr>
                <a:t>Beam chamber</a:t>
              </a: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>
              <a:off x="3371" y="2562"/>
              <a:ext cx="1255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134" y="2914"/>
              <a:ext cx="1079" cy="4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j-lt"/>
                </a:rPr>
                <a:t>Beam chamber</a:t>
              </a:r>
            </a:p>
            <a:p>
              <a:pPr>
                <a:defRPr/>
              </a:pPr>
              <a:r>
                <a:rPr lang="en-US" sz="1400" dirty="0">
                  <a:latin typeface="+mj-lt"/>
                </a:rPr>
                <a:t>thermal link to cryocooler</a:t>
              </a:r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936" y="2688"/>
              <a:ext cx="924" cy="3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260" y="1558"/>
              <a:ext cx="654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j-lt"/>
                </a:rPr>
                <a:t>LHe piping</a:t>
              </a:r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666" y="1849"/>
              <a:ext cx="1104" cy="5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62000" y="5578176"/>
            <a:ext cx="78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[5] </a:t>
            </a:r>
            <a:r>
              <a:rPr lang="en-US" dirty="0"/>
              <a:t>Y. </a:t>
            </a:r>
            <a:r>
              <a:rPr lang="en-US" dirty="0" smtClean="0"/>
              <a:t>Ivanyushenkov et al., Proc. IPAC 2012, 745-746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Undulator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509099" y="1219200"/>
            <a:ext cx="4231176" cy="144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SCU has been built at the APS</a:t>
            </a:r>
          </a:p>
          <a:p>
            <a:r>
              <a:rPr lang="en-US" dirty="0" smtClean="0"/>
              <a:t>Beff</a:t>
            </a:r>
            <a:r>
              <a:rPr lang="en-US" dirty="0" smtClean="0"/>
              <a:t> = 0.64 T at 500 A</a:t>
            </a:r>
          </a:p>
          <a:p>
            <a:r>
              <a:rPr lang="en-US" dirty="0" smtClean="0"/>
              <a:t>Installation is scheduled for December 2012</a:t>
            </a:r>
            <a:endParaRPr lang="en-US" dirty="0"/>
          </a:p>
        </p:txBody>
      </p:sp>
      <p:pic>
        <p:nvPicPr>
          <p:cNvPr id="7" name="Picture 2" descr="\\OXYGEN\doose\APS-U\PDR\acceleratorSystems\SCU\figure\SCU0Magn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99" y="3407896"/>
            <a:ext cx="39211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43329" y="5727502"/>
            <a:ext cx="2303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/>
              <a:t>Completed magnet assembly</a:t>
            </a:r>
          </a:p>
        </p:txBody>
      </p:sp>
      <p:pic>
        <p:nvPicPr>
          <p:cNvPr id="9" name="Picture 2" descr="D:\Documents and Settings\yury\My Documents\APS-U\SCU0\Assembly\Photos\101MSDCF\DSC003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2575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5334000" y="5419725"/>
            <a:ext cx="32575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Fit test of cold mass and current lead assemblies in cryostat</a:t>
            </a:r>
            <a:endParaRPr lang="en-US" sz="14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dirty="0" smtClean="0"/>
              <a:t>Beyond APS-U: Advanced SCU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Advanced Photon Source Upgrade (APS-U) project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4A35C4-0A5C-496E-98EA-055B91669A7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5181600"/>
            <a:ext cx="6096000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2575" indent="-282575" algn="l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+mn-lt"/>
              </a:rPr>
              <a:t>Tuning curves for odd harmonics for planar permanent magnet hybrid undulators and one superconducting undulator.</a:t>
            </a:r>
          </a:p>
          <a:p>
            <a:pPr marL="282575" indent="-282575" algn="l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+mn-lt"/>
              </a:rPr>
              <a:t>The ASCU 1.6 cm surpasses the revolver-type undulator by a factor of 20 above 100 keV 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0420" y="787133"/>
            <a:ext cx="2994980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+mn-lt"/>
              </a:rPr>
              <a:t>ASCU  is an </a:t>
            </a:r>
            <a:r>
              <a:rPr lang="en-US" sz="1600" b="1" dirty="0" smtClean="0">
                <a:latin typeface="+mn-lt"/>
              </a:rPr>
              <a:t>Advanced SCU </a:t>
            </a:r>
            <a:r>
              <a:rPr lang="en-US" sz="1600" dirty="0" smtClean="0">
                <a:latin typeface="+mn-lt"/>
              </a:rPr>
              <a:t>with peak field increased by factor of 2 as compared to SCU.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0794" y="976055"/>
            <a:ext cx="5718060" cy="4124257"/>
            <a:chOff x="1289304" y="758952"/>
            <a:chExt cx="5718060" cy="4124257"/>
          </a:xfrm>
        </p:grpSpPr>
        <p:pic>
          <p:nvPicPr>
            <p:cNvPr id="10" name="Picture 3" descr="D:\Documents and Settings\Dejus\My Documents\My Work\APS Upgrade\Moog\tc_u3.30cm_vs_Others_Revolver_SCUs_3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9304" y="758952"/>
              <a:ext cx="5718060" cy="4124257"/>
            </a:xfrm>
            <a:prstGeom prst="rect">
              <a:avLst/>
            </a:prstGeom>
            <a:noFill/>
          </p:spPr>
        </p:pic>
        <p:grpSp>
          <p:nvGrpSpPr>
            <p:cNvPr id="11" name="Group 19"/>
            <p:cNvGrpSpPr/>
            <p:nvPr/>
          </p:nvGrpSpPr>
          <p:grpSpPr>
            <a:xfrm>
              <a:off x="5703779" y="2590800"/>
              <a:ext cx="437769" cy="1563688"/>
              <a:chOff x="5675693" y="2590800"/>
              <a:chExt cx="437769" cy="1487488"/>
            </a:xfrm>
          </p:grpSpPr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 flipH="1" flipV="1">
                <a:off x="6096000" y="2590800"/>
                <a:ext cx="17462" cy="1487488"/>
              </a:xfrm>
              <a:prstGeom prst="line">
                <a:avLst/>
              </a:prstGeom>
              <a:noFill/>
              <a:ln w="12700">
                <a:solidFill>
                  <a:srgbClr val="0606BA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675693" y="3048000"/>
                <a:ext cx="431528" cy="263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+mj-lt"/>
                  </a:rPr>
                  <a:t>x20</a:t>
                </a:r>
                <a:endParaRPr lang="en-US" sz="1200" dirty="0">
                  <a:latin typeface="+mj-lt"/>
                </a:endParaRPr>
              </a:p>
            </p:txBody>
          </p:sp>
        </p:grp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096000" y="1676400"/>
          <a:ext cx="2733040" cy="375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429"/>
                <a:gridCol w="128261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80808"/>
                          </a:solidFill>
                        </a:rPr>
                        <a:t>Design</a:t>
                      </a:r>
                      <a:r>
                        <a:rPr lang="en-US" sz="1400" baseline="0" dirty="0" smtClean="0">
                          <a:solidFill>
                            <a:srgbClr val="080808"/>
                          </a:solidFill>
                        </a:rPr>
                        <a:t> / Operation Change</a:t>
                      </a:r>
                      <a:endParaRPr lang="en-US" sz="14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80808"/>
                          </a:solidFill>
                        </a:rPr>
                        <a:t>Peak Field Gain Factor</a:t>
                      </a:r>
                      <a:endParaRPr lang="en-US" sz="1400" dirty="0">
                        <a:solidFill>
                          <a:srgbClr val="080808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Nb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Sn</a:t>
                      </a:r>
                      <a:r>
                        <a:rPr lang="en-US" sz="1400" baseline="0" dirty="0" smtClean="0"/>
                        <a:t> conductor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1.4</a:t>
                      </a:r>
                      <a:endParaRPr lang="en-US" sz="1400" dirty="0"/>
                    </a:p>
                  </a:txBody>
                  <a:tcPr/>
                </a:tc>
              </a:tr>
              <a:tr h="4216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Higher operating current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Decreased operating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Better magnetic poles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Decreased magnetic gap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Total: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976268" y="6091451"/>
            <a:ext cx="393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slide courtesy of Y</a:t>
            </a:r>
            <a:r>
              <a:rPr lang="en-US" dirty="0"/>
              <a:t>. Ivanyushenkov</a:t>
            </a:r>
          </a:p>
        </p:txBody>
      </p:sp>
    </p:spTree>
    <p:extLst>
      <p:ext uri="{BB962C8B-B14F-4D97-AF65-F5344CB8AC3E}">
        <p14:creationId xmlns:p14="http://schemas.microsoft.com/office/powerpoint/2010/main" val="362687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41485"/>
            <a:ext cx="4170361" cy="12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Undulator Magnetic Measurement System (newly developed)</a:t>
            </a:r>
            <a:br>
              <a:rPr lang="en-US" dirty="0" smtClean="0"/>
            </a:br>
            <a:endParaRPr lang="en-U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4" name="Picture 2" descr="\\OXYGEN\doose\APS-U\PDR\acceleratorSystems\SCU\figure\LongStageActual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5" b="10125"/>
          <a:stretch/>
        </p:blipFill>
        <p:spPr bwMode="auto">
          <a:xfrm>
            <a:off x="609600" y="3429000"/>
            <a:ext cx="4455022" cy="262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87843" y="1752600"/>
            <a:ext cx="3355113" cy="4647759"/>
            <a:chOff x="5380039" y="1322751"/>
            <a:chExt cx="3355113" cy="4647759"/>
          </a:xfrm>
        </p:grpSpPr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7408" y="1322751"/>
              <a:ext cx="1387744" cy="4278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6968843" y="1517903"/>
              <a:ext cx="415302" cy="315292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10000"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y1</a:t>
              </a:r>
              <a:endParaRPr lang="en-US" baseline="-25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68843" y="3208709"/>
              <a:ext cx="332780" cy="315292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x</a:t>
              </a:r>
              <a:endParaRPr lang="en-US" baseline="-25000" dirty="0"/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H="1">
              <a:off x="8259101" y="1680529"/>
              <a:ext cx="454547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7283343" y="1680529"/>
              <a:ext cx="520405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7301623" y="3350669"/>
              <a:ext cx="541909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9" t="32358" r="38725" b="36272"/>
            <a:stretch/>
          </p:blipFill>
          <p:spPr>
            <a:xfrm rot="16200000">
              <a:off x="4104343" y="2625135"/>
              <a:ext cx="4180881" cy="1629489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6374281" y="2874728"/>
              <a:ext cx="635248" cy="384846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6328112" y="1711636"/>
              <a:ext cx="681417" cy="56244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6490188" y="2432603"/>
              <a:ext cx="1120934" cy="446663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</p:spPr>
          <p:txBody>
            <a:bodyPr wrap="square" rtlCol="0">
              <a:normAutofit fontScale="92500" lnSpcReduction="20000"/>
            </a:bodyPr>
            <a:lstStyle/>
            <a:p>
              <a:r>
                <a:rPr lang="en-US" sz="1400" dirty="0" smtClean="0"/>
                <a:t>3.8 mm OD</a:t>
              </a:r>
            </a:p>
            <a:p>
              <a:r>
                <a:rPr lang="en-US" sz="1400" dirty="0" smtClean="0"/>
                <a:t>29 mm length</a:t>
              </a:r>
              <a:endParaRPr lang="en-US" sz="14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70744" y="5601178"/>
              <a:ext cx="312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Developed by C. Doose et al.</a:t>
              </a:r>
              <a:endParaRPr lang="en-US" dirty="0"/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 bwMode="auto">
          <a:xfrm>
            <a:off x="457200" y="1123551"/>
            <a:ext cx="8229600" cy="43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n-US" sz="1600" dirty="0" smtClean="0"/>
              <a:t>Provides capability to magnetically measure IDs with a small round beam pipe that is expected to be used in USRs.</a:t>
            </a:r>
            <a:endParaRPr lang="en-US" sz="1600" dirty="0"/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117231" y="2176125"/>
            <a:ext cx="1630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beam </a:t>
            </a:r>
            <a:r>
              <a:rPr lang="en-US" dirty="0">
                <a:solidFill>
                  <a:srgbClr val="000000"/>
                </a:solidFill>
              </a:rPr>
              <a:t>chamber</a:t>
            </a: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3941102" y="1715699"/>
            <a:ext cx="1633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guiding </a:t>
            </a:r>
            <a:r>
              <a:rPr lang="en-US" dirty="0">
                <a:solidFill>
                  <a:srgbClr val="000000"/>
                </a:solidFill>
              </a:rPr>
              <a:t>tube</a:t>
            </a:r>
          </a:p>
        </p:txBody>
      </p:sp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66624" y="1715699"/>
            <a:ext cx="3886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carbon </a:t>
            </a:r>
            <a:r>
              <a:rPr lang="en-US" dirty="0">
                <a:solidFill>
                  <a:srgbClr val="000000"/>
                </a:solidFill>
              </a:rPr>
              <a:t>fiber tube holding Hall </a:t>
            </a:r>
            <a:r>
              <a:rPr lang="en-US" dirty="0" smtClean="0">
                <a:solidFill>
                  <a:srgbClr val="000000"/>
                </a:solidFill>
              </a:rPr>
              <a:t>probe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912269" y="2722911"/>
            <a:ext cx="274320" cy="274320"/>
            <a:chOff x="4434840" y="2606040"/>
            <a:chExt cx="274320" cy="274320"/>
          </a:xfrm>
        </p:grpSpPr>
        <p:sp>
          <p:nvSpPr>
            <p:cNvPr id="8" name="Oval 7"/>
            <p:cNvSpPr/>
            <p:nvPr/>
          </p:nvSpPr>
          <p:spPr bwMode="auto">
            <a:xfrm>
              <a:off x="4434840" y="2606040"/>
              <a:ext cx="274320" cy="274320"/>
            </a:xfrm>
            <a:prstGeom prst="ellipse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4481763" y="2653061"/>
              <a:ext cx="180474" cy="180277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cxnSp>
        <p:nvCxnSpPr>
          <p:cNvPr id="5120" name="Straight Arrow Connector 5119"/>
          <p:cNvCxnSpPr>
            <a:endCxn id="29" idx="1"/>
          </p:cNvCxnSpPr>
          <p:nvPr/>
        </p:nvCxnSpPr>
        <p:spPr bwMode="auto">
          <a:xfrm>
            <a:off x="2362200" y="2085031"/>
            <a:ext cx="623422" cy="711302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1641231" y="2375877"/>
            <a:ext cx="263769" cy="31208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lg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3186589" y="2085031"/>
            <a:ext cx="928212" cy="684901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lg"/>
          </a:ln>
          <a:effectLst/>
        </p:spPr>
      </p:cxnSp>
      <p:sp>
        <p:nvSpPr>
          <p:cNvPr id="45" name="TextBox 14"/>
          <p:cNvSpPr txBox="1">
            <a:spLocks noChangeArrowheads="1"/>
          </p:cNvSpPr>
          <p:nvPr/>
        </p:nvSpPr>
        <p:spPr bwMode="auto">
          <a:xfrm>
            <a:off x="6339824" y="1409955"/>
            <a:ext cx="1633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Hall probes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>
            <a:off x="6256086" y="1723388"/>
            <a:ext cx="464106" cy="342451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7291147" y="1723388"/>
            <a:ext cx="450162" cy="215405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2452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Helical Undulators at APS</a:t>
            </a:r>
            <a:r>
              <a:rPr lang="en-US" baseline="30000" dirty="0"/>
              <a:t>[</a:t>
            </a:r>
            <a:r>
              <a:rPr lang="en-US" baseline="30000" dirty="0" smtClean="0"/>
              <a:t>6]</a:t>
            </a:r>
            <a:br>
              <a:rPr lang="en-US" baseline="30000" dirty="0" smtClean="0"/>
            </a:br>
            <a:r>
              <a:rPr lang="en-US" sz="2000" dirty="0" smtClean="0"/>
              <a:t>Can take advantage of the small round beam pipes in the USR IDs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785" y="1900237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785" y="1157287"/>
            <a:ext cx="360997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0" y="1900237"/>
            <a:ext cx="4181475" cy="26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85" y="2814637"/>
            <a:ext cx="305435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5" y="1233487"/>
            <a:ext cx="2286000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2860" y="4948237"/>
            <a:ext cx="86963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High-permeability steel poles installed </a:t>
            </a:r>
            <a:r>
              <a:rPr lang="en-US" dirty="0" smtClean="0">
                <a:solidFill>
                  <a:schemeClr val="tx2"/>
                </a:solidFill>
                <a:latin typeface="Arial" charset="0"/>
              </a:rPr>
              <a:t>(</a:t>
            </a:r>
            <a:r>
              <a:rPr lang="en-US" dirty="0" smtClean="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l </a:t>
            </a:r>
            <a:r>
              <a:rPr lang="en-US" dirty="0" smtClean="0">
                <a:solidFill>
                  <a:schemeClr val="tx2"/>
                </a:solidFill>
                <a:latin typeface="Arial" charset="0"/>
              </a:rPr>
              <a:t>= 14 mm)</a:t>
            </a:r>
            <a:r>
              <a:rPr lang="en-US" dirty="0" smtClean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b="1" i="1" dirty="0" smtClean="0">
                <a:solidFill>
                  <a:schemeClr val="tx2"/>
                </a:solidFill>
                <a:latin typeface="Arial" charset="0"/>
              </a:rPr>
              <a:t>0.5-mm Nb</a:t>
            </a:r>
            <a:r>
              <a:rPr lang="en-US" b="1" i="1" baseline="-12000" dirty="0" smtClean="0">
                <a:solidFill>
                  <a:schemeClr val="tx2"/>
                </a:solidFill>
                <a:latin typeface="Arial" charset="0"/>
              </a:rPr>
              <a:t>3</a:t>
            </a:r>
            <a:r>
              <a:rPr lang="en-US" b="1" i="1" dirty="0" smtClean="0">
                <a:solidFill>
                  <a:schemeClr val="tx2"/>
                </a:solidFill>
                <a:latin typeface="Arial" charset="0"/>
              </a:rPr>
              <a:t>Sn</a:t>
            </a:r>
            <a:r>
              <a:rPr lang="en-US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SC wire with S-glass insulation for the 39-turn coils</a:t>
            </a:r>
          </a:p>
          <a:p>
            <a:pPr eaLnBrk="1" hangingPunct="1"/>
            <a:r>
              <a:rPr lang="en-US" dirty="0" smtClean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Undulator ends were designed for continuous winding without conductor  joints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513385" y="5943600"/>
            <a:ext cx="4419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[6] 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Arial" charset="0"/>
              </a:rPr>
              <a:t>S.H. Kim and C.L. Doose, Proc. 2007 PAC (2007) p.1036 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7942385" y="1233487"/>
            <a:ext cx="762000" cy="1581150"/>
          </a:xfrm>
          <a:prstGeom prst="ellipse">
            <a:avLst/>
          </a:prstGeom>
          <a:noFill/>
          <a:ln w="34925" cap="flat" cmpd="sng" algn="ctr">
            <a:solidFill>
              <a:srgbClr val="FF0000">
                <a:alpha val="34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3910" y="3518583"/>
            <a:ext cx="1312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built at APS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7848600" y="2814637"/>
            <a:ext cx="304800" cy="70394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3131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Remarks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/>
              <a:t>This was a review of </a:t>
            </a:r>
            <a:r>
              <a:rPr lang="en-US" sz="2400" dirty="0"/>
              <a:t>advances in electromagnetic </a:t>
            </a:r>
            <a:r>
              <a:rPr lang="en-US" sz="2400" dirty="0" smtClean="0"/>
              <a:t>undulator technology at the APS.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There are </a:t>
            </a:r>
            <a:r>
              <a:rPr lang="en-US" sz="2400" dirty="0" smtClean="0"/>
              <a:t>many other types of </a:t>
            </a:r>
            <a:r>
              <a:rPr lang="en-US" sz="2400" dirty="0"/>
              <a:t>electromagnetic </a:t>
            </a:r>
            <a:r>
              <a:rPr lang="en-US" sz="2400" dirty="0" smtClean="0"/>
              <a:t>undulator not discussed here.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Recent </a:t>
            </a:r>
            <a:r>
              <a:rPr lang="en-US" sz="2400" dirty="0"/>
              <a:t>APS progress in electromagnetic undulators can be applied to the </a:t>
            </a:r>
            <a:r>
              <a:rPr lang="en-US" sz="2400" dirty="0" smtClean="0"/>
              <a:t>development of IDs for USRs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Electromagnetic undulator technology is continuously improving.</a:t>
            </a: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379504-73FA-4AFF-9F48-AC285CA55BD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of the Photon Shutter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48241" y="1117714"/>
            <a:ext cx="8855333" cy="2445875"/>
            <a:chOff x="223752" y="4071335"/>
            <a:chExt cx="8855333" cy="24458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81" b="33035"/>
            <a:stretch/>
          </p:blipFill>
          <p:spPr>
            <a:xfrm>
              <a:off x="223752" y="4071335"/>
              <a:ext cx="8855333" cy="218222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47780" y="4212980"/>
              <a:ext cx="1284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D2D2D2">
                      <a:lumMod val="10000"/>
                    </a:srgbClr>
                  </a:solidFill>
                  <a:ea typeface="MS PGothic" pitchFamily="34" charset="-128"/>
                </a:rPr>
                <a:t>Photon shutter</a:t>
              </a:r>
              <a:endParaRPr lang="en-US" sz="1400" dirty="0">
                <a:solidFill>
                  <a:srgbClr val="D2D2D2">
                    <a:lumMod val="10000"/>
                  </a:srgbClr>
                </a:solidFill>
                <a:ea typeface="MS PGothic" pitchFamily="34" charset="-128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3485064" y="4528362"/>
              <a:ext cx="615820" cy="1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 rot="360252">
              <a:off x="4116626" y="4402264"/>
              <a:ext cx="690465" cy="261610"/>
            </a:xfrm>
            <a:prstGeom prst="rect">
              <a:avLst/>
            </a:prstGeom>
            <a:noFill/>
            <a:scene3d>
              <a:camera prst="orthographicFront">
                <a:rot lat="0" lon="0" rev="360000"/>
              </a:camera>
              <a:lightRig rig="threePt" dir="t"/>
            </a:scene3d>
          </p:spPr>
          <p:txBody>
            <a:bodyPr wrap="square" rtlCol="0">
              <a:spAutoFit/>
              <a:scene3d>
                <a:camera prst="orthographicFront">
                  <a:rot lat="0" lon="0" rev="1200000"/>
                </a:camera>
                <a:lightRig rig="threePt" dir="t"/>
              </a:scene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0000"/>
                  </a:solidFill>
                  <a:latin typeface="Arial Black" pitchFamily="34" charset="0"/>
                  <a:ea typeface="MS PGothic" pitchFamily="34" charset="-128"/>
                </a:rPr>
                <a:t>Beam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456120" y="4760923"/>
              <a:ext cx="609600" cy="28339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16161"/>
                </a:solidFill>
                <a:ea typeface="MS PGothic" pitchFamily="34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6079" y="6178656"/>
              <a:ext cx="21355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22.4 m from the source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5760920" y="5117478"/>
              <a:ext cx="0" cy="1054722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5624434" y="4477621"/>
              <a:ext cx="89877" cy="26272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07250" y="658129"/>
            <a:ext cx="8303250" cy="71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Photon shutters stop the radiation from inside the storage ring to allow access in the First Optics Enclosure downstream of ratchet wall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5800" y="3577935"/>
            <a:ext cx="252663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temp"/>
          <p:cNvPicPr>
            <a:picLocks noChangeAspect="1" noChangeArrowheads="1"/>
          </p:cNvPicPr>
          <p:nvPr/>
        </p:nvPicPr>
        <p:blipFill>
          <a:blip r:embed="rId4" cstate="print"/>
          <a:srcRect l="10386" t="6282" r="33822" b="9017"/>
          <a:stretch>
            <a:fillRect/>
          </a:stretch>
        </p:blipFill>
        <p:spPr bwMode="auto">
          <a:xfrm>
            <a:off x="3740301" y="3733800"/>
            <a:ext cx="1671212" cy="194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04800" y="5867400"/>
            <a:ext cx="8628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At APS the high heat load photon shutter has heat </a:t>
            </a:r>
            <a:r>
              <a:rPr lang="en-US" dirty="0"/>
              <a:t>load </a:t>
            </a:r>
            <a:r>
              <a:rPr lang="en-US" dirty="0" smtClean="0"/>
              <a:t>limits of </a:t>
            </a:r>
            <a:r>
              <a:rPr lang="en-US" dirty="0"/>
              <a:t>21 kW and 590 kW/mrad</a:t>
            </a:r>
            <a:r>
              <a:rPr lang="en-US" baseline="30000" dirty="0"/>
              <a:t>2</a:t>
            </a:r>
            <a:endParaRPr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173070" y="3733800"/>
            <a:ext cx="2571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 bwMode="auto">
          <a:xfrm>
            <a:off x="6248400" y="5828378"/>
            <a:ext cx="814823" cy="457200"/>
          </a:xfrm>
          <a:prstGeom prst="ellipse">
            <a:avLst/>
          </a:prstGeom>
          <a:noFill/>
          <a:ln w="38100" cap="flat" cmpd="sng" algn="ctr">
            <a:solidFill>
              <a:srgbClr val="FF0000">
                <a:alpha val="44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315200" y="5830387"/>
            <a:ext cx="1505820" cy="457200"/>
          </a:xfrm>
          <a:prstGeom prst="ellipse">
            <a:avLst/>
          </a:prstGeom>
          <a:noFill/>
          <a:ln w="38100" cap="flat" cmpd="sng" algn="ctr">
            <a:solidFill>
              <a:srgbClr val="FF0000">
                <a:alpha val="44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93968" y="3249356"/>
            <a:ext cx="189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Images courtesy of Y. Jaski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72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Power for Various Undulators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15958"/>
            <a:ext cx="7315200" cy="482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9800" y="59436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courtesy of R. Dejus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5855175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Evaluated at closed gap or highest current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69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Power for Various Undulators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16505"/>
            <a:ext cx="7315200" cy="482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9800" y="59436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courtesy of R. Dejus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585517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Evaluated at closed gap or highest current</a:t>
            </a:r>
          </a:p>
          <a:p>
            <a:r>
              <a:rPr lang="en-US" sz="1200" dirty="0" smtClean="0"/>
              <a:t>Helical devices are </a:t>
            </a:r>
            <a:r>
              <a:rPr lang="en-US" sz="1200" dirty="0"/>
              <a:t>evaluated using </a:t>
            </a:r>
            <a:r>
              <a:rPr lang="en-US" sz="1200" dirty="0" smtClean="0"/>
              <a:t>NbTi wire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12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Power for Various Undulators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38" y="1016505"/>
            <a:ext cx="7315200" cy="482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9800" y="59436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courtesy of R. Dejus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585517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Evaluated at closed gap or highest current</a:t>
            </a:r>
          </a:p>
          <a:p>
            <a:r>
              <a:rPr lang="en-US" sz="1200" dirty="0" smtClean="0"/>
              <a:t>Helical devices are </a:t>
            </a:r>
            <a:r>
              <a:rPr lang="en-US" sz="1200" dirty="0"/>
              <a:t>evaluated using </a:t>
            </a:r>
            <a:r>
              <a:rPr lang="en-US" sz="1200" dirty="0" smtClean="0"/>
              <a:t>NbTi wire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55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On-Axis Power Density for </a:t>
            </a:r>
            <a:r>
              <a:rPr lang="en-US" dirty="0"/>
              <a:t>Various Undulators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16505"/>
            <a:ext cx="7315200" cy="482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9800" y="59436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courtesy of R. Dejus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5855175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Evaluated at closed gap or highest current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32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On-Axis Power Density for Various Undulators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16505"/>
            <a:ext cx="7315200" cy="482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9800" y="59436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courtesy of R. Dejus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585517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Evaluated at closed gap or highest current</a:t>
            </a:r>
          </a:p>
          <a:p>
            <a:r>
              <a:rPr lang="en-US" sz="1200" dirty="0" smtClean="0"/>
              <a:t>Helical devices are </a:t>
            </a:r>
            <a:r>
              <a:rPr lang="en-US" sz="1200" dirty="0"/>
              <a:t>evaluated using </a:t>
            </a:r>
            <a:r>
              <a:rPr lang="en-US" sz="1200" dirty="0" smtClean="0"/>
              <a:t>NbTi wire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65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On-Axis Power Density for Various Undulators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Mark Jaski                    Accelerator Systems Division                           Magnetic Devices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992FD-48D7-449C-9540-A17E01801CB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16505"/>
            <a:ext cx="7315200" cy="482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19800" y="59436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courtesy of R. Dejus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585517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Evaluated at closed gap or highest current</a:t>
            </a:r>
          </a:p>
          <a:p>
            <a:r>
              <a:rPr lang="en-US" sz="1200" dirty="0" smtClean="0"/>
              <a:t>Helical devices are </a:t>
            </a:r>
            <a:r>
              <a:rPr lang="en-US" sz="1200" dirty="0"/>
              <a:t>evaluated using </a:t>
            </a:r>
            <a:r>
              <a:rPr lang="en-US" sz="1200" dirty="0" smtClean="0"/>
              <a:t>NbTi wire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083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Default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Default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5C0426"/>
      </a:accent1>
      <a:accent2>
        <a:srgbClr val="9D7D9E"/>
      </a:accent2>
      <a:accent3>
        <a:srgbClr val="FFFFFF"/>
      </a:accent3>
      <a:accent4>
        <a:srgbClr val="525252"/>
      </a:accent4>
      <a:accent5>
        <a:srgbClr val="B5AAAC"/>
      </a:accent5>
      <a:accent6>
        <a:srgbClr val="8E718F"/>
      </a:accent6>
      <a:hlink>
        <a:srgbClr val="253D51"/>
      </a:hlink>
      <a:folHlink>
        <a:srgbClr val="0D20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132620</TotalTime>
  <Words>1598</Words>
  <Application>Microsoft Office PowerPoint</Application>
  <PresentationFormat>On-screen Show (4:3)</PresentationFormat>
  <Paragraphs>228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Design</vt:lpstr>
      <vt:lpstr>Advanced Photon Source  Undulator Technology for Ultimate Storage Rings (USRs) </vt:lpstr>
      <vt:lpstr>Outline</vt:lpstr>
      <vt:lpstr>Function of the Photon Shutter</vt:lpstr>
      <vt:lpstr>Total Power for Various Undulators</vt:lpstr>
      <vt:lpstr>Total Power for Various Undulators</vt:lpstr>
      <vt:lpstr>Total Power for Various Undulators</vt:lpstr>
      <vt:lpstr>On-Axis Power Density for Various Undulators</vt:lpstr>
      <vt:lpstr>On-Axis Power Density for Various Undulators</vt:lpstr>
      <vt:lpstr>On-Axis Power Density for Various Undulators</vt:lpstr>
      <vt:lpstr>First Harmonic Energy for Various Undulators</vt:lpstr>
      <vt:lpstr>Brightness Plots for superconducting planar undulator 4.2 m long, various periods from 1.2 cm to 5.5 cm period</vt:lpstr>
      <vt:lpstr>Undulators for Ultimate Storage Rings </vt:lpstr>
      <vt:lpstr>Undulators for Ultimate Storage Rings </vt:lpstr>
      <vt:lpstr>Electromagnetic Variably Polarizing Undulator With Quasi-periodic Capabilities </vt:lpstr>
      <vt:lpstr>PowerPoint Presentation</vt:lpstr>
      <vt:lpstr>Electromagnetic Variably Polarizing Undulator With Quasi-periodic Capabilities </vt:lpstr>
      <vt:lpstr>ElectroMagnetic Variably Polarizing Undulator (EMVPU) </vt:lpstr>
      <vt:lpstr>ElectroMagnetic Variably Polarizing Undulator (EMVPU) </vt:lpstr>
      <vt:lpstr>Electromagnetic Undulator (general) - Planar (EMU) and Circular (CEMU)</vt:lpstr>
      <vt:lpstr>Superconducting Undulator[5] at APS</vt:lpstr>
      <vt:lpstr>Superconducting Undulator</vt:lpstr>
      <vt:lpstr>Beyond APS-U: Advanced SCU</vt:lpstr>
      <vt:lpstr>Superconducting Undulator Magnetic Measurement System (newly developed) </vt:lpstr>
      <vt:lpstr>Helical Undulators at APS[6] Can take advantage of the small round beam pipes in the USR IDs</vt:lpstr>
      <vt:lpstr>Closing Remarks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Dana Stasiak</dc:creator>
  <cp:lastModifiedBy>visitor</cp:lastModifiedBy>
  <cp:revision>3281</cp:revision>
  <cp:lastPrinted>2012-10-23T18:56:37Z</cp:lastPrinted>
  <dcterms:created xsi:type="dcterms:W3CDTF">2009-09-18T21:05:16Z</dcterms:created>
  <dcterms:modified xsi:type="dcterms:W3CDTF">2012-10-31T07:42:34Z</dcterms:modified>
</cp:coreProperties>
</file>