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6" r:id="rId3"/>
    <p:sldId id="278" r:id="rId4"/>
    <p:sldId id="292" r:id="rId5"/>
    <p:sldId id="293" r:id="rId6"/>
    <p:sldId id="294" r:id="rId7"/>
    <p:sldId id="275" r:id="rId8"/>
    <p:sldId id="282" r:id="rId9"/>
    <p:sldId id="283" r:id="rId10"/>
    <p:sldId id="295" r:id="rId11"/>
    <p:sldId id="277" r:id="rId12"/>
    <p:sldId id="297" r:id="rId13"/>
    <p:sldId id="298" r:id="rId14"/>
    <p:sldId id="296" r:id="rId15"/>
    <p:sldId id="299" r:id="rId16"/>
    <p:sldId id="300" r:id="rId17"/>
    <p:sldId id="302" r:id="rId18"/>
    <p:sldId id="290" r:id="rId19"/>
    <p:sldId id="291"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5" autoAdjust="0"/>
  </p:normalViewPr>
  <p:slideViewPr>
    <p:cSldViewPr>
      <p:cViewPr varScale="1">
        <p:scale>
          <a:sx n="72" d="100"/>
          <a:sy n="72"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Cooperation%20Project\NLS-II%20BNL\&#20845;&#26497;&#30913;&#38081;&#21512;&#21516;&#21450;&#38468;&#20214;\&#20845;&#26497;&#30913;&#38081;&#39640;&#38454;&#22330;&#38144;&#38025;&#22443;&#34917;&#27861;&#21407;&#29702;\&#21021;&#22987;&#25968;&#25454;No.50-No.5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ooperation%20Project\NLS-II%20BNL\&#20845;&#26497;&#30913;&#38081;&#21512;&#21516;&#21450;&#38468;&#20214;\&#20845;&#26497;&#30913;&#38081;&#39640;&#38454;&#22330;&#38144;&#38025;&#22443;&#34917;&#27861;&#21407;&#29702;\&#21021;&#22987;&#25968;&#25454;No.50-No.5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9348534201954289E-2"/>
          <c:y val="0.16582914572864318"/>
          <c:w val="0.88110749185667758"/>
          <c:h val="0.74874371859296485"/>
        </c:manualLayout>
      </c:layout>
      <c:barChart>
        <c:barDir val="col"/>
        <c:grouping val="clustered"/>
        <c:ser>
          <c:idx val="0"/>
          <c:order val="0"/>
          <c:tx>
            <c:v>68s-50</c:v>
          </c:tx>
          <c:spPr>
            <a:solidFill>
              <a:srgbClr val="9999FF"/>
            </a:solidFill>
            <a:ln w="12700">
              <a:solidFill>
                <a:srgbClr val="000000"/>
              </a:solidFill>
              <a:prstDash val="solid"/>
            </a:ln>
          </c:spPr>
          <c:cat>
            <c:strRef>
              <c:f>Sheet1!$D$8:$O$8</c:f>
              <c:strCache>
                <c:ptCount val="12"/>
                <c:pt idx="0">
                  <c:v>b4</c:v>
                </c:pt>
                <c:pt idx="1">
                  <c:v>b5</c:v>
                </c:pt>
                <c:pt idx="2">
                  <c:v>b6</c:v>
                </c:pt>
                <c:pt idx="3">
                  <c:v>b7</c:v>
                </c:pt>
                <c:pt idx="4">
                  <c:v>b8</c:v>
                </c:pt>
                <c:pt idx="5">
                  <c:v>b9</c:v>
                </c:pt>
                <c:pt idx="6">
                  <c:v>b10</c:v>
                </c:pt>
                <c:pt idx="7">
                  <c:v>b11</c:v>
                </c:pt>
                <c:pt idx="8">
                  <c:v>b12</c:v>
                </c:pt>
                <c:pt idx="9">
                  <c:v>b13</c:v>
                </c:pt>
                <c:pt idx="10">
                  <c:v>b14</c:v>
                </c:pt>
                <c:pt idx="11">
                  <c:v>b15</c:v>
                </c:pt>
              </c:strCache>
            </c:strRef>
          </c:cat>
          <c:val>
            <c:numRef>
              <c:f>Sheet1!$D$9:$U$9</c:f>
              <c:numCache>
                <c:formatCode>General</c:formatCode>
                <c:ptCount val="18"/>
                <c:pt idx="0">
                  <c:v>-0.75700000000000101</c:v>
                </c:pt>
                <c:pt idx="1">
                  <c:v>3.4909999999999997</c:v>
                </c:pt>
                <c:pt idx="2">
                  <c:v>0.45200000000000001</c:v>
                </c:pt>
                <c:pt idx="3">
                  <c:v>0.70600000000000063</c:v>
                </c:pt>
                <c:pt idx="4">
                  <c:v>-0.14500000000000021</c:v>
                </c:pt>
                <c:pt idx="5">
                  <c:v>-0.52100000000000002</c:v>
                </c:pt>
                <c:pt idx="6">
                  <c:v>2.7000000000000045E-2</c:v>
                </c:pt>
                <c:pt idx="7">
                  <c:v>-0.10299999999999998</c:v>
                </c:pt>
                <c:pt idx="8">
                  <c:v>3.7000000000000012E-2</c:v>
                </c:pt>
                <c:pt idx="9">
                  <c:v>3.7000000000000012E-2</c:v>
                </c:pt>
                <c:pt idx="10">
                  <c:v>-9.0000000000000045E-3</c:v>
                </c:pt>
                <c:pt idx="11">
                  <c:v>0.11700000000000003</c:v>
                </c:pt>
              </c:numCache>
            </c:numRef>
          </c:val>
        </c:ser>
        <c:ser>
          <c:idx val="1"/>
          <c:order val="1"/>
          <c:tx>
            <c:v>68s-51</c:v>
          </c:tx>
          <c:spPr>
            <a:solidFill>
              <a:srgbClr val="993366"/>
            </a:solidFill>
            <a:ln w="12700">
              <a:solidFill>
                <a:srgbClr val="000000"/>
              </a:solidFill>
              <a:prstDash val="solid"/>
            </a:ln>
          </c:spPr>
          <c:cat>
            <c:strRef>
              <c:f>Sheet1!$D$8:$O$8</c:f>
              <c:strCache>
                <c:ptCount val="12"/>
                <c:pt idx="0">
                  <c:v>b4</c:v>
                </c:pt>
                <c:pt idx="1">
                  <c:v>b5</c:v>
                </c:pt>
                <c:pt idx="2">
                  <c:v>b6</c:v>
                </c:pt>
                <c:pt idx="3">
                  <c:v>b7</c:v>
                </c:pt>
                <c:pt idx="4">
                  <c:v>b8</c:v>
                </c:pt>
                <c:pt idx="5">
                  <c:v>b9</c:v>
                </c:pt>
                <c:pt idx="6">
                  <c:v>b10</c:v>
                </c:pt>
                <c:pt idx="7">
                  <c:v>b11</c:v>
                </c:pt>
                <c:pt idx="8">
                  <c:v>b12</c:v>
                </c:pt>
                <c:pt idx="9">
                  <c:v>b13</c:v>
                </c:pt>
                <c:pt idx="10">
                  <c:v>b14</c:v>
                </c:pt>
                <c:pt idx="11">
                  <c:v>b15</c:v>
                </c:pt>
              </c:strCache>
            </c:strRef>
          </c:cat>
          <c:val>
            <c:numRef>
              <c:f>Sheet1!$D$10:$U$10</c:f>
              <c:numCache>
                <c:formatCode>General</c:formatCode>
                <c:ptCount val="18"/>
                <c:pt idx="0">
                  <c:v>3.2269999999999999</c:v>
                </c:pt>
                <c:pt idx="1">
                  <c:v>2.4509999999999987</c:v>
                </c:pt>
                <c:pt idx="2">
                  <c:v>-9.300000000000018E-2</c:v>
                </c:pt>
                <c:pt idx="3">
                  <c:v>0.49100000000000038</c:v>
                </c:pt>
                <c:pt idx="4">
                  <c:v>-1.1479999999999981</c:v>
                </c:pt>
                <c:pt idx="5">
                  <c:v>0.32900000000000057</c:v>
                </c:pt>
                <c:pt idx="6">
                  <c:v>0.44500000000000006</c:v>
                </c:pt>
                <c:pt idx="7">
                  <c:v>-0.15400000000000022</c:v>
                </c:pt>
                <c:pt idx="8">
                  <c:v>-6.0000000000000088E-3</c:v>
                </c:pt>
                <c:pt idx="9">
                  <c:v>-3.0000000000000044E-3</c:v>
                </c:pt>
                <c:pt idx="10">
                  <c:v>-2.8000000000000004E-2</c:v>
                </c:pt>
                <c:pt idx="11">
                  <c:v>0.15600000000000025</c:v>
                </c:pt>
              </c:numCache>
            </c:numRef>
          </c:val>
        </c:ser>
        <c:ser>
          <c:idx val="2"/>
          <c:order val="2"/>
          <c:tx>
            <c:v>68s-52</c:v>
          </c:tx>
          <c:spPr>
            <a:solidFill>
              <a:srgbClr val="FFFFCC"/>
            </a:solidFill>
            <a:ln w="12700">
              <a:solidFill>
                <a:srgbClr val="000000"/>
              </a:solidFill>
              <a:prstDash val="solid"/>
            </a:ln>
          </c:spPr>
          <c:cat>
            <c:strRef>
              <c:f>Sheet1!$D$8:$O$8</c:f>
              <c:strCache>
                <c:ptCount val="12"/>
                <c:pt idx="0">
                  <c:v>b4</c:v>
                </c:pt>
                <c:pt idx="1">
                  <c:v>b5</c:v>
                </c:pt>
                <c:pt idx="2">
                  <c:v>b6</c:v>
                </c:pt>
                <c:pt idx="3">
                  <c:v>b7</c:v>
                </c:pt>
                <c:pt idx="4">
                  <c:v>b8</c:v>
                </c:pt>
                <c:pt idx="5">
                  <c:v>b9</c:v>
                </c:pt>
                <c:pt idx="6">
                  <c:v>b10</c:v>
                </c:pt>
                <c:pt idx="7">
                  <c:v>b11</c:v>
                </c:pt>
                <c:pt idx="8">
                  <c:v>b12</c:v>
                </c:pt>
                <c:pt idx="9">
                  <c:v>b13</c:v>
                </c:pt>
                <c:pt idx="10">
                  <c:v>b14</c:v>
                </c:pt>
                <c:pt idx="11">
                  <c:v>b15</c:v>
                </c:pt>
              </c:strCache>
            </c:strRef>
          </c:cat>
          <c:val>
            <c:numRef>
              <c:f>Sheet1!$D$11:$U$11</c:f>
              <c:numCache>
                <c:formatCode>General</c:formatCode>
                <c:ptCount val="18"/>
                <c:pt idx="0">
                  <c:v>-2.5259999999999998</c:v>
                </c:pt>
                <c:pt idx="1">
                  <c:v>5.9379999999999997</c:v>
                </c:pt>
                <c:pt idx="2">
                  <c:v>0.69500000000000051</c:v>
                </c:pt>
                <c:pt idx="3">
                  <c:v>1.81</c:v>
                </c:pt>
                <c:pt idx="4">
                  <c:v>7.2000000000000022E-2</c:v>
                </c:pt>
                <c:pt idx="5">
                  <c:v>-0.60000000000000064</c:v>
                </c:pt>
                <c:pt idx="6">
                  <c:v>-0.17</c:v>
                </c:pt>
                <c:pt idx="7">
                  <c:v>-0.20300000000000001</c:v>
                </c:pt>
                <c:pt idx="8">
                  <c:v>5.3000000000000019E-2</c:v>
                </c:pt>
                <c:pt idx="9">
                  <c:v>6.0000000000000039E-2</c:v>
                </c:pt>
                <c:pt idx="10">
                  <c:v>1.7000000000000005E-2</c:v>
                </c:pt>
                <c:pt idx="11">
                  <c:v>0.16000000000000003</c:v>
                </c:pt>
              </c:numCache>
            </c:numRef>
          </c:val>
        </c:ser>
        <c:ser>
          <c:idx val="3"/>
          <c:order val="3"/>
          <c:tx>
            <c:v>68s-53</c:v>
          </c:tx>
          <c:spPr>
            <a:solidFill>
              <a:srgbClr val="CCFFFF"/>
            </a:solidFill>
            <a:ln w="12700">
              <a:solidFill>
                <a:srgbClr val="000000"/>
              </a:solidFill>
              <a:prstDash val="solid"/>
            </a:ln>
          </c:spPr>
          <c:cat>
            <c:strRef>
              <c:f>Sheet1!$D$8:$O$8</c:f>
              <c:strCache>
                <c:ptCount val="12"/>
                <c:pt idx="0">
                  <c:v>b4</c:v>
                </c:pt>
                <c:pt idx="1">
                  <c:v>b5</c:v>
                </c:pt>
                <c:pt idx="2">
                  <c:v>b6</c:v>
                </c:pt>
                <c:pt idx="3">
                  <c:v>b7</c:v>
                </c:pt>
                <c:pt idx="4">
                  <c:v>b8</c:v>
                </c:pt>
                <c:pt idx="5">
                  <c:v>b9</c:v>
                </c:pt>
                <c:pt idx="6">
                  <c:v>b10</c:v>
                </c:pt>
                <c:pt idx="7">
                  <c:v>b11</c:v>
                </c:pt>
                <c:pt idx="8">
                  <c:v>b12</c:v>
                </c:pt>
                <c:pt idx="9">
                  <c:v>b13</c:v>
                </c:pt>
                <c:pt idx="10">
                  <c:v>b14</c:v>
                </c:pt>
                <c:pt idx="11">
                  <c:v>b15</c:v>
                </c:pt>
              </c:strCache>
            </c:strRef>
          </c:cat>
          <c:val>
            <c:numRef>
              <c:f>Sheet1!$D$12:$U$12</c:f>
              <c:numCache>
                <c:formatCode>General</c:formatCode>
                <c:ptCount val="18"/>
                <c:pt idx="0">
                  <c:v>0.59500000000000008</c:v>
                </c:pt>
                <c:pt idx="1">
                  <c:v>2.6619999999999999</c:v>
                </c:pt>
                <c:pt idx="2">
                  <c:v>-0.33900000000000058</c:v>
                </c:pt>
                <c:pt idx="3">
                  <c:v>1.3480000000000001</c:v>
                </c:pt>
                <c:pt idx="4">
                  <c:v>0.19400000000000003</c:v>
                </c:pt>
                <c:pt idx="5">
                  <c:v>-0.90200000000000002</c:v>
                </c:pt>
                <c:pt idx="6">
                  <c:v>-0.15400000000000022</c:v>
                </c:pt>
                <c:pt idx="7">
                  <c:v>-0.29400000000000032</c:v>
                </c:pt>
                <c:pt idx="8">
                  <c:v>4.000000000000007E-3</c:v>
                </c:pt>
                <c:pt idx="9">
                  <c:v>-1.4000000000000002E-2</c:v>
                </c:pt>
                <c:pt idx="10">
                  <c:v>1.0999999999999998E-2</c:v>
                </c:pt>
                <c:pt idx="11">
                  <c:v>0.14900000000000022</c:v>
                </c:pt>
              </c:numCache>
            </c:numRef>
          </c:val>
        </c:ser>
        <c:ser>
          <c:idx val="4"/>
          <c:order val="4"/>
          <c:tx>
            <c:v>68s-54</c:v>
          </c:tx>
          <c:spPr>
            <a:solidFill>
              <a:srgbClr val="660066"/>
            </a:solidFill>
            <a:ln w="12700">
              <a:solidFill>
                <a:srgbClr val="000000"/>
              </a:solidFill>
              <a:prstDash val="solid"/>
            </a:ln>
          </c:spPr>
          <c:cat>
            <c:strRef>
              <c:f>Sheet1!$D$8:$O$8</c:f>
              <c:strCache>
                <c:ptCount val="12"/>
                <c:pt idx="0">
                  <c:v>b4</c:v>
                </c:pt>
                <c:pt idx="1">
                  <c:v>b5</c:v>
                </c:pt>
                <c:pt idx="2">
                  <c:v>b6</c:v>
                </c:pt>
                <c:pt idx="3">
                  <c:v>b7</c:v>
                </c:pt>
                <c:pt idx="4">
                  <c:v>b8</c:v>
                </c:pt>
                <c:pt idx="5">
                  <c:v>b9</c:v>
                </c:pt>
                <c:pt idx="6">
                  <c:v>b10</c:v>
                </c:pt>
                <c:pt idx="7">
                  <c:v>b11</c:v>
                </c:pt>
                <c:pt idx="8">
                  <c:v>b12</c:v>
                </c:pt>
                <c:pt idx="9">
                  <c:v>b13</c:v>
                </c:pt>
                <c:pt idx="10">
                  <c:v>b14</c:v>
                </c:pt>
                <c:pt idx="11">
                  <c:v>b15</c:v>
                </c:pt>
              </c:strCache>
            </c:strRef>
          </c:cat>
          <c:val>
            <c:numRef>
              <c:f>Sheet1!$D$13:$U$13</c:f>
              <c:numCache>
                <c:formatCode>General</c:formatCode>
                <c:ptCount val="18"/>
                <c:pt idx="0">
                  <c:v>-1.7400000000000002</c:v>
                </c:pt>
                <c:pt idx="1">
                  <c:v>-1.123</c:v>
                </c:pt>
                <c:pt idx="2">
                  <c:v>0.21000000000000021</c:v>
                </c:pt>
                <c:pt idx="3">
                  <c:v>0.26500000000000001</c:v>
                </c:pt>
                <c:pt idx="4">
                  <c:v>9.0000000000000045E-3</c:v>
                </c:pt>
                <c:pt idx="5">
                  <c:v>-0.71300000000000063</c:v>
                </c:pt>
                <c:pt idx="6">
                  <c:v>-0.16000000000000003</c:v>
                </c:pt>
                <c:pt idx="7">
                  <c:v>-0.21200000000000022</c:v>
                </c:pt>
                <c:pt idx="8">
                  <c:v>1.2000000000000005E-2</c:v>
                </c:pt>
                <c:pt idx="9">
                  <c:v>-1.2999999999999998E-2</c:v>
                </c:pt>
                <c:pt idx="10">
                  <c:v>-1.7000000000000005E-2</c:v>
                </c:pt>
                <c:pt idx="11">
                  <c:v>0.13800000000000001</c:v>
                </c:pt>
              </c:numCache>
            </c:numRef>
          </c:val>
        </c:ser>
        <c:ser>
          <c:idx val="5"/>
          <c:order val="5"/>
          <c:tx>
            <c:v>68s-55</c:v>
          </c:tx>
          <c:spPr>
            <a:solidFill>
              <a:srgbClr val="FF8080"/>
            </a:solidFill>
            <a:ln w="12700">
              <a:solidFill>
                <a:srgbClr val="000000"/>
              </a:solidFill>
              <a:prstDash val="solid"/>
            </a:ln>
          </c:spPr>
          <c:cat>
            <c:strRef>
              <c:f>Sheet1!$D$8:$O$8</c:f>
              <c:strCache>
                <c:ptCount val="12"/>
                <c:pt idx="0">
                  <c:v>b4</c:v>
                </c:pt>
                <c:pt idx="1">
                  <c:v>b5</c:v>
                </c:pt>
                <c:pt idx="2">
                  <c:v>b6</c:v>
                </c:pt>
                <c:pt idx="3">
                  <c:v>b7</c:v>
                </c:pt>
                <c:pt idx="4">
                  <c:v>b8</c:v>
                </c:pt>
                <c:pt idx="5">
                  <c:v>b9</c:v>
                </c:pt>
                <c:pt idx="6">
                  <c:v>b10</c:v>
                </c:pt>
                <c:pt idx="7">
                  <c:v>b11</c:v>
                </c:pt>
                <c:pt idx="8">
                  <c:v>b12</c:v>
                </c:pt>
                <c:pt idx="9">
                  <c:v>b13</c:v>
                </c:pt>
                <c:pt idx="10">
                  <c:v>b14</c:v>
                </c:pt>
                <c:pt idx="11">
                  <c:v>b15</c:v>
                </c:pt>
              </c:strCache>
            </c:strRef>
          </c:cat>
          <c:val>
            <c:numRef>
              <c:f>Sheet1!$E$14:$U$14</c:f>
              <c:numCache>
                <c:formatCode>General</c:formatCode>
                <c:ptCount val="17"/>
                <c:pt idx="0">
                  <c:v>-1.123</c:v>
                </c:pt>
                <c:pt idx="1">
                  <c:v>0.21000000000000021</c:v>
                </c:pt>
                <c:pt idx="2">
                  <c:v>0.26500000000000001</c:v>
                </c:pt>
                <c:pt idx="3">
                  <c:v>9.0000000000000045E-3</c:v>
                </c:pt>
                <c:pt idx="4">
                  <c:v>-0.71300000000000063</c:v>
                </c:pt>
                <c:pt idx="5">
                  <c:v>-0.16000000000000003</c:v>
                </c:pt>
                <c:pt idx="6">
                  <c:v>-0.21200000000000022</c:v>
                </c:pt>
                <c:pt idx="7">
                  <c:v>1.2000000000000005E-2</c:v>
                </c:pt>
                <c:pt idx="8">
                  <c:v>-1.2999999999999998E-2</c:v>
                </c:pt>
                <c:pt idx="9">
                  <c:v>-1.7000000000000005E-2</c:v>
                </c:pt>
                <c:pt idx="10">
                  <c:v>0.13800000000000001</c:v>
                </c:pt>
              </c:numCache>
            </c:numRef>
          </c:val>
        </c:ser>
        <c:axId val="72716672"/>
        <c:axId val="72718208"/>
      </c:barChart>
      <c:catAx>
        <c:axId val="72716672"/>
        <c:scaling>
          <c:orientation val="minMax"/>
        </c:scaling>
        <c:axPos val="b"/>
        <c:numFmt formatCode="General" sourceLinked="1"/>
        <c:majorTickMark val="in"/>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zh-CN"/>
          </a:p>
        </c:txPr>
        <c:crossAx val="72718208"/>
        <c:crosses val="autoZero"/>
        <c:auto val="1"/>
        <c:lblAlgn val="ctr"/>
        <c:lblOffset val="100"/>
        <c:tickLblSkip val="1"/>
        <c:tickMarkSkip val="1"/>
      </c:catAx>
      <c:valAx>
        <c:axId val="72718208"/>
        <c:scaling>
          <c:orientation val="minMax"/>
        </c:scaling>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Times New Roman"/>
                    <a:ea typeface="Times New Roman"/>
                    <a:cs typeface="Times New Roman"/>
                  </a:defRPr>
                </a:pPr>
                <a:r>
                  <a:rPr lang="en-US" altLang="en-US"/>
                  <a:t>bn(@25mm)</a:t>
                </a:r>
              </a:p>
            </c:rich>
          </c:tx>
          <c:layout>
            <c:manualLayout>
              <c:xMode val="edge"/>
              <c:yMode val="edge"/>
              <c:x val="1.6286644951140062E-2"/>
              <c:y val="0.43467336683417224"/>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zh-CN"/>
          </a:p>
        </c:txPr>
        <c:crossAx val="72716672"/>
        <c:crosses val="autoZero"/>
        <c:crossBetween val="between"/>
      </c:valAx>
    </c:plotArea>
    <c:legend>
      <c:legendPos val="r"/>
      <c:layout>
        <c:manualLayout>
          <c:xMode val="edge"/>
          <c:yMode val="edge"/>
          <c:x val="0.5320304017372387"/>
          <c:y val="0.19346733668341781"/>
          <c:w val="0.36441840524508412"/>
          <c:h val="0.1834055404686582"/>
        </c:manualLayout>
      </c:layout>
      <c:spPr>
        <a:solidFill>
          <a:srgbClr val="FFFFFF"/>
        </a:solidFill>
        <a:ln w="3175">
          <a:solidFill>
            <a:srgbClr val="000000"/>
          </a:solidFill>
          <a:prstDash val="solid"/>
        </a:ln>
      </c:spPr>
      <c:txPr>
        <a:bodyPr/>
        <a:lstStyle/>
        <a:p>
          <a:pPr>
            <a:defRPr sz="735" b="0" i="0" u="none" strike="noStrike" baseline="0">
              <a:solidFill>
                <a:srgbClr val="000000"/>
              </a:solidFill>
              <a:latin typeface="Times New Roman"/>
              <a:ea typeface="Times New Roman"/>
              <a:cs typeface="Times New Roman"/>
            </a:defRPr>
          </a:pPr>
          <a:endParaRPr lang="zh-CN"/>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宋体"/>
          <a:ea typeface="宋体"/>
          <a:cs typeface="宋体"/>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5935111685581304E-2"/>
          <c:y val="0.16290766689102387"/>
          <c:w val="0.8845542501179019"/>
          <c:h val="0.75438781129535581"/>
        </c:manualLayout>
      </c:layout>
      <c:barChart>
        <c:barDir val="col"/>
        <c:grouping val="clustered"/>
        <c:ser>
          <c:idx val="0"/>
          <c:order val="0"/>
          <c:tx>
            <c:v>68s-50</c:v>
          </c:tx>
          <c:spPr>
            <a:solidFill>
              <a:srgbClr val="9999FF"/>
            </a:solidFill>
            <a:ln w="12700">
              <a:solidFill>
                <a:srgbClr val="000000"/>
              </a:solidFill>
              <a:prstDash val="solid"/>
            </a:ln>
          </c:spPr>
          <c:cat>
            <c:strRef>
              <c:f>Sheet1!$V$8:$AH$8</c:f>
              <c:strCache>
                <c:ptCount val="13"/>
                <c:pt idx="0">
                  <c:v>a1</c:v>
                </c:pt>
                <c:pt idx="1">
                  <c:v>a4</c:v>
                </c:pt>
                <c:pt idx="2">
                  <c:v>a5</c:v>
                </c:pt>
                <c:pt idx="3">
                  <c:v>a6</c:v>
                </c:pt>
                <c:pt idx="4">
                  <c:v>a7</c:v>
                </c:pt>
                <c:pt idx="5">
                  <c:v>a8</c:v>
                </c:pt>
                <c:pt idx="6">
                  <c:v>a9</c:v>
                </c:pt>
                <c:pt idx="7">
                  <c:v>a10</c:v>
                </c:pt>
                <c:pt idx="8">
                  <c:v>a11</c:v>
                </c:pt>
                <c:pt idx="9">
                  <c:v>a12</c:v>
                </c:pt>
                <c:pt idx="10">
                  <c:v>a13</c:v>
                </c:pt>
                <c:pt idx="11">
                  <c:v>a14</c:v>
                </c:pt>
                <c:pt idx="12">
                  <c:v>a15</c:v>
                </c:pt>
              </c:strCache>
            </c:strRef>
          </c:cat>
          <c:val>
            <c:numRef>
              <c:f>Sheet1!$W$9:$AN$9</c:f>
              <c:numCache>
                <c:formatCode>General</c:formatCode>
                <c:ptCount val="18"/>
                <c:pt idx="0">
                  <c:v>2.3449999999999998</c:v>
                </c:pt>
                <c:pt idx="1">
                  <c:v>0.64700000000000024</c:v>
                </c:pt>
                <c:pt idx="2">
                  <c:v>0.68600000000000005</c:v>
                </c:pt>
                <c:pt idx="3">
                  <c:v>0.27200000000000002</c:v>
                </c:pt>
                <c:pt idx="4">
                  <c:v>0.26400000000000001</c:v>
                </c:pt>
                <c:pt idx="5">
                  <c:v>-0.32000000000000012</c:v>
                </c:pt>
                <c:pt idx="6">
                  <c:v>4.3999999999999997E-2</c:v>
                </c:pt>
                <c:pt idx="7">
                  <c:v>-0.11</c:v>
                </c:pt>
                <c:pt idx="8">
                  <c:v>5.0000000000000018E-3</c:v>
                </c:pt>
                <c:pt idx="9">
                  <c:v>-1.4E-2</c:v>
                </c:pt>
                <c:pt idx="10">
                  <c:v>1.2E-2</c:v>
                </c:pt>
                <c:pt idx="11">
                  <c:v>4.7000000000000014E-2</c:v>
                </c:pt>
              </c:numCache>
            </c:numRef>
          </c:val>
        </c:ser>
        <c:ser>
          <c:idx val="1"/>
          <c:order val="1"/>
          <c:tx>
            <c:v>68s-51</c:v>
          </c:tx>
          <c:spPr>
            <a:solidFill>
              <a:srgbClr val="993366"/>
            </a:solidFill>
            <a:ln w="12700">
              <a:solidFill>
                <a:srgbClr val="000000"/>
              </a:solidFill>
              <a:prstDash val="solid"/>
            </a:ln>
          </c:spPr>
          <c:cat>
            <c:strRef>
              <c:f>Sheet1!$V$8:$AH$8</c:f>
              <c:strCache>
                <c:ptCount val="13"/>
                <c:pt idx="0">
                  <c:v>a1</c:v>
                </c:pt>
                <c:pt idx="1">
                  <c:v>a4</c:v>
                </c:pt>
                <c:pt idx="2">
                  <c:v>a5</c:v>
                </c:pt>
                <c:pt idx="3">
                  <c:v>a6</c:v>
                </c:pt>
                <c:pt idx="4">
                  <c:v>a7</c:v>
                </c:pt>
                <c:pt idx="5">
                  <c:v>a8</c:v>
                </c:pt>
                <c:pt idx="6">
                  <c:v>a9</c:v>
                </c:pt>
                <c:pt idx="7">
                  <c:v>a10</c:v>
                </c:pt>
                <c:pt idx="8">
                  <c:v>a11</c:v>
                </c:pt>
                <c:pt idx="9">
                  <c:v>a12</c:v>
                </c:pt>
                <c:pt idx="10">
                  <c:v>a13</c:v>
                </c:pt>
                <c:pt idx="11">
                  <c:v>a14</c:v>
                </c:pt>
                <c:pt idx="12">
                  <c:v>a15</c:v>
                </c:pt>
              </c:strCache>
            </c:strRef>
          </c:cat>
          <c:val>
            <c:numRef>
              <c:f>Sheet1!$W$10:$AN$10</c:f>
              <c:numCache>
                <c:formatCode>General</c:formatCode>
                <c:ptCount val="18"/>
                <c:pt idx="0">
                  <c:v>4.1829999999999981</c:v>
                </c:pt>
                <c:pt idx="1">
                  <c:v>0.46300000000000002</c:v>
                </c:pt>
                <c:pt idx="2">
                  <c:v>0.42400000000000015</c:v>
                </c:pt>
                <c:pt idx="3">
                  <c:v>0.17600000000000005</c:v>
                </c:pt>
                <c:pt idx="4">
                  <c:v>1.2E-2</c:v>
                </c:pt>
                <c:pt idx="5">
                  <c:v>-0.34</c:v>
                </c:pt>
                <c:pt idx="6">
                  <c:v>-9.0000000000000028E-3</c:v>
                </c:pt>
                <c:pt idx="7">
                  <c:v>-0.19700000000000001</c:v>
                </c:pt>
                <c:pt idx="8">
                  <c:v>-6.7000000000000004E-2</c:v>
                </c:pt>
                <c:pt idx="9">
                  <c:v>-1.6000000000000007E-2</c:v>
                </c:pt>
                <c:pt idx="10">
                  <c:v>-2.0000000000000009E-3</c:v>
                </c:pt>
                <c:pt idx="11">
                  <c:v>0.05</c:v>
                </c:pt>
              </c:numCache>
            </c:numRef>
          </c:val>
        </c:ser>
        <c:ser>
          <c:idx val="2"/>
          <c:order val="2"/>
          <c:tx>
            <c:v>68s-52</c:v>
          </c:tx>
          <c:spPr>
            <a:solidFill>
              <a:srgbClr val="FFFFCC"/>
            </a:solidFill>
            <a:ln w="12700">
              <a:solidFill>
                <a:srgbClr val="000000"/>
              </a:solidFill>
              <a:prstDash val="solid"/>
            </a:ln>
          </c:spPr>
          <c:cat>
            <c:strRef>
              <c:f>Sheet1!$V$8:$AH$8</c:f>
              <c:strCache>
                <c:ptCount val="13"/>
                <c:pt idx="0">
                  <c:v>a1</c:v>
                </c:pt>
                <c:pt idx="1">
                  <c:v>a4</c:v>
                </c:pt>
                <c:pt idx="2">
                  <c:v>a5</c:v>
                </c:pt>
                <c:pt idx="3">
                  <c:v>a6</c:v>
                </c:pt>
                <c:pt idx="4">
                  <c:v>a7</c:v>
                </c:pt>
                <c:pt idx="5">
                  <c:v>a8</c:v>
                </c:pt>
                <c:pt idx="6">
                  <c:v>a9</c:v>
                </c:pt>
                <c:pt idx="7">
                  <c:v>a10</c:v>
                </c:pt>
                <c:pt idx="8">
                  <c:v>a11</c:v>
                </c:pt>
                <c:pt idx="9">
                  <c:v>a12</c:v>
                </c:pt>
                <c:pt idx="10">
                  <c:v>a13</c:v>
                </c:pt>
                <c:pt idx="11">
                  <c:v>a14</c:v>
                </c:pt>
                <c:pt idx="12">
                  <c:v>a15</c:v>
                </c:pt>
              </c:strCache>
            </c:strRef>
          </c:cat>
          <c:val>
            <c:numRef>
              <c:f>Sheet1!$W$11:$AN$11</c:f>
              <c:numCache>
                <c:formatCode>General</c:formatCode>
                <c:ptCount val="18"/>
                <c:pt idx="0">
                  <c:v>4.1159999999999979</c:v>
                </c:pt>
                <c:pt idx="1">
                  <c:v>-0.37600000000000011</c:v>
                </c:pt>
                <c:pt idx="2">
                  <c:v>0.59799999999999998</c:v>
                </c:pt>
                <c:pt idx="3">
                  <c:v>0.27800000000000002</c:v>
                </c:pt>
                <c:pt idx="4">
                  <c:v>0.41000000000000009</c:v>
                </c:pt>
                <c:pt idx="5">
                  <c:v>-7.6999999999999999E-2</c:v>
                </c:pt>
                <c:pt idx="6">
                  <c:v>0.21000000000000005</c:v>
                </c:pt>
                <c:pt idx="7">
                  <c:v>-0.21600000000000005</c:v>
                </c:pt>
                <c:pt idx="8">
                  <c:v>-4.0000000000000015E-2</c:v>
                </c:pt>
                <c:pt idx="9">
                  <c:v>1.6000000000000007E-2</c:v>
                </c:pt>
                <c:pt idx="10">
                  <c:v>2.9000000000000001E-2</c:v>
                </c:pt>
                <c:pt idx="11">
                  <c:v>4.5999999999999999E-2</c:v>
                </c:pt>
              </c:numCache>
            </c:numRef>
          </c:val>
        </c:ser>
        <c:ser>
          <c:idx val="3"/>
          <c:order val="3"/>
          <c:tx>
            <c:v>68s-53</c:v>
          </c:tx>
          <c:spPr>
            <a:solidFill>
              <a:srgbClr val="CCFFFF"/>
            </a:solidFill>
            <a:ln w="12700">
              <a:solidFill>
                <a:srgbClr val="000000"/>
              </a:solidFill>
              <a:prstDash val="solid"/>
            </a:ln>
          </c:spPr>
          <c:cat>
            <c:strRef>
              <c:f>Sheet1!$V$8:$AH$8</c:f>
              <c:strCache>
                <c:ptCount val="13"/>
                <c:pt idx="0">
                  <c:v>a1</c:v>
                </c:pt>
                <c:pt idx="1">
                  <c:v>a4</c:v>
                </c:pt>
                <c:pt idx="2">
                  <c:v>a5</c:v>
                </c:pt>
                <c:pt idx="3">
                  <c:v>a6</c:v>
                </c:pt>
                <c:pt idx="4">
                  <c:v>a7</c:v>
                </c:pt>
                <c:pt idx="5">
                  <c:v>a8</c:v>
                </c:pt>
                <c:pt idx="6">
                  <c:v>a9</c:v>
                </c:pt>
                <c:pt idx="7">
                  <c:v>a10</c:v>
                </c:pt>
                <c:pt idx="8">
                  <c:v>a11</c:v>
                </c:pt>
                <c:pt idx="9">
                  <c:v>a12</c:v>
                </c:pt>
                <c:pt idx="10">
                  <c:v>a13</c:v>
                </c:pt>
                <c:pt idx="11">
                  <c:v>a14</c:v>
                </c:pt>
                <c:pt idx="12">
                  <c:v>a15</c:v>
                </c:pt>
              </c:strCache>
            </c:strRef>
          </c:cat>
          <c:val>
            <c:numRef>
              <c:f>Sheet1!$W$12:$AN$12</c:f>
              <c:numCache>
                <c:formatCode>General</c:formatCode>
                <c:ptCount val="18"/>
                <c:pt idx="0">
                  <c:v>3.234</c:v>
                </c:pt>
                <c:pt idx="1">
                  <c:v>1.2949999999999995</c:v>
                </c:pt>
                <c:pt idx="2">
                  <c:v>0.50600000000000001</c:v>
                </c:pt>
                <c:pt idx="3">
                  <c:v>0.43700000000000011</c:v>
                </c:pt>
                <c:pt idx="4">
                  <c:v>-7.0999999999999994E-2</c:v>
                </c:pt>
                <c:pt idx="5">
                  <c:v>-0.56399999999999995</c:v>
                </c:pt>
                <c:pt idx="6">
                  <c:v>3.500000000000001E-2</c:v>
                </c:pt>
                <c:pt idx="7">
                  <c:v>-0.13</c:v>
                </c:pt>
                <c:pt idx="8">
                  <c:v>2.3E-2</c:v>
                </c:pt>
                <c:pt idx="9">
                  <c:v>-4.0000000000000015E-2</c:v>
                </c:pt>
                <c:pt idx="10">
                  <c:v>1.6000000000000007E-2</c:v>
                </c:pt>
                <c:pt idx="11">
                  <c:v>1.2999999999999998E-2</c:v>
                </c:pt>
              </c:numCache>
            </c:numRef>
          </c:val>
        </c:ser>
        <c:ser>
          <c:idx val="4"/>
          <c:order val="4"/>
          <c:tx>
            <c:v>68s-54</c:v>
          </c:tx>
          <c:spPr>
            <a:solidFill>
              <a:srgbClr val="660066"/>
            </a:solidFill>
            <a:ln w="12700">
              <a:solidFill>
                <a:srgbClr val="000000"/>
              </a:solidFill>
              <a:prstDash val="solid"/>
            </a:ln>
          </c:spPr>
          <c:cat>
            <c:strRef>
              <c:f>Sheet1!$V$8:$AH$8</c:f>
              <c:strCache>
                <c:ptCount val="13"/>
                <c:pt idx="0">
                  <c:v>a1</c:v>
                </c:pt>
                <c:pt idx="1">
                  <c:v>a4</c:v>
                </c:pt>
                <c:pt idx="2">
                  <c:v>a5</c:v>
                </c:pt>
                <c:pt idx="3">
                  <c:v>a6</c:v>
                </c:pt>
                <c:pt idx="4">
                  <c:v>a7</c:v>
                </c:pt>
                <c:pt idx="5">
                  <c:v>a8</c:v>
                </c:pt>
                <c:pt idx="6">
                  <c:v>a9</c:v>
                </c:pt>
                <c:pt idx="7">
                  <c:v>a10</c:v>
                </c:pt>
                <c:pt idx="8">
                  <c:v>a11</c:v>
                </c:pt>
                <c:pt idx="9">
                  <c:v>a12</c:v>
                </c:pt>
                <c:pt idx="10">
                  <c:v>a13</c:v>
                </c:pt>
                <c:pt idx="11">
                  <c:v>a14</c:v>
                </c:pt>
                <c:pt idx="12">
                  <c:v>a15</c:v>
                </c:pt>
              </c:strCache>
            </c:strRef>
          </c:cat>
          <c:val>
            <c:numRef>
              <c:f>Sheet1!$W$13:$AN$13</c:f>
              <c:numCache>
                <c:formatCode>General</c:formatCode>
                <c:ptCount val="18"/>
                <c:pt idx="0">
                  <c:v>3.5019999999999998</c:v>
                </c:pt>
                <c:pt idx="1">
                  <c:v>0.73200000000000021</c:v>
                </c:pt>
                <c:pt idx="2">
                  <c:v>0.30100000000000016</c:v>
                </c:pt>
                <c:pt idx="3">
                  <c:v>0.32100000000000012</c:v>
                </c:pt>
                <c:pt idx="4">
                  <c:v>0.21500000000000005</c:v>
                </c:pt>
                <c:pt idx="5">
                  <c:v>-0.61400000000000021</c:v>
                </c:pt>
                <c:pt idx="6">
                  <c:v>0.12000000000000002</c:v>
                </c:pt>
                <c:pt idx="7">
                  <c:v>-0.17400000000000004</c:v>
                </c:pt>
                <c:pt idx="8">
                  <c:v>-1.2999999999999998E-2</c:v>
                </c:pt>
                <c:pt idx="9">
                  <c:v>-1.0000000000000004E-2</c:v>
                </c:pt>
                <c:pt idx="10">
                  <c:v>2.8000000000000001E-2</c:v>
                </c:pt>
                <c:pt idx="11">
                  <c:v>7.6999999999999999E-2</c:v>
                </c:pt>
              </c:numCache>
            </c:numRef>
          </c:val>
        </c:ser>
        <c:ser>
          <c:idx val="5"/>
          <c:order val="5"/>
          <c:tx>
            <c:v>68s-55</c:v>
          </c:tx>
          <c:spPr>
            <a:solidFill>
              <a:srgbClr val="FF8080"/>
            </a:solidFill>
            <a:ln w="12700">
              <a:solidFill>
                <a:srgbClr val="000000"/>
              </a:solidFill>
              <a:prstDash val="solid"/>
            </a:ln>
          </c:spPr>
          <c:cat>
            <c:strRef>
              <c:f>Sheet1!$V$8:$AH$8</c:f>
              <c:strCache>
                <c:ptCount val="13"/>
                <c:pt idx="0">
                  <c:v>a1</c:v>
                </c:pt>
                <c:pt idx="1">
                  <c:v>a4</c:v>
                </c:pt>
                <c:pt idx="2">
                  <c:v>a5</c:v>
                </c:pt>
                <c:pt idx="3">
                  <c:v>a6</c:v>
                </c:pt>
                <c:pt idx="4">
                  <c:v>a7</c:v>
                </c:pt>
                <c:pt idx="5">
                  <c:v>a8</c:v>
                </c:pt>
                <c:pt idx="6">
                  <c:v>a9</c:v>
                </c:pt>
                <c:pt idx="7">
                  <c:v>a10</c:v>
                </c:pt>
                <c:pt idx="8">
                  <c:v>a11</c:v>
                </c:pt>
                <c:pt idx="9">
                  <c:v>a12</c:v>
                </c:pt>
                <c:pt idx="10">
                  <c:v>a13</c:v>
                </c:pt>
                <c:pt idx="11">
                  <c:v>a14</c:v>
                </c:pt>
                <c:pt idx="12">
                  <c:v>a15</c:v>
                </c:pt>
              </c:strCache>
            </c:strRef>
          </c:cat>
          <c:val>
            <c:numRef>
              <c:f>Sheet1!$W$14:$AN$14</c:f>
              <c:numCache>
                <c:formatCode>General</c:formatCode>
                <c:ptCount val="18"/>
                <c:pt idx="0">
                  <c:v>3.5019999999999998</c:v>
                </c:pt>
                <c:pt idx="1">
                  <c:v>0.73200000000000021</c:v>
                </c:pt>
                <c:pt idx="2">
                  <c:v>0.30100000000000016</c:v>
                </c:pt>
                <c:pt idx="3">
                  <c:v>0.32100000000000012</c:v>
                </c:pt>
                <c:pt idx="4">
                  <c:v>0.21500000000000005</c:v>
                </c:pt>
                <c:pt idx="5">
                  <c:v>-0.61400000000000021</c:v>
                </c:pt>
                <c:pt idx="6">
                  <c:v>0.12000000000000002</c:v>
                </c:pt>
                <c:pt idx="7">
                  <c:v>-0.17400000000000004</c:v>
                </c:pt>
                <c:pt idx="8">
                  <c:v>-1.2999999999999998E-2</c:v>
                </c:pt>
                <c:pt idx="9">
                  <c:v>-1.0000000000000004E-2</c:v>
                </c:pt>
                <c:pt idx="10">
                  <c:v>2.8000000000000001E-2</c:v>
                </c:pt>
                <c:pt idx="11">
                  <c:v>7.6999999999999999E-2</c:v>
                </c:pt>
              </c:numCache>
            </c:numRef>
          </c:val>
        </c:ser>
        <c:axId val="73025024"/>
        <c:axId val="73026560"/>
      </c:barChart>
      <c:catAx>
        <c:axId val="73025024"/>
        <c:scaling>
          <c:orientation val="minMax"/>
        </c:scaling>
        <c:axPos val="b"/>
        <c:numFmt formatCode="General" sourceLinked="1"/>
        <c:majorTickMark val="in"/>
        <c:tickLblPos val="nextTo"/>
        <c:spPr>
          <a:ln w="3175">
            <a:solidFill>
              <a:srgbClr val="000000"/>
            </a:solidFill>
            <a:prstDash val="solid"/>
          </a:ln>
        </c:spPr>
        <c:txPr>
          <a:bodyPr rot="0" vert="horz"/>
          <a:lstStyle/>
          <a:p>
            <a:pPr>
              <a:defRPr sz="850" b="0" i="0" u="none" strike="noStrike" baseline="0">
                <a:solidFill>
                  <a:srgbClr val="000000"/>
                </a:solidFill>
                <a:latin typeface="Times New Roman"/>
                <a:ea typeface="Times New Roman"/>
                <a:cs typeface="Times New Roman"/>
              </a:defRPr>
            </a:pPr>
            <a:endParaRPr lang="zh-CN"/>
          </a:p>
        </c:txPr>
        <c:crossAx val="73026560"/>
        <c:crosses val="autoZero"/>
        <c:auto val="1"/>
        <c:lblAlgn val="ctr"/>
        <c:lblOffset val="100"/>
        <c:tickLblSkip val="1"/>
        <c:tickMarkSkip val="1"/>
      </c:catAx>
      <c:valAx>
        <c:axId val="73026560"/>
        <c:scaling>
          <c:orientation val="minMax"/>
        </c:scaling>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Times New Roman"/>
                    <a:ea typeface="Times New Roman"/>
                    <a:cs typeface="Times New Roman"/>
                  </a:defRPr>
                </a:pPr>
                <a:r>
                  <a:rPr lang="en-US" altLang="en-US"/>
                  <a:t>an(@25mm)</a:t>
                </a:r>
              </a:p>
            </c:rich>
          </c:tx>
          <c:layout>
            <c:manualLayout>
              <c:xMode val="edge"/>
              <c:yMode val="edge"/>
              <c:x val="1.6260162601626025E-2"/>
              <c:y val="0.43358501239976616"/>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850" b="0" i="0" u="none" strike="noStrike" baseline="0">
                <a:solidFill>
                  <a:srgbClr val="000000"/>
                </a:solidFill>
                <a:latin typeface="Times New Roman"/>
                <a:ea typeface="Times New Roman"/>
                <a:cs typeface="Times New Roman"/>
              </a:defRPr>
            </a:pPr>
            <a:endParaRPr lang="zh-CN"/>
          </a:p>
        </c:txPr>
        <c:crossAx val="73025024"/>
        <c:crosses val="autoZero"/>
        <c:crossBetween val="between"/>
      </c:valAx>
      <c:spPr>
        <a:noFill/>
        <a:ln w="12700">
          <a:solidFill>
            <a:srgbClr val="808080"/>
          </a:solidFill>
          <a:prstDash val="solid"/>
        </a:ln>
      </c:spPr>
    </c:plotArea>
    <c:legend>
      <c:legendPos val="r"/>
      <c:layout>
        <c:manualLayout>
          <c:xMode val="edge"/>
          <c:yMode val="edge"/>
          <c:x val="0.52470982304912062"/>
          <c:y val="0.17714346706234782"/>
          <c:w val="0.33687905738815382"/>
          <c:h val="0.17420210532209757"/>
        </c:manualLayout>
      </c:layout>
      <c:spPr>
        <a:solidFill>
          <a:srgbClr val="FFFFFF"/>
        </a:solidFill>
        <a:ln w="3175">
          <a:solidFill>
            <a:srgbClr val="000000"/>
          </a:solidFill>
          <a:prstDash val="solid"/>
        </a:ln>
      </c:spPr>
      <c:txPr>
        <a:bodyPr/>
        <a:lstStyle/>
        <a:p>
          <a:pPr>
            <a:defRPr sz="735" b="0" i="0" u="none" strike="noStrike" baseline="0">
              <a:solidFill>
                <a:srgbClr val="000000"/>
              </a:solidFill>
              <a:latin typeface="Times New Roman"/>
              <a:ea typeface="Times New Roman"/>
              <a:cs typeface="Times New Roman"/>
            </a:defRPr>
          </a:pPr>
          <a:endParaRPr lang="zh-CN"/>
        </a:p>
      </c:txPr>
    </c:legend>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宋体"/>
          <a:ea typeface="宋体"/>
          <a:cs typeface="宋体"/>
        </a:defRPr>
      </a:pPr>
      <a:endParaRPr lang="zh-CN"/>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2A28A0-A130-4E88-9AE7-748045B06D7C}"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A2C1E-5D9A-4D86-8454-F4353096A2DE}" type="datetimeFigureOut">
              <a:rPr lang="zh-CN" altLang="en-US" smtClean="0"/>
              <a:pPr/>
              <a:t>2012-10-29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7EF86-BE72-49C5-977C-DE3C2350680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2A7EF86-BE72-49C5-977C-DE3C2350680B}"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FB29126-E5CB-4CDA-9983-4CFD4E8EBAD2}"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356094B-E83A-4E32-8BCE-03F12D7A011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379C7DF-605F-406B-A63D-38B4F1EA6BBF}"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8EC63F75-6F2E-4CA0-A644-4C62323D5BF6}"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7EC8B967-8BDB-488D-A1BF-81A8532F9E00}"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C639C3ED-049C-45A9-B037-0D84B9DF0F7D}"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E98BDB7-A126-4867-B8EF-5DA7A0B7BB97}"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AE3714A-4F0C-4BC3-9706-262F4FC5DA80}"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6C91FAD-F7BE-477B-862F-1E041FCED996}"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69199DF-46AA-4233-8E18-CCFAB5839F55}"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A5C15E6-C685-4B6A-AFBB-83A598AC99E5}"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84FE5CF0-9B91-458D-803E-0AEFC4E968A8}"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2A15F06-8ADB-4C94-88E0-B47BBC4BFAD2}"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4A900DC-AC7D-4C49-BB52-4902EB96FB12}"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FB34CF-85C0-4766-9BB8-E74B19E069E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1785926"/>
            <a:ext cx="7558088" cy="1470025"/>
          </a:xfrm>
        </p:spPr>
        <p:txBody>
          <a:bodyPr/>
          <a:lstStyle/>
          <a:p>
            <a:r>
              <a:rPr lang="en-US" altLang="zh-CN" sz="3200" dirty="0" smtClean="0">
                <a:latin typeface="Cooper Black" pitchFamily="18" charset="0"/>
              </a:rPr>
              <a:t>High Precision Magnet Production for NSLSII at IHEP</a:t>
            </a:r>
            <a:endParaRPr lang="en-US" altLang="zh-CN" sz="3200" dirty="0">
              <a:latin typeface="Cooper Black" pitchFamily="18" charset="0"/>
            </a:endParaRPr>
          </a:p>
        </p:txBody>
      </p:sp>
      <p:sp>
        <p:nvSpPr>
          <p:cNvPr id="2869" name="Rectangle 821"/>
          <p:cNvSpPr>
            <a:spLocks noChangeArrowheads="1"/>
          </p:cNvSpPr>
          <p:nvPr/>
        </p:nvSpPr>
        <p:spPr bwMode="auto">
          <a:xfrm>
            <a:off x="1500166" y="3929066"/>
            <a:ext cx="6769100" cy="1312863"/>
          </a:xfrm>
          <a:prstGeom prst="rect">
            <a:avLst/>
          </a:prstGeom>
          <a:noFill/>
          <a:ln w="9525">
            <a:noFill/>
            <a:miter lim="800000"/>
            <a:headEnd/>
            <a:tailEnd/>
          </a:ln>
          <a:effectLst/>
        </p:spPr>
        <p:txBody>
          <a:bodyPr/>
          <a:lstStyle/>
          <a:p>
            <a:pPr algn="ctr">
              <a:lnSpc>
                <a:spcPct val="90000"/>
              </a:lnSpc>
              <a:spcBef>
                <a:spcPct val="20000"/>
              </a:spcBef>
            </a:pPr>
            <a:endParaRPr lang="zh-CN" altLang="zh-CN" sz="2000"/>
          </a:p>
        </p:txBody>
      </p:sp>
      <p:sp>
        <p:nvSpPr>
          <p:cNvPr id="5" name="Rectangle 15"/>
          <p:cNvSpPr>
            <a:spLocks noChangeArrowheads="1"/>
          </p:cNvSpPr>
          <p:nvPr/>
        </p:nvSpPr>
        <p:spPr bwMode="auto">
          <a:xfrm>
            <a:off x="928662" y="3500438"/>
            <a:ext cx="7356475" cy="2151871"/>
          </a:xfrm>
          <a:prstGeom prst="rect">
            <a:avLst/>
          </a:prstGeom>
          <a:noFill/>
          <a:ln w="12700">
            <a:noFill/>
            <a:miter lim="800000"/>
            <a:headEnd/>
            <a:tailEnd/>
          </a:ln>
        </p:spPr>
        <p:txBody>
          <a:bodyPr lIns="90488" tIns="44450" rIns="90488" bIns="44450">
            <a:spAutoFit/>
          </a:bodyPr>
          <a:lstStyle/>
          <a:p>
            <a:pPr algn="ctr"/>
            <a:r>
              <a:rPr lang="en-US" altLang="zh-CN" sz="2200" dirty="0" err="1" smtClean="0">
                <a:latin typeface="Eras Demi ITC" pitchFamily="34" charset="0"/>
              </a:rPr>
              <a:t>Wen</a:t>
            </a:r>
            <a:r>
              <a:rPr lang="en-US" altLang="zh-CN" sz="2200" dirty="0" smtClean="0">
                <a:latin typeface="Eras Demi ITC" pitchFamily="34" charset="0"/>
              </a:rPr>
              <a:t> Kang</a:t>
            </a:r>
            <a:endParaRPr lang="en-US" altLang="zh-CN" sz="2200" b="1" dirty="0" smtClean="0">
              <a:latin typeface="Eras Demi ITC" pitchFamily="34" charset="0"/>
            </a:endParaRPr>
          </a:p>
          <a:p>
            <a:pPr algn="ctr"/>
            <a:endParaRPr lang="en-US" altLang="zh-CN" sz="2200" b="1" dirty="0" smtClean="0">
              <a:latin typeface="Eras Demi ITC" pitchFamily="34" charset="0"/>
            </a:endParaRPr>
          </a:p>
          <a:p>
            <a:pPr algn="ctr"/>
            <a:r>
              <a:rPr lang="en-US" altLang="zh-CN" dirty="0" smtClean="0"/>
              <a:t>Magnet Group, IHEP</a:t>
            </a:r>
          </a:p>
          <a:p>
            <a:pPr algn="ctr"/>
            <a:endParaRPr lang="en-US" altLang="zh-CN" dirty="0" smtClean="0"/>
          </a:p>
          <a:p>
            <a:pPr algn="ctr"/>
            <a:r>
              <a:rPr lang="en-US" altLang="zh-CN" dirty="0" smtClean="0"/>
              <a:t>2012, 10, 30</a:t>
            </a:r>
          </a:p>
          <a:p>
            <a:pPr algn="ctr"/>
            <a:endParaRPr lang="en-US" altLang="zh-CN" dirty="0" smtClean="0"/>
          </a:p>
          <a:p>
            <a:pPr algn="ctr"/>
            <a:r>
              <a:rPr lang="en-US" altLang="zh-CN" dirty="0" err="1" smtClean="0"/>
              <a:t>Huai</a:t>
            </a:r>
            <a:r>
              <a:rPr lang="en-US" altLang="zh-CN" dirty="0" smtClean="0"/>
              <a:t> Rou, Beijing</a:t>
            </a:r>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13" name="Rectangle 4665"/>
          <p:cNvSpPr>
            <a:spLocks noChangeArrowheads="1"/>
          </p:cNvSpPr>
          <p:nvPr/>
        </p:nvSpPr>
        <p:spPr bwMode="auto">
          <a:xfrm>
            <a:off x="428596" y="571480"/>
            <a:ext cx="8286808" cy="1015663"/>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TOSCA simulation shows that b1 changes about 5 units while the thickness of the shims changes 10 </a:t>
            </a:r>
            <a:r>
              <a:rPr lang="en-US" altLang="zh-CN" sz="2000" b="1" dirty="0" smtClean="0">
                <a:solidFill>
                  <a:schemeClr val="tx2"/>
                </a:solidFill>
              </a:rPr>
              <a:t>microns, </a:t>
            </a:r>
            <a:r>
              <a:rPr lang="en-US" altLang="zh-CN" sz="2000" b="1" dirty="0" smtClean="0">
                <a:solidFill>
                  <a:schemeClr val="tx2"/>
                </a:solidFill>
              </a:rPr>
              <a:t>and at the same time b5 changes 0.8 unit.</a:t>
            </a:r>
            <a:endParaRPr lang="en-US" altLang="zh-CN" sz="2000" b="1" dirty="0">
              <a:solidFill>
                <a:schemeClr val="tx2"/>
              </a:solidFill>
            </a:endParaRPr>
          </a:p>
        </p:txBody>
      </p:sp>
      <p:graphicFrame>
        <p:nvGraphicFramePr>
          <p:cNvPr id="79170" name="Group 5442"/>
          <p:cNvGraphicFramePr>
            <a:graphicFrameLocks noGrp="1"/>
          </p:cNvGraphicFramePr>
          <p:nvPr>
            <p:ph idx="1"/>
          </p:nvPr>
        </p:nvGraphicFramePr>
        <p:xfrm>
          <a:off x="928662" y="1714488"/>
          <a:ext cx="7173936" cy="4912678"/>
        </p:xfrm>
        <a:graphic>
          <a:graphicData uri="http://schemas.openxmlformats.org/drawingml/2006/table">
            <a:tbl>
              <a:tblPr/>
              <a:tblGrid>
                <a:gridCol w="888646"/>
                <a:gridCol w="956424"/>
                <a:gridCol w="1024203"/>
                <a:gridCol w="1025709"/>
                <a:gridCol w="1161264"/>
                <a:gridCol w="1024203"/>
                <a:gridCol w="1093487"/>
              </a:tblGrid>
              <a:tr h="3406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chemeClr val="tx1"/>
                          </a:solidFill>
                          <a:effectLst/>
                          <a:latin typeface="宋体" charset="-122"/>
                          <a:ea typeface="宋体" charset="-122"/>
                        </a:rPr>
                        <a:t>Δ</a:t>
                      </a:r>
                      <a:r>
                        <a:rPr kumimoji="0" lang="en-US" altLang="zh-CN" sz="1400" b="1" i="0" u="none" strike="noStrike" cap="none" normalizeH="0" baseline="0" dirty="0" err="1" smtClean="0">
                          <a:ln>
                            <a:noFill/>
                          </a:ln>
                          <a:solidFill>
                            <a:schemeClr val="tx1"/>
                          </a:solidFill>
                          <a:effectLst/>
                          <a:latin typeface="宋体" charset="-122"/>
                          <a:ea typeface="宋体" charset="-122"/>
                        </a:rPr>
                        <a:t>thk</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charset="-122"/>
                          <a:ea typeface="宋体" charset="-122"/>
                        </a:rPr>
                        <a:t>　</a:t>
                      </a:r>
                      <a:r>
                        <a:rPr kumimoji="0" lang="en-US" altLang="zh-CN" sz="1400" b="1" i="0" u="none" strike="noStrike" cap="none" normalizeH="0" baseline="0" smtClean="0">
                          <a:ln>
                            <a:noFill/>
                          </a:ln>
                          <a:solidFill>
                            <a:schemeClr val="tx1"/>
                          </a:solidFill>
                          <a:effectLst/>
                          <a:latin typeface="宋体" charset="-122"/>
                          <a:ea typeface="宋体" charset="-122"/>
                        </a:rPr>
                        <a:t>0.0mm</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-0.04mm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宋体" charset="-122"/>
                          <a:ea typeface="宋体" charset="-122"/>
                        </a:rPr>
                        <a:t>　</a:t>
                      </a:r>
                      <a:r>
                        <a:rPr kumimoji="0" lang="en-US" altLang="zh-CN" sz="1400" b="1" i="0" u="none" strike="noStrike" cap="none" normalizeH="0" baseline="0" dirty="0" smtClean="0">
                          <a:ln>
                            <a:noFill/>
                          </a:ln>
                          <a:solidFill>
                            <a:schemeClr val="tx1"/>
                          </a:solidFill>
                          <a:effectLst/>
                          <a:latin typeface="宋体" charset="-122"/>
                          <a:ea typeface="宋体" charset="-122"/>
                        </a:rPr>
                        <a:t>-0.05mm</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-0.06mm</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-0.07mm</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Required</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b1</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-35.08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-25.39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-19.27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-16.51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-13.31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30.00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b2</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0.00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b3</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10000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10000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b4</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0.00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2.50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b5</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-5.06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-2.27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-1.03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-0.43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0.36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b6</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0.00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b7</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-0.15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0.08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0.07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0.04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0.04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b8</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0.00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b9</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0.43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0.37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0.32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0.80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0.22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b10</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0.00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b11</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0.35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0.55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0.56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0.59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FF"/>
                          </a:solidFill>
                          <a:effectLst/>
                          <a:latin typeface="宋体" charset="-122"/>
                          <a:ea typeface="宋体" charset="-122"/>
                        </a:rPr>
                        <a:t>0.65 </a:t>
                      </a:r>
                      <a:endParaRPr kumimoji="0" lang="en-US" altLang="zh-CN" sz="1400" b="1" i="0" u="none" strike="noStrike" cap="none" normalizeH="0" baseline="0" smtClean="0">
                        <a:ln>
                          <a:noFill/>
                        </a:ln>
                        <a:solidFill>
                          <a:srgbClr val="0000FF"/>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b12</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0.00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b13</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0.02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0.02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0.01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-0.02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b14</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0.00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0.00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3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b15</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0.26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0.23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0.21 </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0.24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宋体" charset="-122"/>
                          <a:ea typeface="宋体" charset="-122"/>
                        </a:rPr>
                        <a:t>0.19 </a:t>
                      </a:r>
                      <a:endParaRPr kumimoji="0" lang="en-US" altLang="zh-CN" sz="1400" b="1" i="0" u="none" strike="noStrike" cap="none" normalizeH="0" baseline="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357158" y="714356"/>
            <a:ext cx="8501122" cy="1015663"/>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There are three key issues in the magnet production. The first is how to </a:t>
            </a:r>
            <a:r>
              <a:rPr lang="en-US" altLang="zh-CN" sz="2000" b="1" dirty="0" smtClean="0">
                <a:solidFill>
                  <a:schemeClr val="tx2"/>
                </a:solidFill>
              </a:rPr>
              <a:t>make</a:t>
            </a:r>
            <a:r>
              <a:rPr lang="en-US" altLang="zh-CN" sz="2000" b="1" dirty="0" smtClean="0">
                <a:solidFill>
                  <a:schemeClr val="tx2"/>
                </a:solidFill>
              </a:rPr>
              <a:t> </a:t>
            </a:r>
            <a:r>
              <a:rPr lang="en-US" altLang="zh-CN" sz="2000" b="1" dirty="0" smtClean="0">
                <a:solidFill>
                  <a:schemeClr val="tx2"/>
                </a:solidFill>
              </a:rPr>
              <a:t>the magnet fabrication and assembly errors within the required tolerance. </a:t>
            </a:r>
            <a:endParaRPr lang="en-US" altLang="zh-CN" sz="2000" b="1" dirty="0">
              <a:solidFill>
                <a:schemeClr val="tx2"/>
              </a:solidFill>
            </a:endParaRPr>
          </a:p>
        </p:txBody>
      </p:sp>
      <p:sp>
        <p:nvSpPr>
          <p:cNvPr id="5" name="Rectangle 23"/>
          <p:cNvSpPr>
            <a:spLocks noChangeArrowheads="1"/>
          </p:cNvSpPr>
          <p:nvPr/>
        </p:nvSpPr>
        <p:spPr bwMode="auto">
          <a:xfrm>
            <a:off x="142844" y="214290"/>
            <a:ext cx="7429552" cy="490537"/>
          </a:xfrm>
          <a:prstGeom prst="rect">
            <a:avLst/>
          </a:prstGeom>
          <a:noFill/>
          <a:ln w="9525">
            <a:noFill/>
            <a:miter lim="800000"/>
            <a:headEnd/>
            <a:tailEnd/>
          </a:ln>
          <a:effectLst/>
        </p:spPr>
        <p:txBody>
          <a:bodyPr anchor="ctr"/>
          <a:lstStyle/>
          <a:p>
            <a:r>
              <a:rPr lang="en-US" altLang="zh-CN" sz="2000" b="1" dirty="0" smtClean="0">
                <a:solidFill>
                  <a:srgbClr val="FF0000"/>
                </a:solidFill>
                <a:ea typeface="黑体" pitchFamily="2" charset="-122"/>
              </a:rPr>
              <a:t>The key issues of the magnet production</a:t>
            </a:r>
            <a:endParaRPr lang="zh-CN" altLang="en-US" sz="2000" b="1" dirty="0">
              <a:solidFill>
                <a:srgbClr val="FF0000"/>
              </a:solidFill>
              <a:ea typeface="黑体" pitchFamily="2" charset="-122"/>
            </a:endParaRPr>
          </a:p>
        </p:txBody>
      </p:sp>
      <p:sp>
        <p:nvSpPr>
          <p:cNvPr id="7" name="Rectangle 4665"/>
          <p:cNvSpPr>
            <a:spLocks noChangeArrowheads="1"/>
          </p:cNvSpPr>
          <p:nvPr/>
        </p:nvSpPr>
        <p:spPr bwMode="auto">
          <a:xfrm>
            <a:off x="714348" y="1928802"/>
            <a:ext cx="3571900" cy="3785652"/>
          </a:xfrm>
          <a:prstGeom prst="rect">
            <a:avLst/>
          </a:prstGeom>
          <a:noFill/>
          <a:ln w="9525">
            <a:noFill/>
            <a:miter lim="800000"/>
            <a:headEnd/>
            <a:tailEnd/>
          </a:ln>
          <a:effectLst/>
        </p:spPr>
        <p:txBody>
          <a:bodyPr wrap="square">
            <a:spAutoFit/>
          </a:bodyPr>
          <a:lstStyle/>
          <a:p>
            <a:pPr algn="just">
              <a:buClr>
                <a:srgbClr val="FF3300"/>
              </a:buClr>
              <a:buFont typeface="Wingdings" pitchFamily="2" charset="2"/>
              <a:buChar char="Ø"/>
            </a:pPr>
            <a:r>
              <a:rPr lang="en-US" altLang="zh-CN" sz="2000" b="1" dirty="0" smtClean="0">
                <a:solidFill>
                  <a:schemeClr val="tx2"/>
                </a:solidFill>
              </a:rPr>
              <a:t> To control the length and stacking factor errors of the magnet yokes.</a:t>
            </a:r>
          </a:p>
          <a:p>
            <a:pPr algn="just">
              <a:buClr>
                <a:srgbClr val="FF3300"/>
              </a:buClr>
              <a:buFont typeface="Wingdings" pitchFamily="2" charset="2"/>
              <a:buChar char="Ø"/>
            </a:pPr>
            <a:r>
              <a:rPr lang="en-US" altLang="zh-CN" sz="2000" b="1" dirty="0" smtClean="0">
                <a:solidFill>
                  <a:schemeClr val="tx2"/>
                </a:solidFill>
              </a:rPr>
              <a:t> To control the fabrication errors of the pole profile by using high precision EDM.</a:t>
            </a:r>
          </a:p>
          <a:p>
            <a:pPr algn="just">
              <a:buClr>
                <a:srgbClr val="FF3300"/>
              </a:buClr>
              <a:buFont typeface="Wingdings" pitchFamily="2" charset="2"/>
              <a:buChar char="Ø"/>
            </a:pPr>
            <a:r>
              <a:rPr lang="en-US" altLang="zh-CN" sz="2000" b="1" dirty="0" smtClean="0">
                <a:solidFill>
                  <a:schemeClr val="tx2"/>
                </a:solidFill>
              </a:rPr>
              <a:t>The high precision </a:t>
            </a:r>
            <a:r>
              <a:rPr lang="en-US" altLang="zh-CN" sz="2000" b="1" dirty="0" smtClean="0">
                <a:solidFill>
                  <a:schemeClr val="tx2"/>
                </a:solidFill>
              </a:rPr>
              <a:t>inspecting </a:t>
            </a:r>
            <a:r>
              <a:rPr lang="en-US" altLang="zh-CN" sz="2000" b="1" dirty="0" smtClean="0">
                <a:solidFill>
                  <a:schemeClr val="tx2"/>
                </a:solidFill>
              </a:rPr>
              <a:t>tools such as CMM  are used to check the key dimensions of the magnet aperture.</a:t>
            </a:r>
          </a:p>
          <a:p>
            <a:pPr>
              <a:buClr>
                <a:srgbClr val="FF3300"/>
              </a:buClr>
              <a:buFont typeface="Wingdings" pitchFamily="2" charset="2"/>
              <a:buChar char="Ø"/>
            </a:pPr>
            <a:endParaRPr lang="en-US" altLang="zh-CN" sz="2000" dirty="0">
              <a:solidFill>
                <a:schemeClr val="tx2"/>
              </a:solidFill>
            </a:endParaRPr>
          </a:p>
        </p:txBody>
      </p:sp>
      <p:pic>
        <p:nvPicPr>
          <p:cNvPr id="8" name="Picture 2"/>
          <p:cNvPicPr>
            <a:picLocks noChangeAspect="1" noChangeArrowheads="1"/>
          </p:cNvPicPr>
          <p:nvPr/>
        </p:nvPicPr>
        <p:blipFill>
          <a:blip r:embed="rId3"/>
          <a:srcRect/>
          <a:stretch>
            <a:fillRect/>
          </a:stretch>
        </p:blipFill>
        <p:spPr bwMode="auto">
          <a:xfrm>
            <a:off x="4572000" y="1928802"/>
            <a:ext cx="3660646" cy="2833187"/>
          </a:xfrm>
          <a:prstGeom prst="rect">
            <a:avLst/>
          </a:prstGeom>
          <a:noFill/>
        </p:spPr>
      </p:pic>
      <p:sp>
        <p:nvSpPr>
          <p:cNvPr id="9" name="Rectangle 4665"/>
          <p:cNvSpPr>
            <a:spLocks noChangeArrowheads="1"/>
          </p:cNvSpPr>
          <p:nvPr/>
        </p:nvSpPr>
        <p:spPr bwMode="auto">
          <a:xfrm>
            <a:off x="4857752" y="5000636"/>
            <a:ext cx="3929090" cy="646331"/>
          </a:xfrm>
          <a:prstGeom prst="rect">
            <a:avLst/>
          </a:prstGeom>
          <a:noFill/>
          <a:ln w="9525">
            <a:noFill/>
            <a:miter lim="800000"/>
            <a:headEnd/>
            <a:tailEnd/>
          </a:ln>
          <a:effectLst/>
        </p:spPr>
        <p:txBody>
          <a:bodyPr wrap="square">
            <a:spAutoFit/>
          </a:bodyPr>
          <a:lstStyle/>
          <a:p>
            <a:pPr algn="just"/>
            <a:r>
              <a:rPr lang="en-US" altLang="zh-CN" dirty="0" smtClean="0">
                <a:solidFill>
                  <a:schemeClr val="tx2"/>
                </a:solidFill>
              </a:rPr>
              <a:t>The mechanical tolerance of the G1-G6 and </a:t>
            </a:r>
            <a:r>
              <a:rPr lang="el-GR" altLang="zh-CN" dirty="0" smtClean="0">
                <a:solidFill>
                  <a:schemeClr val="tx2"/>
                </a:solidFill>
              </a:rPr>
              <a:t>Φ</a:t>
            </a:r>
            <a:r>
              <a:rPr lang="en-US" altLang="zh-CN" dirty="0" smtClean="0">
                <a:solidFill>
                  <a:schemeClr val="tx2"/>
                </a:solidFill>
              </a:rPr>
              <a:t>1-</a:t>
            </a:r>
            <a:r>
              <a:rPr lang="el-GR" altLang="zh-CN" dirty="0" smtClean="0">
                <a:solidFill>
                  <a:schemeClr val="tx2"/>
                </a:solidFill>
              </a:rPr>
              <a:t> Φ</a:t>
            </a:r>
            <a:r>
              <a:rPr lang="en-US" altLang="zh-CN" dirty="0" smtClean="0">
                <a:solidFill>
                  <a:schemeClr val="tx2"/>
                </a:solidFill>
              </a:rPr>
              <a:t>3 is ±0.01mm. </a:t>
            </a:r>
            <a:endParaRPr lang="en-US" altLang="zh-CN"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357158" y="714356"/>
            <a:ext cx="8501122" cy="707886"/>
          </a:xfrm>
          <a:prstGeom prst="rect">
            <a:avLst/>
          </a:prstGeom>
          <a:noFill/>
          <a:ln w="9525">
            <a:noFill/>
            <a:miter lim="800000"/>
            <a:headEnd/>
            <a:tailEnd/>
          </a:ln>
          <a:effectLst/>
        </p:spPr>
        <p:txBody>
          <a:bodyPr wrap="square">
            <a:spAutoFit/>
          </a:bodyPr>
          <a:lstStyle/>
          <a:p>
            <a:r>
              <a:rPr lang="en-US" altLang="zh-CN" sz="2000" b="1" dirty="0" smtClean="0">
                <a:solidFill>
                  <a:schemeClr val="tx2"/>
                </a:solidFill>
              </a:rPr>
              <a:t>The second issue is how to make the magnetic field reproducible when the magnet is re-assembled. </a:t>
            </a:r>
            <a:endParaRPr lang="en-US" altLang="zh-CN" sz="2000" b="1" dirty="0">
              <a:solidFill>
                <a:schemeClr val="tx2"/>
              </a:solidFill>
            </a:endParaRPr>
          </a:p>
        </p:txBody>
      </p:sp>
      <p:sp>
        <p:nvSpPr>
          <p:cNvPr id="5" name="Rectangle 23"/>
          <p:cNvSpPr>
            <a:spLocks noChangeArrowheads="1"/>
          </p:cNvSpPr>
          <p:nvPr/>
        </p:nvSpPr>
        <p:spPr bwMode="auto">
          <a:xfrm>
            <a:off x="142844" y="214290"/>
            <a:ext cx="7429552" cy="490537"/>
          </a:xfrm>
          <a:prstGeom prst="rect">
            <a:avLst/>
          </a:prstGeom>
          <a:noFill/>
          <a:ln w="9525">
            <a:noFill/>
            <a:miter lim="800000"/>
            <a:headEnd/>
            <a:tailEnd/>
          </a:ln>
          <a:effectLst/>
        </p:spPr>
        <p:txBody>
          <a:bodyPr anchor="ctr"/>
          <a:lstStyle/>
          <a:p>
            <a:r>
              <a:rPr lang="en-US" altLang="zh-CN" sz="2000" b="1" dirty="0" smtClean="0">
                <a:solidFill>
                  <a:srgbClr val="FF0000"/>
                </a:solidFill>
                <a:ea typeface="黑体" pitchFamily="2" charset="-122"/>
              </a:rPr>
              <a:t>The key issues of the magnet production</a:t>
            </a:r>
            <a:endParaRPr lang="zh-CN" altLang="en-US" sz="2000" b="1" dirty="0">
              <a:solidFill>
                <a:srgbClr val="FF0000"/>
              </a:solidFill>
              <a:ea typeface="黑体" pitchFamily="2" charset="-122"/>
            </a:endParaRPr>
          </a:p>
        </p:txBody>
      </p:sp>
      <p:sp>
        <p:nvSpPr>
          <p:cNvPr id="6" name="Rectangle 4665"/>
          <p:cNvSpPr>
            <a:spLocks noChangeArrowheads="1"/>
          </p:cNvSpPr>
          <p:nvPr/>
        </p:nvSpPr>
        <p:spPr bwMode="auto">
          <a:xfrm>
            <a:off x="714348" y="2000240"/>
            <a:ext cx="3571900" cy="2862322"/>
          </a:xfrm>
          <a:prstGeom prst="rect">
            <a:avLst/>
          </a:prstGeom>
          <a:noFill/>
          <a:ln w="9525">
            <a:noFill/>
            <a:miter lim="800000"/>
            <a:headEnd/>
            <a:tailEnd/>
          </a:ln>
          <a:effectLst/>
        </p:spPr>
        <p:txBody>
          <a:bodyPr wrap="square">
            <a:spAutoFit/>
          </a:bodyPr>
          <a:lstStyle/>
          <a:p>
            <a:pPr algn="just">
              <a:buClr>
                <a:srgbClr val="FF3300"/>
              </a:buClr>
              <a:buFont typeface="Wingdings" pitchFamily="2" charset="2"/>
              <a:buChar char="Ø"/>
            </a:pPr>
            <a:r>
              <a:rPr lang="en-US" altLang="zh-CN" sz="2000" b="1" dirty="0" smtClean="0">
                <a:solidFill>
                  <a:schemeClr val="tx2"/>
                </a:solidFill>
              </a:rPr>
              <a:t> To make the touch surfaces smooth .</a:t>
            </a:r>
          </a:p>
          <a:p>
            <a:pPr algn="just">
              <a:buClr>
                <a:srgbClr val="FF3300"/>
              </a:buClr>
              <a:buFont typeface="Wingdings" pitchFamily="2" charset="2"/>
              <a:buChar char="Ø"/>
            </a:pPr>
            <a:r>
              <a:rPr lang="en-US" altLang="zh-CN" sz="2000" b="1" dirty="0" smtClean="0">
                <a:solidFill>
                  <a:schemeClr val="tx2"/>
                </a:solidFill>
              </a:rPr>
              <a:t>To keep the torque on the side vertical and horizontal bolts uniform and constant.</a:t>
            </a:r>
          </a:p>
          <a:p>
            <a:pPr algn="just">
              <a:buClr>
                <a:srgbClr val="FF3300"/>
              </a:buClr>
              <a:buFont typeface="Wingdings" pitchFamily="2" charset="2"/>
              <a:buChar char="Ø"/>
            </a:pPr>
            <a:r>
              <a:rPr lang="en-US" altLang="zh-CN" sz="2000" b="1" dirty="0" smtClean="0">
                <a:solidFill>
                  <a:schemeClr val="tx2"/>
                </a:solidFill>
              </a:rPr>
              <a:t>To follow the specified sequence  when tightening the side bolts .</a:t>
            </a:r>
          </a:p>
          <a:p>
            <a:pPr>
              <a:buClr>
                <a:srgbClr val="FF3300"/>
              </a:buClr>
              <a:buFont typeface="Wingdings" pitchFamily="2" charset="2"/>
              <a:buChar char="Ø"/>
            </a:pPr>
            <a:endParaRPr lang="en-US" altLang="zh-CN" sz="2000" dirty="0">
              <a:solidFill>
                <a:schemeClr val="tx2"/>
              </a:solidFill>
            </a:endParaRPr>
          </a:p>
        </p:txBody>
      </p:sp>
      <p:pic>
        <p:nvPicPr>
          <p:cNvPr id="7" name="图片 6" descr="Cross Section of Wide Sextupole Magnet02.bmp"/>
          <p:cNvPicPr>
            <a:picLocks noChangeAspect="1"/>
          </p:cNvPicPr>
          <p:nvPr/>
        </p:nvPicPr>
        <p:blipFill>
          <a:blip r:embed="rId3" cstate="print"/>
          <a:stretch>
            <a:fillRect/>
          </a:stretch>
        </p:blipFill>
        <p:spPr>
          <a:xfrm>
            <a:off x="4286248" y="1643050"/>
            <a:ext cx="4677685" cy="31432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357158" y="714357"/>
            <a:ext cx="8501122" cy="2862322"/>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The third issue is how to compensate the field errors if they are out of the specifications after the magnet </a:t>
            </a:r>
            <a:r>
              <a:rPr lang="en-US" altLang="zh-CN" sz="2000" b="1" dirty="0" smtClean="0">
                <a:solidFill>
                  <a:schemeClr val="tx2"/>
                </a:solidFill>
              </a:rPr>
              <a:t>is </a:t>
            </a:r>
            <a:r>
              <a:rPr lang="en-US" altLang="zh-CN" sz="2000" b="1" dirty="0" smtClean="0">
                <a:solidFill>
                  <a:schemeClr val="tx2"/>
                </a:solidFill>
              </a:rPr>
              <a:t>finished. This kind of problem had almost existed in all finished magnets since it </a:t>
            </a:r>
            <a:r>
              <a:rPr lang="en-US" altLang="zh-CN" sz="2000" b="1" dirty="0" smtClean="0">
                <a:solidFill>
                  <a:schemeClr val="tx2"/>
                </a:solidFill>
              </a:rPr>
              <a:t>was</a:t>
            </a:r>
            <a:r>
              <a:rPr lang="en-US" altLang="zh-CN" sz="2000" b="1" dirty="0" smtClean="0">
                <a:solidFill>
                  <a:schemeClr val="tx2"/>
                </a:solidFill>
              </a:rPr>
              <a:t> </a:t>
            </a:r>
            <a:r>
              <a:rPr lang="en-US" altLang="zh-CN" sz="2000" b="1" dirty="0" smtClean="0">
                <a:solidFill>
                  <a:schemeClr val="tx2"/>
                </a:solidFill>
              </a:rPr>
              <a:t>very hard to meet all mechanical tolerance </a:t>
            </a:r>
            <a:r>
              <a:rPr lang="en-US" altLang="zh-CN" sz="2000" b="1" dirty="0" smtClean="0">
                <a:solidFill>
                  <a:schemeClr val="tx2"/>
                </a:solidFill>
              </a:rPr>
              <a:t>after </a:t>
            </a:r>
            <a:r>
              <a:rPr lang="en-US" altLang="zh-CN" sz="2000" b="1" dirty="0" smtClean="0">
                <a:solidFill>
                  <a:schemeClr val="tx2"/>
                </a:solidFill>
              </a:rPr>
              <a:t>the magnet </a:t>
            </a:r>
            <a:r>
              <a:rPr lang="en-US" altLang="zh-CN" sz="2000" b="1" dirty="0" smtClean="0">
                <a:solidFill>
                  <a:schemeClr val="tx2"/>
                </a:solidFill>
              </a:rPr>
              <a:t>yokes were installed </a:t>
            </a:r>
            <a:r>
              <a:rPr lang="en-US" altLang="zh-CN" sz="2000" b="1" dirty="0" smtClean="0">
                <a:solidFill>
                  <a:schemeClr val="tx2"/>
                </a:solidFill>
              </a:rPr>
              <a:t>the coils and assembled again. The harmonic errors of some real magnets are shown in the figures. Besides b1 and b5, the low order harmonic errors, such as a1, b4, a4, and a5 are also larger than the specifications. </a:t>
            </a:r>
          </a:p>
          <a:p>
            <a:endParaRPr lang="en-US" altLang="zh-CN" sz="2000" dirty="0">
              <a:solidFill>
                <a:schemeClr val="tx2"/>
              </a:solidFill>
            </a:endParaRPr>
          </a:p>
        </p:txBody>
      </p:sp>
      <p:sp>
        <p:nvSpPr>
          <p:cNvPr id="5" name="Rectangle 23"/>
          <p:cNvSpPr>
            <a:spLocks noChangeArrowheads="1"/>
          </p:cNvSpPr>
          <p:nvPr/>
        </p:nvSpPr>
        <p:spPr bwMode="auto">
          <a:xfrm>
            <a:off x="142844" y="214290"/>
            <a:ext cx="7429552" cy="490537"/>
          </a:xfrm>
          <a:prstGeom prst="rect">
            <a:avLst/>
          </a:prstGeom>
          <a:noFill/>
          <a:ln w="9525">
            <a:noFill/>
            <a:miter lim="800000"/>
            <a:headEnd/>
            <a:tailEnd/>
          </a:ln>
          <a:effectLst/>
        </p:spPr>
        <p:txBody>
          <a:bodyPr anchor="ctr"/>
          <a:lstStyle/>
          <a:p>
            <a:r>
              <a:rPr lang="en-US" altLang="zh-CN" sz="2000" b="1" dirty="0" smtClean="0">
                <a:solidFill>
                  <a:srgbClr val="FF0000"/>
                </a:solidFill>
                <a:ea typeface="黑体" pitchFamily="2" charset="-122"/>
              </a:rPr>
              <a:t>The key issues of the magnet production</a:t>
            </a:r>
            <a:endParaRPr lang="zh-CN" altLang="en-US" sz="2000" b="1" dirty="0">
              <a:solidFill>
                <a:srgbClr val="FF0000"/>
              </a:solidFill>
              <a:ea typeface="黑体" pitchFamily="2" charset="-122"/>
            </a:endParaRPr>
          </a:p>
        </p:txBody>
      </p:sp>
      <p:graphicFrame>
        <p:nvGraphicFramePr>
          <p:cNvPr id="9" name="Chart 1"/>
          <p:cNvGraphicFramePr>
            <a:graphicFrameLocks/>
          </p:cNvGraphicFramePr>
          <p:nvPr/>
        </p:nvGraphicFramePr>
        <p:xfrm>
          <a:off x="357158" y="3357562"/>
          <a:ext cx="4214842" cy="285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2"/>
          <p:cNvGraphicFramePr>
            <a:graphicFrameLocks/>
          </p:cNvGraphicFramePr>
          <p:nvPr/>
        </p:nvGraphicFramePr>
        <p:xfrm>
          <a:off x="4643438" y="3357562"/>
          <a:ext cx="4214842" cy="285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357158" y="642918"/>
            <a:ext cx="8501122" cy="2246769"/>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At first, we know we </a:t>
            </a:r>
            <a:r>
              <a:rPr lang="en-US" altLang="zh-CN" sz="2000" b="1" dirty="0" smtClean="0">
                <a:solidFill>
                  <a:schemeClr val="tx2"/>
                </a:solidFill>
              </a:rPr>
              <a:t>could compensate b1 and b5 by </a:t>
            </a:r>
            <a:r>
              <a:rPr lang="en-US" altLang="zh-CN" sz="2000" b="1" dirty="0" smtClean="0">
                <a:solidFill>
                  <a:schemeClr val="tx2"/>
                </a:solidFill>
              </a:rPr>
              <a:t>adjusting </a:t>
            </a:r>
            <a:r>
              <a:rPr lang="en-US" altLang="zh-CN" sz="2000" b="1" dirty="0" smtClean="0">
                <a:solidFill>
                  <a:schemeClr val="tx2"/>
                </a:solidFill>
              </a:rPr>
              <a:t>the distance between upper and lower poles, but we didn’t know how to compensate a1, a4, a5 and b4, sometimes b7. Fortunately, through theoretical analysis and </a:t>
            </a:r>
            <a:r>
              <a:rPr lang="en-US" altLang="zh-CN" sz="2000" b="1" dirty="0" smtClean="0">
                <a:solidFill>
                  <a:schemeClr val="tx2"/>
                </a:solidFill>
              </a:rPr>
              <a:t>experimental </a:t>
            </a:r>
            <a:r>
              <a:rPr lang="en-US" altLang="zh-CN" sz="2000" b="1" dirty="0" smtClean="0">
                <a:solidFill>
                  <a:schemeClr val="tx2"/>
                </a:solidFill>
              </a:rPr>
              <a:t>study, we </a:t>
            </a:r>
            <a:r>
              <a:rPr lang="en-US" altLang="zh-CN" sz="2000" b="1" dirty="0" smtClean="0">
                <a:solidFill>
                  <a:schemeClr val="tx2"/>
                </a:solidFill>
              </a:rPr>
              <a:t>found</a:t>
            </a:r>
            <a:r>
              <a:rPr lang="en-US" altLang="zh-CN" sz="2000" b="1" dirty="0" smtClean="0">
                <a:solidFill>
                  <a:schemeClr val="tx2"/>
                </a:solidFill>
              </a:rPr>
              <a:t> </a:t>
            </a:r>
            <a:r>
              <a:rPr lang="en-US" altLang="zh-CN" sz="2000" b="1" dirty="0" smtClean="0">
                <a:solidFill>
                  <a:schemeClr val="tx2"/>
                </a:solidFill>
              </a:rPr>
              <a:t>a fast effective method to compensate these low order harmonic errors of the </a:t>
            </a:r>
            <a:r>
              <a:rPr lang="en-US" altLang="zh-CN" sz="2000" b="1" dirty="0" err="1" smtClean="0">
                <a:solidFill>
                  <a:schemeClr val="tx2"/>
                </a:solidFill>
              </a:rPr>
              <a:t>sextupole</a:t>
            </a:r>
            <a:r>
              <a:rPr lang="en-US" altLang="zh-CN" sz="2000" b="1" dirty="0" smtClean="0">
                <a:solidFill>
                  <a:schemeClr val="tx2"/>
                </a:solidFill>
              </a:rPr>
              <a:t> magnets for NSLS-II. The method is based on the principle of magnetic field superposition.</a:t>
            </a:r>
            <a:endParaRPr lang="en-US" altLang="zh-CN" sz="2000" b="1" dirty="0">
              <a:solidFill>
                <a:schemeClr val="tx2"/>
              </a:solidFill>
            </a:endParaRPr>
          </a:p>
        </p:txBody>
      </p:sp>
      <p:sp>
        <p:nvSpPr>
          <p:cNvPr id="5" name="Rectangle 23"/>
          <p:cNvSpPr>
            <a:spLocks noChangeArrowheads="1"/>
          </p:cNvSpPr>
          <p:nvPr/>
        </p:nvSpPr>
        <p:spPr bwMode="auto">
          <a:xfrm>
            <a:off x="142844" y="214290"/>
            <a:ext cx="7429552" cy="490537"/>
          </a:xfrm>
          <a:prstGeom prst="rect">
            <a:avLst/>
          </a:prstGeom>
          <a:noFill/>
          <a:ln w="9525">
            <a:noFill/>
            <a:miter lim="800000"/>
            <a:headEnd/>
            <a:tailEnd/>
          </a:ln>
          <a:effectLst/>
        </p:spPr>
        <p:txBody>
          <a:bodyPr anchor="ctr"/>
          <a:lstStyle/>
          <a:p>
            <a:r>
              <a:rPr lang="en-US" altLang="zh-CN" sz="2000" b="1" dirty="0" smtClean="0">
                <a:solidFill>
                  <a:srgbClr val="FF0000"/>
                </a:solidFill>
                <a:ea typeface="黑体" pitchFamily="2" charset="-122"/>
              </a:rPr>
              <a:t>The key issues of the magnet production</a:t>
            </a:r>
            <a:endParaRPr lang="zh-CN" altLang="en-US" sz="2000" b="1" dirty="0">
              <a:solidFill>
                <a:srgbClr val="FF0000"/>
              </a:solidFill>
              <a:ea typeface="黑体" pitchFamily="2" charset="-122"/>
            </a:endParaRPr>
          </a:p>
        </p:txBody>
      </p:sp>
      <p:graphicFrame>
        <p:nvGraphicFramePr>
          <p:cNvPr id="123906" name="Object 2"/>
          <p:cNvGraphicFramePr>
            <a:graphicFrameLocks noChangeAspect="1"/>
          </p:cNvGraphicFramePr>
          <p:nvPr/>
        </p:nvGraphicFramePr>
        <p:xfrm>
          <a:off x="1928794" y="2928934"/>
          <a:ext cx="4500594" cy="1197173"/>
        </p:xfrm>
        <a:graphic>
          <a:graphicData uri="http://schemas.openxmlformats.org/presentationml/2006/ole">
            <p:oleObj spid="_x0000_s123906" name="公式" r:id="rId4" imgW="3441700" imgH="914400" progId="Equation.3">
              <p:embed/>
            </p:oleObj>
          </a:graphicData>
        </a:graphic>
      </p:graphicFrame>
      <p:pic>
        <p:nvPicPr>
          <p:cNvPr id="7" name="图片 6" descr="Positive Harmonics of Sextupole Magnet.bmp"/>
          <p:cNvPicPr>
            <a:picLocks noChangeAspect="1"/>
          </p:cNvPicPr>
          <p:nvPr/>
        </p:nvPicPr>
        <p:blipFill>
          <a:blip r:embed="rId5"/>
          <a:stretch>
            <a:fillRect/>
          </a:stretch>
        </p:blipFill>
        <p:spPr>
          <a:xfrm>
            <a:off x="2571736" y="4071942"/>
            <a:ext cx="4786346" cy="241755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285720" y="285728"/>
            <a:ext cx="8501122" cy="2554545"/>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According to the field superposition, the harmonic field could strengthen or weaken the field of the poles of </a:t>
            </a:r>
            <a:r>
              <a:rPr lang="en-US" altLang="zh-CN" sz="2000" b="1" dirty="0" err="1" smtClean="0">
                <a:solidFill>
                  <a:schemeClr val="tx2"/>
                </a:solidFill>
              </a:rPr>
              <a:t>sextupole</a:t>
            </a:r>
            <a:r>
              <a:rPr lang="en-US" altLang="zh-CN" sz="2000" b="1" dirty="0" smtClean="0">
                <a:solidFill>
                  <a:schemeClr val="tx2"/>
                </a:solidFill>
              </a:rPr>
              <a:t> magnet. In the case of the NSLS-II </a:t>
            </a:r>
            <a:r>
              <a:rPr lang="en-US" altLang="zh-CN" sz="2000" b="1" dirty="0" err="1" smtClean="0">
                <a:solidFill>
                  <a:schemeClr val="tx2"/>
                </a:solidFill>
              </a:rPr>
              <a:t>sextupole</a:t>
            </a:r>
            <a:r>
              <a:rPr lang="en-US" altLang="zh-CN" sz="2000" b="1" dirty="0" smtClean="0">
                <a:solidFill>
                  <a:schemeClr val="tx2"/>
                </a:solidFill>
              </a:rPr>
              <a:t> magnet, there is one pin in each pole. Therefore, by changing the magnetic property of the </a:t>
            </a:r>
            <a:r>
              <a:rPr lang="en-US" altLang="zh-CN" sz="2000" b="1" dirty="0" smtClean="0">
                <a:solidFill>
                  <a:schemeClr val="tx2"/>
                </a:solidFill>
              </a:rPr>
              <a:t>pins, </a:t>
            </a:r>
            <a:r>
              <a:rPr lang="en-US" altLang="zh-CN" sz="2000" b="1" dirty="0" smtClean="0">
                <a:solidFill>
                  <a:schemeClr val="tx2"/>
                </a:solidFill>
              </a:rPr>
              <a:t>we could compensate the effect of the harmonic field errors. For example, if the harmonic field weaken the field of one pole, we can compensate it by inserting a steel pin instead of a stainless steel pin in the pole.</a:t>
            </a:r>
            <a:endParaRPr lang="en-US" altLang="zh-CN" sz="2000" b="1" dirty="0">
              <a:solidFill>
                <a:schemeClr val="tx2"/>
              </a:solidFill>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descr="Positive Harmonics of Sextupole Magnet.bmp"/>
          <p:cNvPicPr>
            <a:picLocks noChangeAspect="1"/>
          </p:cNvPicPr>
          <p:nvPr/>
        </p:nvPicPr>
        <p:blipFill>
          <a:blip r:embed="rId3"/>
          <a:stretch>
            <a:fillRect/>
          </a:stretch>
        </p:blipFill>
        <p:spPr>
          <a:xfrm>
            <a:off x="2000232" y="2857496"/>
            <a:ext cx="6647456" cy="3357586"/>
          </a:xfrm>
          <a:prstGeom prst="rect">
            <a:avLst/>
          </a:prstGeom>
        </p:spPr>
      </p:pic>
      <p:pic>
        <p:nvPicPr>
          <p:cNvPr id="7" name="图片 6" descr="Pole cross section.bmp"/>
          <p:cNvPicPr>
            <a:picLocks noChangeAspect="1"/>
          </p:cNvPicPr>
          <p:nvPr/>
        </p:nvPicPr>
        <p:blipFill>
          <a:blip r:embed="rId4"/>
          <a:stretch>
            <a:fillRect/>
          </a:stretch>
        </p:blipFill>
        <p:spPr>
          <a:xfrm>
            <a:off x="142844" y="2786058"/>
            <a:ext cx="3276600" cy="33337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285720" y="500042"/>
            <a:ext cx="8501122" cy="1938992"/>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Through the field </a:t>
            </a:r>
            <a:r>
              <a:rPr lang="en-US" altLang="zh-CN" sz="2000" b="1" dirty="0" smtClean="0">
                <a:solidFill>
                  <a:schemeClr val="tx2"/>
                </a:solidFill>
              </a:rPr>
              <a:t>measurement study</a:t>
            </a:r>
            <a:r>
              <a:rPr lang="en-US" altLang="zh-CN" sz="2000" b="1" dirty="0" smtClean="0">
                <a:solidFill>
                  <a:schemeClr val="tx2"/>
                </a:solidFill>
              </a:rPr>
              <a:t>, we have achieved the precise influence of the steel pin in each pole on the harmonic field of b1, a1, b4, a4, b5 and a5. It can be seen that the steel pin in any poles changes several harmonic field at the same time, so the final solution to suppress all harmonic field is some kind of combination of the steel pins in the different poles.</a:t>
            </a:r>
            <a:endParaRPr lang="en-US" altLang="zh-CN" sz="2000" b="1" dirty="0">
              <a:solidFill>
                <a:schemeClr val="tx2"/>
              </a:solidFill>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表格 5"/>
          <p:cNvGraphicFramePr>
            <a:graphicFrameLocks noGrp="1"/>
          </p:cNvGraphicFramePr>
          <p:nvPr/>
        </p:nvGraphicFramePr>
        <p:xfrm>
          <a:off x="928662" y="3357562"/>
          <a:ext cx="7215237" cy="2584626"/>
        </p:xfrm>
        <a:graphic>
          <a:graphicData uri="http://schemas.openxmlformats.org/drawingml/2006/table">
            <a:tbl>
              <a:tblPr/>
              <a:tblGrid>
                <a:gridCol w="1143008"/>
                <a:gridCol w="1071570"/>
                <a:gridCol w="1000132"/>
                <a:gridCol w="1071570"/>
                <a:gridCol w="1000132"/>
                <a:gridCol w="1000132"/>
                <a:gridCol w="928693"/>
              </a:tblGrid>
              <a:tr h="500066">
                <a:tc>
                  <a:txBody>
                    <a:bodyPr/>
                    <a:lstStyle/>
                    <a:p>
                      <a:pPr algn="just">
                        <a:spcAft>
                          <a:spcPts val="0"/>
                        </a:spcAft>
                      </a:pPr>
                      <a:r>
                        <a:rPr lang="en-US" altLang="zh-CN" sz="1800" b="1" kern="100" dirty="0" smtClean="0">
                          <a:latin typeface="Times New Roman"/>
                          <a:ea typeface="楷体_GB2312"/>
                          <a:cs typeface="Times New Roman"/>
                        </a:rPr>
                        <a:t>Harmonic</a:t>
                      </a:r>
                    </a:p>
                    <a:p>
                      <a:pPr algn="just">
                        <a:spcAft>
                          <a:spcPts val="0"/>
                        </a:spcAft>
                      </a:pPr>
                      <a:r>
                        <a:rPr lang="en-US" altLang="zh-CN" sz="1800" b="1" kern="100" baseline="0" dirty="0" smtClean="0">
                          <a:latin typeface="Times New Roman"/>
                          <a:ea typeface="楷体_GB2312"/>
                          <a:cs typeface="Times New Roman"/>
                        </a:rPr>
                        <a:t>field</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Pole 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Pole 2#</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Pole 3#</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Pole 4#</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Pole 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Pole 6#</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31">
                <a:tc>
                  <a:txBody>
                    <a:bodyPr/>
                    <a:lstStyle/>
                    <a:p>
                      <a:pPr algn="just">
                        <a:spcAft>
                          <a:spcPts val="0"/>
                        </a:spcAft>
                      </a:pPr>
                      <a:r>
                        <a:rPr lang="el-GR" sz="1800" b="1" kern="100" dirty="0" smtClean="0">
                          <a:latin typeface="Times New Roman"/>
                          <a:ea typeface="楷体_GB2312"/>
                          <a:cs typeface="Times New Roman"/>
                        </a:rPr>
                        <a:t>Δ</a:t>
                      </a:r>
                      <a:r>
                        <a:rPr lang="en-US" sz="1800" b="1" kern="100" dirty="0" smtClean="0">
                          <a:latin typeface="Times New Roman"/>
                          <a:ea typeface="楷体_GB2312"/>
                          <a:cs typeface="Times New Roman"/>
                        </a:rPr>
                        <a:t>b1(unit)</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+6</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-13</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+6</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+6</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-13</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+6</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00" dirty="0" smtClean="0">
                          <a:latin typeface="Times New Roman"/>
                          <a:ea typeface="楷体_GB2312"/>
                          <a:cs typeface="Times New Roman"/>
                        </a:rPr>
                        <a:t>Δ</a:t>
                      </a:r>
                      <a:r>
                        <a:rPr lang="en-US" sz="1800" b="1" kern="100" dirty="0" smtClean="0">
                          <a:latin typeface="Times New Roman"/>
                          <a:ea typeface="楷体_GB2312"/>
                          <a:cs typeface="Times New Roman"/>
                        </a:rPr>
                        <a:t>a1(unit)</a:t>
                      </a:r>
                      <a:endParaRPr lang="zh-CN" altLang="en-US" sz="1800" kern="100" dirty="0" smtClean="0">
                        <a:latin typeface="Times New Roman"/>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-11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+11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a:t>
                      </a:r>
                      <a:r>
                        <a:rPr lang="en-US" sz="1800" b="1" kern="100" dirty="0" smtClean="0">
                          <a:latin typeface="Times New Roman"/>
                          <a:ea typeface="楷体_GB2312"/>
                          <a:cs typeface="Times New Roman"/>
                        </a:rPr>
                        <a:t>11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+11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00" dirty="0" smtClean="0">
                          <a:latin typeface="Times New Roman"/>
                          <a:ea typeface="楷体_GB2312"/>
                          <a:cs typeface="Times New Roman"/>
                        </a:rPr>
                        <a:t>Δ</a:t>
                      </a:r>
                      <a:r>
                        <a:rPr lang="en-US" sz="1800" b="1" kern="100" dirty="0" smtClean="0">
                          <a:latin typeface="Times New Roman"/>
                          <a:ea typeface="楷体_GB2312"/>
                          <a:cs typeface="Times New Roman"/>
                        </a:rPr>
                        <a:t>b4(unit)</a:t>
                      </a:r>
                      <a:endParaRPr lang="zh-CN" altLang="en-US" sz="1800" kern="100" dirty="0" smtClean="0">
                        <a:latin typeface="Times New Roman"/>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-2.1</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+2.1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+2.1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a:t>
                      </a:r>
                      <a:r>
                        <a:rPr lang="en-US" sz="1800" b="1" kern="100" dirty="0" smtClean="0">
                          <a:latin typeface="Times New Roman"/>
                          <a:ea typeface="楷体_GB2312"/>
                          <a:cs typeface="Times New Roman"/>
                        </a:rPr>
                        <a:t>2.1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00" dirty="0" smtClean="0">
                          <a:latin typeface="Times New Roman"/>
                          <a:ea typeface="楷体_GB2312"/>
                          <a:cs typeface="Times New Roman"/>
                        </a:rPr>
                        <a:t>Δ</a:t>
                      </a:r>
                      <a:r>
                        <a:rPr lang="en-US" sz="1800" b="1" kern="100" dirty="0" smtClean="0">
                          <a:latin typeface="Times New Roman"/>
                          <a:ea typeface="楷体_GB2312"/>
                          <a:cs typeface="Times New Roman"/>
                        </a:rPr>
                        <a:t>a4(unit)</a:t>
                      </a:r>
                      <a:endParaRPr lang="zh-CN" altLang="en-US" sz="1800" kern="100" dirty="0" smtClean="0">
                        <a:latin typeface="Times New Roman"/>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-1.5</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-2.5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-1.5</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+1.5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+2.5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+1.5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00" dirty="0" smtClean="0">
                          <a:latin typeface="Times New Roman"/>
                          <a:ea typeface="楷体_GB2312"/>
                          <a:cs typeface="Times New Roman"/>
                        </a:rPr>
                        <a:t>Δ</a:t>
                      </a:r>
                      <a:r>
                        <a:rPr lang="en-US" sz="1800" b="1" kern="100" dirty="0" smtClean="0">
                          <a:latin typeface="Times New Roman"/>
                          <a:ea typeface="楷体_GB2312"/>
                          <a:cs typeface="Times New Roman"/>
                        </a:rPr>
                        <a:t>b5(unit)</a:t>
                      </a:r>
                      <a:endParaRPr lang="zh-CN" altLang="en-US" sz="1800" kern="100" dirty="0" smtClean="0">
                        <a:latin typeface="Times New Roman"/>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+0.5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-1</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+0.5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+0.5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-1</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+0.5</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00" dirty="0" smtClean="0">
                          <a:latin typeface="Times New Roman"/>
                          <a:ea typeface="楷体_GB2312"/>
                          <a:cs typeface="Times New Roman"/>
                        </a:rPr>
                        <a:t>Δ</a:t>
                      </a:r>
                      <a:r>
                        <a:rPr lang="en-US" sz="1800" b="1" kern="100" dirty="0" smtClean="0">
                          <a:latin typeface="Times New Roman"/>
                          <a:ea typeface="楷体_GB2312"/>
                          <a:cs typeface="Times New Roman"/>
                        </a:rPr>
                        <a:t>a5(unit)</a:t>
                      </a:r>
                      <a:endParaRPr lang="zh-CN" altLang="en-US" sz="1800" kern="100" dirty="0" smtClean="0">
                        <a:latin typeface="Times New Roman"/>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-1</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Times New Roman"/>
                          <a:ea typeface="楷体_GB2312"/>
                          <a:cs typeface="Times New Roman"/>
                        </a:rPr>
                        <a:t>+1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latin typeface="Times New Roman"/>
                          <a:ea typeface="楷体_GB2312"/>
                          <a:cs typeface="Times New Roman"/>
                        </a:rPr>
                        <a:t>*</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Times New Roman"/>
                          <a:ea typeface="楷体_GB2312"/>
                          <a:cs typeface="Times New Roman"/>
                        </a:rPr>
                        <a:t>-1</a:t>
                      </a:r>
                      <a:endParaRPr lang="zh-CN" sz="18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4665"/>
          <p:cNvSpPr>
            <a:spLocks noChangeArrowheads="1"/>
          </p:cNvSpPr>
          <p:nvPr/>
        </p:nvSpPr>
        <p:spPr bwMode="auto">
          <a:xfrm>
            <a:off x="1785918" y="2786058"/>
            <a:ext cx="5429288" cy="369332"/>
          </a:xfrm>
          <a:prstGeom prst="rect">
            <a:avLst/>
          </a:prstGeom>
          <a:noFill/>
          <a:ln w="9525">
            <a:noFill/>
            <a:miter lim="800000"/>
            <a:headEnd/>
            <a:tailEnd/>
          </a:ln>
          <a:effectLst/>
        </p:spPr>
        <p:txBody>
          <a:bodyPr wrap="square">
            <a:spAutoFit/>
          </a:bodyPr>
          <a:lstStyle/>
          <a:p>
            <a:pPr algn="just"/>
            <a:r>
              <a:rPr lang="en-US" altLang="zh-CN" b="1" dirty="0" smtClean="0">
                <a:solidFill>
                  <a:schemeClr val="tx2"/>
                </a:solidFill>
              </a:rPr>
              <a:t>Table: Influence of the steel pins (b3 is positive)</a:t>
            </a:r>
            <a:endParaRPr lang="en-US" altLang="zh-CN" b="1" i="1" dirty="0">
              <a:solidFill>
                <a:schemeClr val="tx2"/>
              </a:solidFill>
            </a:endParaRPr>
          </a:p>
        </p:txBody>
      </p:sp>
      <p:sp>
        <p:nvSpPr>
          <p:cNvPr id="8" name="Rectangle 4665"/>
          <p:cNvSpPr>
            <a:spLocks noChangeArrowheads="1"/>
          </p:cNvSpPr>
          <p:nvPr/>
        </p:nvSpPr>
        <p:spPr bwMode="auto">
          <a:xfrm>
            <a:off x="714348" y="6000768"/>
            <a:ext cx="7358114" cy="369332"/>
          </a:xfrm>
          <a:prstGeom prst="rect">
            <a:avLst/>
          </a:prstGeom>
          <a:noFill/>
          <a:ln w="9525">
            <a:noFill/>
            <a:miter lim="800000"/>
            <a:headEnd/>
            <a:tailEnd/>
          </a:ln>
          <a:effectLst/>
        </p:spPr>
        <p:txBody>
          <a:bodyPr wrap="square">
            <a:spAutoFit/>
          </a:bodyPr>
          <a:lstStyle/>
          <a:p>
            <a:pPr algn="just"/>
            <a:r>
              <a:rPr lang="en-US" altLang="zh-CN" i="1" dirty="0" smtClean="0">
                <a:solidFill>
                  <a:schemeClr val="tx2"/>
                </a:solidFill>
              </a:rPr>
              <a:t>‘+’ means increasing, ‘-’ decreasing and ‘*’  no influence.</a:t>
            </a:r>
            <a:endParaRPr lang="en-US" altLang="zh-CN" i="1"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285720" y="571480"/>
            <a:ext cx="8501122" cy="1631216"/>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This method had played a key role in manufacturing the </a:t>
            </a:r>
            <a:r>
              <a:rPr lang="en-US" altLang="zh-CN" sz="2000" b="1" dirty="0" err="1" smtClean="0">
                <a:solidFill>
                  <a:schemeClr val="tx2"/>
                </a:solidFill>
              </a:rPr>
              <a:t>sextupole</a:t>
            </a:r>
            <a:r>
              <a:rPr lang="en-US" altLang="zh-CN" sz="2000" b="1" dirty="0" smtClean="0">
                <a:solidFill>
                  <a:schemeClr val="tx2"/>
                </a:solidFill>
              </a:rPr>
              <a:t> magnets for NSLS-II at IHEP. As long as harmonic errors of b4, a4, b5, a5 are not larger than 5 units, they can be suppressed to 1 unit easily and effectively by using this method. It makes the production of the high precision </a:t>
            </a:r>
            <a:r>
              <a:rPr lang="en-US" altLang="zh-CN" sz="2000" b="1" dirty="0" err="1" smtClean="0">
                <a:solidFill>
                  <a:schemeClr val="tx2"/>
                </a:solidFill>
              </a:rPr>
              <a:t>sextupole</a:t>
            </a:r>
            <a:r>
              <a:rPr lang="en-US" altLang="zh-CN" sz="2000" b="1" dirty="0" smtClean="0">
                <a:solidFill>
                  <a:schemeClr val="tx2"/>
                </a:solidFill>
              </a:rPr>
              <a:t> magnets easier.</a:t>
            </a:r>
            <a:endParaRPr lang="en-US" altLang="zh-CN" sz="2000" b="1" dirty="0">
              <a:solidFill>
                <a:schemeClr val="tx2"/>
              </a:solidFill>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descr="Positive Harmonics of Sextupole Magnet.bmp"/>
          <p:cNvPicPr>
            <a:picLocks noChangeAspect="1"/>
          </p:cNvPicPr>
          <p:nvPr/>
        </p:nvPicPr>
        <p:blipFill>
          <a:blip r:embed="rId3"/>
          <a:stretch>
            <a:fillRect/>
          </a:stretch>
        </p:blipFill>
        <p:spPr>
          <a:xfrm>
            <a:off x="2000232" y="2857496"/>
            <a:ext cx="6647456" cy="3357586"/>
          </a:xfrm>
          <a:prstGeom prst="rect">
            <a:avLst/>
          </a:prstGeom>
        </p:spPr>
      </p:pic>
      <p:pic>
        <p:nvPicPr>
          <p:cNvPr id="7" name="图片 6" descr="Pole cross section.bmp"/>
          <p:cNvPicPr>
            <a:picLocks noChangeAspect="1"/>
          </p:cNvPicPr>
          <p:nvPr/>
        </p:nvPicPr>
        <p:blipFill>
          <a:blip r:embed="rId4"/>
          <a:stretch>
            <a:fillRect/>
          </a:stretch>
        </p:blipFill>
        <p:spPr>
          <a:xfrm>
            <a:off x="142844" y="2786058"/>
            <a:ext cx="3276600" cy="3333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3214678" y="928670"/>
            <a:ext cx="2714644" cy="461665"/>
          </a:xfrm>
          <a:prstGeom prst="rect">
            <a:avLst/>
          </a:prstGeom>
          <a:noFill/>
          <a:ln w="9525">
            <a:noFill/>
            <a:miter lim="800000"/>
            <a:headEnd/>
            <a:tailEnd/>
          </a:ln>
          <a:effectLst/>
        </p:spPr>
        <p:txBody>
          <a:bodyPr wrap="square">
            <a:spAutoFit/>
          </a:bodyPr>
          <a:lstStyle/>
          <a:p>
            <a:pPr algn="just"/>
            <a:r>
              <a:rPr lang="en-US" altLang="zh-CN" sz="2400" b="1" dirty="0" smtClean="0">
                <a:solidFill>
                  <a:schemeClr val="tx2"/>
                </a:solidFill>
              </a:rPr>
              <a:t>General Remarks</a:t>
            </a:r>
            <a:endParaRPr lang="en-US" altLang="zh-CN" sz="2400" b="1" i="1" dirty="0">
              <a:solidFill>
                <a:schemeClr val="tx2"/>
              </a:solidFill>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4665"/>
          <p:cNvSpPr>
            <a:spLocks noChangeArrowheads="1"/>
          </p:cNvSpPr>
          <p:nvPr/>
        </p:nvSpPr>
        <p:spPr bwMode="auto">
          <a:xfrm>
            <a:off x="428596" y="1785926"/>
            <a:ext cx="8429684" cy="3231654"/>
          </a:xfrm>
          <a:prstGeom prst="rect">
            <a:avLst/>
          </a:prstGeom>
          <a:noFill/>
          <a:ln w="9525">
            <a:noFill/>
            <a:miter lim="800000"/>
            <a:headEnd/>
            <a:tailEnd/>
          </a:ln>
          <a:effectLst/>
        </p:spPr>
        <p:txBody>
          <a:bodyPr wrap="square">
            <a:spAutoFit/>
          </a:bodyPr>
          <a:lstStyle/>
          <a:p>
            <a:pPr algn="just">
              <a:spcBef>
                <a:spcPts val="600"/>
              </a:spcBef>
              <a:buClr>
                <a:srgbClr val="FF0000"/>
              </a:buClr>
              <a:buFont typeface="Wingdings" pitchFamily="2" charset="2"/>
              <a:buChar char="Ø"/>
            </a:pPr>
            <a:r>
              <a:rPr lang="en-US" altLang="zh-CN" sz="2100" i="1" dirty="0" smtClean="0">
                <a:solidFill>
                  <a:schemeClr val="tx2"/>
                </a:solidFill>
              </a:rPr>
              <a:t>  </a:t>
            </a:r>
            <a:r>
              <a:rPr lang="en-US" altLang="zh-CN" sz="2100" b="1" i="1" dirty="0" smtClean="0">
                <a:solidFill>
                  <a:srgbClr val="0000FF"/>
                </a:solidFill>
              </a:rPr>
              <a:t>For high precision magnet design, a good solution is the one that is not so sensitive to the mechanical errors .</a:t>
            </a:r>
          </a:p>
          <a:p>
            <a:pPr algn="just">
              <a:spcBef>
                <a:spcPts val="600"/>
              </a:spcBef>
              <a:buClr>
                <a:srgbClr val="FF0000"/>
              </a:buClr>
              <a:buFont typeface="Wingdings" pitchFamily="2" charset="2"/>
              <a:buChar char="Ø"/>
            </a:pPr>
            <a:r>
              <a:rPr lang="en-US" altLang="zh-CN" sz="2100" b="1" i="1" dirty="0" smtClean="0">
                <a:solidFill>
                  <a:srgbClr val="0000FF"/>
                </a:solidFill>
              </a:rPr>
              <a:t>  High precision field means tight mechanical tolerance, and the tight tolerance means  high cost and long production time.</a:t>
            </a:r>
          </a:p>
          <a:p>
            <a:pPr algn="just">
              <a:spcBef>
                <a:spcPts val="600"/>
              </a:spcBef>
              <a:buClr>
                <a:srgbClr val="FF0000"/>
              </a:buClr>
              <a:buFont typeface="Wingdings" pitchFamily="2" charset="2"/>
              <a:buChar char="Ø"/>
            </a:pPr>
            <a:r>
              <a:rPr lang="en-US" altLang="zh-CN" sz="2100" b="1" i="1" dirty="0" smtClean="0">
                <a:solidFill>
                  <a:srgbClr val="0000FF"/>
                </a:solidFill>
              </a:rPr>
              <a:t>  A right method of the field adjustment based on the field measurement is always needed to get the specifications.</a:t>
            </a:r>
          </a:p>
          <a:p>
            <a:pPr algn="just">
              <a:spcBef>
                <a:spcPts val="600"/>
              </a:spcBef>
              <a:buClr>
                <a:srgbClr val="FF0000"/>
              </a:buClr>
              <a:buFont typeface="Wingdings" pitchFamily="2" charset="2"/>
              <a:buChar char="Ø"/>
            </a:pPr>
            <a:r>
              <a:rPr lang="en-US" altLang="zh-CN" sz="2100" b="1" i="1" dirty="0" smtClean="0">
                <a:solidFill>
                  <a:srgbClr val="0000FF"/>
                </a:solidFill>
              </a:rPr>
              <a:t>  Field measurement becomes an integral part of the manufacturing process, and magnet quality is directly related to the quality of magnetic field measurement. </a:t>
            </a:r>
            <a:endParaRPr lang="en-US" altLang="zh-CN" sz="2100" b="1" i="1"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665"/>
          <p:cNvSpPr>
            <a:spLocks noChangeArrowheads="1"/>
          </p:cNvSpPr>
          <p:nvPr/>
        </p:nvSpPr>
        <p:spPr bwMode="auto">
          <a:xfrm>
            <a:off x="1928794" y="3000372"/>
            <a:ext cx="5643602" cy="646331"/>
          </a:xfrm>
          <a:prstGeom prst="rect">
            <a:avLst/>
          </a:prstGeom>
          <a:noFill/>
          <a:ln w="9525">
            <a:noFill/>
            <a:miter lim="800000"/>
            <a:headEnd/>
            <a:tailEnd/>
          </a:ln>
          <a:effectLst/>
        </p:spPr>
        <p:txBody>
          <a:bodyPr wrap="square">
            <a:spAutoFit/>
          </a:bodyPr>
          <a:lstStyle/>
          <a:p>
            <a:pPr algn="just"/>
            <a:r>
              <a:rPr lang="en-US" altLang="zh-CN" sz="3600" b="1" dirty="0" smtClean="0">
                <a:solidFill>
                  <a:schemeClr val="tx2"/>
                </a:solidFill>
                <a:latin typeface="华文隶书" pitchFamily="2" charset="-122"/>
                <a:ea typeface="华文隶书" pitchFamily="2" charset="-122"/>
              </a:rPr>
              <a:t>Thank you for your attention!</a:t>
            </a:r>
            <a:endParaRPr lang="en-US" altLang="zh-CN" sz="3600" b="1" i="1" dirty="0">
              <a:solidFill>
                <a:schemeClr val="tx2"/>
              </a:solidFill>
              <a:latin typeface="华文隶书" pitchFamily="2" charset="-122"/>
              <a:ea typeface="华文隶书" pitchFamily="2" charset="-122"/>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51050" y="692150"/>
            <a:ext cx="4546600" cy="777875"/>
          </a:xfrm>
        </p:spPr>
        <p:txBody>
          <a:bodyPr/>
          <a:lstStyle/>
          <a:p>
            <a:r>
              <a:rPr lang="en-US" altLang="zh-CN" sz="3600" b="1" dirty="0" smtClean="0">
                <a:ea typeface="黑体" pitchFamily="2" charset="-122"/>
              </a:rPr>
              <a:t>Contents</a:t>
            </a:r>
            <a:endParaRPr lang="zh-CN" altLang="en-US" sz="3600" b="1" dirty="0">
              <a:ea typeface="黑体" pitchFamily="2" charset="-122"/>
            </a:endParaRPr>
          </a:p>
        </p:txBody>
      </p:sp>
      <p:sp>
        <p:nvSpPr>
          <p:cNvPr id="69635" name="Rectangle 3"/>
          <p:cNvSpPr>
            <a:spLocks noGrp="1" noChangeArrowheads="1"/>
          </p:cNvSpPr>
          <p:nvPr>
            <p:ph type="body" idx="1"/>
          </p:nvPr>
        </p:nvSpPr>
        <p:spPr>
          <a:xfrm>
            <a:off x="1428728" y="2143116"/>
            <a:ext cx="6643734" cy="3095625"/>
          </a:xfrm>
        </p:spPr>
        <p:txBody>
          <a:bodyPr/>
          <a:lstStyle/>
          <a:p>
            <a:pPr algn="just">
              <a:lnSpc>
                <a:spcPct val="90000"/>
              </a:lnSpc>
              <a:spcBef>
                <a:spcPts val="1200"/>
              </a:spcBef>
              <a:buClr>
                <a:srgbClr val="FF0000"/>
              </a:buClr>
              <a:buFont typeface="Wingdings" pitchFamily="2" charset="2"/>
              <a:buChar char="l"/>
            </a:pPr>
            <a:r>
              <a:rPr lang="en-US" altLang="zh-CN" sz="2400" dirty="0" smtClean="0">
                <a:latin typeface="Arial Unicode MS" pitchFamily="34" charset="-122"/>
                <a:ea typeface="Arial Unicode MS" pitchFamily="34" charset="-122"/>
                <a:cs typeface="Arial Unicode MS" pitchFamily="34" charset="-122"/>
              </a:rPr>
              <a:t> The Specifications of the NSLSII magnets </a:t>
            </a:r>
          </a:p>
          <a:p>
            <a:pPr algn="just">
              <a:lnSpc>
                <a:spcPct val="90000"/>
              </a:lnSpc>
              <a:spcBef>
                <a:spcPts val="1200"/>
              </a:spcBef>
              <a:buClr>
                <a:srgbClr val="FF0000"/>
              </a:buClr>
              <a:buFont typeface="Wingdings" pitchFamily="2" charset="2"/>
              <a:buChar char="l"/>
            </a:pPr>
            <a:r>
              <a:rPr lang="en-US" altLang="zh-CN" sz="2400" dirty="0" smtClean="0">
                <a:latin typeface="Arial Unicode MS" pitchFamily="34" charset="-122"/>
                <a:ea typeface="Arial Unicode MS" pitchFamily="34" charset="-122"/>
                <a:cs typeface="Arial Unicode MS" pitchFamily="34" charset="-122"/>
              </a:rPr>
              <a:t> The </a:t>
            </a:r>
            <a:r>
              <a:rPr lang="en-US" altLang="zh-CN" sz="2400" dirty="0" err="1" smtClean="0">
                <a:latin typeface="Arial Unicode MS" pitchFamily="34" charset="-122"/>
                <a:ea typeface="Arial Unicode MS" pitchFamily="34" charset="-122"/>
                <a:cs typeface="Arial Unicode MS" pitchFamily="34" charset="-122"/>
              </a:rPr>
              <a:t>quadrupole</a:t>
            </a:r>
            <a:r>
              <a:rPr lang="en-US" altLang="zh-CN" sz="2400" dirty="0" smtClean="0">
                <a:latin typeface="Arial Unicode MS" pitchFamily="34" charset="-122"/>
                <a:ea typeface="Arial Unicode MS" pitchFamily="34" charset="-122"/>
                <a:cs typeface="Arial Unicode MS" pitchFamily="34" charset="-122"/>
              </a:rPr>
              <a:t> magnet production </a:t>
            </a:r>
          </a:p>
          <a:p>
            <a:pPr algn="just">
              <a:lnSpc>
                <a:spcPct val="90000"/>
              </a:lnSpc>
              <a:spcBef>
                <a:spcPts val="1200"/>
              </a:spcBef>
              <a:buClr>
                <a:srgbClr val="FF0000"/>
              </a:buClr>
              <a:buFont typeface="Wingdings" pitchFamily="2" charset="2"/>
              <a:buChar char="l"/>
            </a:pPr>
            <a:r>
              <a:rPr lang="en-US" altLang="zh-CN" sz="2400" dirty="0" smtClean="0">
                <a:latin typeface="Arial Unicode MS" pitchFamily="34" charset="-122"/>
                <a:ea typeface="Arial Unicode MS" pitchFamily="34" charset="-122"/>
                <a:cs typeface="Arial Unicode MS" pitchFamily="34" charset="-122"/>
              </a:rPr>
              <a:t> The wide </a:t>
            </a:r>
            <a:r>
              <a:rPr lang="en-US" altLang="zh-CN" sz="2400" dirty="0" err="1" smtClean="0">
                <a:latin typeface="Arial Unicode MS" pitchFamily="34" charset="-122"/>
                <a:ea typeface="Arial Unicode MS" pitchFamily="34" charset="-122"/>
                <a:cs typeface="Arial Unicode MS" pitchFamily="34" charset="-122"/>
              </a:rPr>
              <a:t>sextupole</a:t>
            </a:r>
            <a:r>
              <a:rPr lang="en-US" altLang="zh-CN" sz="2400" dirty="0" smtClean="0">
                <a:latin typeface="Arial Unicode MS" pitchFamily="34" charset="-122"/>
                <a:ea typeface="Arial Unicode MS" pitchFamily="34" charset="-122"/>
                <a:cs typeface="Arial Unicode MS" pitchFamily="34" charset="-122"/>
              </a:rPr>
              <a:t> magnet production</a:t>
            </a:r>
          </a:p>
          <a:p>
            <a:pPr algn="just">
              <a:lnSpc>
                <a:spcPct val="90000"/>
              </a:lnSpc>
              <a:spcBef>
                <a:spcPts val="1200"/>
              </a:spcBef>
              <a:buClr>
                <a:srgbClr val="FF0000"/>
              </a:buClr>
              <a:buFont typeface="Wingdings" pitchFamily="2" charset="2"/>
              <a:buChar char="l"/>
            </a:pPr>
            <a:r>
              <a:rPr lang="en-US" altLang="zh-CN" sz="2400" dirty="0" smtClean="0">
                <a:latin typeface="Arial Unicode MS" pitchFamily="34" charset="-122"/>
                <a:ea typeface="Arial Unicode MS" pitchFamily="34" charset="-122"/>
                <a:cs typeface="Arial Unicode MS" pitchFamily="34" charset="-122"/>
              </a:rPr>
              <a:t> General remarks</a:t>
            </a:r>
            <a:endParaRPr lang="zh-CN" altLang="en-US" sz="2400"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28662" y="285728"/>
            <a:ext cx="7143800" cy="561975"/>
          </a:xfrm>
        </p:spPr>
        <p:txBody>
          <a:bodyPr/>
          <a:lstStyle/>
          <a:p>
            <a:r>
              <a:rPr lang="en-US" altLang="zh-CN" sz="2400" b="1" dirty="0" smtClean="0">
                <a:solidFill>
                  <a:srgbClr val="0000FF"/>
                </a:solidFill>
                <a:ea typeface="黑体" pitchFamily="2" charset="-122"/>
              </a:rPr>
              <a:t>High precision magnets made in IHEP </a:t>
            </a:r>
            <a:endParaRPr lang="zh-CN" altLang="en-US" sz="2400" b="1" dirty="0">
              <a:solidFill>
                <a:srgbClr val="0000FF"/>
              </a:solidFill>
              <a:ea typeface="黑体" pitchFamily="2" charset="-122"/>
            </a:endParaRPr>
          </a:p>
        </p:txBody>
      </p:sp>
      <p:sp>
        <p:nvSpPr>
          <p:cNvPr id="96" name="Rectangle 191"/>
          <p:cNvSpPr>
            <a:spLocks noChangeArrowheads="1"/>
          </p:cNvSpPr>
          <p:nvPr/>
        </p:nvSpPr>
        <p:spPr bwMode="auto">
          <a:xfrm>
            <a:off x="-142908" y="857232"/>
            <a:ext cx="9072626" cy="1643074"/>
          </a:xfrm>
          <a:prstGeom prst="rect">
            <a:avLst/>
          </a:prstGeom>
          <a:noFill/>
          <a:ln w="9525">
            <a:noFill/>
            <a:miter lim="800000"/>
            <a:headEnd/>
            <a:tailEnd/>
          </a:ln>
          <a:effectLst/>
        </p:spPr>
        <p:txBody>
          <a:bodyPr/>
          <a:lstStyle/>
          <a:p>
            <a:pPr marL="342900" indent="-342900" algn="just">
              <a:spcBef>
                <a:spcPct val="20000"/>
              </a:spcBef>
            </a:pPr>
            <a:r>
              <a:rPr lang="en-US" altLang="zh-CN" dirty="0" smtClean="0">
                <a:ea typeface="楷体_GB2312" pitchFamily="49" charset="-122"/>
              </a:rPr>
              <a:t>        </a:t>
            </a:r>
            <a:r>
              <a:rPr lang="en-US" altLang="zh-CN" sz="2000" b="1" dirty="0" smtClean="0">
                <a:ea typeface="楷体_GB2312" pitchFamily="49" charset="-122"/>
              </a:rPr>
              <a:t>As one of the famous magnet producers in the world, IHEP had gotten an opportunity to manufacture the high precision magnets for NSLS-II. These magnets are 76 wide </a:t>
            </a:r>
            <a:r>
              <a:rPr lang="en-US" altLang="zh-CN" sz="2000" b="1" dirty="0" err="1" smtClean="0">
                <a:ea typeface="楷体_GB2312" pitchFamily="49" charset="-122"/>
              </a:rPr>
              <a:t>sextupole</a:t>
            </a:r>
            <a:r>
              <a:rPr lang="en-US" altLang="zh-CN" sz="2000" b="1" dirty="0" smtClean="0">
                <a:ea typeface="楷体_GB2312" pitchFamily="49" charset="-122"/>
              </a:rPr>
              <a:t> magnets, 4 large aperture </a:t>
            </a:r>
            <a:r>
              <a:rPr lang="en-US" altLang="zh-CN" sz="2000" b="1" dirty="0" err="1" smtClean="0">
                <a:ea typeface="楷体_GB2312" pitchFamily="49" charset="-122"/>
              </a:rPr>
              <a:t>quadrupole</a:t>
            </a:r>
            <a:r>
              <a:rPr lang="en-US" altLang="zh-CN" sz="2000" b="1" dirty="0" smtClean="0">
                <a:ea typeface="楷体_GB2312" pitchFamily="49" charset="-122"/>
              </a:rPr>
              <a:t> magnets and 6 large aperture </a:t>
            </a:r>
            <a:r>
              <a:rPr lang="en-US" altLang="zh-CN" sz="2000" b="1" dirty="0" err="1" smtClean="0">
                <a:ea typeface="楷体_GB2312" pitchFamily="49" charset="-122"/>
              </a:rPr>
              <a:t>sextupole</a:t>
            </a:r>
            <a:r>
              <a:rPr lang="en-US" altLang="zh-CN" sz="2000" b="1" dirty="0" smtClean="0">
                <a:ea typeface="楷体_GB2312" pitchFamily="49" charset="-122"/>
              </a:rPr>
              <a:t> magnets.</a:t>
            </a:r>
            <a:endParaRPr lang="zh-CN" altLang="en-US" sz="2000" b="1" dirty="0">
              <a:ea typeface="楷体_GB2312" pitchFamily="49" charset="-122"/>
            </a:endParaRPr>
          </a:p>
        </p:txBody>
      </p:sp>
      <p:pic>
        <p:nvPicPr>
          <p:cNvPr id="8" name="图片 7" descr="IMG_1742-1.JPG"/>
          <p:cNvPicPr>
            <a:picLocks noChangeAspect="1"/>
          </p:cNvPicPr>
          <p:nvPr/>
        </p:nvPicPr>
        <p:blipFill>
          <a:blip r:embed="rId2" cstate="print"/>
          <a:stretch>
            <a:fillRect/>
          </a:stretch>
        </p:blipFill>
        <p:spPr>
          <a:xfrm>
            <a:off x="642910" y="2428868"/>
            <a:ext cx="8015459" cy="38576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85786" y="357166"/>
            <a:ext cx="7715304" cy="561975"/>
          </a:xfrm>
        </p:spPr>
        <p:txBody>
          <a:bodyPr/>
          <a:lstStyle/>
          <a:p>
            <a:r>
              <a:rPr lang="en-US" altLang="zh-CN" sz="2400" b="1" dirty="0" smtClean="0">
                <a:ea typeface="黑体" pitchFamily="2" charset="-122"/>
              </a:rPr>
              <a:t>Specifications of the magnets</a:t>
            </a:r>
            <a:endParaRPr lang="zh-CN" altLang="en-US" sz="2400" b="1" dirty="0">
              <a:ea typeface="黑体" pitchFamily="2" charset="-122"/>
            </a:endParaRPr>
          </a:p>
        </p:txBody>
      </p:sp>
      <p:graphicFrame>
        <p:nvGraphicFramePr>
          <p:cNvPr id="92" name="表格 91"/>
          <p:cNvGraphicFramePr>
            <a:graphicFrameLocks noGrp="1"/>
          </p:cNvGraphicFramePr>
          <p:nvPr/>
        </p:nvGraphicFramePr>
        <p:xfrm>
          <a:off x="714348" y="1714488"/>
          <a:ext cx="7929620" cy="4351160"/>
        </p:xfrm>
        <a:graphic>
          <a:graphicData uri="http://schemas.openxmlformats.org/drawingml/2006/table">
            <a:tbl>
              <a:tblPr/>
              <a:tblGrid>
                <a:gridCol w="2714644"/>
                <a:gridCol w="1071570"/>
                <a:gridCol w="1071570"/>
                <a:gridCol w="1000132"/>
                <a:gridCol w="1071570"/>
                <a:gridCol w="1000134"/>
              </a:tblGrid>
              <a:tr h="218863">
                <a:tc>
                  <a:txBody>
                    <a:bodyPr/>
                    <a:lstStyle/>
                    <a:p>
                      <a:pPr algn="just">
                        <a:spcAft>
                          <a:spcPts val="0"/>
                        </a:spcAft>
                      </a:pPr>
                      <a:endParaRPr lang="zh-CN" sz="1400"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zh-CN" sz="1400"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W-S</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L-</a:t>
                      </a:r>
                      <a:r>
                        <a:rPr lang="en-US" altLang="zh-CN" sz="1400" b="1" kern="100" baseline="0" dirty="0" smtClean="0">
                          <a:solidFill>
                            <a:srgbClr val="FF0000"/>
                          </a:solidFill>
                          <a:latin typeface="Times New Roman"/>
                          <a:ea typeface="宋体"/>
                          <a:cs typeface="Times New Roman"/>
                        </a:rPr>
                        <a:t>A-S</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L-A-Q</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a:txBody>
                    <a:bodyPr/>
                    <a:lstStyle/>
                    <a:p>
                      <a:pPr algn="just">
                        <a:spcAft>
                          <a:spcPts val="0"/>
                        </a:spcAft>
                      </a:pPr>
                      <a:r>
                        <a:rPr lang="en-US" sz="1400" b="1" kern="100" dirty="0">
                          <a:latin typeface="Times New Roman"/>
                          <a:ea typeface="宋体"/>
                          <a:cs typeface="Times New Roman"/>
                        </a:rPr>
                        <a:t>Magnetic Length</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mm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200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smtClean="0">
                          <a:latin typeface="Times New Roman"/>
                          <a:ea typeface="宋体"/>
                          <a:cs typeface="Times New Roman"/>
                        </a:rPr>
                        <a:t>248</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mm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latin typeface="Times New Roman"/>
                          <a:ea typeface="宋体"/>
                          <a:cs typeface="Times New Roman"/>
                        </a:rPr>
                        <a:t>277</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19">
                <a:tc>
                  <a:txBody>
                    <a:bodyPr/>
                    <a:lstStyle/>
                    <a:p>
                      <a:pPr algn="just">
                        <a:spcAft>
                          <a:spcPts val="0"/>
                        </a:spcAft>
                      </a:pPr>
                      <a:r>
                        <a:rPr lang="en-US" sz="1400" b="1" kern="100">
                          <a:latin typeface="Times New Roman"/>
                          <a:ea typeface="宋体"/>
                          <a:cs typeface="Times New Roman"/>
                        </a:rPr>
                        <a:t>Aperture, min</a:t>
                      </a:r>
                      <a:endParaRPr lang="zh-CN" sz="1400" b="1" kern="10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mm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solidFill>
                            <a:srgbClr val="0000FF"/>
                          </a:solidFill>
                          <a:latin typeface="Times New Roman"/>
                          <a:ea typeface="宋体"/>
                          <a:cs typeface="Times New Roman"/>
                        </a:rPr>
                        <a:t>68</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solidFill>
                            <a:srgbClr val="0000FF"/>
                          </a:solidFill>
                          <a:latin typeface="Times New Roman"/>
                          <a:ea typeface="宋体"/>
                          <a:cs typeface="Times New Roman"/>
                        </a:rPr>
                        <a:t>76</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mm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solidFill>
                            <a:srgbClr val="0000FF"/>
                          </a:solidFill>
                          <a:latin typeface="Times New Roman"/>
                          <a:ea typeface="宋体"/>
                          <a:cs typeface="Times New Roman"/>
                        </a:rPr>
                        <a:t>90</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17">
                <a:tc>
                  <a:txBody>
                    <a:bodyPr/>
                    <a:lstStyle/>
                    <a:p>
                      <a:pPr algn="just">
                        <a:spcAft>
                          <a:spcPts val="0"/>
                        </a:spcAft>
                      </a:pPr>
                      <a:r>
                        <a:rPr lang="en-US" sz="1400" b="1" kern="100">
                          <a:latin typeface="Times New Roman"/>
                          <a:ea typeface="宋体"/>
                          <a:cs typeface="Times New Roman"/>
                        </a:rPr>
                        <a:t>Maximum Operative Field Grad.</a:t>
                      </a:r>
                      <a:endParaRPr lang="zh-CN" sz="1400" b="1" kern="10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smtClean="0">
                          <a:latin typeface="Times New Roman"/>
                          <a:ea typeface="宋体"/>
                          <a:cs typeface="Times New Roman"/>
                        </a:rPr>
                        <a:t>T/m</a:t>
                      </a:r>
                      <a:r>
                        <a:rPr lang="en-US" sz="1400" b="1" kern="100" baseline="30000" dirty="0" smtClean="0">
                          <a:latin typeface="Times New Roman"/>
                          <a:ea typeface="宋体"/>
                          <a:cs typeface="Times New Roman"/>
                        </a:rPr>
                        <a:t>2</a:t>
                      </a:r>
                      <a:endParaRPr lang="zh-CN" sz="1400" b="1" kern="100" baseline="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400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400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baseline="0" dirty="0" smtClean="0">
                          <a:latin typeface="Times New Roman"/>
                          <a:ea typeface="宋体"/>
                          <a:cs typeface="Times New Roman"/>
                        </a:rPr>
                        <a:t>T/m</a:t>
                      </a:r>
                      <a:endParaRPr lang="zh-CN" sz="1400" b="1" kern="100" baseline="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latin typeface="Times New Roman"/>
                          <a:ea typeface="宋体"/>
                          <a:cs typeface="Times New Roman"/>
                        </a:rPr>
                        <a:t>14</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a:txBody>
                    <a:bodyPr/>
                    <a:lstStyle/>
                    <a:p>
                      <a:pPr algn="just">
                        <a:spcAft>
                          <a:spcPts val="0"/>
                        </a:spcAft>
                      </a:pPr>
                      <a:r>
                        <a:rPr lang="en-US" sz="1400" b="1" kern="100">
                          <a:latin typeface="Times New Roman"/>
                          <a:ea typeface="宋体"/>
                          <a:cs typeface="Times New Roman"/>
                        </a:rPr>
                        <a:t>Maximum Field Integral</a:t>
                      </a:r>
                      <a:endParaRPr lang="zh-CN" sz="1400" b="1" kern="10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smtClean="0">
                          <a:latin typeface="Times New Roman"/>
                          <a:ea typeface="宋体"/>
                          <a:cs typeface="Times New Roman"/>
                        </a:rPr>
                        <a:t>T/m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80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latin typeface="Times New Roman"/>
                          <a:ea typeface="宋体"/>
                          <a:cs typeface="Times New Roman"/>
                        </a:rPr>
                        <a:t>100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smtClean="0">
                          <a:latin typeface="Times New Roman"/>
                          <a:ea typeface="宋体"/>
                          <a:cs typeface="Times New Roman"/>
                        </a:rPr>
                        <a:t>T</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latin typeface="Times New Roman"/>
                          <a:ea typeface="宋体"/>
                          <a:cs typeface="Times New Roman"/>
                        </a:rPr>
                        <a:t>3.79</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a:txBody>
                    <a:bodyPr/>
                    <a:lstStyle/>
                    <a:p>
                      <a:pPr algn="just">
                        <a:spcAft>
                          <a:spcPts val="0"/>
                        </a:spcAft>
                      </a:pPr>
                      <a:r>
                        <a:rPr lang="en-US" sz="1400" b="1" kern="100">
                          <a:latin typeface="Times New Roman"/>
                          <a:ea typeface="宋体"/>
                          <a:cs typeface="Times New Roman"/>
                        </a:rPr>
                        <a:t>Iron Yolk Length, approx</a:t>
                      </a:r>
                      <a:endParaRPr lang="zh-CN" sz="1400" b="1" kern="10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mm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178</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latin typeface="Times New Roman"/>
                          <a:ea typeface="宋体"/>
                          <a:cs typeface="Times New Roman"/>
                        </a:rPr>
                        <a:t>225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latin typeface="Times New Roman"/>
                          <a:ea typeface="宋体"/>
                          <a:cs typeface="Times New Roman"/>
                        </a:rPr>
                        <a:t>mm</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b="1" kern="100" dirty="0" smtClean="0">
                          <a:latin typeface="Times New Roman"/>
                          <a:ea typeface="宋体"/>
                          <a:cs typeface="Times New Roman"/>
                        </a:rPr>
                        <a:t>238</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rowSpan="1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kern="100" dirty="0">
                          <a:latin typeface="Times New Roman"/>
                          <a:ea typeface="宋体"/>
                          <a:cs typeface="Times New Roman"/>
                        </a:rPr>
                        <a:t>Harmonic </a:t>
                      </a:r>
                      <a:r>
                        <a:rPr lang="en-US" sz="1400" b="1" kern="100" dirty="0" smtClean="0">
                          <a:latin typeface="Times New Roman"/>
                          <a:ea typeface="+mn-ea"/>
                          <a:cs typeface="Times New Roman"/>
                        </a:rPr>
                        <a:t>@25mm×10</a:t>
                      </a:r>
                      <a:r>
                        <a:rPr lang="en-US" sz="1400" b="1" kern="100" baseline="30000" dirty="0" smtClean="0">
                          <a:latin typeface="Times New Roman"/>
                          <a:ea typeface="+mn-ea"/>
                          <a:cs typeface="Times New Roman"/>
                        </a:rPr>
                        <a:t>-4</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400" b="1" kern="100" baseline="0" dirty="0" smtClean="0">
                          <a:solidFill>
                            <a:srgbClr val="0000FF"/>
                          </a:solidFill>
                          <a:latin typeface="Times New Roman"/>
                          <a:ea typeface="+mn-ea"/>
                          <a:cs typeface="Times New Roman"/>
                        </a:rPr>
                        <a:t>                 (1 unit=1</a:t>
                      </a:r>
                      <a:r>
                        <a:rPr lang="en-US" sz="1400" b="1" kern="100" dirty="0" smtClean="0">
                          <a:solidFill>
                            <a:srgbClr val="0000FF"/>
                          </a:solidFill>
                          <a:latin typeface="Times New Roman"/>
                          <a:ea typeface="+mn-ea"/>
                          <a:cs typeface="Times New Roman"/>
                        </a:rPr>
                        <a:t>×10</a:t>
                      </a:r>
                      <a:r>
                        <a:rPr lang="en-US" sz="1400" b="1" kern="100" baseline="30000" dirty="0" smtClean="0">
                          <a:solidFill>
                            <a:srgbClr val="0000FF"/>
                          </a:solidFill>
                          <a:latin typeface="Times New Roman"/>
                          <a:ea typeface="+mn-ea"/>
                          <a:cs typeface="Times New Roman"/>
                        </a:rPr>
                        <a:t>-4</a:t>
                      </a:r>
                      <a:r>
                        <a:rPr lang="en-US" altLang="zh-CN" sz="1400" b="1" kern="100" baseline="0" dirty="0" smtClean="0">
                          <a:solidFill>
                            <a:srgbClr val="0000FF"/>
                          </a:solidFill>
                          <a:latin typeface="Times New Roman"/>
                          <a:ea typeface="+mn-ea"/>
                          <a:cs typeface="Times New Roman"/>
                        </a:rPr>
                        <a:t>)</a:t>
                      </a:r>
                      <a:endParaRPr lang="zh-CN" altLang="en-US" sz="1400" b="1" kern="100" baseline="0" dirty="0" smtClean="0">
                        <a:solidFill>
                          <a:srgbClr val="0000FF"/>
                        </a:solidFill>
                        <a:latin typeface="Times New Roman"/>
                        <a:ea typeface="+mn-ea"/>
                        <a:cs typeface="Times New Roman"/>
                      </a:endParaRPr>
                    </a:p>
                    <a:p>
                      <a:pPr algn="just">
                        <a:spcAft>
                          <a:spcPts val="0"/>
                        </a:spcAft>
                      </a:pP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0000FF"/>
                          </a:solidFill>
                          <a:latin typeface="Times New Roman"/>
                          <a:ea typeface="宋体"/>
                          <a:cs typeface="Times New Roman"/>
                        </a:rPr>
                        <a:t>b</a:t>
                      </a:r>
                      <a:r>
                        <a:rPr lang="en-US" sz="1400" b="1" kern="100" baseline="-25000" dirty="0">
                          <a:solidFill>
                            <a:srgbClr val="0000FF"/>
                          </a:solidFill>
                          <a:latin typeface="Times New Roman"/>
                          <a:ea typeface="宋体"/>
                          <a:cs typeface="Times New Roman"/>
                        </a:rPr>
                        <a:t>9</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0000FF"/>
                          </a:solidFill>
                          <a:latin typeface="Times New Roman"/>
                          <a:ea typeface="宋体"/>
                          <a:cs typeface="Times New Roman"/>
                        </a:rPr>
                        <a:t>1.0</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0000FF"/>
                          </a:solidFill>
                          <a:latin typeface="Times New Roman"/>
                          <a:ea typeface="宋体"/>
                          <a:cs typeface="Times New Roman"/>
                        </a:rPr>
                        <a:t>1.0</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0000FF"/>
                          </a:solidFill>
                          <a:latin typeface="Times New Roman"/>
                          <a:ea typeface="宋体"/>
                          <a:cs typeface="Times New Roman"/>
                        </a:rPr>
                        <a:t>b</a:t>
                      </a:r>
                      <a:r>
                        <a:rPr lang="en-US" sz="1400" b="1" kern="100" baseline="-25000" dirty="0">
                          <a:solidFill>
                            <a:srgbClr val="0000FF"/>
                          </a:solidFill>
                          <a:latin typeface="Times New Roman"/>
                          <a:ea typeface="宋体"/>
                          <a:cs typeface="Times New Roman"/>
                        </a:rPr>
                        <a:t>6</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0000FF"/>
                          </a:solidFill>
                          <a:latin typeface="Times New Roman"/>
                          <a:ea typeface="宋体"/>
                          <a:cs typeface="Times New Roman"/>
                        </a:rPr>
                        <a:t>0.5</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solidFill>
                            <a:srgbClr val="0000FF"/>
                          </a:solidFill>
                          <a:latin typeface="Times New Roman"/>
                          <a:ea typeface="宋体"/>
                          <a:cs typeface="Times New Roman"/>
                        </a:rPr>
                        <a:t>b</a:t>
                      </a:r>
                      <a:r>
                        <a:rPr lang="en-US" sz="1400" b="1" kern="100" baseline="-25000" dirty="0">
                          <a:solidFill>
                            <a:srgbClr val="0000FF"/>
                          </a:solidFill>
                          <a:latin typeface="Times New Roman"/>
                          <a:ea typeface="宋体"/>
                          <a:cs typeface="Times New Roman"/>
                        </a:rPr>
                        <a:t>15</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0000FF"/>
                          </a:solidFill>
                          <a:latin typeface="Times New Roman"/>
                          <a:ea typeface="宋体"/>
                          <a:cs typeface="Times New Roman"/>
                        </a:rPr>
                        <a:t>0.5</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0000FF"/>
                          </a:solidFill>
                          <a:latin typeface="Times New Roman"/>
                          <a:ea typeface="宋体"/>
                          <a:cs typeface="Times New Roman"/>
                        </a:rPr>
                        <a:t>0.5</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0000FF"/>
                          </a:solidFill>
                          <a:latin typeface="Times New Roman"/>
                          <a:ea typeface="宋体"/>
                          <a:cs typeface="Times New Roman"/>
                        </a:rPr>
                        <a:t>b</a:t>
                      </a:r>
                      <a:r>
                        <a:rPr lang="en-US" sz="1400" b="1" kern="100" baseline="-25000" dirty="0" smtClean="0">
                          <a:solidFill>
                            <a:srgbClr val="0000FF"/>
                          </a:solidFill>
                          <a:latin typeface="Times New Roman"/>
                          <a:ea typeface="宋体"/>
                          <a:cs typeface="Times New Roman"/>
                        </a:rPr>
                        <a:t>10</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0000FF"/>
                          </a:solidFill>
                          <a:latin typeface="Times New Roman"/>
                          <a:ea typeface="宋体"/>
                          <a:cs typeface="Times New Roman"/>
                        </a:rPr>
                        <a:t>0.5</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solidFill>
                            <a:srgbClr val="FF0000"/>
                          </a:solidFill>
                          <a:latin typeface="Times New Roman"/>
                          <a:ea typeface="宋体"/>
                          <a:cs typeface="Times New Roman"/>
                        </a:rPr>
                        <a:t>b</a:t>
                      </a:r>
                      <a:r>
                        <a:rPr lang="en-US" sz="1400" b="1" kern="100" baseline="-25000" dirty="0">
                          <a:solidFill>
                            <a:srgbClr val="FF0000"/>
                          </a:solidFill>
                          <a:latin typeface="Times New Roman"/>
                          <a:ea typeface="宋体"/>
                          <a:cs typeface="Times New Roman"/>
                        </a:rPr>
                        <a:t>1</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FF0000"/>
                          </a:solidFill>
                          <a:latin typeface="Times New Roman"/>
                          <a:ea typeface="宋体"/>
                          <a:cs typeface="Times New Roman"/>
                        </a:rPr>
                        <a:t>30.0</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FF0000"/>
                          </a:solidFill>
                          <a:latin typeface="Times New Roman"/>
                          <a:ea typeface="宋体"/>
                          <a:cs typeface="Times New Roman"/>
                        </a:rPr>
                        <a:t>15.0</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0000FF"/>
                          </a:solidFill>
                          <a:latin typeface="Times New Roman"/>
                          <a:ea typeface="宋体"/>
                          <a:cs typeface="Times New Roman"/>
                        </a:rPr>
                        <a:t>b</a:t>
                      </a:r>
                      <a:r>
                        <a:rPr lang="en-US" sz="1400" b="1" kern="100" baseline="-25000" dirty="0" smtClean="0">
                          <a:solidFill>
                            <a:srgbClr val="0000FF"/>
                          </a:solidFill>
                          <a:latin typeface="Times New Roman"/>
                          <a:ea typeface="宋体"/>
                          <a:cs typeface="Times New Roman"/>
                        </a:rPr>
                        <a:t>14</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0000FF"/>
                          </a:solidFill>
                          <a:latin typeface="Times New Roman"/>
                          <a:ea typeface="宋体"/>
                          <a:cs typeface="Times New Roman"/>
                        </a:rPr>
                        <a:t>0.1</a:t>
                      </a:r>
                      <a:endParaRPr lang="zh-CN" sz="1400" b="1" kern="100" dirty="0">
                        <a:solidFill>
                          <a:srgbClr val="0000FF"/>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solidFill>
                            <a:srgbClr val="FF0000"/>
                          </a:solidFill>
                          <a:latin typeface="Times New Roman"/>
                          <a:ea typeface="宋体"/>
                          <a:cs typeface="Times New Roman"/>
                        </a:rPr>
                        <a:t>b</a:t>
                      </a:r>
                      <a:r>
                        <a:rPr lang="en-US" sz="1400" b="1" kern="100" baseline="-25000" dirty="0">
                          <a:solidFill>
                            <a:srgbClr val="FF0000"/>
                          </a:solidFill>
                          <a:latin typeface="Times New Roman"/>
                          <a:ea typeface="宋体"/>
                          <a:cs typeface="Times New Roman"/>
                        </a:rPr>
                        <a:t>4</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solidFill>
                            <a:srgbClr val="FF0000"/>
                          </a:solidFill>
                          <a:latin typeface="Times New Roman"/>
                          <a:ea typeface="宋体"/>
                          <a:cs typeface="Times New Roman"/>
                        </a:rPr>
                        <a:t>2.5</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3.0</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FF0000"/>
                          </a:solidFill>
                          <a:latin typeface="Times New Roman"/>
                          <a:ea typeface="宋体"/>
                          <a:cs typeface="Times New Roman"/>
                        </a:rPr>
                        <a:t>b</a:t>
                      </a:r>
                      <a:r>
                        <a:rPr lang="en-US" sz="1400" b="1" kern="100" baseline="-25000" dirty="0">
                          <a:solidFill>
                            <a:srgbClr val="FF0000"/>
                          </a:solidFill>
                          <a:latin typeface="Times New Roman"/>
                          <a:ea typeface="宋体"/>
                          <a:cs typeface="Times New Roman"/>
                        </a:rPr>
                        <a:t>3</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3.0</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b</a:t>
                      </a:r>
                      <a:r>
                        <a:rPr lang="en-US" sz="1400" b="1" kern="100" baseline="-25000" dirty="0">
                          <a:latin typeface="Times New Roman"/>
                          <a:ea typeface="宋体"/>
                          <a:cs typeface="Times New Roman"/>
                        </a:rPr>
                        <a:t>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1.0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1.0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FF0000"/>
                          </a:solidFill>
                          <a:latin typeface="Times New Roman"/>
                          <a:ea typeface="宋体"/>
                          <a:cs typeface="Times New Roman"/>
                        </a:rPr>
                        <a:t>b</a:t>
                      </a:r>
                      <a:r>
                        <a:rPr lang="en-US" sz="1400" b="1" kern="100" baseline="-25000" dirty="0">
                          <a:solidFill>
                            <a:srgbClr val="FF0000"/>
                          </a:solidFill>
                          <a:latin typeface="Times New Roman"/>
                          <a:ea typeface="宋体"/>
                          <a:cs typeface="Times New Roman"/>
                        </a:rPr>
                        <a:t>4</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2.0</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b</a:t>
                      </a:r>
                      <a:r>
                        <a:rPr lang="en-US" sz="1400" b="1" kern="100" baseline="-25000" dirty="0">
                          <a:latin typeface="Times New Roman"/>
                          <a:ea typeface="宋体"/>
                          <a:cs typeface="Times New Roman"/>
                        </a:rPr>
                        <a:t>6</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latin typeface="Times New Roman"/>
                          <a:ea typeface="宋体"/>
                          <a:cs typeface="Times New Roman"/>
                        </a:rPr>
                        <a:t>1.0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b</a:t>
                      </a:r>
                      <a:r>
                        <a:rPr lang="en-US" sz="1400" b="1" kern="100" baseline="-25000" dirty="0">
                          <a:latin typeface="Times New Roman"/>
                          <a:ea typeface="宋体"/>
                          <a:cs typeface="Times New Roman"/>
                        </a:rPr>
                        <a:t>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0.3</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b</a:t>
                      </a:r>
                      <a:r>
                        <a:rPr lang="en-US" sz="1400" b="1" kern="100" baseline="-25000" dirty="0">
                          <a:latin typeface="Times New Roman"/>
                          <a:ea typeface="宋体"/>
                          <a:cs typeface="Times New Roman"/>
                        </a:rPr>
                        <a:t>7</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1.0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latin typeface="Times New Roman"/>
                          <a:ea typeface="宋体"/>
                          <a:cs typeface="Times New Roman"/>
                        </a:rPr>
                        <a:t>0.5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b</a:t>
                      </a:r>
                      <a:r>
                        <a:rPr lang="en-US" sz="1400" b="1" kern="100" baseline="-25000" dirty="0" smtClean="0">
                          <a:latin typeface="Times New Roman"/>
                          <a:ea typeface="宋体"/>
                          <a:cs typeface="Times New Roman"/>
                        </a:rPr>
                        <a:t>7</a:t>
                      </a:r>
                      <a:r>
                        <a:rPr lang="en-US" sz="1400" b="1" kern="100" baseline="0" dirty="0" smtClean="0">
                          <a:latin typeface="Times New Roman"/>
                          <a:ea typeface="宋体"/>
                          <a:cs typeface="Times New Roman"/>
                        </a:rPr>
                        <a:t>-b</a:t>
                      </a:r>
                      <a:r>
                        <a:rPr lang="en-US" sz="1400" b="1" kern="100" baseline="-25000" dirty="0" smtClean="0">
                          <a:latin typeface="Times New Roman"/>
                          <a:ea typeface="宋体"/>
                          <a:cs typeface="Times New Roman"/>
                        </a:rPr>
                        <a:t>9</a:t>
                      </a:r>
                      <a:endParaRPr lang="zh-CN" sz="1400" b="1" kern="100" baseline="-250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b</a:t>
                      </a:r>
                      <a:r>
                        <a:rPr lang="en-US" sz="1400" b="1" kern="100" baseline="-25000" dirty="0">
                          <a:latin typeface="Times New Roman"/>
                          <a:ea typeface="宋体"/>
                          <a:cs typeface="Times New Roman"/>
                        </a:rPr>
                        <a:t>8</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mn-ea"/>
                          <a:cs typeface="Times New Roman"/>
                        </a:rPr>
                        <a:t>b</a:t>
                      </a:r>
                      <a:r>
                        <a:rPr lang="en-US" sz="1400" b="1" kern="100" baseline="-25000" dirty="0" smtClean="0">
                          <a:latin typeface="Times New Roman"/>
                          <a:ea typeface="+mn-ea"/>
                          <a:cs typeface="Times New Roman"/>
                        </a:rPr>
                        <a:t>11</a:t>
                      </a:r>
                      <a:r>
                        <a:rPr lang="en-US" sz="1400" b="1" kern="100" dirty="0" smtClean="0">
                          <a:latin typeface="Times New Roman"/>
                          <a:ea typeface="+mn-ea"/>
                          <a:cs typeface="Times New Roman"/>
                        </a:rPr>
                        <a:t>- b</a:t>
                      </a:r>
                      <a:r>
                        <a:rPr lang="en-US" sz="1400" b="1" kern="100" baseline="-25000" dirty="0" smtClean="0">
                          <a:latin typeface="Times New Roman"/>
                          <a:ea typeface="+mn-ea"/>
                          <a:cs typeface="Times New Roman"/>
                        </a:rPr>
                        <a:t>13</a:t>
                      </a:r>
                      <a:endParaRPr lang="zh-CN" altLang="en-US" sz="1400" b="1" kern="100" dirty="0">
                        <a:latin typeface="Times New Roman"/>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b</a:t>
                      </a:r>
                      <a:r>
                        <a:rPr lang="en-US" sz="1400" b="1" kern="100" baseline="-25000" dirty="0">
                          <a:latin typeface="Times New Roman"/>
                          <a:ea typeface="宋体"/>
                          <a:cs typeface="Times New Roman"/>
                        </a:rPr>
                        <a:t>10</a:t>
                      </a:r>
                      <a:r>
                        <a:rPr lang="en-US" sz="1400" b="1" kern="100" dirty="0">
                          <a:latin typeface="Times New Roman"/>
                          <a:ea typeface="宋体"/>
                          <a:cs typeface="Times New Roman"/>
                        </a:rPr>
                        <a:t>- b</a:t>
                      </a:r>
                      <a:r>
                        <a:rPr lang="en-US" sz="1400" b="1" kern="100" baseline="-25000" dirty="0">
                          <a:latin typeface="Times New Roman"/>
                          <a:ea typeface="宋体"/>
                          <a:cs typeface="Times New Roman"/>
                        </a:rPr>
                        <a:t>11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0.2</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0.2</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b</a:t>
                      </a:r>
                      <a:r>
                        <a:rPr lang="en-US" sz="1400" b="1" kern="100" baseline="-25000" dirty="0" smtClean="0">
                          <a:latin typeface="Times New Roman"/>
                          <a:ea typeface="宋体"/>
                          <a:cs typeface="Times New Roman"/>
                        </a:rPr>
                        <a:t>15</a:t>
                      </a:r>
                      <a:r>
                        <a:rPr lang="en-US" sz="1400" b="1" kern="100" dirty="0" smtClean="0">
                          <a:latin typeface="Times New Roman"/>
                          <a:ea typeface="宋体"/>
                          <a:cs typeface="Times New Roman"/>
                        </a:rPr>
                        <a:t>- b</a:t>
                      </a:r>
                      <a:r>
                        <a:rPr lang="en-US" sz="1400" b="1" kern="100" baseline="-25000" dirty="0" smtClean="0">
                          <a:latin typeface="Times New Roman"/>
                          <a:ea typeface="宋体"/>
                          <a:cs typeface="Times New Roman"/>
                        </a:rPr>
                        <a:t>21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b</a:t>
                      </a:r>
                      <a:r>
                        <a:rPr lang="en-US" sz="1400" b="1" kern="100" baseline="-25000" dirty="0">
                          <a:latin typeface="Times New Roman"/>
                          <a:ea typeface="宋体"/>
                          <a:cs typeface="Times New Roman"/>
                        </a:rPr>
                        <a:t>12</a:t>
                      </a:r>
                      <a:r>
                        <a:rPr lang="en-US" sz="1400" b="1" kern="100" dirty="0">
                          <a:latin typeface="Times New Roman"/>
                          <a:ea typeface="宋体"/>
                          <a:cs typeface="Times New Roman"/>
                        </a:rPr>
                        <a:t> -b</a:t>
                      </a:r>
                      <a:r>
                        <a:rPr lang="en-US" sz="1400" b="1" kern="100" baseline="-25000" dirty="0">
                          <a:latin typeface="Times New Roman"/>
                          <a:ea typeface="宋体"/>
                          <a:cs typeface="Times New Roman"/>
                        </a:rPr>
                        <a:t>14</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00" dirty="0" smtClean="0">
                          <a:solidFill>
                            <a:srgbClr val="FF0000"/>
                          </a:solidFill>
                          <a:latin typeface="Times New Roman"/>
                          <a:ea typeface="+mn-ea"/>
                          <a:cs typeface="Times New Roman"/>
                        </a:rPr>
                        <a:t>a</a:t>
                      </a:r>
                      <a:r>
                        <a:rPr lang="en-US" sz="1400" b="1" kern="100" baseline="-25000" dirty="0" smtClean="0">
                          <a:solidFill>
                            <a:srgbClr val="FF0000"/>
                          </a:solidFill>
                          <a:latin typeface="Times New Roman"/>
                          <a:ea typeface="+mn-ea"/>
                          <a:cs typeface="Times New Roman"/>
                        </a:rPr>
                        <a:t>3</a:t>
                      </a:r>
                      <a:endParaRPr lang="zh-CN" altLang="en-US" sz="1400" b="1" kern="100" dirty="0" smtClean="0">
                        <a:solidFill>
                          <a:srgbClr val="FF0000"/>
                        </a:solidFill>
                        <a:latin typeface="Times New Roman"/>
                        <a:ea typeface="+mn-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1.5</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solidFill>
                            <a:srgbClr val="FF0000"/>
                          </a:solidFill>
                          <a:latin typeface="Times New Roman"/>
                          <a:ea typeface="宋体"/>
                          <a:cs typeface="Times New Roman"/>
                        </a:rPr>
                        <a:t>a</a:t>
                      </a:r>
                      <a:r>
                        <a:rPr lang="en-US" sz="1400" b="1" kern="100" baseline="-25000" dirty="0">
                          <a:solidFill>
                            <a:srgbClr val="FF0000"/>
                          </a:solidFill>
                          <a:latin typeface="Times New Roman"/>
                          <a:ea typeface="宋体"/>
                          <a:cs typeface="Times New Roman"/>
                        </a:rPr>
                        <a:t>1</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rgbClr val="FF0000"/>
                          </a:solidFill>
                          <a:latin typeface="Times New Roman"/>
                          <a:ea typeface="宋体"/>
                          <a:cs typeface="Times New Roman"/>
                        </a:rPr>
                        <a:t>15</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rgbClr val="FF0000"/>
                          </a:solidFill>
                          <a:latin typeface="Times New Roman"/>
                          <a:ea typeface="宋体"/>
                          <a:cs typeface="Times New Roman"/>
                        </a:rPr>
                        <a:t>10</a:t>
                      </a:r>
                      <a:endParaRPr lang="zh-CN" sz="1400" b="1" kern="100" dirty="0">
                        <a:solidFill>
                          <a:srgbClr val="FF0000"/>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solidFill>
                            <a:schemeClr val="tx1"/>
                          </a:solidFill>
                          <a:latin typeface="Times New Roman"/>
                          <a:ea typeface="宋体"/>
                          <a:cs typeface="Times New Roman"/>
                        </a:rPr>
                        <a:t>a</a:t>
                      </a:r>
                      <a:r>
                        <a:rPr lang="en-US" sz="1400" b="1" kern="100" baseline="-25000" dirty="0">
                          <a:solidFill>
                            <a:schemeClr val="tx1"/>
                          </a:solidFill>
                          <a:latin typeface="Times New Roman"/>
                          <a:ea typeface="宋体"/>
                          <a:cs typeface="Times New Roman"/>
                        </a:rPr>
                        <a:t>4</a:t>
                      </a:r>
                      <a:endParaRPr lang="zh-CN" sz="1400" b="1" kern="100" dirty="0">
                        <a:solidFill>
                          <a:schemeClr val="tx1"/>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solidFill>
                            <a:schemeClr val="tx1"/>
                          </a:solidFill>
                          <a:latin typeface="Times New Roman"/>
                          <a:ea typeface="宋体"/>
                          <a:cs typeface="Times New Roman"/>
                        </a:rPr>
                        <a:t>1.0</a:t>
                      </a:r>
                      <a:endParaRPr lang="zh-CN" sz="1400" b="1" kern="100" dirty="0">
                        <a:solidFill>
                          <a:schemeClr val="tx1"/>
                        </a:solidFill>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a</a:t>
                      </a:r>
                      <a:r>
                        <a:rPr lang="en-US" sz="1400" b="1" kern="100" baseline="-25000" dirty="0">
                          <a:latin typeface="Times New Roman"/>
                          <a:ea typeface="宋体"/>
                          <a:cs typeface="Times New Roman"/>
                        </a:rPr>
                        <a:t>4</a:t>
                      </a:r>
                      <a:r>
                        <a:rPr lang="en-US" sz="1400" b="1" kern="100" dirty="0">
                          <a:latin typeface="Times New Roman"/>
                          <a:ea typeface="宋体"/>
                          <a:cs typeface="Times New Roman"/>
                        </a:rPr>
                        <a:t>-a</a:t>
                      </a:r>
                      <a:r>
                        <a:rPr lang="en-US" sz="1400" b="1" kern="100" baseline="-25000" dirty="0">
                          <a:latin typeface="Times New Roman"/>
                          <a:ea typeface="宋体"/>
                          <a:cs typeface="Times New Roman"/>
                        </a:rPr>
                        <a:t>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1.0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1.0</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a</a:t>
                      </a:r>
                      <a:r>
                        <a:rPr lang="en-US" sz="1400" b="1" kern="100" baseline="-25000" dirty="0" smtClean="0">
                          <a:latin typeface="Times New Roman"/>
                          <a:ea typeface="宋体"/>
                          <a:cs typeface="Times New Roman"/>
                        </a:rPr>
                        <a:t>5</a:t>
                      </a:r>
                      <a:r>
                        <a:rPr lang="en-US" sz="1400" b="1" kern="100" dirty="0" smtClean="0">
                          <a:latin typeface="Times New Roman"/>
                          <a:ea typeface="宋体"/>
                          <a:cs typeface="Times New Roman"/>
                        </a:rPr>
                        <a:t>-a</a:t>
                      </a:r>
                      <a:r>
                        <a:rPr lang="en-US" sz="1400" b="1" kern="100" baseline="-25000" dirty="0" smtClean="0">
                          <a:latin typeface="Times New Roman"/>
                          <a:ea typeface="宋体"/>
                          <a:cs typeface="Times New Roman"/>
                        </a:rPr>
                        <a:t>8</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400" b="1" kern="100" dirty="0" smtClean="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a</a:t>
                      </a:r>
                      <a:r>
                        <a:rPr lang="en-US" sz="1400" b="1" kern="100" baseline="-25000" dirty="0">
                          <a:latin typeface="Times New Roman"/>
                          <a:ea typeface="宋体"/>
                          <a:cs typeface="Times New Roman"/>
                        </a:rPr>
                        <a:t>6</a:t>
                      </a:r>
                      <a:r>
                        <a:rPr lang="en-US" sz="1400" b="1" kern="100" dirty="0">
                          <a:latin typeface="Times New Roman"/>
                          <a:ea typeface="宋体"/>
                          <a:cs typeface="Times New Roman"/>
                        </a:rPr>
                        <a:t>-a</a:t>
                      </a:r>
                      <a:r>
                        <a:rPr lang="en-US" sz="1400" b="1" kern="100" baseline="-25000" dirty="0">
                          <a:latin typeface="Times New Roman"/>
                          <a:ea typeface="宋体"/>
                          <a:cs typeface="Times New Roman"/>
                        </a:rPr>
                        <a:t>7</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0.2</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0.2</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a</a:t>
                      </a:r>
                      <a:r>
                        <a:rPr lang="en-US" sz="1400" b="1" kern="100" baseline="-25000" dirty="0" smtClean="0">
                          <a:latin typeface="Times New Roman"/>
                          <a:ea typeface="宋体"/>
                          <a:cs typeface="Times New Roman"/>
                        </a:rPr>
                        <a:t>9</a:t>
                      </a:r>
                      <a:r>
                        <a:rPr lang="en-US" sz="1400" b="1" kern="100" dirty="0" smtClean="0">
                          <a:latin typeface="Times New Roman"/>
                          <a:ea typeface="宋体"/>
                          <a:cs typeface="Times New Roman"/>
                        </a:rPr>
                        <a:t>-a</a:t>
                      </a:r>
                      <a:r>
                        <a:rPr lang="en-US" sz="1400" b="1" kern="100" baseline="-25000" dirty="0" smtClean="0">
                          <a:latin typeface="Times New Roman"/>
                          <a:ea typeface="宋体"/>
                          <a:cs typeface="Times New Roman"/>
                        </a:rPr>
                        <a:t>21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smtClean="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74">
                <a:tc vMerge="1">
                  <a:txBody>
                    <a:bodyPr/>
                    <a:lstStyle/>
                    <a:p>
                      <a:endParaRPr lang="zh-CN" altLang="en-US"/>
                    </a:p>
                  </a:txBody>
                  <a:tcPr/>
                </a:tc>
                <a:tc>
                  <a:txBody>
                    <a:bodyPr/>
                    <a:lstStyle/>
                    <a:p>
                      <a:pPr algn="l">
                        <a:spcAft>
                          <a:spcPts val="0"/>
                        </a:spcAft>
                      </a:pPr>
                      <a:r>
                        <a:rPr lang="en-US" sz="1400" b="1" kern="100" dirty="0">
                          <a:latin typeface="Times New Roman"/>
                          <a:ea typeface="宋体"/>
                          <a:cs typeface="Times New Roman"/>
                        </a:rPr>
                        <a:t>a</a:t>
                      </a:r>
                      <a:r>
                        <a:rPr lang="en-US" sz="1400" b="1" kern="100" baseline="-25000" dirty="0">
                          <a:latin typeface="Times New Roman"/>
                          <a:ea typeface="宋体"/>
                          <a:cs typeface="Times New Roman"/>
                        </a:rPr>
                        <a:t>8</a:t>
                      </a:r>
                      <a:r>
                        <a:rPr lang="en-US" sz="1400" b="1" kern="100" dirty="0">
                          <a:latin typeface="Times New Roman"/>
                          <a:ea typeface="宋体"/>
                          <a:cs typeface="Times New Roman"/>
                        </a:rPr>
                        <a:t>-a</a:t>
                      </a:r>
                      <a:r>
                        <a:rPr lang="en-US" sz="1400" b="1" kern="100" baseline="-25000" dirty="0">
                          <a:latin typeface="Times New Roman"/>
                          <a:ea typeface="宋体"/>
                          <a:cs typeface="Times New Roman"/>
                        </a:rPr>
                        <a:t>15</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kern="100" dirty="0">
                          <a:latin typeface="Times New Roman"/>
                          <a:ea typeface="宋体"/>
                          <a:cs typeface="Times New Roman"/>
                        </a:rPr>
                        <a:t>0.1</a:t>
                      </a: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400" b="1" kern="100" dirty="0">
                        <a:latin typeface="Times New Roman"/>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 name="Rectangle 191"/>
          <p:cNvSpPr>
            <a:spLocks noChangeArrowheads="1"/>
          </p:cNvSpPr>
          <p:nvPr/>
        </p:nvSpPr>
        <p:spPr bwMode="auto">
          <a:xfrm>
            <a:off x="0" y="1071546"/>
            <a:ext cx="8643934" cy="571504"/>
          </a:xfrm>
          <a:prstGeom prst="rect">
            <a:avLst/>
          </a:prstGeom>
          <a:noFill/>
          <a:ln w="9525">
            <a:noFill/>
            <a:miter lim="800000"/>
            <a:headEnd/>
            <a:tailEnd/>
          </a:ln>
          <a:effectLst/>
        </p:spPr>
        <p:txBody>
          <a:bodyPr/>
          <a:lstStyle/>
          <a:p>
            <a:pPr marL="342900" indent="-342900" algn="just">
              <a:spcBef>
                <a:spcPct val="20000"/>
              </a:spcBef>
            </a:pPr>
            <a:r>
              <a:rPr lang="en-US" altLang="zh-CN" sz="2000" b="1" dirty="0" smtClean="0">
                <a:ea typeface="楷体_GB2312" pitchFamily="49" charset="-122"/>
              </a:rPr>
              <a:t>          The specifications of these magnets are listed in the table.</a:t>
            </a:r>
            <a:endParaRPr lang="zh-CN" altLang="en-US" sz="2000" b="1" dirty="0">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14348" y="285728"/>
            <a:ext cx="8001056" cy="561975"/>
          </a:xfrm>
        </p:spPr>
        <p:txBody>
          <a:bodyPr/>
          <a:lstStyle/>
          <a:p>
            <a:r>
              <a:rPr lang="en-US" altLang="zh-CN" sz="2400" b="1" dirty="0" smtClean="0">
                <a:ea typeface="黑体" pitchFamily="2" charset="-122"/>
              </a:rPr>
              <a:t>Production of the large aperture </a:t>
            </a:r>
            <a:r>
              <a:rPr lang="en-US" altLang="zh-CN" sz="2400" b="1" dirty="0" err="1" smtClean="0">
                <a:ea typeface="黑体" pitchFamily="2" charset="-122"/>
              </a:rPr>
              <a:t>quadrupole</a:t>
            </a:r>
            <a:r>
              <a:rPr lang="en-US" altLang="zh-CN" sz="2400" b="1" dirty="0" smtClean="0">
                <a:ea typeface="黑体" pitchFamily="2" charset="-122"/>
              </a:rPr>
              <a:t> magnets</a:t>
            </a:r>
            <a:endParaRPr lang="zh-CN" altLang="en-US" sz="2400" b="1" dirty="0">
              <a:ea typeface="黑体" pitchFamily="2" charset="-122"/>
            </a:endParaRPr>
          </a:p>
        </p:txBody>
      </p:sp>
      <p:sp>
        <p:nvSpPr>
          <p:cNvPr id="96" name="Rectangle 191"/>
          <p:cNvSpPr>
            <a:spLocks noChangeArrowheads="1"/>
          </p:cNvSpPr>
          <p:nvPr/>
        </p:nvSpPr>
        <p:spPr bwMode="auto">
          <a:xfrm>
            <a:off x="500034" y="1285860"/>
            <a:ext cx="4143404" cy="5000660"/>
          </a:xfrm>
          <a:prstGeom prst="rect">
            <a:avLst/>
          </a:prstGeom>
          <a:noFill/>
          <a:ln w="9525">
            <a:noFill/>
            <a:miter lim="800000"/>
            <a:headEnd/>
            <a:tailEnd/>
          </a:ln>
          <a:effectLst/>
        </p:spPr>
        <p:txBody>
          <a:bodyPr/>
          <a:lstStyle/>
          <a:p>
            <a:pPr marL="342900" indent="-342900" algn="just">
              <a:spcBef>
                <a:spcPct val="20000"/>
              </a:spcBef>
              <a:buClr>
                <a:srgbClr val="FF0000"/>
              </a:buClr>
              <a:buFont typeface="Wingdings" pitchFamily="2" charset="2"/>
              <a:buChar char="Ø"/>
            </a:pPr>
            <a:r>
              <a:rPr lang="en-US" altLang="zh-CN" sz="2000" b="1" dirty="0" smtClean="0"/>
              <a:t>In three types of the magnets, the large aperture </a:t>
            </a:r>
            <a:r>
              <a:rPr lang="en-US" altLang="zh-CN" sz="2000" b="1" dirty="0" err="1" smtClean="0"/>
              <a:t>quadrupole</a:t>
            </a:r>
            <a:r>
              <a:rPr lang="en-US" altLang="zh-CN" sz="2000" b="1" dirty="0" smtClean="0"/>
              <a:t> magnet is the easiest  one to be produced. </a:t>
            </a:r>
          </a:p>
          <a:p>
            <a:pPr marL="342900" indent="-342900" algn="just">
              <a:spcBef>
                <a:spcPct val="20000"/>
              </a:spcBef>
              <a:buClr>
                <a:srgbClr val="FF0000"/>
              </a:buClr>
              <a:buFont typeface="Wingdings" pitchFamily="2" charset="2"/>
              <a:buChar char="Ø"/>
            </a:pPr>
            <a:r>
              <a:rPr lang="en-US" altLang="zh-CN" sz="2000" b="1" dirty="0" smtClean="0"/>
              <a:t>As it has a thick yoke and 90mm large aperture, its magnetic field is not much sensitive to the mechanical errors. </a:t>
            </a:r>
          </a:p>
          <a:p>
            <a:pPr marL="342900" indent="-342900" algn="just">
              <a:spcBef>
                <a:spcPct val="20000"/>
              </a:spcBef>
              <a:buClr>
                <a:srgbClr val="FF0000"/>
              </a:buClr>
              <a:buFont typeface="Wingdings" pitchFamily="2" charset="2"/>
              <a:buChar char="Ø"/>
            </a:pPr>
            <a:r>
              <a:rPr lang="en-US" altLang="zh-CN" sz="2000" b="1" dirty="0" smtClean="0"/>
              <a:t>The pole profile was machined by EDM, the pole ends were chamfered to reduce the allowed harmonic errors. And the precision of the field had easily met the requirements.  </a:t>
            </a:r>
            <a:endParaRPr lang="zh-CN" altLang="en-US" sz="2000" b="1" dirty="0"/>
          </a:p>
        </p:txBody>
      </p:sp>
      <p:sp>
        <p:nvSpPr>
          <p:cNvPr id="97" name="Rectangle 191"/>
          <p:cNvSpPr>
            <a:spLocks noChangeArrowheads="1"/>
          </p:cNvSpPr>
          <p:nvPr/>
        </p:nvSpPr>
        <p:spPr bwMode="auto">
          <a:xfrm>
            <a:off x="5500694" y="5643578"/>
            <a:ext cx="2714644" cy="287337"/>
          </a:xfrm>
          <a:prstGeom prst="rect">
            <a:avLst/>
          </a:prstGeom>
          <a:noFill/>
          <a:ln w="9525">
            <a:noFill/>
            <a:miter lim="800000"/>
            <a:headEnd/>
            <a:tailEnd/>
          </a:ln>
          <a:effectLst/>
        </p:spPr>
        <p:txBody>
          <a:bodyPr/>
          <a:lstStyle/>
          <a:p>
            <a:pPr marL="342900" indent="-342900">
              <a:spcBef>
                <a:spcPct val="20000"/>
              </a:spcBef>
            </a:pPr>
            <a:r>
              <a:rPr lang="en-US" altLang="zh-CN" sz="1400" dirty="0" smtClean="0">
                <a:ea typeface="楷体_GB2312" pitchFamily="49" charset="-122"/>
              </a:rPr>
              <a:t>Cross section of LAQ magnet </a:t>
            </a:r>
            <a:endParaRPr lang="zh-CN" altLang="en-US" sz="1400" dirty="0">
              <a:ea typeface="楷体_GB2312" pitchFamily="49" charset="-122"/>
            </a:endParaRPr>
          </a:p>
        </p:txBody>
      </p:sp>
      <p:pic>
        <p:nvPicPr>
          <p:cNvPr id="8" name="图片 7" descr="Cross Section of LAQ Magnet.bmp"/>
          <p:cNvPicPr>
            <a:picLocks noChangeAspect="1"/>
          </p:cNvPicPr>
          <p:nvPr/>
        </p:nvPicPr>
        <p:blipFill>
          <a:blip r:embed="rId2"/>
          <a:stretch>
            <a:fillRect/>
          </a:stretch>
        </p:blipFill>
        <p:spPr>
          <a:xfrm>
            <a:off x="5072066" y="1142984"/>
            <a:ext cx="3714776" cy="43253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71472" y="285728"/>
            <a:ext cx="8001056" cy="561975"/>
          </a:xfrm>
        </p:spPr>
        <p:txBody>
          <a:bodyPr/>
          <a:lstStyle/>
          <a:p>
            <a:r>
              <a:rPr lang="en-US" altLang="zh-CN" sz="2400" b="1" dirty="0" smtClean="0">
                <a:ea typeface="黑体" pitchFamily="2" charset="-122"/>
              </a:rPr>
              <a:t>Production of the large aperture </a:t>
            </a:r>
            <a:r>
              <a:rPr lang="en-US" altLang="zh-CN" sz="2400" b="1" dirty="0" err="1" smtClean="0">
                <a:ea typeface="黑体" pitchFamily="2" charset="-122"/>
              </a:rPr>
              <a:t>quadrupole</a:t>
            </a:r>
            <a:r>
              <a:rPr lang="en-US" altLang="zh-CN" sz="2400" b="1" dirty="0" smtClean="0">
                <a:ea typeface="黑体" pitchFamily="2" charset="-122"/>
              </a:rPr>
              <a:t> magnets</a:t>
            </a:r>
            <a:endParaRPr lang="zh-CN" altLang="en-US" sz="2400" b="1" dirty="0">
              <a:ea typeface="黑体" pitchFamily="2" charset="-122"/>
            </a:endParaRPr>
          </a:p>
        </p:txBody>
      </p:sp>
      <p:pic>
        <p:nvPicPr>
          <p:cNvPr id="8" name="图片 7" descr="harmonic errors of the quadrupole magnets.bmp"/>
          <p:cNvPicPr>
            <a:picLocks noChangeAspect="1"/>
          </p:cNvPicPr>
          <p:nvPr/>
        </p:nvPicPr>
        <p:blipFill>
          <a:blip r:embed="rId2"/>
          <a:stretch>
            <a:fillRect/>
          </a:stretch>
        </p:blipFill>
        <p:spPr>
          <a:xfrm>
            <a:off x="1428728" y="1428736"/>
            <a:ext cx="6296044" cy="5266239"/>
          </a:xfrm>
          <a:prstGeom prst="rect">
            <a:avLst/>
          </a:prstGeom>
        </p:spPr>
      </p:pic>
      <p:sp>
        <p:nvSpPr>
          <p:cNvPr id="9" name="Rectangle 191"/>
          <p:cNvSpPr>
            <a:spLocks noChangeArrowheads="1"/>
          </p:cNvSpPr>
          <p:nvPr/>
        </p:nvSpPr>
        <p:spPr bwMode="auto">
          <a:xfrm>
            <a:off x="571472" y="1000108"/>
            <a:ext cx="7572428" cy="357190"/>
          </a:xfrm>
          <a:prstGeom prst="rect">
            <a:avLst/>
          </a:prstGeom>
          <a:noFill/>
          <a:ln w="9525">
            <a:noFill/>
            <a:miter lim="800000"/>
            <a:headEnd/>
            <a:tailEnd/>
          </a:ln>
          <a:effectLst/>
        </p:spPr>
        <p:txBody>
          <a:bodyPr/>
          <a:lstStyle/>
          <a:p>
            <a:pPr marL="342900" indent="-342900" algn="just">
              <a:spcBef>
                <a:spcPct val="20000"/>
              </a:spcBef>
            </a:pPr>
            <a:r>
              <a:rPr lang="en-US" altLang="zh-CN" dirty="0" smtClean="0">
                <a:ea typeface="楷体_GB2312" pitchFamily="49" charset="-122"/>
              </a:rPr>
              <a:t>        </a:t>
            </a:r>
            <a:r>
              <a:rPr lang="en-US" altLang="zh-CN" sz="2000" b="1" dirty="0" smtClean="0">
                <a:ea typeface="楷体_GB2312" pitchFamily="49" charset="-122"/>
              </a:rPr>
              <a:t>Harmonic errors of 3 large aperture </a:t>
            </a:r>
            <a:r>
              <a:rPr lang="en-US" altLang="zh-CN" sz="2000" b="1" dirty="0" err="1" smtClean="0">
                <a:ea typeface="楷体_GB2312" pitchFamily="49" charset="-122"/>
              </a:rPr>
              <a:t>quadrupole</a:t>
            </a:r>
            <a:r>
              <a:rPr lang="en-US" altLang="zh-CN" sz="2000" b="1" dirty="0" smtClean="0">
                <a:ea typeface="楷体_GB2312" pitchFamily="49" charset="-122"/>
              </a:rPr>
              <a:t> magnets.</a:t>
            </a:r>
            <a:endParaRPr lang="zh-CN" altLang="en-US" sz="2000" b="1" dirty="0">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3" name="Picture 9" descr="17"/>
          <p:cNvPicPr>
            <a:picLocks noChangeAspect="1" noChangeArrowheads="1"/>
          </p:cNvPicPr>
          <p:nvPr/>
        </p:nvPicPr>
        <p:blipFill>
          <a:blip r:embed="rId2"/>
          <a:srcRect/>
          <a:stretch>
            <a:fillRect/>
          </a:stretch>
        </p:blipFill>
        <p:spPr bwMode="auto">
          <a:xfrm>
            <a:off x="5214942" y="4214818"/>
            <a:ext cx="3077498" cy="2357454"/>
          </a:xfrm>
          <a:prstGeom prst="rect">
            <a:avLst/>
          </a:prstGeom>
          <a:noFill/>
        </p:spPr>
      </p:pic>
      <p:sp>
        <p:nvSpPr>
          <p:cNvPr id="67599" name="Rectangle 15"/>
          <p:cNvSpPr>
            <a:spLocks noChangeArrowheads="1"/>
          </p:cNvSpPr>
          <p:nvPr/>
        </p:nvSpPr>
        <p:spPr bwMode="auto">
          <a:xfrm>
            <a:off x="285720" y="1142984"/>
            <a:ext cx="4429156" cy="5357850"/>
          </a:xfrm>
          <a:prstGeom prst="rect">
            <a:avLst/>
          </a:prstGeom>
          <a:noFill/>
          <a:ln w="9525">
            <a:noFill/>
            <a:miter lim="800000"/>
            <a:headEnd/>
            <a:tailEnd/>
          </a:ln>
          <a:effectLst/>
        </p:spPr>
        <p:txBody>
          <a:bodyPr/>
          <a:lstStyle/>
          <a:p>
            <a:pPr marL="342900" indent="-342900">
              <a:lnSpc>
                <a:spcPct val="90000"/>
              </a:lnSpc>
              <a:spcBef>
                <a:spcPct val="20000"/>
              </a:spcBef>
            </a:pPr>
            <a:endParaRPr lang="zh-CN" altLang="en-US" sz="2000" dirty="0">
              <a:latin typeface="宋体" charset="-122"/>
            </a:endParaRPr>
          </a:p>
          <a:p>
            <a:pPr marL="342900" indent="-342900" algn="just">
              <a:lnSpc>
                <a:spcPct val="90000"/>
              </a:lnSpc>
              <a:spcBef>
                <a:spcPct val="20000"/>
              </a:spcBef>
              <a:buClr>
                <a:srgbClr val="FF0000"/>
              </a:buClr>
              <a:buFont typeface="Wingdings" pitchFamily="2" charset="2"/>
              <a:buChar char="Ø"/>
            </a:pPr>
            <a:r>
              <a:rPr lang="en-US" altLang="zh-CN" sz="2000" b="1" dirty="0" smtClean="0">
                <a:ea typeface="楷体_GB2312" pitchFamily="49" charset="-122"/>
              </a:rPr>
              <a:t>The wide </a:t>
            </a:r>
            <a:r>
              <a:rPr lang="en-US" altLang="zh-CN" sz="2000" b="1" dirty="0" err="1" smtClean="0">
                <a:ea typeface="楷体_GB2312" pitchFamily="49" charset="-122"/>
              </a:rPr>
              <a:t>sextupole</a:t>
            </a:r>
            <a:r>
              <a:rPr lang="en-US" altLang="zh-CN" sz="2000" b="1" dirty="0" smtClean="0">
                <a:ea typeface="楷体_GB2312" pitchFamily="49" charset="-122"/>
              </a:rPr>
              <a:t> magnet is the most difficult one in three types of the magnets to be produced</a:t>
            </a:r>
            <a:endParaRPr lang="en-US" altLang="zh-CN" sz="2000" b="1" dirty="0" smtClean="0">
              <a:latin typeface="宋体" charset="-122"/>
            </a:endParaRPr>
          </a:p>
          <a:p>
            <a:pPr marL="342900" indent="-342900" algn="just">
              <a:lnSpc>
                <a:spcPct val="90000"/>
              </a:lnSpc>
              <a:spcBef>
                <a:spcPct val="20000"/>
              </a:spcBef>
              <a:buClr>
                <a:srgbClr val="FF0000"/>
              </a:buClr>
              <a:buFont typeface="Wingdings" pitchFamily="2" charset="2"/>
              <a:buChar char="Ø"/>
            </a:pPr>
            <a:r>
              <a:rPr lang="en-US" altLang="zh-CN" sz="2000" b="1" dirty="0" smtClean="0"/>
              <a:t>The pole profile is different from conventional </a:t>
            </a:r>
            <a:r>
              <a:rPr lang="en-US" altLang="zh-CN" sz="2000" b="1" dirty="0" err="1" smtClean="0"/>
              <a:t>sextupole</a:t>
            </a:r>
            <a:r>
              <a:rPr lang="en-US" altLang="zh-CN" sz="2000" b="1" dirty="0" smtClean="0"/>
              <a:t> magnet. It is good to suppress the allowed harmonic errors such as b9, b15, but it makes the field of the magnet very sensitive to mechanical errors</a:t>
            </a:r>
          </a:p>
          <a:p>
            <a:pPr marL="342900" indent="-342900" algn="just">
              <a:lnSpc>
                <a:spcPct val="90000"/>
              </a:lnSpc>
              <a:spcBef>
                <a:spcPct val="20000"/>
              </a:spcBef>
              <a:buClr>
                <a:srgbClr val="FF0000"/>
              </a:buClr>
              <a:buFont typeface="Wingdings" pitchFamily="2" charset="2"/>
              <a:buChar char="Ø"/>
            </a:pPr>
            <a:r>
              <a:rPr lang="en-US" altLang="zh-CN" sz="2000" b="1" dirty="0" smtClean="0">
                <a:latin typeface="+mj-lt"/>
              </a:rPr>
              <a:t>The side U blocks ruin the</a:t>
            </a:r>
            <a:r>
              <a:rPr lang="en-US" sz="2000" b="1" dirty="0"/>
              <a:t> 6-fold symmetry </a:t>
            </a:r>
            <a:r>
              <a:rPr lang="en-US" sz="2000" b="1" dirty="0" smtClean="0"/>
              <a:t>of the </a:t>
            </a:r>
            <a:r>
              <a:rPr lang="en-US" sz="2000" b="1" dirty="0" err="1" smtClean="0"/>
              <a:t>sextupole</a:t>
            </a:r>
            <a:r>
              <a:rPr lang="en-US" sz="2000" b="1" dirty="0" smtClean="0"/>
              <a:t> magnet, which makes </a:t>
            </a:r>
            <a:r>
              <a:rPr lang="en-US" sz="2000" b="1" dirty="0"/>
              <a:t>odd </a:t>
            </a:r>
            <a:r>
              <a:rPr lang="en-US" sz="2000" b="1" dirty="0" smtClean="0"/>
              <a:t>order harmonic errors </a:t>
            </a:r>
            <a:r>
              <a:rPr lang="en-US" sz="2000" b="1" dirty="0"/>
              <a:t>of b1, </a:t>
            </a:r>
            <a:r>
              <a:rPr lang="en-US" sz="2000" b="1" dirty="0" smtClean="0"/>
              <a:t>b5, b7… become </a:t>
            </a:r>
            <a:r>
              <a:rPr lang="en-US" sz="2000" b="1" dirty="0"/>
              <a:t>“allowed</a:t>
            </a:r>
            <a:r>
              <a:rPr lang="en-US" sz="2000" b="1" dirty="0" smtClean="0"/>
              <a:t>”.</a:t>
            </a:r>
          </a:p>
        </p:txBody>
      </p:sp>
      <p:pic>
        <p:nvPicPr>
          <p:cNvPr id="5" name="图片 4" descr="Cross Section of Wide Sextupole Magnet.bmp"/>
          <p:cNvPicPr>
            <a:picLocks noChangeAspect="1"/>
          </p:cNvPicPr>
          <p:nvPr/>
        </p:nvPicPr>
        <p:blipFill>
          <a:blip r:embed="rId3"/>
          <a:stretch>
            <a:fillRect/>
          </a:stretch>
        </p:blipFill>
        <p:spPr>
          <a:xfrm>
            <a:off x="4714876" y="1142984"/>
            <a:ext cx="3929090" cy="3219524"/>
          </a:xfrm>
          <a:prstGeom prst="rect">
            <a:avLst/>
          </a:prstGeom>
        </p:spPr>
      </p:pic>
      <p:sp>
        <p:nvSpPr>
          <p:cNvPr id="7" name="Rectangle 2"/>
          <p:cNvSpPr txBox="1">
            <a:spLocks noChangeArrowheads="1"/>
          </p:cNvSpPr>
          <p:nvPr/>
        </p:nvSpPr>
        <p:spPr bwMode="auto">
          <a:xfrm>
            <a:off x="571472" y="214290"/>
            <a:ext cx="8001056"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tx2"/>
                </a:solidFill>
                <a:effectLst/>
                <a:uLnTx/>
                <a:uFillTx/>
                <a:latin typeface="+mj-lt"/>
                <a:ea typeface="黑体" pitchFamily="2" charset="-122"/>
                <a:cs typeface="+mj-cs"/>
              </a:rPr>
              <a:t>Production of the wide </a:t>
            </a:r>
            <a:r>
              <a:rPr kumimoji="0" lang="en-US" altLang="zh-CN" sz="2400" b="1" i="0" u="none" strike="noStrike" kern="0" cap="none" spc="0" normalizeH="0" baseline="0" noProof="0" dirty="0" err="1" smtClean="0">
                <a:ln>
                  <a:noFill/>
                </a:ln>
                <a:solidFill>
                  <a:schemeClr val="tx2"/>
                </a:solidFill>
                <a:effectLst/>
                <a:uLnTx/>
                <a:uFillTx/>
                <a:latin typeface="+mj-lt"/>
                <a:ea typeface="黑体" pitchFamily="2" charset="-122"/>
                <a:cs typeface="+mj-cs"/>
              </a:rPr>
              <a:t>sextupole</a:t>
            </a:r>
            <a:r>
              <a:rPr kumimoji="0" lang="en-US" altLang="zh-CN" sz="2400" b="1" i="0" u="none" strike="noStrike" kern="0" cap="none" spc="0" normalizeH="0" baseline="0" noProof="0" dirty="0" smtClean="0">
                <a:ln>
                  <a:noFill/>
                </a:ln>
                <a:solidFill>
                  <a:schemeClr val="tx2"/>
                </a:solidFill>
                <a:effectLst/>
                <a:uLnTx/>
                <a:uFillTx/>
                <a:latin typeface="+mj-lt"/>
                <a:ea typeface="黑体" pitchFamily="2" charset="-122"/>
                <a:cs typeface="+mj-cs"/>
              </a:rPr>
              <a:t> magnets</a:t>
            </a:r>
            <a:endParaRPr kumimoji="0" lang="zh-CN" altLang="en-US" sz="2400" b="1" i="0" u="none" strike="noStrike" kern="0" cap="none" spc="0" normalizeH="0" baseline="0" noProof="0" dirty="0">
              <a:ln>
                <a:noFill/>
              </a:ln>
              <a:solidFill>
                <a:schemeClr val="tx2"/>
              </a:solidFill>
              <a:effectLst/>
              <a:uLnTx/>
              <a:uFillTx/>
              <a:latin typeface="+mj-lt"/>
              <a:ea typeface="黑体" pitchFamily="2" charset="-122"/>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5" name="Rectangle 23"/>
          <p:cNvSpPr>
            <a:spLocks noChangeArrowheads="1"/>
          </p:cNvSpPr>
          <p:nvPr/>
        </p:nvSpPr>
        <p:spPr bwMode="auto">
          <a:xfrm>
            <a:off x="142844" y="214290"/>
            <a:ext cx="6165873" cy="490537"/>
          </a:xfrm>
          <a:prstGeom prst="rect">
            <a:avLst/>
          </a:prstGeom>
          <a:noFill/>
          <a:ln w="9525">
            <a:noFill/>
            <a:miter lim="800000"/>
            <a:headEnd/>
            <a:tailEnd/>
          </a:ln>
          <a:effectLst/>
        </p:spPr>
        <p:txBody>
          <a:bodyPr anchor="ctr"/>
          <a:lstStyle/>
          <a:p>
            <a:r>
              <a:rPr lang="en-US" altLang="zh-CN" sz="2000" b="1" dirty="0" smtClean="0">
                <a:solidFill>
                  <a:srgbClr val="FF0000"/>
                </a:solidFill>
                <a:ea typeface="黑体" pitchFamily="2" charset="-122"/>
              </a:rPr>
              <a:t>Field simulation of the </a:t>
            </a:r>
            <a:r>
              <a:rPr lang="en-US" altLang="zh-CN" sz="2000" b="1" dirty="0" err="1" smtClean="0">
                <a:solidFill>
                  <a:srgbClr val="FF0000"/>
                </a:solidFill>
                <a:ea typeface="黑体" pitchFamily="2" charset="-122"/>
              </a:rPr>
              <a:t>sextupole</a:t>
            </a:r>
            <a:r>
              <a:rPr lang="en-US" altLang="zh-CN" sz="2000" b="1" dirty="0" smtClean="0">
                <a:solidFill>
                  <a:srgbClr val="FF0000"/>
                </a:solidFill>
                <a:ea typeface="黑体" pitchFamily="2" charset="-122"/>
              </a:rPr>
              <a:t> magnet</a:t>
            </a:r>
            <a:endParaRPr lang="zh-CN" altLang="en-US" sz="2000" b="1" dirty="0">
              <a:solidFill>
                <a:srgbClr val="FF0000"/>
              </a:solidFill>
              <a:ea typeface="黑体" pitchFamily="2" charset="-122"/>
            </a:endParaRPr>
          </a:p>
        </p:txBody>
      </p:sp>
      <p:graphicFrame>
        <p:nvGraphicFramePr>
          <p:cNvPr id="9210" name="Group 1018"/>
          <p:cNvGraphicFramePr>
            <a:graphicFrameLocks noGrp="1"/>
          </p:cNvGraphicFramePr>
          <p:nvPr>
            <p:ph/>
          </p:nvPr>
        </p:nvGraphicFramePr>
        <p:xfrm>
          <a:off x="1714480" y="1643050"/>
          <a:ext cx="6215106" cy="4904735"/>
        </p:xfrm>
        <a:graphic>
          <a:graphicData uri="http://schemas.openxmlformats.org/drawingml/2006/table">
            <a:tbl>
              <a:tblPr/>
              <a:tblGrid>
                <a:gridCol w="2014911"/>
                <a:gridCol w="1900089"/>
                <a:gridCol w="2300106"/>
              </a:tblGrid>
              <a:tr h="3327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n</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Calculated</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Required</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b1</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-35.08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30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b2</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b3</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b4</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2.50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b5</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-5.06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b6</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b7</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-0.15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b8</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b9</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0.43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1.00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b10</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b11</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3300"/>
                          </a:solidFill>
                          <a:effectLst/>
                          <a:latin typeface="宋体" charset="-122"/>
                          <a:ea typeface="宋体" charset="-122"/>
                        </a:rPr>
                        <a:t>0.35 </a:t>
                      </a:r>
                      <a:endParaRPr kumimoji="0" lang="en-US" altLang="zh-CN" sz="1400" b="1" i="0" u="none" strike="noStrike" cap="none" normalizeH="0" baseline="0" dirty="0" smtClean="0">
                        <a:ln>
                          <a:noFill/>
                        </a:ln>
                        <a:solidFill>
                          <a:srgbClr val="FF3300"/>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b12</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b13</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b14</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0.00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0.10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宋体" charset="-122"/>
                          <a:ea typeface="宋体" charset="-122"/>
                        </a:rPr>
                        <a:t>b15</a:t>
                      </a:r>
                      <a:endParaRPr kumimoji="0" lang="en-US" altLang="zh-CN" sz="1400" b="1"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0.26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宋体" charset="-122"/>
                          <a:ea typeface="宋体" charset="-122"/>
                        </a:rPr>
                        <a:t>0.50 </a:t>
                      </a:r>
                      <a:endParaRPr kumimoji="0" lang="en-US" altLang="zh-CN" sz="1400" b="1"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15"/>
          <p:cNvSpPr>
            <a:spLocks noChangeArrowheads="1"/>
          </p:cNvSpPr>
          <p:nvPr/>
        </p:nvSpPr>
        <p:spPr bwMode="auto">
          <a:xfrm>
            <a:off x="0" y="714356"/>
            <a:ext cx="8786874" cy="928694"/>
          </a:xfrm>
          <a:prstGeom prst="rect">
            <a:avLst/>
          </a:prstGeom>
          <a:noFill/>
          <a:ln w="9525">
            <a:noFill/>
            <a:miter lim="800000"/>
            <a:headEnd/>
            <a:tailEnd/>
          </a:ln>
          <a:effectLst/>
        </p:spPr>
        <p:txBody>
          <a:bodyPr/>
          <a:lstStyle/>
          <a:p>
            <a:pPr marL="342900" indent="-342900" algn="just">
              <a:lnSpc>
                <a:spcPct val="90000"/>
              </a:lnSpc>
              <a:spcBef>
                <a:spcPct val="20000"/>
              </a:spcBef>
            </a:pPr>
            <a:r>
              <a:rPr lang="en-US" altLang="zh-CN" dirty="0" smtClean="0">
                <a:latin typeface="+mj-lt"/>
              </a:rPr>
              <a:t>         </a:t>
            </a:r>
            <a:r>
              <a:rPr lang="en-US" altLang="zh-CN" sz="2000" b="1" dirty="0" smtClean="0"/>
              <a:t>The TOSCA program was used to simulate the field of the magnet. As previous analysis, the simulated b1 and b5 </a:t>
            </a:r>
            <a:r>
              <a:rPr lang="en-US" altLang="zh-CN" sz="2000" b="1" dirty="0" smtClean="0"/>
              <a:t>were </a:t>
            </a:r>
            <a:r>
              <a:rPr lang="en-US" altLang="zh-CN" sz="2000" b="1" dirty="0" smtClean="0"/>
              <a:t>larger than the required value.</a:t>
            </a:r>
            <a:endParaRPr lang="zh-CN" alt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13" name="Rectangle 4665"/>
          <p:cNvSpPr>
            <a:spLocks noChangeArrowheads="1"/>
          </p:cNvSpPr>
          <p:nvPr/>
        </p:nvSpPr>
        <p:spPr bwMode="auto">
          <a:xfrm>
            <a:off x="428596" y="714356"/>
            <a:ext cx="8358246" cy="1323439"/>
          </a:xfrm>
          <a:prstGeom prst="rect">
            <a:avLst/>
          </a:prstGeom>
          <a:noFill/>
          <a:ln w="9525">
            <a:noFill/>
            <a:miter lim="800000"/>
            <a:headEnd/>
            <a:tailEnd/>
          </a:ln>
          <a:effectLst/>
        </p:spPr>
        <p:txBody>
          <a:bodyPr wrap="square">
            <a:spAutoFit/>
          </a:bodyPr>
          <a:lstStyle/>
          <a:p>
            <a:pPr algn="just"/>
            <a:r>
              <a:rPr lang="en-US" altLang="zh-CN" sz="2000" b="1" dirty="0" smtClean="0">
                <a:solidFill>
                  <a:schemeClr val="tx2"/>
                </a:solidFill>
              </a:rPr>
              <a:t>In order to suppress b1 and b5, a method of adjusting the distance between the upper </a:t>
            </a:r>
            <a:r>
              <a:rPr lang="en-US" altLang="zh-CN" sz="2000" b="1" dirty="0" smtClean="0">
                <a:solidFill>
                  <a:schemeClr val="tx2"/>
                </a:solidFill>
              </a:rPr>
              <a:t>and </a:t>
            </a:r>
            <a:r>
              <a:rPr lang="en-US" altLang="zh-CN" sz="2000" b="1" dirty="0" smtClean="0">
                <a:solidFill>
                  <a:schemeClr val="tx2"/>
                </a:solidFill>
              </a:rPr>
              <a:t>lower </a:t>
            </a:r>
            <a:r>
              <a:rPr lang="en-US" altLang="zh-CN" sz="2000" b="1" dirty="0" smtClean="0">
                <a:solidFill>
                  <a:schemeClr val="tx2"/>
                </a:solidFill>
              </a:rPr>
              <a:t>poles </a:t>
            </a:r>
            <a:r>
              <a:rPr lang="en-US" altLang="zh-CN" sz="2000" b="1" dirty="0" smtClean="0">
                <a:solidFill>
                  <a:schemeClr val="tx2"/>
                </a:solidFill>
              </a:rPr>
              <a:t>was adopted. Two shims in the roots of the upper </a:t>
            </a:r>
            <a:r>
              <a:rPr lang="en-US" altLang="zh-CN" sz="2000" b="1" dirty="0" smtClean="0">
                <a:solidFill>
                  <a:schemeClr val="tx2"/>
                </a:solidFill>
              </a:rPr>
              <a:t> </a:t>
            </a:r>
            <a:r>
              <a:rPr lang="en-US" altLang="zh-CN" sz="2000" b="1" dirty="0" smtClean="0">
                <a:solidFill>
                  <a:schemeClr val="tx2"/>
                </a:solidFill>
              </a:rPr>
              <a:t>and lower </a:t>
            </a:r>
            <a:r>
              <a:rPr lang="en-US" altLang="zh-CN" sz="2000" b="1" dirty="0" smtClean="0">
                <a:solidFill>
                  <a:schemeClr val="tx2"/>
                </a:solidFill>
              </a:rPr>
              <a:t>poles were </a:t>
            </a:r>
            <a:r>
              <a:rPr lang="en-US" altLang="zh-CN" sz="2000" b="1" dirty="0" smtClean="0">
                <a:solidFill>
                  <a:schemeClr val="tx2"/>
                </a:solidFill>
              </a:rPr>
              <a:t>used to adjust the distance.</a:t>
            </a:r>
            <a:endParaRPr lang="en-US" altLang="zh-CN" sz="2000" b="1" dirty="0">
              <a:solidFill>
                <a:schemeClr val="tx2"/>
              </a:solidFill>
            </a:endParaRPr>
          </a:p>
        </p:txBody>
      </p:sp>
      <p:pic>
        <p:nvPicPr>
          <p:cNvPr id="5" name="图片 4" descr="Cross Section of Wide Sextupole Magnet01.bmp"/>
          <p:cNvPicPr>
            <a:picLocks noChangeAspect="1"/>
          </p:cNvPicPr>
          <p:nvPr/>
        </p:nvPicPr>
        <p:blipFill>
          <a:blip r:embed="rId2"/>
          <a:stretch>
            <a:fillRect/>
          </a:stretch>
        </p:blipFill>
        <p:spPr>
          <a:xfrm>
            <a:off x="2143108" y="2071678"/>
            <a:ext cx="5286412" cy="4324729"/>
          </a:xfrm>
          <a:prstGeom prst="rect">
            <a:avLst/>
          </a:prstGeom>
        </p:spPr>
      </p:pic>
      <p:sp>
        <p:nvSpPr>
          <p:cNvPr id="6" name="Rectangle 23"/>
          <p:cNvSpPr>
            <a:spLocks noChangeArrowheads="1"/>
          </p:cNvSpPr>
          <p:nvPr/>
        </p:nvSpPr>
        <p:spPr bwMode="auto">
          <a:xfrm>
            <a:off x="142844" y="214290"/>
            <a:ext cx="6165873" cy="490537"/>
          </a:xfrm>
          <a:prstGeom prst="rect">
            <a:avLst/>
          </a:prstGeom>
          <a:noFill/>
          <a:ln w="9525">
            <a:noFill/>
            <a:miter lim="800000"/>
            <a:headEnd/>
            <a:tailEnd/>
          </a:ln>
          <a:effectLst/>
        </p:spPr>
        <p:txBody>
          <a:bodyPr anchor="ctr"/>
          <a:lstStyle/>
          <a:p>
            <a:r>
              <a:rPr lang="en-US" altLang="zh-CN" sz="2000" b="1" dirty="0" smtClean="0">
                <a:solidFill>
                  <a:srgbClr val="FF0000"/>
                </a:solidFill>
                <a:ea typeface="黑体" pitchFamily="2" charset="-122"/>
              </a:rPr>
              <a:t>A method to shim the field</a:t>
            </a:r>
            <a:endParaRPr lang="zh-CN" altLang="en-US" sz="2000" b="1" dirty="0">
              <a:solidFill>
                <a:srgbClr val="FF0000"/>
              </a:solidFill>
              <a:ea typeface="黑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31433</TotalTime>
  <Words>1552</Words>
  <Application>Microsoft Office PowerPoint</Application>
  <PresentationFormat>全屏显示(4:3)</PresentationFormat>
  <Paragraphs>384</Paragraphs>
  <Slides>19</Slides>
  <Notes>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1" baseType="lpstr">
      <vt:lpstr>默认设计模板</vt:lpstr>
      <vt:lpstr>公式</vt:lpstr>
      <vt:lpstr>High Precision Magnet Production for NSLSII at IHEP</vt:lpstr>
      <vt:lpstr>Contents</vt:lpstr>
      <vt:lpstr>High precision magnets made in IHEP </vt:lpstr>
      <vt:lpstr>Specifications of the magnets</vt:lpstr>
      <vt:lpstr>Production of the large aperture quadrupole magnets</vt:lpstr>
      <vt:lpstr>Production of the large aperture quadrupole magnets</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三维核算</dc:title>
  <dc:creator>MC SYSTEM</dc:creator>
  <cp:lastModifiedBy>KangWen</cp:lastModifiedBy>
  <cp:revision>1398</cp:revision>
  <dcterms:created xsi:type="dcterms:W3CDTF">2009-10-29T02:10:50Z</dcterms:created>
  <dcterms:modified xsi:type="dcterms:W3CDTF">2012-10-29T14:19:55Z</dcterms:modified>
</cp:coreProperties>
</file>