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96" r:id="rId2"/>
    <p:sldId id="334" r:id="rId3"/>
    <p:sldId id="285" r:id="rId4"/>
    <p:sldId id="332" r:id="rId5"/>
    <p:sldId id="327" r:id="rId6"/>
    <p:sldId id="328" r:id="rId7"/>
    <p:sldId id="325" r:id="rId8"/>
    <p:sldId id="333" r:id="rId9"/>
    <p:sldId id="30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orbert holtkamp" initials="nh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33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8" autoAdjust="0"/>
    <p:restoredTop sz="94585" autoAdjust="0"/>
  </p:normalViewPr>
  <p:slideViewPr>
    <p:cSldViewPr>
      <p:cViewPr>
        <p:scale>
          <a:sx n="70" d="100"/>
          <a:sy n="70" d="100"/>
        </p:scale>
        <p:origin x="-858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2D4F6-FB12-4C53-908F-EB2BDDAA8903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512F5-1F32-44A0-A5D2-625E95AB31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402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AD39D4-8222-43C5-9B45-69B1CF3BA93F}" type="slidenum">
              <a:rPr lang="en-US"/>
              <a:pPr/>
              <a:t>3</a:t>
            </a:fld>
            <a:endParaRPr lang="en-US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Introduction to ARD - SAREC Meeting 1/10/2011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52E3AFAB-5D01-4F88-A190-520402BCFD2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Introduction to ARD - SAREC Meeting 1/10/2011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59575" y="152400"/>
            <a:ext cx="2155825" cy="5592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100" y="152400"/>
            <a:ext cx="6315075" cy="5592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Introduction to ARD - SAREC Meeting 1/10/2011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92100" y="1219200"/>
            <a:ext cx="42291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73600" y="1219200"/>
            <a:ext cx="42291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292100" y="3557588"/>
            <a:ext cx="8610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2836863" y="6153150"/>
            <a:ext cx="4325937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Introduction to ARD - SAREC Meeting 1/10/2011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Introduction to ARD - SAREC Meeting 1/10/2011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52E3AFAB-5D01-4F88-A190-520402BCFD2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Introduction to ARD - SAREC Meeting 1/10/2011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100" y="1219200"/>
            <a:ext cx="4229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0" y="1219200"/>
            <a:ext cx="4229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Introduction to ARD - SAREC Meeting 1/10/2011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52E3AFAB-5D01-4F88-A190-520402BCFD2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Introduction to ARD - SAREC Meeting 1/10/2011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000000"/>
                </a:solidFill>
              </a:rPr>
              <a:t>Introduction to ARD - SAREC Meeting 1/10/2011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52E3AFAB-5D01-4F88-A190-520402BCFD2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Introduction to ARD - SAREC Meeting 1/10/2011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Introduction to ARD - SAREC Meeting 1/10/2011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000000"/>
                </a:solidFill>
              </a:rPr>
              <a:t>Introduction to ARD - SAREC Meeting 1/10/2011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79663" y="6153150"/>
            <a:ext cx="50117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1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rgbClr val="000000"/>
                </a:solidFill>
              </a:rPr>
              <a:t>Introduction to ARD - SAREC Meeting 1/10/2011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52E3AFAB-5D01-4F88-A190-520402BCFD2F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9395" name="Line 3"/>
          <p:cNvSpPr>
            <a:spLocks noChangeShapeType="1"/>
          </p:cNvSpPr>
          <p:nvPr/>
        </p:nvSpPr>
        <p:spPr bwMode="auto">
          <a:xfrm>
            <a:off x="0" y="990600"/>
            <a:ext cx="8574088" cy="0"/>
          </a:xfrm>
          <a:prstGeom prst="line">
            <a:avLst/>
          </a:prstGeom>
          <a:noFill/>
          <a:ln w="38100">
            <a:solidFill>
              <a:srgbClr val="B40000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1440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610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40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2100" y="1219200"/>
            <a:ext cx="8610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614406" name="Picture 6" descr="SLAC_Logo_hires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04800" y="6096000"/>
            <a:ext cx="1527175" cy="54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ar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305800" y="6019800"/>
            <a:ext cx="712788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6600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752600"/>
            <a:ext cx="91440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Injection Into Low Lifetime USRs</a:t>
            </a:r>
          </a:p>
          <a:p>
            <a:pPr algn="ctr"/>
            <a:endParaRPr lang="en-US" sz="2400" i="1" dirty="0">
              <a:solidFill>
                <a:srgbClr val="0033CC"/>
              </a:solidFill>
            </a:endParaRPr>
          </a:p>
          <a:p>
            <a:pPr algn="ctr"/>
            <a:endParaRPr lang="en-US" dirty="0" smtClean="0"/>
          </a:p>
          <a:p>
            <a:pPr algn="ctr"/>
            <a:r>
              <a:rPr lang="en-US" sz="2400" dirty="0" smtClean="0"/>
              <a:t>R. Hettel, SLAC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2400" dirty="0" smtClean="0"/>
              <a:t>USR Accelerator R&amp;D Workshop</a:t>
            </a:r>
          </a:p>
          <a:p>
            <a:pPr algn="ctr"/>
            <a:r>
              <a:rPr lang="en-US" sz="2400" dirty="0" err="1" smtClean="0"/>
              <a:t>Huairou</a:t>
            </a:r>
            <a:r>
              <a:rPr lang="en-US" sz="2400" dirty="0" smtClean="0"/>
              <a:t> (Beijing), China</a:t>
            </a:r>
          </a:p>
          <a:p>
            <a:pPr algn="ctr"/>
            <a:r>
              <a:rPr lang="en-US" sz="2400" dirty="0" smtClean="0"/>
              <a:t>October 31, 2012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1"/>
              <p:cNvSpPr>
                <a:spLocks noChangeArrowheads="1"/>
              </p:cNvSpPr>
              <p:nvPr/>
            </p:nvSpPr>
            <p:spPr bwMode="auto">
              <a:xfrm>
                <a:off x="457200" y="1419051"/>
                <a:ext cx="8305800" cy="420653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>
                    <a:tab pos="114300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2400" b="1" i="1" u="none" strike="noStrike" cap="none" normalizeH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kumimoji="0" lang="en-US" sz="2400" b="1" i="1" u="none" strike="noStrike" cap="none" normalizeH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cs typeface="Times New Roman" pitchFamily="18" charset="0"/>
                            </a:rPr>
                            <m:t>𝒊</m:t>
                          </m:r>
                        </m:e>
                        <m:sub>
                          <m:r>
                            <a:rPr kumimoji="0" lang="en-US" sz="2400" b="1" i="1" u="none" strike="noStrike" cap="none" normalizeH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cs typeface="Times New Roman" pitchFamily="18" charset="0"/>
                            </a:rPr>
                            <m:t>𝒃</m:t>
                          </m:r>
                        </m:sub>
                      </m:sSub>
                      <m:d>
                        <m:dPr>
                          <m:ctrlPr>
                            <a:rPr kumimoji="0" lang="en-US" sz="2400" b="1" i="1" u="none" strike="noStrike" cap="none" normalizeH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libri" pitchFamily="34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kumimoji="0" lang="en-US" sz="2400" b="1" i="1" u="none" strike="noStrike" cap="none" normalizeH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libri" pitchFamily="34" charset="0"/>
                              <a:cs typeface="Times New Roman" pitchFamily="18" charset="0"/>
                            </a:rPr>
                            <m:t>𝒕</m:t>
                          </m:r>
                        </m:e>
                      </m:d>
                      <m:r>
                        <a:rPr kumimoji="0" lang="en-US" sz="2400" b="1" i="1" u="none" strike="noStrike" cap="none" normalizeH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Times New Roman" pitchFamily="18" charset="0"/>
                        </a:rPr>
                        <m:t>𝝉</m:t>
                      </m:r>
                      <m:d>
                        <m:dPr>
                          <m:ctrlPr>
                            <a:rPr kumimoji="0" lang="en-US" sz="2400" b="1" i="1" u="none" strike="noStrike" cap="none" normalizeH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kumimoji="0" lang="en-US" sz="2400" b="1" i="1" u="none" strike="noStrike" cap="none" normalizeH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𝒕</m:t>
                          </m:r>
                        </m:e>
                      </m:d>
                      <m:r>
                        <a:rPr kumimoji="0" lang="en-US" sz="2400" b="1" i="1" u="none" strike="noStrike" cap="none" normalizeH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Times New Roman" pitchFamily="18" charset="0"/>
                        </a:rPr>
                        <m:t>≅</m:t>
                      </m:r>
                      <m:sSub>
                        <m:sSubPr>
                          <m:ctrlPr>
                            <a:rPr kumimoji="0" lang="en-US" sz="2400" b="1" i="1" u="none" strike="noStrike" cap="none" normalizeH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kumimoji="0" lang="en-US" sz="2400" b="1" i="1" u="none" strike="noStrike" cap="none" normalizeH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𝑸</m:t>
                          </m:r>
                        </m:e>
                        <m:sub>
                          <m:r>
                            <a:rPr kumimoji="0" lang="en-US" sz="2400" b="1" i="1" u="none" strike="noStrike" cap="none" normalizeH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𝒊</m:t>
                          </m:r>
                        </m:sub>
                      </m:sSub>
                      <m:r>
                        <a:rPr kumimoji="0" lang="en-US" sz="2400" b="1" i="1" u="none" strike="noStrike" cap="none" normalizeH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Times New Roman" pitchFamily="18" charset="0"/>
                        </a:rPr>
                        <m:t>=</m:t>
                      </m:r>
                      <m:r>
                        <a:rPr kumimoji="0" lang="en-US" sz="2400" b="1" i="1" u="none" strike="noStrike" cap="none" normalizeH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Times New Roman" pitchFamily="18" charset="0"/>
                        </a:rPr>
                        <m:t>𝒄𝒐𝒏𝒔𝒕𝒂𝒏𝒕</m:t>
                      </m:r>
                      <m:r>
                        <a:rPr kumimoji="0" lang="en-US" sz="2400" b="1" i="1" u="none" strike="noStrike" cap="none" normalizeH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Times New Roman" pitchFamily="18" charset="0"/>
                        </a:rPr>
                        <m:t> </m:t>
                      </m:r>
                      <m:d>
                        <m:dPr>
                          <m:ctrlPr>
                            <a:rPr kumimoji="0" lang="en-US" sz="2400" b="1" i="1" u="none" strike="noStrike" cap="none" normalizeH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kumimoji="0" lang="en-US" sz="2400" b="1" i="1" u="none" strike="noStrike" cap="none" normalizeH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𝒎𝑨</m:t>
                          </m:r>
                          <m:r>
                            <a:rPr kumimoji="0" lang="en-US" sz="2400" b="1" i="1" u="none" strike="noStrike" cap="none" normalizeH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−</m:t>
                          </m:r>
                          <m:r>
                            <a:rPr kumimoji="0" lang="en-US" sz="2400" b="1" i="1" u="none" strike="noStrike" cap="none" normalizeH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𝒔𝒆𝒄</m:t>
                          </m:r>
                        </m:e>
                      </m:d>
                    </m:oMath>
                  </m:oMathPara>
                </a14:m>
                <a:endParaRPr kumimoji="0" lang="en-US" sz="2400" b="1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Cambria Math"/>
                  <a:cs typeface="Times New Roman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>
                    <a:tab pos="1143000" algn="l"/>
                  </a:tabLst>
                </a:pPr>
                <a:endParaRPr kumimoji="0" lang="en-US" sz="2400" b="1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Cambria Math"/>
                  <a:cs typeface="Times New Roman" pitchFamily="18" charset="0"/>
                </a:endParaRPr>
              </a:p>
              <a:p>
                <a:pPr lvl="0" fontAlgn="base">
                  <a:spcBef>
                    <a:spcPct val="0"/>
                  </a:spcBef>
                  <a:spcAft>
                    <a:spcPts val="600"/>
                  </a:spcAft>
                  <a:tabLst>
                    <a:tab pos="114300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0" lang="en-US" sz="2400" b="1" i="1" u="none" strike="noStrike" cap="none" normalizeH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kumimoji="0" lang="en-US" sz="2400" b="1" i="1" u="none" strike="noStrike" cap="none" normalizeH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𝒊</m:t>
                          </m:r>
                        </m:e>
                        <m:sub>
                          <m:r>
                            <a:rPr kumimoji="0" lang="en-US" sz="2400" b="1" i="1" u="none" strike="noStrike" cap="none" normalizeH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𝒃</m:t>
                          </m:r>
                        </m:sub>
                      </m:sSub>
                      <m:d>
                        <m:dPr>
                          <m:ctrlPr>
                            <a:rPr kumimoji="0" lang="en-US" sz="2400" b="1" i="1" u="none" strike="noStrike" cap="none" normalizeH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kumimoji="0" lang="en-US" sz="2400" b="1" i="1" u="none" strike="noStrike" cap="none" normalizeH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𝒕</m:t>
                          </m:r>
                          <m:r>
                            <a:rPr kumimoji="0" lang="en-US" sz="2400" b="1" i="1" u="none" strike="noStrike" cap="none" normalizeH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+∆</m:t>
                          </m:r>
                          <m:r>
                            <a:rPr kumimoji="0" lang="en-US" sz="2400" b="1" i="1" u="none" strike="noStrike" cap="none" normalizeH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𝒕</m:t>
                          </m:r>
                        </m:e>
                      </m:d>
                      <m:r>
                        <a:rPr kumimoji="0" lang="en-US" sz="2400" b="1" i="1" u="none" strike="noStrike" cap="none" normalizeH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Times New Roman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400" b="1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𝒊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𝒃</m:t>
                          </m:r>
                        </m:sub>
                      </m:sSub>
                      <m:d>
                        <m:dPr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𝒕</m:t>
                          </m:r>
                        </m:e>
                      </m:d>
                      <m:sSup>
                        <m:sSupPr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sSupPr>
                        <m:e>
                          <m:r>
                            <a:rPr lang="en-US" sz="2400" b="1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n-US" sz="2400" b="1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1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−∆</m:t>
                              </m:r>
                              <m:r>
                                <a:rPr lang="en-US" sz="2400" b="1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𝒕</m:t>
                              </m:r>
                            </m:num>
                            <m:den>
                              <m:r>
                                <a:rPr lang="en-US" sz="2400" b="1" i="1" smtClean="0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𝝉</m:t>
                              </m:r>
                              <m:d>
                                <m:dPr>
                                  <m:ctrlPr>
                                    <a:rPr lang="en-US" sz="2400" b="1" i="1" smtClean="0"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 smtClean="0"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𝒕</m:t>
                                  </m:r>
                                </m:e>
                              </m:d>
                            </m:den>
                          </m:f>
                        </m:sup>
                      </m:sSup>
                      <m:r>
                        <a:rPr lang="en-US" sz="2400" b="1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≅</m:t>
                      </m:r>
                      <m:sSub>
                        <m:sSubPr>
                          <m:ctrlPr>
                            <a:rPr kumimoji="0" lang="en-US" sz="2400" b="1" i="1" u="none" strike="noStrike" cap="none" normalizeH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kumimoji="0" lang="en-US" sz="2400" b="1" i="1" u="none" strike="noStrike" cap="none" normalizeH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𝒊</m:t>
                          </m:r>
                        </m:e>
                        <m:sub>
                          <m:r>
                            <a:rPr kumimoji="0" lang="en-US" sz="2400" b="1" i="1" u="none" strike="noStrike" cap="none" normalizeH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𝒃</m:t>
                          </m:r>
                        </m:sub>
                      </m:sSub>
                      <m:d>
                        <m:dPr>
                          <m:ctrlPr>
                            <a:rPr kumimoji="0" lang="en-US" sz="2400" b="1" i="1" u="none" strike="noStrike" cap="none" normalizeH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kumimoji="0" lang="en-US" sz="2400" b="1" i="1" u="none" strike="noStrike" cap="none" normalizeH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𝒕</m:t>
                          </m:r>
                        </m:e>
                      </m:d>
                      <m:d>
                        <m:dPr>
                          <m:ctrlPr>
                            <a:rPr kumimoji="0" lang="en-US" sz="2400" b="1" i="1" u="none" strike="noStrike" cap="none" normalizeH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kumimoji="0" lang="en-US" sz="2400" b="1" i="1" u="none" strike="noStrike" cap="none" normalizeH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𝟏</m:t>
                          </m:r>
                          <m:r>
                            <a:rPr kumimoji="0" lang="en-US" sz="2400" b="1" i="1" u="none" strike="noStrike" cap="none" normalizeH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kumimoji="0" lang="en-US" sz="2400" b="1" i="1" u="none" strike="noStrike" cap="none" normalizeH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1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∆</m:t>
                              </m:r>
                              <m:r>
                                <a:rPr lang="en-US" sz="2400" b="1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𝒕</m:t>
                              </m:r>
                            </m:num>
                            <m:den>
                              <m:r>
                                <a:rPr kumimoji="0" lang="en-US" sz="2400" b="1" i="1" u="none" strike="noStrike" cap="none" normalizeH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𝝉</m:t>
                              </m:r>
                              <m:r>
                                <a:rPr kumimoji="0" lang="en-US" sz="2400" b="1" i="1" u="none" strike="noStrike" cap="none" normalizeH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(</m:t>
                              </m:r>
                              <m:r>
                                <a:rPr kumimoji="0" lang="en-US" sz="2400" b="1" i="1" u="none" strike="noStrike" cap="none" normalizeH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𝒕</m:t>
                              </m:r>
                              <m:r>
                                <a:rPr kumimoji="0" lang="en-US" sz="2400" b="1" i="1" u="none" strike="noStrike" cap="none" normalizeH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d>
                      <m:r>
                        <a:rPr kumimoji="0" lang="en-US" sz="2400" b="1" i="0" u="none" strike="noStrike" cap="none" normalizeH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Times New Roman" pitchFamily="18" charset="0"/>
                        </a:rPr>
                        <m:t>𝐟𝐨𝐫</m:t>
                      </m:r>
                      <m:r>
                        <a:rPr kumimoji="0" lang="en-US" sz="2400" b="1" i="0" u="none" strike="noStrike" cap="none" normalizeH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Times New Roman" pitchFamily="18" charset="0"/>
                        </a:rPr>
                        <m:t> </m:t>
                      </m:r>
                      <m:r>
                        <a:rPr kumimoji="0" lang="en-US" sz="2400" b="1" i="1" u="none" strike="noStrike" cap="none" normalizeH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Times New Roman" pitchFamily="18" charset="0"/>
                        </a:rPr>
                        <m:t>∆</m:t>
                      </m:r>
                      <m:r>
                        <a:rPr kumimoji="0" lang="en-US" sz="2400" b="1" i="1" u="none" strike="noStrike" cap="none" normalizeH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Times New Roman" pitchFamily="18" charset="0"/>
                        </a:rPr>
                        <m:t>𝒕</m:t>
                      </m:r>
                      <m:r>
                        <a:rPr kumimoji="0" lang="en-US" sz="2400" b="1" i="1" u="none" strike="noStrike" cap="none" normalizeH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Times New Roman" pitchFamily="18" charset="0"/>
                        </a:rPr>
                        <m:t>&lt;~</m:t>
                      </m:r>
                      <m:r>
                        <a:rPr kumimoji="0" lang="en-US" sz="2400" b="1" i="1" u="none" strike="noStrike" cap="none" normalizeH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Times New Roman" pitchFamily="18" charset="0"/>
                        </a:rPr>
                        <m:t>𝟎</m:t>
                      </m:r>
                      <m:r>
                        <a:rPr kumimoji="0" lang="en-US" sz="2400" b="1" i="1" u="none" strike="noStrike" cap="none" normalizeH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Times New Roman" pitchFamily="18" charset="0"/>
                        </a:rPr>
                        <m:t>.</m:t>
                      </m:r>
                      <m:r>
                        <a:rPr kumimoji="0" lang="en-US" sz="2400" b="1" i="1" u="none" strike="noStrike" cap="none" normalizeH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Times New Roman" pitchFamily="18" charset="0"/>
                        </a:rPr>
                        <m:t>𝟐</m:t>
                      </m:r>
                      <m:r>
                        <a:rPr kumimoji="0" lang="en-US" sz="2400" b="1" i="1" u="none" strike="noStrike" cap="none" normalizeH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 Math"/>
                          <a:ea typeface="Cambria Math"/>
                          <a:cs typeface="Times New Roman" pitchFamily="18" charset="0"/>
                        </a:rPr>
                        <m:t>𝝉</m:t>
                      </m:r>
                    </m:oMath>
                  </m:oMathPara>
                </a14:m>
                <a:endParaRPr kumimoji="0" lang="en-US" sz="2400" b="1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Cambria Math"/>
                  <a:cs typeface="Times New Roman" pitchFamily="18" charset="0"/>
                </a:endParaRPr>
              </a:p>
              <a:p>
                <a:pPr lvl="0" fontAlgn="base">
                  <a:spcBef>
                    <a:spcPct val="0"/>
                  </a:spcBef>
                  <a:spcAft>
                    <a:spcPts val="600"/>
                  </a:spcAft>
                  <a:tabLst>
                    <a:tab pos="1143000" algn="l"/>
                  </a:tabLst>
                </a:pPr>
                <a:endParaRPr kumimoji="0" lang="en-US" sz="2400" b="1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  <a:ea typeface="Cambria Math"/>
                  <a:cs typeface="Times New Roman" pitchFamily="18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ts val="600"/>
                  </a:spcAft>
                  <a:tabLst>
                    <a:tab pos="1143000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sz="2400" b="1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𝒒</m:t>
                          </m:r>
                        </m:e>
                        <m:sub>
                          <m:r>
                            <a:rPr lang="en-US" sz="2400" b="1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𝒃</m:t>
                          </m:r>
                        </m:sub>
                      </m:sSub>
                      <m:d>
                        <m:dPr>
                          <m:ctrlPr>
                            <a:rPr lang="en-US" sz="2400" b="1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𝒕</m:t>
                          </m:r>
                        </m:e>
                      </m:d>
                      <m:r>
                        <a:rPr lang="en-US" sz="2400" b="1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≅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1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𝒒</m:t>
                              </m:r>
                            </m:e>
                            <m:sub>
                              <m:r>
                                <a:rPr lang="en-US" sz="2400" b="1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𝒃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400" b="1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1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𝟎</m:t>
                              </m:r>
                            </m:e>
                          </m:d>
                        </m:num>
                        <m:den>
                          <m:r>
                            <a:rPr lang="en-US" sz="2400" b="1" i="1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𝟏</m:t>
                          </m:r>
                          <m:r>
                            <a:rPr lang="en-US" sz="2400" b="1" i="1" smtClean="0">
                              <a:latin typeface="Cambria Math"/>
                              <a:ea typeface="Cambria Math"/>
                              <a:cs typeface="Times New Roman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400" b="1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1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𝒕</m:t>
                              </m:r>
                            </m:num>
                            <m:den>
                              <m:r>
                                <a:rPr lang="en-US" sz="2400" b="1" i="1">
                                  <a:latin typeface="Cambria Math"/>
                                  <a:ea typeface="Cambria Math"/>
                                  <a:cs typeface="Times New Roman" pitchFamily="18" charset="0"/>
                                </a:rPr>
                                <m:t>𝝉</m:t>
                              </m:r>
                              <m:d>
                                <m:dPr>
                                  <m:ctrlPr>
                                    <a:rPr lang="en-US" sz="2400" b="1" i="1" smtClean="0"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1" i="1" smtClean="0">
                                      <a:latin typeface="Cambria Math"/>
                                      <a:ea typeface="Cambria Math"/>
                                      <a:cs typeface="Times New Roman" pitchFamily="18" charset="0"/>
                                    </a:rPr>
                                    <m:t>𝟎</m:t>
                                  </m:r>
                                </m:e>
                              </m:d>
                            </m:den>
                          </m:f>
                        </m:den>
                      </m:f>
                      <m:r>
                        <a:rPr lang="en-US" sz="2400" b="1">
                          <a:latin typeface="Cambria Math"/>
                          <a:ea typeface="Cambria Math"/>
                          <a:cs typeface="Times New Roman" pitchFamily="18" charset="0"/>
                        </a:rPr>
                        <m:t>𝐟𝐨𝐫</m:t>
                      </m:r>
                      <m:r>
                        <a:rPr lang="en-US" sz="2400" b="1">
                          <a:latin typeface="Cambria Math"/>
                          <a:ea typeface="Cambria Math"/>
                          <a:cs typeface="Times New Roman" pitchFamily="18" charset="0"/>
                        </a:rPr>
                        <m:t> </m:t>
                      </m:r>
                      <m:r>
                        <a:rPr lang="en-US" sz="2400" b="1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∆</m:t>
                      </m:r>
                      <m:r>
                        <a:rPr lang="en-US" sz="2400" b="1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𝒕</m:t>
                      </m:r>
                      <m:r>
                        <a:rPr lang="en-US" sz="2400" b="1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&lt;~</m:t>
                      </m:r>
                      <m:r>
                        <a:rPr lang="en-US" sz="2400" b="1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𝟎</m:t>
                      </m:r>
                      <m:r>
                        <a:rPr lang="en-US" sz="2400" b="1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.</m:t>
                      </m:r>
                      <m:r>
                        <a:rPr lang="en-US" sz="2400" b="1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𝟐</m:t>
                      </m:r>
                      <m:r>
                        <a:rPr lang="en-US" sz="2400" b="1" i="1">
                          <a:latin typeface="Cambria Math"/>
                          <a:ea typeface="Cambria Math"/>
                          <a:cs typeface="Times New Roman" pitchFamily="18" charset="0"/>
                        </a:rPr>
                        <m:t>𝝉</m:t>
                      </m:r>
                      <m:r>
                        <a:rPr lang="en-US" sz="2400" b="1" i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 (&lt;</m:t>
                      </m:r>
                      <m:r>
                        <a:rPr lang="en-US" sz="2400" b="1" i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𝟓</m:t>
                      </m:r>
                      <m:r>
                        <a:rPr lang="en-US" sz="2400" b="1" i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% </m:t>
                      </m:r>
                      <m:r>
                        <a:rPr lang="en-US" sz="2400" b="1" i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𝐞𝐫𝐫𝐨𝐫</m:t>
                      </m:r>
                      <m:r>
                        <a:rPr lang="en-US" sz="2400" b="1" i="0" smtClean="0">
                          <a:latin typeface="Cambria Math"/>
                          <a:ea typeface="Cambria Math"/>
                          <a:cs typeface="Times New Roman" pitchFamily="18" charset="0"/>
                        </a:rPr>
                        <m:t>)</m:t>
                      </m:r>
                    </m:oMath>
                  </m:oMathPara>
                </a14:m>
                <a:endParaRPr lang="en-US" sz="2400" b="1" dirty="0">
                  <a:ea typeface="Cambria Math"/>
                  <a:cs typeface="Times New Roman" pitchFamily="18" charset="0"/>
                </a:endParaRPr>
              </a:p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>
                    <a:tab pos="1143000" algn="l"/>
                  </a:tabLst>
                </a:pPr>
                <a:endParaRPr lang="en-US" sz="2400" b="1" dirty="0" smtClean="0">
                  <a:latin typeface="+mj-lt"/>
                  <a:ea typeface="Calibri" pitchFamily="34" charset="0"/>
                  <a:cs typeface="Times New Roman" pitchFamily="18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>
                    <a:tab pos="1143000" algn="l"/>
                  </a:tabLst>
                </a:pPr>
                <a:endPara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3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419051"/>
                <a:ext cx="8305800" cy="420653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0" y="254913"/>
            <a:ext cx="9144000" cy="430887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marL="463550"/>
            <a:r>
              <a:rPr lang="en-US" sz="2800" b="1" dirty="0" err="1" smtClean="0"/>
              <a:t>Touschek</a:t>
            </a:r>
            <a:r>
              <a:rPr lang="en-US" sz="2800" b="1" dirty="0" smtClean="0"/>
              <a:t>-dominated lifetime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5447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0" y="2032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463550" algn="l"/>
              </a:tabLst>
            </a:pPr>
            <a:r>
              <a:rPr lang="en-US" sz="2800" b="1" dirty="0" smtClean="0"/>
              <a:t>	Top-up injection</a:t>
            </a:r>
            <a:endParaRPr lang="en-US" sz="2800" b="1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62000" y="1281767"/>
            <a:ext cx="77724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6350" lvl="1">
              <a:spcAft>
                <a:spcPct val="50000"/>
              </a:spcAft>
            </a:pPr>
            <a:r>
              <a:rPr lang="en-US" sz="2400" dirty="0" smtClean="0"/>
              <a:t>Limit </a:t>
            </a:r>
            <a:r>
              <a:rPr lang="en-US" sz="2400" dirty="0"/>
              <a:t>change in total charge </a:t>
            </a:r>
            <a:r>
              <a:rPr lang="en-US" sz="2400" dirty="0" err="1">
                <a:latin typeface="Symbol" pitchFamily="18" charset="2"/>
              </a:rPr>
              <a:t>D</a:t>
            </a:r>
            <a:r>
              <a:rPr lang="en-US" sz="2400" dirty="0" err="1"/>
              <a:t>q</a:t>
            </a:r>
            <a:r>
              <a:rPr lang="en-US" sz="2400" baseline="-25000" dirty="0" err="1"/>
              <a:t>tot</a:t>
            </a:r>
            <a:r>
              <a:rPr lang="en-US" sz="2400" baseline="-25000" dirty="0"/>
              <a:t> </a:t>
            </a:r>
            <a:r>
              <a:rPr lang="en-US" sz="2400" dirty="0"/>
              <a:t>between injections to small fraction r of total </a:t>
            </a:r>
            <a:r>
              <a:rPr lang="en-US" sz="2400" dirty="0" err="1"/>
              <a:t>q</a:t>
            </a:r>
            <a:r>
              <a:rPr lang="en-US" sz="2400" baseline="-25000" dirty="0" err="1"/>
              <a:t>tot</a:t>
            </a:r>
            <a:r>
              <a:rPr lang="en-US" sz="2400" baseline="-25000" dirty="0"/>
              <a:t> </a:t>
            </a:r>
            <a:r>
              <a:rPr lang="en-US" sz="2400" dirty="0"/>
              <a:t>: </a:t>
            </a:r>
          </a:p>
          <a:p>
            <a:pPr lvl="1">
              <a:spcAft>
                <a:spcPct val="50000"/>
              </a:spcAft>
            </a:pPr>
            <a:r>
              <a:rPr lang="en-US" sz="2000" dirty="0"/>
              <a:t>				</a:t>
            </a:r>
          </a:p>
          <a:p>
            <a:pPr lvl="1">
              <a:spcAft>
                <a:spcPct val="50000"/>
              </a:spcAft>
            </a:pPr>
            <a:endParaRPr lang="en-US" sz="2000" dirty="0">
              <a:latin typeface="Calibri" pitchFamily="34" charset="0"/>
            </a:endParaRPr>
          </a:p>
          <a:p>
            <a:pPr lvl="1">
              <a:spcAft>
                <a:spcPct val="50000"/>
              </a:spcAft>
            </a:pPr>
            <a:endParaRPr lang="en-US" sz="2000" dirty="0">
              <a:latin typeface="Calibri" pitchFamily="34" charset="0"/>
            </a:endParaRPr>
          </a:p>
          <a:p>
            <a:pPr marL="6350" lvl="1">
              <a:spcAft>
                <a:spcPct val="50000"/>
              </a:spcAft>
            </a:pPr>
            <a:r>
              <a:rPr lang="en-US" sz="2400" dirty="0"/>
              <a:t>For a given injection charge </a:t>
            </a:r>
            <a:r>
              <a:rPr lang="en-US" sz="2400" dirty="0" err="1"/>
              <a:t>q</a:t>
            </a:r>
            <a:r>
              <a:rPr lang="en-US" sz="2400" baseline="-25000" dirty="0" err="1"/>
              <a:t>inj</a:t>
            </a:r>
            <a:r>
              <a:rPr lang="en-US" sz="2400" baseline="-25000" dirty="0"/>
              <a:t> </a:t>
            </a:r>
            <a:r>
              <a:rPr lang="en-US" sz="2400" dirty="0"/>
              <a:t>(= </a:t>
            </a:r>
            <a:r>
              <a:rPr lang="en-US" sz="2400" dirty="0" err="1">
                <a:latin typeface="Symbol" pitchFamily="18" charset="2"/>
              </a:rPr>
              <a:t>D</a:t>
            </a:r>
            <a:r>
              <a:rPr lang="en-US" sz="2400" dirty="0" err="1"/>
              <a:t>q</a:t>
            </a:r>
            <a:r>
              <a:rPr lang="en-US" sz="2400" baseline="-25000" dirty="0" err="1"/>
              <a:t>tot</a:t>
            </a:r>
            <a:r>
              <a:rPr lang="en-US" sz="2400" dirty="0"/>
              <a:t>), injection must occur with repetition rate f</a:t>
            </a:r>
            <a:r>
              <a:rPr lang="en-US" sz="2400" baseline="-25000" dirty="0"/>
              <a:t>i</a:t>
            </a:r>
            <a:r>
              <a:rPr lang="en-US" sz="2400" dirty="0"/>
              <a:t>, time interval </a:t>
            </a:r>
            <a:r>
              <a:rPr lang="en-US" sz="2400" dirty="0" err="1"/>
              <a:t>t</a:t>
            </a:r>
            <a:r>
              <a:rPr lang="en-US" sz="2400" baseline="-25000" dirty="0" err="1"/>
              <a:t>i</a:t>
            </a:r>
            <a:r>
              <a:rPr lang="en-US" sz="2400" dirty="0"/>
              <a:t> = 1/f</a:t>
            </a:r>
            <a:r>
              <a:rPr lang="en-US" sz="2400" baseline="-25000" dirty="0"/>
              <a:t>i</a:t>
            </a:r>
            <a:r>
              <a:rPr lang="en-US" sz="2400" dirty="0"/>
              <a:t>: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9277129"/>
              </p:ext>
            </p:extLst>
          </p:nvPr>
        </p:nvGraphicFramePr>
        <p:xfrm>
          <a:off x="3581400" y="2438400"/>
          <a:ext cx="1371600" cy="1005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Equation" r:id="rId4" imgW="660113" imgH="533169" progId="Equation.3">
                  <p:embed/>
                </p:oleObj>
              </mc:Choice>
              <mc:Fallback>
                <p:oleObj name="Equation" r:id="rId4" imgW="660113" imgH="53316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438400"/>
                        <a:ext cx="1371600" cy="10058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2895600" y="4724400"/>
            <a:ext cx="3566886" cy="476250"/>
            <a:chOff x="3200400" y="4724400"/>
            <a:chExt cx="3566886" cy="476250"/>
          </a:xfrm>
        </p:grpSpPr>
        <p:sp>
          <p:nvSpPr>
            <p:cNvPr id="10" name="Text Box 15"/>
            <p:cNvSpPr txBox="1">
              <a:spLocks noChangeArrowheads="1"/>
            </p:cNvSpPr>
            <p:nvPr/>
          </p:nvSpPr>
          <p:spPr bwMode="auto">
            <a:xfrm>
              <a:off x="4953000" y="4724400"/>
              <a:ext cx="1814286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dirty="0"/>
                <a:t>for </a:t>
              </a:r>
              <a:r>
                <a:rPr lang="en-US" sz="2400" dirty="0" err="1"/>
                <a:t>t</a:t>
              </a:r>
              <a:r>
                <a:rPr lang="en-US" sz="2400" baseline="-25000" dirty="0" err="1"/>
                <a:t>i</a:t>
              </a:r>
              <a:r>
                <a:rPr lang="en-US" sz="2400" dirty="0"/>
                <a:t> &lt;&lt; </a:t>
              </a:r>
              <a:r>
                <a:rPr lang="en-US" sz="2400" dirty="0">
                  <a:latin typeface="Symbol" pitchFamily="18" charset="2"/>
                </a:rPr>
                <a:t>t</a:t>
              </a:r>
              <a:r>
                <a:rPr lang="en-US" sz="2400" dirty="0"/>
                <a:t>(0)</a:t>
              </a:r>
            </a:p>
          </p:txBody>
        </p:sp>
        <p:graphicFrame>
          <p:nvGraphicFramePr>
            <p:cNvPr id="11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46934946"/>
                </p:ext>
              </p:extLst>
            </p:nvPr>
          </p:nvGraphicFramePr>
          <p:xfrm>
            <a:off x="3200400" y="4724400"/>
            <a:ext cx="1502971" cy="476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6" name="Equation" r:id="rId6" imgW="647640" imgH="215640" progId="Equation.3">
                    <p:embed/>
                  </p:oleObj>
                </mc:Choice>
                <mc:Fallback>
                  <p:oleObj name="Equation" r:id="rId6" imgW="64764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0400" y="4724400"/>
                          <a:ext cx="1502971" cy="47625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0" y="2032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tabLst>
                <a:tab pos="0" algn="l"/>
              </a:tabLst>
            </a:pPr>
            <a:r>
              <a:rPr lang="en-US" sz="2800" b="1" dirty="0" smtClean="0"/>
              <a:t>	</a:t>
            </a:r>
            <a:r>
              <a:rPr lang="en-US" sz="2800" b="1" dirty="0" smtClean="0"/>
              <a:t>Injection into PEP-X (baseline design) – case study</a:t>
            </a:r>
            <a:endParaRPr lang="en-US" sz="2800" b="1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28600" y="914400"/>
            <a:ext cx="830580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  <a:tabLst>
                <a:tab pos="228600" algn="l"/>
              </a:tabLst>
            </a:pPr>
            <a:r>
              <a:rPr lang="en-US" sz="24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lang="en-US" sz="2400" dirty="0" smtClean="0">
                <a:ea typeface="Calibri" pitchFamily="34" charset="0"/>
                <a:cs typeface="Times New Roman" pitchFamily="18" charset="0"/>
              </a:rPr>
              <a:t>An “extreme” case:</a:t>
            </a:r>
            <a:endParaRPr lang="en-US" sz="2400" dirty="0">
              <a:ea typeface="Calibri" pitchFamily="34" charset="0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tabLst>
                <a:tab pos="228600" algn="l"/>
              </a:tabLst>
            </a:pPr>
            <a:r>
              <a:rPr lang="en-US" dirty="0">
                <a:ea typeface="Calibri" pitchFamily="34" charset="0"/>
                <a:cs typeface="Times New Roman" pitchFamily="18" charset="0"/>
              </a:rPr>
              <a:t>		h = 3492		</a:t>
            </a:r>
            <a:r>
              <a:rPr lang="en-US" dirty="0" err="1">
                <a:ea typeface="Calibri" pitchFamily="34" charset="0"/>
                <a:cs typeface="Times New Roman" pitchFamily="18" charset="0"/>
              </a:rPr>
              <a:t>n</a:t>
            </a:r>
            <a:r>
              <a:rPr lang="en-US" baseline="-30000" dirty="0" err="1">
                <a:ea typeface="Calibri" pitchFamily="34" charset="0"/>
                <a:cs typeface="Times New Roman" pitchFamily="18" charset="0"/>
              </a:rPr>
              <a:t>b</a:t>
            </a:r>
            <a:r>
              <a:rPr lang="en-US" dirty="0">
                <a:ea typeface="Calibri" pitchFamily="34" charset="0"/>
                <a:cs typeface="Times New Roman" pitchFamily="18" charset="0"/>
              </a:rPr>
              <a:t> = 3400	</a:t>
            </a:r>
            <a:r>
              <a:rPr lang="en-US" dirty="0" err="1">
                <a:ea typeface="Calibri" pitchFamily="34" charset="0"/>
                <a:cs typeface="Times New Roman" pitchFamily="18" charset="0"/>
              </a:rPr>
              <a:t>T</a:t>
            </a:r>
            <a:r>
              <a:rPr lang="en-US" baseline="-30000" dirty="0" err="1">
                <a:ea typeface="Calibri" pitchFamily="34" charset="0"/>
                <a:cs typeface="Times New Roman" pitchFamily="18" charset="0"/>
              </a:rPr>
              <a:t>rev</a:t>
            </a:r>
            <a:r>
              <a:rPr lang="en-US" dirty="0">
                <a:ea typeface="Calibri" pitchFamily="34" charset="0"/>
                <a:cs typeface="Times New Roman" pitchFamily="18" charset="0"/>
              </a:rPr>
              <a:t> = 7.336 </a:t>
            </a:r>
            <a:r>
              <a:rPr lang="en-US" dirty="0" err="1">
                <a:ea typeface="Calibri" pitchFamily="34" charset="0"/>
                <a:cs typeface="Times New Roman" pitchFamily="18" charset="0"/>
              </a:rPr>
              <a:t>ms</a:t>
            </a:r>
            <a:r>
              <a:rPr lang="en-US" dirty="0">
                <a:ea typeface="Calibri" pitchFamily="34" charset="0"/>
                <a:cs typeface="Times New Roman" pitchFamily="18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Symbol" pitchFamily="18" charset="2"/>
                <a:ea typeface="Calibri" pitchFamily="34" charset="0"/>
                <a:cs typeface="Times New Roman" pitchFamily="18" charset="0"/>
              </a:rPr>
              <a:t>t</a:t>
            </a:r>
            <a:r>
              <a:rPr lang="en-US" b="1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(0) = 1800 sec</a:t>
            </a:r>
          </a:p>
          <a:p>
            <a:pPr eaLnBrk="0" hangingPunct="0">
              <a:lnSpc>
                <a:spcPct val="150000"/>
              </a:lnSpc>
              <a:tabLst>
                <a:tab pos="228600" algn="l"/>
              </a:tabLst>
            </a:pPr>
            <a:r>
              <a:rPr lang="en-US" dirty="0">
                <a:ea typeface="Calibri" pitchFamily="34" charset="0"/>
                <a:cs typeface="Times New Roman" pitchFamily="18" charset="0"/>
              </a:rPr>
              <a:t>		</a:t>
            </a:r>
            <a:r>
              <a:rPr lang="en-US" b="1" dirty="0" err="1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i</a:t>
            </a:r>
            <a:r>
              <a:rPr lang="en-US" b="1" baseline="-30000" dirty="0" err="1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tot</a:t>
            </a:r>
            <a:r>
              <a:rPr lang="en-US" b="1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= 1.5 A </a:t>
            </a:r>
            <a:r>
              <a:rPr lang="en-US" dirty="0">
                <a:ea typeface="Calibri" pitchFamily="34" charset="0"/>
                <a:cs typeface="Times New Roman" pitchFamily="18" charset="0"/>
              </a:rPr>
              <a:t>	</a:t>
            </a:r>
            <a:r>
              <a:rPr lang="en-US" dirty="0" err="1">
                <a:ea typeface="Calibri" pitchFamily="34" charset="0"/>
                <a:cs typeface="Times New Roman" pitchFamily="18" charset="0"/>
              </a:rPr>
              <a:t>q</a:t>
            </a:r>
            <a:r>
              <a:rPr lang="en-US" baseline="-30000" dirty="0" err="1">
                <a:ea typeface="Calibri" pitchFamily="34" charset="0"/>
                <a:cs typeface="Times New Roman" pitchFamily="18" charset="0"/>
              </a:rPr>
              <a:t>tot</a:t>
            </a:r>
            <a:r>
              <a:rPr lang="en-US" dirty="0">
                <a:ea typeface="Calibri" pitchFamily="34" charset="0"/>
                <a:cs typeface="Times New Roman" pitchFamily="18" charset="0"/>
              </a:rPr>
              <a:t> = </a:t>
            </a:r>
            <a:r>
              <a:rPr lang="en-US" dirty="0" smtClean="0">
                <a:ea typeface="Calibri" pitchFamily="34" charset="0"/>
                <a:cs typeface="Times New Roman" pitchFamily="18" charset="0"/>
              </a:rPr>
              <a:t>11000 </a:t>
            </a:r>
            <a:r>
              <a:rPr lang="en-US" dirty="0" err="1">
                <a:ea typeface="Calibri" pitchFamily="34" charset="0"/>
                <a:cs typeface="Times New Roman" pitchFamily="18" charset="0"/>
              </a:rPr>
              <a:t>nC</a:t>
            </a:r>
            <a:r>
              <a:rPr lang="en-US" dirty="0">
                <a:ea typeface="Calibri" pitchFamily="34" charset="0"/>
                <a:cs typeface="Times New Roman" pitchFamily="18" charset="0"/>
              </a:rPr>
              <a:t>	</a:t>
            </a:r>
            <a:r>
              <a:rPr lang="en-US" dirty="0" err="1">
                <a:ea typeface="Calibri" pitchFamily="34" charset="0"/>
                <a:cs typeface="Times New Roman" pitchFamily="18" charset="0"/>
              </a:rPr>
              <a:t>i</a:t>
            </a:r>
            <a:r>
              <a:rPr lang="en-US" baseline="-30000" dirty="0" err="1">
                <a:ea typeface="Calibri" pitchFamily="34" charset="0"/>
                <a:cs typeface="Times New Roman" pitchFamily="18" charset="0"/>
              </a:rPr>
              <a:t>bavg</a:t>
            </a:r>
            <a:r>
              <a:rPr lang="en-US" dirty="0">
                <a:ea typeface="Calibri" pitchFamily="34" charset="0"/>
                <a:cs typeface="Times New Roman" pitchFamily="18" charset="0"/>
              </a:rPr>
              <a:t> = </a:t>
            </a:r>
            <a:r>
              <a:rPr lang="en-US" dirty="0" smtClean="0">
                <a:ea typeface="Calibri" pitchFamily="34" charset="0"/>
                <a:cs typeface="Times New Roman" pitchFamily="18" charset="0"/>
              </a:rPr>
              <a:t>0.44 </a:t>
            </a:r>
            <a:r>
              <a:rPr lang="en-US" dirty="0">
                <a:ea typeface="Calibri" pitchFamily="34" charset="0"/>
                <a:cs typeface="Times New Roman" pitchFamily="18" charset="0"/>
              </a:rPr>
              <a:t>mA	</a:t>
            </a:r>
            <a:r>
              <a:rPr lang="en-US" dirty="0" err="1">
                <a:ea typeface="Calibri" pitchFamily="34" charset="0"/>
                <a:cs typeface="Times New Roman" pitchFamily="18" charset="0"/>
              </a:rPr>
              <a:t>q</a:t>
            </a:r>
            <a:r>
              <a:rPr lang="en-US" baseline="-30000" dirty="0" err="1">
                <a:ea typeface="Calibri" pitchFamily="34" charset="0"/>
                <a:cs typeface="Times New Roman" pitchFamily="18" charset="0"/>
              </a:rPr>
              <a:t>bavg</a:t>
            </a:r>
            <a:r>
              <a:rPr lang="en-US" dirty="0">
                <a:ea typeface="Calibri" pitchFamily="34" charset="0"/>
                <a:cs typeface="Times New Roman" pitchFamily="18" charset="0"/>
              </a:rPr>
              <a:t> = </a:t>
            </a:r>
            <a:r>
              <a:rPr lang="en-US" dirty="0" smtClean="0">
                <a:ea typeface="Calibri" pitchFamily="34" charset="0"/>
                <a:cs typeface="Times New Roman" pitchFamily="18" charset="0"/>
              </a:rPr>
              <a:t>3.23 </a:t>
            </a:r>
            <a:r>
              <a:rPr lang="en-US" dirty="0" err="1">
                <a:ea typeface="Calibri" pitchFamily="34" charset="0"/>
                <a:cs typeface="Times New Roman" pitchFamily="18" charset="0"/>
              </a:rPr>
              <a:t>nC</a:t>
            </a:r>
            <a:endParaRPr lang="en-US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625" y="2379662"/>
            <a:ext cx="6022975" cy="424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962400" y="5068669"/>
            <a:ext cx="32004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q</a:t>
            </a:r>
            <a:r>
              <a:rPr lang="en-US" baseline="-25000" dirty="0" err="1" smtClean="0"/>
              <a:t>inj</a:t>
            </a:r>
            <a:r>
              <a:rPr lang="en-US" dirty="0" smtClean="0"/>
              <a:t>/</a:t>
            </a:r>
            <a:r>
              <a:rPr lang="en-US" dirty="0" err="1" smtClean="0"/>
              <a:t>q</a:t>
            </a:r>
            <a:r>
              <a:rPr lang="en-US" baseline="-25000" dirty="0" err="1" smtClean="0"/>
              <a:t>tot</a:t>
            </a:r>
            <a:r>
              <a:rPr lang="en-US" dirty="0" smtClean="0"/>
              <a:t> = r = 0.1%</a:t>
            </a:r>
          </a:p>
          <a:p>
            <a:pPr algn="ctr"/>
            <a:r>
              <a:rPr lang="en-US" dirty="0" smtClean="0">
                <a:sym typeface="Symbol"/>
              </a:rPr>
              <a:t> </a:t>
            </a:r>
            <a:r>
              <a:rPr lang="en-US" dirty="0" err="1" smtClean="0">
                <a:latin typeface="Symbol" pitchFamily="18" charset="2"/>
              </a:rPr>
              <a:t>D</a:t>
            </a:r>
            <a:r>
              <a:rPr lang="en-US" dirty="0" err="1" smtClean="0"/>
              <a:t>q</a:t>
            </a:r>
            <a:r>
              <a:rPr lang="en-US" baseline="-25000" dirty="0" err="1" smtClean="0"/>
              <a:t>inj</a:t>
            </a:r>
            <a:r>
              <a:rPr lang="en-US" dirty="0" smtClean="0">
                <a:sym typeface="Symbol"/>
              </a:rPr>
              <a:t> = ~10 </a:t>
            </a:r>
            <a:r>
              <a:rPr lang="en-US" dirty="0" err="1" smtClean="0">
                <a:sym typeface="Symbol"/>
              </a:rPr>
              <a:t>nC</a:t>
            </a:r>
            <a:r>
              <a:rPr lang="en-US" dirty="0" smtClean="0">
                <a:sym typeface="Symbol"/>
              </a:rPr>
              <a:t> every 1.8 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191000" y="3212068"/>
            <a:ext cx="1447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t</a:t>
            </a:r>
            <a:r>
              <a:rPr lang="en-US" baseline="-25000" dirty="0" err="1" smtClean="0"/>
              <a:t>i</a:t>
            </a:r>
            <a:r>
              <a:rPr lang="en-US" dirty="0" smtClean="0"/>
              <a:t> = 1.8 s 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904096" y="3733800"/>
            <a:ext cx="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44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0" y="2032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63550">
              <a:tabLst>
                <a:tab pos="463550" algn="l"/>
              </a:tabLst>
            </a:pPr>
            <a:r>
              <a:rPr lang="en-US" sz="2800" b="1" dirty="0"/>
              <a:t>C</a:t>
            </a:r>
            <a:r>
              <a:rPr lang="en-US" sz="2800" b="1" dirty="0" smtClean="0"/>
              <a:t>ase study:  injection conditions</a:t>
            </a:r>
            <a:endParaRPr lang="en-US" sz="2800" b="1" dirty="0"/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228600" y="1228665"/>
            <a:ext cx="8610600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6355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0.1% current constancy: must restore 10 </a:t>
            </a:r>
            <a:r>
              <a:rPr lang="en-US" sz="2000" dirty="0" err="1" smtClean="0"/>
              <a:t>nC</a:t>
            </a:r>
            <a:r>
              <a:rPr lang="en-US" sz="2000" dirty="0" smtClean="0"/>
              <a:t> in n bunches every 1.8 s.</a:t>
            </a:r>
          </a:p>
          <a:p>
            <a:pPr marL="46355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Want to limit the variation in bunch charge in all buckets to the &lt; ~20% </a:t>
            </a:r>
            <a:r>
              <a:rPr lang="en-US" sz="2000" dirty="0">
                <a:sym typeface="Symbol"/>
              </a:rPr>
              <a:t> </a:t>
            </a:r>
            <a:r>
              <a:rPr lang="en-US" sz="2000" dirty="0" err="1">
                <a:latin typeface="Symbol" pitchFamily="18" charset="2"/>
              </a:rPr>
              <a:t>D</a:t>
            </a:r>
            <a:r>
              <a:rPr lang="en-US" sz="2000" dirty="0" err="1"/>
              <a:t>q</a:t>
            </a:r>
            <a:r>
              <a:rPr lang="en-US" sz="2000" baseline="-25000" dirty="0" err="1"/>
              <a:t>b</a:t>
            </a:r>
            <a:r>
              <a:rPr lang="en-US" sz="2000" baseline="-25000" dirty="0"/>
              <a:t> </a:t>
            </a:r>
            <a:r>
              <a:rPr lang="en-US" sz="2000" dirty="0"/>
              <a:t>&lt; ~ 0.7 </a:t>
            </a:r>
            <a:r>
              <a:rPr lang="en-US" sz="2000" dirty="0" err="1"/>
              <a:t>nC</a:t>
            </a:r>
            <a:r>
              <a:rPr lang="en-US" sz="2000" dirty="0"/>
              <a:t> </a:t>
            </a:r>
            <a:r>
              <a:rPr lang="en-US" sz="2000" dirty="0" smtClean="0"/>
              <a:t>for 3.5-nC bunches.</a:t>
            </a:r>
          </a:p>
          <a:p>
            <a:pPr marL="46355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Top-up injection from </a:t>
            </a:r>
            <a:r>
              <a:rPr lang="en-US" sz="2000" dirty="0" err="1" smtClean="0"/>
              <a:t>linac</a:t>
            </a:r>
            <a:r>
              <a:rPr lang="en-US" sz="2000" dirty="0" smtClean="0"/>
              <a:t> or </a:t>
            </a:r>
            <a:r>
              <a:rPr lang="en-US" sz="2000" dirty="0" err="1" smtClean="0"/>
              <a:t>linac+booster</a:t>
            </a:r>
            <a:r>
              <a:rPr lang="en-US" sz="2000" dirty="0" smtClean="0"/>
              <a:t> must supply just 10 </a:t>
            </a:r>
            <a:r>
              <a:rPr lang="en-US" sz="2000" dirty="0" err="1" smtClean="0"/>
              <a:t>nC</a:t>
            </a:r>
            <a:r>
              <a:rPr lang="en-US" sz="2000" dirty="0" smtClean="0"/>
              <a:t> in n bunches every 1.8 seconds.</a:t>
            </a:r>
          </a:p>
          <a:p>
            <a:pPr marL="46355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000" dirty="0"/>
              <a:t>Swap-out (bunch replacement) injection must restore 10 </a:t>
            </a:r>
            <a:r>
              <a:rPr lang="en-US" sz="2000" dirty="0" err="1" smtClean="0"/>
              <a:t>nC</a:t>
            </a:r>
            <a:r>
              <a:rPr lang="en-US" sz="2000" dirty="0" smtClean="0"/>
              <a:t> + the total charge remaining in n bunches (e.g. ~300 </a:t>
            </a:r>
            <a:r>
              <a:rPr lang="en-US" sz="2000" dirty="0" err="1" smtClean="0"/>
              <a:t>nC</a:t>
            </a:r>
            <a:r>
              <a:rPr lang="en-US" sz="2000" dirty="0" smtClean="0"/>
              <a:t> in a 100-bunch train).</a:t>
            </a:r>
          </a:p>
          <a:p>
            <a:pPr marL="46355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000" dirty="0" smtClean="0"/>
              <a:t>Injected charge from </a:t>
            </a:r>
            <a:r>
              <a:rPr lang="en-US" sz="2000" dirty="0" err="1" smtClean="0"/>
              <a:t>linac</a:t>
            </a:r>
            <a:r>
              <a:rPr lang="en-US" sz="2000" dirty="0" smtClean="0"/>
              <a:t> or </a:t>
            </a:r>
            <a:r>
              <a:rPr lang="en-US" sz="2000" dirty="0" err="1" smtClean="0"/>
              <a:t>linac+booster</a:t>
            </a:r>
            <a:r>
              <a:rPr lang="en-US" sz="2000" dirty="0" smtClean="0"/>
              <a:t> injector typically limited to &lt;~1 </a:t>
            </a:r>
            <a:r>
              <a:rPr lang="en-US" sz="2000" dirty="0" err="1" smtClean="0"/>
              <a:t>nC</a:t>
            </a:r>
            <a:r>
              <a:rPr lang="en-US" sz="2000" dirty="0" smtClean="0"/>
              <a:t>/bunch, with up to ~10 </a:t>
            </a:r>
            <a:r>
              <a:rPr lang="en-US" sz="2000" dirty="0" err="1" smtClean="0"/>
              <a:t>nC</a:t>
            </a:r>
            <a:r>
              <a:rPr lang="en-US" sz="2000" dirty="0" smtClean="0"/>
              <a:t> total </a:t>
            </a:r>
            <a:r>
              <a:rPr lang="en-US" sz="2000" dirty="0" err="1" smtClean="0"/>
              <a:t>multibunch</a:t>
            </a:r>
            <a:endParaRPr lang="en-US" sz="2000" dirty="0" smtClean="0"/>
          </a:p>
          <a:p>
            <a:pPr marL="804863" lvl="2" indent="-341313">
              <a:spcAft>
                <a:spcPts val="600"/>
              </a:spcAft>
            </a:pPr>
            <a:r>
              <a:rPr lang="en-US" sz="2000" dirty="0" smtClean="0">
                <a:sym typeface="Symbol"/>
              </a:rPr>
              <a:t> swap-out limited to replacing ~10 </a:t>
            </a:r>
            <a:r>
              <a:rPr lang="en-US" sz="2000" dirty="0" err="1" smtClean="0">
                <a:sym typeface="Symbol"/>
              </a:rPr>
              <a:t>nC</a:t>
            </a:r>
            <a:r>
              <a:rPr lang="en-US" sz="2000" dirty="0" smtClean="0">
                <a:sym typeface="Symbol"/>
              </a:rPr>
              <a:t> in ~20-bunch trains (0.5 </a:t>
            </a:r>
            <a:r>
              <a:rPr lang="en-US" sz="2000" dirty="0" err="1" smtClean="0">
                <a:sym typeface="Symbol"/>
              </a:rPr>
              <a:t>nC</a:t>
            </a:r>
            <a:r>
              <a:rPr lang="en-US" sz="2000" dirty="0" smtClean="0">
                <a:sym typeface="Symbol"/>
              </a:rPr>
              <a:t>/bunch) </a:t>
            </a:r>
            <a:r>
              <a:rPr lang="en-US" sz="2000" b="1" dirty="0" smtClean="0">
                <a:solidFill>
                  <a:srgbClr val="FF0000"/>
                </a:solidFill>
                <a:sym typeface="Symbol"/>
              </a:rPr>
              <a:t> total current limited to ~160-190 mA</a:t>
            </a:r>
            <a:r>
              <a:rPr lang="en-US" sz="2000" dirty="0" smtClean="0">
                <a:sym typeface="Symbol"/>
              </a:rPr>
              <a:t>, depending on kicker rise/fall times and requisite gaps between trains in ring</a:t>
            </a:r>
            <a:endParaRPr lang="en-US" sz="2000" dirty="0" smtClean="0"/>
          </a:p>
          <a:p>
            <a:pPr marL="463550" lvl="1" indent="-457200">
              <a:spcAft>
                <a:spcPct val="50000"/>
              </a:spcAft>
              <a:buFont typeface="+mj-lt"/>
              <a:buAutoNum type="arabicPeriod"/>
            </a:pPr>
            <a:r>
              <a:rPr lang="en-US" sz="2000" dirty="0" smtClean="0"/>
              <a:t>Injected bunch from accumulator can have higher charge/bunch and longer trains </a:t>
            </a:r>
            <a:r>
              <a:rPr lang="en-US" sz="2000" dirty="0">
                <a:sym typeface="Symbol"/>
              </a:rPr>
              <a:t> total </a:t>
            </a:r>
            <a:r>
              <a:rPr lang="en-US" sz="2000" dirty="0" smtClean="0">
                <a:sym typeface="Symbol"/>
              </a:rPr>
              <a:t>current of 1.5 A is possible.</a:t>
            </a:r>
            <a:endParaRPr lang="en-US" sz="2000" dirty="0" smtClean="0"/>
          </a:p>
          <a:p>
            <a:pPr marL="6350" lvl="1">
              <a:spcAft>
                <a:spcPct val="50000"/>
              </a:spcAft>
              <a:tabLst>
                <a:tab pos="463550" algn="l"/>
              </a:tabLst>
            </a:pPr>
            <a:r>
              <a:rPr lang="en-US" sz="2000" dirty="0" smtClean="0">
                <a:sym typeface="Symbol"/>
              </a:rPr>
              <a:t>	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37485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0" y="2032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63550">
              <a:tabLst>
                <a:tab pos="463550" algn="l"/>
              </a:tabLst>
            </a:pPr>
            <a:r>
              <a:rPr lang="en-US" sz="2800" b="1" dirty="0"/>
              <a:t>C</a:t>
            </a:r>
            <a:r>
              <a:rPr lang="en-US" sz="2800" b="1" dirty="0" smtClean="0"/>
              <a:t>ase study:  injection example 1</a:t>
            </a:r>
            <a:endParaRPr lang="en-US" sz="2800" b="1" dirty="0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28600" y="1143000"/>
            <a:ext cx="86106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FILL PATTERN 1: 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top-</a:t>
            </a:r>
            <a:r>
              <a:rPr lang="en-US" sz="2000" kern="0" dirty="0" smtClean="0">
                <a:solidFill>
                  <a:sysClr val="windowText" lastClr="000000"/>
                </a:solidFill>
              </a:rPr>
              <a:t>up (or replace)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each bucket sequentially @ 10 Hz, beginning with bucket 1, ending with bucket 3400, leaving a gap of 92 buckets. Total average charge constancy &lt;0.1%.</a:t>
            </a:r>
          </a:p>
        </p:txBody>
      </p:sp>
      <p:sp>
        <p:nvSpPr>
          <p:cNvPr id="13" name="TextBox 5"/>
          <p:cNvSpPr txBox="1">
            <a:spLocks noChangeArrowheads="1"/>
          </p:cNvSpPr>
          <p:nvPr/>
        </p:nvSpPr>
        <p:spPr bwMode="auto">
          <a:xfrm>
            <a:off x="228600" y="4687888"/>
            <a:ext cx="25908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err="1"/>
              <a:t>f</a:t>
            </a:r>
            <a:r>
              <a:rPr lang="en-US" baseline="-25000" dirty="0" err="1"/>
              <a:t>inj</a:t>
            </a:r>
            <a:r>
              <a:rPr lang="en-US" dirty="0"/>
              <a:t> = 10 Hz</a:t>
            </a:r>
          </a:p>
          <a:p>
            <a:r>
              <a:rPr lang="en-US" dirty="0" err="1"/>
              <a:t>q</a:t>
            </a:r>
            <a:r>
              <a:rPr lang="en-US" baseline="-25000" dirty="0" err="1"/>
              <a:t>inj</a:t>
            </a:r>
            <a:r>
              <a:rPr lang="en-US" dirty="0"/>
              <a:t> = 0.613 </a:t>
            </a:r>
            <a:r>
              <a:rPr lang="en-US" dirty="0" err="1" smtClean="0"/>
              <a:t>nC</a:t>
            </a:r>
            <a:r>
              <a:rPr lang="en-US" dirty="0" smtClean="0"/>
              <a:t> for top-up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228600" y="2133600"/>
            <a:ext cx="3556000" cy="2209801"/>
            <a:chOff x="228600" y="2133600"/>
            <a:chExt cx="3556000" cy="2209801"/>
          </a:xfrm>
        </p:grpSpPr>
        <p:pic>
          <p:nvPicPr>
            <p:cNvPr id="10" name="Picture 2" descr="bunch charge decay over 5 mins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2133600"/>
              <a:ext cx="3556000" cy="22098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Box 5"/>
            <p:cNvSpPr txBox="1">
              <a:spLocks noChangeArrowheads="1"/>
            </p:cNvSpPr>
            <p:nvPr/>
          </p:nvSpPr>
          <p:spPr bwMode="auto">
            <a:xfrm>
              <a:off x="762000" y="3048000"/>
              <a:ext cx="2590800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dirty="0" smtClean="0"/>
                <a:t>decay of bunch charge before top-up every 3400 injection cycles (340 s)</a:t>
              </a:r>
              <a:endParaRPr lang="en-US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953000" y="2094405"/>
            <a:ext cx="3657600" cy="2248996"/>
            <a:chOff x="4953000" y="2094405"/>
            <a:chExt cx="3657600" cy="2248996"/>
          </a:xfrm>
        </p:grpSpPr>
        <p:pic>
          <p:nvPicPr>
            <p:cNvPr id="12" name="Picture 11" descr="bunch fill pattern 1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53000" y="2094405"/>
              <a:ext cx="3657600" cy="2248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Box 5"/>
            <p:cNvSpPr txBox="1">
              <a:spLocks noChangeArrowheads="1"/>
            </p:cNvSpPr>
            <p:nvPr/>
          </p:nvSpPr>
          <p:spPr bwMode="auto">
            <a:xfrm>
              <a:off x="5486400" y="3048000"/>
              <a:ext cx="25908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dirty="0" smtClean="0"/>
                <a:t>bunch pattern after top-up of bunch #3400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670175" y="4343401"/>
            <a:ext cx="5407025" cy="2286000"/>
            <a:chOff x="2670175" y="4343401"/>
            <a:chExt cx="5407025" cy="2286000"/>
          </a:xfrm>
        </p:grpSpPr>
        <p:pic>
          <p:nvPicPr>
            <p:cNvPr id="11" name="Picture 10" descr="fractional qb vs bucket for pattern 1jpg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70175" y="4343401"/>
              <a:ext cx="3654425" cy="228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TextBox 5"/>
            <p:cNvSpPr txBox="1">
              <a:spLocks noChangeArrowheads="1"/>
            </p:cNvSpPr>
            <p:nvPr/>
          </p:nvSpPr>
          <p:spPr bwMode="auto">
            <a:xfrm>
              <a:off x="6019800" y="4694872"/>
              <a:ext cx="2057400" cy="14773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en-US" dirty="0" smtClean="0"/>
                <a:t>fractional variation of bunch charge from average after top-up of bunch #3400</a:t>
              </a:r>
              <a:endParaRPr lang="en-US" dirty="0"/>
            </a:p>
          </p:txBody>
        </p:sp>
      </p:grpSp>
      <p:sp>
        <p:nvSpPr>
          <p:cNvPr id="20" name="TextBox 5"/>
          <p:cNvSpPr txBox="1">
            <a:spLocks noChangeArrowheads="1"/>
          </p:cNvSpPr>
          <p:nvPr/>
        </p:nvSpPr>
        <p:spPr bwMode="auto">
          <a:xfrm>
            <a:off x="3635992" y="5210398"/>
            <a:ext cx="6096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600" dirty="0" smtClean="0"/>
              <a:t>20%</a:t>
            </a:r>
            <a:endParaRPr lang="en-US" sz="1600" dirty="0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3886200" y="4983757"/>
            <a:ext cx="0" cy="21299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886200" y="5527344"/>
            <a:ext cx="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0961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0" y="2032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63550">
              <a:tabLst>
                <a:tab pos="463550" algn="l"/>
              </a:tabLst>
            </a:pPr>
            <a:r>
              <a:rPr lang="en-US" sz="2800" b="1" dirty="0"/>
              <a:t>C</a:t>
            </a:r>
            <a:r>
              <a:rPr lang="en-US" sz="2800" b="1" dirty="0" smtClean="0"/>
              <a:t>ase study:  variation of injection pattern 1</a:t>
            </a:r>
            <a:endParaRPr lang="en-US" sz="2800" b="1" dirty="0"/>
          </a:p>
        </p:txBody>
      </p:sp>
      <p:pic>
        <p:nvPicPr>
          <p:cNvPr id="10" name="Picture 9" descr="bunch fill pattern 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1219200"/>
            <a:ext cx="6172200" cy="4376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5"/>
          <p:cNvSpPr txBox="1">
            <a:spLocks noChangeArrowheads="1"/>
          </p:cNvSpPr>
          <p:nvPr/>
        </p:nvSpPr>
        <p:spPr bwMode="auto">
          <a:xfrm>
            <a:off x="2438400" y="3352800"/>
            <a:ext cx="37338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dirty="0" smtClean="0"/>
              <a:t>a different spatial frequency spectrum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69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0" y="2032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63550">
              <a:tabLst>
                <a:tab pos="463550" algn="l"/>
              </a:tabLst>
            </a:pPr>
            <a:r>
              <a:rPr lang="en-US" sz="2800" b="1" dirty="0"/>
              <a:t>C</a:t>
            </a:r>
            <a:r>
              <a:rPr lang="en-US" sz="2800" b="1" dirty="0" smtClean="0"/>
              <a:t>ase study:  injection examples</a:t>
            </a:r>
            <a:endParaRPr lang="en-US" sz="2800" b="1" dirty="0"/>
          </a:p>
        </p:txBody>
      </p:sp>
      <p:grpSp>
        <p:nvGrpSpPr>
          <p:cNvPr id="21" name="Group 20"/>
          <p:cNvGrpSpPr/>
          <p:nvPr/>
        </p:nvGrpSpPr>
        <p:grpSpPr>
          <a:xfrm>
            <a:off x="228600" y="1066800"/>
            <a:ext cx="4419600" cy="2819400"/>
            <a:chOff x="228600" y="1066800"/>
            <a:chExt cx="4419600" cy="2819400"/>
          </a:xfrm>
        </p:grpSpPr>
        <p:pic>
          <p:nvPicPr>
            <p:cNvPr id="13" name="Picture 2" descr="bunch fill pattern 2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8600" y="1066800"/>
              <a:ext cx="4419600" cy="281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1"/>
            <p:cNvSpPr>
              <a:spLocks noChangeArrowheads="1"/>
            </p:cNvSpPr>
            <p:nvPr/>
          </p:nvSpPr>
          <p:spPr bwMode="auto">
            <a:xfrm>
              <a:off x="883356" y="2616200"/>
              <a:ext cx="2946400" cy="861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sz="1600" dirty="0">
                  <a:latin typeface="Calibri" pitchFamily="34" charset="0"/>
                </a:rPr>
                <a:t>FILL PATTERN 2:  fill every </a:t>
              </a:r>
              <a:r>
                <a:rPr lang="en-US" sz="1600" dirty="0" err="1">
                  <a:latin typeface="Calibri" pitchFamily="34" charset="0"/>
                </a:rPr>
                <a:t>nb</a:t>
              </a:r>
              <a:r>
                <a:rPr lang="en-US" sz="1600" dirty="0">
                  <a:latin typeface="Calibri" pitchFamily="34" charset="0"/>
                </a:rPr>
                <a:t>/10 (= 340) buckets in sequence</a:t>
              </a:r>
            </a:p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495800" y="1066800"/>
            <a:ext cx="4589585" cy="2819400"/>
            <a:chOff x="4495800" y="1066800"/>
            <a:chExt cx="4589585" cy="2819400"/>
          </a:xfrm>
        </p:grpSpPr>
        <p:pic>
          <p:nvPicPr>
            <p:cNvPr id="15" name="Picture 14" descr="bunch fill pattern 6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5800" y="1066800"/>
              <a:ext cx="4589585" cy="281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Rectangle 1"/>
            <p:cNvSpPr>
              <a:spLocks noChangeArrowheads="1"/>
            </p:cNvSpPr>
            <p:nvPr/>
          </p:nvSpPr>
          <p:spPr bwMode="auto">
            <a:xfrm>
              <a:off x="5283200" y="2667000"/>
              <a:ext cx="2489200" cy="6155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1600" dirty="0">
                  <a:latin typeface="Calibri" pitchFamily="34" charset="0"/>
                </a:rPr>
                <a:t>FILL PATTERN 2:  </a:t>
              </a:r>
              <a:r>
                <a:rPr lang="en-US" sz="1600" dirty="0" smtClean="0">
                  <a:latin typeface="Calibri" pitchFamily="34" charset="0"/>
                </a:rPr>
                <a:t>variation</a:t>
              </a:r>
              <a:endParaRPr lang="en-US" sz="1600" dirty="0">
                <a:latin typeface="Calibri" pitchFamily="34" charset="0"/>
              </a:endParaRPr>
            </a:p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2514600" y="3886200"/>
            <a:ext cx="4114800" cy="2819400"/>
            <a:chOff x="1905000" y="3886200"/>
            <a:chExt cx="4114800" cy="2819400"/>
          </a:xfrm>
        </p:grpSpPr>
        <p:pic>
          <p:nvPicPr>
            <p:cNvPr id="18" name="Picture 3" descr="bunch fill pattern 3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000" y="3886200"/>
              <a:ext cx="4114800" cy="2819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Rectangle 5"/>
            <p:cNvSpPr>
              <a:spLocks noChangeArrowheads="1"/>
            </p:cNvSpPr>
            <p:nvPr/>
          </p:nvSpPr>
          <p:spPr bwMode="auto">
            <a:xfrm>
              <a:off x="2667000" y="4911804"/>
              <a:ext cx="2433477" cy="1107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r>
                <a:rPr lang="en-US" sz="1600" dirty="0">
                  <a:latin typeface="Calibri" pitchFamily="34" charset="0"/>
                </a:rPr>
                <a:t>FILL PATTERN </a:t>
              </a:r>
              <a:r>
                <a:rPr lang="en-US" sz="1600" dirty="0" smtClean="0">
                  <a:latin typeface="Calibri" pitchFamily="34" charset="0"/>
                </a:rPr>
                <a:t>3:  </a:t>
              </a:r>
              <a:r>
                <a:rPr lang="en-US" sz="1600" dirty="0">
                  <a:latin typeface="Calibri" pitchFamily="34" charset="0"/>
                </a:rPr>
                <a:t>fill every </a:t>
              </a:r>
              <a:r>
                <a:rPr lang="en-US" sz="1600" dirty="0" err="1">
                  <a:latin typeface="Calibri" pitchFamily="34" charset="0"/>
                </a:rPr>
                <a:t>nb</a:t>
              </a:r>
              <a:r>
                <a:rPr lang="en-US" sz="1600" dirty="0">
                  <a:latin typeface="Calibri" pitchFamily="34" charset="0"/>
                </a:rPr>
                <a:t>/68(= 50) buckets in sequence</a:t>
              </a:r>
            </a:p>
            <a:p>
              <a:endParaRPr lang="en-US" dirty="0">
                <a:latin typeface="Calibri" pitchFamily="34" charset="0"/>
              </a:endParaRPr>
            </a:p>
          </p:txBody>
        </p:sp>
      </p:grp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6654800" y="5105400"/>
            <a:ext cx="8890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alibri" pitchFamily="34" charset="0"/>
              </a:rPr>
              <a:t>etc….</a:t>
            </a:r>
            <a:endParaRPr lang="en-US" sz="2000" b="1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169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0" y="2286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2400" b="1" dirty="0" smtClean="0"/>
              <a:t>	</a:t>
            </a:r>
            <a:r>
              <a:rPr lang="en-US" sz="2800" b="1" dirty="0" smtClean="0"/>
              <a:t>Short lifetime injection:  conclusions</a:t>
            </a:r>
            <a:endParaRPr lang="en-US" sz="2800" b="1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8600" y="1228665"/>
            <a:ext cx="8610600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6355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000" dirty="0" smtClean="0"/>
              <a:t>Frequent injection is needed to achieve 0.1% current constancy:  injection interval = 0.1% of beam lifetime.  Perhaps only 1% constancy is necessary.</a:t>
            </a:r>
          </a:p>
          <a:p>
            <a:pPr marL="46355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000" dirty="0" err="1" smtClean="0"/>
              <a:t>Linac</a:t>
            </a:r>
            <a:r>
              <a:rPr lang="en-US" sz="2000" dirty="0" smtClean="0"/>
              <a:t> or </a:t>
            </a:r>
            <a:r>
              <a:rPr lang="en-US" sz="2000" dirty="0" err="1" smtClean="0"/>
              <a:t>linac+booster</a:t>
            </a:r>
            <a:r>
              <a:rPr lang="en-US" sz="2000" dirty="0" smtClean="0"/>
              <a:t> can satisfy top-up injection requirements for high current, low-lifetime machines.</a:t>
            </a:r>
          </a:p>
          <a:p>
            <a:pPr marL="46355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000" dirty="0" smtClean="0"/>
              <a:t>For swap-out injection, total ring charge and current is limited using </a:t>
            </a:r>
            <a:r>
              <a:rPr lang="en-US" sz="2000" dirty="0" err="1" smtClean="0"/>
              <a:t>linac</a:t>
            </a:r>
            <a:r>
              <a:rPr lang="en-US" sz="2000" dirty="0" smtClean="0"/>
              <a:t> or </a:t>
            </a:r>
            <a:r>
              <a:rPr lang="en-US" sz="2000" dirty="0" err="1" smtClean="0"/>
              <a:t>linac+booster</a:t>
            </a:r>
            <a:r>
              <a:rPr lang="en-US" sz="2000" dirty="0" smtClean="0"/>
              <a:t> (e.g. &lt;200 mA for 1.5 km ring).</a:t>
            </a:r>
          </a:p>
          <a:p>
            <a:pPr marL="46355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000" dirty="0" smtClean="0"/>
              <a:t>High total current can be sustained with injection from an accumulator.</a:t>
            </a:r>
          </a:p>
          <a:p>
            <a:pPr marL="463550" lvl="1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000" dirty="0" smtClean="0"/>
              <a:t>Swap-out injection requires kickers with fast rise/fall times and extremely flat tops (not addressed here).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0703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16298</TotalTime>
  <Words>590</Words>
  <Application>Microsoft Office PowerPoint</Application>
  <PresentationFormat>On-screen Show (4:3)</PresentationFormat>
  <Paragraphs>62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2_Default Design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SLAC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SLAC</dc:creator>
  <cp:lastModifiedBy>Robert Hettel</cp:lastModifiedBy>
  <cp:revision>365</cp:revision>
  <dcterms:created xsi:type="dcterms:W3CDTF">2011-05-27T18:01:10Z</dcterms:created>
  <dcterms:modified xsi:type="dcterms:W3CDTF">2012-10-31T00:10:20Z</dcterms:modified>
</cp:coreProperties>
</file>