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256" r:id="rId2"/>
    <p:sldId id="257" r:id="rId3"/>
    <p:sldId id="288" r:id="rId4"/>
    <p:sldId id="258" r:id="rId5"/>
    <p:sldId id="259" r:id="rId6"/>
    <p:sldId id="260" r:id="rId7"/>
    <p:sldId id="275" r:id="rId8"/>
    <p:sldId id="261" r:id="rId9"/>
    <p:sldId id="263" r:id="rId10"/>
    <p:sldId id="262" r:id="rId11"/>
    <p:sldId id="264" r:id="rId12"/>
    <p:sldId id="267" r:id="rId13"/>
    <p:sldId id="274" r:id="rId14"/>
    <p:sldId id="265" r:id="rId15"/>
    <p:sldId id="266" r:id="rId16"/>
    <p:sldId id="277" r:id="rId17"/>
    <p:sldId id="278" r:id="rId18"/>
    <p:sldId id="280" r:id="rId19"/>
    <p:sldId id="279" r:id="rId20"/>
    <p:sldId id="269" r:id="rId21"/>
    <p:sldId id="281" r:id="rId22"/>
    <p:sldId id="282" r:id="rId23"/>
    <p:sldId id="283" r:id="rId24"/>
    <p:sldId id="284" r:id="rId25"/>
    <p:sldId id="272" r:id="rId26"/>
    <p:sldId id="273" r:id="rId27"/>
    <p:sldId id="286" r:id="rId28"/>
    <p:sldId id="287" r:id="rId29"/>
    <p:sldId id="289" r:id="rId30"/>
    <p:sldId id="290" r:id="rId31"/>
    <p:sldId id="285" r:id="rId32"/>
  </p:sldIdLst>
  <p:sldSz cx="9144000" cy="6858000" type="screen4x3"/>
  <p:notesSz cx="7086600" cy="10223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D7D7D"/>
    <a:srgbClr val="FF3300"/>
    <a:srgbClr val="000099"/>
    <a:srgbClr val="0000FF"/>
    <a:srgbClr val="FFFF66"/>
    <a:srgbClr val="FFFFFF"/>
    <a:srgbClr val="FFFFCC"/>
    <a:srgbClr val="FF3399"/>
    <a:srgbClr val="FFFF99"/>
    <a:srgbClr val="FF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0"/>
  </p:normalViewPr>
  <p:slideViewPr>
    <p:cSldViewPr>
      <p:cViewPr>
        <p:scale>
          <a:sx n="100" d="100"/>
          <a:sy n="100" d="100"/>
        </p:scale>
        <p:origin x="-110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520"/>
    </p:cViewPr>
  </p:sorterViewPr>
  <p:notesViewPr>
    <p:cSldViewPr>
      <p:cViewPr varScale="1">
        <p:scale>
          <a:sx n="74" d="100"/>
          <a:sy n="74" d="100"/>
        </p:scale>
        <p:origin x="-1872" y="-90"/>
      </p:cViewPr>
      <p:guideLst>
        <p:guide orient="horz" pos="3220"/>
        <p:guide pos="2232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D:\Users\jc\Boulot\SOLEIL%20stabilit&#233;%20lignes\Copie%20de%20tailles%20points%20sources%20photons%20lignes_2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c\Desktop\s&#233;minaire%20SOLEIL%20120927\bruit%20&#224;%2090%25%20utile%20vs%20temp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style val="6"/>
  <c:chart>
    <c:plotArea>
      <c:layout>
        <c:manualLayout>
          <c:layoutTarget val="inner"/>
          <c:xMode val="edge"/>
          <c:yMode val="edge"/>
          <c:x val="0.10689107611548559"/>
          <c:y val="7.4548702245552684E-2"/>
          <c:w val="0.8342062554680667"/>
          <c:h val="0.8326195683872849"/>
        </c:manualLayout>
      </c:layout>
      <c:scatterChart>
        <c:scatterStyle val="smoothMarker"/>
        <c:ser>
          <c:idx val="0"/>
          <c:order val="0"/>
          <c:spPr>
            <a:ln>
              <a:solidFill>
                <a:srgbClr val="000099"/>
              </a:solidFill>
            </a:ln>
          </c:spPr>
          <c:marker>
            <c:symbol val="none"/>
          </c:marker>
          <c:xVal>
            <c:numRef>
              <c:f>Feuil3!$M$32:$M$38</c:f>
              <c:numCache>
                <c:formatCode>General</c:formatCode>
                <c:ptCount val="7"/>
                <c:pt idx="0">
                  <c:v>1</c:v>
                </c:pt>
                <c:pt idx="1">
                  <c:v>2</c:v>
                </c:pt>
                <c:pt idx="2">
                  <c:v>5</c:v>
                </c:pt>
                <c:pt idx="3">
                  <c:v>10</c:v>
                </c:pt>
                <c:pt idx="4">
                  <c:v>20</c:v>
                </c:pt>
                <c:pt idx="5">
                  <c:v>50</c:v>
                </c:pt>
                <c:pt idx="6">
                  <c:v>100</c:v>
                </c:pt>
              </c:numCache>
            </c:numRef>
          </c:xVal>
          <c:yVal>
            <c:numRef>
              <c:f>Feuil3!$N$32:$N$38</c:f>
              <c:numCache>
                <c:formatCode>General</c:formatCode>
                <c:ptCount val="7"/>
                <c:pt idx="0">
                  <c:v>5.6044238712935259</c:v>
                </c:pt>
                <c:pt idx="1">
                  <c:v>3.9629261240354143</c:v>
                </c:pt>
                <c:pt idx="2">
                  <c:v>2.5063745501869845</c:v>
                </c:pt>
                <c:pt idx="3">
                  <c:v>1.7722744406305901</c:v>
                </c:pt>
                <c:pt idx="4">
                  <c:v>1.2531872750934856</c:v>
                </c:pt>
                <c:pt idx="5">
                  <c:v>0.79258522480708249</c:v>
                </c:pt>
                <c:pt idx="6">
                  <c:v>0.56044238712935257</c:v>
                </c:pt>
              </c:numCache>
            </c:numRef>
          </c:yVal>
          <c:smooth val="1"/>
        </c:ser>
        <c:ser>
          <c:idx val="1"/>
          <c:order val="1"/>
          <c:spPr>
            <a:ln>
              <a:solidFill>
                <a:srgbClr val="FF0066"/>
              </a:solidFill>
            </a:ln>
          </c:spPr>
          <c:marker>
            <c:symbol val="none"/>
          </c:marker>
          <c:xVal>
            <c:numRef>
              <c:f>Feuil3!$M$32:$M$38</c:f>
              <c:numCache>
                <c:formatCode>General</c:formatCode>
                <c:ptCount val="7"/>
                <c:pt idx="0">
                  <c:v>1</c:v>
                </c:pt>
                <c:pt idx="1">
                  <c:v>2</c:v>
                </c:pt>
                <c:pt idx="2">
                  <c:v>5</c:v>
                </c:pt>
                <c:pt idx="3">
                  <c:v>10</c:v>
                </c:pt>
                <c:pt idx="4">
                  <c:v>20</c:v>
                </c:pt>
                <c:pt idx="5">
                  <c:v>50</c:v>
                </c:pt>
                <c:pt idx="6">
                  <c:v>100</c:v>
                </c:pt>
              </c:numCache>
            </c:numRef>
          </c:xVal>
          <c:yVal>
            <c:numRef>
              <c:f>Feuil3!$O$32:$O$38</c:f>
              <c:numCache>
                <c:formatCode>General</c:formatCode>
                <c:ptCount val="7"/>
                <c:pt idx="0">
                  <c:v>17.606816861659031</c:v>
                </c:pt>
                <c:pt idx="1">
                  <c:v>12.449899597988786</c:v>
                </c:pt>
                <c:pt idx="2">
                  <c:v>7.8740078740118085</c:v>
                </c:pt>
                <c:pt idx="3">
                  <c:v>5.5677643628300215</c:v>
                </c:pt>
                <c:pt idx="4">
                  <c:v>3.9370039370059047</c:v>
                </c:pt>
                <c:pt idx="5">
                  <c:v>2.4899799195977463</c:v>
                </c:pt>
                <c:pt idx="6">
                  <c:v>1.7606816861659007</c:v>
                </c:pt>
              </c:numCache>
            </c:numRef>
          </c:yVal>
          <c:smooth val="1"/>
        </c:ser>
        <c:axId val="70101248"/>
        <c:axId val="74592256"/>
      </c:scatterChart>
      <c:valAx>
        <c:axId val="70101248"/>
        <c:scaling>
          <c:logBase val="10"/>
          <c:orientation val="minMax"/>
          <c:max val="100"/>
          <c:min val="1"/>
        </c:scaling>
        <c:axPos val="b"/>
        <c:minorGridlines/>
        <c:numFmt formatCode="General" sourceLinked="1"/>
        <c:tickLblPos val="nextTo"/>
        <c:crossAx val="74592256"/>
        <c:crossesAt val="0.1"/>
        <c:crossBetween val="midCat"/>
      </c:valAx>
      <c:valAx>
        <c:axId val="74592256"/>
        <c:scaling>
          <c:logBase val="10"/>
          <c:orientation val="minMax"/>
        </c:scaling>
        <c:axPos val="l"/>
        <c:majorGridlines/>
        <c:minorGridlines/>
        <c:numFmt formatCode="General" sourceLinked="1"/>
        <c:tickLblPos val="nextTo"/>
        <c:crossAx val="70101248"/>
        <c:crosses val="autoZero"/>
        <c:crossBetween val="midCat"/>
      </c:valAx>
    </c:plotArea>
    <c:plotVisOnly val="1"/>
  </c:chart>
  <c:txPr>
    <a:bodyPr/>
    <a:lstStyle/>
    <a:p>
      <a:pPr>
        <a:defRPr sz="1800"/>
      </a:pPr>
      <a:endParaRPr lang="fr-FR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chart>
    <c:plotArea>
      <c:layout/>
      <c:scatterChart>
        <c:scatterStyle val="smoothMarker"/>
        <c:ser>
          <c:idx val="0"/>
          <c:order val="0"/>
          <c:tx>
            <c:strRef>
              <c:f>Feuil1!$B$3</c:f>
              <c:strCache>
                <c:ptCount val="1"/>
                <c:pt idx="0">
                  <c:v>taille</c:v>
                </c:pt>
              </c:strCache>
            </c:strRef>
          </c:tx>
          <c:spPr>
            <a:ln>
              <a:solidFill>
                <a:srgbClr val="0000FF"/>
              </a:solidFill>
            </a:ln>
          </c:spPr>
          <c:marker>
            <c:spPr>
              <a:ln>
                <a:solidFill>
                  <a:srgbClr val="0000FF"/>
                </a:solidFill>
              </a:ln>
            </c:spPr>
          </c:marker>
          <c:xVal>
            <c:numRef>
              <c:f>Feuil1!$A$4:$A$8</c:f>
              <c:numCache>
                <c:formatCode>General</c:formatCode>
                <c:ptCount val="5"/>
                <c:pt idx="0">
                  <c:v>100</c:v>
                </c:pt>
                <c:pt idx="1">
                  <c:v>300</c:v>
                </c:pt>
                <c:pt idx="2">
                  <c:v>1200</c:v>
                </c:pt>
                <c:pt idx="3">
                  <c:v>3600</c:v>
                </c:pt>
                <c:pt idx="4">
                  <c:v>28800</c:v>
                </c:pt>
              </c:numCache>
            </c:numRef>
          </c:xVal>
          <c:yVal>
            <c:numRef>
              <c:f>Feuil1!$B$4:$B$8</c:f>
              <c:numCache>
                <c:formatCode>General</c:formatCode>
                <c:ptCount val="5"/>
                <c:pt idx="0">
                  <c:v>0.13</c:v>
                </c:pt>
                <c:pt idx="1">
                  <c:v>0.2</c:v>
                </c:pt>
                <c:pt idx="2">
                  <c:v>0.25</c:v>
                </c:pt>
                <c:pt idx="3">
                  <c:v>0.30000000000000032</c:v>
                </c:pt>
                <c:pt idx="4">
                  <c:v>0.5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Feuil1!$C$3</c:f>
              <c:strCache>
                <c:ptCount val="1"/>
                <c:pt idx="0">
                  <c:v>divergence</c:v>
                </c:pt>
              </c:strCache>
            </c:strRef>
          </c:tx>
          <c:spPr>
            <a:ln>
              <a:solidFill>
                <a:srgbClr val="FF3399"/>
              </a:solidFill>
            </a:ln>
          </c:spPr>
          <c:marker>
            <c:spPr>
              <a:ln>
                <a:solidFill>
                  <a:srgbClr val="FF3399"/>
                </a:solidFill>
              </a:ln>
            </c:spPr>
          </c:marker>
          <c:xVal>
            <c:numRef>
              <c:f>Feuil1!$A$4:$A$8</c:f>
              <c:numCache>
                <c:formatCode>General</c:formatCode>
                <c:ptCount val="5"/>
                <c:pt idx="0">
                  <c:v>100</c:v>
                </c:pt>
                <c:pt idx="1">
                  <c:v>300</c:v>
                </c:pt>
                <c:pt idx="2">
                  <c:v>1200</c:v>
                </c:pt>
                <c:pt idx="3">
                  <c:v>3600</c:v>
                </c:pt>
                <c:pt idx="4">
                  <c:v>28800</c:v>
                </c:pt>
              </c:numCache>
            </c:numRef>
          </c:xVal>
          <c:yVal>
            <c:numRef>
              <c:f>Feuil1!$C$4:$C$8</c:f>
              <c:numCache>
                <c:formatCode>General</c:formatCode>
                <c:ptCount val="5"/>
                <c:pt idx="0">
                  <c:v>0.40444444444444488</c:v>
                </c:pt>
                <c:pt idx="1">
                  <c:v>0.62222222222222223</c:v>
                </c:pt>
                <c:pt idx="2">
                  <c:v>0.77777777777777901</c:v>
                </c:pt>
                <c:pt idx="3">
                  <c:v>0.93333333333333335</c:v>
                </c:pt>
                <c:pt idx="4">
                  <c:v>1.555555555555556</c:v>
                </c:pt>
              </c:numCache>
            </c:numRef>
          </c:yVal>
          <c:smooth val="1"/>
        </c:ser>
        <c:axId val="78595968"/>
        <c:axId val="78602240"/>
      </c:scatterChart>
      <c:valAx>
        <c:axId val="78595968"/>
        <c:scaling>
          <c:logBase val="10"/>
          <c:orientation val="minMax"/>
          <c:min val="100"/>
        </c:scaling>
        <c:axPos val="b"/>
        <c:majorGridlines/>
        <c:numFmt formatCode="General" sourceLinked="1"/>
        <c:tickLblPos val="nextTo"/>
        <c:crossAx val="78602240"/>
        <c:crossesAt val="0.1"/>
        <c:crossBetween val="midCat"/>
      </c:valAx>
      <c:valAx>
        <c:axId val="78602240"/>
        <c:scaling>
          <c:logBase val="10"/>
          <c:orientation val="minMax"/>
        </c:scaling>
        <c:axPos val="l"/>
        <c:majorGridlines/>
        <c:minorGridlines/>
        <c:numFmt formatCode="General" sourceLinked="1"/>
        <c:tickLblPos val="nextTo"/>
        <c:crossAx val="78595968"/>
        <c:crossesAt val="1"/>
        <c:crossBetween val="midCat"/>
      </c:valAx>
    </c:plotArea>
    <c:plotVisOnly val="1"/>
  </c:chart>
  <c:externalData r:id="rId1"/>
</c:chartSpac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0.125</cdr:x>
      <cdr:y>0.02985</cdr:y>
    </cdr:from>
    <cdr:to>
      <cdr:x>0.35176</cdr:x>
      <cdr:y>0.21938</cdr:y>
    </cdr:to>
    <cdr:sp macro="" textlink="">
      <cdr:nvSpPr>
        <cdr:cNvPr id="2" name="ZoneTexte 1"/>
        <cdr:cNvSpPr txBox="1"/>
      </cdr:nvSpPr>
      <cdr:spPr>
        <a:xfrm xmlns:a="http://schemas.openxmlformats.org/drawingml/2006/main">
          <a:off x="504056" y="144016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fr-FR" sz="2000" dirty="0" smtClean="0"/>
            <a:t>µm or µrad</a:t>
          </a:r>
          <a:endParaRPr lang="fr-FR" sz="2000" dirty="0"/>
        </a:p>
      </cdr:txBody>
    </cdr:sp>
  </cdr:relSizeAnchor>
  <cdr:relSizeAnchor xmlns:cdr="http://schemas.openxmlformats.org/drawingml/2006/chartDrawing">
    <cdr:from>
      <cdr:x>0.51786</cdr:x>
      <cdr:y>0.35821</cdr:y>
    </cdr:from>
    <cdr:to>
      <cdr:x>0.74462</cdr:x>
      <cdr:y>0.54774</cdr:y>
    </cdr:to>
    <cdr:sp macro="" textlink="">
      <cdr:nvSpPr>
        <cdr:cNvPr id="3" name="ZoneTexte 2"/>
        <cdr:cNvSpPr txBox="1"/>
      </cdr:nvSpPr>
      <cdr:spPr>
        <a:xfrm xmlns:a="http://schemas.openxmlformats.org/drawingml/2006/main">
          <a:off x="2088232" y="1728192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fr-FR" sz="1800" dirty="0" smtClean="0">
              <a:solidFill>
                <a:srgbClr val="FF0066"/>
              </a:solidFill>
            </a:rPr>
            <a:t>Divergence</a:t>
          </a:r>
          <a:endParaRPr lang="fr-FR" sz="1800" dirty="0">
            <a:solidFill>
              <a:srgbClr val="FF0066"/>
            </a:solidFill>
          </a:endParaRPr>
        </a:p>
      </cdr:txBody>
    </cdr:sp>
  </cdr:relSizeAnchor>
  <cdr:relSizeAnchor xmlns:cdr="http://schemas.openxmlformats.org/drawingml/2006/chartDrawing">
    <cdr:from>
      <cdr:x>0.5</cdr:x>
      <cdr:y>0.56716</cdr:y>
    </cdr:from>
    <cdr:to>
      <cdr:x>0.72676</cdr:x>
      <cdr:y>0.7567</cdr:y>
    </cdr:to>
    <cdr:sp macro="" textlink="">
      <cdr:nvSpPr>
        <cdr:cNvPr id="4" name="ZoneTexte 3"/>
        <cdr:cNvSpPr txBox="1"/>
      </cdr:nvSpPr>
      <cdr:spPr>
        <a:xfrm xmlns:a="http://schemas.openxmlformats.org/drawingml/2006/main">
          <a:off x="2016224" y="2736304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fr-FR" sz="1800" dirty="0" smtClean="0">
              <a:solidFill>
                <a:srgbClr val="000099"/>
              </a:solidFill>
            </a:rPr>
            <a:t>Size</a:t>
          </a:r>
          <a:endParaRPr lang="fr-FR" sz="1800" dirty="0">
            <a:solidFill>
              <a:srgbClr val="000099"/>
            </a:solidFill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022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5308" tIns="47654" rIns="95308" bIns="47654" numCol="1" anchor="t" anchorCtr="0" compatLnSpc="1">
            <a:prstTxWarp prst="textNoShape">
              <a:avLst/>
            </a:prstTxWarp>
          </a:bodyPr>
          <a:lstStyle>
            <a:lvl1pPr defTabSz="952500">
              <a:defRPr sz="13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16375" y="0"/>
            <a:ext cx="307022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5308" tIns="47654" rIns="95308" bIns="47654" numCol="1" anchor="t" anchorCtr="0" compatLnSpc="1">
            <a:prstTxWarp prst="textNoShape">
              <a:avLst/>
            </a:prstTxWarp>
          </a:bodyPr>
          <a:lstStyle>
            <a:lvl1pPr algn="r" defTabSz="952500">
              <a:defRPr sz="13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12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12325"/>
            <a:ext cx="307022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5308" tIns="47654" rIns="95308" bIns="47654" numCol="1" anchor="b" anchorCtr="0" compatLnSpc="1">
            <a:prstTxWarp prst="textNoShape">
              <a:avLst/>
            </a:prstTxWarp>
          </a:bodyPr>
          <a:lstStyle>
            <a:lvl1pPr defTabSz="952500">
              <a:defRPr sz="13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12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16375" y="9712325"/>
            <a:ext cx="307022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5308" tIns="47654" rIns="95308" bIns="47654" numCol="1" anchor="b" anchorCtr="0" compatLnSpc="1">
            <a:prstTxWarp prst="textNoShape">
              <a:avLst/>
            </a:prstTxWarp>
          </a:bodyPr>
          <a:lstStyle>
            <a:lvl1pPr algn="r" defTabSz="952500">
              <a:defRPr sz="1300"/>
            </a:lvl1pPr>
          </a:lstStyle>
          <a:p>
            <a:pPr>
              <a:defRPr/>
            </a:pPr>
            <a:fld id="{FEA66C54-D1F1-46C0-AB89-482E00F66BB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022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843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14788" y="0"/>
            <a:ext cx="307022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87425" y="766763"/>
            <a:ext cx="5111750" cy="38338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8025" y="4856163"/>
            <a:ext cx="5670550" cy="460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1843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10738"/>
            <a:ext cx="307022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843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14788" y="9710738"/>
            <a:ext cx="307022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7C59D76-18C4-465E-A673-B0E6C5EF9C8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8"/>
          <p:cNvSpPr>
            <a:spLocks noChangeArrowheads="1"/>
          </p:cNvSpPr>
          <p:nvPr userDrawn="1"/>
        </p:nvSpPr>
        <p:spPr bwMode="auto">
          <a:xfrm>
            <a:off x="3900488" y="3114675"/>
            <a:ext cx="9144000" cy="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fr-FR"/>
          </a:p>
        </p:txBody>
      </p:sp>
      <p:pic>
        <p:nvPicPr>
          <p:cNvPr id="5" name="Picture 27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04800"/>
            <a:ext cx="2362200" cy="110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400" name="Rectangle 16"/>
          <p:cNvSpPr>
            <a:spLocks noGrp="1" noChangeArrowheads="1"/>
          </p:cNvSpPr>
          <p:nvPr>
            <p:ph type="ctrTitle"/>
          </p:nvPr>
        </p:nvSpPr>
        <p:spPr>
          <a:xfrm>
            <a:off x="1652588" y="1806575"/>
            <a:ext cx="7391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noProof="0" smtClean="0"/>
              <a:t>Cliquez pour modifier le style du titre du masque</a:t>
            </a:r>
          </a:p>
        </p:txBody>
      </p:sp>
      <p:sp>
        <p:nvSpPr>
          <p:cNvPr id="16401" name="Rectangle 17"/>
          <p:cNvSpPr>
            <a:spLocks noGrp="1" noChangeArrowheads="1"/>
          </p:cNvSpPr>
          <p:nvPr>
            <p:ph type="subTitle" idx="1"/>
          </p:nvPr>
        </p:nvSpPr>
        <p:spPr>
          <a:xfrm>
            <a:off x="2590800" y="3559175"/>
            <a:ext cx="6400800" cy="1752600"/>
          </a:xfrm>
        </p:spPr>
        <p:txBody>
          <a:bodyPr/>
          <a:lstStyle>
            <a:lvl1pPr marL="0" indent="0">
              <a:buFont typeface="Times New Roman" pitchFamily="18" charset="0"/>
              <a:buNone/>
              <a:defRPr/>
            </a:lvl1pPr>
          </a:lstStyle>
          <a:p>
            <a:pPr lvl="0"/>
            <a:r>
              <a:rPr lang="fr-FR" noProof="0" smtClean="0"/>
              <a:t>Cliquez pour modifier le style des sous-titres du masque</a:t>
            </a:r>
          </a:p>
        </p:txBody>
      </p:sp>
      <p:sp>
        <p:nvSpPr>
          <p:cNvPr id="6" name="Rectangle 18"/>
          <p:cNvSpPr>
            <a:spLocks noGrp="1" noChangeArrowheads="1"/>
          </p:cNvSpPr>
          <p:nvPr>
            <p:ph type="dt" sz="half" idx="10"/>
          </p:nvPr>
        </p:nvSpPr>
        <p:spPr>
          <a:xfrm>
            <a:off x="1524000" y="6350000"/>
            <a:ext cx="1724025" cy="457200"/>
          </a:xfrm>
        </p:spPr>
        <p:txBody>
          <a:bodyPr anchor="b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fr-FR"/>
              <a:t>USR Workshop</a:t>
            </a:r>
          </a:p>
        </p:txBody>
      </p:sp>
      <p:sp>
        <p:nvSpPr>
          <p:cNvPr id="7" name="Rectangle 19"/>
          <p:cNvSpPr>
            <a:spLocks noGrp="1" noChangeArrowheads="1"/>
          </p:cNvSpPr>
          <p:nvPr>
            <p:ph type="ftr" sz="quarter" idx="11"/>
          </p:nvPr>
        </p:nvSpPr>
        <p:spPr>
          <a:xfrm>
            <a:off x="3643313" y="6350000"/>
            <a:ext cx="3449637" cy="457200"/>
          </a:xfrm>
        </p:spPr>
        <p:txBody>
          <a:bodyPr anchor="b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n-US"/>
              <a:t>Beijing 29 Oct.- 1 Nov. 2012</a:t>
            </a:r>
            <a:endParaRPr lang="fr-FR"/>
          </a:p>
        </p:txBody>
      </p:sp>
      <p:sp>
        <p:nvSpPr>
          <p:cNvPr id="8" name="Rectangle 2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391400" y="6350000"/>
            <a:ext cx="1724025" cy="457200"/>
          </a:xfrm>
        </p:spPr>
        <p:txBody>
          <a:bodyPr anchor="b"/>
          <a:lstStyle>
            <a:lvl1pPr>
              <a:defRPr/>
            </a:lvl1pPr>
          </a:lstStyle>
          <a:p>
            <a:pPr>
              <a:defRPr/>
            </a:pPr>
            <a:fld id="{A36F8269-CB6E-415D-B809-949C78B3481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USR Workshop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Beijing 29 Oct.- 1 Nov. 2012</a:t>
            </a:r>
          </a:p>
        </p:txBody>
      </p:sp>
      <p:sp>
        <p:nvSpPr>
          <p:cNvPr id="6" name="Rectangle 2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(#)</a:t>
            </a:r>
          </a:p>
          <a:p>
            <a:pPr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981825" y="381000"/>
            <a:ext cx="2124075" cy="5715000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09600" y="381000"/>
            <a:ext cx="6219825" cy="5715000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USR Workshop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Beijing 29 Oct.- 1 Nov. 2012</a:t>
            </a:r>
          </a:p>
        </p:txBody>
      </p:sp>
      <p:sp>
        <p:nvSpPr>
          <p:cNvPr id="6" name="Rectangle 2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(#)</a:t>
            </a:r>
          </a:p>
          <a:p>
            <a:pPr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re. Text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8478838" cy="60007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609600" y="1412875"/>
            <a:ext cx="4171950" cy="4683125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933950" y="1412875"/>
            <a:ext cx="4171950" cy="4683125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USR Workshop</a:t>
            </a:r>
          </a:p>
        </p:txBody>
      </p:sp>
      <p:sp>
        <p:nvSpPr>
          <p:cNvPr id="6" name="Rectangle 1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Beijing 29 Oct.- 1 Nov. 2012</a:t>
            </a:r>
          </a:p>
        </p:txBody>
      </p:sp>
      <p:sp>
        <p:nvSpPr>
          <p:cNvPr id="7" name="Rectangle 2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(#)</a:t>
            </a:r>
          </a:p>
          <a:p>
            <a:pPr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USR Workshop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Beijing 29 Oct.- 1 Nov. 2012</a:t>
            </a:r>
          </a:p>
        </p:txBody>
      </p:sp>
      <p:sp>
        <p:nvSpPr>
          <p:cNvPr id="6" name="Rectangle 2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(#)</a:t>
            </a:r>
          </a:p>
          <a:p>
            <a:pPr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Rectangle 1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USR Workshop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Beijing 29 Oct.- 1 Nov. 2012</a:t>
            </a:r>
          </a:p>
        </p:txBody>
      </p:sp>
      <p:sp>
        <p:nvSpPr>
          <p:cNvPr id="6" name="Rectangle 2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(#)</a:t>
            </a:r>
          </a:p>
          <a:p>
            <a:pPr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600" y="1412875"/>
            <a:ext cx="4171950" cy="4683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933950" y="1412875"/>
            <a:ext cx="4171950" cy="4683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USR Workshop</a:t>
            </a:r>
          </a:p>
        </p:txBody>
      </p:sp>
      <p:sp>
        <p:nvSpPr>
          <p:cNvPr id="6" name="Rectangle 1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Beijing 29 Oct.- 1 Nov. 2012</a:t>
            </a:r>
          </a:p>
        </p:txBody>
      </p:sp>
      <p:sp>
        <p:nvSpPr>
          <p:cNvPr id="7" name="Rectangle 2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(#)</a:t>
            </a:r>
          </a:p>
          <a:p>
            <a:pPr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1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USR Workshop</a:t>
            </a:r>
          </a:p>
        </p:txBody>
      </p:sp>
      <p:sp>
        <p:nvSpPr>
          <p:cNvPr id="8" name="Rectangle 1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Beijing 29 Oct.- 1 Nov. 2012</a:t>
            </a:r>
          </a:p>
        </p:txBody>
      </p:sp>
      <p:sp>
        <p:nvSpPr>
          <p:cNvPr id="9" name="Rectangle 2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(#)</a:t>
            </a:r>
          </a:p>
          <a:p>
            <a:pPr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Rectangle 1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USR Workshop</a:t>
            </a:r>
          </a:p>
        </p:txBody>
      </p:sp>
      <p:sp>
        <p:nvSpPr>
          <p:cNvPr id="4" name="Rectangle 1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Beijing 29 Oct.- 1 Nov. 2012</a:t>
            </a:r>
          </a:p>
        </p:txBody>
      </p:sp>
      <p:sp>
        <p:nvSpPr>
          <p:cNvPr id="5" name="Rectangle 2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(#)</a:t>
            </a:r>
          </a:p>
          <a:p>
            <a:pPr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USR Workshop</a:t>
            </a:r>
          </a:p>
        </p:txBody>
      </p:sp>
      <p:sp>
        <p:nvSpPr>
          <p:cNvPr id="3" name="Rectangle 1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Beijing 29 Oct.- 1 Nov. 2012</a:t>
            </a:r>
          </a:p>
        </p:txBody>
      </p:sp>
      <p:sp>
        <p:nvSpPr>
          <p:cNvPr id="4" name="Rectangle 2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(#)</a:t>
            </a:r>
          </a:p>
          <a:p>
            <a:pPr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USR Workshop</a:t>
            </a:r>
          </a:p>
        </p:txBody>
      </p:sp>
      <p:sp>
        <p:nvSpPr>
          <p:cNvPr id="6" name="Rectangle 1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Beijing 29 Oct.- 1 Nov. 2012</a:t>
            </a:r>
          </a:p>
        </p:txBody>
      </p:sp>
      <p:sp>
        <p:nvSpPr>
          <p:cNvPr id="7" name="Rectangle 2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(#)</a:t>
            </a:r>
          </a:p>
          <a:p>
            <a:pPr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USR Workshop</a:t>
            </a:r>
          </a:p>
        </p:txBody>
      </p:sp>
      <p:sp>
        <p:nvSpPr>
          <p:cNvPr id="6" name="Rectangle 1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Beijing 29 Oct.- 1 Nov. 2012</a:t>
            </a:r>
          </a:p>
        </p:txBody>
      </p:sp>
      <p:sp>
        <p:nvSpPr>
          <p:cNvPr id="7" name="Rectangle 2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(#)</a:t>
            </a:r>
          </a:p>
          <a:p>
            <a:pPr>
              <a:defRPr/>
            </a:pPr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accent2"/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6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81000"/>
            <a:ext cx="8478838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 du masque</a:t>
            </a:r>
          </a:p>
        </p:txBody>
      </p:sp>
      <p:sp>
        <p:nvSpPr>
          <p:cNvPr id="2051" name="Rectangle 1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412875"/>
            <a:ext cx="8496300" cy="468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1042" name="Rectangle 1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24000" y="6248400"/>
            <a:ext cx="1981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663300"/>
                </a:solidFill>
              </a:defRPr>
            </a:lvl1pPr>
          </a:lstStyle>
          <a:p>
            <a:pPr>
              <a:defRPr/>
            </a:pPr>
            <a:r>
              <a:rPr lang="fr-FR"/>
              <a:t>USR Workshop</a:t>
            </a:r>
          </a:p>
        </p:txBody>
      </p:sp>
      <p:sp>
        <p:nvSpPr>
          <p:cNvPr id="1043" name="Rectangle 1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33800" y="6172200"/>
            <a:ext cx="2895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663300"/>
                </a:solidFill>
              </a:defRPr>
            </a:lvl1pPr>
          </a:lstStyle>
          <a:p>
            <a:pPr>
              <a:defRPr/>
            </a:pPr>
            <a:r>
              <a:rPr lang="en-US"/>
              <a:t>Beijing 29 Oct.- 1 Nov. 2012</a:t>
            </a:r>
          </a:p>
        </p:txBody>
      </p:sp>
      <p:sp>
        <p:nvSpPr>
          <p:cNvPr id="1044" name="Rectangle 2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237288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fr-FR"/>
              <a:t>(#)</a:t>
            </a:r>
          </a:p>
          <a:p>
            <a:pPr>
              <a:defRPr/>
            </a:pPr>
            <a:endParaRPr lang="fr-FR"/>
          </a:p>
        </p:txBody>
      </p:sp>
      <p:sp>
        <p:nvSpPr>
          <p:cNvPr id="1031" name="Rectangle 22"/>
          <p:cNvSpPr>
            <a:spLocks noChangeArrowheads="1"/>
          </p:cNvSpPr>
          <p:nvPr userDrawn="1"/>
        </p:nvSpPr>
        <p:spPr bwMode="auto">
          <a:xfrm>
            <a:off x="3962400" y="3028950"/>
            <a:ext cx="9144000" cy="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fr-FR"/>
          </a:p>
        </p:txBody>
      </p:sp>
      <p:sp>
        <p:nvSpPr>
          <p:cNvPr id="1032" name="Rectangle 24"/>
          <p:cNvSpPr>
            <a:spLocks noChangeArrowheads="1"/>
          </p:cNvSpPr>
          <p:nvPr userDrawn="1"/>
        </p:nvSpPr>
        <p:spPr bwMode="auto">
          <a:xfrm>
            <a:off x="3900488" y="3114675"/>
            <a:ext cx="9144000" cy="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fr-FR"/>
          </a:p>
        </p:txBody>
      </p:sp>
      <p:pic>
        <p:nvPicPr>
          <p:cNvPr id="2057" name="Picture 23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52400" y="6096000"/>
            <a:ext cx="1343025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i="1">
          <a:solidFill>
            <a:srgbClr val="0000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i="1">
          <a:solidFill>
            <a:srgbClr val="0000FF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i="1">
          <a:solidFill>
            <a:srgbClr val="0000FF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i="1">
          <a:solidFill>
            <a:srgbClr val="0000FF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i="1">
          <a:solidFill>
            <a:srgbClr val="0000FF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i="1">
          <a:solidFill>
            <a:srgbClr val="0000FF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i="1">
          <a:solidFill>
            <a:srgbClr val="0000FF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i="1">
          <a:solidFill>
            <a:srgbClr val="0000FF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i="1">
          <a:solidFill>
            <a:srgbClr val="0000FF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95000"/>
        <a:buFont typeface="Times New Roman" pitchFamily="18" charset="0"/>
        <a:buChar char="☼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Times New Roman" pitchFamily="18" charset="0"/>
        <a:buChar char="♦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chart" Target="../charts/chart1.xml"/><Relationship Id="rId4" Type="http://schemas.openxmlformats.org/officeDocument/2006/relationships/oleObject" Target="../embeddings/oleObject2.bin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ctrTitle"/>
          </p:nvPr>
        </p:nvSpPr>
        <p:spPr>
          <a:xfrm>
            <a:off x="899592" y="1806575"/>
            <a:ext cx="7391400" cy="1143000"/>
          </a:xfrm>
        </p:spPr>
        <p:txBody>
          <a:bodyPr/>
          <a:lstStyle/>
          <a:p>
            <a:pPr eaLnBrk="1" hangingPunct="1"/>
            <a:r>
              <a:rPr lang="fr-FR" dirty="0" err="1" smtClean="0"/>
              <a:t>Anticipated</a:t>
            </a:r>
            <a:r>
              <a:rPr lang="fr-FR" dirty="0" smtClean="0"/>
              <a:t> </a:t>
            </a:r>
            <a:r>
              <a:rPr lang="fr-FR" dirty="0" err="1" smtClean="0"/>
              <a:t>Limits</a:t>
            </a:r>
            <a:r>
              <a:rPr lang="fr-FR" dirty="0" smtClean="0"/>
              <a:t> on Machine </a:t>
            </a:r>
            <a:r>
              <a:rPr lang="fr-FR" dirty="0" err="1" smtClean="0"/>
              <a:t>Stability</a:t>
            </a:r>
            <a:r>
              <a:rPr lang="fr-FR" dirty="0" smtClean="0"/>
              <a:t> and </a:t>
            </a:r>
            <a:r>
              <a:rPr lang="fr-FR" dirty="0" err="1" smtClean="0"/>
              <a:t>some</a:t>
            </a:r>
            <a:r>
              <a:rPr lang="fr-FR" dirty="0" smtClean="0"/>
              <a:t> </a:t>
            </a:r>
            <a:r>
              <a:rPr lang="fr-FR" dirty="0" err="1" smtClean="0"/>
              <a:t>Consequences</a:t>
            </a:r>
            <a:r>
              <a:rPr lang="fr-FR" dirty="0" smtClean="0"/>
              <a:t> on Machine and </a:t>
            </a:r>
            <a:r>
              <a:rPr lang="fr-FR" dirty="0" err="1" smtClean="0"/>
              <a:t>Beamline</a:t>
            </a:r>
            <a:r>
              <a:rPr lang="fr-FR" dirty="0" smtClean="0"/>
              <a:t> Designs </a:t>
            </a:r>
          </a:p>
        </p:txBody>
      </p:sp>
      <p:sp>
        <p:nvSpPr>
          <p:cNvPr id="4099" name="ZoneTexte 2"/>
          <p:cNvSpPr txBox="1">
            <a:spLocks noChangeArrowheads="1"/>
          </p:cNvSpPr>
          <p:nvPr/>
        </p:nvSpPr>
        <p:spPr bwMode="auto">
          <a:xfrm>
            <a:off x="1939925" y="4076700"/>
            <a:ext cx="52959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dirty="0">
                <a:solidFill>
                  <a:srgbClr val="000099"/>
                </a:solidFill>
              </a:rPr>
              <a:t>Jean-Claude Denard</a:t>
            </a:r>
          </a:p>
          <a:p>
            <a:pPr algn="ctr"/>
            <a:endParaRPr lang="fr-FR" dirty="0">
              <a:solidFill>
                <a:srgbClr val="000099"/>
              </a:solidFill>
            </a:endParaRPr>
          </a:p>
          <a:p>
            <a:pPr algn="ctr"/>
            <a:r>
              <a:rPr lang="fr-FR" dirty="0">
                <a:solidFill>
                  <a:srgbClr val="000099"/>
                </a:solidFill>
              </a:rPr>
              <a:t>Workshop on Accelerator R&amp;D for </a:t>
            </a:r>
            <a:r>
              <a:rPr lang="fr-FR" dirty="0" err="1">
                <a:solidFill>
                  <a:srgbClr val="000099"/>
                </a:solidFill>
              </a:rPr>
              <a:t>USRs</a:t>
            </a:r>
            <a:endParaRPr lang="fr-FR" dirty="0">
              <a:solidFill>
                <a:srgbClr val="000099"/>
              </a:solidFill>
            </a:endParaRPr>
          </a:p>
          <a:p>
            <a:pPr algn="ctr"/>
            <a:r>
              <a:rPr lang="fr-FR" dirty="0" err="1">
                <a:solidFill>
                  <a:srgbClr val="000099"/>
                </a:solidFill>
              </a:rPr>
              <a:t>Hairou</a:t>
            </a:r>
            <a:r>
              <a:rPr lang="fr-FR" dirty="0">
                <a:solidFill>
                  <a:srgbClr val="000099"/>
                </a:solidFill>
              </a:rPr>
              <a:t>, Beijing, Oct. 30 – Nov. 1, 2012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-99392"/>
            <a:ext cx="8478838" cy="600075"/>
          </a:xfrm>
        </p:spPr>
        <p:txBody>
          <a:bodyPr/>
          <a:lstStyle/>
          <a:p>
            <a:r>
              <a:rPr lang="fr-FR" dirty="0" err="1" smtClean="0"/>
              <a:t>Example</a:t>
            </a:r>
            <a:r>
              <a:rPr lang="fr-FR" dirty="0" smtClean="0"/>
              <a:t> of short </a:t>
            </a:r>
            <a:r>
              <a:rPr lang="fr-FR" dirty="0" err="1" smtClean="0"/>
              <a:t>term</a:t>
            </a:r>
            <a:r>
              <a:rPr lang="fr-FR" dirty="0" smtClean="0"/>
              <a:t> </a:t>
            </a:r>
            <a:r>
              <a:rPr lang="fr-FR" dirty="0" err="1" smtClean="0"/>
              <a:t>stability</a:t>
            </a:r>
            <a:r>
              <a:rPr lang="fr-FR" dirty="0" smtClean="0"/>
              <a:t> (SOLEIL)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1524000" y="5768008"/>
            <a:ext cx="1981200" cy="457200"/>
          </a:xfrm>
        </p:spPr>
        <p:txBody>
          <a:bodyPr/>
          <a:lstStyle/>
          <a:p>
            <a:pPr>
              <a:defRPr/>
            </a:pPr>
            <a:r>
              <a:rPr lang="fr-FR" smtClean="0"/>
              <a:t>USR Workshop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733800" y="5691808"/>
            <a:ext cx="2895600" cy="609600"/>
          </a:xfrm>
        </p:spPr>
        <p:txBody>
          <a:bodyPr/>
          <a:lstStyle/>
          <a:p>
            <a:pPr>
              <a:defRPr/>
            </a:pPr>
            <a:r>
              <a:rPr lang="en-US" smtClean="0"/>
              <a:t>Beijing 29 Oct.- 1 Nov. 2012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239000" y="5756896"/>
            <a:ext cx="1905000" cy="457200"/>
          </a:xfrm>
        </p:spPr>
        <p:txBody>
          <a:bodyPr/>
          <a:lstStyle/>
          <a:p>
            <a:pPr>
              <a:defRPr/>
            </a:pPr>
            <a:r>
              <a:rPr lang="fr-FR" dirty="0" smtClean="0"/>
              <a:t>(#)</a:t>
            </a:r>
          </a:p>
          <a:p>
            <a:pPr>
              <a:defRPr/>
            </a:pPr>
            <a:endParaRPr lang="fr-FR" dirty="0"/>
          </a:p>
        </p:txBody>
      </p:sp>
      <p:pic>
        <p:nvPicPr>
          <p:cNvPr id="7" name="Picture 2" descr="N:\diagnostics\Stabilité\SDL13\bruit_nano_planV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3983"/>
          <a:stretch/>
        </p:blipFill>
        <p:spPr bwMode="auto">
          <a:xfrm>
            <a:off x="1159586" y="756865"/>
            <a:ext cx="5584114" cy="3796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ZoneTexte 7"/>
          <p:cNvSpPr txBox="1"/>
          <p:nvPr/>
        </p:nvSpPr>
        <p:spPr>
          <a:xfrm>
            <a:off x="6396932" y="3599094"/>
            <a:ext cx="1576117" cy="369332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0.288 µm </a:t>
            </a:r>
            <a:r>
              <a:rPr lang="en-US" dirty="0" err="1" smtClean="0"/>
              <a:t>rms</a:t>
            </a:r>
            <a:r>
              <a:rPr lang="en-US" dirty="0" smtClean="0"/>
              <a:t> </a:t>
            </a:r>
          </a:p>
        </p:txBody>
      </p:sp>
      <p:sp>
        <p:nvSpPr>
          <p:cNvPr id="9" name="ZoneTexte 8"/>
          <p:cNvSpPr txBox="1"/>
          <p:nvPr/>
        </p:nvSpPr>
        <p:spPr>
          <a:xfrm rot="16200000">
            <a:off x="-21312" y="1491258"/>
            <a:ext cx="1942135" cy="338554"/>
          </a:xfrm>
          <a:prstGeom prst="rect">
            <a:avLst/>
          </a:prstGeom>
          <a:solidFill>
            <a:srgbClr val="FFFFCC"/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/>
              <a:t>RMS spectral Density</a:t>
            </a:r>
            <a:endParaRPr lang="en-US" sz="1600" dirty="0"/>
          </a:p>
        </p:txBody>
      </p:sp>
      <p:sp>
        <p:nvSpPr>
          <p:cNvPr id="10" name="ZoneTexte 9"/>
          <p:cNvSpPr txBox="1"/>
          <p:nvPr/>
        </p:nvSpPr>
        <p:spPr>
          <a:xfrm rot="16200000">
            <a:off x="173840" y="3437709"/>
            <a:ext cx="1551827" cy="338554"/>
          </a:xfrm>
          <a:prstGeom prst="rect">
            <a:avLst/>
          </a:prstGeom>
          <a:solidFill>
            <a:srgbClr val="FFFFCC"/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/>
              <a:t>Integrated noise</a:t>
            </a:r>
            <a:endParaRPr lang="en-US" sz="1600" dirty="0"/>
          </a:p>
        </p:txBody>
      </p:sp>
      <p:sp>
        <p:nvSpPr>
          <p:cNvPr id="11" name="ZoneTexte 10"/>
          <p:cNvSpPr txBox="1"/>
          <p:nvPr/>
        </p:nvSpPr>
        <p:spPr>
          <a:xfrm>
            <a:off x="1619672" y="692696"/>
            <a:ext cx="4968552" cy="461665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    FFT on a 5 s acquisition @ 10 kHz</a:t>
            </a:r>
            <a:endParaRPr lang="fr-FR" sz="2800" dirty="0"/>
          </a:p>
        </p:txBody>
      </p:sp>
      <p:sp>
        <p:nvSpPr>
          <p:cNvPr id="12" name="ZoneTexte 11"/>
          <p:cNvSpPr txBox="1"/>
          <p:nvPr/>
        </p:nvSpPr>
        <p:spPr>
          <a:xfrm>
            <a:off x="4146886" y="4382900"/>
            <a:ext cx="1860766" cy="369332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fr-FR" dirty="0" smtClean="0"/>
              <a:t>0,2 -1000 Hz</a:t>
            </a:r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4597295" y="1475869"/>
            <a:ext cx="2443298" cy="461665"/>
          </a:xfrm>
          <a:prstGeom prst="rect">
            <a:avLst/>
          </a:prstGeom>
          <a:solidFill>
            <a:srgbClr val="FFFFCC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BPM </a:t>
            </a:r>
            <a:r>
              <a:rPr lang="en-US" dirty="0" smtClean="0">
                <a:solidFill>
                  <a:srgbClr val="FF0000"/>
                </a:solidFill>
              </a:rPr>
              <a:t>13-2 </a:t>
            </a:r>
            <a:r>
              <a:rPr lang="en-US" dirty="0">
                <a:solidFill>
                  <a:srgbClr val="FF0000"/>
                </a:solidFill>
              </a:rPr>
              <a:t>SDL13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1187624" y="4725144"/>
            <a:ext cx="5976664" cy="1569660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fr-FR" u="sng" dirty="0" smtClean="0"/>
              <a:t>Vertical noise</a:t>
            </a:r>
          </a:p>
          <a:p>
            <a:r>
              <a:rPr lang="fr-FR" dirty="0" err="1" smtClean="0">
                <a:solidFill>
                  <a:srgbClr val="0000FF"/>
                </a:solidFill>
              </a:rPr>
              <a:t>Measured</a:t>
            </a:r>
            <a:r>
              <a:rPr lang="fr-FR" dirty="0" smtClean="0">
                <a:solidFill>
                  <a:srgbClr val="0000FF"/>
                </a:solidFill>
              </a:rPr>
              <a:t> on BPM 13-1: 0.288 µm</a:t>
            </a:r>
          </a:p>
          <a:p>
            <a:r>
              <a:rPr lang="fr-FR" b="1" u="sng" dirty="0" err="1" smtClean="0">
                <a:solidFill>
                  <a:srgbClr val="0000FF"/>
                </a:solidFill>
              </a:rPr>
              <a:t>Undulator</a:t>
            </a:r>
            <a:r>
              <a:rPr lang="fr-FR" b="1" u="sng" dirty="0" smtClean="0">
                <a:solidFill>
                  <a:srgbClr val="0000FF"/>
                </a:solidFill>
              </a:rPr>
              <a:t> </a:t>
            </a:r>
            <a:r>
              <a:rPr lang="fr-FR" b="1" u="sng" dirty="0" err="1" smtClean="0">
                <a:solidFill>
                  <a:srgbClr val="0000FF"/>
                </a:solidFill>
              </a:rPr>
              <a:t>beamline</a:t>
            </a:r>
            <a:r>
              <a:rPr lang="fr-FR" b="1" u="sng" dirty="0" smtClean="0">
                <a:solidFill>
                  <a:srgbClr val="0000FF"/>
                </a:solidFill>
              </a:rPr>
              <a:t> source pt: &lt; 0.200 µm</a:t>
            </a:r>
          </a:p>
          <a:p>
            <a:r>
              <a:rPr lang="fr-FR" dirty="0" err="1">
                <a:solidFill>
                  <a:srgbClr val="0000FF"/>
                </a:solidFill>
              </a:rPr>
              <a:t>B</a:t>
            </a:r>
            <a:r>
              <a:rPr lang="fr-FR" dirty="0" err="1" smtClean="0">
                <a:solidFill>
                  <a:srgbClr val="0000FF"/>
                </a:solidFill>
              </a:rPr>
              <a:t>ending</a:t>
            </a:r>
            <a:r>
              <a:rPr lang="fr-FR" dirty="0" smtClean="0">
                <a:solidFill>
                  <a:srgbClr val="0000FF"/>
                </a:solidFill>
              </a:rPr>
              <a:t> </a:t>
            </a:r>
            <a:r>
              <a:rPr lang="fr-FR" dirty="0" err="1" smtClean="0">
                <a:solidFill>
                  <a:srgbClr val="0000FF"/>
                </a:solidFill>
              </a:rPr>
              <a:t>magnet</a:t>
            </a:r>
            <a:r>
              <a:rPr lang="fr-FR" dirty="0" smtClean="0">
                <a:solidFill>
                  <a:srgbClr val="0000FF"/>
                </a:solidFill>
              </a:rPr>
              <a:t> </a:t>
            </a:r>
            <a:r>
              <a:rPr lang="fr-FR" dirty="0" err="1" smtClean="0">
                <a:solidFill>
                  <a:srgbClr val="0000FF"/>
                </a:solidFill>
              </a:rPr>
              <a:t>beamlines</a:t>
            </a:r>
            <a:r>
              <a:rPr lang="fr-FR" dirty="0" smtClean="0">
                <a:solidFill>
                  <a:srgbClr val="0000FF"/>
                </a:solidFill>
              </a:rPr>
              <a:t> &lt; 0.500 µm</a:t>
            </a:r>
            <a:endParaRPr lang="fr-FR" dirty="0">
              <a:solidFill>
                <a:srgbClr val="0000FF"/>
              </a:solidFill>
            </a:endParaRPr>
          </a:p>
        </p:txBody>
      </p:sp>
      <p:cxnSp>
        <p:nvCxnSpPr>
          <p:cNvPr id="15" name="Connecteur droit avec flèche 14"/>
          <p:cNvCxnSpPr/>
          <p:nvPr/>
        </p:nvCxnSpPr>
        <p:spPr>
          <a:xfrm flipH="1">
            <a:off x="1815353" y="1845201"/>
            <a:ext cx="363071" cy="12177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ZoneTexte 15"/>
          <p:cNvSpPr txBox="1"/>
          <p:nvPr/>
        </p:nvSpPr>
        <p:spPr>
          <a:xfrm>
            <a:off x="2178424" y="1657030"/>
            <a:ext cx="2263761" cy="400110"/>
          </a:xfrm>
          <a:prstGeom prst="rect">
            <a:avLst/>
          </a:prstGeom>
          <a:solidFill>
            <a:srgbClr val="FFFFCC"/>
          </a:solidFill>
        </p:spPr>
        <p:txBody>
          <a:bodyPr wrap="none" rtlCol="0">
            <a:spAutoFit/>
          </a:bodyPr>
          <a:lstStyle/>
          <a:p>
            <a:r>
              <a:rPr lang="fr-FR" sz="2000" dirty="0" smtClean="0"/>
              <a:t>50 nm </a:t>
            </a:r>
            <a:r>
              <a:rPr lang="fr-FR" sz="2000" dirty="0" err="1" smtClean="0"/>
              <a:t>rms</a:t>
            </a:r>
            <a:r>
              <a:rPr lang="fr-FR" sz="2000" dirty="0" smtClean="0"/>
              <a:t> @ 50 Hz</a:t>
            </a:r>
            <a:endParaRPr lang="fr-FR" dirty="0"/>
          </a:p>
        </p:txBody>
      </p:sp>
      <p:sp>
        <p:nvSpPr>
          <p:cNvPr id="17" name="Accolade fermante 16"/>
          <p:cNvSpPr/>
          <p:nvPr/>
        </p:nvSpPr>
        <p:spPr>
          <a:xfrm>
            <a:off x="6588224" y="5129850"/>
            <a:ext cx="567960" cy="1179470"/>
          </a:xfrm>
          <a:prstGeom prst="rightBrace">
            <a:avLst>
              <a:gd name="adj1" fmla="val 0"/>
              <a:gd name="adj2" fmla="val 5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ZoneTexte 17"/>
          <p:cNvSpPr txBox="1"/>
          <p:nvPr/>
        </p:nvSpPr>
        <p:spPr>
          <a:xfrm>
            <a:off x="7138848" y="5364505"/>
            <a:ext cx="17155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>
                <a:solidFill>
                  <a:srgbClr val="FF0000"/>
                </a:solidFill>
              </a:rPr>
              <a:t>≈ </a:t>
            </a:r>
            <a:r>
              <a:rPr lang="fr-FR" sz="3200" b="1" dirty="0" err="1" smtClean="0">
                <a:solidFill>
                  <a:srgbClr val="FF0000"/>
                </a:solidFill>
                <a:latin typeface="Symbol" pitchFamily="18" charset="2"/>
              </a:rPr>
              <a:t>s</a:t>
            </a:r>
            <a:r>
              <a:rPr lang="fr-FR" sz="3200" b="1" baseline="-25000" dirty="0" err="1" smtClean="0">
                <a:solidFill>
                  <a:srgbClr val="FF0000"/>
                </a:solidFill>
              </a:rPr>
              <a:t>z</a:t>
            </a:r>
            <a:r>
              <a:rPr lang="fr-FR" sz="3200" b="1" dirty="0" smtClean="0">
                <a:solidFill>
                  <a:srgbClr val="FF0000"/>
                </a:solidFill>
              </a:rPr>
              <a:t> / 40 </a:t>
            </a:r>
            <a:endParaRPr lang="fr-FR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RMS Short </a:t>
            </a:r>
            <a:r>
              <a:rPr lang="fr-FR" dirty="0" err="1" smtClean="0"/>
              <a:t>Term</a:t>
            </a:r>
            <a:r>
              <a:rPr lang="fr-FR" dirty="0" smtClean="0"/>
              <a:t> </a:t>
            </a:r>
            <a:r>
              <a:rPr lang="fr-FR" dirty="0" err="1" smtClean="0"/>
              <a:t>Stability</a:t>
            </a:r>
            <a:r>
              <a:rPr lang="fr-FR" dirty="0" smtClean="0"/>
              <a:t> Versus Acquisition Time </a:t>
            </a:r>
            <a:br>
              <a:rPr lang="fr-FR" dirty="0" smtClean="0"/>
            </a:br>
            <a:r>
              <a:rPr lang="fr-FR" dirty="0" smtClean="0"/>
              <a:t>(position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averaged</a:t>
            </a:r>
            <a:r>
              <a:rPr lang="fr-FR" dirty="0" smtClean="0"/>
              <a:t> </a:t>
            </a:r>
            <a:r>
              <a:rPr lang="fr-FR" dirty="0" err="1" smtClean="0"/>
              <a:t>during</a:t>
            </a:r>
            <a:r>
              <a:rPr lang="fr-FR" dirty="0" smtClean="0"/>
              <a:t> </a:t>
            </a:r>
            <a:r>
              <a:rPr lang="fr-FR" dirty="0" err="1" smtClean="0"/>
              <a:t>that</a:t>
            </a:r>
            <a:r>
              <a:rPr lang="fr-FR" dirty="0" smtClean="0"/>
              <a:t> time)</a:t>
            </a:r>
            <a:br>
              <a:rPr lang="fr-FR" dirty="0" smtClean="0"/>
            </a:b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USR Workshop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Beijing 29 Oct.- 1 Nov. 2012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(#)</a:t>
            </a:r>
          </a:p>
          <a:p>
            <a:pPr>
              <a:defRPr/>
            </a:pPr>
            <a:endParaRPr lang="fr-FR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009649"/>
            <a:ext cx="7151315" cy="5422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Connecteur droit 8"/>
          <p:cNvCxnSpPr/>
          <p:nvPr/>
        </p:nvCxnSpPr>
        <p:spPr bwMode="auto">
          <a:xfrm>
            <a:off x="1115616" y="2348880"/>
            <a:ext cx="6408712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3300"/>
            </a:solidFill>
            <a:prstDash val="dash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" name="ZoneTexte 10"/>
          <p:cNvSpPr txBox="1"/>
          <p:nvPr/>
        </p:nvSpPr>
        <p:spPr>
          <a:xfrm>
            <a:off x="1540881" y="3429000"/>
            <a:ext cx="23567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 &lt;</a:t>
            </a:r>
            <a:r>
              <a:rPr lang="fr-FR" dirty="0" smtClean="0"/>
              <a:t>180 nm @1 ms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4067944" y="2319263"/>
            <a:ext cx="16546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180 nm </a:t>
            </a:r>
            <a:r>
              <a:rPr lang="fr-FR" dirty="0" err="1" smtClean="0">
                <a:solidFill>
                  <a:srgbClr val="FF0000"/>
                </a:solidFill>
              </a:rPr>
              <a:t>rms</a:t>
            </a:r>
            <a:endParaRPr lang="fr-FR" dirty="0">
              <a:solidFill>
                <a:srgbClr val="FF0000"/>
              </a:solidFill>
            </a:endParaRPr>
          </a:p>
        </p:txBody>
      </p:sp>
      <p:cxnSp>
        <p:nvCxnSpPr>
          <p:cNvPr id="14" name="Connecteur droit avec flèche 13"/>
          <p:cNvCxnSpPr/>
          <p:nvPr/>
        </p:nvCxnSpPr>
        <p:spPr bwMode="auto">
          <a:xfrm flipH="1" flipV="1">
            <a:off x="1187624" y="2564904"/>
            <a:ext cx="648072" cy="936104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116632"/>
            <a:ext cx="8478838" cy="864443"/>
          </a:xfrm>
        </p:spPr>
        <p:txBody>
          <a:bodyPr/>
          <a:lstStyle/>
          <a:p>
            <a:r>
              <a:rPr lang="fr-FR" dirty="0" err="1" smtClean="0"/>
              <a:t>Special</a:t>
            </a:r>
            <a:r>
              <a:rPr lang="fr-FR" dirty="0" smtClean="0"/>
              <a:t> Invar BPM and XBPM Stands for </a:t>
            </a:r>
            <a:r>
              <a:rPr lang="fr-FR" dirty="0" err="1" smtClean="0"/>
              <a:t>two</a:t>
            </a:r>
            <a:r>
              <a:rPr lang="fr-FR" dirty="0" smtClean="0"/>
              <a:t> long </a:t>
            </a:r>
            <a:r>
              <a:rPr lang="fr-FR" dirty="0" err="1" smtClean="0"/>
              <a:t>Beamlines</a:t>
            </a:r>
            <a:r>
              <a:rPr lang="fr-FR" dirty="0" smtClean="0"/>
              <a:t>: </a:t>
            </a:r>
            <a:r>
              <a:rPr lang="fr-FR" dirty="0" err="1" smtClean="0"/>
              <a:t>NanoTomography</a:t>
            </a:r>
            <a:r>
              <a:rPr lang="fr-FR" dirty="0" smtClean="0"/>
              <a:t> and </a:t>
            </a:r>
            <a:r>
              <a:rPr lang="fr-FR" dirty="0" err="1" smtClean="0"/>
              <a:t>NanoScopium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43608" y="908720"/>
            <a:ext cx="4464496" cy="5688632"/>
          </a:xfrm>
        </p:spPr>
        <p:txBody>
          <a:bodyPr/>
          <a:lstStyle/>
          <a:p>
            <a:r>
              <a:rPr lang="fr-FR" sz="2000" dirty="0" smtClean="0"/>
              <a:t>4 Invar </a:t>
            </a:r>
            <a:r>
              <a:rPr lang="fr-FR" sz="2000" u="sng" dirty="0" smtClean="0"/>
              <a:t>BPM</a:t>
            </a:r>
            <a:r>
              <a:rPr lang="fr-FR" sz="2000" dirty="0" smtClean="0"/>
              <a:t> </a:t>
            </a:r>
            <a:r>
              <a:rPr lang="fr-FR" sz="2000" u="sng" dirty="0" smtClean="0"/>
              <a:t>stands and </a:t>
            </a:r>
            <a:r>
              <a:rPr lang="fr-FR" sz="2000" u="sng" dirty="0" err="1" smtClean="0"/>
              <a:t>cradles</a:t>
            </a:r>
            <a:r>
              <a:rPr lang="fr-FR" sz="2000" dirty="0" smtClean="0"/>
              <a:t> for </a:t>
            </a:r>
            <a:r>
              <a:rPr lang="fr-FR" sz="2000" dirty="0" err="1" smtClean="0"/>
              <a:t>Reliable</a:t>
            </a:r>
            <a:r>
              <a:rPr lang="fr-FR" sz="2000" dirty="0" smtClean="0"/>
              <a:t> </a:t>
            </a:r>
            <a:r>
              <a:rPr lang="fr-FR" sz="2000" dirty="0" err="1" smtClean="0"/>
              <a:t>measurements</a:t>
            </a:r>
            <a:r>
              <a:rPr lang="fr-FR" sz="2000" dirty="0" smtClean="0"/>
              <a:t> of long </a:t>
            </a:r>
            <a:r>
              <a:rPr lang="fr-FR" sz="2000" dirty="0" err="1" smtClean="0"/>
              <a:t>term</a:t>
            </a:r>
            <a:r>
              <a:rPr lang="fr-FR" sz="2000" dirty="0" smtClean="0"/>
              <a:t> </a:t>
            </a:r>
            <a:r>
              <a:rPr lang="fr-FR" sz="2000" dirty="0" err="1" smtClean="0"/>
              <a:t>beam</a:t>
            </a:r>
            <a:r>
              <a:rPr lang="fr-FR" sz="2000" dirty="0" smtClean="0"/>
              <a:t> </a:t>
            </a:r>
            <a:r>
              <a:rPr lang="fr-FR" sz="2000" dirty="0" err="1" smtClean="0"/>
              <a:t>stability</a:t>
            </a:r>
            <a:r>
              <a:rPr lang="fr-FR" sz="2000" dirty="0" smtClean="0"/>
              <a:t> (</a:t>
            </a:r>
            <a:r>
              <a:rPr lang="fr-FR" sz="2000" dirty="0" err="1" smtClean="0"/>
              <a:t>at</a:t>
            </a:r>
            <a:r>
              <a:rPr lang="fr-FR" sz="2000" dirty="0" smtClean="0"/>
              <a:t> </a:t>
            </a:r>
            <a:r>
              <a:rPr lang="fr-FR" sz="2000" dirty="0" err="1" smtClean="0"/>
              <a:t>each</a:t>
            </a:r>
            <a:r>
              <a:rPr lang="fr-FR" sz="2000" dirty="0" smtClean="0"/>
              <a:t> end of the </a:t>
            </a:r>
            <a:r>
              <a:rPr lang="fr-FR" sz="2000" dirty="0" err="1" smtClean="0"/>
              <a:t>two</a:t>
            </a:r>
            <a:r>
              <a:rPr lang="fr-FR" sz="2000" dirty="0" smtClean="0"/>
              <a:t> </a:t>
            </a:r>
            <a:r>
              <a:rPr lang="fr-FR" sz="2000" dirty="0" err="1" smtClean="0"/>
              <a:t>undulators</a:t>
            </a:r>
            <a:r>
              <a:rPr lang="fr-FR" sz="2000" dirty="0" smtClean="0"/>
              <a:t>)</a:t>
            </a:r>
          </a:p>
          <a:p>
            <a:r>
              <a:rPr lang="fr-FR" sz="2000" dirty="0" smtClean="0"/>
              <a:t>1 </a:t>
            </a:r>
            <a:r>
              <a:rPr lang="fr-FR" sz="2000" u="sng" dirty="0" smtClean="0"/>
              <a:t>XBPM</a:t>
            </a:r>
            <a:r>
              <a:rPr lang="fr-FR" sz="2000" dirty="0" smtClean="0"/>
              <a:t> and </a:t>
            </a:r>
            <a:r>
              <a:rPr lang="fr-FR" sz="2000" dirty="0" err="1" smtClean="0"/>
              <a:t>its</a:t>
            </a:r>
            <a:r>
              <a:rPr lang="fr-FR" sz="2000" dirty="0" smtClean="0"/>
              <a:t> stand in Invar on </a:t>
            </a:r>
            <a:r>
              <a:rPr lang="fr-FR" sz="2000" dirty="0" err="1" smtClean="0"/>
              <a:t>NanoScopium</a:t>
            </a:r>
            <a:r>
              <a:rPr lang="fr-FR" sz="2000" dirty="0" smtClean="0"/>
              <a:t> </a:t>
            </a:r>
            <a:r>
              <a:rPr lang="fr-FR" sz="2000" dirty="0" err="1" smtClean="0"/>
              <a:t>Frontend</a:t>
            </a:r>
            <a:r>
              <a:rPr lang="fr-FR" sz="2000" dirty="0" smtClean="0"/>
              <a:t> (FMB design </a:t>
            </a:r>
            <a:r>
              <a:rPr lang="fr-FR" sz="2000" dirty="0" err="1" smtClean="0"/>
              <a:t>with</a:t>
            </a:r>
            <a:r>
              <a:rPr lang="fr-FR" sz="2000" dirty="0" smtClean="0"/>
              <a:t> Invar vacuum </a:t>
            </a:r>
            <a:r>
              <a:rPr lang="fr-FR" sz="2000" dirty="0" err="1" smtClean="0"/>
              <a:t>chamber</a:t>
            </a:r>
            <a:r>
              <a:rPr lang="fr-FR" sz="2000" dirty="0" smtClean="0"/>
              <a:t>).</a:t>
            </a:r>
          </a:p>
          <a:p>
            <a:r>
              <a:rPr lang="fr-FR" sz="2000" dirty="0" smtClean="0"/>
              <a:t>XBPM came in </a:t>
            </a:r>
            <a:r>
              <a:rPr lang="fr-FR" sz="2000" dirty="0" err="1" smtClean="0"/>
              <a:t>operation</a:t>
            </a:r>
            <a:r>
              <a:rPr lang="fr-FR" sz="2000" dirty="0" smtClean="0"/>
              <a:t> last </a:t>
            </a:r>
            <a:r>
              <a:rPr lang="fr-FR" sz="2000" dirty="0" err="1" smtClean="0"/>
              <a:t>month</a:t>
            </a:r>
            <a:r>
              <a:rPr lang="fr-FR" sz="2000" dirty="0" smtClean="0"/>
              <a:t>, but a local </a:t>
            </a:r>
            <a:r>
              <a:rPr lang="fr-FR" sz="2000" dirty="0" err="1" smtClean="0"/>
              <a:t>stability</a:t>
            </a:r>
            <a:r>
              <a:rPr lang="fr-FR" sz="2000" dirty="0" smtClean="0"/>
              <a:t> </a:t>
            </a:r>
            <a:r>
              <a:rPr lang="fr-FR" sz="2000" dirty="0" err="1" smtClean="0"/>
              <a:t>problem</a:t>
            </a:r>
            <a:r>
              <a:rPr lang="fr-FR" sz="2000" dirty="0" smtClean="0"/>
              <a:t> has </a:t>
            </a:r>
            <a:r>
              <a:rPr lang="fr-FR" sz="2000" dirty="0" err="1" smtClean="0"/>
              <a:t>yet</a:t>
            </a:r>
            <a:r>
              <a:rPr lang="fr-FR" sz="2000" dirty="0" smtClean="0"/>
              <a:t> </a:t>
            </a:r>
            <a:r>
              <a:rPr lang="fr-FR" sz="2000" dirty="0" err="1" smtClean="0"/>
              <a:t>prevented</a:t>
            </a:r>
            <a:r>
              <a:rPr lang="fr-FR" sz="2000" dirty="0" smtClean="0"/>
              <a:t> </a:t>
            </a:r>
            <a:r>
              <a:rPr lang="fr-FR" sz="2000" dirty="0" err="1" smtClean="0"/>
              <a:t>evaluation</a:t>
            </a:r>
            <a:r>
              <a:rPr lang="fr-FR" sz="2000" dirty="0" smtClean="0"/>
              <a:t> of the machine </a:t>
            </a:r>
            <a:r>
              <a:rPr lang="fr-FR" sz="2000" dirty="0" err="1" smtClean="0"/>
              <a:t>stability</a:t>
            </a:r>
            <a:r>
              <a:rPr lang="fr-FR" sz="2000" dirty="0" smtClean="0"/>
              <a:t> </a:t>
            </a:r>
            <a:r>
              <a:rPr lang="fr-FR" sz="2000" dirty="0" err="1" smtClean="0"/>
              <a:t>based</a:t>
            </a:r>
            <a:r>
              <a:rPr lang="fr-FR" sz="2000" dirty="0" smtClean="0"/>
              <a:t> on </a:t>
            </a:r>
            <a:r>
              <a:rPr lang="fr-FR" sz="2000" dirty="0" err="1" smtClean="0"/>
              <a:t>that</a:t>
            </a:r>
            <a:r>
              <a:rPr lang="fr-FR" sz="2000" dirty="0" smtClean="0"/>
              <a:t> </a:t>
            </a:r>
            <a:r>
              <a:rPr lang="fr-FR" sz="2000" dirty="0" err="1" smtClean="0"/>
              <a:t>key</a:t>
            </a:r>
            <a:r>
              <a:rPr lang="fr-FR" sz="2000" dirty="0" smtClean="0"/>
              <a:t> source point (N2 gaz </a:t>
            </a:r>
            <a:r>
              <a:rPr lang="fr-FR" sz="2000" dirty="0" err="1" smtClean="0"/>
              <a:t>perturbs</a:t>
            </a:r>
            <a:r>
              <a:rPr lang="fr-FR" sz="2000" dirty="0" smtClean="0"/>
              <a:t> the </a:t>
            </a:r>
            <a:r>
              <a:rPr lang="fr-FR" sz="2000" dirty="0" err="1" smtClean="0"/>
              <a:t>electronics</a:t>
            </a:r>
            <a:r>
              <a:rPr lang="fr-FR" sz="2000" dirty="0" smtClean="0"/>
              <a:t> BPM rack and BPM </a:t>
            </a:r>
            <a:r>
              <a:rPr lang="fr-FR" sz="2000" dirty="0" err="1" smtClean="0"/>
              <a:t>measurements</a:t>
            </a:r>
            <a:r>
              <a:rPr lang="fr-FR" sz="2000" dirty="0" smtClean="0"/>
              <a:t> by more </a:t>
            </a:r>
            <a:r>
              <a:rPr lang="fr-FR" sz="2000" dirty="0" err="1" smtClean="0"/>
              <a:t>than</a:t>
            </a:r>
            <a:r>
              <a:rPr lang="fr-FR" sz="2000" dirty="0" smtClean="0"/>
              <a:t> 1 µm)</a:t>
            </a:r>
          </a:p>
          <a:p>
            <a:r>
              <a:rPr lang="fr-FR" sz="2000" dirty="0" err="1" smtClean="0"/>
              <a:t>Today</a:t>
            </a:r>
            <a:r>
              <a:rPr lang="fr-FR" sz="2000" dirty="0" smtClean="0"/>
              <a:t>, the best machine </a:t>
            </a:r>
            <a:r>
              <a:rPr lang="fr-FR" sz="2000" dirty="0" err="1" smtClean="0"/>
              <a:t>stability</a:t>
            </a:r>
            <a:r>
              <a:rPr lang="fr-FR" sz="2000" dirty="0" smtClean="0"/>
              <a:t> </a:t>
            </a:r>
            <a:r>
              <a:rPr lang="fr-FR" sz="2000" dirty="0" err="1" smtClean="0"/>
              <a:t>evaluation</a:t>
            </a:r>
            <a:r>
              <a:rPr lang="fr-FR" sz="2000" dirty="0" smtClean="0"/>
              <a:t> </a:t>
            </a:r>
            <a:r>
              <a:rPr lang="fr-FR" sz="2000" dirty="0" err="1" smtClean="0"/>
              <a:t>comes</a:t>
            </a:r>
            <a:r>
              <a:rPr lang="fr-FR" sz="2000" dirty="0" smtClean="0"/>
              <a:t> </a:t>
            </a:r>
            <a:r>
              <a:rPr lang="fr-FR" sz="2000" dirty="0" err="1" smtClean="0"/>
              <a:t>from</a:t>
            </a:r>
            <a:r>
              <a:rPr lang="fr-FR" sz="2000" dirty="0" smtClean="0"/>
              <a:t> </a:t>
            </a:r>
            <a:r>
              <a:rPr lang="fr-FR" sz="2000" dirty="0" err="1" smtClean="0"/>
              <a:t>BPMs</a:t>
            </a:r>
            <a:r>
              <a:rPr lang="fr-FR" sz="2000" dirty="0" smtClean="0"/>
              <a:t> on </a:t>
            </a:r>
            <a:r>
              <a:rPr lang="fr-FR" sz="2000" dirty="0" err="1" smtClean="0"/>
              <a:t>NanoTomo</a:t>
            </a:r>
            <a:r>
              <a:rPr lang="fr-FR" sz="2000" dirty="0" smtClean="0"/>
              <a:t> straight section (but no XBPM </a:t>
            </a:r>
            <a:r>
              <a:rPr lang="fr-FR" sz="2000" dirty="0" err="1" smtClean="0"/>
              <a:t>yet</a:t>
            </a:r>
            <a:r>
              <a:rPr lang="fr-FR" sz="2000" dirty="0" smtClean="0"/>
              <a:t>)</a:t>
            </a:r>
            <a:endParaRPr lang="fr-FR" sz="200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USR Workshop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Beijing 29 Oct.- 1 Nov. 2012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(#)</a:t>
            </a:r>
          </a:p>
          <a:p>
            <a:pPr>
              <a:defRPr/>
            </a:pPr>
            <a:endParaRPr lang="fr-FR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280" y="1052736"/>
            <a:ext cx="2052228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Connecteur droit avec flèche 8"/>
          <p:cNvCxnSpPr/>
          <p:nvPr/>
        </p:nvCxnSpPr>
        <p:spPr bwMode="auto">
          <a:xfrm>
            <a:off x="3275856" y="1196752"/>
            <a:ext cx="4824536" cy="144016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diamond" w="med" len="med"/>
            <a:tailEnd type="diamond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Connecteur droit avec flèche 10"/>
          <p:cNvCxnSpPr/>
          <p:nvPr/>
        </p:nvCxnSpPr>
        <p:spPr bwMode="auto">
          <a:xfrm>
            <a:off x="2843808" y="1052736"/>
            <a:ext cx="5472608" cy="43204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diamond" w="med" len="med"/>
            <a:tailEnd type="diamond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3284984"/>
            <a:ext cx="2289051" cy="3233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" name="Connecteur droit avec flèche 14"/>
          <p:cNvCxnSpPr/>
          <p:nvPr/>
        </p:nvCxnSpPr>
        <p:spPr bwMode="auto">
          <a:xfrm>
            <a:off x="1979712" y="2492896"/>
            <a:ext cx="4608512" cy="151216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FF3300"/>
            </a:solidFill>
            <a:prstDash val="solid"/>
            <a:round/>
            <a:headEnd type="diamond" w="med" len="med"/>
            <a:tailEnd type="diamond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0"/>
            <a:ext cx="8478838" cy="981075"/>
          </a:xfrm>
        </p:spPr>
        <p:txBody>
          <a:bodyPr/>
          <a:lstStyle/>
          <a:p>
            <a:r>
              <a:rPr lang="fr-FR" dirty="0" smtClean="0"/>
              <a:t>Slow drifts: </a:t>
            </a:r>
            <a:r>
              <a:rPr lang="fr-FR" dirty="0" err="1" smtClean="0"/>
              <a:t>Tolerance</a:t>
            </a:r>
            <a:r>
              <a:rPr lang="fr-FR" dirty="0" smtClean="0"/>
              <a:t> </a:t>
            </a:r>
            <a:r>
              <a:rPr lang="fr-FR" dirty="0" err="1" smtClean="0"/>
              <a:t>Examples</a:t>
            </a:r>
            <a:r>
              <a:rPr lang="fr-FR" dirty="0" smtClean="0"/>
              <a:t> for SOLEIL </a:t>
            </a:r>
            <a:r>
              <a:rPr lang="fr-FR" dirty="0" err="1" smtClean="0"/>
              <a:t>Beamlines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USR Workshop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Beijing 29 Oct.- 1 Nov. 2012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(#)</a:t>
            </a:r>
          </a:p>
          <a:p>
            <a:pPr>
              <a:defRPr/>
            </a:pPr>
            <a:endParaRPr lang="fr-FR"/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>
          <a:xfrm>
            <a:off x="364005" y="112474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Il faut ajouter SEXTANT aux 4 lignes ci-dessous</a:t>
            </a:r>
            <a:endParaRPr kumimoji="0" lang="fr-FR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8" name="Espace réservé du contenu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747033886"/>
              </p:ext>
            </p:extLst>
          </p:nvPr>
        </p:nvGraphicFramePr>
        <p:xfrm>
          <a:off x="43971" y="1196752"/>
          <a:ext cx="9068498" cy="431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8014"/>
                <a:gridCol w="1586678"/>
                <a:gridCol w="1540315"/>
                <a:gridCol w="1313182"/>
                <a:gridCol w="1800200"/>
                <a:gridCol w="130010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err="1" smtClean="0"/>
                        <a:t>Beam</a:t>
                      </a:r>
                      <a:r>
                        <a:rPr lang="fr-FR" dirty="0" smtClean="0"/>
                        <a:t> </a:t>
                      </a:r>
                      <a:r>
                        <a:rPr lang="fr-FR" dirty="0" err="1" smtClean="0"/>
                        <a:t>parameter</a:t>
                      </a:r>
                      <a:r>
                        <a:rPr lang="fr-FR" dirty="0" smtClean="0"/>
                        <a:t> ↓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SDL13-2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SDL13-1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SDC10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SDM11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 smtClean="0"/>
                        <a:t>Tightest</a:t>
                      </a:r>
                      <a:r>
                        <a:rPr lang="fr-FR" dirty="0" smtClean="0"/>
                        <a:t> </a:t>
                      </a:r>
                      <a:r>
                        <a:rPr lang="fr-FR" dirty="0" err="1" smtClean="0"/>
                        <a:t>wrt</a:t>
                      </a:r>
                      <a:r>
                        <a:rPr lang="fr-FR" baseline="0" dirty="0" smtClean="0"/>
                        <a:t> </a:t>
                      </a:r>
                      <a:r>
                        <a:rPr lang="fr-FR" baseline="0" dirty="0" err="1" smtClean="0"/>
                        <a:t>Beam</a:t>
                      </a:r>
                      <a:r>
                        <a:rPr lang="fr-FR" baseline="0" dirty="0" smtClean="0"/>
                        <a:t> size</a:t>
                      </a:r>
                      <a:endParaRPr lang="fr-FR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+mn-lt"/>
                        </a:rPr>
                        <a:t>Time frame</a:t>
                      </a:r>
                      <a:endParaRPr lang="fr-FR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rgbClr val="FF0000"/>
                          </a:solidFill>
                          <a:latin typeface="+mn-lt"/>
                        </a:rPr>
                        <a:t>8 </a:t>
                      </a:r>
                      <a:r>
                        <a:rPr lang="fr-FR" dirty="0" err="1" smtClean="0">
                          <a:solidFill>
                            <a:srgbClr val="FF0000"/>
                          </a:solidFill>
                          <a:latin typeface="+mn-lt"/>
                        </a:rPr>
                        <a:t>hours</a:t>
                      </a:r>
                      <a:endParaRPr lang="fr-FR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+mn-lt"/>
                        </a:rPr>
                        <a:t>10 mn</a:t>
                      </a:r>
                      <a:endParaRPr lang="fr-FR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+mn-lt"/>
                        </a:rPr>
                        <a:t>5 mn</a:t>
                      </a:r>
                      <a:endParaRPr lang="fr-FR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rgbClr val="0000FF"/>
                          </a:solidFill>
                          <a:latin typeface="+mn-lt"/>
                        </a:rPr>
                        <a:t>10</a:t>
                      </a:r>
                      <a:r>
                        <a:rPr lang="fr-FR" baseline="0" dirty="0" smtClean="0">
                          <a:solidFill>
                            <a:srgbClr val="0000FF"/>
                          </a:solidFill>
                          <a:latin typeface="+mn-lt"/>
                        </a:rPr>
                        <a:t> mn 90% </a:t>
                      </a:r>
                      <a:r>
                        <a:rPr lang="fr-FR" baseline="0" dirty="0" err="1" smtClean="0">
                          <a:solidFill>
                            <a:srgbClr val="0000FF"/>
                          </a:solidFill>
                          <a:latin typeface="+mn-lt"/>
                        </a:rPr>
                        <a:t>users</a:t>
                      </a:r>
                      <a:endParaRPr lang="fr-FR" baseline="0" dirty="0" smtClean="0">
                        <a:solidFill>
                          <a:srgbClr val="0000FF"/>
                        </a:solidFill>
                        <a:latin typeface="+mn-lt"/>
                      </a:endParaRPr>
                    </a:p>
                    <a:p>
                      <a:pPr algn="ctr"/>
                      <a:r>
                        <a:rPr lang="fr-FR" baseline="0" dirty="0" smtClean="0">
                          <a:solidFill>
                            <a:srgbClr val="0000FF"/>
                          </a:solidFill>
                          <a:latin typeface="+mn-lt"/>
                        </a:rPr>
                        <a:t>30 mn 10% </a:t>
                      </a:r>
                      <a:r>
                        <a:rPr lang="fr-FR" baseline="0" dirty="0" err="1" smtClean="0">
                          <a:solidFill>
                            <a:srgbClr val="0000FF"/>
                          </a:solidFill>
                          <a:latin typeface="+mn-lt"/>
                        </a:rPr>
                        <a:t>users</a:t>
                      </a:r>
                      <a:endParaRPr lang="fr-FR" dirty="0">
                        <a:solidFill>
                          <a:srgbClr val="0000FF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dirty="0">
                        <a:latin typeface="+mn-lt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+mn-lt"/>
                        </a:rPr>
                        <a:t>Position H</a:t>
                      </a:r>
                      <a:endParaRPr lang="fr-FR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rgbClr val="FF0000"/>
                          </a:solidFill>
                          <a:latin typeface="+mn-lt"/>
                          <a:cs typeface="Times New Roman"/>
                        </a:rPr>
                        <a:t>± 5 µm</a:t>
                      </a:r>
                      <a:endParaRPr lang="fr-FR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chemeClr val="tx1"/>
                          </a:solidFill>
                          <a:latin typeface="+mn-lt"/>
                          <a:cs typeface="Times New Roman"/>
                        </a:rPr>
                        <a:t>± 12</a:t>
                      </a:r>
                      <a:r>
                        <a:rPr lang="fr-FR" baseline="0" dirty="0" smtClean="0">
                          <a:solidFill>
                            <a:schemeClr val="tx1"/>
                          </a:solidFill>
                          <a:latin typeface="+mn-lt"/>
                          <a:cs typeface="Times New Roman"/>
                        </a:rPr>
                        <a:t> </a:t>
                      </a:r>
                      <a:r>
                        <a:rPr lang="fr-FR" baseline="0" dirty="0" smtClean="0">
                          <a:solidFill>
                            <a:schemeClr val="dk1"/>
                          </a:solidFill>
                          <a:latin typeface="+mn-lt"/>
                          <a:cs typeface="Times New Roman"/>
                        </a:rPr>
                        <a:t>µm</a:t>
                      </a:r>
                      <a:endParaRPr lang="fr-FR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+mn-lt"/>
                        </a:rPr>
                        <a:t>35 µm</a:t>
                      </a:r>
                      <a:r>
                        <a:rPr lang="fr-FR" baseline="0" dirty="0" smtClean="0">
                          <a:latin typeface="+mn-lt"/>
                        </a:rPr>
                        <a:t> </a:t>
                      </a:r>
                      <a:r>
                        <a:rPr lang="fr-FR" baseline="0" dirty="0" err="1" smtClean="0">
                          <a:latin typeface="+mn-lt"/>
                        </a:rPr>
                        <a:t>rms</a:t>
                      </a:r>
                      <a:endParaRPr lang="fr-FR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+mn-lt"/>
                        </a:rPr>
                        <a:t>30 µm </a:t>
                      </a:r>
                      <a:r>
                        <a:rPr lang="fr-FR" dirty="0" err="1" smtClean="0">
                          <a:latin typeface="+mn-lt"/>
                        </a:rPr>
                        <a:t>rms</a:t>
                      </a:r>
                      <a:endParaRPr lang="fr-FR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rgbClr val="FF0000"/>
                          </a:solidFill>
                          <a:latin typeface="Symbol" pitchFamily="18" charset="2"/>
                          <a:cs typeface="Times New Roman"/>
                        </a:rPr>
                        <a:t>~</a:t>
                      </a:r>
                      <a:r>
                        <a:rPr lang="fr-FR" dirty="0" err="1" smtClean="0">
                          <a:solidFill>
                            <a:srgbClr val="FF0000"/>
                          </a:solidFill>
                          <a:latin typeface="Symbol" pitchFamily="18" charset="2"/>
                          <a:cs typeface="Times New Roman"/>
                        </a:rPr>
                        <a:t>s</a:t>
                      </a:r>
                      <a:r>
                        <a:rPr lang="fr-FR" baseline="-25000" dirty="0" err="1" smtClean="0">
                          <a:solidFill>
                            <a:srgbClr val="FF0000"/>
                          </a:solidFill>
                          <a:latin typeface="+mn-lt"/>
                          <a:cs typeface="Times New Roman"/>
                        </a:rPr>
                        <a:t>x</a:t>
                      </a:r>
                      <a:r>
                        <a:rPr lang="fr-FR" dirty="0" smtClean="0">
                          <a:solidFill>
                            <a:srgbClr val="FF0000"/>
                          </a:solidFill>
                          <a:latin typeface="+mn-lt"/>
                          <a:cs typeface="Times New Roman"/>
                        </a:rPr>
                        <a:t>/70 *</a:t>
                      </a:r>
                      <a:endParaRPr lang="fr-FR" dirty="0">
                        <a:latin typeface="+mn-lt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+mn-lt"/>
                        </a:rPr>
                        <a:t>Angle H</a:t>
                      </a:r>
                      <a:endParaRPr lang="fr-FR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chemeClr val="tx1"/>
                          </a:solidFill>
                          <a:latin typeface="+mn-lt"/>
                          <a:cs typeface="Times New Roman"/>
                        </a:rPr>
                        <a:t>± 5</a:t>
                      </a:r>
                      <a:r>
                        <a:rPr lang="fr-FR" baseline="0" dirty="0" smtClean="0">
                          <a:solidFill>
                            <a:schemeClr val="tx1"/>
                          </a:solidFill>
                          <a:latin typeface="+mn-lt"/>
                          <a:cs typeface="Times New Roman"/>
                        </a:rPr>
                        <a:t> </a:t>
                      </a:r>
                      <a:r>
                        <a:rPr lang="fr-FR" dirty="0" smtClean="0">
                          <a:solidFill>
                            <a:schemeClr val="tx1"/>
                          </a:solidFill>
                          <a:latin typeface="+mn-lt"/>
                          <a:cs typeface="Times New Roman"/>
                        </a:rPr>
                        <a:t>µrad</a:t>
                      </a:r>
                      <a:endParaRPr lang="fr-FR" baseline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rgbClr val="FF0000"/>
                          </a:solidFill>
                          <a:latin typeface="+mn-lt"/>
                          <a:cs typeface="Times New Roman"/>
                        </a:rPr>
                        <a:t>± 4 µrad</a:t>
                      </a:r>
                      <a:endParaRPr lang="fr-FR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chemeClr val="tx1"/>
                          </a:solidFill>
                          <a:latin typeface="+mn-lt"/>
                        </a:rPr>
                        <a:t>3 µrad </a:t>
                      </a:r>
                      <a:r>
                        <a:rPr lang="fr-FR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rms</a:t>
                      </a:r>
                      <a:endParaRPr lang="fr-FR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+mn-lt"/>
                        </a:rPr>
                        <a:t>4 µrad </a:t>
                      </a:r>
                      <a:r>
                        <a:rPr lang="fr-FR" dirty="0" err="1" smtClean="0">
                          <a:latin typeface="+mn-lt"/>
                        </a:rPr>
                        <a:t>rms</a:t>
                      </a:r>
                      <a:endParaRPr lang="fr-FR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>
                          <a:solidFill>
                            <a:srgbClr val="FF0000"/>
                          </a:solidFill>
                          <a:latin typeface="Symbol" pitchFamily="18" charset="2"/>
                          <a:cs typeface="Times New Roman"/>
                        </a:rPr>
                        <a:t>~s</a:t>
                      </a:r>
                      <a:r>
                        <a:rPr lang="fr-FR" sz="18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Times New Roman"/>
                        </a:rPr>
                        <a:t>’</a:t>
                      </a:r>
                      <a:r>
                        <a:rPr lang="fr-FR" baseline="-25000" dirty="0" smtClean="0">
                          <a:solidFill>
                            <a:srgbClr val="FF0000"/>
                          </a:solidFill>
                          <a:latin typeface="+mn-lt"/>
                          <a:cs typeface="Times New Roman"/>
                        </a:rPr>
                        <a:t>x</a:t>
                      </a:r>
                      <a:r>
                        <a:rPr lang="fr-FR" baseline="0" dirty="0" smtClean="0">
                          <a:solidFill>
                            <a:srgbClr val="FF0000"/>
                          </a:solidFill>
                          <a:latin typeface="+mn-lt"/>
                          <a:cs typeface="Times New Roman"/>
                        </a:rPr>
                        <a:t>/11 *</a:t>
                      </a:r>
                      <a:endParaRPr lang="fr-FR" baseline="0" dirty="0" smtClean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+mn-lt"/>
                        </a:rPr>
                        <a:t>Position V</a:t>
                      </a:r>
                      <a:endParaRPr lang="fr-FR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+mn-lt"/>
                          <a:cs typeface="Times New Roman"/>
                        </a:rPr>
                        <a:t>±  1.5 µm</a:t>
                      </a:r>
                      <a:endParaRPr lang="fr-FR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rgbClr val="FF0000"/>
                          </a:solidFill>
                          <a:latin typeface="+mn-lt"/>
                          <a:cs typeface="Times New Roman"/>
                        </a:rPr>
                        <a:t>± 1 µm</a:t>
                      </a:r>
                      <a:endParaRPr lang="fr-FR" baseline="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chemeClr val="tx1"/>
                          </a:solidFill>
                          <a:latin typeface="+mn-lt"/>
                        </a:rPr>
                        <a:t>1 µm </a:t>
                      </a:r>
                      <a:r>
                        <a:rPr lang="fr-FR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rms</a:t>
                      </a:r>
                      <a:endParaRPr lang="fr-FR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+mn-lt"/>
                        </a:rPr>
                        <a:t>1.3 µm </a:t>
                      </a:r>
                      <a:r>
                        <a:rPr lang="fr-FR" dirty="0" err="1" smtClean="0">
                          <a:latin typeface="+mn-lt"/>
                        </a:rPr>
                        <a:t>rms</a:t>
                      </a:r>
                      <a:endParaRPr lang="fr-FR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>
                          <a:solidFill>
                            <a:srgbClr val="FF0000"/>
                          </a:solidFill>
                          <a:latin typeface="Symbol" pitchFamily="18" charset="2"/>
                          <a:cs typeface="Times New Roman"/>
                        </a:rPr>
                        <a:t>~</a:t>
                      </a:r>
                      <a:r>
                        <a:rPr lang="fr-FR" dirty="0" err="1" smtClean="0">
                          <a:solidFill>
                            <a:srgbClr val="FF0000"/>
                          </a:solidFill>
                          <a:latin typeface="Symbol" pitchFamily="18" charset="2"/>
                          <a:cs typeface="Times New Roman"/>
                        </a:rPr>
                        <a:t>s</a:t>
                      </a:r>
                      <a:r>
                        <a:rPr lang="fr-FR" baseline="-25000" dirty="0" err="1" smtClean="0">
                          <a:solidFill>
                            <a:srgbClr val="FF0000"/>
                          </a:solidFill>
                          <a:latin typeface="+mn-lt"/>
                          <a:cs typeface="Times New Roman"/>
                        </a:rPr>
                        <a:t>z</a:t>
                      </a:r>
                      <a:r>
                        <a:rPr lang="fr-FR" baseline="0" dirty="0" smtClean="0">
                          <a:solidFill>
                            <a:srgbClr val="FF0000"/>
                          </a:solidFill>
                          <a:latin typeface="+mn-lt"/>
                          <a:cs typeface="Times New Roman"/>
                        </a:rPr>
                        <a:t>/13 *</a:t>
                      </a:r>
                      <a:endParaRPr lang="fr-FR" dirty="0">
                        <a:latin typeface="+mn-lt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+mn-lt"/>
                        </a:rPr>
                        <a:t>Angle V</a:t>
                      </a:r>
                      <a:endParaRPr lang="fr-FR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+mn-lt"/>
                          <a:cs typeface="Times New Roman"/>
                        </a:rPr>
                        <a:t>± 1.5 µrad</a:t>
                      </a:r>
                      <a:endParaRPr lang="fr-FR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rgbClr val="FF0000"/>
                          </a:solidFill>
                          <a:latin typeface="+mn-lt"/>
                          <a:cs typeface="Times New Roman"/>
                        </a:rPr>
                        <a:t>±1 µrad</a:t>
                      </a:r>
                      <a:endParaRPr lang="fr-FR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>
                          <a:solidFill>
                            <a:schemeClr val="tx1"/>
                          </a:solidFill>
                          <a:latin typeface="+mn-lt"/>
                        </a:rPr>
                        <a:t>1 µrad </a:t>
                      </a:r>
                      <a:r>
                        <a:rPr lang="fr-FR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rms</a:t>
                      </a:r>
                      <a:endParaRPr lang="fr-FR" baseline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>
                          <a:solidFill>
                            <a:schemeClr val="tx1"/>
                          </a:solidFill>
                          <a:latin typeface="+mn-lt"/>
                        </a:rPr>
                        <a:t>0.9 µrad </a:t>
                      </a:r>
                      <a:r>
                        <a:rPr lang="fr-FR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rms</a:t>
                      </a:r>
                      <a:endParaRPr lang="fr-FR" baseline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>
                          <a:solidFill>
                            <a:srgbClr val="FF0000"/>
                          </a:solidFill>
                          <a:latin typeface="Symbol" pitchFamily="18" charset="2"/>
                          <a:cs typeface="Times New Roman"/>
                        </a:rPr>
                        <a:t>s</a:t>
                      </a:r>
                      <a:r>
                        <a:rPr lang="fr-FR" sz="18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Times New Roman"/>
                        </a:rPr>
                        <a:t>’</a:t>
                      </a:r>
                      <a:r>
                        <a:rPr lang="fr-FR" baseline="-25000" dirty="0" smtClean="0">
                          <a:solidFill>
                            <a:srgbClr val="FF0000"/>
                          </a:solidFill>
                          <a:latin typeface="+mn-lt"/>
                          <a:cs typeface="Times New Roman"/>
                        </a:rPr>
                        <a:t>z</a:t>
                      </a:r>
                      <a:r>
                        <a:rPr lang="fr-FR" baseline="0" dirty="0" smtClean="0">
                          <a:solidFill>
                            <a:srgbClr val="FF0000"/>
                          </a:solidFill>
                          <a:latin typeface="+mn-lt"/>
                          <a:cs typeface="Times New Roman"/>
                        </a:rPr>
                        <a:t>/8 *</a:t>
                      </a:r>
                      <a:endParaRPr lang="fr-FR" baseline="0" dirty="0" smtClean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+mn-lt"/>
                        </a:rPr>
                        <a:t>Size</a:t>
                      </a:r>
                      <a:endParaRPr lang="fr-FR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rgbClr val="FF0000"/>
                          </a:solidFill>
                          <a:latin typeface="+mn-lt"/>
                          <a:cs typeface="Times New Roman"/>
                        </a:rPr>
                        <a:t>± 2%, </a:t>
                      </a:r>
                      <a:r>
                        <a:rPr lang="fr-FR" dirty="0" err="1" smtClean="0">
                          <a:solidFill>
                            <a:srgbClr val="FF0000"/>
                          </a:solidFill>
                          <a:latin typeface="+mn-lt"/>
                          <a:cs typeface="Times New Roman"/>
                        </a:rPr>
                        <a:t>gated</a:t>
                      </a:r>
                      <a:r>
                        <a:rPr lang="fr-FR" dirty="0" smtClean="0">
                          <a:solidFill>
                            <a:srgbClr val="FF0000"/>
                          </a:solidFill>
                          <a:latin typeface="+mn-lt"/>
                          <a:cs typeface="Times New Roman"/>
                        </a:rPr>
                        <a:t> for </a:t>
                      </a:r>
                      <a:r>
                        <a:rPr lang="fr-FR" dirty="0" err="1" smtClean="0">
                          <a:solidFill>
                            <a:srgbClr val="FF0000"/>
                          </a:solidFill>
                          <a:latin typeface="+mn-lt"/>
                          <a:cs typeface="Times New Roman"/>
                        </a:rPr>
                        <a:t>peaks</a:t>
                      </a:r>
                      <a:r>
                        <a:rPr lang="fr-FR" dirty="0" smtClean="0">
                          <a:solidFill>
                            <a:srgbClr val="FF0000"/>
                          </a:solidFill>
                          <a:latin typeface="+mn-lt"/>
                          <a:cs typeface="Times New Roman"/>
                        </a:rPr>
                        <a:t> </a:t>
                      </a:r>
                      <a:r>
                        <a:rPr lang="fr-FR" baseline="0" dirty="0" smtClean="0">
                          <a:solidFill>
                            <a:srgbClr val="FF0000"/>
                          </a:solidFill>
                          <a:latin typeface="+mn-lt"/>
                          <a:cs typeface="Times New Roman"/>
                        </a:rPr>
                        <a:t>&gt;2%</a:t>
                      </a:r>
                      <a:endParaRPr lang="fr-FR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chemeClr val="tx1"/>
                          </a:solidFill>
                          <a:latin typeface="+mn-lt"/>
                          <a:cs typeface="Times New Roman"/>
                        </a:rPr>
                        <a:t>± 5% </a:t>
                      </a:r>
                      <a:r>
                        <a:rPr lang="fr-FR" baseline="0" dirty="0" smtClean="0">
                          <a:solidFill>
                            <a:schemeClr val="tx1"/>
                          </a:solidFill>
                          <a:latin typeface="+mn-lt"/>
                          <a:cs typeface="Times New Roman"/>
                        </a:rPr>
                        <a:t>fo</a:t>
                      </a:r>
                      <a:r>
                        <a:rPr lang="fr-FR" dirty="0" smtClean="0">
                          <a:solidFill>
                            <a:schemeClr val="tx1"/>
                          </a:solidFill>
                          <a:latin typeface="+mn-lt"/>
                          <a:cs typeface="Times New Roman"/>
                        </a:rPr>
                        <a:t>r 99% of 6 h time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+mn-lt"/>
                        </a:rPr>
                        <a:t>/</a:t>
                      </a:r>
                      <a:endParaRPr lang="fr-FR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+mn-lt"/>
                        </a:rPr>
                        <a:t>Not </a:t>
                      </a:r>
                      <a:r>
                        <a:rPr lang="fr-FR" dirty="0" err="1" smtClean="0">
                          <a:latin typeface="+mn-lt"/>
                        </a:rPr>
                        <a:t>tight</a:t>
                      </a:r>
                      <a:endParaRPr lang="fr-FR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dirty="0">
                        <a:latin typeface="+mn-lt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+mn-lt"/>
                        </a:rPr>
                        <a:t>Divergence</a:t>
                      </a:r>
                      <a:endParaRPr lang="fr-FR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rgbClr val="FF0000"/>
                          </a:solidFill>
                          <a:latin typeface="+mn-lt"/>
                          <a:cs typeface="Times New Roman"/>
                        </a:rPr>
                        <a:t>± 2% </a:t>
                      </a:r>
                      <a:r>
                        <a:rPr lang="fr-FR" dirty="0" err="1" smtClean="0">
                          <a:solidFill>
                            <a:srgbClr val="FF0000"/>
                          </a:solidFill>
                          <a:latin typeface="+mn-lt"/>
                          <a:cs typeface="Times New Roman"/>
                        </a:rPr>
                        <a:t>gated</a:t>
                      </a:r>
                      <a:r>
                        <a:rPr lang="fr-FR" dirty="0" smtClean="0">
                          <a:solidFill>
                            <a:srgbClr val="FF0000"/>
                          </a:solidFill>
                          <a:latin typeface="+mn-lt"/>
                          <a:cs typeface="Times New Roman"/>
                        </a:rPr>
                        <a:t> for </a:t>
                      </a:r>
                      <a:r>
                        <a:rPr lang="fr-FR" dirty="0" err="1" smtClean="0">
                          <a:solidFill>
                            <a:srgbClr val="FF0000"/>
                          </a:solidFill>
                          <a:latin typeface="+mn-lt"/>
                          <a:cs typeface="Times New Roman"/>
                        </a:rPr>
                        <a:t>peaks</a:t>
                      </a:r>
                      <a:r>
                        <a:rPr lang="fr-FR" dirty="0" smtClean="0">
                          <a:solidFill>
                            <a:srgbClr val="FF0000"/>
                          </a:solidFill>
                          <a:latin typeface="+mn-lt"/>
                          <a:cs typeface="Times New Roman"/>
                        </a:rPr>
                        <a:t> </a:t>
                      </a:r>
                      <a:r>
                        <a:rPr lang="fr-FR" baseline="0" dirty="0" smtClean="0">
                          <a:solidFill>
                            <a:srgbClr val="FF0000"/>
                          </a:solidFill>
                          <a:latin typeface="+mn-lt"/>
                          <a:cs typeface="Times New Roman"/>
                        </a:rPr>
                        <a:t>&gt;2%</a:t>
                      </a:r>
                      <a:endParaRPr lang="fr-FR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+mn-lt"/>
                          <a:cs typeface="Times New Roman"/>
                        </a:rPr>
                        <a:t>/</a:t>
                      </a:r>
                      <a:endParaRPr lang="fr-FR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+mn-lt"/>
                        </a:rPr>
                        <a:t>/</a:t>
                      </a:r>
                      <a:endParaRPr lang="fr-FR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rgbClr val="FF0000"/>
                          </a:solidFill>
                          <a:latin typeface="+mn-lt"/>
                          <a:cs typeface="Times New Roman"/>
                        </a:rPr>
                        <a:t>± 2%</a:t>
                      </a:r>
                      <a:endParaRPr lang="fr-FR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9" name="ZoneTexte 8"/>
          <p:cNvSpPr txBox="1"/>
          <p:nvPr/>
        </p:nvSpPr>
        <p:spPr>
          <a:xfrm>
            <a:off x="75973" y="5517232"/>
            <a:ext cx="892899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dirty="0" smtClean="0">
                <a:solidFill>
                  <a:srgbClr val="FF0000"/>
                </a:solidFill>
                <a:latin typeface="Symbol" pitchFamily="18" charset="2"/>
                <a:cs typeface="Times New Roman"/>
              </a:rPr>
              <a:t>*	s </a:t>
            </a:r>
            <a:r>
              <a:rPr lang="fr-FR" sz="1800" dirty="0" err="1" smtClean="0">
                <a:solidFill>
                  <a:srgbClr val="FF0000"/>
                </a:solidFill>
                <a:latin typeface="+mj-lt"/>
                <a:cs typeface="Times New Roman"/>
              </a:rPr>
              <a:t>is</a:t>
            </a:r>
            <a:r>
              <a:rPr lang="fr-FR" sz="1800" dirty="0" smtClean="0">
                <a:solidFill>
                  <a:srgbClr val="FF0000"/>
                </a:solidFill>
                <a:latin typeface="+mj-lt"/>
                <a:cs typeface="Times New Roman"/>
              </a:rPr>
              <a:t> the </a:t>
            </a:r>
            <a:r>
              <a:rPr lang="fr-FR" sz="1800" dirty="0" err="1" smtClean="0">
                <a:solidFill>
                  <a:srgbClr val="FF0000"/>
                </a:solidFill>
                <a:latin typeface="+mj-lt"/>
                <a:cs typeface="Times New Roman"/>
              </a:rPr>
              <a:t>beam</a:t>
            </a:r>
            <a:r>
              <a:rPr lang="fr-FR" sz="1800" dirty="0" smtClean="0">
                <a:solidFill>
                  <a:srgbClr val="FF0000"/>
                </a:solidFill>
                <a:latin typeface="+mj-lt"/>
                <a:cs typeface="Times New Roman"/>
              </a:rPr>
              <a:t> size and </a:t>
            </a:r>
            <a:r>
              <a:rPr lang="fr-FR" sz="1800" dirty="0">
                <a:solidFill>
                  <a:srgbClr val="FF0000"/>
                </a:solidFill>
                <a:latin typeface="Symbol" pitchFamily="18" charset="2"/>
                <a:cs typeface="Times New Roman"/>
              </a:rPr>
              <a:t>s</a:t>
            </a:r>
            <a:r>
              <a:rPr lang="fr-FR" sz="1800" dirty="0" smtClean="0">
                <a:solidFill>
                  <a:srgbClr val="FF0000"/>
                </a:solidFill>
                <a:cs typeface="Times New Roman"/>
              </a:rPr>
              <a:t>’ the</a:t>
            </a:r>
            <a:r>
              <a:rPr lang="fr-FR" sz="1800" dirty="0" smtClean="0">
                <a:solidFill>
                  <a:srgbClr val="FF0000"/>
                </a:solidFill>
                <a:latin typeface="Symbol" pitchFamily="18" charset="2"/>
                <a:cs typeface="Times New Roman"/>
              </a:rPr>
              <a:t> </a:t>
            </a:r>
            <a:r>
              <a:rPr lang="fr-FR" sz="1800" dirty="0" smtClean="0">
                <a:solidFill>
                  <a:srgbClr val="FF0000"/>
                </a:solidFill>
                <a:latin typeface="+mj-lt"/>
                <a:cs typeface="Times New Roman"/>
              </a:rPr>
              <a:t>divergence of the </a:t>
            </a:r>
            <a:r>
              <a:rPr lang="fr-FR" sz="1800" u="sng" dirty="0" smtClean="0">
                <a:solidFill>
                  <a:srgbClr val="FF0000"/>
                </a:solidFill>
                <a:latin typeface="+mj-lt"/>
                <a:cs typeface="Times New Roman"/>
              </a:rPr>
              <a:t>PHOTON </a:t>
            </a:r>
            <a:r>
              <a:rPr lang="fr-FR" sz="1800" u="sng" dirty="0" err="1" smtClean="0">
                <a:solidFill>
                  <a:srgbClr val="FF0000"/>
                </a:solidFill>
                <a:latin typeface="+mj-lt"/>
                <a:cs typeface="Times New Roman"/>
              </a:rPr>
              <a:t>Beam</a:t>
            </a:r>
            <a:r>
              <a:rPr lang="fr-FR" sz="1800" u="sng" dirty="0" smtClean="0">
                <a:solidFill>
                  <a:srgbClr val="FF0000"/>
                </a:solidFill>
                <a:latin typeface="+mj-lt"/>
                <a:cs typeface="Times New Roman"/>
              </a:rPr>
              <a:t> </a:t>
            </a:r>
            <a:r>
              <a:rPr lang="fr-FR" sz="1800" dirty="0" err="1" smtClean="0">
                <a:solidFill>
                  <a:srgbClr val="FF0000"/>
                </a:solidFill>
                <a:latin typeface="+mj-lt"/>
                <a:cs typeface="Times New Roman"/>
              </a:rPr>
              <a:t>at</a:t>
            </a:r>
            <a:r>
              <a:rPr lang="fr-FR" sz="1800" dirty="0" smtClean="0">
                <a:solidFill>
                  <a:srgbClr val="FF0000"/>
                </a:solidFill>
                <a:latin typeface="+mj-lt"/>
                <a:cs typeface="Times New Roman"/>
              </a:rPr>
              <a:t> </a:t>
            </a:r>
            <a:r>
              <a:rPr lang="fr-FR" sz="1800" dirty="0" err="1" smtClean="0">
                <a:solidFill>
                  <a:srgbClr val="FF0000"/>
                </a:solidFill>
                <a:latin typeface="+mj-lt"/>
                <a:cs typeface="Times New Roman"/>
              </a:rPr>
              <a:t>its</a:t>
            </a:r>
            <a:r>
              <a:rPr lang="fr-FR" sz="1800" dirty="0" smtClean="0">
                <a:solidFill>
                  <a:srgbClr val="FF0000"/>
                </a:solidFill>
                <a:latin typeface="+mj-lt"/>
                <a:cs typeface="Times New Roman"/>
              </a:rPr>
              <a:t> source point </a:t>
            </a:r>
            <a:br>
              <a:rPr lang="fr-FR" sz="1800" dirty="0" smtClean="0">
                <a:solidFill>
                  <a:srgbClr val="FF0000"/>
                </a:solidFill>
                <a:latin typeface="+mj-lt"/>
                <a:cs typeface="Times New Roman"/>
              </a:rPr>
            </a:br>
            <a:r>
              <a:rPr lang="fr-FR" sz="1800" dirty="0" smtClean="0">
                <a:solidFill>
                  <a:srgbClr val="FF0000"/>
                </a:solidFill>
                <a:latin typeface="+mj-lt"/>
                <a:cs typeface="Times New Roman"/>
              </a:rPr>
              <a:t>and the </a:t>
            </a:r>
            <a:r>
              <a:rPr lang="fr-FR" sz="1800" dirty="0" err="1" smtClean="0">
                <a:solidFill>
                  <a:srgbClr val="FF0000"/>
                </a:solidFill>
                <a:latin typeface="+mj-lt"/>
                <a:cs typeface="Times New Roman"/>
              </a:rPr>
              <a:t>highest</a:t>
            </a:r>
            <a:r>
              <a:rPr lang="fr-FR" sz="1800" dirty="0" smtClean="0">
                <a:solidFill>
                  <a:srgbClr val="FF0000"/>
                </a:solidFill>
                <a:latin typeface="+mj-lt"/>
                <a:cs typeface="Times New Roman"/>
              </a:rPr>
              <a:t> user </a:t>
            </a:r>
            <a:r>
              <a:rPr lang="fr-FR" sz="1800" dirty="0" err="1" smtClean="0">
                <a:solidFill>
                  <a:srgbClr val="FF0000"/>
                </a:solidFill>
                <a:latin typeface="+mj-lt"/>
                <a:cs typeface="Times New Roman"/>
              </a:rPr>
              <a:t>energy</a:t>
            </a:r>
            <a:r>
              <a:rPr lang="fr-FR" sz="1800" dirty="0" smtClean="0">
                <a:solidFill>
                  <a:srgbClr val="FF0000"/>
                </a:solidFill>
                <a:latin typeface="+mj-lt"/>
                <a:cs typeface="Times New Roman"/>
              </a:rPr>
              <a:t>. Equivalence: </a:t>
            </a:r>
            <a:r>
              <a:rPr lang="fr-FR" sz="1800" dirty="0" smtClean="0">
                <a:solidFill>
                  <a:srgbClr val="FF0000"/>
                </a:solidFill>
                <a:cs typeface="Times New Roman"/>
              </a:rPr>
              <a:t>1 µm </a:t>
            </a:r>
            <a:r>
              <a:rPr lang="fr-FR" sz="1800" b="1" dirty="0" err="1" smtClean="0">
                <a:solidFill>
                  <a:srgbClr val="FF0000"/>
                </a:solidFill>
                <a:cs typeface="Times New Roman"/>
              </a:rPr>
              <a:t>rms</a:t>
            </a:r>
            <a:r>
              <a:rPr lang="fr-FR" sz="1800" dirty="0" smtClean="0">
                <a:solidFill>
                  <a:srgbClr val="FF0000"/>
                </a:solidFill>
                <a:cs typeface="Times New Roman"/>
              </a:rPr>
              <a:t> (or µrad) ≡ </a:t>
            </a:r>
            <a:r>
              <a:rPr lang="fr-FR" sz="2000" b="1" dirty="0" smtClean="0">
                <a:solidFill>
                  <a:srgbClr val="FF0000"/>
                </a:solidFill>
                <a:cs typeface="Times New Roman"/>
              </a:rPr>
              <a:t>± </a:t>
            </a:r>
            <a:r>
              <a:rPr lang="fr-FR" sz="1800" dirty="0" smtClean="0">
                <a:solidFill>
                  <a:srgbClr val="FF0000"/>
                </a:solidFill>
                <a:cs typeface="Times New Roman"/>
              </a:rPr>
              <a:t>1.4 µm (or µrad </a:t>
            </a:r>
            <a:r>
              <a:rPr lang="fr-FR" sz="1800" dirty="0" err="1" smtClean="0">
                <a:solidFill>
                  <a:srgbClr val="FF0000"/>
                </a:solidFill>
                <a:cs typeface="Times New Roman"/>
              </a:rPr>
              <a:t>rms</a:t>
            </a:r>
            <a:r>
              <a:rPr lang="fr-FR" sz="1800" dirty="0" smtClean="0">
                <a:solidFill>
                  <a:srgbClr val="FF0000"/>
                </a:solidFill>
                <a:cs typeface="Times New Roman"/>
              </a:rPr>
              <a:t>)</a:t>
            </a:r>
            <a:endParaRPr lang="fr-FR" sz="1800" dirty="0">
              <a:solidFill>
                <a:srgbClr val="FF0000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USR Workshop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Beijing 29 Oct.- 1 Nov. 2012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(#)</a:t>
            </a:r>
          </a:p>
          <a:p>
            <a:pPr>
              <a:defRPr/>
            </a:pPr>
            <a:endParaRPr lang="fr-FR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569"/>
            <a:ext cx="9144000" cy="6863138"/>
          </a:xfrm>
          <a:prstGeom prst="rect">
            <a:avLst/>
          </a:prstGeom>
          <a:noFill/>
          <a:ln w="9525">
            <a:solidFill>
              <a:schemeClr val="tx1"/>
            </a:solidFill>
            <a:prstDash val="solid"/>
            <a:miter lim="800000"/>
            <a:headEnd/>
            <a:tailEnd/>
          </a:ln>
        </p:spPr>
      </p:pic>
      <p:sp>
        <p:nvSpPr>
          <p:cNvPr id="9" name="ZoneTexte 8"/>
          <p:cNvSpPr txBox="1"/>
          <p:nvPr/>
        </p:nvSpPr>
        <p:spPr>
          <a:xfrm>
            <a:off x="6444208" y="2319263"/>
            <a:ext cx="10647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FFFFFF"/>
                </a:solidFill>
              </a:rPr>
              <a:t>1 </a:t>
            </a:r>
            <a:r>
              <a:rPr lang="fr-FR" dirty="0" err="1" smtClean="0">
                <a:solidFill>
                  <a:srgbClr val="FFFFFF"/>
                </a:solidFill>
              </a:rPr>
              <a:t>week</a:t>
            </a:r>
            <a:endParaRPr lang="fr-FR" dirty="0">
              <a:solidFill>
                <a:srgbClr val="FFFFFF"/>
              </a:solidFill>
            </a:endParaRPr>
          </a:p>
        </p:txBody>
      </p:sp>
      <p:cxnSp>
        <p:nvCxnSpPr>
          <p:cNvPr id="11" name="Connecteur droit avec flèche 10"/>
          <p:cNvCxnSpPr/>
          <p:nvPr/>
        </p:nvCxnSpPr>
        <p:spPr bwMode="auto">
          <a:xfrm>
            <a:off x="2411760" y="2708920"/>
            <a:ext cx="6336704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FFFFFF"/>
            </a:solidFill>
            <a:prstDash val="solid"/>
            <a:round/>
            <a:headEnd type="triangle" w="lg" len="lg"/>
            <a:tailEnd type="triangle" w="lg" len="lg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Connecteur droit avec flèche 12"/>
          <p:cNvCxnSpPr/>
          <p:nvPr/>
        </p:nvCxnSpPr>
        <p:spPr bwMode="auto">
          <a:xfrm>
            <a:off x="3923928" y="1772816"/>
            <a:ext cx="0" cy="43204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FFFFFF"/>
            </a:solidFill>
            <a:prstDash val="solid"/>
            <a:round/>
            <a:headEnd type="triangle" w="lg" len="lg"/>
            <a:tailEnd type="triangle" w="lg" len="lg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" name="ZoneTexte 13"/>
          <p:cNvSpPr txBox="1"/>
          <p:nvPr/>
        </p:nvSpPr>
        <p:spPr>
          <a:xfrm>
            <a:off x="3995936" y="1743199"/>
            <a:ext cx="18133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FFFFFF"/>
                </a:solidFill>
              </a:rPr>
              <a:t>1 µm or µrad</a:t>
            </a:r>
            <a:endParaRPr lang="fr-FR" dirty="0">
              <a:solidFill>
                <a:srgbClr val="FFFFFF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2483768" y="404664"/>
            <a:ext cx="22413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FFFFFF"/>
                </a:solidFill>
              </a:rPr>
              <a:t>Horizontal plane</a:t>
            </a:r>
            <a:endParaRPr lang="fr-FR" dirty="0">
              <a:solidFill>
                <a:srgbClr val="FFFFFF"/>
              </a:solidFill>
            </a:endParaRPr>
          </a:p>
        </p:txBody>
      </p:sp>
      <p:cxnSp>
        <p:nvCxnSpPr>
          <p:cNvPr id="17" name="Connecteur droit avec flèche 16"/>
          <p:cNvCxnSpPr/>
          <p:nvPr/>
        </p:nvCxnSpPr>
        <p:spPr bwMode="auto">
          <a:xfrm>
            <a:off x="4716016" y="5229200"/>
            <a:ext cx="0" cy="122413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FFFFFF"/>
            </a:solidFill>
            <a:prstDash val="solid"/>
            <a:round/>
            <a:headEnd type="triangle" w="lg" len="lg"/>
            <a:tailEnd type="triangle" w="lg" len="lg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" name="ZoneTexte 17"/>
          <p:cNvSpPr txBox="1"/>
          <p:nvPr/>
        </p:nvSpPr>
        <p:spPr>
          <a:xfrm>
            <a:off x="4788024" y="5661248"/>
            <a:ext cx="18133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FFFFFF"/>
                </a:solidFill>
              </a:rPr>
              <a:t>1 µm or µrad</a:t>
            </a:r>
            <a:endParaRPr lang="fr-FR" dirty="0">
              <a:solidFill>
                <a:srgbClr val="FFFFFF"/>
              </a:solidFill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4788024" y="3933056"/>
            <a:ext cx="18817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FFFFFF"/>
                </a:solidFill>
              </a:rPr>
              <a:t>Vertical plane</a:t>
            </a:r>
            <a:endParaRPr lang="fr-FR" dirty="0"/>
          </a:p>
        </p:txBody>
      </p:sp>
      <p:sp>
        <p:nvSpPr>
          <p:cNvPr id="20" name="ZoneTexte 19"/>
          <p:cNvSpPr txBox="1"/>
          <p:nvPr/>
        </p:nvSpPr>
        <p:spPr>
          <a:xfrm>
            <a:off x="7596336" y="476672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X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7884368" y="1196752"/>
            <a:ext cx="5100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FF3399"/>
                </a:solidFill>
              </a:rPr>
              <a:t>X’</a:t>
            </a:r>
            <a:endParaRPr lang="fr-FR" dirty="0">
              <a:solidFill>
                <a:srgbClr val="FF3399"/>
              </a:solidFill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7956376" y="4149080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00B0F0"/>
                </a:solidFill>
              </a:rPr>
              <a:t>Y</a:t>
            </a:r>
            <a:endParaRPr lang="fr-FR" dirty="0">
              <a:solidFill>
                <a:srgbClr val="00B0F0"/>
              </a:solidFill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7884368" y="5301208"/>
            <a:ext cx="5100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FF3399"/>
                </a:solidFill>
              </a:rPr>
              <a:t>Y’</a:t>
            </a:r>
            <a:endParaRPr lang="fr-FR" dirty="0">
              <a:solidFill>
                <a:srgbClr val="FF3399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864243" y="3198168"/>
            <a:ext cx="7164141" cy="461665"/>
          </a:xfrm>
          <a:prstGeom prst="rect">
            <a:avLst/>
          </a:prstGeom>
          <a:solidFill>
            <a:srgbClr val="FFFFFF"/>
          </a:solidFill>
        </p:spPr>
        <p:txBody>
          <a:bodyPr wrap="none">
            <a:spAutoFit/>
          </a:bodyPr>
          <a:lstStyle/>
          <a:p>
            <a:r>
              <a:rPr lang="fr-FR" dirty="0" smtClean="0"/>
              <a:t> SDL13-1 source point position and angle </a:t>
            </a:r>
            <a:r>
              <a:rPr lang="fr-FR" dirty="0" err="1" smtClean="0"/>
              <a:t>during</a:t>
            </a:r>
            <a:r>
              <a:rPr lang="fr-FR" dirty="0" smtClean="0"/>
              <a:t> 1 </a:t>
            </a:r>
            <a:r>
              <a:rPr lang="fr-FR" dirty="0" err="1" smtClean="0"/>
              <a:t>week</a:t>
            </a:r>
            <a:endParaRPr lang="fr-FR" dirty="0"/>
          </a:p>
        </p:txBody>
      </p:sp>
      <p:cxnSp>
        <p:nvCxnSpPr>
          <p:cNvPr id="26" name="Connecteur droit 25"/>
          <p:cNvCxnSpPr/>
          <p:nvPr/>
        </p:nvCxnSpPr>
        <p:spPr bwMode="auto">
          <a:xfrm>
            <a:off x="6588224" y="260648"/>
            <a:ext cx="914400" cy="91440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3399"/>
            </a:solidFill>
            <a:prstDash val="solid"/>
            <a:round/>
            <a:headEnd type="oval" w="med" len="med"/>
            <a:tailEnd type="oval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Connecteur droit 27"/>
          <p:cNvCxnSpPr/>
          <p:nvPr/>
        </p:nvCxnSpPr>
        <p:spPr bwMode="auto">
          <a:xfrm>
            <a:off x="4932040" y="260648"/>
            <a:ext cx="936104" cy="1008112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33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" name="Connecteur droit 30"/>
          <p:cNvCxnSpPr/>
          <p:nvPr/>
        </p:nvCxnSpPr>
        <p:spPr bwMode="auto">
          <a:xfrm flipH="1">
            <a:off x="4572000" y="3933056"/>
            <a:ext cx="288032" cy="1008112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B0F0"/>
            </a:solidFill>
            <a:prstDash val="solid"/>
            <a:round/>
            <a:headEnd type="oval" w="med" len="med"/>
            <a:tailEnd type="oval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" name="Connecteur droit 33"/>
          <p:cNvCxnSpPr/>
          <p:nvPr/>
        </p:nvCxnSpPr>
        <p:spPr bwMode="auto">
          <a:xfrm>
            <a:off x="6588224" y="3933056"/>
            <a:ext cx="1152128" cy="864096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3399"/>
            </a:solidFill>
            <a:prstDash val="solid"/>
            <a:round/>
            <a:headEnd type="oval" w="med" len="med"/>
            <a:tailEnd type="oval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5" name="ZoneTexte 24"/>
          <p:cNvSpPr txBox="1"/>
          <p:nvPr/>
        </p:nvSpPr>
        <p:spPr>
          <a:xfrm>
            <a:off x="2771800" y="-27384"/>
            <a:ext cx="1781257" cy="338554"/>
          </a:xfrm>
          <a:prstGeom prst="rect">
            <a:avLst/>
          </a:prstGeom>
          <a:solidFill>
            <a:srgbClr val="FFFF66"/>
          </a:solidFill>
        </p:spPr>
        <p:txBody>
          <a:bodyPr wrap="none" rtlCol="0">
            <a:spAutoFit/>
          </a:bodyPr>
          <a:lstStyle/>
          <a:p>
            <a:r>
              <a:rPr lang="fr-FR" sz="1600" dirty="0" smtClean="0"/>
              <a:t>∆X = 517 nm RMS</a:t>
            </a:r>
            <a:endParaRPr lang="fr-FR" sz="1600" dirty="0"/>
          </a:p>
        </p:txBody>
      </p:sp>
      <p:sp>
        <p:nvSpPr>
          <p:cNvPr id="27" name="ZoneTexte 26"/>
          <p:cNvSpPr txBox="1"/>
          <p:nvPr/>
        </p:nvSpPr>
        <p:spPr>
          <a:xfrm>
            <a:off x="6660232" y="0"/>
            <a:ext cx="1937518" cy="338554"/>
          </a:xfrm>
          <a:prstGeom prst="rect">
            <a:avLst/>
          </a:prstGeom>
          <a:solidFill>
            <a:srgbClr val="FFFF66"/>
          </a:solidFill>
        </p:spPr>
        <p:txBody>
          <a:bodyPr wrap="none" rtlCol="0">
            <a:spAutoFit/>
          </a:bodyPr>
          <a:lstStyle/>
          <a:p>
            <a:r>
              <a:rPr lang="fr-FR" sz="1600" dirty="0" smtClean="0"/>
              <a:t>∆X’ = 140 </a:t>
            </a:r>
            <a:r>
              <a:rPr lang="fr-FR" sz="1600" dirty="0" err="1" smtClean="0"/>
              <a:t>nrad</a:t>
            </a:r>
            <a:r>
              <a:rPr lang="fr-FR" sz="1600" dirty="0" smtClean="0"/>
              <a:t> RMS</a:t>
            </a:r>
            <a:endParaRPr lang="fr-FR" sz="1600" dirty="0"/>
          </a:p>
        </p:txBody>
      </p:sp>
      <p:sp>
        <p:nvSpPr>
          <p:cNvPr id="29" name="ZoneTexte 28"/>
          <p:cNvSpPr txBox="1"/>
          <p:nvPr/>
        </p:nvSpPr>
        <p:spPr>
          <a:xfrm>
            <a:off x="2915816" y="3645024"/>
            <a:ext cx="1773627" cy="338554"/>
          </a:xfrm>
          <a:prstGeom prst="rect">
            <a:avLst/>
          </a:prstGeom>
          <a:solidFill>
            <a:srgbClr val="FFFF66"/>
          </a:solidFill>
        </p:spPr>
        <p:txBody>
          <a:bodyPr wrap="none" rtlCol="0">
            <a:spAutoFit/>
          </a:bodyPr>
          <a:lstStyle/>
          <a:p>
            <a:r>
              <a:rPr lang="fr-FR" sz="1600" dirty="0" smtClean="0"/>
              <a:t>∆Y = 134 nm RMS</a:t>
            </a:r>
            <a:endParaRPr lang="fr-FR" sz="1600" dirty="0"/>
          </a:p>
        </p:txBody>
      </p:sp>
      <p:sp>
        <p:nvSpPr>
          <p:cNvPr id="30" name="ZoneTexte 29"/>
          <p:cNvSpPr txBox="1"/>
          <p:nvPr/>
        </p:nvSpPr>
        <p:spPr>
          <a:xfrm>
            <a:off x="6732240" y="3645024"/>
            <a:ext cx="1937518" cy="338554"/>
          </a:xfrm>
          <a:prstGeom prst="rect">
            <a:avLst/>
          </a:prstGeom>
          <a:solidFill>
            <a:srgbClr val="FFFF66"/>
          </a:solidFill>
        </p:spPr>
        <p:txBody>
          <a:bodyPr wrap="none" rtlCol="0">
            <a:spAutoFit/>
          </a:bodyPr>
          <a:lstStyle/>
          <a:p>
            <a:r>
              <a:rPr lang="fr-FR" sz="1600" dirty="0" smtClean="0"/>
              <a:t>∆Y’ = 130 </a:t>
            </a:r>
            <a:r>
              <a:rPr lang="fr-FR" sz="1600" smtClean="0"/>
              <a:t>nrad </a:t>
            </a:r>
            <a:r>
              <a:rPr lang="fr-FR" sz="1600" dirty="0" smtClean="0"/>
              <a:t>RMS</a:t>
            </a:r>
            <a:endParaRPr lang="fr-FR" sz="1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Graphique 17"/>
          <p:cNvGraphicFramePr/>
          <p:nvPr/>
        </p:nvGraphicFramePr>
        <p:xfrm>
          <a:off x="1907704" y="1772816"/>
          <a:ext cx="5600700" cy="4038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27584" y="381000"/>
            <a:ext cx="8316416" cy="527720"/>
          </a:xfrm>
        </p:spPr>
        <p:txBody>
          <a:bodyPr/>
          <a:lstStyle/>
          <a:p>
            <a:r>
              <a:rPr lang="fr-FR" dirty="0" smtClean="0"/>
              <a:t>~1-minute-to-8-</a:t>
            </a:r>
            <a:r>
              <a:rPr lang="fr-FR" dirty="0" err="1" smtClean="0"/>
              <a:t>hour</a:t>
            </a:r>
            <a:r>
              <a:rPr lang="fr-FR" dirty="0" smtClean="0"/>
              <a:t> </a:t>
            </a:r>
            <a:r>
              <a:rPr lang="fr-FR" dirty="0" err="1" smtClean="0"/>
              <a:t>Beam</a:t>
            </a:r>
            <a:r>
              <a:rPr lang="fr-FR" dirty="0" smtClean="0"/>
              <a:t> </a:t>
            </a:r>
            <a:r>
              <a:rPr lang="fr-FR" dirty="0" err="1" smtClean="0"/>
              <a:t>Stability</a:t>
            </a:r>
            <a:r>
              <a:rPr lang="fr-FR" dirty="0" smtClean="0"/>
              <a:t> Versus </a:t>
            </a:r>
            <a:r>
              <a:rPr lang="fr-FR" dirty="0" err="1" smtClean="0"/>
              <a:t>Acq</a:t>
            </a:r>
            <a:r>
              <a:rPr lang="fr-FR" dirty="0" smtClean="0"/>
              <a:t>.  Time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USR Workshop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Beijing 29 Oct.- 1 Nov. 2012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(#)</a:t>
            </a:r>
          </a:p>
          <a:p>
            <a:pPr>
              <a:defRPr/>
            </a:pPr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6516216" y="5562699"/>
            <a:ext cx="21888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Time in seconds</a:t>
            </a:r>
            <a:endParaRPr lang="fr-FR" dirty="0"/>
          </a:p>
        </p:txBody>
      </p:sp>
      <p:cxnSp>
        <p:nvCxnSpPr>
          <p:cNvPr id="12" name="Connecteur droit 11"/>
          <p:cNvCxnSpPr/>
          <p:nvPr/>
        </p:nvCxnSpPr>
        <p:spPr bwMode="auto">
          <a:xfrm>
            <a:off x="2339752" y="5013176"/>
            <a:ext cx="4464496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0099"/>
            </a:solidFill>
            <a:prstDash val="dash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" name="ZoneTexte 13"/>
          <p:cNvSpPr txBox="1"/>
          <p:nvPr/>
        </p:nvSpPr>
        <p:spPr>
          <a:xfrm>
            <a:off x="1043608" y="4695527"/>
            <a:ext cx="12843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0000FF"/>
                </a:solidFill>
              </a:rPr>
              <a:t>±</a:t>
            </a:r>
            <a:r>
              <a:rPr lang="fr-FR" dirty="0" smtClean="0">
                <a:solidFill>
                  <a:srgbClr val="0000FF"/>
                </a:solidFill>
              </a:rPr>
              <a:t>180 nm</a:t>
            </a:r>
            <a:endParaRPr lang="fr-FR" dirty="0">
              <a:solidFill>
                <a:srgbClr val="0000FF"/>
              </a:solidFill>
            </a:endParaRPr>
          </a:p>
        </p:txBody>
      </p:sp>
      <p:cxnSp>
        <p:nvCxnSpPr>
          <p:cNvPr id="15" name="Connecteur droit 14"/>
          <p:cNvCxnSpPr/>
          <p:nvPr/>
        </p:nvCxnSpPr>
        <p:spPr bwMode="auto">
          <a:xfrm>
            <a:off x="2339752" y="4163938"/>
            <a:ext cx="4464496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3399"/>
            </a:solidFill>
            <a:prstDash val="dash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" name="ZoneTexte 15"/>
          <p:cNvSpPr txBox="1"/>
          <p:nvPr/>
        </p:nvSpPr>
        <p:spPr>
          <a:xfrm>
            <a:off x="899592" y="3903439"/>
            <a:ext cx="1438214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FF0066"/>
                </a:solidFill>
              </a:rPr>
              <a:t>±</a:t>
            </a:r>
            <a:r>
              <a:rPr lang="fr-FR" dirty="0" smtClean="0">
                <a:solidFill>
                  <a:srgbClr val="FF3399"/>
                </a:solidFill>
              </a:rPr>
              <a:t>560 </a:t>
            </a:r>
            <a:r>
              <a:rPr lang="fr-FR" dirty="0" err="1" smtClean="0">
                <a:solidFill>
                  <a:srgbClr val="FF3399"/>
                </a:solidFill>
              </a:rPr>
              <a:t>nrad</a:t>
            </a:r>
            <a:endParaRPr lang="fr-FR" dirty="0">
              <a:solidFill>
                <a:srgbClr val="FF3399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907704" y="1484784"/>
            <a:ext cx="5184576" cy="1569660"/>
          </a:xfrm>
          <a:prstGeom prst="rect">
            <a:avLst/>
          </a:prstGeom>
          <a:solidFill>
            <a:srgbClr val="FFFF99"/>
          </a:solidFill>
        </p:spPr>
        <p:txBody>
          <a:bodyPr wrap="square">
            <a:spAutoFit/>
          </a:bodyPr>
          <a:lstStyle/>
          <a:p>
            <a:pPr algn="ctr"/>
            <a:r>
              <a:rPr lang="fr-FR" dirty="0" smtClean="0"/>
              <a:t>± </a:t>
            </a:r>
            <a:r>
              <a:rPr lang="fr-FR" dirty="0" err="1" smtClean="0"/>
              <a:t>tolerances</a:t>
            </a:r>
            <a:r>
              <a:rPr lang="fr-FR" dirty="0" smtClean="0"/>
              <a:t> in position AND angle </a:t>
            </a:r>
            <a:r>
              <a:rPr lang="fr-FR" dirty="0" err="1" smtClean="0"/>
              <a:t>that</a:t>
            </a:r>
            <a:r>
              <a:rPr lang="fr-FR" dirty="0" smtClean="0"/>
              <a:t> </a:t>
            </a:r>
            <a:r>
              <a:rPr lang="fr-FR" dirty="0" err="1" smtClean="0"/>
              <a:t>result</a:t>
            </a:r>
            <a:r>
              <a:rPr lang="fr-FR" dirty="0" smtClean="0"/>
              <a:t> in 90% </a:t>
            </a:r>
            <a:r>
              <a:rPr lang="fr-FR" dirty="0" err="1" smtClean="0"/>
              <a:t>useful</a:t>
            </a:r>
            <a:r>
              <a:rPr lang="fr-FR" dirty="0" smtClean="0"/>
              <a:t> </a:t>
            </a:r>
            <a:r>
              <a:rPr lang="fr-FR" dirty="0" err="1" smtClean="0"/>
              <a:t>beam</a:t>
            </a:r>
            <a:r>
              <a:rPr lang="fr-FR" dirty="0" smtClean="0"/>
              <a:t> time versus acquisition time </a:t>
            </a:r>
          </a:p>
          <a:p>
            <a:pPr algn="ctr"/>
            <a:r>
              <a:rPr lang="fr-FR" dirty="0" smtClean="0"/>
              <a:t>(</a:t>
            </a:r>
            <a:r>
              <a:rPr lang="fr-FR" dirty="0" err="1" smtClean="0"/>
              <a:t>based</a:t>
            </a:r>
            <a:r>
              <a:rPr lang="fr-FR" dirty="0" smtClean="0"/>
              <a:t> on </a:t>
            </a:r>
            <a:r>
              <a:rPr lang="fr-FR" dirty="0" err="1" smtClean="0"/>
              <a:t>previous</a:t>
            </a:r>
            <a:r>
              <a:rPr lang="fr-FR" dirty="0" smtClean="0"/>
              <a:t> </a:t>
            </a:r>
            <a:r>
              <a:rPr lang="fr-FR" dirty="0" err="1" smtClean="0"/>
              <a:t>slide</a:t>
            </a:r>
            <a:r>
              <a:rPr lang="fr-FR" dirty="0" smtClean="0"/>
              <a:t> record)</a:t>
            </a:r>
            <a:endParaRPr lang="fr-FR" dirty="0"/>
          </a:p>
        </p:txBody>
      </p:sp>
      <p:cxnSp>
        <p:nvCxnSpPr>
          <p:cNvPr id="19" name="Connecteur droit avec flèche 18"/>
          <p:cNvCxnSpPr/>
          <p:nvPr/>
        </p:nvCxnSpPr>
        <p:spPr bwMode="auto">
          <a:xfrm>
            <a:off x="6300192" y="3501008"/>
            <a:ext cx="0" cy="194421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" name="ZoneTexte 19"/>
          <p:cNvSpPr txBox="1"/>
          <p:nvPr/>
        </p:nvSpPr>
        <p:spPr>
          <a:xfrm>
            <a:off x="6095781" y="5517232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8h</a:t>
            </a:r>
            <a:endParaRPr lang="fr-FR" dirty="0"/>
          </a:p>
        </p:txBody>
      </p:sp>
      <p:sp>
        <p:nvSpPr>
          <p:cNvPr id="21" name="ZoneTexte 20"/>
          <p:cNvSpPr txBox="1"/>
          <p:nvPr/>
        </p:nvSpPr>
        <p:spPr>
          <a:xfrm>
            <a:off x="2051720" y="5559623"/>
            <a:ext cx="7665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100s</a:t>
            </a:r>
            <a:endParaRPr lang="fr-FR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60648"/>
            <a:ext cx="8478838" cy="600075"/>
          </a:xfrm>
        </p:spPr>
        <p:txBody>
          <a:bodyPr/>
          <a:lstStyle/>
          <a:p>
            <a:r>
              <a:rPr lang="fr-FR" dirty="0" err="1" smtClean="0"/>
              <a:t>Beam</a:t>
            </a:r>
            <a:r>
              <a:rPr lang="fr-FR" dirty="0" smtClean="0"/>
              <a:t> Size and Divergence (ESRF &amp; Soleil </a:t>
            </a:r>
            <a:r>
              <a:rPr lang="fr-FR" dirty="0" err="1" smtClean="0"/>
              <a:t>examples</a:t>
            </a:r>
            <a:r>
              <a:rPr lang="fr-FR" dirty="0" smtClean="0"/>
              <a:t>)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09600" y="1196752"/>
            <a:ext cx="8496300" cy="4683125"/>
          </a:xfrm>
        </p:spPr>
        <p:txBody>
          <a:bodyPr/>
          <a:lstStyle/>
          <a:p>
            <a:pPr>
              <a:buNone/>
            </a:pP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1524000" y="3656112"/>
            <a:ext cx="1981200" cy="457200"/>
          </a:xfrm>
        </p:spPr>
        <p:txBody>
          <a:bodyPr/>
          <a:lstStyle/>
          <a:p>
            <a:pPr>
              <a:defRPr/>
            </a:pPr>
            <a:r>
              <a:rPr lang="fr-FR" smtClean="0"/>
              <a:t>USR Workshop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Beijing 29 Oct.- 1 Nov. 2012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239000" y="3645000"/>
            <a:ext cx="1905000" cy="457200"/>
          </a:xfrm>
        </p:spPr>
        <p:txBody>
          <a:bodyPr/>
          <a:lstStyle/>
          <a:p>
            <a:pPr>
              <a:defRPr/>
            </a:pPr>
            <a:r>
              <a:rPr lang="fr-FR" smtClean="0"/>
              <a:t>(#)</a:t>
            </a:r>
          </a:p>
          <a:p>
            <a:pPr>
              <a:defRPr/>
            </a:pPr>
            <a:endParaRPr lang="fr-FR"/>
          </a:p>
        </p:txBody>
      </p:sp>
      <p:sp>
        <p:nvSpPr>
          <p:cNvPr id="8" name="Espace réservé de la date 3"/>
          <p:cNvSpPr txBox="1">
            <a:spLocks/>
          </p:cNvSpPr>
          <p:nvPr/>
        </p:nvSpPr>
        <p:spPr bwMode="auto">
          <a:xfrm>
            <a:off x="1524000" y="3656112"/>
            <a:ext cx="1981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smtClean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USR Workshop</a:t>
            </a:r>
            <a:endParaRPr kumimoji="0" lang="fr-FR" sz="1400" b="0" i="0" u="none" strike="noStrike" kern="1200" cap="none" spc="0" normalizeH="0" baseline="0" noProof="0">
              <a:ln>
                <a:noFill/>
              </a:ln>
              <a:solidFill>
                <a:srgbClr val="6633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9" name="Espace réservé du pied de page 4"/>
          <p:cNvSpPr txBox="1">
            <a:spLocks/>
          </p:cNvSpPr>
          <p:nvPr/>
        </p:nvSpPr>
        <p:spPr bwMode="auto">
          <a:xfrm>
            <a:off x="3733800" y="6172200"/>
            <a:ext cx="2895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Beijing 29 Oct.- 1 Nov. 2012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6633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0" name="Espace réservé du numéro de diapositive 5"/>
          <p:cNvSpPr txBox="1">
            <a:spLocks/>
          </p:cNvSpPr>
          <p:nvPr/>
        </p:nvSpPr>
        <p:spPr bwMode="auto">
          <a:xfrm>
            <a:off x="7239000" y="36450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(#)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124744"/>
            <a:ext cx="4529733" cy="2590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1317071"/>
            <a:ext cx="4608512" cy="2471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ZoneTexte 12"/>
          <p:cNvSpPr txBox="1"/>
          <p:nvPr/>
        </p:nvSpPr>
        <p:spPr>
          <a:xfrm>
            <a:off x="4452936" y="764704"/>
            <a:ext cx="4727576" cy="707886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pPr algn="ctr"/>
            <a:r>
              <a:rPr lang="fr-FR" sz="2000" dirty="0" smtClean="0">
                <a:solidFill>
                  <a:srgbClr val="000099"/>
                </a:solidFill>
              </a:rPr>
              <a:t>First </a:t>
            </a:r>
            <a:r>
              <a:rPr lang="fr-FR" sz="2000" dirty="0" err="1" smtClean="0">
                <a:solidFill>
                  <a:srgbClr val="000099"/>
                </a:solidFill>
              </a:rPr>
              <a:t>implementation</a:t>
            </a:r>
            <a:r>
              <a:rPr lang="fr-FR" sz="2000" dirty="0" smtClean="0">
                <a:solidFill>
                  <a:srgbClr val="000099"/>
                </a:solidFill>
              </a:rPr>
              <a:t> of </a:t>
            </a:r>
            <a:r>
              <a:rPr lang="fr-FR" sz="2000" dirty="0" err="1" smtClean="0">
                <a:solidFill>
                  <a:srgbClr val="000099"/>
                </a:solidFill>
              </a:rPr>
              <a:t>Coupling</a:t>
            </a:r>
            <a:r>
              <a:rPr lang="fr-FR" sz="2000" dirty="0" smtClean="0">
                <a:solidFill>
                  <a:srgbClr val="000099"/>
                </a:solidFill>
              </a:rPr>
              <a:t> Feedback </a:t>
            </a:r>
          </a:p>
          <a:p>
            <a:pPr algn="ctr"/>
            <a:r>
              <a:rPr lang="fr-FR" sz="2000" dirty="0" err="1" smtClean="0">
                <a:solidFill>
                  <a:srgbClr val="000099"/>
                </a:solidFill>
              </a:rPr>
              <a:t>at</a:t>
            </a:r>
            <a:r>
              <a:rPr lang="fr-FR" sz="2000" dirty="0" smtClean="0">
                <a:solidFill>
                  <a:srgbClr val="000099"/>
                </a:solidFill>
              </a:rPr>
              <a:t> Soleil (Sept. 2012)</a:t>
            </a:r>
            <a:endParaRPr lang="fr-FR" sz="2000" dirty="0"/>
          </a:p>
        </p:txBody>
      </p:sp>
      <p:sp>
        <p:nvSpPr>
          <p:cNvPr id="14" name="ZoneTexte 13"/>
          <p:cNvSpPr txBox="1"/>
          <p:nvPr/>
        </p:nvSpPr>
        <p:spPr>
          <a:xfrm>
            <a:off x="610126" y="908720"/>
            <a:ext cx="3068469" cy="400110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r>
              <a:rPr lang="fr-FR" sz="2000" dirty="0" smtClean="0">
                <a:solidFill>
                  <a:srgbClr val="000099"/>
                </a:solidFill>
              </a:rPr>
              <a:t>Local </a:t>
            </a:r>
            <a:r>
              <a:rPr lang="fr-FR" sz="2000" dirty="0" err="1" smtClean="0">
                <a:solidFill>
                  <a:srgbClr val="000099"/>
                </a:solidFill>
              </a:rPr>
              <a:t>Feedforward</a:t>
            </a:r>
            <a:r>
              <a:rPr lang="fr-FR" sz="2000" dirty="0" smtClean="0">
                <a:solidFill>
                  <a:srgbClr val="000099"/>
                </a:solidFill>
              </a:rPr>
              <a:t> </a:t>
            </a:r>
            <a:r>
              <a:rPr lang="fr-FR" sz="2000" dirty="0" err="1" smtClean="0">
                <a:solidFill>
                  <a:srgbClr val="000099"/>
                </a:solidFill>
              </a:rPr>
              <a:t>at</a:t>
            </a:r>
            <a:r>
              <a:rPr lang="fr-FR" sz="2000" dirty="0" smtClean="0">
                <a:solidFill>
                  <a:srgbClr val="000099"/>
                </a:solidFill>
              </a:rPr>
              <a:t> ESRF</a:t>
            </a:r>
            <a:endParaRPr lang="fr-FR" sz="2000" dirty="0"/>
          </a:p>
        </p:txBody>
      </p:sp>
      <p:sp>
        <p:nvSpPr>
          <p:cNvPr id="15" name="ZoneTexte 14"/>
          <p:cNvSpPr txBox="1"/>
          <p:nvPr/>
        </p:nvSpPr>
        <p:spPr>
          <a:xfrm>
            <a:off x="2034634" y="2060848"/>
            <a:ext cx="2249334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fr-FR" sz="1800" dirty="0" smtClean="0"/>
              <a:t>J-L. </a:t>
            </a:r>
            <a:r>
              <a:rPr lang="fr-FR" sz="1800" dirty="0" err="1" smtClean="0"/>
              <a:t>Revol</a:t>
            </a:r>
            <a:r>
              <a:rPr lang="fr-FR" sz="1800" dirty="0" smtClean="0"/>
              <a:t> (SRI 2012)</a:t>
            </a:r>
            <a:endParaRPr lang="fr-FR" sz="1800" dirty="0"/>
          </a:p>
        </p:txBody>
      </p:sp>
      <p:sp>
        <p:nvSpPr>
          <p:cNvPr id="16" name="ZoneTexte 15"/>
          <p:cNvSpPr txBox="1"/>
          <p:nvPr/>
        </p:nvSpPr>
        <p:spPr>
          <a:xfrm>
            <a:off x="5650686" y="2708920"/>
            <a:ext cx="2402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800" dirty="0" err="1" smtClean="0">
                <a:solidFill>
                  <a:srgbClr val="FFFF99"/>
                </a:solidFill>
              </a:rPr>
              <a:t>Courtesy</a:t>
            </a:r>
            <a:r>
              <a:rPr lang="fr-FR" sz="1800" dirty="0" smtClean="0">
                <a:solidFill>
                  <a:srgbClr val="FFFF99"/>
                </a:solidFill>
              </a:rPr>
              <a:t> M-A. </a:t>
            </a:r>
            <a:r>
              <a:rPr lang="fr-FR" sz="1800" dirty="0" err="1" smtClean="0">
                <a:solidFill>
                  <a:srgbClr val="FFFF99"/>
                </a:solidFill>
              </a:rPr>
              <a:t>Tordeux</a:t>
            </a:r>
            <a:endParaRPr lang="fr-FR" sz="1800" dirty="0">
              <a:solidFill>
                <a:srgbClr val="FFFF99"/>
              </a:solidFill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323528" y="4293096"/>
            <a:ext cx="897348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Vertical size control </a:t>
            </a:r>
            <a:r>
              <a:rPr lang="fr-FR" dirty="0" err="1" smtClean="0"/>
              <a:t>seems</a:t>
            </a:r>
            <a:r>
              <a:rPr lang="fr-FR" dirty="0" smtClean="0"/>
              <a:t> to </a:t>
            </a:r>
            <a:r>
              <a:rPr lang="fr-FR" dirty="0" err="1" smtClean="0"/>
              <a:t>be</a:t>
            </a:r>
            <a:r>
              <a:rPr lang="fr-FR" dirty="0" smtClean="0"/>
              <a:t> the </a:t>
            </a:r>
            <a:r>
              <a:rPr lang="fr-FR" dirty="0" err="1" smtClean="0"/>
              <a:t>most</a:t>
            </a:r>
            <a:r>
              <a:rPr lang="fr-FR" dirty="0" smtClean="0"/>
              <a:t> </a:t>
            </a:r>
            <a:r>
              <a:rPr lang="fr-FR" dirty="0" err="1" smtClean="0"/>
              <a:t>critical</a:t>
            </a:r>
            <a:r>
              <a:rPr lang="fr-FR" dirty="0" smtClean="0"/>
              <a:t> </a:t>
            </a:r>
            <a:r>
              <a:rPr lang="fr-FR" dirty="0" err="1" smtClean="0"/>
              <a:t>parameter</a:t>
            </a:r>
            <a:r>
              <a:rPr lang="fr-FR" dirty="0" smtClean="0"/>
              <a:t> for </a:t>
            </a:r>
            <a:r>
              <a:rPr lang="fr-FR" dirty="0" err="1" smtClean="0"/>
              <a:t>several</a:t>
            </a:r>
            <a:r>
              <a:rPr lang="fr-FR" dirty="0" smtClean="0"/>
              <a:t> </a:t>
            </a:r>
          </a:p>
          <a:p>
            <a:r>
              <a:rPr lang="fr-FR" dirty="0" smtClean="0"/>
              <a:t>future BL </a:t>
            </a:r>
            <a:r>
              <a:rPr lang="fr-FR" dirty="0" err="1" smtClean="0"/>
              <a:t>at</a:t>
            </a:r>
            <a:r>
              <a:rPr lang="fr-FR" dirty="0" smtClean="0"/>
              <a:t> Soleil:</a:t>
            </a:r>
          </a:p>
          <a:p>
            <a:r>
              <a:rPr lang="fr-FR" dirty="0" smtClean="0"/>
              <a:t>Simulations </a:t>
            </a:r>
            <a:r>
              <a:rPr lang="fr-FR" dirty="0" err="1" smtClean="0"/>
              <a:t>showed</a:t>
            </a:r>
            <a:r>
              <a:rPr lang="fr-FR" dirty="0" smtClean="0"/>
              <a:t> </a:t>
            </a:r>
            <a:r>
              <a:rPr lang="fr-FR" dirty="0" err="1" smtClean="0"/>
              <a:t>low</a:t>
            </a:r>
            <a:r>
              <a:rPr lang="fr-FR" dirty="0" smtClean="0"/>
              <a:t> </a:t>
            </a:r>
            <a:r>
              <a:rPr lang="fr-FR" dirty="0" err="1" smtClean="0"/>
              <a:t>useful</a:t>
            </a:r>
            <a:r>
              <a:rPr lang="fr-FR" dirty="0" smtClean="0"/>
              <a:t> </a:t>
            </a:r>
            <a:r>
              <a:rPr lang="fr-FR" dirty="0" err="1" smtClean="0"/>
              <a:t>beam</a:t>
            </a:r>
            <a:r>
              <a:rPr lang="fr-FR" dirty="0" smtClean="0"/>
              <a:t> time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present</a:t>
            </a:r>
            <a:r>
              <a:rPr lang="fr-FR" dirty="0" smtClean="0"/>
              <a:t> </a:t>
            </a:r>
            <a:r>
              <a:rPr lang="fr-FR" dirty="0" err="1" smtClean="0"/>
              <a:t>beam</a:t>
            </a:r>
            <a:r>
              <a:rPr lang="fr-FR" dirty="0" smtClean="0"/>
              <a:t> </a:t>
            </a:r>
            <a:r>
              <a:rPr lang="fr-FR" dirty="0" err="1" smtClean="0"/>
              <a:t>delivery</a:t>
            </a:r>
            <a:r>
              <a:rPr lang="fr-FR" dirty="0" smtClean="0"/>
              <a:t>.</a:t>
            </a:r>
          </a:p>
          <a:p>
            <a:endParaRPr lang="fr-FR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116632"/>
            <a:ext cx="8478838" cy="600075"/>
          </a:xfrm>
        </p:spPr>
        <p:txBody>
          <a:bodyPr/>
          <a:lstStyle/>
          <a:p>
            <a:r>
              <a:rPr lang="fr-FR" dirty="0" smtClean="0"/>
              <a:t>Vertical </a:t>
            </a:r>
            <a:r>
              <a:rPr lang="fr-FR" dirty="0" err="1" smtClean="0"/>
              <a:t>Emittance</a:t>
            </a:r>
            <a:r>
              <a:rPr lang="fr-FR" dirty="0" smtClean="0"/>
              <a:t> Variations and « </a:t>
            </a:r>
            <a:r>
              <a:rPr lang="fr-FR" dirty="0" err="1" smtClean="0"/>
              <a:t>Useful</a:t>
            </a:r>
            <a:r>
              <a:rPr lang="fr-FR" dirty="0" smtClean="0"/>
              <a:t> </a:t>
            </a:r>
            <a:r>
              <a:rPr lang="fr-FR" dirty="0" err="1" smtClean="0"/>
              <a:t>Beam</a:t>
            </a:r>
            <a:r>
              <a:rPr lang="fr-FR" dirty="0" smtClean="0"/>
              <a:t> Time »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1524000" y="5984032"/>
            <a:ext cx="1981200" cy="457200"/>
          </a:xfrm>
        </p:spPr>
        <p:txBody>
          <a:bodyPr/>
          <a:lstStyle/>
          <a:p>
            <a:pPr>
              <a:defRPr/>
            </a:pPr>
            <a:r>
              <a:rPr lang="fr-FR" smtClean="0"/>
              <a:t>USR Workshop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733800" y="5907832"/>
            <a:ext cx="2895600" cy="609600"/>
          </a:xfrm>
        </p:spPr>
        <p:txBody>
          <a:bodyPr/>
          <a:lstStyle/>
          <a:p>
            <a:pPr>
              <a:defRPr/>
            </a:pPr>
            <a:r>
              <a:rPr lang="en-US" smtClean="0"/>
              <a:t>Beijing 29 Oct.- 1 Nov. 2012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239000" y="5972920"/>
            <a:ext cx="1905000" cy="457200"/>
          </a:xfrm>
        </p:spPr>
        <p:txBody>
          <a:bodyPr/>
          <a:lstStyle/>
          <a:p>
            <a:pPr>
              <a:defRPr/>
            </a:pPr>
            <a:r>
              <a:rPr lang="fr-FR" dirty="0" smtClean="0"/>
              <a:t>(#)</a:t>
            </a:r>
          </a:p>
          <a:p>
            <a:pPr>
              <a:defRPr/>
            </a:pPr>
            <a:endParaRPr lang="fr-FR" dirty="0"/>
          </a:p>
        </p:txBody>
      </p:sp>
      <p:sp>
        <p:nvSpPr>
          <p:cNvPr id="10" name="Ellipse 9"/>
          <p:cNvSpPr/>
          <p:nvPr/>
        </p:nvSpPr>
        <p:spPr>
          <a:xfrm>
            <a:off x="6804248" y="5828928"/>
            <a:ext cx="72008" cy="14401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/>
          <p:cNvSpPr/>
          <p:nvPr/>
        </p:nvSpPr>
        <p:spPr>
          <a:xfrm>
            <a:off x="7596336" y="6021288"/>
            <a:ext cx="72008" cy="14401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ZoneTexte 15"/>
          <p:cNvSpPr txBox="1"/>
          <p:nvPr/>
        </p:nvSpPr>
        <p:spPr>
          <a:xfrm>
            <a:off x="0" y="5046275"/>
            <a:ext cx="8964488" cy="830997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fr-FR" dirty="0" err="1" smtClean="0">
                <a:solidFill>
                  <a:srgbClr val="0000FF"/>
                </a:solidFill>
              </a:rPr>
              <a:t>Developments</a:t>
            </a:r>
            <a:r>
              <a:rPr lang="fr-FR" dirty="0" smtClean="0">
                <a:solidFill>
                  <a:srgbClr val="0000FF"/>
                </a:solidFill>
              </a:rPr>
              <a:t> are in </a:t>
            </a:r>
            <a:r>
              <a:rPr lang="fr-FR" dirty="0" err="1" smtClean="0">
                <a:solidFill>
                  <a:srgbClr val="0000FF"/>
                </a:solidFill>
              </a:rPr>
              <a:t>progress</a:t>
            </a:r>
            <a:r>
              <a:rPr lang="fr-FR" dirty="0" smtClean="0">
                <a:solidFill>
                  <a:srgbClr val="0000FF"/>
                </a:solidFill>
              </a:rPr>
              <a:t> on the Machine in </a:t>
            </a:r>
            <a:r>
              <a:rPr lang="fr-FR" dirty="0" err="1" smtClean="0">
                <a:solidFill>
                  <a:srgbClr val="0000FF"/>
                </a:solidFill>
              </a:rPr>
              <a:t>order</a:t>
            </a:r>
            <a:r>
              <a:rPr lang="fr-FR" dirty="0" smtClean="0">
                <a:solidFill>
                  <a:srgbClr val="0000FF"/>
                </a:solidFill>
              </a:rPr>
              <a:t> to </a:t>
            </a:r>
            <a:r>
              <a:rPr lang="fr-FR" dirty="0" err="1" smtClean="0">
                <a:solidFill>
                  <a:srgbClr val="0000FF"/>
                </a:solidFill>
              </a:rPr>
              <a:t>fulfill</a:t>
            </a:r>
            <a:r>
              <a:rPr lang="fr-FR" dirty="0" smtClean="0">
                <a:solidFill>
                  <a:srgbClr val="0000FF"/>
                </a:solidFill>
              </a:rPr>
              <a:t> </a:t>
            </a:r>
            <a:r>
              <a:rPr lang="fr-FR" dirty="0" err="1" smtClean="0">
                <a:solidFill>
                  <a:srgbClr val="0000FF"/>
                </a:solidFill>
              </a:rPr>
              <a:t>these</a:t>
            </a:r>
            <a:r>
              <a:rPr lang="fr-FR" dirty="0" smtClean="0">
                <a:solidFill>
                  <a:srgbClr val="0000FF"/>
                </a:solidFill>
              </a:rPr>
              <a:t> size &amp; divergence </a:t>
            </a:r>
            <a:r>
              <a:rPr lang="fr-FR" dirty="0" err="1" smtClean="0">
                <a:solidFill>
                  <a:srgbClr val="0000FF"/>
                </a:solidFill>
              </a:rPr>
              <a:t>requirements</a:t>
            </a:r>
            <a:r>
              <a:rPr lang="fr-FR" dirty="0" smtClean="0">
                <a:solidFill>
                  <a:srgbClr val="0000FF"/>
                </a:solidFill>
              </a:rPr>
              <a:t> </a:t>
            </a:r>
            <a:endParaRPr lang="fr-FR" dirty="0">
              <a:solidFill>
                <a:srgbClr val="0000FF"/>
              </a:solidFill>
            </a:endParaRPr>
          </a:p>
        </p:txBody>
      </p:sp>
      <p:sp>
        <p:nvSpPr>
          <p:cNvPr id="18" name="Ellipse 17"/>
          <p:cNvSpPr/>
          <p:nvPr/>
        </p:nvSpPr>
        <p:spPr>
          <a:xfrm>
            <a:off x="8455099" y="6275412"/>
            <a:ext cx="72008" cy="14401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0965" y="2276872"/>
            <a:ext cx="7991475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ZoneTexte 18"/>
          <p:cNvSpPr txBox="1"/>
          <p:nvPr/>
        </p:nvSpPr>
        <p:spPr>
          <a:xfrm>
            <a:off x="467544" y="908720"/>
            <a:ext cx="82089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Simulations of « </a:t>
            </a:r>
            <a:r>
              <a:rPr lang="fr-FR" dirty="0" err="1" smtClean="0"/>
              <a:t>Useful</a:t>
            </a:r>
            <a:r>
              <a:rPr lang="fr-FR" dirty="0" smtClean="0"/>
              <a:t> </a:t>
            </a:r>
            <a:r>
              <a:rPr lang="fr-FR" dirty="0" err="1" smtClean="0"/>
              <a:t>Beam</a:t>
            </a:r>
            <a:r>
              <a:rPr lang="fr-FR" dirty="0" smtClean="0"/>
              <a:t> Time »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>
                <a:latin typeface="Symbol" pitchFamily="18" charset="2"/>
              </a:rPr>
              <a:t>Dk</a:t>
            </a:r>
            <a:r>
              <a:rPr lang="fr-FR" dirty="0" smtClean="0">
                <a:latin typeface="Symbol" pitchFamily="18" charset="2"/>
              </a:rPr>
              <a:t>/k </a:t>
            </a:r>
            <a:r>
              <a:rPr lang="fr-FR" dirty="0" smtClean="0">
                <a:sym typeface="Symbol"/>
              </a:rPr>
              <a:t> ±</a:t>
            </a:r>
            <a:r>
              <a:rPr lang="fr-FR" dirty="0" smtClean="0"/>
              <a:t>4% and </a:t>
            </a:r>
            <a:r>
              <a:rPr lang="fr-FR" dirty="0" err="1" smtClean="0"/>
              <a:t>three</a:t>
            </a:r>
            <a:r>
              <a:rPr lang="fr-FR" dirty="0" smtClean="0"/>
              <a:t> </a:t>
            </a:r>
            <a:r>
              <a:rPr lang="fr-FR" dirty="0" err="1" smtClean="0"/>
              <a:t>different</a:t>
            </a:r>
            <a:r>
              <a:rPr lang="fr-FR" dirty="0" smtClean="0"/>
              <a:t> acquisition times. </a:t>
            </a:r>
            <a:endParaRPr lang="fr-FR" dirty="0"/>
          </a:p>
        </p:txBody>
      </p:sp>
      <p:cxnSp>
        <p:nvCxnSpPr>
          <p:cNvPr id="21" name="Connecteur droit avec flèche 20"/>
          <p:cNvCxnSpPr/>
          <p:nvPr/>
        </p:nvCxnSpPr>
        <p:spPr bwMode="auto">
          <a:xfrm>
            <a:off x="5652120" y="4293096"/>
            <a:ext cx="1872208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" name="ZoneTexte 22"/>
          <p:cNvSpPr txBox="1"/>
          <p:nvPr/>
        </p:nvSpPr>
        <p:spPr>
          <a:xfrm>
            <a:off x="5528602" y="4427820"/>
            <a:ext cx="2787814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fr-FR" sz="1800" dirty="0" smtClean="0"/>
              <a:t>Time </a:t>
            </a:r>
            <a:r>
              <a:rPr lang="fr-FR" sz="1800" dirty="0" err="1" smtClean="0"/>
              <a:t>with</a:t>
            </a:r>
            <a:r>
              <a:rPr lang="fr-FR" sz="1800" dirty="0" smtClean="0"/>
              <a:t> </a:t>
            </a:r>
            <a:r>
              <a:rPr lang="fr-FR" sz="1800" dirty="0" err="1" smtClean="0">
                <a:latin typeface="Symbol" pitchFamily="18" charset="2"/>
              </a:rPr>
              <a:t>Dk</a:t>
            </a:r>
            <a:r>
              <a:rPr lang="fr-FR" sz="1800" dirty="0" smtClean="0">
                <a:latin typeface="Symbol" pitchFamily="18" charset="2"/>
              </a:rPr>
              <a:t>/k </a:t>
            </a:r>
            <a:r>
              <a:rPr lang="fr-FR" sz="1800" dirty="0" err="1" smtClean="0">
                <a:sym typeface="Symbol"/>
              </a:rPr>
              <a:t>within</a:t>
            </a:r>
            <a:r>
              <a:rPr lang="fr-FR" sz="1800" dirty="0" smtClean="0">
                <a:sym typeface="Symbol"/>
              </a:rPr>
              <a:t> </a:t>
            </a:r>
            <a:r>
              <a:rPr lang="fr-FR" sz="1800" dirty="0" smtClean="0"/>
              <a:t>±4%</a:t>
            </a:r>
            <a:endParaRPr lang="fr-FR" sz="1800" dirty="0"/>
          </a:p>
        </p:txBody>
      </p:sp>
      <p:cxnSp>
        <p:nvCxnSpPr>
          <p:cNvPr id="25" name="Connecteur droit avec flèche 24"/>
          <p:cNvCxnSpPr/>
          <p:nvPr/>
        </p:nvCxnSpPr>
        <p:spPr bwMode="auto">
          <a:xfrm flipV="1">
            <a:off x="3491880" y="2564904"/>
            <a:ext cx="0" cy="144016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7" name="ZoneTexte 26"/>
          <p:cNvSpPr txBox="1"/>
          <p:nvPr/>
        </p:nvSpPr>
        <p:spPr>
          <a:xfrm rot="16200000">
            <a:off x="2029807" y="3397794"/>
            <a:ext cx="2429383" cy="369332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fr-FR" sz="1800" dirty="0" smtClean="0"/>
              <a:t>% of </a:t>
            </a:r>
            <a:r>
              <a:rPr lang="fr-FR" sz="1800" dirty="0" err="1" smtClean="0"/>
              <a:t>Useful</a:t>
            </a:r>
            <a:r>
              <a:rPr lang="fr-FR" sz="1800" dirty="0" smtClean="0"/>
              <a:t> </a:t>
            </a:r>
            <a:r>
              <a:rPr lang="fr-FR" sz="1800" dirty="0" err="1" smtClean="0"/>
              <a:t>Beam</a:t>
            </a:r>
            <a:r>
              <a:rPr lang="fr-FR" sz="1800" dirty="0" smtClean="0"/>
              <a:t> Time</a:t>
            </a:r>
            <a:endParaRPr lang="fr-FR" sz="1800" dirty="0"/>
          </a:p>
        </p:txBody>
      </p:sp>
      <p:sp>
        <p:nvSpPr>
          <p:cNvPr id="28" name="ZoneTexte 27"/>
          <p:cNvSpPr txBox="1"/>
          <p:nvPr/>
        </p:nvSpPr>
        <p:spPr>
          <a:xfrm>
            <a:off x="5187260" y="3068960"/>
            <a:ext cx="1184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800" dirty="0" smtClean="0">
                <a:solidFill>
                  <a:srgbClr val="FFFFFF"/>
                </a:solidFill>
              </a:rPr>
              <a:t>1h → 53%</a:t>
            </a:r>
            <a:endParaRPr lang="fr-FR" sz="1800" dirty="0">
              <a:solidFill>
                <a:srgbClr val="FFFFFF"/>
              </a:solidFill>
            </a:endParaRPr>
          </a:p>
        </p:txBody>
      </p:sp>
      <p:sp>
        <p:nvSpPr>
          <p:cNvPr id="29" name="ZoneTexte 28"/>
          <p:cNvSpPr txBox="1"/>
          <p:nvPr/>
        </p:nvSpPr>
        <p:spPr>
          <a:xfrm>
            <a:off x="6156176" y="3501008"/>
            <a:ext cx="1184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800" dirty="0" smtClean="0">
                <a:solidFill>
                  <a:srgbClr val="FFFFFF"/>
                </a:solidFill>
              </a:rPr>
              <a:t>3h → 30%</a:t>
            </a:r>
            <a:endParaRPr lang="fr-FR" sz="1800" dirty="0">
              <a:solidFill>
                <a:srgbClr val="FFFFFF"/>
              </a:solidFill>
            </a:endParaRPr>
          </a:p>
        </p:txBody>
      </p:sp>
      <p:sp>
        <p:nvSpPr>
          <p:cNvPr id="30" name="ZoneTexte 29"/>
          <p:cNvSpPr txBox="1"/>
          <p:nvPr/>
        </p:nvSpPr>
        <p:spPr>
          <a:xfrm>
            <a:off x="6948264" y="3861048"/>
            <a:ext cx="1069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800" dirty="0" smtClean="0">
                <a:solidFill>
                  <a:srgbClr val="FFFFFF"/>
                </a:solidFill>
              </a:rPr>
              <a:t>8h → 0%</a:t>
            </a:r>
            <a:endParaRPr lang="fr-FR" sz="18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381000"/>
            <a:ext cx="8692902" cy="743744"/>
          </a:xfrm>
        </p:spPr>
        <p:txBody>
          <a:bodyPr/>
          <a:lstStyle/>
          <a:p>
            <a:r>
              <a:rPr lang="fr-FR" dirty="0" err="1" smtClean="0"/>
              <a:t>Summary</a:t>
            </a:r>
            <a:r>
              <a:rPr lang="fr-FR" dirty="0" smtClean="0"/>
              <a:t> of </a:t>
            </a:r>
            <a:r>
              <a:rPr lang="fr-FR" dirty="0" err="1" smtClean="0"/>
              <a:t>beam</a:t>
            </a:r>
            <a:r>
              <a:rPr lang="fr-FR" dirty="0" smtClean="0"/>
              <a:t> </a:t>
            </a:r>
            <a:r>
              <a:rPr lang="fr-FR" dirty="0" err="1" smtClean="0"/>
              <a:t>stability</a:t>
            </a:r>
            <a:r>
              <a:rPr lang="fr-FR" dirty="0" smtClean="0"/>
              <a:t> Issues </a:t>
            </a:r>
            <a:r>
              <a:rPr lang="fr-FR" dirty="0" err="1" smtClean="0"/>
              <a:t>that</a:t>
            </a:r>
            <a:r>
              <a:rPr lang="fr-FR" dirty="0" smtClean="0"/>
              <a:t> </a:t>
            </a:r>
            <a:r>
              <a:rPr lang="fr-FR" dirty="0" err="1" smtClean="0"/>
              <a:t>Might</a:t>
            </a:r>
            <a:r>
              <a:rPr lang="fr-FR" dirty="0" smtClean="0"/>
              <a:t> </a:t>
            </a:r>
            <a:r>
              <a:rPr lang="fr-FR" dirty="0" err="1" smtClean="0"/>
              <a:t>Become</a:t>
            </a:r>
            <a:r>
              <a:rPr lang="fr-FR" dirty="0" smtClean="0"/>
              <a:t> USR Challenges (for discussion; not an exhaustive </a:t>
            </a:r>
            <a:r>
              <a:rPr lang="fr-FR" dirty="0" err="1" smtClean="0"/>
              <a:t>list</a:t>
            </a:r>
            <a:r>
              <a:rPr lang="fr-FR" dirty="0" smtClean="0"/>
              <a:t>)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09600" y="1412776"/>
            <a:ext cx="8496300" cy="4683125"/>
          </a:xfrm>
        </p:spPr>
        <p:txBody>
          <a:bodyPr/>
          <a:lstStyle/>
          <a:p>
            <a:r>
              <a:rPr lang="fr-FR" sz="2000" dirty="0" smtClean="0"/>
              <a:t>Slow drifts &lt;  ±180 nm AND ±560 </a:t>
            </a:r>
            <a:r>
              <a:rPr lang="fr-FR" sz="2000" dirty="0" err="1" smtClean="0"/>
              <a:t>nrad</a:t>
            </a:r>
            <a:r>
              <a:rPr lang="fr-FR" sz="2000" dirty="0" smtClean="0"/>
              <a:t> in </a:t>
            </a:r>
            <a:r>
              <a:rPr lang="fr-FR" sz="2000" dirty="0" err="1" smtClean="0"/>
              <a:t>both</a:t>
            </a:r>
            <a:r>
              <a:rPr lang="fr-FR" sz="2000" dirty="0" smtClean="0"/>
              <a:t> planes of the source point for acquisition times over  a few minutes.</a:t>
            </a:r>
            <a:br>
              <a:rPr lang="fr-FR" sz="2000" dirty="0" smtClean="0"/>
            </a:br>
            <a:r>
              <a:rPr lang="fr-FR" sz="2000" i="1" u="sng" dirty="0" smtClean="0"/>
              <a:t>Possible solutions</a:t>
            </a:r>
            <a:r>
              <a:rPr lang="fr-FR" sz="2000" i="1" dirty="0" smtClean="0"/>
              <a:t>: machine </a:t>
            </a:r>
            <a:r>
              <a:rPr lang="fr-FR" sz="2000" i="1" dirty="0" err="1" smtClean="0"/>
              <a:t>stability</a:t>
            </a:r>
            <a:r>
              <a:rPr lang="fr-FR" sz="2000" i="1" dirty="0" smtClean="0"/>
              <a:t> </a:t>
            </a:r>
            <a:r>
              <a:rPr lang="fr-FR" sz="2000" i="1" dirty="0" err="1" smtClean="0"/>
              <a:t>further</a:t>
            </a:r>
            <a:r>
              <a:rPr lang="fr-FR" sz="2000" i="1" dirty="0" smtClean="0"/>
              <a:t> </a:t>
            </a:r>
            <a:r>
              <a:rPr lang="fr-FR" sz="2000" i="1" dirty="0" err="1" smtClean="0"/>
              <a:t>improvements</a:t>
            </a:r>
            <a:r>
              <a:rPr lang="fr-FR" sz="2000" i="1" dirty="0" smtClean="0"/>
              <a:t> and/or </a:t>
            </a:r>
            <a:r>
              <a:rPr lang="fr-FR" sz="2000" i="1" dirty="0" err="1" smtClean="0"/>
              <a:t>Beamline</a:t>
            </a:r>
            <a:r>
              <a:rPr lang="fr-FR" sz="2000" i="1" dirty="0" smtClean="0"/>
              <a:t> </a:t>
            </a:r>
            <a:r>
              <a:rPr lang="fr-FR" sz="2000" i="1" dirty="0" err="1" smtClean="0"/>
              <a:t>ajustments</a:t>
            </a:r>
            <a:r>
              <a:rPr lang="fr-FR" sz="2000" i="1" dirty="0" smtClean="0"/>
              <a:t> for </a:t>
            </a:r>
            <a:r>
              <a:rPr lang="fr-FR" sz="2000" i="1" dirty="0" err="1" smtClean="0"/>
              <a:t>shorter</a:t>
            </a:r>
            <a:r>
              <a:rPr lang="fr-FR" sz="2000" i="1" dirty="0" smtClean="0"/>
              <a:t> acquisition times and/or photon </a:t>
            </a:r>
            <a:r>
              <a:rPr lang="fr-FR" sz="2000" i="1" dirty="0" err="1" smtClean="0"/>
              <a:t>beam</a:t>
            </a:r>
            <a:r>
              <a:rPr lang="fr-FR" sz="2000" i="1" dirty="0" smtClean="0"/>
              <a:t> feedback on </a:t>
            </a:r>
            <a:r>
              <a:rPr lang="fr-FR" sz="2000" i="1" dirty="0" err="1" smtClean="0"/>
              <a:t>electron</a:t>
            </a:r>
            <a:r>
              <a:rPr lang="fr-FR" sz="2000" i="1" dirty="0" smtClean="0"/>
              <a:t> </a:t>
            </a:r>
            <a:r>
              <a:rPr lang="fr-FR" sz="2000" i="1" dirty="0" err="1" smtClean="0"/>
              <a:t>beam</a:t>
            </a:r>
            <a:r>
              <a:rPr lang="fr-FR" sz="2000" i="1" dirty="0" smtClean="0"/>
              <a:t/>
            </a:r>
            <a:br>
              <a:rPr lang="fr-FR" sz="2000" i="1" dirty="0" smtClean="0"/>
            </a:br>
            <a:endParaRPr lang="fr-FR" sz="2000" dirty="0" smtClean="0"/>
          </a:p>
          <a:p>
            <a:r>
              <a:rPr lang="fr-FR" sz="2000" dirty="0" smtClean="0"/>
              <a:t>Gap </a:t>
            </a:r>
            <a:r>
              <a:rPr lang="fr-FR" sz="2000" dirty="0" err="1" smtClean="0"/>
              <a:t>dependence</a:t>
            </a:r>
            <a:r>
              <a:rPr lang="fr-FR" sz="2000" dirty="0" smtClean="0"/>
              <a:t> of the photon </a:t>
            </a:r>
            <a:r>
              <a:rPr lang="fr-FR" sz="2000" dirty="0" err="1" smtClean="0"/>
              <a:t>beam</a:t>
            </a:r>
            <a:r>
              <a:rPr lang="fr-FR" sz="2000" dirty="0" smtClean="0"/>
              <a:t> </a:t>
            </a:r>
            <a:r>
              <a:rPr lang="fr-FR" sz="2000" dirty="0" err="1" smtClean="0"/>
              <a:t>pointing</a:t>
            </a:r>
            <a:r>
              <a:rPr lang="fr-FR" sz="2000" dirty="0" smtClean="0"/>
              <a:t> direction: </a:t>
            </a:r>
            <a:r>
              <a:rPr lang="fr-FR" sz="2000" dirty="0" err="1" smtClean="0"/>
              <a:t>some</a:t>
            </a:r>
            <a:r>
              <a:rPr lang="fr-FR" sz="2000" dirty="0" smtClean="0"/>
              <a:t> BL </a:t>
            </a:r>
            <a:r>
              <a:rPr lang="fr-FR" sz="2000" dirty="0" err="1" smtClean="0"/>
              <a:t>include</a:t>
            </a:r>
            <a:r>
              <a:rPr lang="fr-FR" sz="2000" dirty="0" smtClean="0"/>
              <a:t> </a:t>
            </a:r>
            <a:r>
              <a:rPr lang="fr-FR" sz="2000" dirty="0" err="1" smtClean="0"/>
              <a:t>it</a:t>
            </a:r>
            <a:r>
              <a:rPr lang="fr-FR" sz="2000" dirty="0" smtClean="0"/>
              <a:t> in the ±560 </a:t>
            </a:r>
            <a:r>
              <a:rPr lang="fr-FR" sz="2000" dirty="0" err="1" smtClean="0"/>
              <a:t>nrad</a:t>
            </a:r>
            <a:r>
              <a:rPr lang="fr-FR" sz="2000" dirty="0" smtClean="0"/>
              <a:t> </a:t>
            </a:r>
            <a:r>
              <a:rPr lang="fr-FR" sz="2000" dirty="0" err="1" smtClean="0"/>
              <a:t>tolerance</a:t>
            </a:r>
            <a:r>
              <a:rPr lang="fr-FR" sz="2000" dirty="0" smtClean="0"/>
              <a:t>.</a:t>
            </a:r>
            <a:br>
              <a:rPr lang="fr-FR" sz="2000" dirty="0" smtClean="0"/>
            </a:br>
            <a:r>
              <a:rPr lang="fr-FR" sz="2000" i="1" u="sng" dirty="0" smtClean="0"/>
              <a:t> Possible solution</a:t>
            </a:r>
            <a:r>
              <a:rPr lang="fr-FR" sz="2000" i="1" dirty="0" smtClean="0"/>
              <a:t>: fine ID </a:t>
            </a:r>
            <a:r>
              <a:rPr lang="fr-FR" sz="2000" i="1" dirty="0" err="1" smtClean="0"/>
              <a:t>tuning</a:t>
            </a:r>
            <a:r>
              <a:rPr lang="fr-FR" sz="2000" i="1" dirty="0" smtClean="0"/>
              <a:t> and/or photon </a:t>
            </a:r>
            <a:r>
              <a:rPr lang="fr-FR" sz="2000" i="1" dirty="0" err="1" smtClean="0"/>
              <a:t>beam</a:t>
            </a:r>
            <a:r>
              <a:rPr lang="fr-FR" sz="2000" i="1" dirty="0" smtClean="0"/>
              <a:t> feedback </a:t>
            </a:r>
            <a:br>
              <a:rPr lang="fr-FR" sz="2000" i="1" dirty="0" smtClean="0"/>
            </a:br>
            <a:endParaRPr lang="fr-FR" sz="2000" i="1" dirty="0" smtClean="0"/>
          </a:p>
          <a:p>
            <a:r>
              <a:rPr lang="fr-FR" sz="2000" dirty="0" err="1" smtClean="0"/>
              <a:t>Beam</a:t>
            </a:r>
            <a:r>
              <a:rPr lang="fr-FR" sz="2000" dirty="0" smtClean="0"/>
              <a:t> size and divergence variations for acquisition times over a few minutes.</a:t>
            </a:r>
            <a:br>
              <a:rPr lang="fr-FR" sz="2000" dirty="0" smtClean="0"/>
            </a:br>
            <a:r>
              <a:rPr lang="fr-FR" sz="2000" i="1" u="sng" dirty="0" smtClean="0"/>
              <a:t> Possible solution</a:t>
            </a:r>
            <a:r>
              <a:rPr lang="fr-FR" sz="2000" i="1" dirty="0" smtClean="0"/>
              <a:t>: </a:t>
            </a:r>
            <a:r>
              <a:rPr lang="fr-FR" sz="2000" i="1" dirty="0" err="1" smtClean="0"/>
              <a:t>Better</a:t>
            </a:r>
            <a:r>
              <a:rPr lang="fr-FR" sz="2000" i="1" dirty="0" smtClean="0"/>
              <a:t> control of the machine </a:t>
            </a:r>
            <a:r>
              <a:rPr lang="fr-FR" sz="2000" i="1" dirty="0" err="1" smtClean="0"/>
              <a:t>emittance</a:t>
            </a:r>
            <a:r>
              <a:rPr lang="fr-FR" sz="2000" i="1" dirty="0" smtClean="0"/>
              <a:t> and/or </a:t>
            </a:r>
            <a:r>
              <a:rPr lang="fr-FR" sz="2000" i="1" dirty="0" err="1" smtClean="0"/>
              <a:t>beamline</a:t>
            </a:r>
            <a:r>
              <a:rPr lang="fr-FR" sz="2000" i="1" dirty="0" smtClean="0"/>
              <a:t> </a:t>
            </a:r>
            <a:r>
              <a:rPr lang="fr-FR" sz="2000" i="1" dirty="0" err="1" smtClean="0"/>
              <a:t>finding</a:t>
            </a:r>
            <a:r>
              <a:rPr lang="fr-FR" sz="2000" i="1" dirty="0" smtClean="0"/>
              <a:t> a </a:t>
            </a:r>
            <a:r>
              <a:rPr lang="fr-FR" sz="2000" i="1" dirty="0" err="1" smtClean="0"/>
              <a:t>way</a:t>
            </a:r>
            <a:r>
              <a:rPr lang="fr-FR" sz="2000" i="1" dirty="0" smtClean="0"/>
              <a:t> to </a:t>
            </a:r>
            <a:r>
              <a:rPr lang="fr-FR" sz="2000" i="1" dirty="0" err="1" smtClean="0"/>
              <a:t>shorten</a:t>
            </a:r>
            <a:r>
              <a:rPr lang="fr-FR" sz="2000" i="1" dirty="0" smtClean="0"/>
              <a:t> the acquisition time and/or post acquisition </a:t>
            </a:r>
            <a:r>
              <a:rPr lang="fr-FR" sz="2000" i="1" dirty="0" err="1" smtClean="0"/>
              <a:t>treatment</a:t>
            </a:r>
            <a:r>
              <a:rPr lang="fr-FR" sz="2000" i="1" dirty="0" smtClean="0"/>
              <a:t> of the </a:t>
            </a:r>
            <a:r>
              <a:rPr lang="fr-FR" sz="2000" i="1" dirty="0" err="1" smtClean="0"/>
              <a:t>experiment</a:t>
            </a:r>
            <a:r>
              <a:rPr lang="fr-FR" sz="2000" i="1" dirty="0" smtClean="0"/>
              <a:t> data</a:t>
            </a:r>
            <a:endParaRPr lang="fr-FR" sz="200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USR Workshop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Beijing 29 Oct.- 1 Nov. 2012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(#)</a:t>
            </a:r>
          </a:p>
          <a:p>
            <a:pPr>
              <a:defRPr/>
            </a:pPr>
            <a:endParaRPr lang="fr-FR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USR Workshop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Beijing 29 Oct.- 1 Nov. 2012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(#)</a:t>
            </a:r>
          </a:p>
          <a:p>
            <a:pPr>
              <a:defRPr/>
            </a:pPr>
            <a:endParaRPr lang="fr-FR"/>
          </a:p>
        </p:txBody>
      </p:sp>
      <p:sp>
        <p:nvSpPr>
          <p:cNvPr id="12" name="Espace réservé de la date 3"/>
          <p:cNvSpPr txBox="1">
            <a:spLocks/>
          </p:cNvSpPr>
          <p:nvPr/>
        </p:nvSpPr>
        <p:spPr bwMode="auto">
          <a:xfrm>
            <a:off x="1676400" y="6400800"/>
            <a:ext cx="1981200" cy="457200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smtClean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USR Workshop</a:t>
            </a:r>
          </a:p>
        </p:txBody>
      </p:sp>
      <p:sp>
        <p:nvSpPr>
          <p:cNvPr id="13" name="Espace réservé du pied de page 4"/>
          <p:cNvSpPr txBox="1">
            <a:spLocks/>
          </p:cNvSpPr>
          <p:nvPr/>
        </p:nvSpPr>
        <p:spPr bwMode="auto">
          <a:xfrm>
            <a:off x="3886200" y="6324600"/>
            <a:ext cx="2895600" cy="609600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Beijing 29 Oct.- 1 Nov. 2012</a:t>
            </a:r>
          </a:p>
        </p:txBody>
      </p:sp>
      <p:sp>
        <p:nvSpPr>
          <p:cNvPr id="1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533400"/>
            <a:ext cx="8478838" cy="450850"/>
          </a:xfrm>
        </p:spPr>
        <p:txBody>
          <a:bodyPr/>
          <a:lstStyle/>
          <a:p>
            <a:pPr eaLnBrk="1" hangingPunct="1"/>
            <a:r>
              <a:rPr lang="fr-FR" dirty="0" smtClean="0"/>
              <a:t>Contents</a:t>
            </a: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800100" y="1349152"/>
            <a:ext cx="8496300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5715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Times New Roman" pitchFamily="18" charset="0"/>
              <a:buAutoNum type="arabicPeriod"/>
              <a:tabLst/>
              <a:defRPr/>
            </a:pPr>
            <a:r>
              <a:rPr kumimoji="0" lang="fr-FR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What</a:t>
            </a:r>
            <a:r>
              <a:rPr kumimoji="0" lang="fr-FR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fr-FR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stability</a:t>
            </a:r>
            <a:r>
              <a:rPr kumimoji="0" lang="fr-FR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fr-FR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is</a:t>
            </a:r>
            <a:r>
              <a:rPr kumimoji="0" lang="fr-FR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fr-FR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needed</a:t>
            </a:r>
            <a:endParaRPr kumimoji="0" lang="fr-FR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71550" marR="0" lvl="1" indent="-4572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lphaLcPeriod"/>
              <a:tabLst/>
              <a:defRPr/>
            </a:pPr>
            <a:r>
              <a:rPr kumimoji="0" lang="fr-FR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Position &amp; angle </a:t>
            </a:r>
          </a:p>
          <a:p>
            <a:pPr marL="971550" marR="0" lvl="1" indent="-4572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Times New Roman" pitchFamily="18" charset="0"/>
              <a:buAutoNum type="alphaLcPeriod"/>
              <a:tabLst/>
              <a:defRPr/>
            </a:pPr>
            <a:r>
              <a:rPr kumimoji="0" lang="fr-FR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Size and divergence</a:t>
            </a:r>
          </a:p>
          <a:p>
            <a:pPr marL="5715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Times New Roman" pitchFamily="18" charset="0"/>
              <a:buAutoNum type="arabicPeriod"/>
              <a:tabLst/>
              <a:defRPr/>
            </a:pPr>
            <a:r>
              <a:rPr kumimoji="0" lang="fr-FR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Beam</a:t>
            </a:r>
            <a:r>
              <a:rPr kumimoji="0" lang="fr-FR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fr-FR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stability</a:t>
            </a:r>
            <a:r>
              <a:rPr kumimoji="0" lang="fr-FR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fr-FR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achieved</a:t>
            </a:r>
            <a:r>
              <a:rPr kumimoji="0" lang="fr-FR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fr-FR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at</a:t>
            </a:r>
            <a:r>
              <a:rPr kumimoji="0" lang="fr-FR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fr-FR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existing</a:t>
            </a:r>
            <a:r>
              <a:rPr kumimoji="0" lang="fr-FR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light sources (Soleil data as an </a:t>
            </a:r>
            <a:r>
              <a:rPr kumimoji="0" lang="fr-FR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example</a:t>
            </a:r>
            <a:r>
              <a:rPr kumimoji="0" lang="fr-FR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  <a:p>
            <a:pPr marL="971550" marR="0" lvl="1" indent="-4572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lphaLcPeriod"/>
              <a:tabLst/>
              <a:defRPr/>
            </a:pPr>
            <a:r>
              <a:rPr kumimoji="0" lang="fr-FR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Position &amp; angle </a:t>
            </a:r>
          </a:p>
          <a:p>
            <a:pPr marL="971550" marR="0" lvl="1" indent="-4572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Times New Roman" pitchFamily="18" charset="0"/>
              <a:buAutoNum type="alphaLcPeriod"/>
              <a:tabLst/>
              <a:defRPr/>
            </a:pPr>
            <a:r>
              <a:rPr kumimoji="0" lang="fr-FR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Size and divergence </a:t>
            </a:r>
          </a:p>
          <a:p>
            <a:pPr marL="571500" lvl="0" indent="-457200">
              <a:spcBef>
                <a:spcPct val="20000"/>
              </a:spcBef>
              <a:buClr>
                <a:schemeClr val="tx2"/>
              </a:buClr>
              <a:buSzPct val="95000"/>
              <a:buFont typeface="Times New Roman" pitchFamily="18" charset="0"/>
              <a:buAutoNum type="arabicPeriod"/>
              <a:defRPr/>
            </a:pPr>
            <a:r>
              <a:rPr lang="fr-FR" b="1" kern="0" dirty="0" smtClean="0"/>
              <a:t>Accelerator &amp; </a:t>
            </a:r>
            <a:r>
              <a:rPr lang="fr-FR" b="1" kern="0" dirty="0" err="1" smtClean="0"/>
              <a:t>Beamline</a:t>
            </a:r>
            <a:r>
              <a:rPr lang="fr-FR" b="1" kern="0" dirty="0" smtClean="0"/>
              <a:t> design issues for </a:t>
            </a:r>
            <a:r>
              <a:rPr lang="fr-FR" b="1" kern="0" dirty="0" err="1" smtClean="0"/>
              <a:t>stability</a:t>
            </a:r>
            <a:endParaRPr kumimoji="0" lang="fr-FR" sz="2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Espace réservé du numéro de diapositive 1"/>
          <p:cNvSpPr txBox="1">
            <a:spLocks/>
          </p:cNvSpPr>
          <p:nvPr/>
        </p:nvSpPr>
        <p:spPr bwMode="auto">
          <a:xfrm>
            <a:off x="7391400" y="6389688"/>
            <a:ext cx="1905000" cy="457200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(#)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0" u="none" strike="noStrike" kern="1200" cap="none" spc="0" normalizeH="0" baseline="0" noProof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Espace réservé de la date 3"/>
          <p:cNvSpPr>
            <a:spLocks noGrp="1"/>
          </p:cNvSpPr>
          <p:nvPr>
            <p:ph type="dt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fr-FR" smtClean="0"/>
              <a:t>USR Workshop</a:t>
            </a:r>
          </a:p>
        </p:txBody>
      </p:sp>
      <p:sp>
        <p:nvSpPr>
          <p:cNvPr id="5123" name="Espace réservé du pied de page 4"/>
          <p:cNvSpPr>
            <a:spLocks noGrp="1"/>
          </p:cNvSpPr>
          <p:nvPr>
            <p:ph type="ftr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Beijing 29 Oct.- 1 Nov. 2012</a:t>
            </a:r>
          </a:p>
        </p:txBody>
      </p:sp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81000"/>
            <a:ext cx="8478838" cy="450850"/>
          </a:xfrm>
        </p:spPr>
        <p:txBody>
          <a:bodyPr/>
          <a:lstStyle/>
          <a:p>
            <a:pPr eaLnBrk="1" hangingPunct="1"/>
            <a:r>
              <a:rPr lang="fr-FR" dirty="0" err="1" smtClean="0"/>
              <a:t>Outline</a:t>
            </a:r>
            <a:endParaRPr lang="fr-FR" dirty="0" smtClean="0"/>
          </a:p>
        </p:txBody>
      </p:sp>
      <p:sp>
        <p:nvSpPr>
          <p:cNvPr id="51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7700" y="1196752"/>
            <a:ext cx="8496300" cy="4464050"/>
          </a:xfrm>
        </p:spPr>
        <p:txBody>
          <a:bodyPr/>
          <a:lstStyle/>
          <a:p>
            <a:pPr marL="571500" indent="-457200" eaLnBrk="1" hangingPunct="1">
              <a:buFont typeface="Times New Roman" pitchFamily="18" charset="0"/>
              <a:buAutoNum type="arabicPeriod"/>
            </a:pPr>
            <a:r>
              <a:rPr lang="fr-FR" dirty="0" err="1" smtClean="0"/>
              <a:t>What</a:t>
            </a:r>
            <a:r>
              <a:rPr lang="fr-FR" dirty="0" smtClean="0"/>
              <a:t> </a:t>
            </a:r>
            <a:r>
              <a:rPr lang="fr-FR" dirty="0" err="1" smtClean="0"/>
              <a:t>stability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needed</a:t>
            </a:r>
            <a:r>
              <a:rPr lang="fr-FR" dirty="0" smtClean="0"/>
              <a:t> ?</a:t>
            </a:r>
          </a:p>
          <a:p>
            <a:pPr marL="971550" lvl="1" indent="-457200" eaLnBrk="1" hangingPunct="1">
              <a:buFont typeface="+mj-lt"/>
              <a:buAutoNum type="alphaLcPeriod"/>
            </a:pPr>
            <a:r>
              <a:rPr lang="fr-FR" dirty="0" smtClean="0"/>
              <a:t>Position &amp; angle </a:t>
            </a:r>
          </a:p>
          <a:p>
            <a:pPr marL="971550" lvl="1" indent="-457200" eaLnBrk="1" hangingPunct="1">
              <a:buFont typeface="Times New Roman" pitchFamily="18" charset="0"/>
              <a:buAutoNum type="alphaLcPeriod"/>
            </a:pPr>
            <a:r>
              <a:rPr lang="fr-FR" dirty="0" smtClean="0"/>
              <a:t>Size and divergence</a:t>
            </a:r>
          </a:p>
          <a:p>
            <a:pPr marL="571500" indent="-457200" eaLnBrk="1" hangingPunct="1">
              <a:buFont typeface="Times New Roman" pitchFamily="18" charset="0"/>
              <a:buAutoNum type="arabicPeriod"/>
            </a:pPr>
            <a:r>
              <a:rPr lang="fr-FR" dirty="0" err="1" smtClean="0"/>
              <a:t>Beam</a:t>
            </a:r>
            <a:r>
              <a:rPr lang="fr-FR" dirty="0" smtClean="0"/>
              <a:t> </a:t>
            </a:r>
            <a:r>
              <a:rPr lang="fr-FR" dirty="0" err="1" smtClean="0"/>
              <a:t>stability</a:t>
            </a:r>
            <a:r>
              <a:rPr lang="fr-FR" dirty="0" smtClean="0"/>
              <a:t> </a:t>
            </a:r>
            <a:r>
              <a:rPr lang="fr-FR" dirty="0" err="1" smtClean="0"/>
              <a:t>achieved</a:t>
            </a:r>
            <a:r>
              <a:rPr lang="fr-FR" dirty="0" smtClean="0"/>
              <a:t> </a:t>
            </a:r>
            <a:r>
              <a:rPr lang="fr-FR" dirty="0" err="1" smtClean="0"/>
              <a:t>at</a:t>
            </a:r>
            <a:r>
              <a:rPr lang="fr-FR" dirty="0" smtClean="0"/>
              <a:t> </a:t>
            </a:r>
            <a:r>
              <a:rPr lang="fr-FR" dirty="0" err="1" smtClean="0"/>
              <a:t>existing</a:t>
            </a:r>
            <a:r>
              <a:rPr lang="fr-FR" dirty="0" smtClean="0"/>
              <a:t> light sources (Soleil data as an </a:t>
            </a:r>
            <a:r>
              <a:rPr lang="fr-FR" dirty="0" err="1" smtClean="0"/>
              <a:t>example</a:t>
            </a:r>
            <a:r>
              <a:rPr lang="fr-FR" dirty="0" smtClean="0"/>
              <a:t>)</a:t>
            </a:r>
          </a:p>
          <a:p>
            <a:pPr marL="971550" lvl="1" indent="-457200" eaLnBrk="1" hangingPunct="1">
              <a:buFont typeface="+mj-lt"/>
              <a:buAutoNum type="alphaLcPeriod"/>
            </a:pPr>
            <a:r>
              <a:rPr lang="fr-FR" dirty="0" smtClean="0"/>
              <a:t>Position &amp; angle </a:t>
            </a:r>
          </a:p>
          <a:p>
            <a:pPr marL="971550" lvl="1" indent="-457200" eaLnBrk="1" hangingPunct="1">
              <a:buFont typeface="Times New Roman" pitchFamily="18" charset="0"/>
              <a:buAutoNum type="alphaLcPeriod"/>
            </a:pPr>
            <a:r>
              <a:rPr lang="fr-FR" dirty="0" smtClean="0"/>
              <a:t>Size and divergence </a:t>
            </a:r>
          </a:p>
          <a:p>
            <a:pPr marL="571500" indent="-457200" eaLnBrk="1" hangingPunct="1">
              <a:buFont typeface="Times New Roman" pitchFamily="18" charset="0"/>
              <a:buAutoNum type="arabicPeriod"/>
            </a:pPr>
            <a:r>
              <a:rPr lang="fr-FR" dirty="0" smtClean="0"/>
              <a:t>Accelerator &amp; </a:t>
            </a:r>
            <a:r>
              <a:rPr lang="fr-FR" dirty="0" err="1" smtClean="0"/>
              <a:t>Beamline</a:t>
            </a:r>
            <a:r>
              <a:rPr lang="fr-FR" dirty="0" smtClean="0"/>
              <a:t> design issues for USR </a:t>
            </a:r>
            <a:r>
              <a:rPr lang="fr-FR" dirty="0" err="1" smtClean="0"/>
              <a:t>stability</a:t>
            </a:r>
            <a:endParaRPr lang="fr-FR" dirty="0" smtClean="0"/>
          </a:p>
        </p:txBody>
      </p:sp>
      <p:sp>
        <p:nvSpPr>
          <p:cNvPr id="5126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fr-FR" smtClean="0"/>
              <a:t>(#)</a:t>
            </a:r>
          </a:p>
          <a:p>
            <a:endParaRPr lang="fr-FR" smtClean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Undulator</a:t>
            </a:r>
            <a:r>
              <a:rPr lang="fr-FR" dirty="0" smtClean="0"/>
              <a:t> </a:t>
            </a:r>
            <a:r>
              <a:rPr lang="fr-FR" dirty="0" err="1" smtClean="0"/>
              <a:t>Technology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09600" y="1124744"/>
            <a:ext cx="8496300" cy="4683125"/>
          </a:xfrm>
        </p:spPr>
        <p:txBody>
          <a:bodyPr/>
          <a:lstStyle/>
          <a:p>
            <a:r>
              <a:rPr lang="fr-FR" sz="2000" dirty="0" err="1" smtClean="0"/>
              <a:t>Low</a:t>
            </a:r>
            <a:r>
              <a:rPr lang="fr-FR" sz="2000" dirty="0" smtClean="0"/>
              <a:t> </a:t>
            </a:r>
            <a:r>
              <a:rPr lang="fr-FR" sz="2000" dirty="0" err="1" smtClean="0"/>
              <a:t>residual</a:t>
            </a:r>
            <a:r>
              <a:rPr lang="fr-FR" sz="2000" dirty="0" smtClean="0"/>
              <a:t> position and angle offsets variations versus Gap: </a:t>
            </a:r>
            <a:r>
              <a:rPr lang="fr-FR" sz="2000" dirty="0" err="1" smtClean="0"/>
              <a:t>with</a:t>
            </a:r>
            <a:r>
              <a:rPr lang="fr-FR" sz="2000" dirty="0" smtClean="0"/>
              <a:t> the </a:t>
            </a:r>
            <a:r>
              <a:rPr lang="fr-FR" sz="2000" dirty="0" err="1" smtClean="0"/>
              <a:t>rule</a:t>
            </a:r>
            <a:r>
              <a:rPr lang="fr-FR" sz="2000" dirty="0" smtClean="0"/>
              <a:t> of </a:t>
            </a:r>
            <a:r>
              <a:rPr lang="fr-FR" sz="2000" dirty="0" err="1" smtClean="0"/>
              <a:t>thumb</a:t>
            </a:r>
            <a:r>
              <a:rPr lang="fr-FR" sz="2000" dirty="0" smtClean="0"/>
              <a:t> </a:t>
            </a:r>
            <a:r>
              <a:rPr lang="fr-FR" sz="2000" dirty="0" err="1" smtClean="0"/>
              <a:t>that</a:t>
            </a:r>
            <a:r>
              <a:rPr lang="fr-FR" sz="2000" dirty="0" smtClean="0"/>
              <a:t> the </a:t>
            </a:r>
            <a:r>
              <a:rPr lang="fr-FR" sz="2000" dirty="0" err="1" smtClean="0"/>
              <a:t>fast</a:t>
            </a:r>
            <a:r>
              <a:rPr lang="fr-FR" sz="2000" dirty="0" smtClean="0"/>
              <a:t> </a:t>
            </a:r>
            <a:r>
              <a:rPr lang="fr-FR" sz="2000" dirty="0" err="1" smtClean="0"/>
              <a:t>Orbit</a:t>
            </a:r>
            <a:r>
              <a:rPr lang="fr-FR" sz="2000" dirty="0" smtClean="0"/>
              <a:t> Feedback </a:t>
            </a:r>
            <a:r>
              <a:rPr lang="fr-FR" sz="2000" dirty="0" err="1" smtClean="0"/>
              <a:t>damps</a:t>
            </a:r>
            <a:r>
              <a:rPr lang="fr-FR" sz="2000" dirty="0" smtClean="0"/>
              <a:t> the gap variations </a:t>
            </a:r>
            <a:r>
              <a:rPr lang="fr-FR" sz="2000" dirty="0" err="1" smtClean="0"/>
              <a:t>effects</a:t>
            </a:r>
            <a:r>
              <a:rPr lang="fr-FR" sz="2000" dirty="0" smtClean="0"/>
              <a:t> by no more </a:t>
            </a:r>
            <a:r>
              <a:rPr lang="fr-FR" sz="2000" dirty="0" err="1" smtClean="0"/>
              <a:t>than</a:t>
            </a:r>
            <a:r>
              <a:rPr lang="fr-FR" sz="2000" dirty="0" smtClean="0"/>
              <a:t> a factor of 10, the </a:t>
            </a:r>
            <a:r>
              <a:rPr lang="fr-FR" sz="2000" dirty="0" err="1" smtClean="0"/>
              <a:t>defects</a:t>
            </a:r>
            <a:r>
              <a:rPr lang="fr-FR" sz="2000" dirty="0" smtClean="0"/>
              <a:t> the </a:t>
            </a:r>
            <a:r>
              <a:rPr lang="fr-FR" sz="2000" dirty="0" err="1" smtClean="0"/>
              <a:t>undulators</a:t>
            </a:r>
            <a:r>
              <a:rPr lang="fr-FR" sz="2000" dirty="0" smtClean="0"/>
              <a:t> </a:t>
            </a:r>
            <a:r>
              <a:rPr lang="fr-FR" sz="2000" dirty="0" err="1" smtClean="0"/>
              <a:t>introduce</a:t>
            </a:r>
            <a:r>
              <a:rPr lang="fr-FR" sz="2000" dirty="0" smtClean="0"/>
              <a:t> in </a:t>
            </a:r>
            <a:r>
              <a:rPr lang="fr-FR" sz="2000" dirty="0" err="1" smtClean="0"/>
              <a:t>beam</a:t>
            </a:r>
            <a:r>
              <a:rPr lang="fr-FR" sz="2000" dirty="0" smtClean="0"/>
              <a:t> </a:t>
            </a:r>
            <a:r>
              <a:rPr lang="fr-FR" sz="2000" dirty="0" err="1" smtClean="0"/>
              <a:t>orbit</a:t>
            </a:r>
            <a:r>
              <a:rPr lang="fr-FR" sz="2000" dirty="0" smtClean="0"/>
              <a:t> have to </a:t>
            </a:r>
            <a:r>
              <a:rPr lang="fr-FR" sz="2000" dirty="0" err="1" smtClean="0"/>
              <a:t>be</a:t>
            </a:r>
            <a:r>
              <a:rPr lang="fr-FR" sz="2000" dirty="0" smtClean="0"/>
              <a:t> </a:t>
            </a:r>
            <a:r>
              <a:rPr lang="fr-FR" sz="2000" dirty="0" err="1" smtClean="0"/>
              <a:t>less</a:t>
            </a:r>
            <a:r>
              <a:rPr lang="fr-FR" sz="2000" dirty="0" smtClean="0"/>
              <a:t> </a:t>
            </a:r>
            <a:r>
              <a:rPr lang="fr-FR" sz="2000" dirty="0" err="1" smtClean="0"/>
              <a:t>than</a:t>
            </a:r>
            <a:r>
              <a:rPr lang="fr-FR" sz="2000" dirty="0" smtClean="0"/>
              <a:t> 2 µm. </a:t>
            </a:r>
            <a:br>
              <a:rPr lang="fr-FR" sz="2000" dirty="0" smtClean="0"/>
            </a:br>
            <a:r>
              <a:rPr lang="fr-FR" sz="2000" i="1" dirty="0" err="1" smtClean="0"/>
              <a:t>Seems</a:t>
            </a:r>
            <a:r>
              <a:rPr lang="fr-FR" sz="2000" i="1" dirty="0" smtClean="0"/>
              <a:t> </a:t>
            </a:r>
            <a:r>
              <a:rPr lang="fr-FR" sz="2000" i="1" dirty="0" err="1" smtClean="0"/>
              <a:t>feasable</a:t>
            </a:r>
            <a:endParaRPr lang="fr-FR" sz="2000" i="1" dirty="0" smtClean="0"/>
          </a:p>
          <a:p>
            <a:pPr>
              <a:buNone/>
            </a:pPr>
            <a:endParaRPr lang="fr-FR" sz="2000" dirty="0" smtClean="0"/>
          </a:p>
          <a:p>
            <a:r>
              <a:rPr lang="fr-FR" sz="2000" dirty="0" smtClean="0"/>
              <a:t>Photon </a:t>
            </a:r>
            <a:r>
              <a:rPr lang="fr-FR" sz="2000" dirty="0" err="1" smtClean="0"/>
              <a:t>beam</a:t>
            </a:r>
            <a:r>
              <a:rPr lang="fr-FR" sz="2000" dirty="0" smtClean="0"/>
              <a:t> </a:t>
            </a:r>
            <a:r>
              <a:rPr lang="fr-FR" sz="2000" dirty="0" err="1" smtClean="0"/>
              <a:t>pointing</a:t>
            </a:r>
            <a:r>
              <a:rPr lang="fr-FR" sz="2000" dirty="0" smtClean="0"/>
              <a:t> direction </a:t>
            </a:r>
            <a:r>
              <a:rPr lang="fr-FR" sz="2000" dirty="0" err="1" smtClean="0"/>
              <a:t>stability</a:t>
            </a:r>
            <a:r>
              <a:rPr lang="fr-FR" sz="2000" dirty="0" smtClean="0"/>
              <a:t> versus gap changes: </a:t>
            </a:r>
            <a:r>
              <a:rPr lang="fr-FR" sz="2000" dirty="0" err="1" smtClean="0"/>
              <a:t>Needs</a:t>
            </a:r>
            <a:r>
              <a:rPr lang="fr-FR" sz="2000" dirty="0" smtClean="0"/>
              <a:t> to </a:t>
            </a:r>
            <a:r>
              <a:rPr lang="fr-FR" sz="2000" dirty="0" err="1" smtClean="0"/>
              <a:t>be</a:t>
            </a:r>
            <a:r>
              <a:rPr lang="fr-FR" sz="2000" dirty="0" smtClean="0"/>
              <a:t> &lt; 560 </a:t>
            </a:r>
            <a:r>
              <a:rPr lang="fr-FR" sz="2000" dirty="0" err="1" smtClean="0"/>
              <a:t>nrad</a:t>
            </a:r>
            <a:r>
              <a:rPr lang="fr-FR" sz="2000" dirty="0" smtClean="0"/>
              <a:t> </a:t>
            </a:r>
            <a:r>
              <a:rPr lang="fr-FR" sz="2000" dirty="0" err="1" smtClean="0"/>
              <a:t>when</a:t>
            </a:r>
            <a:r>
              <a:rPr lang="fr-FR" sz="2000" dirty="0" smtClean="0"/>
              <a:t> </a:t>
            </a:r>
            <a:r>
              <a:rPr lang="fr-FR" sz="2000" dirty="0" err="1" smtClean="0"/>
              <a:t>added</a:t>
            </a:r>
            <a:r>
              <a:rPr lang="fr-FR" sz="2000" dirty="0" smtClean="0"/>
              <a:t> to </a:t>
            </a:r>
            <a:r>
              <a:rPr lang="fr-FR" sz="2000" dirty="0" err="1" smtClean="0"/>
              <a:t>angular</a:t>
            </a:r>
            <a:r>
              <a:rPr lang="fr-FR" sz="2000" dirty="0" smtClean="0"/>
              <a:t> drift. </a:t>
            </a:r>
            <a:br>
              <a:rPr lang="fr-FR" sz="2000" dirty="0" smtClean="0"/>
            </a:br>
            <a:r>
              <a:rPr lang="fr-FR" sz="2000" i="1" dirty="0" err="1" smtClean="0"/>
              <a:t>Feasable</a:t>
            </a:r>
            <a:r>
              <a:rPr lang="fr-FR" sz="2000" i="1" dirty="0" smtClean="0"/>
              <a:t/>
            </a:r>
            <a:br>
              <a:rPr lang="fr-FR" sz="2000" i="1" dirty="0" smtClean="0"/>
            </a:br>
            <a:endParaRPr lang="fr-FR" sz="2000" dirty="0" smtClean="0"/>
          </a:p>
          <a:p>
            <a:r>
              <a:rPr lang="fr-FR" sz="2000" dirty="0" err="1" smtClean="0">
                <a:solidFill>
                  <a:srgbClr val="FF0000"/>
                </a:solidFill>
              </a:rPr>
              <a:t>Low</a:t>
            </a:r>
            <a:r>
              <a:rPr lang="fr-FR" sz="2000" dirty="0" smtClean="0">
                <a:solidFill>
                  <a:srgbClr val="FF0000"/>
                </a:solidFill>
              </a:rPr>
              <a:t> </a:t>
            </a:r>
            <a:r>
              <a:rPr lang="fr-FR" sz="2000" dirty="0" err="1" smtClean="0">
                <a:solidFill>
                  <a:srgbClr val="FF0000"/>
                </a:solidFill>
              </a:rPr>
              <a:t>coupling</a:t>
            </a:r>
            <a:r>
              <a:rPr lang="fr-FR" sz="2000" dirty="0" smtClean="0">
                <a:solidFill>
                  <a:srgbClr val="FF0000"/>
                </a:solidFill>
              </a:rPr>
              <a:t> component  variations </a:t>
            </a:r>
            <a:r>
              <a:rPr lang="fr-FR" sz="2000" dirty="0" err="1" smtClean="0">
                <a:solidFill>
                  <a:srgbClr val="FF0000"/>
                </a:solidFill>
              </a:rPr>
              <a:t>with</a:t>
            </a:r>
            <a:r>
              <a:rPr lang="fr-FR" sz="2000" dirty="0" smtClean="0">
                <a:solidFill>
                  <a:srgbClr val="FF0000"/>
                </a:solidFill>
              </a:rPr>
              <a:t> gap and phase changes </a:t>
            </a:r>
            <a:r>
              <a:rPr lang="fr-FR" sz="2000" dirty="0" err="1" smtClean="0">
                <a:solidFill>
                  <a:srgbClr val="FF0000"/>
                </a:solidFill>
              </a:rPr>
              <a:t>is</a:t>
            </a:r>
            <a:r>
              <a:rPr lang="fr-FR" sz="2000" dirty="0" smtClean="0">
                <a:solidFill>
                  <a:srgbClr val="FF0000"/>
                </a:solidFill>
              </a:rPr>
              <a:t> </a:t>
            </a:r>
            <a:r>
              <a:rPr lang="fr-FR" sz="2000" dirty="0" err="1" smtClean="0">
                <a:solidFill>
                  <a:srgbClr val="FF0000"/>
                </a:solidFill>
              </a:rPr>
              <a:t>needed</a:t>
            </a:r>
            <a:r>
              <a:rPr lang="fr-FR" sz="2000" dirty="0" smtClean="0">
                <a:solidFill>
                  <a:srgbClr val="FF0000"/>
                </a:solidFill>
              </a:rPr>
              <a:t> for constant </a:t>
            </a:r>
            <a:r>
              <a:rPr lang="fr-FR" sz="2000" dirty="0" err="1" smtClean="0">
                <a:solidFill>
                  <a:srgbClr val="FF0000"/>
                </a:solidFill>
              </a:rPr>
              <a:t>beam</a:t>
            </a:r>
            <a:r>
              <a:rPr lang="fr-FR" sz="2000" dirty="0" smtClean="0">
                <a:solidFill>
                  <a:srgbClr val="FF0000"/>
                </a:solidFill>
              </a:rPr>
              <a:t> </a:t>
            </a:r>
            <a:r>
              <a:rPr lang="fr-FR" sz="2000" dirty="0" err="1" smtClean="0">
                <a:solidFill>
                  <a:srgbClr val="FF0000"/>
                </a:solidFill>
              </a:rPr>
              <a:t>sizes</a:t>
            </a:r>
            <a:r>
              <a:rPr lang="fr-FR" sz="2000" dirty="0" smtClean="0">
                <a:solidFill>
                  <a:srgbClr val="FF0000"/>
                </a:solidFill>
              </a:rPr>
              <a:t> and divergences. </a:t>
            </a:r>
            <a:br>
              <a:rPr lang="fr-FR" sz="2000" dirty="0" smtClean="0">
                <a:solidFill>
                  <a:srgbClr val="FF0000"/>
                </a:solidFill>
              </a:rPr>
            </a:br>
            <a:r>
              <a:rPr lang="fr-FR" sz="2000" i="1" dirty="0" smtClean="0">
                <a:solidFill>
                  <a:srgbClr val="FF0000"/>
                </a:solidFill>
              </a:rPr>
              <a:t>The </a:t>
            </a:r>
            <a:r>
              <a:rPr lang="fr-FR" sz="2000" i="1" dirty="0" err="1" smtClean="0">
                <a:solidFill>
                  <a:srgbClr val="FF0000"/>
                </a:solidFill>
              </a:rPr>
              <a:t>most</a:t>
            </a:r>
            <a:r>
              <a:rPr lang="fr-FR" sz="2000" i="1" dirty="0" smtClean="0">
                <a:solidFill>
                  <a:srgbClr val="FF0000"/>
                </a:solidFill>
              </a:rPr>
              <a:t> </a:t>
            </a:r>
            <a:r>
              <a:rPr lang="fr-FR" sz="2000" i="1" dirty="0" err="1" smtClean="0">
                <a:solidFill>
                  <a:srgbClr val="FF0000"/>
                </a:solidFill>
              </a:rPr>
              <a:t>critical</a:t>
            </a:r>
            <a:r>
              <a:rPr lang="fr-FR" sz="2000" i="1" dirty="0" smtClean="0">
                <a:solidFill>
                  <a:srgbClr val="FF0000"/>
                </a:solidFill>
              </a:rPr>
              <a:t> and the </a:t>
            </a:r>
            <a:r>
              <a:rPr lang="fr-FR" sz="2000" i="1" dirty="0" err="1" smtClean="0">
                <a:solidFill>
                  <a:srgbClr val="FF0000"/>
                </a:solidFill>
              </a:rPr>
              <a:t>most</a:t>
            </a:r>
            <a:r>
              <a:rPr lang="fr-FR" sz="2000" i="1" dirty="0" smtClean="0">
                <a:solidFill>
                  <a:srgbClr val="FF0000"/>
                </a:solidFill>
              </a:rPr>
              <a:t> </a:t>
            </a:r>
            <a:r>
              <a:rPr lang="fr-FR" sz="2000" i="1" dirty="0" err="1" smtClean="0">
                <a:solidFill>
                  <a:srgbClr val="FF0000"/>
                </a:solidFill>
              </a:rPr>
              <a:t>difficult</a:t>
            </a:r>
            <a:r>
              <a:rPr lang="fr-FR" sz="2000" i="1" dirty="0" smtClean="0">
                <a:solidFill>
                  <a:srgbClr val="FF0000"/>
                </a:solidFill>
              </a:rPr>
              <a:t>  in ID construction</a:t>
            </a:r>
          </a:p>
          <a:p>
            <a:endParaRPr lang="fr-FR" sz="2000" dirty="0" smtClean="0"/>
          </a:p>
          <a:p>
            <a:endParaRPr lang="fr-FR" sz="2000" dirty="0" smtClean="0"/>
          </a:p>
          <a:p>
            <a:endParaRPr lang="fr-FR" sz="200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USR Workshop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Beijing 29 Oct.- 1 Nov. 2012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(#)</a:t>
            </a:r>
          </a:p>
          <a:p>
            <a:pPr>
              <a:defRPr/>
            </a:pPr>
            <a:endParaRPr lang="fr-FR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Machine </a:t>
            </a:r>
            <a:r>
              <a:rPr lang="fr-FR" dirty="0" err="1" smtClean="0"/>
              <a:t>Emittance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09600" y="1124744"/>
            <a:ext cx="8496300" cy="4683125"/>
          </a:xfrm>
        </p:spPr>
        <p:txBody>
          <a:bodyPr/>
          <a:lstStyle/>
          <a:p>
            <a:r>
              <a:rPr lang="fr-FR" dirty="0" smtClean="0"/>
              <a:t>The </a:t>
            </a:r>
            <a:r>
              <a:rPr lang="fr-FR" dirty="0" err="1" smtClean="0"/>
              <a:t>electron</a:t>
            </a:r>
            <a:r>
              <a:rPr lang="fr-FR" dirty="0" smtClean="0"/>
              <a:t> </a:t>
            </a:r>
            <a:r>
              <a:rPr lang="fr-FR" dirty="0" err="1" smtClean="0"/>
              <a:t>beam</a:t>
            </a:r>
            <a:r>
              <a:rPr lang="fr-FR" dirty="0" smtClean="0"/>
              <a:t> </a:t>
            </a:r>
            <a:r>
              <a:rPr lang="fr-FR" dirty="0" err="1" smtClean="0"/>
              <a:t>sizes</a:t>
            </a:r>
            <a:r>
              <a:rPr lang="fr-FR" dirty="0" smtClean="0"/>
              <a:t> and divergences do not </a:t>
            </a:r>
            <a:r>
              <a:rPr lang="fr-FR" dirty="0" err="1" smtClean="0"/>
              <a:t>need</a:t>
            </a:r>
            <a:r>
              <a:rPr lang="fr-FR" dirty="0" smtClean="0"/>
              <a:t> to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much</a:t>
            </a:r>
            <a:r>
              <a:rPr lang="fr-FR" dirty="0" smtClean="0"/>
              <a:t> </a:t>
            </a:r>
            <a:r>
              <a:rPr lang="fr-FR" dirty="0" err="1" smtClean="0"/>
              <a:t>smaller</a:t>
            </a:r>
            <a:r>
              <a:rPr lang="fr-FR" dirty="0" smtClean="0"/>
              <a:t> </a:t>
            </a:r>
            <a:r>
              <a:rPr lang="fr-FR" dirty="0" err="1" smtClean="0"/>
              <a:t>than</a:t>
            </a:r>
            <a:r>
              <a:rPr lang="fr-FR" dirty="0" smtClean="0"/>
              <a:t> </a:t>
            </a:r>
            <a:r>
              <a:rPr lang="fr-FR" dirty="0" err="1" smtClean="0"/>
              <a:t>those</a:t>
            </a:r>
            <a:r>
              <a:rPr lang="fr-FR" dirty="0" smtClean="0"/>
              <a:t> of the single photon</a:t>
            </a:r>
          </a:p>
          <a:p>
            <a:r>
              <a:rPr lang="fr-FR" dirty="0" err="1" smtClean="0"/>
              <a:t>However</a:t>
            </a:r>
            <a:r>
              <a:rPr lang="fr-FR" dirty="0" smtClean="0"/>
              <a:t>, if </a:t>
            </a:r>
            <a:r>
              <a:rPr lang="fr-FR" dirty="0" err="1" smtClean="0"/>
              <a:t>they</a:t>
            </a:r>
            <a:r>
              <a:rPr lang="fr-FR" dirty="0" smtClean="0"/>
              <a:t> are about </a:t>
            </a:r>
            <a:r>
              <a:rPr lang="fr-FR" dirty="0" err="1" smtClean="0"/>
              <a:t>twice</a:t>
            </a:r>
            <a:r>
              <a:rPr lang="fr-FR" dirty="0" smtClean="0"/>
              <a:t> </a:t>
            </a:r>
            <a:r>
              <a:rPr lang="fr-FR" dirty="0" err="1" smtClean="0"/>
              <a:t>smaller</a:t>
            </a:r>
            <a:r>
              <a:rPr lang="fr-FR" dirty="0" smtClean="0"/>
              <a:t>, </a:t>
            </a:r>
            <a:r>
              <a:rPr lang="fr-FR" dirty="0" err="1" smtClean="0"/>
              <a:t>it</a:t>
            </a:r>
            <a:r>
              <a:rPr lang="fr-FR" dirty="0" smtClean="0"/>
              <a:t> </a:t>
            </a:r>
            <a:r>
              <a:rPr lang="fr-FR" dirty="0" err="1" smtClean="0"/>
              <a:t>will</a:t>
            </a:r>
            <a:r>
              <a:rPr lang="fr-FR" dirty="0" smtClean="0"/>
              <a:t> </a:t>
            </a:r>
            <a:r>
              <a:rPr lang="fr-FR" dirty="0" err="1" smtClean="0"/>
              <a:t>suppress</a:t>
            </a:r>
            <a:r>
              <a:rPr lang="fr-FR" dirty="0" smtClean="0"/>
              <a:t> the </a:t>
            </a:r>
            <a:r>
              <a:rPr lang="fr-FR" dirty="0" err="1" smtClean="0"/>
              <a:t>electron</a:t>
            </a:r>
            <a:r>
              <a:rPr lang="fr-FR" dirty="0" smtClean="0"/>
              <a:t> </a:t>
            </a:r>
            <a:r>
              <a:rPr lang="fr-FR" dirty="0" err="1" smtClean="0"/>
              <a:t>beam</a:t>
            </a:r>
            <a:r>
              <a:rPr lang="fr-FR" dirty="0" smtClean="0"/>
              <a:t> </a:t>
            </a:r>
            <a:r>
              <a:rPr lang="fr-FR" dirty="0" err="1" smtClean="0"/>
              <a:t>emittance</a:t>
            </a:r>
            <a:r>
              <a:rPr lang="fr-FR" dirty="0" smtClean="0"/>
              <a:t> variation </a:t>
            </a:r>
            <a:r>
              <a:rPr lang="fr-FR" dirty="0" err="1" smtClean="0"/>
              <a:t>problem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USR Workshop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Beijing 29 Oct.- 1 Nov. 2012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(#)</a:t>
            </a:r>
          </a:p>
          <a:p>
            <a:pPr>
              <a:defRPr/>
            </a:pPr>
            <a:endParaRPr lang="fr-FR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188640"/>
            <a:ext cx="8946382" cy="792088"/>
          </a:xfrm>
        </p:spPr>
        <p:txBody>
          <a:bodyPr/>
          <a:lstStyle/>
          <a:p>
            <a:pPr algn="ctr"/>
            <a:r>
              <a:rPr lang="fr-FR" dirty="0" err="1" smtClean="0"/>
              <a:t>Better</a:t>
            </a:r>
            <a:r>
              <a:rPr lang="fr-FR" dirty="0" smtClean="0"/>
              <a:t> </a:t>
            </a:r>
            <a:r>
              <a:rPr lang="fr-FR" dirty="0" err="1" smtClean="0"/>
              <a:t>Stability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XBPMs</a:t>
            </a:r>
            <a:r>
              <a:rPr lang="fr-FR" dirty="0" smtClean="0"/>
              <a:t> in Global OFB </a:t>
            </a:r>
            <a:r>
              <a:rPr lang="fr-FR" dirty="0" err="1" smtClean="0"/>
              <a:t>loop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1524000" y="6423992"/>
            <a:ext cx="1981200" cy="457200"/>
          </a:xfrm>
        </p:spPr>
        <p:txBody>
          <a:bodyPr/>
          <a:lstStyle/>
          <a:p>
            <a:pPr>
              <a:defRPr/>
            </a:pPr>
            <a:r>
              <a:rPr lang="fr-FR" smtClean="0"/>
              <a:t>USR Workshop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733800" y="6347792"/>
            <a:ext cx="2895600" cy="6096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Beijing 29 Oct.- 1 Nov. 2012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239000" y="5876578"/>
            <a:ext cx="1905000" cy="457200"/>
          </a:xfrm>
        </p:spPr>
        <p:txBody>
          <a:bodyPr/>
          <a:lstStyle/>
          <a:p>
            <a:pPr>
              <a:defRPr/>
            </a:pPr>
            <a:r>
              <a:rPr lang="fr-FR" dirty="0" smtClean="0"/>
              <a:t>(#)</a:t>
            </a:r>
          </a:p>
          <a:p>
            <a:pPr>
              <a:defRPr/>
            </a:pPr>
            <a:endParaRPr lang="fr-FR" dirty="0"/>
          </a:p>
        </p:txBody>
      </p:sp>
      <p:pic>
        <p:nvPicPr>
          <p:cNvPr id="11" name="Image 2"/>
          <p:cNvPicPr>
            <a:picLocks noChangeAspect="1"/>
          </p:cNvPicPr>
          <p:nvPr/>
        </p:nvPicPr>
        <p:blipFill>
          <a:blip r:embed="rId2" cstate="print"/>
          <a:srcRect t="8578" b="3053"/>
          <a:stretch>
            <a:fillRect/>
          </a:stretch>
        </p:blipFill>
        <p:spPr bwMode="auto">
          <a:xfrm>
            <a:off x="0" y="2559444"/>
            <a:ext cx="4463282" cy="295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ZoneTexte 13"/>
          <p:cNvSpPr txBox="1"/>
          <p:nvPr/>
        </p:nvSpPr>
        <p:spPr>
          <a:xfrm>
            <a:off x="611560" y="908720"/>
            <a:ext cx="75616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Possible only if XBPM measurement is reliable at any time </a:t>
            </a:r>
          </a:p>
          <a:p>
            <a:r>
              <a:rPr lang="en-US" dirty="0" smtClean="0"/>
              <a:t>(no ID gap/phase dependence)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2555776" y="4941168"/>
            <a:ext cx="17988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err="1" smtClean="0"/>
              <a:t>Courtesy</a:t>
            </a:r>
            <a:r>
              <a:rPr lang="fr-FR" sz="1600" dirty="0" smtClean="0"/>
              <a:t> N. Hubert</a:t>
            </a:r>
            <a:endParaRPr lang="fr-FR" sz="1600" dirty="0"/>
          </a:p>
        </p:txBody>
      </p:sp>
      <p:sp>
        <p:nvSpPr>
          <p:cNvPr id="17" name="ZoneTexte 16"/>
          <p:cNvSpPr txBox="1"/>
          <p:nvPr/>
        </p:nvSpPr>
        <p:spPr>
          <a:xfrm>
            <a:off x="4788024" y="1695348"/>
            <a:ext cx="39036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Diamond: ID XBPM (</a:t>
            </a:r>
            <a:r>
              <a:rPr lang="en-US" sz="1800" u="sng" dirty="0" smtClean="0"/>
              <a:t>fixed ID gap</a:t>
            </a:r>
            <a:r>
              <a:rPr lang="en-US" sz="1800" dirty="0" smtClean="0"/>
              <a:t> </a:t>
            </a:r>
            <a:r>
              <a:rPr lang="fr-FR" sz="1800" dirty="0" smtClean="0"/>
              <a:t/>
            </a:r>
            <a:br>
              <a:rPr lang="fr-FR" sz="1800" dirty="0" smtClean="0"/>
            </a:br>
            <a:r>
              <a:rPr lang="en-US" sz="1800" dirty="0" smtClean="0"/>
              <a:t> gain in </a:t>
            </a:r>
            <a:r>
              <a:rPr lang="fr-FR" sz="1800" dirty="0" err="1" smtClean="0"/>
              <a:t>stability</a:t>
            </a:r>
            <a:r>
              <a:rPr lang="fr-FR" sz="1800" dirty="0" smtClean="0"/>
              <a:t>: an </a:t>
            </a:r>
            <a:r>
              <a:rPr lang="fr-FR" sz="1800" dirty="0" err="1" smtClean="0"/>
              <a:t>order</a:t>
            </a:r>
            <a:r>
              <a:rPr lang="fr-FR" sz="1800" dirty="0" smtClean="0"/>
              <a:t> of magnitude</a:t>
            </a:r>
            <a:endParaRPr lang="fr-FR" sz="1800" dirty="0"/>
          </a:p>
        </p:txBody>
      </p:sp>
      <p:sp>
        <p:nvSpPr>
          <p:cNvPr id="18" name="ZoneTexte 17"/>
          <p:cNvSpPr txBox="1"/>
          <p:nvPr/>
        </p:nvSpPr>
        <p:spPr>
          <a:xfrm>
            <a:off x="154101" y="1636114"/>
            <a:ext cx="349108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SOLEIL : </a:t>
            </a:r>
            <a:r>
              <a:rPr lang="en-US" sz="1800" u="sng" dirty="0" smtClean="0"/>
              <a:t>bending magnet XBPMs</a:t>
            </a:r>
            <a:r>
              <a:rPr lang="en-US" sz="1800" dirty="0" smtClean="0"/>
              <a:t> </a:t>
            </a:r>
            <a:br>
              <a:rPr lang="en-US" sz="1800" dirty="0" smtClean="0"/>
            </a:br>
            <a:r>
              <a:rPr lang="en-US" sz="1800" dirty="0" smtClean="0"/>
              <a:t>(vertical plane only)</a:t>
            </a:r>
          </a:p>
          <a:p>
            <a:r>
              <a:rPr lang="en-US" sz="1800" dirty="0" smtClean="0"/>
              <a:t>gain in stability : factor 2 to 3</a:t>
            </a:r>
            <a:endParaRPr lang="fr-FR" sz="1800" dirty="0"/>
          </a:p>
        </p:txBody>
      </p:sp>
      <p:pic>
        <p:nvPicPr>
          <p:cNvPr id="25" name="Picture 7" descr="C:\Users\yhz16343\Desktop\jc_04.png"/>
          <p:cNvPicPr>
            <a:picLocks noChangeAspect="1" noChangeArrowheads="1"/>
          </p:cNvPicPr>
          <p:nvPr/>
        </p:nvPicPr>
        <p:blipFill>
          <a:blip r:embed="rId3" cstate="print"/>
          <a:srcRect l="6863" r="8160"/>
          <a:stretch>
            <a:fillRect/>
          </a:stretch>
        </p:blipFill>
        <p:spPr bwMode="auto">
          <a:xfrm>
            <a:off x="4499992" y="2598200"/>
            <a:ext cx="4644008" cy="2841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ZoneTexte 25"/>
          <p:cNvSpPr txBox="1"/>
          <p:nvPr/>
        </p:nvSpPr>
        <p:spPr>
          <a:xfrm>
            <a:off x="5292080" y="4653136"/>
            <a:ext cx="19367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err="1" smtClean="0"/>
              <a:t>Courtesy</a:t>
            </a:r>
            <a:r>
              <a:rPr lang="fr-FR" sz="1600" dirty="0" smtClean="0"/>
              <a:t> C. Bloomer</a:t>
            </a:r>
            <a:endParaRPr lang="fr-FR" sz="1600" dirty="0"/>
          </a:p>
        </p:txBody>
      </p:sp>
      <p:sp>
        <p:nvSpPr>
          <p:cNvPr id="27" name="ZoneTexte 26"/>
          <p:cNvSpPr txBox="1"/>
          <p:nvPr/>
        </p:nvSpPr>
        <p:spPr>
          <a:xfrm>
            <a:off x="614429" y="5661248"/>
            <a:ext cx="7269939" cy="46166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 err="1" smtClean="0">
                <a:solidFill>
                  <a:srgbClr val="FF0000"/>
                </a:solidFill>
              </a:rPr>
              <a:t>Strong</a:t>
            </a:r>
            <a:r>
              <a:rPr lang="fr-FR" dirty="0" smtClean="0">
                <a:solidFill>
                  <a:srgbClr val="FF0000"/>
                </a:solidFill>
              </a:rPr>
              <a:t> </a:t>
            </a:r>
            <a:r>
              <a:rPr lang="fr-FR" dirty="0" err="1" smtClean="0">
                <a:solidFill>
                  <a:srgbClr val="FF0000"/>
                </a:solidFill>
              </a:rPr>
              <a:t>need</a:t>
            </a:r>
            <a:r>
              <a:rPr lang="fr-FR" dirty="0" smtClean="0">
                <a:solidFill>
                  <a:srgbClr val="FF0000"/>
                </a:solidFill>
              </a:rPr>
              <a:t> for ID </a:t>
            </a:r>
            <a:r>
              <a:rPr lang="fr-FR" dirty="0" err="1" smtClean="0">
                <a:solidFill>
                  <a:srgbClr val="FF0000"/>
                </a:solidFill>
              </a:rPr>
              <a:t>XBPMs</a:t>
            </a:r>
            <a:r>
              <a:rPr lang="fr-FR" dirty="0" smtClean="0">
                <a:solidFill>
                  <a:srgbClr val="FF0000"/>
                </a:solidFill>
              </a:rPr>
              <a:t> </a:t>
            </a:r>
            <a:r>
              <a:rPr lang="fr-FR" dirty="0" err="1" smtClean="0">
                <a:solidFill>
                  <a:srgbClr val="FF0000"/>
                </a:solidFill>
              </a:rPr>
              <a:t>independant</a:t>
            </a:r>
            <a:r>
              <a:rPr lang="fr-FR" dirty="0" smtClean="0">
                <a:solidFill>
                  <a:srgbClr val="FF0000"/>
                </a:solidFill>
              </a:rPr>
              <a:t> of ID gap/phase 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5796136" y="3212976"/>
            <a:ext cx="17187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/>
              <a:t>XBPM out of </a:t>
            </a:r>
            <a:r>
              <a:rPr lang="fr-FR" sz="1600" dirty="0" err="1" smtClean="0"/>
              <a:t>loop</a:t>
            </a:r>
            <a:endParaRPr lang="fr-FR" sz="1600" dirty="0"/>
          </a:p>
        </p:txBody>
      </p:sp>
      <p:sp>
        <p:nvSpPr>
          <p:cNvPr id="29" name="ZoneTexte 28"/>
          <p:cNvSpPr txBox="1"/>
          <p:nvPr/>
        </p:nvSpPr>
        <p:spPr>
          <a:xfrm>
            <a:off x="8059947" y="3284984"/>
            <a:ext cx="9765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/>
              <a:t>XBPM in</a:t>
            </a:r>
            <a:endParaRPr lang="fr-FR" sz="16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Rectangle 91"/>
          <p:cNvSpPr/>
          <p:nvPr/>
        </p:nvSpPr>
        <p:spPr bwMode="auto">
          <a:xfrm>
            <a:off x="7020272" y="2204864"/>
            <a:ext cx="288032" cy="2232248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1428031" y="2727971"/>
            <a:ext cx="1368152" cy="461665"/>
          </a:xfrm>
          <a:prstGeom prst="rect">
            <a:avLst/>
          </a:prstGeom>
          <a:solidFill>
            <a:srgbClr val="FFFF66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fr-FR" dirty="0"/>
          </a:p>
        </p:txBody>
      </p:sp>
      <p:sp>
        <p:nvSpPr>
          <p:cNvPr id="65" name="Rectangle 64"/>
          <p:cNvSpPr/>
          <p:nvPr/>
        </p:nvSpPr>
        <p:spPr bwMode="auto">
          <a:xfrm>
            <a:off x="3328814" y="2996952"/>
            <a:ext cx="235074" cy="144016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3" name="Rectangle 52"/>
          <p:cNvSpPr/>
          <p:nvPr/>
        </p:nvSpPr>
        <p:spPr bwMode="auto">
          <a:xfrm>
            <a:off x="693093" y="2996952"/>
            <a:ext cx="206499" cy="144016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7812360" y="2636912"/>
            <a:ext cx="216024" cy="576064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65162" y="332656"/>
            <a:ext cx="8478838" cy="600075"/>
          </a:xfrm>
        </p:spPr>
        <p:txBody>
          <a:bodyPr/>
          <a:lstStyle/>
          <a:p>
            <a:r>
              <a:rPr lang="fr-FR" dirty="0" err="1" smtClean="0"/>
              <a:t>Beamline</a:t>
            </a:r>
            <a:r>
              <a:rPr lang="fr-FR" dirty="0" smtClean="0"/>
              <a:t> </a:t>
            </a:r>
            <a:r>
              <a:rPr lang="fr-FR" dirty="0" err="1" smtClean="0"/>
              <a:t>Schematic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USR Workshop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Beijing 29 Oct.- 1 Nov. 2012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(#)</a:t>
            </a:r>
          </a:p>
          <a:p>
            <a:pPr>
              <a:defRPr/>
            </a:pPr>
            <a:endParaRPr lang="fr-FR"/>
          </a:p>
        </p:txBody>
      </p:sp>
      <p:sp>
        <p:nvSpPr>
          <p:cNvPr id="7" name="Hexagone 6"/>
          <p:cNvSpPr/>
          <p:nvPr/>
        </p:nvSpPr>
        <p:spPr bwMode="auto">
          <a:xfrm>
            <a:off x="467544" y="2852936"/>
            <a:ext cx="628656" cy="144016"/>
          </a:xfrm>
          <a:prstGeom prst="hexagon">
            <a:avLst>
              <a:gd name="adj" fmla="val 120901"/>
              <a:gd name="vf" fmla="val 115470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277167" y="1916832"/>
            <a:ext cx="10887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800" dirty="0" err="1" smtClean="0"/>
              <a:t>upstream</a:t>
            </a:r>
            <a:r>
              <a:rPr lang="fr-FR" sz="1800" dirty="0" smtClean="0"/>
              <a:t> </a:t>
            </a:r>
          </a:p>
          <a:p>
            <a:pPr algn="ctr"/>
            <a:r>
              <a:rPr lang="fr-FR" sz="1800" dirty="0" smtClean="0"/>
              <a:t>e-BPM</a:t>
            </a:r>
            <a:endParaRPr lang="fr-FR" sz="1800" dirty="0"/>
          </a:p>
        </p:txBody>
      </p:sp>
      <p:sp>
        <p:nvSpPr>
          <p:cNvPr id="14" name="Hexagone 13"/>
          <p:cNvSpPr/>
          <p:nvPr/>
        </p:nvSpPr>
        <p:spPr bwMode="auto">
          <a:xfrm>
            <a:off x="3112790" y="2852936"/>
            <a:ext cx="628656" cy="144016"/>
          </a:xfrm>
          <a:prstGeom prst="hexagon">
            <a:avLst>
              <a:gd name="adj" fmla="val 120901"/>
              <a:gd name="vf" fmla="val 115470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2728393" y="1916832"/>
            <a:ext cx="13708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800" dirty="0" err="1" smtClean="0"/>
              <a:t>downstream</a:t>
            </a:r>
            <a:r>
              <a:rPr lang="fr-FR" sz="1800" dirty="0" smtClean="0"/>
              <a:t> </a:t>
            </a:r>
          </a:p>
          <a:p>
            <a:pPr algn="ctr"/>
            <a:r>
              <a:rPr lang="fr-FR" sz="1800" dirty="0" smtClean="0"/>
              <a:t>e-BPM</a:t>
            </a:r>
            <a:endParaRPr lang="fr-FR" sz="1800" dirty="0"/>
          </a:p>
        </p:txBody>
      </p:sp>
      <p:sp>
        <p:nvSpPr>
          <p:cNvPr id="17" name="Ellipse 16"/>
          <p:cNvSpPr/>
          <p:nvPr/>
        </p:nvSpPr>
        <p:spPr bwMode="auto">
          <a:xfrm>
            <a:off x="5436096" y="2680345"/>
            <a:ext cx="576064" cy="504056"/>
          </a:xfrm>
          <a:prstGeom prst="ellipse">
            <a:avLst/>
          </a:prstGeom>
          <a:solidFill>
            <a:schemeClr val="accent5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21" name="Connecteur droit 20"/>
          <p:cNvCxnSpPr/>
          <p:nvPr/>
        </p:nvCxnSpPr>
        <p:spPr bwMode="auto">
          <a:xfrm rot="16200000">
            <a:off x="5551537" y="3005203"/>
            <a:ext cx="108000" cy="108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Connecteur droit 22"/>
          <p:cNvCxnSpPr/>
          <p:nvPr/>
        </p:nvCxnSpPr>
        <p:spPr bwMode="auto">
          <a:xfrm rot="5400000">
            <a:off x="5798244" y="2752354"/>
            <a:ext cx="108000" cy="108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Connecteur droit 23"/>
          <p:cNvCxnSpPr/>
          <p:nvPr/>
        </p:nvCxnSpPr>
        <p:spPr bwMode="auto">
          <a:xfrm rot="10800000">
            <a:off x="5822627" y="2994868"/>
            <a:ext cx="108000" cy="108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Connecteur droit 24"/>
          <p:cNvCxnSpPr/>
          <p:nvPr/>
        </p:nvCxnSpPr>
        <p:spPr bwMode="auto">
          <a:xfrm rot="10800000">
            <a:off x="5553645" y="2744935"/>
            <a:ext cx="108000" cy="108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" name="ZoneTexte 25"/>
          <p:cNvSpPr txBox="1"/>
          <p:nvPr/>
        </p:nvSpPr>
        <p:spPr>
          <a:xfrm>
            <a:off x="5231674" y="2123564"/>
            <a:ext cx="9156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800" dirty="0" smtClean="0"/>
              <a:t>X-BPM</a:t>
            </a:r>
            <a:endParaRPr lang="fr-FR" sz="1800" dirty="0"/>
          </a:p>
        </p:txBody>
      </p:sp>
      <p:sp>
        <p:nvSpPr>
          <p:cNvPr id="28" name="Rectangle 27"/>
          <p:cNvSpPr/>
          <p:nvPr/>
        </p:nvSpPr>
        <p:spPr bwMode="auto">
          <a:xfrm>
            <a:off x="8100392" y="2636912"/>
            <a:ext cx="216024" cy="576064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7740352" y="2737495"/>
            <a:ext cx="648072" cy="144016"/>
          </a:xfrm>
          <a:prstGeom prst="rect">
            <a:avLst/>
          </a:prstGeom>
          <a:solidFill>
            <a:srgbClr val="FFC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0" name="Rectangle 29"/>
          <p:cNvSpPr/>
          <p:nvPr/>
        </p:nvSpPr>
        <p:spPr bwMode="auto">
          <a:xfrm>
            <a:off x="7740352" y="2968377"/>
            <a:ext cx="648072" cy="144016"/>
          </a:xfrm>
          <a:prstGeom prst="rect">
            <a:avLst/>
          </a:prstGeom>
          <a:solidFill>
            <a:srgbClr val="FFC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2" name="ZoneTexte 31"/>
          <p:cNvSpPr txBox="1"/>
          <p:nvPr/>
        </p:nvSpPr>
        <p:spPr>
          <a:xfrm>
            <a:off x="7759852" y="2132856"/>
            <a:ext cx="5565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800" dirty="0" err="1" smtClean="0"/>
              <a:t>slits</a:t>
            </a:r>
            <a:endParaRPr lang="fr-FR" sz="1800" dirty="0"/>
          </a:p>
        </p:txBody>
      </p:sp>
      <p:cxnSp>
        <p:nvCxnSpPr>
          <p:cNvPr id="34" name="Connecteur droit 33"/>
          <p:cNvCxnSpPr/>
          <p:nvPr/>
        </p:nvCxnSpPr>
        <p:spPr bwMode="auto">
          <a:xfrm>
            <a:off x="784151" y="2780928"/>
            <a:ext cx="0" cy="1008112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2" name="ZoneTexte 41"/>
          <p:cNvSpPr txBox="1"/>
          <p:nvPr/>
        </p:nvSpPr>
        <p:spPr>
          <a:xfrm>
            <a:off x="1763688" y="3563724"/>
            <a:ext cx="6623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800" dirty="0" smtClean="0"/>
              <a:t>~3 m</a:t>
            </a:r>
            <a:endParaRPr lang="fr-FR" sz="1800" dirty="0"/>
          </a:p>
        </p:txBody>
      </p:sp>
      <p:cxnSp>
        <p:nvCxnSpPr>
          <p:cNvPr id="44" name="Connecteur droit 43"/>
          <p:cNvCxnSpPr/>
          <p:nvPr/>
        </p:nvCxnSpPr>
        <p:spPr bwMode="auto">
          <a:xfrm>
            <a:off x="2123728" y="2636912"/>
            <a:ext cx="0" cy="79208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9" name="ZoneTexte 48"/>
          <p:cNvSpPr txBox="1"/>
          <p:nvPr/>
        </p:nvSpPr>
        <p:spPr>
          <a:xfrm>
            <a:off x="3779912" y="3356992"/>
            <a:ext cx="7777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800" dirty="0" smtClean="0"/>
              <a:t>~10 m</a:t>
            </a:r>
            <a:endParaRPr lang="fr-FR" sz="1800" dirty="0"/>
          </a:p>
        </p:txBody>
      </p:sp>
      <p:sp>
        <p:nvSpPr>
          <p:cNvPr id="50" name="ZoneTexte 49"/>
          <p:cNvSpPr txBox="1"/>
          <p:nvPr/>
        </p:nvSpPr>
        <p:spPr>
          <a:xfrm>
            <a:off x="6228184" y="3429000"/>
            <a:ext cx="7777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800" dirty="0" smtClean="0"/>
              <a:t>~10 m</a:t>
            </a:r>
            <a:endParaRPr lang="fr-FR" sz="1800" dirty="0"/>
          </a:p>
        </p:txBody>
      </p:sp>
      <p:cxnSp>
        <p:nvCxnSpPr>
          <p:cNvPr id="55" name="Connecteur droit 54"/>
          <p:cNvCxnSpPr/>
          <p:nvPr/>
        </p:nvCxnSpPr>
        <p:spPr bwMode="auto">
          <a:xfrm>
            <a:off x="179512" y="4437112"/>
            <a:ext cx="8352928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6" name="Rectangle 55"/>
          <p:cNvSpPr/>
          <p:nvPr/>
        </p:nvSpPr>
        <p:spPr bwMode="auto">
          <a:xfrm>
            <a:off x="216024" y="4437112"/>
            <a:ext cx="8676456" cy="36004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Concrete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</a:t>
            </a:r>
            <a:r>
              <a:rPr kumimoji="0" lang="fr-FR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slab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7" name="Rectangle 56"/>
          <p:cNvSpPr/>
          <p:nvPr/>
        </p:nvSpPr>
        <p:spPr bwMode="auto">
          <a:xfrm>
            <a:off x="5623544" y="3212976"/>
            <a:ext cx="244599" cy="122413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35" name="Connecteur droit 34"/>
          <p:cNvCxnSpPr/>
          <p:nvPr/>
        </p:nvCxnSpPr>
        <p:spPr bwMode="auto">
          <a:xfrm>
            <a:off x="3419872" y="2780928"/>
            <a:ext cx="0" cy="1008112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" name="Connecteur droit avec flèche 38"/>
          <p:cNvCxnSpPr/>
          <p:nvPr/>
        </p:nvCxnSpPr>
        <p:spPr bwMode="auto">
          <a:xfrm>
            <a:off x="774626" y="3563724"/>
            <a:ext cx="2645246" cy="929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3" name="Rectangle 72"/>
          <p:cNvSpPr/>
          <p:nvPr/>
        </p:nvSpPr>
        <p:spPr bwMode="auto">
          <a:xfrm>
            <a:off x="7956376" y="3212976"/>
            <a:ext cx="244599" cy="122413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52" name="Connecteur droit avec flèche 51"/>
          <p:cNvCxnSpPr/>
          <p:nvPr/>
        </p:nvCxnSpPr>
        <p:spPr bwMode="auto">
          <a:xfrm>
            <a:off x="5743178" y="3356992"/>
            <a:ext cx="2304256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6" name="Connecteur droit avec flèche 45"/>
          <p:cNvCxnSpPr/>
          <p:nvPr/>
        </p:nvCxnSpPr>
        <p:spPr bwMode="auto">
          <a:xfrm flipH="1">
            <a:off x="2123728" y="3356992"/>
            <a:ext cx="3600400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6" name="Connecteur droit 35"/>
          <p:cNvCxnSpPr/>
          <p:nvPr/>
        </p:nvCxnSpPr>
        <p:spPr bwMode="auto">
          <a:xfrm>
            <a:off x="5724128" y="2564904"/>
            <a:ext cx="0" cy="1224136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4" name="Connecteur droit 73"/>
          <p:cNvCxnSpPr/>
          <p:nvPr/>
        </p:nvCxnSpPr>
        <p:spPr bwMode="auto">
          <a:xfrm>
            <a:off x="8062292" y="2492896"/>
            <a:ext cx="0" cy="1224136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8" name="Rectangle 77"/>
          <p:cNvSpPr/>
          <p:nvPr/>
        </p:nvSpPr>
        <p:spPr bwMode="auto">
          <a:xfrm>
            <a:off x="395536" y="3861048"/>
            <a:ext cx="8064896" cy="72008"/>
          </a:xfrm>
          <a:prstGeom prst="rect">
            <a:avLst/>
          </a:prstGeom>
          <a:solidFill>
            <a:srgbClr val="0000F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0" name="Connecteur droit 9"/>
          <p:cNvCxnSpPr/>
          <p:nvPr/>
        </p:nvCxnSpPr>
        <p:spPr bwMode="auto">
          <a:xfrm>
            <a:off x="179512" y="2924944"/>
            <a:ext cx="8352928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1" name="ZoneTexte 80"/>
          <p:cNvSpPr txBox="1"/>
          <p:nvPr/>
        </p:nvSpPr>
        <p:spPr>
          <a:xfrm>
            <a:off x="5004048" y="3573016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800" dirty="0" smtClean="0">
                <a:solidFill>
                  <a:srgbClr val="000099"/>
                </a:solidFill>
              </a:rPr>
              <a:t>HLS</a:t>
            </a:r>
            <a:endParaRPr lang="fr-FR" dirty="0">
              <a:solidFill>
                <a:srgbClr val="000099"/>
              </a:solidFill>
            </a:endParaRPr>
          </a:p>
        </p:txBody>
      </p:sp>
      <p:sp>
        <p:nvSpPr>
          <p:cNvPr id="82" name="ZoneTexte 81"/>
          <p:cNvSpPr txBox="1"/>
          <p:nvPr/>
        </p:nvSpPr>
        <p:spPr>
          <a:xfrm>
            <a:off x="1547664" y="2132856"/>
            <a:ext cx="1069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800" dirty="0" err="1" smtClean="0"/>
              <a:t>undulator</a:t>
            </a:r>
            <a:endParaRPr lang="fr-FR" sz="1800" dirty="0"/>
          </a:p>
        </p:txBody>
      </p:sp>
      <p:cxnSp>
        <p:nvCxnSpPr>
          <p:cNvPr id="84" name="Connecteur droit avec flèche 83"/>
          <p:cNvCxnSpPr/>
          <p:nvPr/>
        </p:nvCxnSpPr>
        <p:spPr bwMode="auto">
          <a:xfrm>
            <a:off x="683568" y="1628800"/>
            <a:ext cx="3600400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5" name="Connecteur droit avec flèche 84"/>
          <p:cNvCxnSpPr/>
          <p:nvPr/>
        </p:nvCxnSpPr>
        <p:spPr bwMode="auto">
          <a:xfrm>
            <a:off x="4427984" y="1628800"/>
            <a:ext cx="2520280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7" name="ZoneTexte 86"/>
          <p:cNvSpPr txBox="1"/>
          <p:nvPr/>
        </p:nvSpPr>
        <p:spPr>
          <a:xfrm>
            <a:off x="1547664" y="1156682"/>
            <a:ext cx="6832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smtClean="0"/>
              <a:t>Ring</a:t>
            </a:r>
            <a:endParaRPr lang="fr-FR" sz="2000" dirty="0"/>
          </a:p>
        </p:txBody>
      </p:sp>
      <p:sp>
        <p:nvSpPr>
          <p:cNvPr id="88" name="ZoneTexte 87"/>
          <p:cNvSpPr txBox="1"/>
          <p:nvPr/>
        </p:nvSpPr>
        <p:spPr>
          <a:xfrm>
            <a:off x="4932040" y="1196752"/>
            <a:ext cx="14928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smtClean="0"/>
              <a:t>BL </a:t>
            </a:r>
            <a:r>
              <a:rPr lang="fr-FR" sz="2000" dirty="0" err="1" smtClean="0"/>
              <a:t>Frontend</a:t>
            </a:r>
            <a:endParaRPr lang="fr-FR" sz="2000" dirty="0"/>
          </a:p>
        </p:txBody>
      </p:sp>
      <p:cxnSp>
        <p:nvCxnSpPr>
          <p:cNvPr id="90" name="Connecteur droit avec flèche 89"/>
          <p:cNvCxnSpPr/>
          <p:nvPr/>
        </p:nvCxnSpPr>
        <p:spPr bwMode="auto">
          <a:xfrm flipH="1">
            <a:off x="7164288" y="1628800"/>
            <a:ext cx="1656184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1" name="ZoneTexte 90"/>
          <p:cNvSpPr txBox="1"/>
          <p:nvPr/>
        </p:nvSpPr>
        <p:spPr>
          <a:xfrm>
            <a:off x="7092280" y="1196752"/>
            <a:ext cx="11657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err="1" smtClean="0"/>
              <a:t>Beamline</a:t>
            </a:r>
            <a:endParaRPr lang="fr-FR" sz="20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Ellipse 54"/>
          <p:cNvSpPr/>
          <p:nvPr/>
        </p:nvSpPr>
        <p:spPr bwMode="auto">
          <a:xfrm>
            <a:off x="5436096" y="2680345"/>
            <a:ext cx="576064" cy="504056"/>
          </a:xfrm>
          <a:prstGeom prst="ellipse">
            <a:avLst/>
          </a:prstGeom>
          <a:solidFill>
            <a:schemeClr val="accent5"/>
          </a:solidFill>
          <a:ln w="12700" cap="flat" cmpd="sng" algn="ctr">
            <a:solidFill>
              <a:schemeClr val="tx1"/>
            </a:solidFill>
            <a:prstDash val="sysDash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0" name="Rectangle 39"/>
          <p:cNvSpPr/>
          <p:nvPr/>
        </p:nvSpPr>
        <p:spPr bwMode="auto">
          <a:xfrm>
            <a:off x="7524328" y="3193926"/>
            <a:ext cx="1080120" cy="1242000"/>
          </a:xfrm>
          <a:prstGeom prst="rect">
            <a:avLst/>
          </a:prstGeom>
          <a:solidFill>
            <a:srgbClr val="7D7D7D"/>
          </a:solidFill>
          <a:ln w="12700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USR Workshop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Beijing 29 Oct.- 1 Nov. 2012</a:t>
            </a:r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X-BPM and </a:t>
            </a:r>
            <a:r>
              <a:rPr lang="fr-FR" dirty="0" err="1" smtClean="0"/>
              <a:t>Primary</a:t>
            </a:r>
            <a:r>
              <a:rPr lang="fr-FR" dirty="0" smtClean="0"/>
              <a:t> </a:t>
            </a:r>
            <a:r>
              <a:rPr lang="fr-FR" dirty="0" err="1" smtClean="0"/>
              <a:t>Slits</a:t>
            </a:r>
            <a:r>
              <a:rPr lang="fr-FR" dirty="0" smtClean="0"/>
              <a:t> on </a:t>
            </a:r>
            <a:r>
              <a:rPr lang="fr-FR" dirty="0" err="1" smtClean="0"/>
              <a:t>Same</a:t>
            </a:r>
            <a:r>
              <a:rPr lang="fr-FR" dirty="0" smtClean="0"/>
              <a:t> Support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(#)</a:t>
            </a:r>
          </a:p>
          <a:p>
            <a:pPr>
              <a:defRPr/>
            </a:pPr>
            <a:endParaRPr lang="fr-FR"/>
          </a:p>
        </p:txBody>
      </p:sp>
      <p:sp>
        <p:nvSpPr>
          <p:cNvPr id="8" name="Rectangle 7"/>
          <p:cNvSpPr/>
          <p:nvPr/>
        </p:nvSpPr>
        <p:spPr bwMode="auto">
          <a:xfrm>
            <a:off x="7020272" y="2204864"/>
            <a:ext cx="288032" cy="2232248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428031" y="2727971"/>
            <a:ext cx="1368152" cy="461665"/>
          </a:xfrm>
          <a:prstGeom prst="rect">
            <a:avLst/>
          </a:prstGeom>
          <a:solidFill>
            <a:srgbClr val="FFFF66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fr-FR" dirty="0"/>
          </a:p>
        </p:txBody>
      </p:sp>
      <p:sp>
        <p:nvSpPr>
          <p:cNvPr id="10" name="Rectangle 9"/>
          <p:cNvSpPr/>
          <p:nvPr/>
        </p:nvSpPr>
        <p:spPr bwMode="auto">
          <a:xfrm>
            <a:off x="3328814" y="2996952"/>
            <a:ext cx="235074" cy="144016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693093" y="2996952"/>
            <a:ext cx="206499" cy="144016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8100392" y="2636912"/>
            <a:ext cx="216024" cy="576064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" name="Espace réservé de la date 3"/>
          <p:cNvSpPr txBox="1">
            <a:spLocks/>
          </p:cNvSpPr>
          <p:nvPr/>
        </p:nvSpPr>
        <p:spPr bwMode="auto">
          <a:xfrm>
            <a:off x="1524000" y="6248400"/>
            <a:ext cx="1981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smtClean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USR Workshop</a:t>
            </a:r>
            <a:endParaRPr kumimoji="0" lang="fr-FR" sz="1400" b="0" i="0" u="none" strike="noStrike" kern="1200" cap="none" spc="0" normalizeH="0" baseline="0" noProof="0">
              <a:ln>
                <a:noFill/>
              </a:ln>
              <a:solidFill>
                <a:srgbClr val="6633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4" name="Espace réservé du pied de page 4"/>
          <p:cNvSpPr txBox="1">
            <a:spLocks/>
          </p:cNvSpPr>
          <p:nvPr/>
        </p:nvSpPr>
        <p:spPr bwMode="auto">
          <a:xfrm>
            <a:off x="3733800" y="6172200"/>
            <a:ext cx="2895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Beijing 29 Oct.- 1 Nov. 2012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6633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5" name="Espace réservé du numéro de diapositive 5"/>
          <p:cNvSpPr txBox="1">
            <a:spLocks/>
          </p:cNvSpPr>
          <p:nvPr/>
        </p:nvSpPr>
        <p:spPr bwMode="auto">
          <a:xfrm>
            <a:off x="7239000" y="6237288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(#)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6" name="Hexagone 15"/>
          <p:cNvSpPr/>
          <p:nvPr/>
        </p:nvSpPr>
        <p:spPr bwMode="auto">
          <a:xfrm>
            <a:off x="467544" y="2852936"/>
            <a:ext cx="628656" cy="144016"/>
          </a:xfrm>
          <a:prstGeom prst="hexagon">
            <a:avLst>
              <a:gd name="adj" fmla="val 120901"/>
              <a:gd name="vf" fmla="val 115470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277167" y="1916832"/>
            <a:ext cx="10887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800" dirty="0" err="1" smtClean="0"/>
              <a:t>upstream</a:t>
            </a:r>
            <a:r>
              <a:rPr lang="fr-FR" sz="1800" dirty="0" smtClean="0"/>
              <a:t> </a:t>
            </a:r>
          </a:p>
          <a:p>
            <a:pPr algn="ctr"/>
            <a:r>
              <a:rPr lang="fr-FR" sz="1800" dirty="0" smtClean="0"/>
              <a:t>e-BPM</a:t>
            </a:r>
            <a:endParaRPr lang="fr-FR" sz="1800" dirty="0"/>
          </a:p>
        </p:txBody>
      </p:sp>
      <p:sp>
        <p:nvSpPr>
          <p:cNvPr id="18" name="Hexagone 17"/>
          <p:cNvSpPr/>
          <p:nvPr/>
        </p:nvSpPr>
        <p:spPr bwMode="auto">
          <a:xfrm>
            <a:off x="3112790" y="2852936"/>
            <a:ext cx="628656" cy="144016"/>
          </a:xfrm>
          <a:prstGeom prst="hexagon">
            <a:avLst>
              <a:gd name="adj" fmla="val 120901"/>
              <a:gd name="vf" fmla="val 115470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2728393" y="1916832"/>
            <a:ext cx="13708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800" dirty="0" err="1" smtClean="0"/>
              <a:t>downstream</a:t>
            </a:r>
            <a:r>
              <a:rPr lang="fr-FR" sz="1800" dirty="0" smtClean="0"/>
              <a:t> </a:t>
            </a:r>
          </a:p>
          <a:p>
            <a:pPr algn="ctr"/>
            <a:r>
              <a:rPr lang="fr-FR" sz="1800" dirty="0" smtClean="0"/>
              <a:t>e-BPM</a:t>
            </a:r>
            <a:endParaRPr lang="fr-FR" sz="1800" dirty="0"/>
          </a:p>
        </p:txBody>
      </p:sp>
      <p:sp>
        <p:nvSpPr>
          <p:cNvPr id="20" name="Ellipse 19"/>
          <p:cNvSpPr/>
          <p:nvPr/>
        </p:nvSpPr>
        <p:spPr bwMode="auto">
          <a:xfrm>
            <a:off x="7389178" y="2680345"/>
            <a:ext cx="576064" cy="504056"/>
          </a:xfrm>
          <a:prstGeom prst="ellipse">
            <a:avLst/>
          </a:prstGeom>
          <a:solidFill>
            <a:schemeClr val="accent5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21" name="Connecteur droit 20"/>
          <p:cNvCxnSpPr/>
          <p:nvPr/>
        </p:nvCxnSpPr>
        <p:spPr bwMode="auto">
          <a:xfrm rot="16200000">
            <a:off x="7504619" y="3005203"/>
            <a:ext cx="108000" cy="108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Connecteur droit 21"/>
          <p:cNvCxnSpPr/>
          <p:nvPr/>
        </p:nvCxnSpPr>
        <p:spPr bwMode="auto">
          <a:xfrm rot="5400000">
            <a:off x="7751326" y="2752354"/>
            <a:ext cx="108000" cy="108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Connecteur droit 22"/>
          <p:cNvCxnSpPr/>
          <p:nvPr/>
        </p:nvCxnSpPr>
        <p:spPr bwMode="auto">
          <a:xfrm rot="10800000">
            <a:off x="7775709" y="2994868"/>
            <a:ext cx="108000" cy="108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Connecteur droit 23"/>
          <p:cNvCxnSpPr/>
          <p:nvPr/>
        </p:nvCxnSpPr>
        <p:spPr bwMode="auto">
          <a:xfrm rot="10800000">
            <a:off x="7506727" y="2744935"/>
            <a:ext cx="108000" cy="108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5" name="ZoneTexte 24"/>
          <p:cNvSpPr txBox="1"/>
          <p:nvPr/>
        </p:nvSpPr>
        <p:spPr>
          <a:xfrm>
            <a:off x="7256765" y="1988840"/>
            <a:ext cx="9156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800" dirty="0" smtClean="0"/>
              <a:t>X-BPM</a:t>
            </a:r>
          </a:p>
          <a:p>
            <a:pPr algn="ctr"/>
            <a:r>
              <a:rPr lang="fr-FR" sz="1800" dirty="0" smtClean="0"/>
              <a:t># 2</a:t>
            </a:r>
            <a:endParaRPr lang="fr-FR" sz="1800" dirty="0"/>
          </a:p>
        </p:txBody>
      </p:sp>
      <p:sp>
        <p:nvSpPr>
          <p:cNvPr id="26" name="Rectangle 25"/>
          <p:cNvSpPr/>
          <p:nvPr/>
        </p:nvSpPr>
        <p:spPr bwMode="auto">
          <a:xfrm>
            <a:off x="8388424" y="2636912"/>
            <a:ext cx="216024" cy="576064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8028384" y="2737495"/>
            <a:ext cx="648072" cy="144016"/>
          </a:xfrm>
          <a:prstGeom prst="rect">
            <a:avLst/>
          </a:prstGeom>
          <a:solidFill>
            <a:srgbClr val="FFC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8028384" y="2968377"/>
            <a:ext cx="648072" cy="144016"/>
          </a:xfrm>
          <a:prstGeom prst="rect">
            <a:avLst/>
          </a:prstGeom>
          <a:solidFill>
            <a:srgbClr val="FFC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9" name="ZoneTexte 28"/>
          <p:cNvSpPr txBox="1"/>
          <p:nvPr/>
        </p:nvSpPr>
        <p:spPr>
          <a:xfrm>
            <a:off x="8047884" y="2132856"/>
            <a:ext cx="5565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800" dirty="0" err="1" smtClean="0"/>
              <a:t>slits</a:t>
            </a:r>
            <a:endParaRPr lang="fr-FR" sz="1800" dirty="0"/>
          </a:p>
        </p:txBody>
      </p:sp>
      <p:cxnSp>
        <p:nvCxnSpPr>
          <p:cNvPr id="30" name="Connecteur droit 29"/>
          <p:cNvCxnSpPr/>
          <p:nvPr/>
        </p:nvCxnSpPr>
        <p:spPr bwMode="auto">
          <a:xfrm>
            <a:off x="784151" y="2780928"/>
            <a:ext cx="0" cy="1008112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1" name="ZoneTexte 30"/>
          <p:cNvSpPr txBox="1"/>
          <p:nvPr/>
        </p:nvSpPr>
        <p:spPr>
          <a:xfrm>
            <a:off x="1763688" y="3563724"/>
            <a:ext cx="6623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800" dirty="0" smtClean="0"/>
              <a:t>~3 m</a:t>
            </a:r>
            <a:endParaRPr lang="fr-FR" sz="1800" dirty="0"/>
          </a:p>
        </p:txBody>
      </p:sp>
      <p:cxnSp>
        <p:nvCxnSpPr>
          <p:cNvPr id="32" name="Connecteur droit 31"/>
          <p:cNvCxnSpPr/>
          <p:nvPr/>
        </p:nvCxnSpPr>
        <p:spPr bwMode="auto">
          <a:xfrm>
            <a:off x="2123728" y="2636912"/>
            <a:ext cx="0" cy="79208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3" name="ZoneTexte 32"/>
          <p:cNvSpPr txBox="1"/>
          <p:nvPr/>
        </p:nvSpPr>
        <p:spPr>
          <a:xfrm>
            <a:off x="3779912" y="3356992"/>
            <a:ext cx="7777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800" dirty="0" smtClean="0"/>
              <a:t>~10 m</a:t>
            </a:r>
            <a:endParaRPr lang="fr-FR" sz="1800" dirty="0"/>
          </a:p>
        </p:txBody>
      </p:sp>
      <p:sp>
        <p:nvSpPr>
          <p:cNvPr id="34" name="ZoneTexte 33"/>
          <p:cNvSpPr txBox="1"/>
          <p:nvPr/>
        </p:nvSpPr>
        <p:spPr>
          <a:xfrm>
            <a:off x="6228184" y="3356992"/>
            <a:ext cx="7777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800" dirty="0" smtClean="0"/>
              <a:t>~10 m</a:t>
            </a:r>
            <a:endParaRPr lang="fr-FR" sz="1800" dirty="0"/>
          </a:p>
        </p:txBody>
      </p:sp>
      <p:cxnSp>
        <p:nvCxnSpPr>
          <p:cNvPr id="35" name="Connecteur droit 34"/>
          <p:cNvCxnSpPr/>
          <p:nvPr/>
        </p:nvCxnSpPr>
        <p:spPr bwMode="auto">
          <a:xfrm>
            <a:off x="179512" y="4437112"/>
            <a:ext cx="8352928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6" name="Rectangle 35"/>
          <p:cNvSpPr/>
          <p:nvPr/>
        </p:nvSpPr>
        <p:spPr bwMode="auto">
          <a:xfrm>
            <a:off x="216024" y="4437112"/>
            <a:ext cx="8676456" cy="36004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Concrete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</a:t>
            </a:r>
            <a:r>
              <a:rPr kumimoji="0" lang="fr-FR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slab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7" name="Rectangle 36"/>
          <p:cNvSpPr/>
          <p:nvPr/>
        </p:nvSpPr>
        <p:spPr bwMode="auto">
          <a:xfrm>
            <a:off x="5623544" y="3212976"/>
            <a:ext cx="244599" cy="122413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2700" cap="flat" cmpd="sng" algn="ctr">
            <a:solidFill>
              <a:schemeClr val="tx1"/>
            </a:solidFill>
            <a:prstDash val="sysDash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38" name="Connecteur droit 37"/>
          <p:cNvCxnSpPr/>
          <p:nvPr/>
        </p:nvCxnSpPr>
        <p:spPr bwMode="auto">
          <a:xfrm>
            <a:off x="3419872" y="2780928"/>
            <a:ext cx="0" cy="1008112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" name="Connecteur droit avec flèche 38"/>
          <p:cNvCxnSpPr/>
          <p:nvPr/>
        </p:nvCxnSpPr>
        <p:spPr bwMode="auto">
          <a:xfrm>
            <a:off x="774626" y="3563724"/>
            <a:ext cx="2645246" cy="929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" name="Connecteur droit avec flèche 40"/>
          <p:cNvCxnSpPr/>
          <p:nvPr/>
        </p:nvCxnSpPr>
        <p:spPr bwMode="auto">
          <a:xfrm>
            <a:off x="5743178" y="3356992"/>
            <a:ext cx="2645246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" name="Connecteur droit avec flèche 41"/>
          <p:cNvCxnSpPr/>
          <p:nvPr/>
        </p:nvCxnSpPr>
        <p:spPr bwMode="auto">
          <a:xfrm flipH="1">
            <a:off x="2123728" y="3356992"/>
            <a:ext cx="3600400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" name="Connecteur droit 42"/>
          <p:cNvCxnSpPr/>
          <p:nvPr/>
        </p:nvCxnSpPr>
        <p:spPr bwMode="auto">
          <a:xfrm>
            <a:off x="5724128" y="2564904"/>
            <a:ext cx="0" cy="1224136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ysDash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" name="Connecteur droit 43"/>
          <p:cNvCxnSpPr/>
          <p:nvPr/>
        </p:nvCxnSpPr>
        <p:spPr bwMode="auto">
          <a:xfrm>
            <a:off x="8354516" y="2564904"/>
            <a:ext cx="0" cy="1224136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6" name="Connecteur droit 45"/>
          <p:cNvCxnSpPr/>
          <p:nvPr/>
        </p:nvCxnSpPr>
        <p:spPr bwMode="auto">
          <a:xfrm>
            <a:off x="179512" y="2924944"/>
            <a:ext cx="8352928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7" name="ZoneTexte 46"/>
          <p:cNvSpPr txBox="1"/>
          <p:nvPr/>
        </p:nvSpPr>
        <p:spPr>
          <a:xfrm>
            <a:off x="5004048" y="3573016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800" dirty="0" smtClean="0">
                <a:solidFill>
                  <a:srgbClr val="000099"/>
                </a:solidFill>
              </a:rPr>
              <a:t>HLS</a:t>
            </a:r>
            <a:endParaRPr lang="fr-FR" dirty="0">
              <a:solidFill>
                <a:srgbClr val="000099"/>
              </a:solidFill>
            </a:endParaRPr>
          </a:p>
        </p:txBody>
      </p:sp>
      <p:sp>
        <p:nvSpPr>
          <p:cNvPr id="48" name="ZoneTexte 47"/>
          <p:cNvSpPr txBox="1"/>
          <p:nvPr/>
        </p:nvSpPr>
        <p:spPr>
          <a:xfrm>
            <a:off x="1547664" y="2132856"/>
            <a:ext cx="1069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800" dirty="0" err="1" smtClean="0"/>
              <a:t>undulator</a:t>
            </a:r>
            <a:endParaRPr lang="fr-FR" sz="1800" dirty="0"/>
          </a:p>
        </p:txBody>
      </p:sp>
      <p:cxnSp>
        <p:nvCxnSpPr>
          <p:cNvPr id="49" name="Connecteur droit avec flèche 48"/>
          <p:cNvCxnSpPr/>
          <p:nvPr/>
        </p:nvCxnSpPr>
        <p:spPr bwMode="auto">
          <a:xfrm>
            <a:off x="683568" y="1628800"/>
            <a:ext cx="3600400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0" name="Connecteur droit avec flèche 49"/>
          <p:cNvCxnSpPr/>
          <p:nvPr/>
        </p:nvCxnSpPr>
        <p:spPr bwMode="auto">
          <a:xfrm>
            <a:off x="4427984" y="1628800"/>
            <a:ext cx="2520280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1" name="ZoneTexte 50"/>
          <p:cNvSpPr txBox="1"/>
          <p:nvPr/>
        </p:nvSpPr>
        <p:spPr>
          <a:xfrm>
            <a:off x="1547664" y="1156682"/>
            <a:ext cx="6832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smtClean="0"/>
              <a:t>Ring</a:t>
            </a:r>
            <a:endParaRPr lang="fr-FR" sz="2000" dirty="0"/>
          </a:p>
        </p:txBody>
      </p:sp>
      <p:sp>
        <p:nvSpPr>
          <p:cNvPr id="52" name="ZoneTexte 51"/>
          <p:cNvSpPr txBox="1"/>
          <p:nvPr/>
        </p:nvSpPr>
        <p:spPr>
          <a:xfrm>
            <a:off x="4932040" y="1196752"/>
            <a:ext cx="14928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smtClean="0"/>
              <a:t>BL </a:t>
            </a:r>
            <a:r>
              <a:rPr lang="fr-FR" sz="2000" dirty="0" err="1" smtClean="0"/>
              <a:t>Frontend</a:t>
            </a:r>
            <a:endParaRPr lang="fr-FR" sz="2000" dirty="0"/>
          </a:p>
        </p:txBody>
      </p:sp>
      <p:cxnSp>
        <p:nvCxnSpPr>
          <p:cNvPr id="53" name="Connecteur droit avec flèche 52"/>
          <p:cNvCxnSpPr/>
          <p:nvPr/>
        </p:nvCxnSpPr>
        <p:spPr bwMode="auto">
          <a:xfrm flipH="1">
            <a:off x="7164288" y="1628800"/>
            <a:ext cx="1656184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4" name="ZoneTexte 53"/>
          <p:cNvSpPr txBox="1"/>
          <p:nvPr/>
        </p:nvSpPr>
        <p:spPr>
          <a:xfrm>
            <a:off x="7092280" y="1196752"/>
            <a:ext cx="11657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err="1" smtClean="0"/>
              <a:t>Beamline</a:t>
            </a:r>
            <a:endParaRPr lang="fr-FR" sz="2000" dirty="0"/>
          </a:p>
        </p:txBody>
      </p:sp>
      <p:cxnSp>
        <p:nvCxnSpPr>
          <p:cNvPr id="56" name="Connecteur droit 55"/>
          <p:cNvCxnSpPr/>
          <p:nvPr/>
        </p:nvCxnSpPr>
        <p:spPr bwMode="auto">
          <a:xfrm rot="16200000">
            <a:off x="5551537" y="3005203"/>
            <a:ext cx="108000" cy="108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ysDash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7" name="Connecteur droit 56"/>
          <p:cNvCxnSpPr/>
          <p:nvPr/>
        </p:nvCxnSpPr>
        <p:spPr bwMode="auto">
          <a:xfrm rot="5400000">
            <a:off x="5798244" y="2752354"/>
            <a:ext cx="108000" cy="108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ysDash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8" name="Connecteur droit 57"/>
          <p:cNvCxnSpPr/>
          <p:nvPr/>
        </p:nvCxnSpPr>
        <p:spPr bwMode="auto">
          <a:xfrm rot="10800000">
            <a:off x="5822627" y="2994868"/>
            <a:ext cx="108000" cy="108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ysDash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9" name="Connecteur droit 58"/>
          <p:cNvCxnSpPr/>
          <p:nvPr/>
        </p:nvCxnSpPr>
        <p:spPr bwMode="auto">
          <a:xfrm rot="10800000">
            <a:off x="5553645" y="2744935"/>
            <a:ext cx="108000" cy="108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ysDash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0" name="ZoneTexte 59"/>
          <p:cNvSpPr txBox="1"/>
          <p:nvPr/>
        </p:nvSpPr>
        <p:spPr>
          <a:xfrm>
            <a:off x="5231674" y="1988840"/>
            <a:ext cx="915635" cy="646331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wrap="none" rtlCol="0">
            <a:spAutoFit/>
          </a:bodyPr>
          <a:lstStyle/>
          <a:p>
            <a:pPr algn="ctr"/>
            <a:r>
              <a:rPr lang="fr-FR" sz="1800" dirty="0" smtClean="0"/>
              <a:t>X-BPM</a:t>
            </a:r>
          </a:p>
          <a:p>
            <a:pPr algn="ctr"/>
            <a:r>
              <a:rPr lang="fr-FR" sz="1800" dirty="0" smtClean="0"/>
              <a:t>#1</a:t>
            </a:r>
            <a:endParaRPr lang="fr-FR" sz="1800" dirty="0"/>
          </a:p>
        </p:txBody>
      </p:sp>
      <p:sp>
        <p:nvSpPr>
          <p:cNvPr id="45" name="Rectangle 44"/>
          <p:cNvSpPr/>
          <p:nvPr/>
        </p:nvSpPr>
        <p:spPr bwMode="auto">
          <a:xfrm>
            <a:off x="395536" y="3861048"/>
            <a:ext cx="8496944" cy="72008"/>
          </a:xfrm>
          <a:prstGeom prst="rect">
            <a:avLst/>
          </a:prstGeom>
          <a:solidFill>
            <a:srgbClr val="0000F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1" name="ZoneTexte 60"/>
          <p:cNvSpPr txBox="1"/>
          <p:nvPr/>
        </p:nvSpPr>
        <p:spPr>
          <a:xfrm>
            <a:off x="251520" y="5157192"/>
            <a:ext cx="896912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The second XBPM for Feedback; the first one for </a:t>
            </a:r>
            <a:r>
              <a:rPr lang="fr-FR" dirty="0" err="1" smtClean="0"/>
              <a:t>stability</a:t>
            </a:r>
            <a:r>
              <a:rPr lang="fr-FR" dirty="0" smtClean="0"/>
              <a:t> monitoring</a:t>
            </a:r>
          </a:p>
          <a:p>
            <a:r>
              <a:rPr lang="fr-FR" dirty="0" smtClean="0"/>
              <a:t>The HLS monitors </a:t>
            </a:r>
            <a:r>
              <a:rPr lang="fr-FR" dirty="0" err="1" smtClean="0"/>
              <a:t>slab</a:t>
            </a:r>
            <a:r>
              <a:rPr lang="fr-FR" dirty="0" smtClean="0"/>
              <a:t> </a:t>
            </a:r>
            <a:r>
              <a:rPr lang="fr-FR" dirty="0" err="1" smtClean="0"/>
              <a:t>deformation</a:t>
            </a:r>
            <a:r>
              <a:rPr lang="fr-FR" dirty="0" smtClean="0"/>
              <a:t>; </a:t>
            </a:r>
            <a:r>
              <a:rPr lang="fr-FR" dirty="0" err="1" smtClean="0"/>
              <a:t>it</a:t>
            </a:r>
            <a:r>
              <a:rPr lang="fr-FR" dirty="0" smtClean="0"/>
              <a:t> </a:t>
            </a:r>
            <a:r>
              <a:rPr lang="fr-FR" dirty="0" err="1" smtClean="0"/>
              <a:t>could</a:t>
            </a:r>
            <a:r>
              <a:rPr lang="fr-FR" dirty="0" smtClean="0"/>
              <a:t> </a:t>
            </a:r>
            <a:r>
              <a:rPr lang="fr-FR" dirty="0" err="1" smtClean="0"/>
              <a:t>eventually</a:t>
            </a:r>
            <a:r>
              <a:rPr lang="fr-FR" dirty="0" smtClean="0"/>
              <a:t> correct for </a:t>
            </a:r>
            <a:r>
              <a:rPr lang="fr-FR" dirty="0" err="1" smtClean="0"/>
              <a:t>it</a:t>
            </a:r>
            <a:r>
              <a:rPr lang="fr-FR" dirty="0" smtClean="0"/>
              <a:t>.</a:t>
            </a:r>
            <a:endParaRPr lang="fr-FR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Hydrostatic</a:t>
            </a:r>
            <a:r>
              <a:rPr lang="fr-FR" dirty="0" smtClean="0"/>
              <a:t> </a:t>
            </a:r>
            <a:r>
              <a:rPr lang="fr-FR" dirty="0" err="1" smtClean="0"/>
              <a:t>Leveling</a:t>
            </a:r>
            <a:r>
              <a:rPr lang="fr-FR" dirty="0" smtClean="0"/>
              <a:t> System (HLS)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err="1" smtClean="0"/>
              <a:t>These</a:t>
            </a:r>
            <a:r>
              <a:rPr lang="fr-FR" dirty="0" smtClean="0"/>
              <a:t> </a:t>
            </a:r>
            <a:r>
              <a:rPr lang="fr-FR" dirty="0" err="1" smtClean="0"/>
              <a:t>systems</a:t>
            </a:r>
            <a:r>
              <a:rPr lang="fr-FR" dirty="0" smtClean="0"/>
              <a:t> </a:t>
            </a:r>
            <a:r>
              <a:rPr lang="fr-FR" dirty="0" err="1" smtClean="0"/>
              <a:t>already</a:t>
            </a:r>
            <a:r>
              <a:rPr lang="fr-FR" dirty="0" smtClean="0"/>
              <a:t> </a:t>
            </a:r>
            <a:r>
              <a:rPr lang="fr-FR" dirty="0" err="1" smtClean="0"/>
              <a:t>bring</a:t>
            </a:r>
            <a:r>
              <a:rPr lang="fr-FR" dirty="0" smtClean="0"/>
              <a:t> </a:t>
            </a:r>
            <a:r>
              <a:rPr lang="fr-FR" dirty="0" err="1" smtClean="0"/>
              <a:t>submicron</a:t>
            </a:r>
            <a:r>
              <a:rPr lang="fr-FR" dirty="0" smtClean="0"/>
              <a:t> </a:t>
            </a:r>
            <a:r>
              <a:rPr lang="fr-FR" dirty="0" err="1" smtClean="0"/>
              <a:t>stability</a:t>
            </a:r>
            <a:r>
              <a:rPr lang="fr-FR" dirty="0" smtClean="0"/>
              <a:t> for </a:t>
            </a:r>
            <a:r>
              <a:rPr lang="fr-FR" dirty="0" err="1" smtClean="0"/>
              <a:t>response</a:t>
            </a:r>
            <a:r>
              <a:rPr lang="fr-FR" dirty="0" smtClean="0"/>
              <a:t> times of a few seconds</a:t>
            </a:r>
          </a:p>
          <a:p>
            <a:r>
              <a:rPr lang="fr-FR" dirty="0" err="1" smtClean="0"/>
              <a:t>They</a:t>
            </a:r>
            <a:r>
              <a:rPr lang="fr-FR" dirty="0" smtClean="0"/>
              <a:t> </a:t>
            </a:r>
            <a:r>
              <a:rPr lang="fr-FR" dirty="0" err="1" smtClean="0"/>
              <a:t>can</a:t>
            </a:r>
            <a:r>
              <a:rPr lang="fr-FR" dirty="0" smtClean="0"/>
              <a:t> correct for </a:t>
            </a:r>
            <a:r>
              <a:rPr lang="fr-FR" dirty="0" err="1" smtClean="0"/>
              <a:t>slab</a:t>
            </a:r>
            <a:r>
              <a:rPr lang="fr-FR" dirty="0" smtClean="0"/>
              <a:t> </a:t>
            </a:r>
            <a:r>
              <a:rPr lang="fr-FR" dirty="0" err="1" smtClean="0"/>
              <a:t>deformations</a:t>
            </a:r>
            <a:endParaRPr lang="fr-FR" dirty="0" smtClean="0"/>
          </a:p>
          <a:p>
            <a:r>
              <a:rPr lang="fr-FR" dirty="0" err="1" smtClean="0"/>
              <a:t>They</a:t>
            </a:r>
            <a:r>
              <a:rPr lang="fr-FR" dirty="0" smtClean="0"/>
              <a:t> are </a:t>
            </a:r>
            <a:r>
              <a:rPr lang="fr-FR" dirty="0" err="1" smtClean="0"/>
              <a:t>potential</a:t>
            </a:r>
            <a:r>
              <a:rPr lang="fr-FR" dirty="0" smtClean="0"/>
              <a:t> candidates for </a:t>
            </a:r>
            <a:r>
              <a:rPr lang="fr-FR" dirty="0" err="1" smtClean="0"/>
              <a:t>sensors</a:t>
            </a:r>
            <a:r>
              <a:rPr lang="fr-FR" dirty="0" smtClean="0"/>
              <a:t> in vertical position and angle feedback </a:t>
            </a:r>
            <a:r>
              <a:rPr lang="fr-FR" dirty="0" err="1" smtClean="0"/>
              <a:t>systems</a:t>
            </a:r>
            <a:r>
              <a:rPr lang="fr-FR" dirty="0" smtClean="0"/>
              <a:t> </a:t>
            </a:r>
          </a:p>
          <a:p>
            <a:r>
              <a:rPr lang="fr-FR" dirty="0" err="1" smtClean="0"/>
              <a:t>They</a:t>
            </a:r>
            <a:r>
              <a:rPr lang="fr-FR" dirty="0" smtClean="0"/>
              <a:t> </a:t>
            </a:r>
            <a:r>
              <a:rPr lang="fr-FR" dirty="0" err="1" smtClean="0"/>
              <a:t>can</a:t>
            </a:r>
            <a:r>
              <a:rPr lang="fr-FR" dirty="0" smtClean="0"/>
              <a:t> </a:t>
            </a:r>
            <a:r>
              <a:rPr lang="fr-FR" dirty="0" err="1" smtClean="0"/>
              <a:t>equip</a:t>
            </a:r>
            <a:r>
              <a:rPr lang="fr-FR" dirty="0" smtClean="0"/>
              <a:t> </a:t>
            </a:r>
            <a:r>
              <a:rPr lang="fr-FR" dirty="0" err="1" smtClean="0"/>
              <a:t>several</a:t>
            </a:r>
            <a:r>
              <a:rPr lang="fr-FR" dirty="0" smtClean="0"/>
              <a:t> </a:t>
            </a:r>
            <a:r>
              <a:rPr lang="fr-FR" dirty="0" err="1" smtClean="0"/>
              <a:t>critical</a:t>
            </a:r>
            <a:r>
              <a:rPr lang="fr-FR" dirty="0" smtClean="0"/>
              <a:t> items of the machine (</a:t>
            </a:r>
            <a:r>
              <a:rPr lang="fr-FR" dirty="0" err="1" smtClean="0"/>
              <a:t>BPMs</a:t>
            </a:r>
            <a:r>
              <a:rPr lang="fr-FR" dirty="0" smtClean="0"/>
              <a:t>), the </a:t>
            </a:r>
            <a:r>
              <a:rPr lang="fr-FR" dirty="0" err="1" smtClean="0"/>
              <a:t>Frontend</a:t>
            </a:r>
            <a:r>
              <a:rPr lang="fr-FR" dirty="0" smtClean="0"/>
              <a:t> (</a:t>
            </a:r>
            <a:r>
              <a:rPr lang="fr-FR" dirty="0" err="1" smtClean="0"/>
              <a:t>XBPMs</a:t>
            </a:r>
            <a:r>
              <a:rPr lang="fr-FR" dirty="0" smtClean="0"/>
              <a:t>) and the </a:t>
            </a:r>
            <a:r>
              <a:rPr lang="fr-FR" dirty="0" err="1" smtClean="0"/>
              <a:t>Beamline</a:t>
            </a:r>
            <a:r>
              <a:rPr lang="fr-FR" dirty="0" smtClean="0"/>
              <a:t> (entrance </a:t>
            </a:r>
            <a:r>
              <a:rPr lang="fr-FR" dirty="0" err="1" smtClean="0"/>
              <a:t>slits</a:t>
            </a:r>
            <a:r>
              <a:rPr lang="fr-FR" dirty="0" smtClean="0"/>
              <a:t>, </a:t>
            </a:r>
            <a:r>
              <a:rPr lang="fr-FR" dirty="0" err="1" smtClean="0"/>
              <a:t>mirrors</a:t>
            </a:r>
            <a:r>
              <a:rPr lang="fr-FR" dirty="0" smtClean="0"/>
              <a:t> </a:t>
            </a:r>
            <a:r>
              <a:rPr lang="fr-FR" dirty="0" err="1" smtClean="0"/>
              <a:t>etc</a:t>
            </a:r>
            <a:r>
              <a:rPr lang="fr-FR" dirty="0" smtClean="0"/>
              <a:t>…)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USR Workshop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Beijing 29 Oct.- 1 Nov. 2012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(#)</a:t>
            </a:r>
          </a:p>
          <a:p>
            <a:pPr>
              <a:defRPr/>
            </a:pPr>
            <a:endParaRPr lang="fr-FR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USR Workshop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Beijing 29 Oct.- 1 Nov. 2012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(#)</a:t>
            </a:r>
          </a:p>
          <a:p>
            <a:pPr>
              <a:defRPr/>
            </a:pPr>
            <a:endParaRPr lang="fr-FR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678285" cy="612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ZoneTexte 7"/>
          <p:cNvSpPr txBox="1"/>
          <p:nvPr/>
        </p:nvSpPr>
        <p:spPr>
          <a:xfrm>
            <a:off x="4572000" y="836712"/>
            <a:ext cx="4464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dirty="0" err="1" smtClean="0"/>
              <a:t>Courtesy</a:t>
            </a:r>
            <a:r>
              <a:rPr lang="fr-FR" sz="1800" dirty="0" smtClean="0"/>
              <a:t>: C. Bourgoin (</a:t>
            </a:r>
            <a:r>
              <a:rPr lang="fr-FR" sz="1800" dirty="0" err="1" smtClean="0"/>
              <a:t>gogle</a:t>
            </a:r>
            <a:r>
              <a:rPr lang="fr-FR" sz="1800" dirty="0" smtClean="0"/>
              <a:t>: </a:t>
            </a:r>
            <a:r>
              <a:rPr lang="fr-FR" sz="1800" dirty="0" err="1" smtClean="0"/>
              <a:t>hls</a:t>
            </a:r>
            <a:r>
              <a:rPr lang="fr-FR" sz="1800" dirty="0" smtClean="0"/>
              <a:t> </a:t>
            </a:r>
            <a:r>
              <a:rPr lang="fr-FR" sz="1800" dirty="0" err="1" smtClean="0"/>
              <a:t>roscoff</a:t>
            </a:r>
            <a:r>
              <a:rPr lang="fr-FR" sz="1800" dirty="0" smtClean="0"/>
              <a:t>)</a:t>
            </a:r>
          </a:p>
          <a:p>
            <a:r>
              <a:rPr lang="fr-FR" sz="1800" dirty="0" smtClean="0"/>
              <a:t>                 A. </a:t>
            </a:r>
            <a:r>
              <a:rPr lang="fr-FR" sz="1800" dirty="0" err="1" smtClean="0"/>
              <a:t>Somogyi</a:t>
            </a:r>
            <a:r>
              <a:rPr lang="fr-FR" sz="1800" dirty="0" smtClean="0"/>
              <a:t> (EXP-RA-1302-APS</a:t>
            </a:r>
            <a:endParaRPr lang="fr-FR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Needed</a:t>
            </a:r>
            <a:r>
              <a:rPr lang="fr-FR" dirty="0" smtClean="0"/>
              <a:t> </a:t>
            </a:r>
            <a:r>
              <a:rPr lang="fr-FR" dirty="0" err="1" smtClean="0"/>
              <a:t>Developments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09600" y="1268760"/>
            <a:ext cx="8496300" cy="4683125"/>
          </a:xfrm>
        </p:spPr>
        <p:txBody>
          <a:bodyPr/>
          <a:lstStyle/>
          <a:p>
            <a:r>
              <a:rPr lang="fr-FR" dirty="0" smtClean="0"/>
              <a:t>For ID </a:t>
            </a:r>
            <a:r>
              <a:rPr lang="fr-FR" dirty="0" err="1" smtClean="0"/>
              <a:t>Beamlines</a:t>
            </a:r>
            <a:r>
              <a:rPr lang="fr-FR" dirty="0" smtClean="0"/>
              <a:t>: </a:t>
            </a:r>
            <a:r>
              <a:rPr lang="fr-FR" dirty="0" err="1" smtClean="0"/>
              <a:t>XBPMs</a:t>
            </a:r>
            <a:r>
              <a:rPr lang="fr-FR" dirty="0" smtClean="0"/>
              <a:t> </a:t>
            </a:r>
            <a:r>
              <a:rPr lang="fr-FR" dirty="0" err="1" smtClean="0"/>
              <a:t>independant</a:t>
            </a:r>
            <a:r>
              <a:rPr lang="fr-FR" dirty="0" smtClean="0"/>
              <a:t> of gap and phase changes</a:t>
            </a:r>
          </a:p>
          <a:p>
            <a:r>
              <a:rPr lang="fr-FR" dirty="0" smtClean="0"/>
              <a:t>XBPM </a:t>
            </a:r>
            <a:r>
              <a:rPr lang="fr-FR" dirty="0" err="1" smtClean="0"/>
              <a:t>near</a:t>
            </a:r>
            <a:r>
              <a:rPr lang="fr-FR" dirty="0" smtClean="0"/>
              <a:t> the 1st </a:t>
            </a:r>
            <a:r>
              <a:rPr lang="fr-FR" dirty="0" err="1" smtClean="0"/>
              <a:t>Beamline</a:t>
            </a:r>
            <a:r>
              <a:rPr lang="fr-FR" dirty="0" smtClean="0"/>
              <a:t> </a:t>
            </a:r>
            <a:r>
              <a:rPr lang="fr-FR" dirty="0" err="1" smtClean="0"/>
              <a:t>critical</a:t>
            </a:r>
            <a:r>
              <a:rPr lang="fr-FR" dirty="0" smtClean="0"/>
              <a:t> item </a:t>
            </a:r>
            <a:r>
              <a:rPr lang="fr-FR" dirty="0" err="1" smtClean="0"/>
              <a:t>could</a:t>
            </a:r>
            <a:r>
              <a:rPr lang="fr-FR" dirty="0" smtClean="0"/>
              <a:t>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used</a:t>
            </a:r>
            <a:r>
              <a:rPr lang="fr-FR" dirty="0" smtClean="0"/>
              <a:t> in global feedback </a:t>
            </a:r>
            <a:r>
              <a:rPr lang="fr-FR" dirty="0" err="1" smtClean="0"/>
              <a:t>loop</a:t>
            </a:r>
            <a:r>
              <a:rPr lang="fr-FR" dirty="0" smtClean="0"/>
              <a:t> ?</a:t>
            </a:r>
          </a:p>
          <a:p>
            <a:r>
              <a:rPr lang="fr-FR" dirty="0" smtClean="0"/>
              <a:t>Corrections of </a:t>
            </a:r>
            <a:r>
              <a:rPr lang="fr-FR" dirty="0" err="1" smtClean="0"/>
              <a:t>IDs</a:t>
            </a:r>
            <a:r>
              <a:rPr lang="fr-FR" dirty="0" smtClean="0"/>
              <a:t> </a:t>
            </a:r>
          </a:p>
          <a:p>
            <a:pPr lvl="1"/>
            <a:r>
              <a:rPr lang="fr-FR" dirty="0" err="1" smtClean="0"/>
              <a:t>skew</a:t>
            </a:r>
            <a:r>
              <a:rPr lang="fr-FR" dirty="0" smtClean="0"/>
              <a:t> quad components</a:t>
            </a:r>
          </a:p>
          <a:p>
            <a:pPr lvl="1"/>
            <a:r>
              <a:rPr lang="fr-FR" dirty="0" err="1" smtClean="0"/>
              <a:t>Better</a:t>
            </a:r>
            <a:r>
              <a:rPr lang="fr-FR" dirty="0" smtClean="0"/>
              <a:t> suppression of </a:t>
            </a:r>
            <a:r>
              <a:rPr lang="fr-FR" dirty="0" err="1" smtClean="0"/>
              <a:t>electron</a:t>
            </a:r>
            <a:r>
              <a:rPr lang="fr-FR" dirty="0" smtClean="0"/>
              <a:t> </a:t>
            </a:r>
            <a:r>
              <a:rPr lang="fr-FR" dirty="0" err="1" smtClean="0"/>
              <a:t>orbit</a:t>
            </a:r>
            <a:r>
              <a:rPr lang="fr-FR" dirty="0" smtClean="0"/>
              <a:t> perturbations </a:t>
            </a:r>
            <a:r>
              <a:rPr lang="fr-FR" dirty="0" err="1" smtClean="0"/>
              <a:t>with</a:t>
            </a:r>
            <a:r>
              <a:rPr lang="fr-FR" dirty="0" smtClean="0"/>
              <a:t> gap and phase changes</a:t>
            </a:r>
          </a:p>
          <a:p>
            <a:pPr lvl="1"/>
            <a:r>
              <a:rPr lang="fr-FR" dirty="0" err="1" smtClean="0"/>
              <a:t>Supression</a:t>
            </a:r>
            <a:r>
              <a:rPr lang="fr-FR" dirty="0" smtClean="0"/>
              <a:t> of photon </a:t>
            </a:r>
            <a:r>
              <a:rPr lang="fr-FR" dirty="0" err="1" smtClean="0"/>
              <a:t>beam</a:t>
            </a:r>
            <a:r>
              <a:rPr lang="fr-FR" dirty="0" smtClean="0"/>
              <a:t> </a:t>
            </a:r>
            <a:r>
              <a:rPr lang="fr-FR" dirty="0" err="1" smtClean="0"/>
              <a:t>pointing</a:t>
            </a:r>
            <a:r>
              <a:rPr lang="fr-FR" dirty="0" smtClean="0"/>
              <a:t> direction changes </a:t>
            </a:r>
            <a:r>
              <a:rPr lang="fr-FR" dirty="0" err="1" smtClean="0"/>
              <a:t>with</a:t>
            </a:r>
            <a:r>
              <a:rPr lang="fr-FR" dirty="0" smtClean="0"/>
              <a:t> gap and phase</a:t>
            </a:r>
          </a:p>
          <a:p>
            <a:r>
              <a:rPr lang="fr-FR" dirty="0" smtClean="0"/>
              <a:t>High performance HLS or on-line </a:t>
            </a:r>
            <a:r>
              <a:rPr lang="fr-FR" dirty="0" err="1" smtClean="0"/>
              <a:t>survey</a:t>
            </a:r>
            <a:r>
              <a:rPr lang="fr-FR" dirty="0" smtClean="0"/>
              <a:t>/</a:t>
            </a:r>
            <a:r>
              <a:rPr lang="fr-FR" dirty="0" err="1" smtClean="0"/>
              <a:t>alignment</a:t>
            </a:r>
            <a:r>
              <a:rPr lang="fr-FR" dirty="0" smtClean="0"/>
              <a:t> </a:t>
            </a:r>
            <a:r>
              <a:rPr lang="fr-FR" dirty="0" err="1" smtClean="0"/>
              <a:t>systems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USR Workshop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Beijing 29 Oct.- 1 Nov. 2012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(#)</a:t>
            </a:r>
          </a:p>
          <a:p>
            <a:pPr>
              <a:defRPr/>
            </a:pPr>
            <a:endParaRPr lang="fr-FR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USR Workshop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Beijing 29 Oct.- 1 Nov. 2012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(#)</a:t>
            </a:r>
          </a:p>
          <a:p>
            <a:pPr>
              <a:defRPr/>
            </a:pPr>
            <a:endParaRPr lang="fr-FR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50825" y="332656"/>
            <a:ext cx="3744913" cy="1712913"/>
          </a:xfrm>
          <a:prstGeom prst="rect">
            <a:avLst/>
          </a:prstGeom>
        </p:spPr>
        <p:txBody>
          <a:bodyPr/>
          <a:lstStyle/>
          <a:p>
            <a:pPr eaLnBrk="1" hangingPunct="1">
              <a:defRPr/>
            </a:pPr>
            <a:r>
              <a:rPr lang="en-GB" sz="1800" b="1" kern="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Using DCM pitch modulation and feedback to improve long term X-ray beam stability</a:t>
            </a:r>
            <a:endParaRPr lang="en-GB" sz="1400" b="1" kern="0" dirty="0">
              <a:solidFill>
                <a:srgbClr val="000000"/>
              </a:solidFill>
              <a:latin typeface="+mj-lt"/>
              <a:ea typeface="+mj-ea"/>
              <a:cs typeface="+mj-cs"/>
            </a:endParaRPr>
          </a:p>
          <a:p>
            <a:pPr algn="just" eaLnBrk="1" hangingPunct="1">
              <a:defRPr/>
            </a:pPr>
            <a:endParaRPr lang="en-GB" sz="1400" kern="0" dirty="0">
              <a:solidFill>
                <a:srgbClr val="000000"/>
              </a:solidFill>
              <a:latin typeface="+mj-lt"/>
              <a:ea typeface="+mj-ea"/>
              <a:cs typeface="+mj-cs"/>
            </a:endParaRPr>
          </a:p>
          <a:p>
            <a:pPr algn="just" eaLnBrk="1" hangingPunct="1">
              <a:defRPr/>
            </a:pPr>
            <a:endParaRPr lang="en-GB" sz="1400" kern="0" dirty="0">
              <a:solidFill>
                <a:srgbClr val="000000"/>
              </a:solidFill>
              <a:latin typeface="+mj-lt"/>
              <a:ea typeface="+mj-ea"/>
              <a:cs typeface="+mj-cs"/>
            </a:endParaRPr>
          </a:p>
          <a:p>
            <a:pPr algn="just" eaLnBrk="1" hangingPunct="1">
              <a:defRPr/>
            </a:pPr>
            <a:r>
              <a:rPr lang="en-GB" sz="1800" kern="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SRI2012, courtesy of C Bloomer</a:t>
            </a:r>
            <a:endParaRPr lang="en-GB" sz="1400" kern="0" dirty="0">
              <a:solidFill>
                <a:srgbClr val="00000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9" name="Picture 2" descr="C:\Users\yhz16343\Desktop\jc_01.tif"/>
          <p:cNvPicPr>
            <a:picLocks noChangeAspect="1" noChangeArrowheads="1"/>
          </p:cNvPicPr>
          <p:nvPr/>
        </p:nvPicPr>
        <p:blipFill>
          <a:blip r:embed="rId2" cstate="print"/>
          <a:srcRect l="6427" r="8606"/>
          <a:stretch>
            <a:fillRect/>
          </a:stretch>
        </p:blipFill>
        <p:spPr bwMode="auto">
          <a:xfrm>
            <a:off x="4040188" y="0"/>
            <a:ext cx="5103812" cy="249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7019925" y="3573463"/>
            <a:ext cx="2016125" cy="1800225"/>
          </a:xfrm>
          <a:prstGeom prst="rect">
            <a:avLst/>
          </a:prstGeom>
        </p:spPr>
        <p:txBody>
          <a:bodyPr/>
          <a:lstStyle/>
          <a:p>
            <a:pPr algn="just" eaLnBrk="1" hangingPunct="1">
              <a:defRPr/>
            </a:pPr>
            <a:r>
              <a:rPr lang="en-GB" sz="1400" kern="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Using this system the beam intensity at the sample point can be maintained for several hours to 0.1% </a:t>
            </a:r>
            <a:r>
              <a:rPr lang="en-GB" sz="1400" kern="0" dirty="0" err="1">
                <a:solidFill>
                  <a:srgbClr val="000000"/>
                </a:solidFill>
                <a:latin typeface="+mj-lt"/>
                <a:ea typeface="+mj-ea"/>
                <a:cs typeface="+mj-cs"/>
              </a:rPr>
              <a:t>r.m.s</a:t>
            </a:r>
            <a:r>
              <a:rPr lang="en-GB" sz="1400" kern="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., an improvement of a factor of 5.</a:t>
            </a:r>
          </a:p>
        </p:txBody>
      </p:sp>
      <p:pic>
        <p:nvPicPr>
          <p:cNvPr id="11" name="Picture 6" descr="C:\Users\yhz16343\Desktop\jc_03.tif"/>
          <p:cNvPicPr>
            <a:picLocks noChangeAspect="1" noChangeArrowheads="1"/>
          </p:cNvPicPr>
          <p:nvPr/>
        </p:nvPicPr>
        <p:blipFill>
          <a:blip r:embed="rId3" cstate="print"/>
          <a:srcRect l="8662" r="7967"/>
          <a:stretch>
            <a:fillRect/>
          </a:stretch>
        </p:blipFill>
        <p:spPr bwMode="auto">
          <a:xfrm>
            <a:off x="0" y="2505075"/>
            <a:ext cx="7019925" cy="435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USR Workshop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Beijing 29 Oct.- 1 Nov. 2012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(#)</a:t>
            </a:r>
          </a:p>
          <a:p>
            <a:pPr>
              <a:defRPr/>
            </a:pPr>
            <a:endParaRPr lang="fr-FR"/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fr-FR" sz="3200" i="1" dirty="0" smtClean="0"/>
              <a:t>Mirror </a:t>
            </a:r>
            <a:r>
              <a:rPr lang="fr-FR" sz="3200" i="1" dirty="0" err="1" smtClean="0"/>
              <a:t>Pointing</a:t>
            </a:r>
            <a:r>
              <a:rPr lang="fr-FR" sz="3200" i="1" dirty="0" smtClean="0"/>
              <a:t> Feedback </a:t>
            </a:r>
            <a:br>
              <a:rPr lang="fr-FR" sz="3200" i="1" dirty="0" smtClean="0"/>
            </a:br>
            <a:r>
              <a:rPr lang="fr-FR" sz="2400" dirty="0" smtClean="0"/>
              <a:t>Van </a:t>
            </a:r>
            <a:r>
              <a:rPr lang="fr-FR" sz="2400" dirty="0" err="1" smtClean="0"/>
              <a:t>Campen</a:t>
            </a:r>
            <a:r>
              <a:rPr lang="fr-FR" sz="2400" dirty="0" smtClean="0"/>
              <a:t> et al. </a:t>
            </a:r>
            <a:r>
              <a:rPr lang="fr-FR" sz="2400" i="1" dirty="0" smtClean="0"/>
              <a:t>SSRL 2008</a:t>
            </a:r>
            <a:endParaRPr lang="fr-FR" sz="320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763" y="1596355"/>
            <a:ext cx="8372475" cy="435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Can the </a:t>
            </a:r>
            <a:r>
              <a:rPr lang="fr-FR" dirty="0" err="1" smtClean="0"/>
              <a:t>Present</a:t>
            </a:r>
            <a:r>
              <a:rPr lang="fr-FR" dirty="0" smtClean="0"/>
              <a:t> Machines </a:t>
            </a:r>
            <a:r>
              <a:rPr lang="fr-FR" dirty="0" err="1" smtClean="0"/>
              <a:t>Stability</a:t>
            </a:r>
            <a:r>
              <a:rPr lang="fr-FR" dirty="0" smtClean="0"/>
              <a:t> Suit USR </a:t>
            </a:r>
            <a:r>
              <a:rPr lang="fr-FR" dirty="0" err="1" smtClean="0"/>
              <a:t>Needs</a:t>
            </a:r>
            <a:r>
              <a:rPr lang="fr-FR" dirty="0" smtClean="0"/>
              <a:t>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09600" y="1124744"/>
            <a:ext cx="8496300" cy="4683125"/>
          </a:xfrm>
        </p:spPr>
        <p:txBody>
          <a:bodyPr/>
          <a:lstStyle/>
          <a:p>
            <a:r>
              <a:rPr lang="fr-FR" sz="2000" dirty="0" smtClean="0"/>
              <a:t>The issues are </a:t>
            </a:r>
            <a:r>
              <a:rPr lang="fr-FR" sz="2000" dirty="0" err="1" smtClean="0"/>
              <a:t>known</a:t>
            </a:r>
            <a:r>
              <a:rPr lang="fr-FR" sz="2000" dirty="0" smtClean="0"/>
              <a:t>, </a:t>
            </a:r>
            <a:r>
              <a:rPr lang="fr-FR" sz="2000" dirty="0" err="1" smtClean="0"/>
              <a:t>can</a:t>
            </a:r>
            <a:r>
              <a:rPr lang="fr-FR" sz="2000" dirty="0" smtClean="0"/>
              <a:t> </a:t>
            </a:r>
            <a:r>
              <a:rPr lang="fr-FR" sz="2000" dirty="0" err="1" smtClean="0"/>
              <a:t>we</a:t>
            </a:r>
            <a:r>
              <a:rPr lang="fr-FR" sz="2000" dirty="0" smtClean="0"/>
              <a:t> </a:t>
            </a:r>
            <a:r>
              <a:rPr lang="fr-FR" sz="2000" dirty="0" err="1" smtClean="0"/>
              <a:t>take</a:t>
            </a:r>
            <a:r>
              <a:rPr lang="fr-FR" sz="2000" dirty="0" smtClean="0"/>
              <a:t> </a:t>
            </a:r>
            <a:r>
              <a:rPr lang="fr-FR" sz="2000" dirty="0" err="1" smtClean="0"/>
              <a:t>much</a:t>
            </a:r>
            <a:r>
              <a:rPr lang="fr-FR" sz="2000" dirty="0" smtClean="0"/>
              <a:t> </a:t>
            </a:r>
            <a:r>
              <a:rPr lang="fr-FR" sz="2000" dirty="0" err="1" smtClean="0"/>
              <a:t>better</a:t>
            </a:r>
            <a:r>
              <a:rPr lang="fr-FR" sz="2000" dirty="0" smtClean="0"/>
              <a:t> care </a:t>
            </a:r>
            <a:r>
              <a:rPr lang="fr-FR" sz="2000" dirty="0" err="1" smtClean="0"/>
              <a:t>than</a:t>
            </a:r>
            <a:r>
              <a:rPr lang="fr-FR" sz="2000" dirty="0" smtClean="0"/>
              <a:t> </a:t>
            </a:r>
            <a:r>
              <a:rPr lang="fr-FR" sz="2000" dirty="0" err="1" smtClean="0"/>
              <a:t>existing</a:t>
            </a:r>
            <a:r>
              <a:rPr lang="fr-FR" sz="2000" dirty="0" smtClean="0"/>
              <a:t> machines?</a:t>
            </a:r>
          </a:p>
          <a:p>
            <a:pPr lvl="1"/>
            <a:r>
              <a:rPr lang="fr-FR" sz="1800" dirty="0" smtClean="0"/>
              <a:t>Building </a:t>
            </a:r>
          </a:p>
          <a:p>
            <a:pPr lvl="1"/>
            <a:r>
              <a:rPr lang="fr-FR" sz="1800" dirty="0" err="1" smtClean="0"/>
              <a:t>Temperature</a:t>
            </a:r>
            <a:r>
              <a:rPr lang="fr-FR" sz="1800" dirty="0" smtClean="0"/>
              <a:t> control</a:t>
            </a:r>
          </a:p>
          <a:p>
            <a:pPr lvl="1"/>
            <a:r>
              <a:rPr lang="fr-FR" sz="1800" dirty="0" err="1" smtClean="0"/>
              <a:t>Girder</a:t>
            </a:r>
            <a:r>
              <a:rPr lang="fr-FR" sz="1800" dirty="0" smtClean="0"/>
              <a:t> </a:t>
            </a:r>
            <a:r>
              <a:rPr lang="fr-FR" sz="1800" dirty="0" err="1" smtClean="0"/>
              <a:t>rigidity</a:t>
            </a:r>
            <a:endParaRPr lang="fr-FR" sz="1800" dirty="0" smtClean="0"/>
          </a:p>
          <a:p>
            <a:pPr lvl="1"/>
            <a:r>
              <a:rPr lang="fr-FR" sz="1800" dirty="0" smtClean="0"/>
              <a:t>Power </a:t>
            </a:r>
            <a:r>
              <a:rPr lang="fr-FR" sz="1800" dirty="0" err="1" smtClean="0"/>
              <a:t>Supply</a:t>
            </a:r>
            <a:r>
              <a:rPr lang="fr-FR" sz="1800" dirty="0" smtClean="0"/>
              <a:t> </a:t>
            </a:r>
            <a:r>
              <a:rPr lang="fr-FR" sz="1800" dirty="0" err="1" smtClean="0"/>
              <a:t>stability</a:t>
            </a:r>
            <a:endParaRPr lang="fr-FR" sz="1800" dirty="0" smtClean="0"/>
          </a:p>
          <a:p>
            <a:pPr lvl="1"/>
            <a:r>
              <a:rPr lang="fr-FR" sz="1800" dirty="0" smtClean="0"/>
              <a:t>Vacuum </a:t>
            </a:r>
            <a:r>
              <a:rPr lang="fr-FR" sz="1800" dirty="0" err="1" smtClean="0"/>
              <a:t>chamber</a:t>
            </a:r>
            <a:r>
              <a:rPr lang="fr-FR" sz="1800" dirty="0" smtClean="0"/>
              <a:t> </a:t>
            </a:r>
            <a:r>
              <a:rPr lang="fr-FR" sz="1800" dirty="0" err="1" smtClean="0"/>
              <a:t>with</a:t>
            </a:r>
            <a:r>
              <a:rPr lang="fr-FR" sz="1800" dirty="0" smtClean="0"/>
              <a:t> </a:t>
            </a:r>
            <a:r>
              <a:rPr lang="fr-FR" sz="1800" dirty="0" err="1" smtClean="0"/>
              <a:t>BPMs</a:t>
            </a:r>
            <a:r>
              <a:rPr lang="fr-FR" sz="1800" dirty="0" smtClean="0"/>
              <a:t> stable in transverse position</a:t>
            </a:r>
          </a:p>
          <a:p>
            <a:pPr lvl="1"/>
            <a:r>
              <a:rPr lang="fr-FR" sz="1800" dirty="0" smtClean="0"/>
              <a:t>BPM </a:t>
            </a:r>
            <a:r>
              <a:rPr lang="fr-FR" sz="1800" dirty="0" err="1" smtClean="0"/>
              <a:t>stability</a:t>
            </a:r>
            <a:r>
              <a:rPr lang="fr-FR" sz="1800" dirty="0" smtClean="0"/>
              <a:t>: </a:t>
            </a:r>
            <a:r>
              <a:rPr lang="fr-FR" sz="1800" dirty="0" err="1" smtClean="0"/>
              <a:t>mechanics</a:t>
            </a:r>
            <a:r>
              <a:rPr lang="fr-FR" sz="1800" dirty="0" smtClean="0"/>
              <a:t> and </a:t>
            </a:r>
            <a:r>
              <a:rPr lang="fr-FR" sz="1800" dirty="0" err="1" smtClean="0"/>
              <a:t>electronics</a:t>
            </a:r>
            <a:endParaRPr lang="fr-FR" sz="1800" dirty="0" smtClean="0"/>
          </a:p>
          <a:p>
            <a:pPr lvl="1"/>
            <a:r>
              <a:rPr lang="fr-FR" sz="1800" dirty="0" err="1" smtClean="0"/>
              <a:t>Orbit</a:t>
            </a:r>
            <a:r>
              <a:rPr lang="fr-FR" sz="1800" dirty="0" smtClean="0"/>
              <a:t> feedback </a:t>
            </a:r>
            <a:r>
              <a:rPr lang="fr-FR" sz="1800" dirty="0" err="1" smtClean="0"/>
              <a:t>systems</a:t>
            </a:r>
            <a:endParaRPr lang="fr-FR" sz="1800" dirty="0" smtClean="0"/>
          </a:p>
          <a:p>
            <a:r>
              <a:rPr lang="fr-FR" sz="2000" dirty="0" smtClean="0"/>
              <a:t>But the </a:t>
            </a:r>
            <a:r>
              <a:rPr lang="fr-FR" sz="2000" dirty="0" err="1" smtClean="0"/>
              <a:t>result</a:t>
            </a:r>
            <a:r>
              <a:rPr lang="fr-FR" sz="2000" dirty="0" smtClean="0"/>
              <a:t> </a:t>
            </a:r>
            <a:r>
              <a:rPr lang="fr-FR" sz="2000" dirty="0" err="1" smtClean="0"/>
              <a:t>is</a:t>
            </a:r>
            <a:r>
              <a:rPr lang="fr-FR" sz="2000" dirty="0" smtClean="0"/>
              <a:t> not </a:t>
            </a:r>
            <a:r>
              <a:rPr lang="fr-FR" sz="2000" dirty="0" err="1" smtClean="0"/>
              <a:t>known</a:t>
            </a:r>
            <a:r>
              <a:rPr lang="fr-FR" sz="2000" dirty="0" smtClean="0"/>
              <a:t> in </a:t>
            </a:r>
            <a:r>
              <a:rPr lang="fr-FR" sz="2000" dirty="0" err="1" smtClean="0"/>
              <a:t>advance</a:t>
            </a:r>
            <a:r>
              <a:rPr lang="fr-FR" sz="2000" dirty="0" smtClean="0"/>
              <a:t> (</a:t>
            </a:r>
            <a:r>
              <a:rPr lang="fr-FR" sz="2000" dirty="0" err="1" smtClean="0"/>
              <a:t>we</a:t>
            </a:r>
            <a:r>
              <a:rPr lang="fr-FR" sz="2000" dirty="0" smtClean="0"/>
              <a:t> </a:t>
            </a:r>
            <a:r>
              <a:rPr lang="fr-FR" sz="2000" dirty="0" err="1" smtClean="0"/>
              <a:t>also</a:t>
            </a:r>
            <a:r>
              <a:rPr lang="fr-FR" sz="2000" dirty="0" smtClean="0"/>
              <a:t> </a:t>
            </a:r>
            <a:r>
              <a:rPr lang="fr-FR" sz="2000" dirty="0" err="1" smtClean="0"/>
              <a:t>need</a:t>
            </a:r>
            <a:r>
              <a:rPr lang="fr-FR" sz="2000" dirty="0" smtClean="0"/>
              <a:t> </a:t>
            </a:r>
            <a:r>
              <a:rPr lang="fr-FR" sz="2000" dirty="0" err="1" smtClean="0"/>
              <a:t>luck</a:t>
            </a:r>
            <a:r>
              <a:rPr lang="fr-FR" sz="2000" dirty="0" smtClean="0"/>
              <a:t> </a:t>
            </a:r>
            <a:r>
              <a:rPr lang="fr-FR" sz="2000" dirty="0" smtClean="0">
                <a:sym typeface="Wingdings" pitchFamily="2" charset="2"/>
              </a:rPr>
              <a:t></a:t>
            </a:r>
            <a:r>
              <a:rPr lang="fr-FR" sz="2000" dirty="0" smtClean="0"/>
              <a:t>)</a:t>
            </a:r>
          </a:p>
          <a:p>
            <a:r>
              <a:rPr lang="fr-FR" sz="2000" dirty="0" smtClean="0"/>
              <a:t>Once the machine </a:t>
            </a:r>
            <a:r>
              <a:rPr lang="fr-FR" sz="2000" dirty="0" err="1" smtClean="0"/>
              <a:t>is</a:t>
            </a:r>
            <a:r>
              <a:rPr lang="fr-FR" sz="2000" dirty="0" smtClean="0"/>
              <a:t> </a:t>
            </a:r>
            <a:r>
              <a:rPr lang="fr-FR" sz="2000" dirty="0" err="1" smtClean="0"/>
              <a:t>built</a:t>
            </a:r>
            <a:r>
              <a:rPr lang="fr-FR" sz="2000" dirty="0" smtClean="0"/>
              <a:t>, </a:t>
            </a:r>
            <a:r>
              <a:rPr lang="fr-FR" sz="2000" dirty="0" err="1" smtClean="0"/>
              <a:t>there</a:t>
            </a:r>
            <a:r>
              <a:rPr lang="fr-FR" sz="2000" dirty="0" smtClean="0"/>
              <a:t> </a:t>
            </a:r>
            <a:r>
              <a:rPr lang="fr-FR" sz="2000" dirty="0" err="1" smtClean="0"/>
              <a:t>is</a:t>
            </a:r>
            <a:r>
              <a:rPr lang="fr-FR" sz="2000" dirty="0" smtClean="0"/>
              <a:t> </a:t>
            </a:r>
            <a:r>
              <a:rPr lang="fr-FR" sz="2000" dirty="0" err="1" smtClean="0"/>
              <a:t>little</a:t>
            </a:r>
            <a:r>
              <a:rPr lang="fr-FR" sz="2000" dirty="0" smtClean="0"/>
              <a:t> </a:t>
            </a:r>
            <a:r>
              <a:rPr lang="fr-FR" sz="2000" dirty="0" err="1" smtClean="0"/>
              <a:t>margin</a:t>
            </a:r>
            <a:r>
              <a:rPr lang="fr-FR" sz="2000" dirty="0" smtClean="0"/>
              <a:t> for </a:t>
            </a:r>
            <a:r>
              <a:rPr lang="fr-FR" sz="2000" dirty="0" err="1" smtClean="0"/>
              <a:t>improvement</a:t>
            </a:r>
            <a:endParaRPr lang="fr-FR" sz="2000" dirty="0" smtClean="0"/>
          </a:p>
          <a:p>
            <a:r>
              <a:rPr lang="fr-FR" sz="2000" dirty="0" smtClean="0"/>
              <a:t>It </a:t>
            </a:r>
            <a:r>
              <a:rPr lang="fr-FR" sz="2000" dirty="0" err="1" smtClean="0"/>
              <a:t>is</a:t>
            </a:r>
            <a:r>
              <a:rPr lang="fr-FR" sz="2000" dirty="0" smtClean="0"/>
              <a:t> </a:t>
            </a:r>
            <a:r>
              <a:rPr lang="fr-FR" sz="2000" dirty="0" err="1" smtClean="0"/>
              <a:t>useful</a:t>
            </a:r>
            <a:r>
              <a:rPr lang="fr-FR" sz="2000" dirty="0" smtClean="0"/>
              <a:t> to </a:t>
            </a:r>
            <a:r>
              <a:rPr lang="fr-FR" sz="2000" dirty="0" err="1" smtClean="0"/>
              <a:t>see</a:t>
            </a:r>
            <a:r>
              <a:rPr lang="fr-FR" sz="2000" dirty="0" smtClean="0"/>
              <a:t> </a:t>
            </a:r>
            <a:r>
              <a:rPr lang="fr-FR" sz="2000" dirty="0" err="1" smtClean="0"/>
              <a:t>what</a:t>
            </a:r>
            <a:r>
              <a:rPr lang="fr-FR" sz="2000" dirty="0" smtClean="0"/>
              <a:t> </a:t>
            </a:r>
            <a:r>
              <a:rPr lang="fr-FR" sz="2000" dirty="0" err="1" smtClean="0"/>
              <a:t>can</a:t>
            </a:r>
            <a:r>
              <a:rPr lang="fr-FR" sz="2000" dirty="0" smtClean="0"/>
              <a:t> </a:t>
            </a:r>
            <a:r>
              <a:rPr lang="fr-FR" sz="2000" dirty="0" err="1" smtClean="0"/>
              <a:t>be</a:t>
            </a:r>
            <a:r>
              <a:rPr lang="fr-FR" sz="2000" dirty="0" smtClean="0"/>
              <a:t> </a:t>
            </a:r>
            <a:r>
              <a:rPr lang="fr-FR" sz="2000" dirty="0" err="1" smtClean="0"/>
              <a:t>done</a:t>
            </a:r>
            <a:r>
              <a:rPr lang="fr-FR" sz="2000" dirty="0" smtClean="0"/>
              <a:t> </a:t>
            </a:r>
            <a:r>
              <a:rPr lang="fr-FR" sz="2000" dirty="0" err="1" smtClean="0"/>
              <a:t>with</a:t>
            </a:r>
            <a:r>
              <a:rPr lang="fr-FR" sz="2000" dirty="0" smtClean="0"/>
              <a:t> </a:t>
            </a:r>
            <a:r>
              <a:rPr lang="fr-FR" sz="2000" dirty="0" err="1" smtClean="0"/>
              <a:t>present</a:t>
            </a:r>
            <a:r>
              <a:rPr lang="fr-FR" sz="2000" dirty="0" smtClean="0"/>
              <a:t> machines </a:t>
            </a:r>
            <a:r>
              <a:rPr lang="fr-FR" sz="2000" dirty="0" err="1" smtClean="0"/>
              <a:t>stability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USR Workshop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Beijing 29 Oct.- 1 Nov. 2012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(#)</a:t>
            </a:r>
          </a:p>
          <a:p>
            <a:pPr>
              <a:defRPr/>
            </a:pPr>
            <a:endParaRPr lang="fr-FR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Conclusions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The </a:t>
            </a:r>
            <a:r>
              <a:rPr lang="fr-FR" dirty="0" err="1" smtClean="0"/>
              <a:t>stability</a:t>
            </a:r>
            <a:r>
              <a:rPr lang="fr-FR" dirty="0" smtClean="0"/>
              <a:t> of </a:t>
            </a:r>
            <a:r>
              <a:rPr lang="fr-FR" dirty="0" err="1" smtClean="0"/>
              <a:t>existing</a:t>
            </a:r>
            <a:r>
              <a:rPr lang="fr-FR" dirty="0" smtClean="0"/>
              <a:t> machines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already</a:t>
            </a:r>
            <a:r>
              <a:rPr lang="fr-FR" dirty="0" smtClean="0"/>
              <a:t> good for </a:t>
            </a:r>
            <a:r>
              <a:rPr lang="fr-FR" dirty="0" err="1" smtClean="0"/>
              <a:t>demanding</a:t>
            </a:r>
            <a:r>
              <a:rPr lang="fr-FR" dirty="0" smtClean="0"/>
              <a:t> </a:t>
            </a:r>
            <a:r>
              <a:rPr lang="fr-FR" dirty="0" err="1" smtClean="0"/>
              <a:t>experiments</a:t>
            </a:r>
            <a:r>
              <a:rPr lang="fr-FR" dirty="0" smtClean="0"/>
              <a:t> on </a:t>
            </a:r>
            <a:r>
              <a:rPr lang="fr-FR" dirty="0" err="1" smtClean="0"/>
              <a:t>USRs</a:t>
            </a:r>
            <a:r>
              <a:rPr lang="fr-FR" dirty="0" smtClean="0"/>
              <a:t> if the user acquisition times </a:t>
            </a:r>
            <a:r>
              <a:rPr lang="fr-FR" dirty="0" err="1" smtClean="0"/>
              <a:t>stay</a:t>
            </a:r>
            <a:r>
              <a:rPr lang="fr-FR" dirty="0" smtClean="0"/>
              <a:t> </a:t>
            </a:r>
            <a:r>
              <a:rPr lang="fr-FR" dirty="0" err="1" smtClean="0"/>
              <a:t>reasonably</a:t>
            </a:r>
            <a:r>
              <a:rPr lang="fr-FR" dirty="0" smtClean="0"/>
              <a:t> short.</a:t>
            </a:r>
          </a:p>
          <a:p>
            <a:r>
              <a:rPr lang="fr-FR" dirty="0" smtClean="0"/>
              <a:t>The </a:t>
            </a:r>
            <a:r>
              <a:rPr lang="fr-FR" dirty="0" err="1" smtClean="0"/>
              <a:t>beam</a:t>
            </a:r>
            <a:r>
              <a:rPr lang="fr-FR" dirty="0" smtClean="0"/>
              <a:t> </a:t>
            </a:r>
            <a:r>
              <a:rPr lang="fr-FR" dirty="0" err="1" smtClean="0"/>
              <a:t>emittance</a:t>
            </a:r>
            <a:r>
              <a:rPr lang="fr-FR" dirty="0" smtClean="0"/>
              <a:t> </a:t>
            </a:r>
            <a:r>
              <a:rPr lang="fr-FR" dirty="0" err="1" smtClean="0"/>
              <a:t>stability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the </a:t>
            </a:r>
            <a:r>
              <a:rPr lang="fr-FR" dirty="0" err="1" smtClean="0"/>
              <a:t>most</a:t>
            </a:r>
            <a:r>
              <a:rPr lang="fr-FR" dirty="0" smtClean="0"/>
              <a:t> </a:t>
            </a:r>
            <a:r>
              <a:rPr lang="fr-FR" dirty="0" err="1" smtClean="0"/>
              <a:t>critial</a:t>
            </a:r>
            <a:r>
              <a:rPr lang="fr-FR" dirty="0" smtClean="0"/>
              <a:t> item</a:t>
            </a:r>
          </a:p>
          <a:p>
            <a:r>
              <a:rPr lang="fr-FR" dirty="0" err="1" smtClean="0"/>
              <a:t>Some</a:t>
            </a:r>
            <a:r>
              <a:rPr lang="fr-FR" dirty="0" smtClean="0"/>
              <a:t> </a:t>
            </a:r>
            <a:r>
              <a:rPr lang="fr-FR" dirty="0" err="1" smtClean="0"/>
              <a:t>developments</a:t>
            </a:r>
            <a:r>
              <a:rPr lang="fr-FR" dirty="0" smtClean="0"/>
              <a:t> in the ID </a:t>
            </a:r>
            <a:r>
              <a:rPr lang="fr-FR" dirty="0" err="1" smtClean="0"/>
              <a:t>field</a:t>
            </a:r>
            <a:r>
              <a:rPr lang="fr-FR" dirty="0" smtClean="0"/>
              <a:t> </a:t>
            </a:r>
            <a:r>
              <a:rPr lang="fr-FR" dirty="0" err="1" smtClean="0"/>
              <a:t>will</a:t>
            </a:r>
            <a:r>
              <a:rPr lang="fr-FR" dirty="0" smtClean="0"/>
              <a:t> </a:t>
            </a:r>
            <a:r>
              <a:rPr lang="fr-FR" dirty="0" err="1" smtClean="0"/>
              <a:t>certainly</a:t>
            </a:r>
            <a:r>
              <a:rPr lang="fr-FR" dirty="0" smtClean="0"/>
              <a:t> help.</a:t>
            </a:r>
          </a:p>
          <a:p>
            <a:r>
              <a:rPr lang="fr-FR" dirty="0" err="1" smtClean="0"/>
              <a:t>We</a:t>
            </a:r>
            <a:r>
              <a:rPr lang="fr-FR" dirty="0" smtClean="0"/>
              <a:t> </a:t>
            </a:r>
            <a:r>
              <a:rPr lang="fr-FR" dirty="0" err="1" smtClean="0"/>
              <a:t>need</a:t>
            </a:r>
            <a:r>
              <a:rPr lang="fr-FR" dirty="0" smtClean="0"/>
              <a:t> </a:t>
            </a:r>
            <a:r>
              <a:rPr lang="fr-FR" dirty="0" err="1" smtClean="0"/>
              <a:t>better</a:t>
            </a:r>
            <a:r>
              <a:rPr lang="fr-FR" dirty="0" smtClean="0"/>
              <a:t> </a:t>
            </a:r>
            <a:r>
              <a:rPr lang="fr-FR" dirty="0" err="1" smtClean="0"/>
              <a:t>XBPMs</a:t>
            </a:r>
            <a:r>
              <a:rPr lang="fr-FR" dirty="0" smtClean="0"/>
              <a:t>, or </a:t>
            </a:r>
            <a:r>
              <a:rPr lang="fr-FR" dirty="0" err="1" smtClean="0"/>
              <a:t>find</a:t>
            </a:r>
            <a:r>
              <a:rPr lang="fr-FR" dirty="0" smtClean="0"/>
              <a:t> </a:t>
            </a:r>
            <a:r>
              <a:rPr lang="fr-FR" dirty="0" err="1" smtClean="0"/>
              <a:t>other</a:t>
            </a:r>
            <a:r>
              <a:rPr lang="fr-FR" dirty="0" smtClean="0"/>
              <a:t> </a:t>
            </a:r>
            <a:r>
              <a:rPr lang="fr-FR" dirty="0" err="1" smtClean="0"/>
              <a:t>ways</a:t>
            </a:r>
            <a:r>
              <a:rPr lang="fr-FR" dirty="0" smtClean="0"/>
              <a:t> of </a:t>
            </a:r>
            <a:r>
              <a:rPr lang="fr-FR" dirty="0" err="1" smtClean="0"/>
              <a:t>controlling</a:t>
            </a:r>
            <a:r>
              <a:rPr lang="fr-FR" dirty="0" smtClean="0"/>
              <a:t> the </a:t>
            </a:r>
            <a:r>
              <a:rPr lang="fr-FR" dirty="0" err="1" smtClean="0"/>
              <a:t>beam</a:t>
            </a:r>
            <a:r>
              <a:rPr lang="fr-FR" dirty="0" smtClean="0"/>
              <a:t> direction on entrance </a:t>
            </a:r>
            <a:r>
              <a:rPr lang="fr-FR" dirty="0" err="1" smtClean="0"/>
              <a:t>slits</a:t>
            </a:r>
            <a:r>
              <a:rPr lang="fr-FR" dirty="0" smtClean="0"/>
              <a:t> or on </a:t>
            </a:r>
            <a:r>
              <a:rPr lang="fr-FR" dirty="0" err="1" smtClean="0"/>
              <a:t>mirrors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an </a:t>
            </a:r>
            <a:r>
              <a:rPr lang="fr-FR" dirty="0" err="1" smtClean="0"/>
              <a:t>acceptance</a:t>
            </a:r>
            <a:r>
              <a:rPr lang="fr-FR" dirty="0" smtClean="0"/>
              <a:t> </a:t>
            </a:r>
            <a:r>
              <a:rPr lang="fr-FR" dirty="0" err="1" smtClean="0"/>
              <a:t>smaller</a:t>
            </a:r>
            <a:r>
              <a:rPr lang="fr-FR" dirty="0" smtClean="0"/>
              <a:t> </a:t>
            </a:r>
            <a:r>
              <a:rPr lang="fr-FR" dirty="0" err="1" smtClean="0"/>
              <a:t>than</a:t>
            </a:r>
            <a:r>
              <a:rPr lang="fr-FR" dirty="0" smtClean="0"/>
              <a:t> the </a:t>
            </a:r>
            <a:r>
              <a:rPr lang="fr-FR" dirty="0" err="1" smtClean="0"/>
              <a:t>beam</a:t>
            </a:r>
            <a:r>
              <a:rPr lang="fr-FR" dirty="0" smtClean="0"/>
              <a:t> size </a:t>
            </a:r>
            <a:r>
              <a:rPr lang="fr-FR" dirty="0" err="1" smtClean="0"/>
              <a:t>at</a:t>
            </a:r>
            <a:r>
              <a:rPr lang="fr-FR" dirty="0" smtClean="0"/>
              <a:t> </a:t>
            </a:r>
            <a:r>
              <a:rPr lang="fr-FR" smtClean="0"/>
              <a:t>their</a:t>
            </a:r>
            <a:r>
              <a:rPr lang="fr-FR" dirty="0" smtClean="0"/>
              <a:t> entrance.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USR Workshop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Beijing 29 Oct.- 1 Nov. 2012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(#)</a:t>
            </a:r>
          </a:p>
          <a:p>
            <a:pPr>
              <a:defRPr/>
            </a:pPr>
            <a:endParaRPr lang="fr-FR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fr-FR" sz="4000" dirty="0" smtClean="0"/>
          </a:p>
          <a:p>
            <a:pPr>
              <a:buNone/>
            </a:pPr>
            <a:endParaRPr lang="fr-FR" sz="4000" dirty="0" smtClean="0"/>
          </a:p>
          <a:p>
            <a:pPr algn="ctr">
              <a:buNone/>
            </a:pPr>
            <a:r>
              <a:rPr lang="fr-FR" sz="4000" dirty="0" smtClean="0"/>
              <a:t>QUESTIONS AND DISCUSSION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USR Workshop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Beijing 29 Oct.- 1 Nov. 2012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(#)</a:t>
            </a:r>
          </a:p>
          <a:p>
            <a:pPr>
              <a:defRPr/>
            </a:pPr>
            <a:endParaRPr lang="fr-FR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Contents</a:t>
            </a:r>
          </a:p>
        </p:txBody>
      </p:sp>
      <p:sp>
        <p:nvSpPr>
          <p:cNvPr id="6148" name="Espace réservé de la date 3"/>
          <p:cNvSpPr>
            <a:spLocks noGrp="1"/>
          </p:cNvSpPr>
          <p:nvPr>
            <p:ph type="dt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fr-FR" smtClean="0"/>
              <a:t>USR Workshop</a:t>
            </a:r>
          </a:p>
        </p:txBody>
      </p:sp>
      <p:sp>
        <p:nvSpPr>
          <p:cNvPr id="6149" name="Espace réservé du pied de page 4"/>
          <p:cNvSpPr>
            <a:spLocks noGrp="1"/>
          </p:cNvSpPr>
          <p:nvPr>
            <p:ph type="ftr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Beijing 29 Oct.- 1 Nov. 2012</a:t>
            </a:r>
          </a:p>
        </p:txBody>
      </p:sp>
      <p:sp>
        <p:nvSpPr>
          <p:cNvPr id="6150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fr-FR" smtClean="0"/>
              <a:t>(#)</a:t>
            </a:r>
          </a:p>
          <a:p>
            <a:endParaRPr lang="fr-FR" smtClean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647700" y="1196752"/>
            <a:ext cx="8496300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5715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Times New Roman" pitchFamily="18" charset="0"/>
              <a:buAutoNum type="arabicPeriod"/>
              <a:tabLst/>
              <a:defRPr/>
            </a:pPr>
            <a:r>
              <a:rPr kumimoji="0" lang="fr-FR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What</a:t>
            </a:r>
            <a:r>
              <a:rPr kumimoji="0" lang="fr-FR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fr-FR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stability</a:t>
            </a:r>
            <a:r>
              <a:rPr kumimoji="0" lang="fr-FR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fr-FR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is</a:t>
            </a:r>
            <a:r>
              <a:rPr kumimoji="0" lang="fr-FR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fr-FR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needed</a:t>
            </a:r>
            <a:endParaRPr kumimoji="0" lang="fr-FR" sz="2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71550" marR="0" lvl="1" indent="-4572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lphaLcPeriod"/>
              <a:tabLst/>
              <a:defRPr/>
            </a:pPr>
            <a:r>
              <a:rPr kumimoji="0" lang="fr-FR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Position &amp; angle </a:t>
            </a:r>
          </a:p>
          <a:p>
            <a:pPr marL="971550" marR="0" lvl="1" indent="-4572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Times New Roman" pitchFamily="18" charset="0"/>
              <a:buAutoNum type="alphaLcPeriod"/>
              <a:tabLst/>
              <a:defRPr/>
            </a:pPr>
            <a:r>
              <a:rPr kumimoji="0" lang="fr-FR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Size and divergence</a:t>
            </a:r>
          </a:p>
          <a:p>
            <a:pPr marL="5715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Times New Roman" pitchFamily="18" charset="0"/>
              <a:buAutoNum type="arabicPeriod"/>
              <a:tabLst/>
              <a:defRPr/>
            </a:pPr>
            <a:r>
              <a:rPr kumimoji="0" lang="fr-FR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Beam</a:t>
            </a:r>
            <a:r>
              <a:rPr kumimoji="0" lang="fr-FR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fr-FR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stability</a:t>
            </a:r>
            <a:r>
              <a:rPr kumimoji="0" lang="fr-FR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fr-FR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achieved</a:t>
            </a:r>
            <a:r>
              <a:rPr kumimoji="0" lang="fr-FR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fr-FR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at</a:t>
            </a:r>
            <a:r>
              <a:rPr kumimoji="0" lang="fr-FR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fr-FR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existing</a:t>
            </a:r>
            <a:r>
              <a:rPr kumimoji="0" lang="fr-FR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light sources (Soleil data as an </a:t>
            </a:r>
            <a:r>
              <a:rPr kumimoji="0" lang="fr-FR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example</a:t>
            </a:r>
            <a:r>
              <a:rPr kumimoji="0" lang="fr-FR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  <a:p>
            <a:pPr marL="971550" marR="0" lvl="1" indent="-4572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lphaLcPeriod"/>
              <a:tabLst/>
              <a:defRPr/>
            </a:pPr>
            <a:r>
              <a:rPr kumimoji="0" lang="fr-FR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Position &amp; angle </a:t>
            </a:r>
          </a:p>
          <a:p>
            <a:pPr marL="971550" marR="0" lvl="1" indent="-4572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Times New Roman" pitchFamily="18" charset="0"/>
              <a:buAutoNum type="alphaLcPeriod"/>
              <a:tabLst/>
              <a:defRPr/>
            </a:pPr>
            <a:r>
              <a:rPr kumimoji="0" lang="fr-FR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Size and divergence </a:t>
            </a:r>
          </a:p>
          <a:p>
            <a:pPr marL="5715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Times New Roman" pitchFamily="18" charset="0"/>
              <a:buAutoNum type="arabicPeriod"/>
              <a:tabLst/>
              <a:defRPr/>
            </a:pPr>
            <a:r>
              <a:rPr kumimoji="0" lang="fr-FR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Accelerator </a:t>
            </a:r>
            <a:r>
              <a:rPr lang="fr-FR" kern="0" dirty="0" smtClean="0">
                <a:latin typeface="+mn-lt"/>
              </a:rPr>
              <a:t>&amp;</a:t>
            </a:r>
            <a:r>
              <a:rPr kumimoji="0" lang="fr-FR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fr-FR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Beamline</a:t>
            </a:r>
            <a:r>
              <a:rPr kumimoji="0" lang="fr-FR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design issues for </a:t>
            </a:r>
            <a:r>
              <a:rPr kumimoji="0" lang="fr-FR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stability</a:t>
            </a:r>
            <a:endParaRPr kumimoji="0" lang="fr-FR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715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Times New Roman" pitchFamily="18" charset="0"/>
              <a:buAutoNum type="arabicPeriod"/>
              <a:tabLst/>
              <a:defRPr/>
            </a:pPr>
            <a:endParaRPr kumimoji="0" lang="fr-FR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71500" lvl="0" indent="-457200">
              <a:spcBef>
                <a:spcPct val="20000"/>
              </a:spcBef>
              <a:buClr>
                <a:schemeClr val="tx2"/>
              </a:buClr>
              <a:buSzPct val="95000"/>
              <a:buFont typeface="Times New Roman" pitchFamily="18" charset="0"/>
              <a:buAutoNum type="arabicPeriod"/>
              <a:defRPr/>
            </a:pPr>
            <a:endParaRPr lang="fr-FR" dirty="0" smtClean="0"/>
          </a:p>
          <a:p>
            <a:pPr marL="5715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Times New Roman" pitchFamily="18" charset="0"/>
              <a:buAutoNum type="arabicPeriod"/>
              <a:tabLst/>
              <a:defRPr/>
            </a:pPr>
            <a:endParaRPr kumimoji="0" lang="fr-FR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Titre 1"/>
          <p:cNvSpPr>
            <a:spLocks noGrp="1"/>
          </p:cNvSpPr>
          <p:nvPr>
            <p:ph type="title"/>
          </p:nvPr>
        </p:nvSpPr>
        <p:spPr>
          <a:xfrm>
            <a:off x="609600" y="115888"/>
            <a:ext cx="8478838" cy="673100"/>
          </a:xfrm>
        </p:spPr>
        <p:txBody>
          <a:bodyPr/>
          <a:lstStyle/>
          <a:p>
            <a:r>
              <a:rPr lang="fr-FR" dirty="0" smtClean="0"/>
              <a:t>Size and Divergence of  Photon </a:t>
            </a:r>
            <a:r>
              <a:rPr lang="fr-FR" dirty="0" err="1" smtClean="0"/>
              <a:t>Beams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2m </a:t>
            </a:r>
            <a:r>
              <a:rPr lang="fr-FR" dirty="0" err="1" smtClean="0"/>
              <a:t>undulator</a:t>
            </a:r>
            <a:r>
              <a:rPr lang="fr-FR" dirty="0" smtClean="0"/>
              <a:t> </a:t>
            </a:r>
          </a:p>
        </p:txBody>
      </p:sp>
      <p:sp>
        <p:nvSpPr>
          <p:cNvPr id="1029" name="Espace réservé du contenu 2"/>
          <p:cNvSpPr>
            <a:spLocks noGrp="1"/>
          </p:cNvSpPr>
          <p:nvPr>
            <p:ph idx="1"/>
          </p:nvPr>
        </p:nvSpPr>
        <p:spPr>
          <a:xfrm>
            <a:off x="609600" y="981075"/>
            <a:ext cx="4538663" cy="4683125"/>
          </a:xfrm>
        </p:spPr>
        <p:txBody>
          <a:bodyPr/>
          <a:lstStyle/>
          <a:p>
            <a:r>
              <a:rPr lang="fr-FR" dirty="0" smtClean="0"/>
              <a:t>The minimum </a:t>
            </a:r>
            <a:r>
              <a:rPr lang="fr-FR" dirty="0" err="1" smtClean="0"/>
              <a:t>attainable</a:t>
            </a:r>
            <a:r>
              <a:rPr lang="fr-FR" dirty="0" smtClean="0"/>
              <a:t> </a:t>
            </a:r>
            <a:r>
              <a:rPr lang="fr-FR" dirty="0" err="1" smtClean="0"/>
              <a:t>beam</a:t>
            </a:r>
            <a:r>
              <a:rPr lang="fr-FR" dirty="0" smtClean="0"/>
              <a:t> size </a:t>
            </a:r>
            <a:r>
              <a:rPr lang="fr-FR" dirty="0" err="1" smtClean="0"/>
              <a:t>is</a:t>
            </a:r>
            <a:r>
              <a:rPr lang="fr-FR" dirty="0" smtClean="0"/>
              <a:t> the diffraction </a:t>
            </a:r>
            <a:r>
              <a:rPr lang="fr-FR" dirty="0" err="1" smtClean="0"/>
              <a:t>limited</a:t>
            </a:r>
            <a:r>
              <a:rPr lang="fr-FR" dirty="0" smtClean="0"/>
              <a:t> photon </a:t>
            </a:r>
            <a:r>
              <a:rPr lang="fr-FR" dirty="0" err="1" smtClean="0"/>
              <a:t>beam</a:t>
            </a:r>
            <a:endParaRPr lang="fr-FR" dirty="0" smtClean="0"/>
          </a:p>
          <a:p>
            <a:r>
              <a:rPr lang="fr-FR" dirty="0" smtClean="0"/>
              <a:t>Photon </a:t>
            </a:r>
            <a:r>
              <a:rPr lang="fr-FR" dirty="0" err="1" smtClean="0"/>
              <a:t>beam</a:t>
            </a:r>
            <a:r>
              <a:rPr lang="fr-FR" dirty="0" smtClean="0"/>
              <a:t> dimensions </a:t>
            </a:r>
            <a:r>
              <a:rPr lang="fr-FR" dirty="0" err="1" smtClean="0"/>
              <a:t>from</a:t>
            </a:r>
            <a:r>
              <a:rPr lang="fr-FR" dirty="0" smtClean="0"/>
              <a:t> an </a:t>
            </a:r>
            <a:r>
              <a:rPr lang="fr-FR" dirty="0" err="1" smtClean="0"/>
              <a:t>undulator</a:t>
            </a:r>
            <a:r>
              <a:rPr lang="fr-FR" dirty="0" smtClean="0"/>
              <a:t>:</a:t>
            </a:r>
          </a:p>
          <a:p>
            <a:pPr>
              <a:buFont typeface="Times New Roman" pitchFamily="18" charset="0"/>
              <a:buNone/>
            </a:pPr>
            <a:r>
              <a:rPr lang="fr-FR" dirty="0" smtClean="0"/>
              <a:t>		 </a:t>
            </a:r>
          </a:p>
          <a:p>
            <a:pPr>
              <a:buFont typeface="Times New Roman" pitchFamily="18" charset="0"/>
              <a:buNone/>
            </a:pPr>
            <a:endParaRPr lang="fr-FR" dirty="0" smtClean="0"/>
          </a:p>
        </p:txBody>
      </p:sp>
      <p:sp>
        <p:nvSpPr>
          <p:cNvPr id="1030" name="Espace réservé de la date 3"/>
          <p:cNvSpPr>
            <a:spLocks noGrp="1"/>
          </p:cNvSpPr>
          <p:nvPr>
            <p:ph type="dt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fr-FR" smtClean="0"/>
              <a:t>USR Workshop</a:t>
            </a:r>
          </a:p>
        </p:txBody>
      </p:sp>
      <p:sp>
        <p:nvSpPr>
          <p:cNvPr id="1031" name="Espace réservé du pied de page 4"/>
          <p:cNvSpPr>
            <a:spLocks noGrp="1"/>
          </p:cNvSpPr>
          <p:nvPr>
            <p:ph type="ftr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Beijing 29 Oct.- 1 Nov. 2012</a:t>
            </a:r>
          </a:p>
        </p:txBody>
      </p:sp>
      <p:sp>
        <p:nvSpPr>
          <p:cNvPr id="1032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fr-FR" dirty="0" smtClean="0"/>
              <a:t>(#)</a:t>
            </a:r>
          </a:p>
          <a:p>
            <a:endParaRPr lang="fr-FR" dirty="0" smtClean="0"/>
          </a:p>
        </p:txBody>
      </p:sp>
      <p:graphicFrame>
        <p:nvGraphicFramePr>
          <p:cNvPr id="1026" name="Object 7"/>
          <p:cNvGraphicFramePr>
            <a:graphicFrameLocks noChangeAspect="1"/>
          </p:cNvGraphicFramePr>
          <p:nvPr/>
        </p:nvGraphicFramePr>
        <p:xfrm>
          <a:off x="1603698" y="3862114"/>
          <a:ext cx="1738312" cy="935038"/>
        </p:xfrm>
        <a:graphic>
          <a:graphicData uri="http://schemas.openxmlformats.org/presentationml/2006/ole">
            <p:oleObj spid="_x0000_s1026" name="Équation" r:id="rId3" imgW="990360" imgH="533160" progId="Equation.3">
              <p:embed/>
            </p:oleObj>
          </a:graphicData>
        </a:graphic>
      </p:graphicFrame>
      <p:graphicFrame>
        <p:nvGraphicFramePr>
          <p:cNvPr id="1027" name="Object 8"/>
          <p:cNvGraphicFramePr>
            <a:graphicFrameLocks noChangeAspect="1"/>
          </p:cNvGraphicFramePr>
          <p:nvPr/>
        </p:nvGraphicFramePr>
        <p:xfrm>
          <a:off x="1544960" y="2852936"/>
          <a:ext cx="2667000" cy="914400"/>
        </p:xfrm>
        <a:graphic>
          <a:graphicData uri="http://schemas.openxmlformats.org/presentationml/2006/ole">
            <p:oleObj spid="_x0000_s1027" name="Équation" r:id="rId4" imgW="1333440" imgH="457200" progId="Equation.3">
              <p:embed/>
            </p:oleObj>
          </a:graphicData>
        </a:graphic>
      </p:graphicFrame>
      <p:graphicFrame>
        <p:nvGraphicFramePr>
          <p:cNvPr id="10" name="Graphique 9"/>
          <p:cNvGraphicFramePr/>
          <p:nvPr/>
        </p:nvGraphicFramePr>
        <p:xfrm>
          <a:off x="4860032" y="1052736"/>
          <a:ext cx="4032448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1" name="ZoneTexte 10"/>
          <p:cNvSpPr txBox="1"/>
          <p:nvPr/>
        </p:nvSpPr>
        <p:spPr>
          <a:xfrm>
            <a:off x="7740352" y="4983559"/>
            <a:ext cx="9220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800" dirty="0" smtClean="0"/>
              <a:t>E (</a:t>
            </a:r>
            <a:r>
              <a:rPr lang="fr-FR" sz="1800" dirty="0" err="1" smtClean="0"/>
              <a:t>keV</a:t>
            </a:r>
            <a:r>
              <a:rPr lang="fr-FR" sz="1800" dirty="0" smtClean="0"/>
              <a:t>)</a:t>
            </a:r>
            <a:endParaRPr lang="fr-FR" sz="1800" dirty="0"/>
          </a:p>
        </p:txBody>
      </p:sp>
      <p:sp>
        <p:nvSpPr>
          <p:cNvPr id="12" name="ZoneTexte 11"/>
          <p:cNvSpPr txBox="1"/>
          <p:nvPr/>
        </p:nvSpPr>
        <p:spPr>
          <a:xfrm>
            <a:off x="1934668" y="4941168"/>
            <a:ext cx="2205284" cy="1200329"/>
          </a:xfrm>
          <a:prstGeom prst="rect">
            <a:avLst/>
          </a:prstGeom>
          <a:noFill/>
          <a:ln w="28575">
            <a:solidFill>
              <a:srgbClr val="000099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000099"/>
                </a:solidFill>
              </a:rPr>
              <a:t>10 </a:t>
            </a:r>
            <a:r>
              <a:rPr lang="fr-FR" dirty="0" err="1" smtClean="0">
                <a:solidFill>
                  <a:srgbClr val="000099"/>
                </a:solidFill>
              </a:rPr>
              <a:t>keV</a:t>
            </a:r>
            <a:r>
              <a:rPr lang="fr-FR" dirty="0" smtClean="0">
                <a:solidFill>
                  <a:srgbClr val="000099"/>
                </a:solidFill>
              </a:rPr>
              <a:t> photons </a:t>
            </a:r>
          </a:p>
          <a:p>
            <a:r>
              <a:rPr lang="fr-FR" dirty="0" smtClean="0">
                <a:solidFill>
                  <a:srgbClr val="000099"/>
                </a:solidFill>
              </a:rPr>
              <a:t>σ = 1.8 µm</a:t>
            </a:r>
          </a:p>
          <a:p>
            <a:r>
              <a:rPr lang="el-GR" dirty="0" smtClean="0">
                <a:solidFill>
                  <a:srgbClr val="000099"/>
                </a:solidFill>
              </a:rPr>
              <a:t>σ</a:t>
            </a:r>
            <a:r>
              <a:rPr lang="fr-FR" dirty="0" smtClean="0">
                <a:solidFill>
                  <a:srgbClr val="000099"/>
                </a:solidFill>
              </a:rPr>
              <a:t>’ = 5.6 µrad	</a:t>
            </a:r>
            <a:endParaRPr lang="fr-FR" dirty="0">
              <a:solidFill>
                <a:srgbClr val="000099"/>
              </a:solidFill>
            </a:endParaRPr>
          </a:p>
        </p:txBody>
      </p:sp>
      <p:sp>
        <p:nvSpPr>
          <p:cNvPr id="13" name="Ellipse 12"/>
          <p:cNvSpPr/>
          <p:nvPr/>
        </p:nvSpPr>
        <p:spPr bwMode="auto">
          <a:xfrm>
            <a:off x="6986364" y="3021335"/>
            <a:ext cx="144016" cy="144016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4" name="Ellipse 13"/>
          <p:cNvSpPr/>
          <p:nvPr/>
        </p:nvSpPr>
        <p:spPr bwMode="auto">
          <a:xfrm>
            <a:off x="6986364" y="3683124"/>
            <a:ext cx="144016" cy="144016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7" name="Connecteur droit avec flèche 16"/>
          <p:cNvCxnSpPr/>
          <p:nvPr/>
        </p:nvCxnSpPr>
        <p:spPr bwMode="auto">
          <a:xfrm flipH="1" flipV="1">
            <a:off x="7039322" y="4293096"/>
            <a:ext cx="6583" cy="1229469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0099"/>
            </a:solidFill>
            <a:prstDash val="solid"/>
            <a:round/>
            <a:headEnd type="none" w="sm" len="sm"/>
            <a:tailEnd type="arrow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" name="Rectangle 19"/>
          <p:cNvSpPr/>
          <p:nvPr/>
        </p:nvSpPr>
        <p:spPr>
          <a:xfrm>
            <a:off x="7127684" y="5477162"/>
            <a:ext cx="6126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 err="1" smtClean="0"/>
              <a:t>keV</a:t>
            </a:r>
            <a:endParaRPr lang="fr-FR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Position &amp; Angle </a:t>
            </a:r>
            <a:r>
              <a:rPr lang="fr-FR" dirty="0" err="1" smtClean="0"/>
              <a:t>Stability</a:t>
            </a:r>
            <a:r>
              <a:rPr lang="fr-FR" dirty="0" smtClean="0"/>
              <a:t> </a:t>
            </a:r>
            <a:r>
              <a:rPr lang="fr-FR" dirty="0" err="1" smtClean="0"/>
              <a:t>Requirements</a:t>
            </a:r>
            <a:endParaRPr lang="fr-FR" dirty="0" smtClean="0"/>
          </a:p>
        </p:txBody>
      </p:sp>
      <p:sp>
        <p:nvSpPr>
          <p:cNvPr id="7171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Standard </a:t>
            </a:r>
            <a:r>
              <a:rPr lang="fr-FR" dirty="0" err="1" smtClean="0"/>
              <a:t>requirements</a:t>
            </a:r>
            <a:r>
              <a:rPr lang="fr-FR" dirty="0" smtClean="0"/>
              <a:t> of 1/10 </a:t>
            </a:r>
            <a:r>
              <a:rPr lang="fr-FR" dirty="0" err="1" smtClean="0"/>
              <a:t>beam</a:t>
            </a:r>
            <a:r>
              <a:rPr lang="fr-FR" dirty="0" smtClean="0"/>
              <a:t> size and divergence</a:t>
            </a:r>
          </a:p>
          <a:p>
            <a:pPr>
              <a:buNone/>
            </a:pPr>
            <a:r>
              <a:rPr lang="fr-FR" dirty="0" smtClean="0"/>
              <a:t>		(10 </a:t>
            </a:r>
            <a:r>
              <a:rPr lang="fr-FR" dirty="0" err="1" smtClean="0"/>
              <a:t>keV</a:t>
            </a:r>
            <a:r>
              <a:rPr lang="fr-FR" dirty="0" smtClean="0"/>
              <a:t> photons out of a 2 m </a:t>
            </a:r>
            <a:r>
              <a:rPr lang="fr-FR" dirty="0" err="1" smtClean="0"/>
              <a:t>undulator</a:t>
            </a:r>
            <a:r>
              <a:rPr lang="fr-FR" dirty="0" smtClean="0"/>
              <a:t>)	</a:t>
            </a:r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r>
              <a:rPr lang="fr-FR" dirty="0" smtClean="0"/>
              <a:t>			    </a:t>
            </a:r>
            <a:r>
              <a:rPr lang="fr-FR" dirty="0" smtClean="0">
                <a:solidFill>
                  <a:srgbClr val="0000FF"/>
                </a:solidFill>
              </a:rPr>
              <a:t>σ/10 = 180 nm</a:t>
            </a:r>
          </a:p>
          <a:p>
            <a:pPr>
              <a:buNone/>
            </a:pPr>
            <a:r>
              <a:rPr lang="fr-FR" dirty="0" smtClean="0">
                <a:solidFill>
                  <a:srgbClr val="0000FF"/>
                </a:solidFill>
              </a:rPr>
              <a:t>		                σ’/10 = 560 </a:t>
            </a:r>
            <a:r>
              <a:rPr lang="fr-FR" dirty="0" err="1" smtClean="0">
                <a:solidFill>
                  <a:srgbClr val="0000FF"/>
                </a:solidFill>
              </a:rPr>
              <a:t>nrad</a:t>
            </a:r>
            <a:endParaRPr lang="fr-FR" dirty="0" smtClean="0">
              <a:solidFill>
                <a:srgbClr val="0000FF"/>
              </a:solidFill>
            </a:endParaRPr>
          </a:p>
          <a:p>
            <a:endParaRPr lang="fr-FR" dirty="0" smtClean="0"/>
          </a:p>
        </p:txBody>
      </p:sp>
      <p:sp>
        <p:nvSpPr>
          <p:cNvPr id="7172" name="Espace réservé de la date 3"/>
          <p:cNvSpPr>
            <a:spLocks noGrp="1"/>
          </p:cNvSpPr>
          <p:nvPr>
            <p:ph type="dt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fr-FR" dirty="0" smtClean="0"/>
              <a:t>USR Workshop</a:t>
            </a:r>
          </a:p>
        </p:txBody>
      </p:sp>
      <p:sp>
        <p:nvSpPr>
          <p:cNvPr id="7173" name="Espace réservé du pied de page 4"/>
          <p:cNvSpPr>
            <a:spLocks noGrp="1"/>
          </p:cNvSpPr>
          <p:nvPr>
            <p:ph type="ftr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dirty="0" smtClean="0"/>
              <a:t>Beijing 29 Oct.- 1 Nov. 2012</a:t>
            </a:r>
          </a:p>
        </p:txBody>
      </p:sp>
      <p:sp>
        <p:nvSpPr>
          <p:cNvPr id="7174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fr-FR" smtClean="0"/>
              <a:t>(#)</a:t>
            </a:r>
          </a:p>
          <a:p>
            <a:endParaRPr lang="fr-FR" smtClean="0"/>
          </a:p>
        </p:txBody>
      </p:sp>
      <p:sp>
        <p:nvSpPr>
          <p:cNvPr id="13" name="Rectangle 12"/>
          <p:cNvSpPr/>
          <p:nvPr/>
        </p:nvSpPr>
        <p:spPr bwMode="auto">
          <a:xfrm>
            <a:off x="2555776" y="2708920"/>
            <a:ext cx="4248472" cy="1080120"/>
          </a:xfrm>
          <a:prstGeom prst="rect">
            <a:avLst/>
          </a:prstGeom>
          <a:noFill/>
          <a:ln w="28575" cap="flat" cmpd="sng" algn="ctr">
            <a:solidFill>
              <a:srgbClr val="FF0066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725310" y="4437112"/>
            <a:ext cx="61590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u="sng" dirty="0" smtClean="0"/>
              <a:t>I </a:t>
            </a:r>
            <a:r>
              <a:rPr lang="fr-FR" u="sng" dirty="0" err="1" smtClean="0"/>
              <a:t>will</a:t>
            </a:r>
            <a:r>
              <a:rPr lang="fr-FR" u="sng" dirty="0" smtClean="0"/>
              <a:t> use </a:t>
            </a:r>
            <a:r>
              <a:rPr lang="fr-FR" u="sng" dirty="0" err="1" smtClean="0"/>
              <a:t>that</a:t>
            </a:r>
            <a:r>
              <a:rPr lang="fr-FR" u="sng" dirty="0" smtClean="0"/>
              <a:t> </a:t>
            </a:r>
            <a:r>
              <a:rPr lang="fr-FR" u="sng" dirty="0" err="1" smtClean="0"/>
              <a:t>requirement</a:t>
            </a:r>
            <a:r>
              <a:rPr lang="fr-FR" u="sng" dirty="0" smtClean="0"/>
              <a:t> for the </a:t>
            </a:r>
            <a:r>
              <a:rPr lang="fr-FR" u="sng" dirty="0" err="1" smtClean="0"/>
              <a:t>rest</a:t>
            </a:r>
            <a:r>
              <a:rPr lang="fr-FR" u="sng" dirty="0" smtClean="0"/>
              <a:t> of the talk</a:t>
            </a:r>
            <a:endParaRPr lang="fr-FR" u="sng" dirty="0"/>
          </a:p>
        </p:txBody>
      </p:sp>
      <p:sp>
        <p:nvSpPr>
          <p:cNvPr id="9" name="ZoneTexte 8"/>
          <p:cNvSpPr txBox="1"/>
          <p:nvPr/>
        </p:nvSpPr>
        <p:spPr>
          <a:xfrm>
            <a:off x="5148064" y="2996952"/>
            <a:ext cx="15937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>
                <a:solidFill>
                  <a:srgbClr val="000099"/>
                </a:solidFill>
              </a:rPr>
              <a:t>both</a:t>
            </a:r>
            <a:r>
              <a:rPr lang="fr-FR" dirty="0" smtClean="0">
                <a:solidFill>
                  <a:srgbClr val="000099"/>
                </a:solidFill>
              </a:rPr>
              <a:t> planes</a:t>
            </a:r>
            <a:endParaRPr lang="fr-FR" dirty="0">
              <a:solidFill>
                <a:srgbClr val="000099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Size &amp; Divergence </a:t>
            </a:r>
            <a:r>
              <a:rPr lang="fr-FR" dirty="0" err="1" smtClean="0"/>
              <a:t>Requirements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For </a:t>
            </a:r>
            <a:r>
              <a:rPr lang="fr-FR" dirty="0" err="1" smtClean="0"/>
              <a:t>many</a:t>
            </a:r>
            <a:r>
              <a:rPr lang="fr-FR" dirty="0" smtClean="0"/>
              <a:t> </a:t>
            </a:r>
            <a:r>
              <a:rPr lang="fr-FR" dirty="0" err="1" smtClean="0"/>
              <a:t>Beamlines</a:t>
            </a:r>
            <a:r>
              <a:rPr lang="fr-FR" dirty="0" smtClean="0"/>
              <a:t>, the photon flux </a:t>
            </a:r>
            <a:r>
              <a:rPr lang="fr-FR" dirty="0" err="1" smtClean="0"/>
              <a:t>stability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directly</a:t>
            </a:r>
            <a:r>
              <a:rPr lang="fr-FR" dirty="0" smtClean="0"/>
              <a:t> </a:t>
            </a:r>
            <a:r>
              <a:rPr lang="fr-FR" dirty="0" err="1" smtClean="0"/>
              <a:t>proportional</a:t>
            </a:r>
            <a:r>
              <a:rPr lang="fr-FR" dirty="0" smtClean="0"/>
              <a:t> to:</a:t>
            </a:r>
          </a:p>
          <a:p>
            <a:pPr lvl="1"/>
            <a:r>
              <a:rPr lang="fr-FR" dirty="0" smtClean="0"/>
              <a:t>Size</a:t>
            </a:r>
          </a:p>
          <a:p>
            <a:pPr lvl="1"/>
            <a:r>
              <a:rPr lang="fr-FR" dirty="0" smtClean="0"/>
              <a:t>Divergence</a:t>
            </a:r>
          </a:p>
          <a:p>
            <a:r>
              <a:rPr lang="fr-FR" dirty="0" smtClean="0"/>
              <a:t>There are </a:t>
            </a:r>
            <a:r>
              <a:rPr lang="fr-FR" dirty="0" err="1" smtClean="0"/>
              <a:t>also</a:t>
            </a:r>
            <a:r>
              <a:rPr lang="fr-FR" dirty="0" smtClean="0"/>
              <a:t> </a:t>
            </a:r>
            <a:r>
              <a:rPr lang="fr-FR" dirty="0" err="1" smtClean="0"/>
              <a:t>coherence</a:t>
            </a:r>
            <a:r>
              <a:rPr lang="fr-FR" dirty="0" smtClean="0"/>
              <a:t> issues</a:t>
            </a:r>
          </a:p>
          <a:p>
            <a:endParaRPr lang="fr-FR" dirty="0" smtClean="0"/>
          </a:p>
          <a:p>
            <a:r>
              <a:rPr lang="fr-FR" dirty="0" err="1" smtClean="0"/>
              <a:t>At</a:t>
            </a:r>
            <a:r>
              <a:rPr lang="fr-FR" dirty="0" smtClean="0"/>
              <a:t> SOLEIL, </a:t>
            </a:r>
            <a:r>
              <a:rPr lang="fr-FR" dirty="0" err="1" smtClean="0"/>
              <a:t>several</a:t>
            </a:r>
            <a:r>
              <a:rPr lang="fr-FR" dirty="0" smtClean="0"/>
              <a:t> </a:t>
            </a:r>
            <a:r>
              <a:rPr lang="fr-FR" dirty="0" err="1" smtClean="0"/>
              <a:t>users</a:t>
            </a:r>
            <a:r>
              <a:rPr lang="fr-FR" dirty="0" smtClean="0"/>
              <a:t> </a:t>
            </a:r>
            <a:r>
              <a:rPr lang="fr-FR" dirty="0" err="1" smtClean="0"/>
              <a:t>require</a:t>
            </a:r>
            <a:r>
              <a:rPr lang="fr-FR" dirty="0" smtClean="0"/>
              <a:t> </a:t>
            </a:r>
            <a:r>
              <a:rPr lang="fr-FR" dirty="0" err="1" smtClean="0"/>
              <a:t>less</a:t>
            </a:r>
            <a:r>
              <a:rPr lang="fr-FR" dirty="0" smtClean="0"/>
              <a:t> </a:t>
            </a:r>
            <a:r>
              <a:rPr lang="fr-FR" dirty="0" err="1" smtClean="0"/>
              <a:t>than</a:t>
            </a:r>
            <a:r>
              <a:rPr lang="fr-FR" dirty="0" smtClean="0"/>
              <a:t> 2% for:</a:t>
            </a:r>
          </a:p>
          <a:p>
            <a:pPr lvl="1">
              <a:buNone/>
            </a:pPr>
            <a:r>
              <a:rPr lang="fr-FR" dirty="0" smtClean="0"/>
              <a:t>Size AND Divergence.</a:t>
            </a:r>
          </a:p>
          <a:p>
            <a:pPr lvl="1">
              <a:buNone/>
            </a:pPr>
            <a:r>
              <a:rPr lang="fr-FR" dirty="0" smtClean="0"/>
              <a:t>For the </a:t>
            </a:r>
            <a:r>
              <a:rPr lang="fr-FR" dirty="0" err="1" smtClean="0"/>
              <a:t>sake</a:t>
            </a:r>
            <a:r>
              <a:rPr lang="fr-FR" dirty="0" smtClean="0"/>
              <a:t> of </a:t>
            </a:r>
            <a:r>
              <a:rPr lang="fr-FR" dirty="0" err="1" smtClean="0"/>
              <a:t>simplicity</a:t>
            </a:r>
            <a:r>
              <a:rPr lang="fr-FR" dirty="0" smtClean="0"/>
              <a:t>, one </a:t>
            </a:r>
            <a:r>
              <a:rPr lang="fr-FR" dirty="0" err="1" smtClean="0"/>
              <a:t>neglects</a:t>
            </a:r>
            <a:r>
              <a:rPr lang="fr-FR" dirty="0" smtClean="0"/>
              <a:t> the </a:t>
            </a:r>
            <a:r>
              <a:rPr lang="fr-FR" dirty="0" err="1" smtClean="0"/>
              <a:t>energy</a:t>
            </a:r>
            <a:r>
              <a:rPr lang="fr-FR" dirty="0" smtClean="0"/>
              <a:t> dispersion contribution and </a:t>
            </a:r>
            <a:r>
              <a:rPr lang="fr-FR" dirty="0" err="1" smtClean="0"/>
              <a:t>we</a:t>
            </a:r>
            <a:r>
              <a:rPr lang="fr-FR" dirty="0" smtClean="0"/>
              <a:t> </a:t>
            </a:r>
            <a:r>
              <a:rPr lang="fr-FR" dirty="0" err="1" smtClean="0"/>
              <a:t>get</a:t>
            </a:r>
            <a:r>
              <a:rPr lang="fr-FR" dirty="0" smtClean="0"/>
              <a:t>:</a:t>
            </a:r>
          </a:p>
          <a:p>
            <a:pPr lvl="1" algn="ctr">
              <a:buNone/>
            </a:pPr>
            <a:r>
              <a:rPr lang="fr-FR" dirty="0" smtClean="0">
                <a:solidFill>
                  <a:srgbClr val="000099"/>
                </a:solidFill>
                <a:latin typeface="Symbol" pitchFamily="18" charset="2"/>
              </a:rPr>
              <a:t>De / e </a:t>
            </a:r>
            <a:r>
              <a:rPr lang="fr-FR" dirty="0" smtClean="0">
                <a:solidFill>
                  <a:srgbClr val="000099"/>
                </a:solidFill>
                <a:latin typeface="Symbol" pitchFamily="18" charset="2"/>
                <a:sym typeface="Symbol"/>
              </a:rPr>
              <a:t> 4% </a:t>
            </a:r>
            <a:r>
              <a:rPr lang="fr-FR" dirty="0" smtClean="0">
                <a:solidFill>
                  <a:srgbClr val="000099"/>
                </a:solidFill>
                <a:latin typeface="+mj-lt"/>
                <a:sym typeface="Symbol"/>
              </a:rPr>
              <a:t>in </a:t>
            </a:r>
            <a:r>
              <a:rPr lang="fr-FR" dirty="0" err="1" smtClean="0">
                <a:solidFill>
                  <a:srgbClr val="000099"/>
                </a:solidFill>
                <a:latin typeface="+mj-lt"/>
                <a:sym typeface="Symbol"/>
              </a:rPr>
              <a:t>both</a:t>
            </a:r>
            <a:r>
              <a:rPr lang="fr-FR" dirty="0" smtClean="0">
                <a:solidFill>
                  <a:srgbClr val="000099"/>
                </a:solidFill>
                <a:latin typeface="+mj-lt"/>
                <a:sym typeface="Symbol"/>
              </a:rPr>
              <a:t> H &amp; V planes</a:t>
            </a:r>
            <a:endParaRPr lang="fr-FR" dirty="0">
              <a:solidFill>
                <a:srgbClr val="000099"/>
              </a:solidFill>
              <a:latin typeface="Symbol" pitchFamily="18" charset="2"/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USR Workshop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Beijing 29 Oct.- 1 Nov. 2012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(#)</a:t>
            </a:r>
          </a:p>
          <a:p>
            <a:pPr>
              <a:defRPr/>
            </a:pPr>
            <a:endParaRPr lang="fr-FR"/>
          </a:p>
        </p:txBody>
      </p:sp>
      <p:sp>
        <p:nvSpPr>
          <p:cNvPr id="7" name="Rectangle à coins arrondis 6"/>
          <p:cNvSpPr/>
          <p:nvPr/>
        </p:nvSpPr>
        <p:spPr bwMode="auto">
          <a:xfrm>
            <a:off x="3275856" y="5229200"/>
            <a:ext cx="3672408" cy="576064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USR Workshop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Beijing 29 Oct.- 1 Nov. 2012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(#)</a:t>
            </a:r>
          </a:p>
          <a:p>
            <a:pPr>
              <a:defRPr/>
            </a:pPr>
            <a:endParaRPr lang="fr-FR"/>
          </a:p>
        </p:txBody>
      </p:sp>
      <p:sp>
        <p:nvSpPr>
          <p:cNvPr id="7" name="Titre 1"/>
          <p:cNvSpPr txBox="1">
            <a:spLocks/>
          </p:cNvSpPr>
          <p:nvPr/>
        </p:nvSpPr>
        <p:spPr bwMode="auto">
          <a:xfrm>
            <a:off x="762000" y="533400"/>
            <a:ext cx="8478838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0" i="1" u="none" strike="noStrike" kern="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Contents</a:t>
            </a:r>
            <a:endParaRPr kumimoji="0" lang="fr-FR" sz="2800" b="0" i="1" u="none" strike="noStrike" kern="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Espace réservé de la date 3"/>
          <p:cNvSpPr txBox="1">
            <a:spLocks/>
          </p:cNvSpPr>
          <p:nvPr/>
        </p:nvSpPr>
        <p:spPr bwMode="auto">
          <a:xfrm>
            <a:off x="1676400" y="6400800"/>
            <a:ext cx="1981200" cy="457200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smtClean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USR Workshop</a:t>
            </a:r>
          </a:p>
        </p:txBody>
      </p:sp>
      <p:sp>
        <p:nvSpPr>
          <p:cNvPr id="10" name="Espace réservé du pied de page 4"/>
          <p:cNvSpPr txBox="1">
            <a:spLocks/>
          </p:cNvSpPr>
          <p:nvPr/>
        </p:nvSpPr>
        <p:spPr bwMode="auto">
          <a:xfrm>
            <a:off x="3886200" y="6324600"/>
            <a:ext cx="2895600" cy="609600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Beijing 29 Oct.- 1 Nov. 2012</a:t>
            </a:r>
          </a:p>
        </p:txBody>
      </p:sp>
      <p:sp>
        <p:nvSpPr>
          <p:cNvPr id="11" name="Espace réservé du numéro de diapositive 5"/>
          <p:cNvSpPr txBox="1">
            <a:spLocks/>
          </p:cNvSpPr>
          <p:nvPr/>
        </p:nvSpPr>
        <p:spPr bwMode="auto">
          <a:xfrm>
            <a:off x="7391400" y="6389688"/>
            <a:ext cx="1905000" cy="457200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(#)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0" u="none" strike="noStrike" kern="1200" cap="none" spc="0" normalizeH="0" baseline="0" noProof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647700" y="1196752"/>
            <a:ext cx="8496300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5715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Times New Roman" pitchFamily="18" charset="0"/>
              <a:buAutoNum type="arabicPeriod"/>
              <a:tabLst/>
              <a:defRPr/>
            </a:pPr>
            <a:r>
              <a:rPr kumimoji="0" lang="fr-FR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What</a:t>
            </a:r>
            <a:r>
              <a:rPr kumimoji="0" lang="fr-FR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fr-FR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stability</a:t>
            </a:r>
            <a:r>
              <a:rPr kumimoji="0" lang="fr-FR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fr-FR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is</a:t>
            </a:r>
            <a:r>
              <a:rPr kumimoji="0" lang="fr-FR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fr-FR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needed</a:t>
            </a:r>
            <a:endParaRPr kumimoji="0" lang="fr-FR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71550" marR="0" lvl="1" indent="-4572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lphaLcPeriod"/>
              <a:tabLst/>
              <a:defRPr/>
            </a:pPr>
            <a:r>
              <a:rPr kumimoji="0" lang="fr-FR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Position &amp; angle </a:t>
            </a:r>
          </a:p>
          <a:p>
            <a:pPr marL="971550" marR="0" lvl="1" indent="-4572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Times New Roman" pitchFamily="18" charset="0"/>
              <a:buAutoNum type="alphaLcPeriod"/>
              <a:tabLst/>
              <a:defRPr/>
            </a:pPr>
            <a:r>
              <a:rPr kumimoji="0" lang="fr-FR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Size and divergence</a:t>
            </a:r>
          </a:p>
          <a:p>
            <a:pPr marL="5715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Times New Roman" pitchFamily="18" charset="0"/>
              <a:buAutoNum type="arabicPeriod"/>
              <a:tabLst/>
              <a:defRPr/>
            </a:pPr>
            <a:r>
              <a:rPr kumimoji="0" lang="fr-FR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Beam</a:t>
            </a:r>
            <a:r>
              <a:rPr kumimoji="0" lang="fr-FR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fr-FR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stability</a:t>
            </a:r>
            <a:r>
              <a:rPr kumimoji="0" lang="fr-FR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fr-FR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achieved</a:t>
            </a:r>
            <a:r>
              <a:rPr kumimoji="0" lang="fr-FR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fr-FR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at</a:t>
            </a:r>
            <a:r>
              <a:rPr kumimoji="0" lang="fr-FR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fr-FR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existing</a:t>
            </a:r>
            <a:r>
              <a:rPr kumimoji="0" lang="fr-FR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light sources (Soleil data as an </a:t>
            </a:r>
            <a:r>
              <a:rPr kumimoji="0" lang="fr-FR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example</a:t>
            </a:r>
            <a:r>
              <a:rPr kumimoji="0" lang="fr-FR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  <a:p>
            <a:pPr marL="971550" marR="0" lvl="1" indent="-4572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lphaLcPeriod"/>
              <a:tabLst/>
              <a:defRPr/>
            </a:pPr>
            <a:r>
              <a:rPr kumimoji="0" lang="fr-FR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Position &amp; angle </a:t>
            </a:r>
          </a:p>
          <a:p>
            <a:pPr marL="971550" marR="0" lvl="1" indent="-4572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Times New Roman" pitchFamily="18" charset="0"/>
              <a:buAutoNum type="alphaLcPeriod"/>
              <a:tabLst/>
              <a:defRPr/>
            </a:pPr>
            <a:r>
              <a:rPr kumimoji="0" lang="fr-FR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Size and divergence </a:t>
            </a:r>
          </a:p>
          <a:p>
            <a:pPr marL="571500" lvl="0" indent="-457200">
              <a:spcBef>
                <a:spcPct val="20000"/>
              </a:spcBef>
              <a:buClr>
                <a:schemeClr val="tx2"/>
              </a:buClr>
              <a:buSzPct val="95000"/>
              <a:buFont typeface="Times New Roman" pitchFamily="18" charset="0"/>
              <a:buAutoNum type="arabicPeriod"/>
              <a:defRPr/>
            </a:pPr>
            <a:r>
              <a:rPr lang="fr-FR" kern="0" dirty="0" smtClean="0"/>
              <a:t>Accelerator &amp; </a:t>
            </a:r>
            <a:r>
              <a:rPr lang="fr-FR" kern="0" dirty="0" err="1" smtClean="0"/>
              <a:t>Beamline</a:t>
            </a:r>
            <a:r>
              <a:rPr lang="fr-FR" kern="0" dirty="0" smtClean="0"/>
              <a:t> design issues for </a:t>
            </a:r>
            <a:r>
              <a:rPr lang="fr-FR" kern="0" dirty="0" err="1" smtClean="0"/>
              <a:t>stability</a:t>
            </a:r>
            <a:endParaRPr kumimoji="0" lang="fr-FR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USR Workshop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Beijing 29 Oct.- 1 Nov. 2012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(#)</a:t>
            </a:r>
          </a:p>
          <a:p>
            <a:pPr>
              <a:defRPr/>
            </a:pPr>
            <a:endParaRPr lang="fr-FR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8460432" cy="6835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Connecteur droit avec flèche 9"/>
          <p:cNvCxnSpPr/>
          <p:nvPr/>
        </p:nvCxnSpPr>
        <p:spPr bwMode="auto">
          <a:xfrm flipH="1">
            <a:off x="7020272" y="3717032"/>
            <a:ext cx="576064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" name="ZoneTexte 13"/>
          <p:cNvSpPr txBox="1"/>
          <p:nvPr/>
        </p:nvSpPr>
        <p:spPr>
          <a:xfrm>
            <a:off x="7524328" y="3284984"/>
            <a:ext cx="164660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200 nm in</a:t>
            </a:r>
          </a:p>
          <a:p>
            <a:r>
              <a:rPr lang="fr-FR" dirty="0" smtClean="0">
                <a:solidFill>
                  <a:srgbClr val="FF0000"/>
                </a:solidFill>
              </a:rPr>
              <a:t>0.1-1000Hz</a:t>
            </a:r>
          </a:p>
          <a:p>
            <a:r>
              <a:rPr lang="fr-FR" dirty="0" err="1" smtClean="0">
                <a:solidFill>
                  <a:srgbClr val="FF0000"/>
                </a:solidFill>
              </a:rPr>
              <a:t>Bandwidth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4716016" y="116632"/>
            <a:ext cx="37321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Courtesy</a:t>
            </a:r>
            <a:r>
              <a:rPr lang="fr-FR" dirty="0" smtClean="0"/>
              <a:t> G. </a:t>
            </a:r>
            <a:r>
              <a:rPr lang="fr-FR" dirty="0" err="1" smtClean="0"/>
              <a:t>Rehm</a:t>
            </a:r>
            <a:r>
              <a:rPr lang="fr-FR" dirty="0" smtClean="0"/>
              <a:t>, SRI2012</a:t>
            </a:r>
            <a:endParaRPr lang="fr-FR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oleil">
  <a:themeElements>
    <a:clrScheme name="Soleil 1">
      <a:dk1>
        <a:srgbClr val="000000"/>
      </a:dk1>
      <a:lt1>
        <a:srgbClr val="FFCC66"/>
      </a:lt1>
      <a:dk2>
        <a:srgbClr val="996633"/>
      </a:dk2>
      <a:lt2>
        <a:srgbClr val="CC6600"/>
      </a:lt2>
      <a:accent1>
        <a:srgbClr val="FF9933"/>
      </a:accent1>
      <a:accent2>
        <a:srgbClr val="CCCCCC"/>
      </a:accent2>
      <a:accent3>
        <a:srgbClr val="FFE2B8"/>
      </a:accent3>
      <a:accent4>
        <a:srgbClr val="000000"/>
      </a:accent4>
      <a:accent5>
        <a:srgbClr val="FFCAAD"/>
      </a:accent5>
      <a:accent6>
        <a:srgbClr val="B9B9B9"/>
      </a:accent6>
      <a:hlink>
        <a:srgbClr val="CC9900"/>
      </a:hlink>
      <a:folHlink>
        <a:srgbClr val="993366"/>
      </a:folHlink>
    </a:clrScheme>
    <a:fontScheme name="Soleil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oleil 1">
        <a:dk1>
          <a:srgbClr val="000000"/>
        </a:dk1>
        <a:lt1>
          <a:srgbClr val="FFCC66"/>
        </a:lt1>
        <a:dk2>
          <a:srgbClr val="996633"/>
        </a:dk2>
        <a:lt2>
          <a:srgbClr val="CC6600"/>
        </a:lt2>
        <a:accent1>
          <a:srgbClr val="FF9933"/>
        </a:accent1>
        <a:accent2>
          <a:srgbClr val="CCCCCC"/>
        </a:accent2>
        <a:accent3>
          <a:srgbClr val="FFE2B8"/>
        </a:accent3>
        <a:accent4>
          <a:srgbClr val="000000"/>
        </a:accent4>
        <a:accent5>
          <a:srgbClr val="FFCAAD"/>
        </a:accent5>
        <a:accent6>
          <a:srgbClr val="B9B9B9"/>
        </a:accent6>
        <a:hlink>
          <a:srgbClr val="CC9900"/>
        </a:hlink>
        <a:folHlink>
          <a:srgbClr val="9933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leil 2">
        <a:dk1>
          <a:srgbClr val="000000"/>
        </a:dk1>
        <a:lt1>
          <a:srgbClr val="FFFFCC"/>
        </a:lt1>
        <a:dk2>
          <a:srgbClr val="996633"/>
        </a:dk2>
        <a:lt2>
          <a:srgbClr val="CC9900"/>
        </a:lt2>
        <a:accent1>
          <a:srgbClr val="FF9933"/>
        </a:accent1>
        <a:accent2>
          <a:srgbClr val="FFFFFF"/>
        </a:accent2>
        <a:accent3>
          <a:srgbClr val="FFFFE2"/>
        </a:accent3>
        <a:accent4>
          <a:srgbClr val="000000"/>
        </a:accent4>
        <a:accent5>
          <a:srgbClr val="FFCAAD"/>
        </a:accent5>
        <a:accent6>
          <a:srgbClr val="E7E7E7"/>
        </a:accent6>
        <a:hlink>
          <a:srgbClr val="FFCC66"/>
        </a:hlink>
        <a:folHlink>
          <a:srgbClr val="9933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leil 3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EAEAEA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555555"/>
        </a:accent6>
        <a:hlink>
          <a:srgbClr val="CBCBCB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leil 4">
        <a:dk1>
          <a:srgbClr val="000000"/>
        </a:dk1>
        <a:lt1>
          <a:srgbClr val="F8F8F8"/>
        </a:lt1>
        <a:dk2>
          <a:srgbClr val="006600"/>
        </a:dk2>
        <a:lt2>
          <a:srgbClr val="FFCC00"/>
        </a:lt2>
        <a:accent1>
          <a:srgbClr val="9999FF"/>
        </a:accent1>
        <a:accent2>
          <a:srgbClr val="003300"/>
        </a:accent2>
        <a:accent3>
          <a:srgbClr val="AAB8AA"/>
        </a:accent3>
        <a:accent4>
          <a:srgbClr val="D4D4D4"/>
        </a:accent4>
        <a:accent5>
          <a:srgbClr val="CACAFF"/>
        </a:accent5>
        <a:accent6>
          <a:srgbClr val="002D00"/>
        </a:accent6>
        <a:hlink>
          <a:srgbClr val="009966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oleil 5">
        <a:dk1>
          <a:srgbClr val="000000"/>
        </a:dk1>
        <a:lt1>
          <a:srgbClr val="F8F8F8"/>
        </a:lt1>
        <a:dk2>
          <a:srgbClr val="990099"/>
        </a:dk2>
        <a:lt2>
          <a:srgbClr val="FFCC00"/>
        </a:lt2>
        <a:accent1>
          <a:srgbClr val="9999FF"/>
        </a:accent1>
        <a:accent2>
          <a:srgbClr val="660066"/>
        </a:accent2>
        <a:accent3>
          <a:srgbClr val="CAAACA"/>
        </a:accent3>
        <a:accent4>
          <a:srgbClr val="D4D4D4"/>
        </a:accent4>
        <a:accent5>
          <a:srgbClr val="CACAFF"/>
        </a:accent5>
        <a:accent6>
          <a:srgbClr val="5C005C"/>
        </a:accent6>
        <a:hlink>
          <a:srgbClr val="CC00CC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Designs\Soleil.pot</Template>
  <TotalTime>11939</TotalTime>
  <Words>1923</Words>
  <Application>Microsoft Office PowerPoint</Application>
  <PresentationFormat>Affichage à l'écran (4:3)</PresentationFormat>
  <Paragraphs>386</Paragraphs>
  <Slides>31</Slides>
  <Notes>0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31</vt:i4>
      </vt:variant>
    </vt:vector>
  </HeadingPairs>
  <TitlesOfParts>
    <vt:vector size="33" baseType="lpstr">
      <vt:lpstr>Soleil</vt:lpstr>
      <vt:lpstr>Équation</vt:lpstr>
      <vt:lpstr>Anticipated Limits on Machine Stability and some Consequences on Machine and Beamline Designs </vt:lpstr>
      <vt:lpstr>Outline</vt:lpstr>
      <vt:lpstr>Can the Present Machines Stability Suit USR Needs?</vt:lpstr>
      <vt:lpstr>Contents</vt:lpstr>
      <vt:lpstr>Size and Divergence of  Photon Beams with 2m undulator </vt:lpstr>
      <vt:lpstr>Position &amp; Angle Stability Requirements</vt:lpstr>
      <vt:lpstr>Size &amp; Divergence Requirements</vt:lpstr>
      <vt:lpstr>Diapositive 8</vt:lpstr>
      <vt:lpstr>Diapositive 9</vt:lpstr>
      <vt:lpstr>Example of short term stability (SOLEIL)</vt:lpstr>
      <vt:lpstr>RMS Short Term Stability Versus Acquisition Time  (position is averaged during that time) </vt:lpstr>
      <vt:lpstr>Special Invar BPM and XBPM Stands for two long Beamlines: NanoTomography and NanoScopium</vt:lpstr>
      <vt:lpstr>Slow drifts: Tolerance Examples for SOLEIL Beamlines</vt:lpstr>
      <vt:lpstr>Diapositive 14</vt:lpstr>
      <vt:lpstr>~1-minute-to-8-hour Beam Stability Versus Acq.  Time</vt:lpstr>
      <vt:lpstr>Beam Size and Divergence (ESRF &amp; Soleil examples)</vt:lpstr>
      <vt:lpstr>Vertical Emittance Variations and « Useful Beam Time »</vt:lpstr>
      <vt:lpstr>Summary of beam stability Issues that Might Become USR Challenges (for discussion; not an exhaustive list)</vt:lpstr>
      <vt:lpstr>Contents</vt:lpstr>
      <vt:lpstr>Undulator Technology</vt:lpstr>
      <vt:lpstr>Machine Emittance</vt:lpstr>
      <vt:lpstr>Better Stability with XBPMs in Global OFB loop</vt:lpstr>
      <vt:lpstr>Beamline Schematic</vt:lpstr>
      <vt:lpstr>X-BPM and Primary Slits on Same Support</vt:lpstr>
      <vt:lpstr>Hydrostatic Leveling System (HLS)</vt:lpstr>
      <vt:lpstr>Diapositive 26</vt:lpstr>
      <vt:lpstr>Needed Developments </vt:lpstr>
      <vt:lpstr>Diapositive 28</vt:lpstr>
      <vt:lpstr>Mirror Pointing Feedback  Van Campen et al. SSRL 2008</vt:lpstr>
      <vt:lpstr>Conclusions</vt:lpstr>
      <vt:lpstr>Diapositive 31</vt:lpstr>
    </vt:vector>
  </TitlesOfParts>
  <Company>SOLEIL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Jean-Claude DENARD</dc:creator>
  <cp:lastModifiedBy>jc</cp:lastModifiedBy>
  <cp:revision>416</cp:revision>
  <cp:lastPrinted>1601-01-01T00:00:00Z</cp:lastPrinted>
  <dcterms:created xsi:type="dcterms:W3CDTF">2002-04-10T13:09:07Z</dcterms:created>
  <dcterms:modified xsi:type="dcterms:W3CDTF">2012-10-29T14:27:41Z</dcterms:modified>
</cp:coreProperties>
</file>