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2" r:id="rId3"/>
    <p:sldId id="263" r:id="rId4"/>
    <p:sldId id="272" r:id="rId5"/>
    <p:sldId id="264" r:id="rId6"/>
    <p:sldId id="265" r:id="rId7"/>
    <p:sldId id="258" r:id="rId8"/>
    <p:sldId id="259" r:id="rId9"/>
    <p:sldId id="266" r:id="rId10"/>
    <p:sldId id="270" r:id="rId11"/>
    <p:sldId id="271" r:id="rId12"/>
    <p:sldId id="267" r:id="rId13"/>
    <p:sldId id="268" r:id="rId14"/>
    <p:sldId id="273" r:id="rId15"/>
    <p:sldId id="274" r:id="rId16"/>
    <p:sldId id="275" r:id="rId17"/>
    <p:sldId id="269" r:id="rId1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00FF"/>
    <a:srgbClr val="008000"/>
    <a:srgbClr val="0033CC"/>
    <a:srgbClr val="336600"/>
    <a:srgbClr val="000066"/>
    <a:srgbClr val="CC3300"/>
    <a:srgbClr val="0033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6702BDF-A23C-4818-B833-4A29D546A14F}" type="datetimeFigureOut">
              <a:rPr lang="zh-CN" altLang="en-US"/>
              <a:pPr>
                <a:defRPr/>
              </a:pPr>
              <a:t>2012-10-29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0A1D70C-1DA5-469D-935C-69015F3A0EC5}" type="slidenum">
              <a:rPr lang="zh-CN" altLang="en-US"/>
              <a:pPr>
                <a:defRPr/>
              </a:pPr>
              <a:t>‹#›</a:t>
            </a:fld>
            <a:endParaRPr lang="zh-CN" altLang="en-US"/>
          </a:p>
        </p:txBody>
      </p:sp>
    </p:spTree>
    <p:extLst>
      <p:ext uri="{BB962C8B-B14F-4D97-AF65-F5344CB8AC3E}">
        <p14:creationId xmlns:p14="http://schemas.microsoft.com/office/powerpoint/2010/main" val="3598553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C9C7CA-E36E-42B1-8BDD-E7D3BE4EE05F}" type="slidenum">
              <a:rPr lang="zh-CN" altLang="en-US" smtClean="0"/>
              <a:t>10</a:t>
            </a:fld>
            <a:endParaRPr lang="zh-CN" altLang="en-US"/>
          </a:p>
        </p:txBody>
      </p:sp>
    </p:spTree>
    <p:extLst>
      <p:ext uri="{BB962C8B-B14F-4D97-AF65-F5344CB8AC3E}">
        <p14:creationId xmlns:p14="http://schemas.microsoft.com/office/powerpoint/2010/main" val="3867752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C9C7CA-E36E-42B1-8BDD-E7D3BE4EE05F}" type="slidenum">
              <a:rPr lang="zh-CN" altLang="en-US" smtClean="0"/>
              <a:t>11</a:t>
            </a:fld>
            <a:endParaRPr lang="zh-CN" altLang="en-US"/>
          </a:p>
        </p:txBody>
      </p:sp>
    </p:spTree>
    <p:extLst>
      <p:ext uri="{BB962C8B-B14F-4D97-AF65-F5344CB8AC3E}">
        <p14:creationId xmlns:p14="http://schemas.microsoft.com/office/powerpoint/2010/main" val="284433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10A1D70C-1DA5-469D-935C-69015F3A0EC5}" type="slidenum">
              <a:rPr lang="zh-CN" altLang="en-US" smtClean="0"/>
              <a:pPr>
                <a:defRPr/>
              </a:pPr>
              <a:t>12</a:t>
            </a:fld>
            <a:endParaRPr lang="zh-CN" altLang="en-US"/>
          </a:p>
        </p:txBody>
      </p:sp>
    </p:spTree>
    <p:extLst>
      <p:ext uri="{BB962C8B-B14F-4D97-AF65-F5344CB8AC3E}">
        <p14:creationId xmlns:p14="http://schemas.microsoft.com/office/powerpoint/2010/main" val="373229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10A1D70C-1DA5-469D-935C-69015F3A0EC5}" type="slidenum">
              <a:rPr lang="zh-CN" altLang="en-US" smtClean="0"/>
              <a:pPr>
                <a:defRPr/>
              </a:pPr>
              <a:t>13</a:t>
            </a:fld>
            <a:endParaRPr lang="zh-CN" altLang="en-US"/>
          </a:p>
        </p:txBody>
      </p:sp>
    </p:spTree>
    <p:extLst>
      <p:ext uri="{BB962C8B-B14F-4D97-AF65-F5344CB8AC3E}">
        <p14:creationId xmlns:p14="http://schemas.microsoft.com/office/powerpoint/2010/main" val="2687283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xfrm>
            <a:off x="664415" y="685728"/>
            <a:ext cx="5530803" cy="3430097"/>
          </a:xfrm>
          <a:ln/>
        </p:spPr>
      </p:sp>
      <p:sp>
        <p:nvSpPr>
          <p:cNvPr id="422915" name="Rectangle 3"/>
          <p:cNvSpPr>
            <a:spLocks noGrp="1" noChangeArrowheads="1"/>
          </p:cNvSpPr>
          <p:nvPr>
            <p:ph type="body" idx="1"/>
          </p:nvPr>
        </p:nvSpPr>
        <p:spPr>
          <a:xfrm>
            <a:off x="685637" y="4343913"/>
            <a:ext cx="5486727"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xfrm>
            <a:off x="1143000" y="685800"/>
            <a:ext cx="4573588" cy="3430588"/>
          </a:xfrm>
          <a:ln/>
        </p:spPr>
      </p:sp>
      <p:sp>
        <p:nvSpPr>
          <p:cNvPr id="424963" name="Rectangle 3"/>
          <p:cNvSpPr>
            <a:spLocks noGrp="1" noChangeArrowheads="1"/>
          </p:cNvSpPr>
          <p:nvPr>
            <p:ph type="body" idx="1"/>
          </p:nvPr>
        </p:nvSpPr>
        <p:spPr>
          <a:xfrm>
            <a:off x="685637" y="4343913"/>
            <a:ext cx="5486727"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a:xfrm>
            <a:off x="664415" y="685728"/>
            <a:ext cx="5530803" cy="3430097"/>
          </a:xfrm>
          <a:ln/>
        </p:spPr>
      </p:sp>
      <p:sp>
        <p:nvSpPr>
          <p:cNvPr id="427011" name="Rectangle 3"/>
          <p:cNvSpPr>
            <a:spLocks noGrp="1" noChangeArrowheads="1"/>
          </p:cNvSpPr>
          <p:nvPr>
            <p:ph type="body" idx="1"/>
          </p:nvPr>
        </p:nvSpPr>
        <p:spPr>
          <a:xfrm>
            <a:off x="685637" y="4343913"/>
            <a:ext cx="5486727"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10A1D70C-1DA5-469D-935C-69015F3A0EC5}" type="slidenum">
              <a:rPr lang="zh-CN" altLang="en-US" smtClean="0"/>
              <a:pPr>
                <a:defRPr/>
              </a:pPr>
              <a:t>17</a:t>
            </a:fld>
            <a:endParaRPr lang="zh-CN" altLang="en-US"/>
          </a:p>
        </p:txBody>
      </p:sp>
    </p:spTree>
    <p:extLst>
      <p:ext uri="{BB962C8B-B14F-4D97-AF65-F5344CB8AC3E}">
        <p14:creationId xmlns:p14="http://schemas.microsoft.com/office/powerpoint/2010/main" val="60522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7D9E04F-F3D1-42BD-AC38-A80B039D2057}" type="slidenum">
              <a:rPr lang="en-GB" smtClean="0"/>
              <a:pPr/>
              <a:t>2</a:t>
            </a:fld>
            <a:endParaRPr lang="en-GB"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228600" indent="-228600">
              <a:buAutoNum type="arabicParenR"/>
            </a:pPr>
            <a:r>
              <a:rPr lang="en-US" dirty="0" smtClean="0"/>
              <a:t>Range of energy and </a:t>
            </a:r>
            <a:r>
              <a:rPr lang="en-US" dirty="0" err="1" smtClean="0"/>
              <a:t>emittance</a:t>
            </a:r>
            <a:endParaRPr lang="en-US" dirty="0" smtClean="0"/>
          </a:p>
          <a:p>
            <a:pPr marL="228600" indent="-228600">
              <a:buAutoNum type="arabicParenR"/>
            </a:pPr>
            <a:r>
              <a:rPr lang="en-US" dirty="0" smtClean="0"/>
              <a:t>Mention </a:t>
            </a:r>
            <a:r>
              <a:rPr lang="en-US" dirty="0" err="1" smtClean="0"/>
              <a:t>undulator</a:t>
            </a:r>
            <a:r>
              <a:rPr lang="en-US"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10A1D70C-1DA5-469D-935C-69015F3A0EC5}" type="slidenum">
              <a:rPr lang="zh-CN" altLang="en-US" smtClean="0"/>
              <a:pPr>
                <a:defRPr/>
              </a:pPr>
              <a:t>3</a:t>
            </a:fld>
            <a:endParaRPr lang="zh-CN" altLang="en-US"/>
          </a:p>
        </p:txBody>
      </p:sp>
    </p:spTree>
    <p:extLst>
      <p:ext uri="{BB962C8B-B14F-4D97-AF65-F5344CB8AC3E}">
        <p14:creationId xmlns:p14="http://schemas.microsoft.com/office/powerpoint/2010/main" val="410993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10A1D70C-1DA5-469D-935C-69015F3A0EC5}" type="slidenum">
              <a:rPr lang="zh-CN" altLang="en-US" smtClean="0"/>
              <a:pPr>
                <a:defRPr/>
              </a:pPr>
              <a:t>4</a:t>
            </a:fld>
            <a:endParaRPr lang="zh-CN" altLang="en-US"/>
          </a:p>
        </p:txBody>
      </p:sp>
    </p:spTree>
    <p:extLst>
      <p:ext uri="{BB962C8B-B14F-4D97-AF65-F5344CB8AC3E}">
        <p14:creationId xmlns:p14="http://schemas.microsoft.com/office/powerpoint/2010/main" val="357576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10A1D70C-1DA5-469D-935C-69015F3A0EC5}" type="slidenum">
              <a:rPr lang="zh-CN" altLang="en-US" smtClean="0"/>
              <a:pPr>
                <a:defRPr/>
              </a:pPr>
              <a:t>5</a:t>
            </a:fld>
            <a:endParaRPr lang="zh-CN" altLang="en-US"/>
          </a:p>
        </p:txBody>
      </p:sp>
    </p:spTree>
    <p:extLst>
      <p:ext uri="{BB962C8B-B14F-4D97-AF65-F5344CB8AC3E}">
        <p14:creationId xmlns:p14="http://schemas.microsoft.com/office/powerpoint/2010/main" val="79533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10A1D70C-1DA5-469D-935C-69015F3A0EC5}" type="slidenum">
              <a:rPr lang="zh-CN" altLang="en-US" smtClean="0"/>
              <a:pPr>
                <a:defRPr/>
              </a:pPr>
              <a:t>6</a:t>
            </a:fld>
            <a:endParaRPr lang="zh-CN" altLang="en-US"/>
          </a:p>
        </p:txBody>
      </p:sp>
    </p:spTree>
    <p:extLst>
      <p:ext uri="{BB962C8B-B14F-4D97-AF65-F5344CB8AC3E}">
        <p14:creationId xmlns:p14="http://schemas.microsoft.com/office/powerpoint/2010/main" val="326017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10A1D70C-1DA5-469D-935C-69015F3A0EC5}" type="slidenum">
              <a:rPr lang="zh-CN" altLang="en-US" smtClean="0"/>
              <a:pPr>
                <a:defRPr/>
              </a:pPr>
              <a:t>7</a:t>
            </a:fld>
            <a:endParaRPr lang="zh-CN" altLang="en-US"/>
          </a:p>
        </p:txBody>
      </p:sp>
    </p:spTree>
    <p:extLst>
      <p:ext uri="{BB962C8B-B14F-4D97-AF65-F5344CB8AC3E}">
        <p14:creationId xmlns:p14="http://schemas.microsoft.com/office/powerpoint/2010/main" val="16705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10A1D70C-1DA5-469D-935C-69015F3A0EC5}" type="slidenum">
              <a:rPr lang="zh-CN" altLang="en-US" smtClean="0"/>
              <a:pPr>
                <a:defRPr/>
              </a:pPr>
              <a:t>8</a:t>
            </a:fld>
            <a:endParaRPr lang="zh-CN" altLang="en-US"/>
          </a:p>
        </p:txBody>
      </p:sp>
    </p:spTree>
    <p:extLst>
      <p:ext uri="{BB962C8B-B14F-4D97-AF65-F5344CB8AC3E}">
        <p14:creationId xmlns:p14="http://schemas.microsoft.com/office/powerpoint/2010/main" val="1907673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10A1D70C-1DA5-469D-935C-69015F3A0EC5}" type="slidenum">
              <a:rPr lang="zh-CN" altLang="en-US" smtClean="0"/>
              <a:pPr>
                <a:defRPr/>
              </a:pPr>
              <a:t>9</a:t>
            </a:fld>
            <a:endParaRPr lang="zh-CN" altLang="en-US"/>
          </a:p>
        </p:txBody>
      </p:sp>
    </p:spTree>
    <p:extLst>
      <p:ext uri="{BB962C8B-B14F-4D97-AF65-F5344CB8AC3E}">
        <p14:creationId xmlns:p14="http://schemas.microsoft.com/office/powerpoint/2010/main" val="85023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3DBC32C8-28CA-4384-AE05-E642D564E2A8}" type="datetimeFigureOut">
              <a:rPr lang="zh-CN" altLang="en-US"/>
              <a:pPr>
                <a:defRPr/>
              </a:pPr>
              <a:t>2012-10-29</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0AE6BA80-952E-4765-BCC7-D1F55F886E24}" type="slidenum">
              <a:rPr lang="zh-CN" altLang="en-US"/>
              <a:pPr>
                <a:defRPr/>
              </a:pPr>
              <a:t>‹#›</a:t>
            </a:fld>
            <a:endParaRPr lang="zh-CN" altLang="en-US"/>
          </a:p>
        </p:txBody>
      </p:sp>
    </p:spTree>
    <p:extLst>
      <p:ext uri="{BB962C8B-B14F-4D97-AF65-F5344CB8AC3E}">
        <p14:creationId xmlns:p14="http://schemas.microsoft.com/office/powerpoint/2010/main" val="247444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40716792-22A7-4019-BDF9-61D698F9B45B}" type="datetimeFigureOut">
              <a:rPr lang="zh-CN" altLang="en-US"/>
              <a:pPr>
                <a:defRPr/>
              </a:pPr>
              <a:t>2012-10-29</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08AE242F-9D4D-4C6E-970E-1BA734BE9F97}" type="slidenum">
              <a:rPr lang="zh-CN" altLang="en-US"/>
              <a:pPr>
                <a:defRPr/>
              </a:pPr>
              <a:t>‹#›</a:t>
            </a:fld>
            <a:endParaRPr lang="zh-CN" altLang="en-US"/>
          </a:p>
        </p:txBody>
      </p:sp>
    </p:spTree>
    <p:extLst>
      <p:ext uri="{BB962C8B-B14F-4D97-AF65-F5344CB8AC3E}">
        <p14:creationId xmlns:p14="http://schemas.microsoft.com/office/powerpoint/2010/main" val="36084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5927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5927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07AF2069-8597-463B-8FCF-A03F2A7153B9}" type="datetimeFigureOut">
              <a:rPr lang="zh-CN" altLang="en-US"/>
              <a:pPr>
                <a:defRPr/>
              </a:pPr>
              <a:t>2012-10-29</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D969D140-9675-4411-86F9-1D815AF770FB}" type="slidenum">
              <a:rPr lang="zh-CN" altLang="en-US"/>
              <a:pPr>
                <a:defRPr/>
              </a:pPr>
              <a:t>‹#›</a:t>
            </a:fld>
            <a:endParaRPr lang="zh-CN" altLang="en-US"/>
          </a:p>
        </p:txBody>
      </p:sp>
    </p:spTree>
    <p:extLst>
      <p:ext uri="{BB962C8B-B14F-4D97-AF65-F5344CB8AC3E}">
        <p14:creationId xmlns:p14="http://schemas.microsoft.com/office/powerpoint/2010/main" val="20018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228FD5CB-6943-408C-B7BC-F49C3779CFB5}" type="datetimeFigureOut">
              <a:rPr lang="zh-CN" altLang="en-US"/>
              <a:pPr>
                <a:defRPr/>
              </a:pPr>
              <a:t>2012-10-29</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EA5E4B-8237-4332-92F0-08D209B37D3A}" type="slidenum">
              <a:rPr lang="zh-CN" altLang="en-US"/>
              <a:pPr>
                <a:defRPr/>
              </a:pPr>
              <a:t>‹#›</a:t>
            </a:fld>
            <a:endParaRPr lang="zh-CN" altLang="en-US"/>
          </a:p>
        </p:txBody>
      </p:sp>
    </p:spTree>
    <p:extLst>
      <p:ext uri="{BB962C8B-B14F-4D97-AF65-F5344CB8AC3E}">
        <p14:creationId xmlns:p14="http://schemas.microsoft.com/office/powerpoint/2010/main" val="245405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D5069CFE-7A70-490D-960B-52668DD913A6}" type="datetimeFigureOut">
              <a:rPr lang="zh-CN" altLang="en-US"/>
              <a:pPr>
                <a:defRPr/>
              </a:pPr>
              <a:t>2012-10-29</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DC81E3-776D-4B6B-A658-DD59222C198A}" type="slidenum">
              <a:rPr lang="zh-CN" altLang="en-US"/>
              <a:pPr>
                <a:defRPr/>
              </a:pPr>
              <a:t>‹#›</a:t>
            </a:fld>
            <a:endParaRPr lang="zh-CN" altLang="en-US"/>
          </a:p>
        </p:txBody>
      </p:sp>
    </p:spTree>
    <p:extLst>
      <p:ext uri="{BB962C8B-B14F-4D97-AF65-F5344CB8AC3E}">
        <p14:creationId xmlns:p14="http://schemas.microsoft.com/office/powerpoint/2010/main" val="318270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CD70F985-C611-496D-BA92-2036B15F856F}" type="datetimeFigureOut">
              <a:rPr lang="zh-CN" altLang="en-US"/>
              <a:pPr>
                <a:defRPr/>
              </a:pPr>
              <a:t>2012-10-29</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E6A3CA8D-987B-4577-9B27-1C8EA82D79D8}" type="slidenum">
              <a:rPr lang="zh-CN" altLang="en-US"/>
              <a:pPr>
                <a:defRPr/>
              </a:pPr>
              <a:t>‹#›</a:t>
            </a:fld>
            <a:endParaRPr lang="zh-CN" altLang="en-US"/>
          </a:p>
        </p:txBody>
      </p:sp>
    </p:spTree>
    <p:extLst>
      <p:ext uri="{BB962C8B-B14F-4D97-AF65-F5344CB8AC3E}">
        <p14:creationId xmlns:p14="http://schemas.microsoft.com/office/powerpoint/2010/main" val="171324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5BECE8BD-655A-4915-8AAC-DFF08DE211D4}" type="datetimeFigureOut">
              <a:rPr lang="zh-CN" altLang="en-US"/>
              <a:pPr>
                <a:defRPr/>
              </a:pPr>
              <a:t>2012-10-29</a:t>
            </a:fld>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887AFD2A-C4E2-4F82-85EC-63590EA14ABA}" type="slidenum">
              <a:rPr lang="zh-CN" altLang="en-US"/>
              <a:pPr>
                <a:defRPr/>
              </a:pPr>
              <a:t>‹#›</a:t>
            </a:fld>
            <a:endParaRPr lang="zh-CN" altLang="en-US"/>
          </a:p>
        </p:txBody>
      </p:sp>
    </p:spTree>
    <p:extLst>
      <p:ext uri="{BB962C8B-B14F-4D97-AF65-F5344CB8AC3E}">
        <p14:creationId xmlns:p14="http://schemas.microsoft.com/office/powerpoint/2010/main" val="3399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8C084E62-A61C-4EE3-A525-2F0984F96D9C}" type="datetimeFigureOut">
              <a:rPr lang="zh-CN" altLang="en-US"/>
              <a:pPr>
                <a:defRPr/>
              </a:pPr>
              <a:t>2012-10-29</a:t>
            </a:fld>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3D60BA-C99B-4692-8C2E-C0A47F065051}" type="slidenum">
              <a:rPr lang="zh-CN" altLang="en-US"/>
              <a:pPr>
                <a:defRPr/>
              </a:pPr>
              <a:t>‹#›</a:t>
            </a:fld>
            <a:endParaRPr lang="zh-CN" altLang="en-US"/>
          </a:p>
        </p:txBody>
      </p:sp>
    </p:spTree>
    <p:extLst>
      <p:ext uri="{BB962C8B-B14F-4D97-AF65-F5344CB8AC3E}">
        <p14:creationId xmlns:p14="http://schemas.microsoft.com/office/powerpoint/2010/main" val="303976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FD6A4BA-7478-4FCF-9178-F32D60DDC472}" type="datetimeFigureOut">
              <a:rPr lang="zh-CN" altLang="en-US"/>
              <a:pPr>
                <a:defRPr/>
              </a:pPr>
              <a:t>2012-10-29</a:t>
            </a:fld>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23A25EB6-DACA-486B-8E91-02D5EE4C8DF0}" type="slidenum">
              <a:rPr lang="zh-CN" altLang="en-US"/>
              <a:pPr>
                <a:defRPr/>
              </a:pPr>
              <a:t>‹#›</a:t>
            </a:fld>
            <a:endParaRPr lang="zh-CN" altLang="en-US"/>
          </a:p>
        </p:txBody>
      </p:sp>
    </p:spTree>
    <p:extLst>
      <p:ext uri="{BB962C8B-B14F-4D97-AF65-F5344CB8AC3E}">
        <p14:creationId xmlns:p14="http://schemas.microsoft.com/office/powerpoint/2010/main" val="273293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ACD91BB1-C17C-4731-BD72-9793D5519404}" type="datetimeFigureOut">
              <a:rPr lang="zh-CN" altLang="en-US"/>
              <a:pPr>
                <a:defRPr/>
              </a:pPr>
              <a:t>2012-10-29</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9A374E-96A3-4E8C-838C-28505075D18E}" type="slidenum">
              <a:rPr lang="zh-CN" altLang="en-US"/>
              <a:pPr>
                <a:defRPr/>
              </a:pPr>
              <a:t>‹#›</a:t>
            </a:fld>
            <a:endParaRPr lang="zh-CN" altLang="en-US"/>
          </a:p>
        </p:txBody>
      </p:sp>
    </p:spTree>
    <p:extLst>
      <p:ext uri="{BB962C8B-B14F-4D97-AF65-F5344CB8AC3E}">
        <p14:creationId xmlns:p14="http://schemas.microsoft.com/office/powerpoint/2010/main" val="53998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2C71F4B6-B52C-4B19-B7A2-3B815216CFC4}" type="datetimeFigureOut">
              <a:rPr lang="zh-CN" altLang="en-US"/>
              <a:pPr>
                <a:defRPr/>
              </a:pPr>
              <a:t>2012-10-29</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3DF6EB78-3BCC-49ED-AF89-1E040A2E8643}" type="slidenum">
              <a:rPr lang="zh-CN" altLang="en-US"/>
              <a:pPr>
                <a:defRPr/>
              </a:pPr>
              <a:t>‹#›</a:t>
            </a:fld>
            <a:endParaRPr lang="zh-CN" altLang="en-US"/>
          </a:p>
        </p:txBody>
      </p:sp>
    </p:spTree>
    <p:extLst>
      <p:ext uri="{BB962C8B-B14F-4D97-AF65-F5344CB8AC3E}">
        <p14:creationId xmlns:p14="http://schemas.microsoft.com/office/powerpoint/2010/main" val="48479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Line 9"/>
          <p:cNvSpPr>
            <a:spLocks noChangeShapeType="1"/>
          </p:cNvSpPr>
          <p:nvPr/>
        </p:nvSpPr>
        <p:spPr bwMode="auto">
          <a:xfrm>
            <a:off x="755650" y="5876925"/>
            <a:ext cx="7704138" cy="0"/>
          </a:xfrm>
          <a:prstGeom prst="line">
            <a:avLst/>
          </a:prstGeom>
          <a:noFill/>
          <a:ln w="50800">
            <a:solidFill>
              <a:srgbClr val="000080"/>
            </a:solidFill>
            <a:round/>
            <a:headEnd/>
            <a:tailEnd/>
          </a:ln>
          <a:effectLst/>
        </p:spPr>
        <p:txBody>
          <a:bodyPr/>
          <a:lstStyle/>
          <a:p>
            <a:pPr fontAlgn="auto">
              <a:spcBef>
                <a:spcPts val="0"/>
              </a:spcBef>
              <a:spcAft>
                <a:spcPts val="0"/>
              </a:spcAft>
              <a:defRPr/>
            </a:pPr>
            <a:endParaRPr lang="zh-CN" altLang="en-US">
              <a:latin typeface="+mn-lt"/>
              <a:ea typeface="+mn-ea"/>
            </a:endParaRPr>
          </a:p>
        </p:txBody>
      </p:sp>
      <p:pic>
        <p:nvPicPr>
          <p:cNvPr id="7171" name="Picture 10" descr="symbol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8125" y="5994400"/>
            <a:ext cx="24415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56550" y="809625"/>
            <a:ext cx="10080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2"/>
          <p:cNvSpPr>
            <a:spLocks noGrp="1" noChangeArrowheads="1"/>
          </p:cNvSpPr>
          <p:nvPr>
            <p:ph type="title"/>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4"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mn-ea"/>
              </a:defRPr>
            </a:lvl1pPr>
          </a:lstStyle>
          <a:p>
            <a:pPr>
              <a:defRPr/>
            </a:pPr>
            <a:fld id="{D709FED8-F7EE-4FC3-B4A8-255C83363DE3}" type="datetimeFigureOut">
              <a:rPr lang="zh-CN" altLang="en-US"/>
              <a:pPr>
                <a:defRPr/>
              </a:pPr>
              <a:t>2012-10-29</a:t>
            </a:fld>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mn-ea"/>
              </a:defRPr>
            </a:lvl1pPr>
          </a:lstStyle>
          <a:p>
            <a:pPr>
              <a:defRPr/>
            </a:pPr>
            <a:fld id="{E077CAB9-AE5F-49B4-84D1-955263C3ECC3}" type="slidenum">
              <a:rPr lang="zh-CN" altLang="en-US"/>
              <a:pPr>
                <a:defRPr/>
              </a:pPr>
              <a:t>‹#›</a:t>
            </a:fld>
            <a:endParaRPr lang="zh-CN" altLang="en-US"/>
          </a:p>
        </p:txBody>
      </p:sp>
      <p:sp>
        <p:nvSpPr>
          <p:cNvPr id="1032" name="Line 8"/>
          <p:cNvSpPr>
            <a:spLocks noChangeShapeType="1"/>
          </p:cNvSpPr>
          <p:nvPr/>
        </p:nvSpPr>
        <p:spPr bwMode="auto">
          <a:xfrm>
            <a:off x="757238" y="1196975"/>
            <a:ext cx="7127875" cy="0"/>
          </a:xfrm>
          <a:prstGeom prst="line">
            <a:avLst/>
          </a:prstGeom>
          <a:noFill/>
          <a:ln w="50800">
            <a:solidFill>
              <a:srgbClr val="000080"/>
            </a:solidFill>
            <a:round/>
            <a:headEnd/>
            <a:tailEnd/>
          </a:ln>
          <a:effectLst/>
        </p:spPr>
        <p:txBody>
          <a:bodyPr/>
          <a:lstStyle/>
          <a:p>
            <a:pPr fontAlgn="auto">
              <a:spcBef>
                <a:spcPts val="0"/>
              </a:spcBef>
              <a:spcAft>
                <a:spcPts val="0"/>
              </a:spcAft>
              <a:defRPr/>
            </a:pPr>
            <a:endParaRPr lang="zh-CN" altLang="en-US">
              <a:latin typeface="+mn-lt"/>
              <a:ea typeface="+mn-ea"/>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200" b="1">
          <a:solidFill>
            <a:srgbClr val="CC0000"/>
          </a:solidFill>
          <a:latin typeface="+mj-lt"/>
          <a:ea typeface="+mj-ea"/>
          <a:cs typeface="+mj-cs"/>
        </a:defRPr>
      </a:lvl1pPr>
      <a:lvl2pPr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2pPr>
      <a:lvl3pPr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3pPr>
      <a:lvl4pPr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4pPr>
      <a:lvl5pPr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5pPr>
      <a:lvl6pPr marL="4572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6pPr>
      <a:lvl7pPr marL="9144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7pPr>
      <a:lvl8pPr marL="13716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8pPr>
      <a:lvl9pPr marL="18288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9pPr>
    </p:titleStyle>
    <p:bodyStyle>
      <a:lvl1pPr marL="342900" indent="-342900" algn="l" rtl="0" eaLnBrk="1" fontAlgn="base" hangingPunct="1">
        <a:spcBef>
          <a:spcPct val="20000"/>
        </a:spcBef>
        <a:spcAft>
          <a:spcPct val="0"/>
        </a:spcAft>
        <a:buChar char="•"/>
        <a:defRPr sz="2800" b="1">
          <a:solidFill>
            <a:srgbClr val="3333CC"/>
          </a:solidFill>
          <a:latin typeface="+mn-lt"/>
          <a:ea typeface="+mn-ea"/>
          <a:cs typeface="+mn-cs"/>
        </a:defRPr>
      </a:lvl1pPr>
      <a:lvl2pPr marL="742950" indent="-285750" algn="l" rtl="0" eaLnBrk="1" fontAlgn="base" hangingPunct="1">
        <a:spcBef>
          <a:spcPct val="20000"/>
        </a:spcBef>
        <a:spcAft>
          <a:spcPct val="0"/>
        </a:spcAft>
        <a:buChar char="–"/>
        <a:defRPr sz="2400" b="1">
          <a:solidFill>
            <a:srgbClr val="660033"/>
          </a:solidFill>
          <a:latin typeface="+mn-lt"/>
          <a:ea typeface="宋体" pitchFamily="2" charset="-122"/>
        </a:defRPr>
      </a:lvl2pPr>
      <a:lvl3pPr marL="1143000" indent="-228600" algn="l" rtl="0" eaLnBrk="1" fontAlgn="base" hangingPunct="1">
        <a:spcBef>
          <a:spcPct val="20000"/>
        </a:spcBef>
        <a:spcAft>
          <a:spcPct val="0"/>
        </a:spcAft>
        <a:buChar char="•"/>
        <a:defRPr sz="2000" b="1">
          <a:solidFill>
            <a:srgbClr val="000066"/>
          </a:solidFill>
          <a:latin typeface="+mn-lt"/>
          <a:ea typeface="宋体" pitchFamily="2" charset="-122"/>
        </a:defRPr>
      </a:lvl3pPr>
      <a:lvl4pPr marL="1600200" indent="-228600" algn="l" rtl="0" eaLnBrk="1" fontAlgn="base" hangingPunct="1">
        <a:spcBef>
          <a:spcPct val="20000"/>
        </a:spcBef>
        <a:spcAft>
          <a:spcPct val="0"/>
        </a:spcAft>
        <a:buChar char="–"/>
        <a:defRPr b="1">
          <a:solidFill>
            <a:srgbClr val="006600"/>
          </a:solidFill>
          <a:latin typeface="+mn-lt"/>
          <a:ea typeface="宋体" pitchFamily="2" charset="-122"/>
        </a:defRPr>
      </a:lvl4pPr>
      <a:lvl5pPr marL="2057400" indent="-228600" algn="l" rtl="0" eaLnBrk="1" fontAlgn="base" hangingPunct="1">
        <a:spcBef>
          <a:spcPct val="20000"/>
        </a:spcBef>
        <a:spcAft>
          <a:spcPct val="0"/>
        </a:spcAft>
        <a:buChar char="»"/>
        <a:defRPr sz="1600" b="1">
          <a:solidFill>
            <a:schemeClr val="tx1"/>
          </a:solidFill>
          <a:latin typeface="+mn-lt"/>
          <a:ea typeface="宋体" pitchFamily="2" charset="-122"/>
        </a:defRPr>
      </a:lvl5pPr>
      <a:lvl6pPr marL="2514600" indent="-228600" algn="l" rtl="0" eaLnBrk="1" fontAlgn="base" hangingPunct="1">
        <a:spcBef>
          <a:spcPct val="20000"/>
        </a:spcBef>
        <a:spcAft>
          <a:spcPct val="0"/>
        </a:spcAft>
        <a:buChar char="»"/>
        <a:defRPr sz="1600" b="1">
          <a:solidFill>
            <a:schemeClr val="tx1"/>
          </a:solidFill>
          <a:latin typeface="+mn-lt"/>
          <a:ea typeface="宋体" pitchFamily="2" charset="-122"/>
        </a:defRPr>
      </a:lvl6pPr>
      <a:lvl7pPr marL="2971800" indent="-228600" algn="l" rtl="0" eaLnBrk="1" fontAlgn="base" hangingPunct="1">
        <a:spcBef>
          <a:spcPct val="20000"/>
        </a:spcBef>
        <a:spcAft>
          <a:spcPct val="0"/>
        </a:spcAft>
        <a:buChar char="»"/>
        <a:defRPr sz="1600" b="1">
          <a:solidFill>
            <a:schemeClr val="tx1"/>
          </a:solidFill>
          <a:latin typeface="+mn-lt"/>
          <a:ea typeface="宋体" pitchFamily="2" charset="-122"/>
        </a:defRPr>
      </a:lvl7pPr>
      <a:lvl8pPr marL="3429000" indent="-228600" algn="l" rtl="0" eaLnBrk="1" fontAlgn="base" hangingPunct="1">
        <a:spcBef>
          <a:spcPct val="20000"/>
        </a:spcBef>
        <a:spcAft>
          <a:spcPct val="0"/>
        </a:spcAft>
        <a:buChar char="»"/>
        <a:defRPr sz="1600" b="1">
          <a:solidFill>
            <a:schemeClr val="tx1"/>
          </a:solidFill>
          <a:latin typeface="+mn-lt"/>
          <a:ea typeface="宋体" pitchFamily="2" charset="-122"/>
        </a:defRPr>
      </a:lvl8pPr>
      <a:lvl9pPr marL="3886200" indent="-228600" algn="l" rtl="0" eaLnBrk="1" fontAlgn="base" hangingPunct="1">
        <a:spcBef>
          <a:spcPct val="20000"/>
        </a:spcBef>
        <a:spcAft>
          <a:spcPct val="0"/>
        </a:spcAft>
        <a:buChar char="»"/>
        <a:defRPr sz="1600" b="1">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ctrTitle"/>
          </p:nvPr>
        </p:nvSpPr>
        <p:spPr>
          <a:xfrm>
            <a:off x="1000125" y="2130425"/>
            <a:ext cx="7143750" cy="1470025"/>
          </a:xfrm>
        </p:spPr>
        <p:txBody>
          <a:bodyPr/>
          <a:lstStyle/>
          <a:p>
            <a:pPr eaLnBrk="1" hangingPunct="1"/>
            <a:r>
              <a:rPr lang="en-US" altLang="zh-CN" dirty="0" smtClean="0"/>
              <a:t>Workshop Charge</a:t>
            </a:r>
            <a:endParaRPr lang="zh-CN" altLang="en-US" dirty="0" smtClean="0"/>
          </a:p>
        </p:txBody>
      </p:sp>
      <p:sp>
        <p:nvSpPr>
          <p:cNvPr id="8195" name="副标题 2"/>
          <p:cNvSpPr>
            <a:spLocks noGrp="1"/>
          </p:cNvSpPr>
          <p:nvPr>
            <p:ph type="subTitle" idx="1"/>
          </p:nvPr>
        </p:nvSpPr>
        <p:spPr>
          <a:xfrm>
            <a:off x="1371600" y="3789040"/>
            <a:ext cx="6400800" cy="1752600"/>
          </a:xfrm>
        </p:spPr>
        <p:txBody>
          <a:bodyPr/>
          <a:lstStyle/>
          <a:p>
            <a:pPr eaLnBrk="1" hangingPunct="1"/>
            <a:r>
              <a:rPr lang="en-US" altLang="zh-CN" dirty="0" smtClean="0">
                <a:solidFill>
                  <a:srgbClr val="003366"/>
                </a:solidFill>
              </a:rPr>
              <a:t>Qing </a:t>
            </a:r>
            <a:r>
              <a:rPr lang="en-US" altLang="zh-CN" dirty="0" smtClean="0">
                <a:solidFill>
                  <a:srgbClr val="003366"/>
                </a:solidFill>
              </a:rPr>
              <a:t>Qin</a:t>
            </a:r>
          </a:p>
          <a:p>
            <a:pPr eaLnBrk="1" hangingPunct="1"/>
            <a:endParaRPr lang="en-US" altLang="zh-CN" dirty="0" smtClean="0">
              <a:solidFill>
                <a:srgbClr val="003366"/>
              </a:solidFill>
            </a:endParaRPr>
          </a:p>
          <a:p>
            <a:pPr eaLnBrk="1" hangingPunct="1"/>
            <a:r>
              <a:rPr lang="en-US" altLang="zh-CN" dirty="0" smtClean="0">
                <a:solidFill>
                  <a:srgbClr val="003366"/>
                </a:solidFill>
              </a:rPr>
              <a:t>Institute of High Energy Physics</a:t>
            </a:r>
            <a:endParaRPr lang="en-US" altLang="zh-CN" dirty="0">
              <a:solidFill>
                <a:srgbClr val="003366"/>
              </a:solidFill>
            </a:endParaRPr>
          </a:p>
          <a:p>
            <a:pPr eaLnBrk="1" hangingPunct="1"/>
            <a:r>
              <a:rPr lang="en-US" altLang="zh-CN" dirty="0" smtClean="0">
                <a:solidFill>
                  <a:srgbClr val="003366"/>
                </a:solidFill>
              </a:rPr>
              <a:t>10/30/2012</a:t>
            </a:r>
            <a:endParaRPr lang="zh-CN" altLang="en-US" dirty="0" smtClean="0">
              <a:solidFill>
                <a:srgbClr val="003366"/>
              </a:solidFill>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745597"/>
            <a:ext cx="8050911" cy="7391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0" y="353927"/>
            <a:ext cx="9144000" cy="461665"/>
          </a:xfrm>
          <a:prstGeom prst="rect">
            <a:avLst/>
          </a:prstGeom>
          <a:noFill/>
          <a:ln w="9525">
            <a:noFill/>
            <a:miter lim="800000"/>
            <a:headEnd/>
            <a:tailEnd/>
          </a:ln>
          <a:effectLst/>
        </p:spPr>
        <p:txBody>
          <a:bodyPr wrap="square">
            <a:spAutoFit/>
          </a:bodyPr>
          <a:lstStyle/>
          <a:p>
            <a:pPr defTabSz="1541463">
              <a:tabLst>
                <a:tab pos="463550" algn="l"/>
              </a:tabLst>
            </a:pPr>
            <a:r>
              <a:rPr lang="en-US" sz="2400" b="1" dirty="0" smtClean="0">
                <a:solidFill>
                  <a:srgbClr val="FF0000"/>
                </a:solidFill>
              </a:rPr>
              <a:t>	USRs:  design questions and challenges</a:t>
            </a:r>
            <a:endParaRPr lang="en-US" sz="2800" dirty="0" smtClean="0">
              <a:solidFill>
                <a:srgbClr val="FF0000"/>
              </a:solidFill>
            </a:endParaRPr>
          </a:p>
        </p:txBody>
      </p:sp>
      <p:sp>
        <p:nvSpPr>
          <p:cNvPr id="4" name="Rectangle 3"/>
          <p:cNvSpPr/>
          <p:nvPr/>
        </p:nvSpPr>
        <p:spPr>
          <a:xfrm>
            <a:off x="381000" y="1124744"/>
            <a:ext cx="8382000" cy="5093702"/>
          </a:xfrm>
          <a:prstGeom prst="rect">
            <a:avLst/>
          </a:prstGeom>
          <a:solidFill>
            <a:schemeClr val="accent1">
              <a:tint val="20000"/>
            </a:schemeClr>
          </a:solidFill>
        </p:spPr>
        <p:txBody>
          <a:bodyPr wrap="square">
            <a:spAutoFit/>
          </a:bodyPr>
          <a:lstStyle/>
          <a:p>
            <a:pPr marL="285750" indent="-285750" eaLnBrk="0" fontAlgn="base" hangingPunct="0">
              <a:spcBef>
                <a:spcPct val="0"/>
              </a:spcBef>
              <a:spcAft>
                <a:spcPts val="600"/>
              </a:spcAft>
              <a:buFont typeface="Arial" pitchFamily="34" charset="0"/>
              <a:buChar char="•"/>
              <a:tabLst>
                <a:tab pos="457200" algn="l"/>
              </a:tabLst>
            </a:pPr>
            <a:r>
              <a:rPr lang="en-US" sz="2400" b="1" dirty="0" smtClean="0">
                <a:latin typeface="Calibri" pitchFamily="34" charset="0"/>
                <a:ea typeface="Calibri" pitchFamily="34" charset="0"/>
                <a:cs typeface="Calibri" pitchFamily="34" charset="0"/>
              </a:rPr>
              <a:t>Is there an optimal M for a greenfield MBA lattice?</a:t>
            </a:r>
          </a:p>
          <a:p>
            <a:pPr marL="285750" indent="-285750" eaLnBrk="0" fontAlgn="base" hangingPunct="0">
              <a:spcBef>
                <a:spcPct val="0"/>
              </a:spcBef>
              <a:spcAft>
                <a:spcPts val="600"/>
              </a:spcAft>
              <a:buFont typeface="Arial" pitchFamily="34" charset="0"/>
              <a:buChar char="•"/>
              <a:tabLst>
                <a:tab pos="457200" algn="l"/>
              </a:tabLst>
            </a:pPr>
            <a:r>
              <a:rPr lang="en-US" sz="2400" b="1" dirty="0" smtClean="0">
                <a:latin typeface="Calibri" pitchFamily="34" charset="0"/>
                <a:ea typeface="Calibri" pitchFamily="34" charset="0"/>
                <a:cs typeface="Calibri" pitchFamily="34" charset="0"/>
              </a:rPr>
              <a:t>What are limits to high gradient magnets and small aperture vacuum chambers?</a:t>
            </a:r>
          </a:p>
          <a:p>
            <a:pPr marL="285750" indent="-285750" eaLnBrk="0" fontAlgn="base" hangingPunct="0">
              <a:spcBef>
                <a:spcPct val="0"/>
              </a:spcBef>
              <a:spcAft>
                <a:spcPts val="600"/>
              </a:spcAft>
              <a:buFont typeface="Arial" pitchFamily="34" charset="0"/>
              <a:buChar char="•"/>
              <a:tabLst>
                <a:tab pos="457200" algn="l"/>
              </a:tabLst>
            </a:pPr>
            <a:r>
              <a:rPr lang="en-US" sz="2400" b="1" dirty="0" smtClean="0">
                <a:latin typeface="Calibri" pitchFamily="34" charset="0"/>
                <a:ea typeface="Calibri" pitchFamily="34" charset="0"/>
                <a:cs typeface="Calibri" pitchFamily="34" charset="0"/>
              </a:rPr>
              <a:t>Can there be a leap in combined function magnet technology?</a:t>
            </a:r>
          </a:p>
          <a:p>
            <a:pPr marL="285750" indent="-285750" eaLnBrk="0" fontAlgn="base" hangingPunct="0">
              <a:spcBef>
                <a:spcPct val="0"/>
              </a:spcBef>
              <a:spcAft>
                <a:spcPts val="600"/>
              </a:spcAft>
              <a:buFont typeface="Arial" pitchFamily="34" charset="0"/>
              <a:buChar char="•"/>
              <a:tabLst>
                <a:tab pos="457200" algn="l"/>
              </a:tabLst>
            </a:pPr>
            <a:r>
              <a:rPr lang="en-US" sz="2400" b="1" dirty="0" smtClean="0">
                <a:latin typeface="Calibri" pitchFamily="34" charset="0"/>
                <a:ea typeface="Calibri" pitchFamily="34" charset="0"/>
                <a:cs typeface="Calibri" pitchFamily="34" charset="0"/>
              </a:rPr>
              <a:t>Can short beam lifetime (~1 h) being accommodated with top-up injection?</a:t>
            </a:r>
          </a:p>
          <a:p>
            <a:pPr marL="342900" indent="-342900" eaLnBrk="0" fontAlgn="base" hangingPunct="0">
              <a:spcBef>
                <a:spcPct val="0"/>
              </a:spcBef>
              <a:spcAft>
                <a:spcPts val="600"/>
              </a:spcAft>
              <a:buFont typeface="Arial" pitchFamily="34" charset="0"/>
              <a:buChar char="•"/>
              <a:tabLst>
                <a:tab pos="457200" algn="l"/>
              </a:tabLst>
            </a:pPr>
            <a:r>
              <a:rPr lang="en-US" sz="2400" b="1" dirty="0" smtClean="0">
                <a:latin typeface="Calibri" pitchFamily="34" charset="0"/>
                <a:ea typeface="Calibri" pitchFamily="34" charset="0"/>
                <a:cs typeface="Calibri" pitchFamily="34" charset="0"/>
              </a:rPr>
              <a:t>Can on-axis injection satisfy top-up current constancy needs?</a:t>
            </a:r>
          </a:p>
          <a:p>
            <a:pPr marL="693738" lvl="1" indent="-236538" eaLnBrk="0" fontAlgn="base" hangingPunct="0">
              <a:spcBef>
                <a:spcPct val="0"/>
              </a:spcBef>
              <a:spcAft>
                <a:spcPts val="600"/>
              </a:spcAft>
              <a:buFont typeface="Arial" pitchFamily="34" charset="0"/>
              <a:buChar char="•"/>
              <a:tabLst>
                <a:tab pos="457200" algn="l"/>
              </a:tabLst>
            </a:pPr>
            <a:r>
              <a:rPr lang="en-US" sz="2000" b="1" dirty="0" smtClean="0">
                <a:latin typeface="Calibri" pitchFamily="34" charset="0"/>
                <a:ea typeface="Calibri" pitchFamily="34" charset="0"/>
                <a:cs typeface="Calibri" pitchFamily="34" charset="0"/>
              </a:rPr>
              <a:t>Injection from accumulator/booster? </a:t>
            </a:r>
          </a:p>
          <a:p>
            <a:pPr marL="693738" lvl="1" indent="-236538" eaLnBrk="0" fontAlgn="base" hangingPunct="0">
              <a:spcBef>
                <a:spcPct val="0"/>
              </a:spcBef>
              <a:spcAft>
                <a:spcPts val="600"/>
              </a:spcAft>
              <a:buFont typeface="Arial" pitchFamily="34" charset="0"/>
              <a:buChar char="•"/>
              <a:tabLst>
                <a:tab pos="457200" algn="l"/>
              </a:tabLst>
            </a:pPr>
            <a:r>
              <a:rPr lang="en-US" sz="2000" b="1" dirty="0" smtClean="0">
                <a:latin typeface="Calibri" pitchFamily="34" charset="0"/>
                <a:ea typeface="Calibri" pitchFamily="34" charset="0"/>
                <a:cs typeface="Calibri" pitchFamily="34" charset="0"/>
              </a:rPr>
              <a:t>Injection from </a:t>
            </a:r>
            <a:r>
              <a:rPr lang="en-US" sz="2000" b="1" dirty="0" err="1" smtClean="0">
                <a:latin typeface="Calibri" pitchFamily="34" charset="0"/>
                <a:ea typeface="Calibri" pitchFamily="34" charset="0"/>
                <a:cs typeface="Calibri" pitchFamily="34" charset="0"/>
              </a:rPr>
              <a:t>linac</a:t>
            </a:r>
            <a:r>
              <a:rPr lang="en-US" sz="2000" b="1" dirty="0" smtClean="0">
                <a:latin typeface="Calibri" pitchFamily="34" charset="0"/>
                <a:ea typeface="Calibri" pitchFamily="34" charset="0"/>
                <a:cs typeface="Calibri" pitchFamily="34" charset="0"/>
              </a:rPr>
              <a:t> (that can be used for FEL too)?  </a:t>
            </a:r>
          </a:p>
          <a:p>
            <a:pPr marL="285750" lvl="1" indent="-285750" eaLnBrk="0" fontAlgn="base" hangingPunct="0">
              <a:spcBef>
                <a:spcPct val="0"/>
              </a:spcBef>
              <a:spcAft>
                <a:spcPts val="600"/>
              </a:spcAft>
              <a:buFont typeface="Arial" pitchFamily="34" charset="0"/>
              <a:buChar char="•"/>
              <a:tabLst>
                <a:tab pos="457200" algn="l"/>
              </a:tabLst>
            </a:pPr>
            <a:r>
              <a:rPr lang="en-US" sz="2400" b="1" dirty="0" smtClean="0">
                <a:latin typeface="Calibri" pitchFamily="34" charset="0"/>
                <a:ea typeface="Calibri" pitchFamily="34" charset="0"/>
                <a:cs typeface="Calibri" pitchFamily="34" charset="0"/>
              </a:rPr>
              <a:t>What </a:t>
            </a:r>
            <a:r>
              <a:rPr lang="en-US" sz="2400" b="1" dirty="0">
                <a:latin typeface="Calibri" pitchFamily="34" charset="0"/>
                <a:ea typeface="Calibri" pitchFamily="34" charset="0"/>
                <a:cs typeface="Calibri" pitchFamily="34" charset="0"/>
              </a:rPr>
              <a:t>is optimal RF frequency or combination of frequencies?</a:t>
            </a:r>
          </a:p>
          <a:p>
            <a:pPr marL="285750" lvl="0" indent="-285750" eaLnBrk="0" fontAlgn="base" hangingPunct="0">
              <a:spcBef>
                <a:spcPct val="0"/>
              </a:spcBef>
              <a:spcAft>
                <a:spcPts val="600"/>
              </a:spcAft>
              <a:buFont typeface="Arial" pitchFamily="34" charset="0"/>
              <a:buChar char="•"/>
              <a:tabLst>
                <a:tab pos="457200" algn="l"/>
              </a:tabLst>
            </a:pPr>
            <a:r>
              <a:rPr lang="en-US" sz="2400" b="1" dirty="0" smtClean="0">
                <a:solidFill>
                  <a:prstClr val="black"/>
                </a:solidFill>
                <a:latin typeface="Calibri" pitchFamily="34" charset="0"/>
                <a:ea typeface="Calibri" pitchFamily="34" charset="0"/>
                <a:cs typeface="Calibri" pitchFamily="34" charset="0"/>
              </a:rPr>
              <a:t>Can </a:t>
            </a:r>
            <a:r>
              <a:rPr lang="en-US" sz="2400" b="1" dirty="0">
                <a:solidFill>
                  <a:prstClr val="black"/>
                </a:solidFill>
                <a:latin typeface="Calibri" pitchFamily="34" charset="0"/>
                <a:ea typeface="Calibri" pitchFamily="34" charset="0"/>
                <a:cs typeface="Calibri" pitchFamily="34" charset="0"/>
              </a:rPr>
              <a:t>short bunches be propagated for several turns</a:t>
            </a:r>
            <a:r>
              <a:rPr lang="en-US" sz="2400" b="1" dirty="0" smtClean="0">
                <a:solidFill>
                  <a:prstClr val="black"/>
                </a:solidFill>
                <a:latin typeface="Calibri" pitchFamily="34" charset="0"/>
                <a:ea typeface="Calibri" pitchFamily="34" charset="0"/>
                <a:cs typeface="Calibri" pitchFamily="34" charset="0"/>
              </a:rPr>
              <a:t>?</a:t>
            </a:r>
          </a:p>
          <a:p>
            <a:pPr marL="285750" indent="-285750" eaLnBrk="0" fontAlgn="base" hangingPunct="0">
              <a:spcBef>
                <a:spcPct val="0"/>
              </a:spcBef>
              <a:spcAft>
                <a:spcPts val="600"/>
              </a:spcAft>
              <a:buFont typeface="Arial" pitchFamily="34" charset="0"/>
              <a:buChar char="•"/>
              <a:tabLst>
                <a:tab pos="457200" algn="l"/>
              </a:tabLst>
            </a:pPr>
            <a:r>
              <a:rPr lang="en-US" sz="2400" b="1" dirty="0">
                <a:solidFill>
                  <a:prstClr val="black"/>
                </a:solidFill>
                <a:latin typeface="Calibri" pitchFamily="34" charset="0"/>
                <a:ea typeface="Calibri" pitchFamily="34" charset="0"/>
                <a:cs typeface="Calibri" pitchFamily="34" charset="0"/>
              </a:rPr>
              <a:t>Can the USR lattice be modified for ERL implementation</a:t>
            </a:r>
            <a:r>
              <a:rPr lang="en-US" sz="2400" b="1" dirty="0" smtClean="0">
                <a:solidFill>
                  <a:prstClr val="black"/>
                </a:solidFill>
                <a:latin typeface="Calibri" pitchFamily="34" charset="0"/>
                <a:ea typeface="Calibri" pitchFamily="34" charset="0"/>
                <a:cs typeface="Calibri" pitchFamily="34" charset="0"/>
              </a:rPr>
              <a:t>?</a:t>
            </a:r>
            <a:endParaRPr lang="en-US" sz="2400" b="1"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9927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519063"/>
            <a:ext cx="9144000" cy="461665"/>
          </a:xfrm>
          <a:prstGeom prst="rect">
            <a:avLst/>
          </a:prstGeom>
          <a:noFill/>
          <a:ln w="9525">
            <a:noFill/>
            <a:miter lim="800000"/>
            <a:headEnd/>
            <a:tailEnd/>
          </a:ln>
          <a:effectLst/>
        </p:spPr>
        <p:txBody>
          <a:bodyPr wrap="square">
            <a:spAutoFit/>
          </a:bodyPr>
          <a:lstStyle/>
          <a:p>
            <a:pPr defTabSz="1541463">
              <a:tabLst>
                <a:tab pos="463550" algn="l"/>
              </a:tabLst>
            </a:pPr>
            <a:r>
              <a:rPr lang="en-US" sz="2400" b="1" dirty="0" smtClean="0">
                <a:solidFill>
                  <a:srgbClr val="FF0000"/>
                </a:solidFill>
              </a:rPr>
              <a:t>	USRs:  design questions and challenges – cont.</a:t>
            </a:r>
            <a:endParaRPr lang="en-US" sz="2800" dirty="0" smtClean="0">
              <a:solidFill>
                <a:srgbClr val="FF0000"/>
              </a:solidFill>
            </a:endParaRPr>
          </a:p>
        </p:txBody>
      </p:sp>
      <p:sp>
        <p:nvSpPr>
          <p:cNvPr id="8" name="Rectangle 7"/>
          <p:cNvSpPr/>
          <p:nvPr/>
        </p:nvSpPr>
        <p:spPr>
          <a:xfrm>
            <a:off x="381000" y="1219200"/>
            <a:ext cx="8229600" cy="4662815"/>
          </a:xfrm>
          <a:prstGeom prst="rect">
            <a:avLst/>
          </a:prstGeom>
        </p:spPr>
        <p:txBody>
          <a:bodyPr wrap="square">
            <a:spAutoFit/>
          </a:bodyPr>
          <a:lstStyle/>
          <a:p>
            <a:pPr marL="285750" indent="-285750" eaLnBrk="0" fontAlgn="base" hangingPunct="0">
              <a:spcBef>
                <a:spcPct val="0"/>
              </a:spcBef>
              <a:spcAft>
                <a:spcPts val="300"/>
              </a:spcAft>
              <a:buFont typeface="Arial" pitchFamily="34" charset="0"/>
              <a:buChar char="•"/>
              <a:tabLst>
                <a:tab pos="457200" algn="l"/>
              </a:tabLst>
            </a:pPr>
            <a:r>
              <a:rPr lang="en-US" sz="2400" b="1" dirty="0">
                <a:latin typeface="Calibri" pitchFamily="34" charset="0"/>
                <a:ea typeface="Calibri" pitchFamily="34" charset="0"/>
                <a:cs typeface="Calibri" pitchFamily="34" charset="0"/>
              </a:rPr>
              <a:t>Can longitudinal </a:t>
            </a:r>
            <a:r>
              <a:rPr lang="en-US" sz="2400" b="1" dirty="0" err="1">
                <a:latin typeface="Calibri" pitchFamily="34" charset="0"/>
                <a:ea typeface="Calibri" pitchFamily="34" charset="0"/>
                <a:cs typeface="Calibri" pitchFamily="34" charset="0"/>
              </a:rPr>
              <a:t>emittance</a:t>
            </a:r>
            <a:r>
              <a:rPr lang="en-US" sz="2400" b="1" dirty="0">
                <a:latin typeface="Calibri" pitchFamily="34" charset="0"/>
                <a:ea typeface="Calibri" pitchFamily="34" charset="0"/>
                <a:cs typeface="Calibri" pitchFamily="34" charset="0"/>
              </a:rPr>
              <a:t> be reduced?</a:t>
            </a:r>
          </a:p>
          <a:p>
            <a:pPr marL="285750" indent="-285750" eaLnBrk="0" fontAlgn="base" hangingPunct="0">
              <a:spcBef>
                <a:spcPct val="0"/>
              </a:spcBef>
              <a:spcAft>
                <a:spcPts val="300"/>
              </a:spcAft>
              <a:buFont typeface="Arial" pitchFamily="34" charset="0"/>
              <a:buChar char="•"/>
              <a:tabLst>
                <a:tab pos="457200" algn="l"/>
              </a:tabLst>
            </a:pPr>
            <a:r>
              <a:rPr lang="en-US" sz="2400" b="1" dirty="0" smtClean="0">
                <a:latin typeface="Calibri" pitchFamily="34" charset="0"/>
                <a:ea typeface="Calibri" pitchFamily="34" charset="0"/>
                <a:cs typeface="Calibri" pitchFamily="34" charset="0"/>
              </a:rPr>
              <a:t>Can </a:t>
            </a:r>
            <a:r>
              <a:rPr lang="en-US" sz="2400" b="1" dirty="0">
                <a:latin typeface="Calibri" pitchFamily="34" charset="0"/>
                <a:ea typeface="Calibri" pitchFamily="34" charset="0"/>
                <a:cs typeface="Calibri" pitchFamily="34" charset="0"/>
              </a:rPr>
              <a:t>lasing be achieved? </a:t>
            </a:r>
            <a:r>
              <a:rPr lang="en-US" sz="2000" b="1" dirty="0">
                <a:latin typeface="Calibri" pitchFamily="34" charset="0"/>
                <a:ea typeface="Calibri" pitchFamily="34" charset="0"/>
                <a:cs typeface="Calibri" pitchFamily="34" charset="0"/>
              </a:rPr>
              <a:t>(requires very long straight sections)</a:t>
            </a:r>
          </a:p>
          <a:p>
            <a:pPr marL="742950" lvl="1" indent="-285750" eaLnBrk="0" fontAlgn="base" hangingPunct="0">
              <a:spcBef>
                <a:spcPct val="0"/>
              </a:spcBef>
              <a:buFont typeface="Arial" pitchFamily="34" charset="0"/>
              <a:buChar char="•"/>
              <a:tabLst>
                <a:tab pos="457200" algn="l"/>
              </a:tabLst>
            </a:pPr>
            <a:r>
              <a:rPr lang="en-US" sz="2000" b="1" dirty="0">
                <a:solidFill>
                  <a:srgbClr val="FF0000"/>
                </a:solidFill>
                <a:latin typeface="Calibri" pitchFamily="34" charset="0"/>
                <a:ea typeface="Calibri" pitchFamily="34" charset="0"/>
                <a:cs typeface="Calibri" pitchFamily="34" charset="0"/>
              </a:rPr>
              <a:t>can energy spread be &lt; ~0.05%?</a:t>
            </a:r>
          </a:p>
          <a:p>
            <a:pPr marL="742950" lvl="1" indent="-285750" eaLnBrk="0" fontAlgn="base" hangingPunct="0">
              <a:spcBef>
                <a:spcPct val="0"/>
              </a:spcBef>
              <a:buFont typeface="Arial" pitchFamily="34" charset="0"/>
              <a:buChar char="•"/>
              <a:tabLst>
                <a:tab pos="457200" algn="l"/>
              </a:tabLst>
            </a:pPr>
            <a:r>
              <a:rPr lang="en-US" sz="2000" b="1" dirty="0">
                <a:solidFill>
                  <a:srgbClr val="FF0000"/>
                </a:solidFill>
                <a:latin typeface="Calibri" pitchFamily="34" charset="0"/>
                <a:ea typeface="Calibri" pitchFamily="34" charset="0"/>
                <a:cs typeface="Calibri" pitchFamily="34" charset="0"/>
              </a:rPr>
              <a:t>can peak current be &gt;200 </a:t>
            </a:r>
            <a:r>
              <a:rPr lang="en-US" sz="2000" b="1" dirty="0" err="1">
                <a:solidFill>
                  <a:srgbClr val="FF0000"/>
                </a:solidFill>
                <a:latin typeface="Calibri" pitchFamily="34" charset="0"/>
                <a:ea typeface="Calibri" pitchFamily="34" charset="0"/>
                <a:cs typeface="Calibri" pitchFamily="34" charset="0"/>
              </a:rPr>
              <a:t>Apk</a:t>
            </a:r>
            <a:r>
              <a:rPr lang="en-US" sz="2000" b="1" dirty="0">
                <a:solidFill>
                  <a:srgbClr val="FF0000"/>
                </a:solidFill>
                <a:latin typeface="Calibri" pitchFamily="34" charset="0"/>
                <a:ea typeface="Calibri" pitchFamily="34" charset="0"/>
                <a:cs typeface="Calibri" pitchFamily="34" charset="0"/>
              </a:rPr>
              <a:t> (e.g. with temporary compression)?</a:t>
            </a:r>
          </a:p>
          <a:p>
            <a:pPr marL="742950" lvl="1" indent="-285750" eaLnBrk="0" fontAlgn="base" hangingPunct="0">
              <a:spcBef>
                <a:spcPct val="0"/>
              </a:spcBef>
              <a:buFont typeface="Arial" pitchFamily="34" charset="0"/>
              <a:buChar char="•"/>
              <a:tabLst>
                <a:tab pos="457200" algn="l"/>
              </a:tabLst>
            </a:pPr>
            <a:r>
              <a:rPr lang="en-US" sz="2000" b="1" dirty="0">
                <a:latin typeface="Calibri" pitchFamily="34" charset="0"/>
                <a:ea typeface="Calibri" pitchFamily="34" charset="0"/>
                <a:cs typeface="Calibri" pitchFamily="34" charset="0"/>
              </a:rPr>
              <a:t>Should </a:t>
            </a:r>
            <a:r>
              <a:rPr lang="en-US" sz="2000" b="1" dirty="0" err="1">
                <a:latin typeface="Calibri" pitchFamily="34" charset="0"/>
                <a:ea typeface="Calibri" pitchFamily="34" charset="0"/>
                <a:cs typeface="Calibri" pitchFamily="34" charset="0"/>
              </a:rPr>
              <a:t>emittance</a:t>
            </a:r>
            <a:r>
              <a:rPr lang="en-US" sz="2000" b="1" dirty="0">
                <a:latin typeface="Calibri" pitchFamily="34" charset="0"/>
                <a:ea typeface="Calibri" pitchFamily="34" charset="0"/>
                <a:cs typeface="Calibri" pitchFamily="34" charset="0"/>
              </a:rPr>
              <a:t> exchange technology be developed (RF and laser)?</a:t>
            </a:r>
            <a:endParaRPr lang="en-US" sz="2000" b="1" dirty="0">
              <a:solidFill>
                <a:srgbClr val="FF0000"/>
              </a:solidFill>
              <a:latin typeface="Calibri" pitchFamily="34" charset="0"/>
              <a:ea typeface="Calibri" pitchFamily="34" charset="0"/>
              <a:cs typeface="Calibri" pitchFamily="34" charset="0"/>
            </a:endParaRPr>
          </a:p>
          <a:p>
            <a:pPr marL="742950" lvl="1" indent="-285750" eaLnBrk="0" fontAlgn="base" hangingPunct="0">
              <a:spcBef>
                <a:spcPct val="0"/>
              </a:spcBef>
              <a:spcAft>
                <a:spcPts val="600"/>
              </a:spcAft>
              <a:buFont typeface="Arial" pitchFamily="34" charset="0"/>
              <a:buChar char="•"/>
              <a:tabLst>
                <a:tab pos="457200" algn="l"/>
              </a:tabLst>
            </a:pPr>
            <a:r>
              <a:rPr lang="en-US" sz="2000" b="1" dirty="0">
                <a:latin typeface="Calibri" pitchFamily="34" charset="0"/>
                <a:ea typeface="Calibri" pitchFamily="34" charset="0"/>
                <a:cs typeface="Calibri" pitchFamily="34" charset="0"/>
              </a:rPr>
              <a:t>are XFELOs possible (using TGUs)?</a:t>
            </a:r>
          </a:p>
          <a:p>
            <a:pPr marL="285750" lvl="0" indent="-285750" eaLnBrk="0" fontAlgn="base" hangingPunct="0">
              <a:spcBef>
                <a:spcPct val="0"/>
              </a:spcBef>
              <a:spcAft>
                <a:spcPts val="600"/>
              </a:spcAft>
              <a:buFont typeface="Arial" pitchFamily="34" charset="0"/>
              <a:buChar char="•"/>
              <a:tabLst>
                <a:tab pos="457200" algn="l"/>
              </a:tabLst>
            </a:pPr>
            <a:r>
              <a:rPr lang="en-US" sz="2400" b="1" dirty="0" smtClean="0">
                <a:solidFill>
                  <a:prstClr val="black"/>
                </a:solidFill>
                <a:latin typeface="Calibri" pitchFamily="34" charset="0"/>
                <a:ea typeface="Calibri" pitchFamily="34" charset="0"/>
                <a:cs typeface="Calibri" pitchFamily="34" charset="0"/>
              </a:rPr>
              <a:t>Can </a:t>
            </a:r>
            <a:r>
              <a:rPr lang="en-US" sz="2400" b="1" dirty="0">
                <a:solidFill>
                  <a:prstClr val="black"/>
                </a:solidFill>
                <a:latin typeface="Calibri" pitchFamily="34" charset="0"/>
                <a:ea typeface="Calibri" pitchFamily="34" charset="0"/>
                <a:cs typeface="Calibri" pitchFamily="34" charset="0"/>
              </a:rPr>
              <a:t>USRs accommodate vertical or delta IDs</a:t>
            </a:r>
            <a:r>
              <a:rPr lang="en-US" sz="2400" b="1" dirty="0" smtClean="0">
                <a:solidFill>
                  <a:prstClr val="black"/>
                </a:solidFill>
                <a:latin typeface="Calibri" pitchFamily="34" charset="0"/>
                <a:ea typeface="Calibri" pitchFamily="34" charset="0"/>
                <a:cs typeface="Calibri" pitchFamily="34" charset="0"/>
              </a:rPr>
              <a:t>?</a:t>
            </a:r>
            <a:endParaRPr lang="en-US" sz="2400" b="1" dirty="0">
              <a:solidFill>
                <a:prstClr val="black"/>
              </a:solidFill>
              <a:latin typeface="Calibri" pitchFamily="34" charset="0"/>
              <a:ea typeface="Calibri" pitchFamily="34" charset="0"/>
              <a:cs typeface="Calibri" pitchFamily="34" charset="0"/>
            </a:endParaRPr>
          </a:p>
          <a:p>
            <a:pPr marL="285750" lvl="0" indent="-285750" eaLnBrk="0" fontAlgn="base" hangingPunct="0">
              <a:spcBef>
                <a:spcPct val="0"/>
              </a:spcBef>
              <a:spcAft>
                <a:spcPts val="600"/>
              </a:spcAft>
              <a:buFont typeface="Arial" pitchFamily="34" charset="0"/>
              <a:buChar char="•"/>
              <a:tabLst>
                <a:tab pos="457200" algn="l"/>
              </a:tabLst>
            </a:pPr>
            <a:r>
              <a:rPr lang="en-US" sz="2400" b="1" dirty="0">
                <a:solidFill>
                  <a:prstClr val="black"/>
                </a:solidFill>
                <a:latin typeface="Calibri" pitchFamily="34" charset="0"/>
                <a:ea typeface="Calibri" pitchFamily="34" charset="0"/>
                <a:cs typeface="Calibri" pitchFamily="34" charset="0"/>
              </a:rPr>
              <a:t>Can beam stability requirements be met?</a:t>
            </a:r>
          </a:p>
          <a:p>
            <a:pPr marL="285750" lvl="0" indent="-285750" eaLnBrk="0" fontAlgn="base" hangingPunct="0">
              <a:spcBef>
                <a:spcPct val="0"/>
              </a:spcBef>
              <a:spcAft>
                <a:spcPts val="600"/>
              </a:spcAft>
              <a:buFont typeface="Arial" pitchFamily="34" charset="0"/>
              <a:buChar char="•"/>
              <a:tabLst>
                <a:tab pos="457200" algn="l"/>
              </a:tabLst>
            </a:pPr>
            <a:r>
              <a:rPr lang="en-US" sz="2400" b="1" dirty="0">
                <a:solidFill>
                  <a:prstClr val="black"/>
                </a:solidFill>
                <a:latin typeface="Calibri" pitchFamily="34" charset="0"/>
                <a:ea typeface="Calibri" pitchFamily="34" charset="0"/>
                <a:cs typeface="Calibri" pitchFamily="34" charset="0"/>
              </a:rPr>
              <a:t>Can beam line technology preserve source brightness and coherence properties?</a:t>
            </a:r>
          </a:p>
          <a:p>
            <a:pPr marL="285750" lvl="0" indent="-285750" eaLnBrk="0" fontAlgn="base" hangingPunct="0">
              <a:spcBef>
                <a:spcPct val="0"/>
              </a:spcBef>
              <a:spcAft>
                <a:spcPts val="600"/>
              </a:spcAft>
              <a:buFont typeface="Arial" pitchFamily="34" charset="0"/>
              <a:buChar char="•"/>
              <a:tabLst>
                <a:tab pos="457200" algn="l"/>
              </a:tabLst>
            </a:pPr>
            <a:r>
              <a:rPr lang="en-US" sz="2400" b="1" dirty="0">
                <a:solidFill>
                  <a:srgbClr val="FF0000"/>
                </a:solidFill>
                <a:latin typeface="Calibri" pitchFamily="34" charset="0"/>
                <a:ea typeface="Calibri" pitchFamily="34" charset="0"/>
                <a:cs typeface="Calibri" pitchFamily="34" charset="0"/>
              </a:rPr>
              <a:t>What should be the </a:t>
            </a:r>
            <a:r>
              <a:rPr lang="en-US" sz="2400" b="1" dirty="0" err="1">
                <a:solidFill>
                  <a:srgbClr val="FF0000"/>
                </a:solidFill>
                <a:latin typeface="Calibri" pitchFamily="34" charset="0"/>
                <a:ea typeface="Calibri" pitchFamily="34" charset="0"/>
                <a:cs typeface="Calibri" pitchFamily="34" charset="0"/>
              </a:rPr>
              <a:t>emittance</a:t>
            </a:r>
            <a:r>
              <a:rPr lang="en-US" sz="2400" b="1" dirty="0">
                <a:solidFill>
                  <a:srgbClr val="FF0000"/>
                </a:solidFill>
                <a:latin typeface="Calibri" pitchFamily="34" charset="0"/>
                <a:ea typeface="Calibri" pitchFamily="34" charset="0"/>
                <a:cs typeface="Calibri" pitchFamily="34" charset="0"/>
              </a:rPr>
              <a:t> goal for a new 1.2-1.5 km ring in the near future?</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090863"/>
            <a:ext cx="1384339"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fade">
                                      <p:cBhvr>
                                        <p:cTn id="40" dur="500"/>
                                        <p:tgtEl>
                                          <p:spTgt spid="8">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animEffect transition="in" filter="fade">
                                      <p:cBhvr>
                                        <p:cTn id="45"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Working groups at the workshop</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387819859"/>
              </p:ext>
            </p:extLst>
          </p:nvPr>
        </p:nvGraphicFramePr>
        <p:xfrm>
          <a:off x="251520" y="1268761"/>
          <a:ext cx="8892479" cy="5472607"/>
        </p:xfrm>
        <a:graphic>
          <a:graphicData uri="http://schemas.openxmlformats.org/drawingml/2006/table">
            <a:tbl>
              <a:tblPr firstRow="1" firstCol="1" bandRow="1">
                <a:tableStyleId>{5C22544A-7EE6-4342-B048-85BDC9FD1C3A}</a:tableStyleId>
              </a:tblPr>
              <a:tblGrid>
                <a:gridCol w="1152128"/>
                <a:gridCol w="1192252"/>
                <a:gridCol w="1220168"/>
                <a:gridCol w="1286848"/>
                <a:gridCol w="1197276"/>
                <a:gridCol w="1631196"/>
                <a:gridCol w="1212611"/>
              </a:tblGrid>
              <a:tr h="528131">
                <a:tc>
                  <a:txBody>
                    <a:bodyPr/>
                    <a:lstStyle/>
                    <a:p>
                      <a:pPr algn="just">
                        <a:spcAft>
                          <a:spcPts val="0"/>
                        </a:spcAft>
                      </a:pPr>
                      <a:r>
                        <a:rPr lang="en-US" sz="1600" kern="100" dirty="0">
                          <a:solidFill>
                            <a:srgbClr val="0000FF"/>
                          </a:solidFill>
                          <a:effectLst/>
                        </a:rPr>
                        <a:t>Group</a:t>
                      </a:r>
                      <a:endParaRPr lang="zh-CN" sz="1600" kern="100" dirty="0">
                        <a:solidFill>
                          <a:srgbClr val="0000FF"/>
                        </a:solidFill>
                        <a:effectLst/>
                        <a:latin typeface="Calibri"/>
                        <a:ea typeface="宋体"/>
                        <a:cs typeface="Times New Roman"/>
                      </a:endParaRPr>
                    </a:p>
                  </a:txBody>
                  <a:tcPr marL="68580" marR="68580" marT="0" marB="0" anchor="ctr"/>
                </a:tc>
                <a:tc>
                  <a:txBody>
                    <a:bodyPr/>
                    <a:lstStyle/>
                    <a:p>
                      <a:pPr algn="ctr">
                        <a:spcAft>
                          <a:spcPts val="0"/>
                        </a:spcAft>
                      </a:pPr>
                      <a:r>
                        <a:rPr lang="en-US" sz="1600" kern="100" dirty="0">
                          <a:solidFill>
                            <a:srgbClr val="0000FF"/>
                          </a:solidFill>
                          <a:effectLst/>
                        </a:rPr>
                        <a:t>Lattice Design</a:t>
                      </a:r>
                      <a:endParaRPr lang="zh-CN" sz="1600" kern="100" dirty="0">
                        <a:solidFill>
                          <a:srgbClr val="0000FF"/>
                        </a:solidFill>
                        <a:effectLst/>
                        <a:latin typeface="Calibri"/>
                        <a:ea typeface="宋体"/>
                        <a:cs typeface="Times New Roman"/>
                      </a:endParaRPr>
                    </a:p>
                  </a:txBody>
                  <a:tcPr marL="68580" marR="68580" marT="0" marB="0" anchor="ctr"/>
                </a:tc>
                <a:tc>
                  <a:txBody>
                    <a:bodyPr/>
                    <a:lstStyle/>
                    <a:p>
                      <a:pPr algn="ctr">
                        <a:spcAft>
                          <a:spcPts val="0"/>
                        </a:spcAft>
                      </a:pPr>
                      <a:r>
                        <a:rPr lang="en-US" sz="1600" kern="100" dirty="0">
                          <a:solidFill>
                            <a:srgbClr val="0000FF"/>
                          </a:solidFill>
                          <a:effectLst/>
                        </a:rPr>
                        <a:t>Accelerator Physics</a:t>
                      </a:r>
                      <a:endParaRPr lang="zh-CN" sz="1600" kern="100" dirty="0">
                        <a:solidFill>
                          <a:srgbClr val="0000FF"/>
                        </a:solidFill>
                        <a:effectLst/>
                        <a:latin typeface="Calibri"/>
                        <a:ea typeface="宋体"/>
                        <a:cs typeface="Times New Roman"/>
                      </a:endParaRPr>
                    </a:p>
                  </a:txBody>
                  <a:tcPr marL="68580" marR="68580" marT="0" marB="0" anchor="ctr"/>
                </a:tc>
                <a:tc>
                  <a:txBody>
                    <a:bodyPr/>
                    <a:lstStyle/>
                    <a:p>
                      <a:pPr algn="ctr">
                        <a:spcAft>
                          <a:spcPts val="0"/>
                        </a:spcAft>
                      </a:pPr>
                      <a:r>
                        <a:rPr lang="en-US" sz="1600" kern="100" dirty="0">
                          <a:solidFill>
                            <a:srgbClr val="0000FF"/>
                          </a:solidFill>
                          <a:effectLst/>
                        </a:rPr>
                        <a:t>Accelerator Engineering</a:t>
                      </a:r>
                      <a:endParaRPr lang="zh-CN" sz="1600" kern="100" dirty="0">
                        <a:solidFill>
                          <a:srgbClr val="0000FF"/>
                        </a:solidFill>
                        <a:effectLst/>
                        <a:latin typeface="Calibri"/>
                        <a:ea typeface="宋体"/>
                        <a:cs typeface="Times New Roman"/>
                      </a:endParaRPr>
                    </a:p>
                  </a:txBody>
                  <a:tcPr marL="68580" marR="68580" marT="0" marB="0" anchor="ctr"/>
                </a:tc>
                <a:tc>
                  <a:txBody>
                    <a:bodyPr/>
                    <a:lstStyle/>
                    <a:p>
                      <a:pPr algn="ctr">
                        <a:spcAft>
                          <a:spcPts val="0"/>
                        </a:spcAft>
                      </a:pPr>
                      <a:r>
                        <a:rPr lang="en-US" sz="1600" kern="100" dirty="0">
                          <a:solidFill>
                            <a:srgbClr val="0000FF"/>
                          </a:solidFill>
                          <a:effectLst/>
                        </a:rPr>
                        <a:t>Injection</a:t>
                      </a:r>
                      <a:endParaRPr lang="zh-CN" sz="1600" kern="100" dirty="0">
                        <a:solidFill>
                          <a:srgbClr val="0000FF"/>
                        </a:solidFill>
                        <a:effectLst/>
                        <a:latin typeface="Calibri"/>
                        <a:ea typeface="宋体"/>
                        <a:cs typeface="Times New Roman"/>
                      </a:endParaRPr>
                    </a:p>
                  </a:txBody>
                  <a:tcPr marL="68580" marR="68580" marT="0" marB="0" anchor="ctr"/>
                </a:tc>
                <a:tc>
                  <a:txBody>
                    <a:bodyPr/>
                    <a:lstStyle/>
                    <a:p>
                      <a:pPr algn="ctr">
                        <a:spcAft>
                          <a:spcPts val="0"/>
                        </a:spcAft>
                      </a:pPr>
                      <a:r>
                        <a:rPr lang="en-US" sz="1600" kern="100" dirty="0">
                          <a:solidFill>
                            <a:srgbClr val="0000FF"/>
                          </a:solidFill>
                          <a:effectLst/>
                        </a:rPr>
                        <a:t>Instrumentation and Feedback</a:t>
                      </a:r>
                      <a:endParaRPr lang="zh-CN" sz="1600" kern="100" dirty="0">
                        <a:solidFill>
                          <a:srgbClr val="0000FF"/>
                        </a:solidFill>
                        <a:effectLst/>
                        <a:latin typeface="Calibri"/>
                        <a:ea typeface="宋体"/>
                        <a:cs typeface="Times New Roman"/>
                      </a:endParaRPr>
                    </a:p>
                  </a:txBody>
                  <a:tcPr marL="68580" marR="68580" marT="0" marB="0" anchor="ctr"/>
                </a:tc>
                <a:tc>
                  <a:txBody>
                    <a:bodyPr/>
                    <a:lstStyle/>
                    <a:p>
                      <a:pPr algn="ctr">
                        <a:spcAft>
                          <a:spcPts val="0"/>
                        </a:spcAft>
                      </a:pPr>
                      <a:r>
                        <a:rPr lang="en-US" sz="1600" kern="100" dirty="0">
                          <a:solidFill>
                            <a:srgbClr val="0000FF"/>
                          </a:solidFill>
                          <a:effectLst/>
                        </a:rPr>
                        <a:t>IDs</a:t>
                      </a:r>
                      <a:endParaRPr lang="zh-CN" sz="1600" kern="100" dirty="0">
                        <a:solidFill>
                          <a:srgbClr val="0000FF"/>
                        </a:solidFill>
                        <a:effectLst/>
                        <a:latin typeface="Calibri"/>
                        <a:ea typeface="宋体"/>
                        <a:cs typeface="Times New Roman"/>
                      </a:endParaRPr>
                    </a:p>
                  </a:txBody>
                  <a:tcPr marL="68580" marR="68580" marT="0" marB="0" anchor="ctr"/>
                </a:tc>
              </a:tr>
              <a:tr h="594148">
                <a:tc>
                  <a:txBody>
                    <a:bodyPr/>
                    <a:lstStyle/>
                    <a:p>
                      <a:pPr algn="just">
                        <a:spcAft>
                          <a:spcPts val="0"/>
                        </a:spcAft>
                      </a:pPr>
                      <a:r>
                        <a:rPr lang="en-US" sz="1600" kern="100" dirty="0">
                          <a:solidFill>
                            <a:srgbClr val="FF0000"/>
                          </a:solidFill>
                          <a:effectLst/>
                        </a:rPr>
                        <a:t>Conveners</a:t>
                      </a:r>
                      <a:endParaRPr lang="zh-CN" sz="1600" kern="100" dirty="0">
                        <a:solidFill>
                          <a:srgbClr val="FF0000"/>
                        </a:solidFill>
                        <a:effectLst/>
                        <a:latin typeface="Calibri"/>
                        <a:ea typeface="宋体"/>
                        <a:cs typeface="Times New Roman"/>
                      </a:endParaRPr>
                    </a:p>
                  </a:txBody>
                  <a:tcPr marL="68580" marR="68580" marT="0" marB="0" anchor="ctr"/>
                </a:tc>
                <a:tc>
                  <a:txBody>
                    <a:bodyPr/>
                    <a:lstStyle/>
                    <a:p>
                      <a:pPr algn="just">
                        <a:spcAft>
                          <a:spcPts val="0"/>
                        </a:spcAft>
                      </a:pPr>
                      <a:r>
                        <a:rPr lang="en-US" sz="1800" b="1" kern="100" dirty="0" err="1">
                          <a:effectLst/>
                        </a:rPr>
                        <a:t>Ohkuma</a:t>
                      </a:r>
                      <a:r>
                        <a:rPr lang="en-US" sz="1800" b="1" kern="100" dirty="0">
                          <a:effectLst/>
                        </a:rPr>
                        <a:t> &amp; </a:t>
                      </a:r>
                      <a:r>
                        <a:rPr lang="en-US" sz="1800" b="1" kern="100" dirty="0" err="1">
                          <a:effectLst/>
                        </a:rPr>
                        <a:t>Xu</a:t>
                      </a:r>
                      <a:endParaRPr lang="zh-CN" sz="1800" b="1" kern="100" dirty="0">
                        <a:effectLst/>
                        <a:latin typeface="Calibri"/>
                        <a:ea typeface="宋体"/>
                        <a:cs typeface="Times New Roman"/>
                      </a:endParaRPr>
                    </a:p>
                  </a:txBody>
                  <a:tcPr marL="68580" marR="68580" marT="0" marB="0" anchor="ctr"/>
                </a:tc>
                <a:tc>
                  <a:txBody>
                    <a:bodyPr/>
                    <a:lstStyle/>
                    <a:p>
                      <a:pPr algn="just">
                        <a:spcAft>
                          <a:spcPts val="0"/>
                        </a:spcAft>
                      </a:pPr>
                      <a:r>
                        <a:rPr lang="en-US" sz="1800" b="1" kern="100" dirty="0" err="1">
                          <a:effectLst/>
                        </a:rPr>
                        <a:t>Riamondi</a:t>
                      </a:r>
                      <a:r>
                        <a:rPr lang="en-US" sz="1800" b="1" kern="100" dirty="0">
                          <a:effectLst/>
                        </a:rPr>
                        <a:t> &amp; Qin</a:t>
                      </a:r>
                      <a:endParaRPr lang="zh-CN" sz="1800" b="1" kern="100" dirty="0">
                        <a:effectLst/>
                        <a:latin typeface="Calibri"/>
                        <a:ea typeface="宋体"/>
                        <a:cs typeface="Times New Roman"/>
                      </a:endParaRPr>
                    </a:p>
                  </a:txBody>
                  <a:tcPr marL="68580" marR="68580" marT="0" marB="0" anchor="ctr"/>
                </a:tc>
                <a:tc>
                  <a:txBody>
                    <a:bodyPr/>
                    <a:lstStyle/>
                    <a:p>
                      <a:pPr algn="just">
                        <a:spcAft>
                          <a:spcPts val="0"/>
                        </a:spcAft>
                      </a:pPr>
                      <a:r>
                        <a:rPr lang="en-US" sz="1800" b="1" kern="100" dirty="0">
                          <a:effectLst/>
                        </a:rPr>
                        <a:t>Eriksson</a:t>
                      </a:r>
                      <a:endParaRPr lang="zh-CN" sz="1800" b="1" kern="100" dirty="0">
                        <a:effectLst/>
                      </a:endParaRPr>
                    </a:p>
                    <a:p>
                      <a:pPr algn="just">
                        <a:spcAft>
                          <a:spcPts val="0"/>
                        </a:spcAft>
                      </a:pPr>
                      <a:r>
                        <a:rPr lang="en-US" sz="1800" b="1" kern="100" dirty="0">
                          <a:effectLst/>
                        </a:rPr>
                        <a:t>&amp; </a:t>
                      </a:r>
                      <a:r>
                        <a:rPr lang="en-US" sz="1800" b="1" kern="100" dirty="0" err="1">
                          <a:effectLst/>
                        </a:rPr>
                        <a:t>Qu</a:t>
                      </a:r>
                      <a:endParaRPr lang="zh-CN" sz="1800" b="1" kern="100" dirty="0">
                        <a:effectLst/>
                        <a:latin typeface="Calibri"/>
                        <a:ea typeface="宋体"/>
                        <a:cs typeface="Times New Roman"/>
                      </a:endParaRPr>
                    </a:p>
                  </a:txBody>
                  <a:tcPr marL="68580" marR="68580" marT="0" marB="0" anchor="ctr"/>
                </a:tc>
                <a:tc>
                  <a:txBody>
                    <a:bodyPr/>
                    <a:lstStyle/>
                    <a:p>
                      <a:pPr algn="just">
                        <a:spcAft>
                          <a:spcPts val="0"/>
                        </a:spcAft>
                      </a:pPr>
                      <a:r>
                        <a:rPr lang="en-US" sz="1800" b="1" kern="100" dirty="0" err="1">
                          <a:effectLst/>
                        </a:rPr>
                        <a:t>Hettel</a:t>
                      </a:r>
                      <a:endParaRPr lang="zh-CN" sz="1800" b="1" kern="100" dirty="0">
                        <a:effectLst/>
                      </a:endParaRPr>
                    </a:p>
                    <a:p>
                      <a:pPr algn="just">
                        <a:spcAft>
                          <a:spcPts val="0"/>
                        </a:spcAft>
                      </a:pPr>
                      <a:r>
                        <a:rPr lang="en-US" sz="1800" b="1" kern="100" dirty="0">
                          <a:effectLst/>
                        </a:rPr>
                        <a:t>&amp; Jiao</a:t>
                      </a:r>
                      <a:endParaRPr lang="zh-CN" sz="1800" b="1" kern="100" dirty="0">
                        <a:effectLst/>
                        <a:latin typeface="Calibri"/>
                        <a:ea typeface="宋体"/>
                        <a:cs typeface="Times New Roman"/>
                      </a:endParaRPr>
                    </a:p>
                  </a:txBody>
                  <a:tcPr marL="68580" marR="68580" marT="0" marB="0" anchor="ctr"/>
                </a:tc>
                <a:tc>
                  <a:txBody>
                    <a:bodyPr/>
                    <a:lstStyle/>
                    <a:p>
                      <a:pPr algn="just">
                        <a:spcAft>
                          <a:spcPts val="0"/>
                        </a:spcAft>
                      </a:pPr>
                      <a:r>
                        <a:rPr lang="en-US" sz="1800" b="1" kern="100" dirty="0">
                          <a:effectLst/>
                        </a:rPr>
                        <a:t>Zhao </a:t>
                      </a:r>
                      <a:endParaRPr lang="zh-CN" sz="1800" b="1" kern="100" dirty="0">
                        <a:effectLst/>
                      </a:endParaRPr>
                    </a:p>
                    <a:p>
                      <a:pPr algn="just">
                        <a:spcAft>
                          <a:spcPts val="0"/>
                        </a:spcAft>
                      </a:pPr>
                      <a:r>
                        <a:rPr lang="en-US" sz="1800" b="1" kern="100" dirty="0">
                          <a:effectLst/>
                        </a:rPr>
                        <a:t>&amp; Cao</a:t>
                      </a:r>
                      <a:endParaRPr lang="zh-CN" sz="1800" b="1" kern="100" dirty="0">
                        <a:effectLst/>
                        <a:latin typeface="Calibri"/>
                        <a:ea typeface="宋体"/>
                        <a:cs typeface="Times New Roman"/>
                      </a:endParaRPr>
                    </a:p>
                  </a:txBody>
                  <a:tcPr marL="68580" marR="68580" marT="0" marB="0" anchor="ctr"/>
                </a:tc>
                <a:tc>
                  <a:txBody>
                    <a:bodyPr/>
                    <a:lstStyle/>
                    <a:p>
                      <a:pPr algn="just">
                        <a:spcAft>
                          <a:spcPts val="0"/>
                        </a:spcAft>
                      </a:pPr>
                      <a:r>
                        <a:rPr lang="en-US" sz="1800" b="1" kern="100" dirty="0" err="1">
                          <a:effectLst/>
                        </a:rPr>
                        <a:t>Gerig</a:t>
                      </a:r>
                      <a:r>
                        <a:rPr lang="en-US" sz="1800" b="1" kern="100" dirty="0">
                          <a:effectLst/>
                        </a:rPr>
                        <a:t> </a:t>
                      </a:r>
                      <a:endParaRPr lang="zh-CN" sz="1800" b="1" kern="100" dirty="0">
                        <a:effectLst/>
                      </a:endParaRPr>
                    </a:p>
                    <a:p>
                      <a:pPr algn="just">
                        <a:spcAft>
                          <a:spcPts val="0"/>
                        </a:spcAft>
                      </a:pPr>
                      <a:r>
                        <a:rPr lang="en-US" sz="1800" b="1" kern="100" dirty="0">
                          <a:effectLst/>
                        </a:rPr>
                        <a:t>&amp; Wu</a:t>
                      </a:r>
                      <a:endParaRPr lang="zh-CN" sz="1800" b="1" kern="100" dirty="0">
                        <a:effectLst/>
                        <a:latin typeface="Calibri"/>
                        <a:ea typeface="宋体"/>
                        <a:cs typeface="Times New Roman"/>
                      </a:endParaRPr>
                    </a:p>
                  </a:txBody>
                  <a:tcPr marL="68580" marR="68580" marT="0" marB="0" anchor="ctr"/>
                </a:tc>
              </a:tr>
              <a:tr h="4350328">
                <a:tc>
                  <a:txBody>
                    <a:bodyPr/>
                    <a:lstStyle/>
                    <a:p>
                      <a:pPr algn="just">
                        <a:spcAft>
                          <a:spcPts val="0"/>
                        </a:spcAft>
                      </a:pPr>
                      <a:r>
                        <a:rPr lang="en-US" sz="1600" kern="100" dirty="0">
                          <a:solidFill>
                            <a:srgbClr val="FF0000"/>
                          </a:solidFill>
                          <a:effectLst/>
                        </a:rPr>
                        <a:t>Participants</a:t>
                      </a:r>
                      <a:endParaRPr lang="zh-CN" sz="1600" kern="100" dirty="0">
                        <a:solidFill>
                          <a:srgbClr val="FF0000"/>
                        </a:solidFill>
                        <a:effectLst/>
                        <a:latin typeface="Calibri"/>
                        <a:ea typeface="宋体"/>
                        <a:cs typeface="Times New Roman"/>
                      </a:endParaRPr>
                    </a:p>
                  </a:txBody>
                  <a:tcPr marL="68580" marR="68580" marT="0" marB="0" anchor="ctr"/>
                </a:tc>
                <a:tc>
                  <a:txBody>
                    <a:bodyPr/>
                    <a:lstStyle/>
                    <a:p>
                      <a:pPr algn="just">
                        <a:spcAft>
                          <a:spcPts val="0"/>
                        </a:spcAft>
                      </a:pPr>
                      <a:r>
                        <a:rPr lang="en-US" sz="1600" kern="100" dirty="0" smtClean="0">
                          <a:effectLst/>
                        </a:rPr>
                        <a:t> </a:t>
                      </a:r>
                      <a:endParaRPr lang="zh-CN" sz="1600" kern="100" dirty="0" smtClean="0">
                        <a:effectLst/>
                      </a:endParaRPr>
                    </a:p>
                    <a:p>
                      <a:pPr algn="just">
                        <a:spcAft>
                          <a:spcPts val="0"/>
                        </a:spcAft>
                      </a:pPr>
                      <a:r>
                        <a:rPr lang="en-US" sz="1600" kern="100" dirty="0">
                          <a:effectLst/>
                        </a:rPr>
                        <a:t> </a:t>
                      </a:r>
                      <a:r>
                        <a:rPr lang="en-US" sz="1600" kern="100" dirty="0" smtClean="0">
                          <a:effectLst/>
                        </a:rPr>
                        <a:t>S. </a:t>
                      </a:r>
                      <a:r>
                        <a:rPr lang="en-US" sz="1600" kern="100" dirty="0" err="1" smtClean="0">
                          <a:effectLst/>
                        </a:rPr>
                        <a:t>Yoshito</a:t>
                      </a:r>
                      <a:endParaRPr lang="en-US" sz="1600" kern="100" dirty="0" smtClean="0">
                        <a:effectLst/>
                      </a:endParaRPr>
                    </a:p>
                    <a:p>
                      <a:pPr algn="just">
                        <a:spcAft>
                          <a:spcPts val="0"/>
                        </a:spcAft>
                      </a:pPr>
                      <a:r>
                        <a:rPr lang="en-US" altLang="zh-CN" sz="1600" kern="100" dirty="0" smtClean="0">
                          <a:effectLst/>
                        </a:rPr>
                        <a:t>A.</a:t>
                      </a:r>
                      <a:r>
                        <a:rPr lang="en-US" altLang="zh-CN" sz="1600" kern="100" baseline="0" dirty="0" smtClean="0">
                          <a:effectLst/>
                        </a:rPr>
                        <a:t> </a:t>
                      </a:r>
                      <a:r>
                        <a:rPr lang="en-US" altLang="zh-CN" sz="1600" kern="100" baseline="0" dirty="0" err="1" smtClean="0">
                          <a:effectLst/>
                        </a:rPr>
                        <a:t>Nadji</a:t>
                      </a:r>
                      <a:endParaRPr lang="zh-CN" sz="1600" kern="100" dirty="0">
                        <a:effectLst/>
                      </a:endParaRPr>
                    </a:p>
                    <a:p>
                      <a:pPr algn="just">
                        <a:spcAft>
                          <a:spcPts val="0"/>
                        </a:spcAft>
                      </a:pPr>
                      <a:r>
                        <a:rPr lang="en-US" sz="1600" kern="100" dirty="0" smtClean="0">
                          <a:effectLst/>
                        </a:rPr>
                        <a:t>L.</a:t>
                      </a:r>
                      <a:r>
                        <a:rPr lang="en-US" sz="1600" kern="100" baseline="0" dirty="0" smtClean="0">
                          <a:effectLst/>
                        </a:rPr>
                        <a:t> </a:t>
                      </a:r>
                      <a:r>
                        <a:rPr lang="en-US" sz="1600" kern="100" baseline="0" dirty="0" err="1" smtClean="0">
                          <a:effectLst/>
                        </a:rPr>
                        <a:t>Rivkin</a:t>
                      </a:r>
                      <a:r>
                        <a:rPr lang="en-US" sz="1600" kern="100" dirty="0">
                          <a:effectLst/>
                        </a:rPr>
                        <a:t> </a:t>
                      </a:r>
                      <a:endParaRPr lang="zh-CN" sz="1600" kern="100" dirty="0">
                        <a:effectLst/>
                      </a:endParaRPr>
                    </a:p>
                    <a:p>
                      <a:pPr algn="just">
                        <a:spcAft>
                          <a:spcPts val="0"/>
                        </a:spcAft>
                      </a:pPr>
                      <a:r>
                        <a:rPr lang="en-US" sz="1600" kern="100" dirty="0" smtClean="0">
                          <a:effectLst/>
                        </a:rPr>
                        <a:t>H. </a:t>
                      </a:r>
                      <a:r>
                        <a:rPr lang="en-US" sz="1600" kern="100" dirty="0" err="1" smtClean="0">
                          <a:effectLst/>
                        </a:rPr>
                        <a:t>Bahrdt</a:t>
                      </a:r>
                      <a:r>
                        <a:rPr lang="en-US" sz="1600" kern="100" dirty="0">
                          <a:effectLst/>
                        </a:rPr>
                        <a:t> </a:t>
                      </a:r>
                      <a:endParaRPr lang="en-US" sz="1600" kern="100" dirty="0" smtClean="0">
                        <a:effectLst/>
                      </a:endParaRPr>
                    </a:p>
                    <a:p>
                      <a:pPr algn="just">
                        <a:spcAft>
                          <a:spcPts val="0"/>
                        </a:spcAft>
                      </a:pPr>
                      <a:r>
                        <a:rPr lang="en-US" altLang="zh-CN" sz="1600" kern="100" dirty="0" smtClean="0">
                          <a:effectLst/>
                        </a:rPr>
                        <a:t>D.H.</a:t>
                      </a:r>
                      <a:r>
                        <a:rPr lang="en-US" altLang="zh-CN" sz="1600" kern="100" baseline="0" dirty="0" smtClean="0">
                          <a:effectLst/>
                        </a:rPr>
                        <a:t> </a:t>
                      </a:r>
                      <a:r>
                        <a:rPr lang="en-US" altLang="zh-CN" sz="1600" kern="100" baseline="0" dirty="0" err="1" smtClean="0">
                          <a:effectLst/>
                        </a:rPr>
                        <a:t>Ji</a:t>
                      </a:r>
                      <a:endParaRPr lang="en-US" altLang="zh-CN" sz="1600" kern="100" baseline="0" dirty="0" smtClean="0">
                        <a:effectLst/>
                      </a:endParaRPr>
                    </a:p>
                    <a:p>
                      <a:pPr algn="just">
                        <a:spcAft>
                          <a:spcPts val="0"/>
                        </a:spcAft>
                      </a:pPr>
                      <a:r>
                        <a:rPr lang="en-US" altLang="zh-CN" sz="1600" kern="100" baseline="0" dirty="0" smtClean="0">
                          <a:effectLst/>
                          <a:latin typeface="Calibri"/>
                          <a:ea typeface="宋体"/>
                          <a:cs typeface="Times New Roman"/>
                        </a:rPr>
                        <a:t>Q. Qin</a:t>
                      </a:r>
                      <a:endParaRPr lang="zh-CN" sz="1600" kern="100" dirty="0">
                        <a:effectLst/>
                        <a:latin typeface="Calibri"/>
                        <a:ea typeface="宋体"/>
                        <a:cs typeface="Times New Roman"/>
                      </a:endParaRPr>
                    </a:p>
                  </a:txBody>
                  <a:tcPr marL="68580" marR="68580" marT="0" marB="0"/>
                </a:tc>
                <a:tc>
                  <a:txBody>
                    <a:bodyPr/>
                    <a:lstStyle/>
                    <a:p>
                      <a:pPr algn="just">
                        <a:spcAft>
                          <a:spcPts val="0"/>
                        </a:spcAft>
                      </a:pPr>
                      <a:endParaRPr lang="en-US" sz="1600" kern="100" dirty="0" smtClean="0">
                        <a:effectLst/>
                      </a:endParaRPr>
                    </a:p>
                    <a:p>
                      <a:pPr algn="just">
                        <a:spcAft>
                          <a:spcPts val="0"/>
                        </a:spcAft>
                      </a:pPr>
                      <a:r>
                        <a:rPr lang="en-US" sz="1600" kern="100" dirty="0" smtClean="0">
                          <a:effectLst/>
                        </a:rPr>
                        <a:t>M. </a:t>
                      </a:r>
                      <a:r>
                        <a:rPr lang="en-US" sz="1600" kern="100" dirty="0" err="1" smtClean="0">
                          <a:effectLst/>
                        </a:rPr>
                        <a:t>Boscolo</a:t>
                      </a:r>
                      <a:endParaRPr lang="en-US" sz="1600" kern="100" dirty="0" smtClean="0">
                        <a:effectLst/>
                      </a:endParaRPr>
                    </a:p>
                    <a:p>
                      <a:pPr algn="just">
                        <a:spcAft>
                          <a:spcPts val="0"/>
                        </a:spcAft>
                      </a:pPr>
                      <a:r>
                        <a:rPr lang="en-US" sz="1600" kern="100" dirty="0" smtClean="0">
                          <a:effectLst/>
                        </a:rPr>
                        <a:t>E. </a:t>
                      </a:r>
                      <a:r>
                        <a:rPr lang="en-US" sz="1600" kern="100" dirty="0" err="1" smtClean="0">
                          <a:effectLst/>
                        </a:rPr>
                        <a:t>Levichev</a:t>
                      </a:r>
                      <a:endParaRPr lang="en-US" sz="1600" kern="100" dirty="0" smtClean="0">
                        <a:effectLst/>
                      </a:endParaRPr>
                    </a:p>
                    <a:p>
                      <a:pPr algn="just">
                        <a:spcAft>
                          <a:spcPts val="0"/>
                        </a:spcAft>
                      </a:pPr>
                      <a:r>
                        <a:rPr lang="en-US" sz="1600" kern="100" dirty="0" smtClean="0">
                          <a:effectLst/>
                        </a:rPr>
                        <a:t>J.</a:t>
                      </a:r>
                      <a:r>
                        <a:rPr lang="en-US" sz="1600" kern="100" baseline="0" dirty="0" smtClean="0">
                          <a:effectLst/>
                        </a:rPr>
                        <a:t>Q. Wang</a:t>
                      </a:r>
                    </a:p>
                    <a:p>
                      <a:pPr algn="just">
                        <a:spcAft>
                          <a:spcPts val="0"/>
                        </a:spcAft>
                      </a:pPr>
                      <a:r>
                        <a:rPr lang="en-US" sz="1600" kern="100" baseline="0" dirty="0" smtClean="0">
                          <a:effectLst/>
                        </a:rPr>
                        <a:t>S.Q. </a:t>
                      </a:r>
                      <a:r>
                        <a:rPr lang="en-US" sz="1600" kern="100" baseline="0" dirty="0" err="1" smtClean="0">
                          <a:effectLst/>
                        </a:rPr>
                        <a:t>Tian</a:t>
                      </a:r>
                      <a:endParaRPr lang="en-US" sz="1600" kern="100" baseline="0" dirty="0" smtClean="0">
                        <a:effectLst/>
                      </a:endParaRPr>
                    </a:p>
                    <a:p>
                      <a:pPr algn="just">
                        <a:spcAft>
                          <a:spcPts val="0"/>
                        </a:spcAft>
                      </a:pPr>
                      <a:r>
                        <a:rPr lang="en-US" sz="1600" kern="100" baseline="0" dirty="0" smtClean="0">
                          <a:effectLst/>
                        </a:rPr>
                        <a:t>S.K. </a:t>
                      </a:r>
                      <a:r>
                        <a:rPr lang="en-US" sz="1600" kern="100" baseline="0" dirty="0" err="1" smtClean="0">
                          <a:effectLst/>
                        </a:rPr>
                        <a:t>Tian</a:t>
                      </a:r>
                      <a:endParaRPr lang="en-US" sz="1600" kern="100" baseline="0" dirty="0" smtClean="0">
                        <a:effectLst/>
                      </a:endParaRPr>
                    </a:p>
                    <a:p>
                      <a:pPr algn="just">
                        <a:spcAft>
                          <a:spcPts val="0"/>
                        </a:spcAft>
                      </a:pPr>
                      <a:r>
                        <a:rPr lang="en-US" sz="1600" kern="100" baseline="0" dirty="0" smtClean="0">
                          <a:effectLst/>
                        </a:rPr>
                        <a:t>Q. Qin</a:t>
                      </a:r>
                    </a:p>
                    <a:p>
                      <a:pPr algn="just">
                        <a:spcAft>
                          <a:spcPts val="0"/>
                        </a:spcAft>
                      </a:pPr>
                      <a:r>
                        <a:rPr lang="en-US" sz="1600" kern="100" baseline="0" dirty="0" smtClean="0">
                          <a:effectLst/>
                        </a:rPr>
                        <a:t>M. Borland</a:t>
                      </a:r>
                    </a:p>
                    <a:p>
                      <a:pPr algn="just">
                        <a:spcAft>
                          <a:spcPts val="0"/>
                        </a:spcAft>
                      </a:pPr>
                      <a:r>
                        <a:rPr lang="en-US" sz="1600" kern="100" baseline="0" dirty="0" smtClean="0">
                          <a:effectLst/>
                        </a:rPr>
                        <a:t>K. Bane</a:t>
                      </a:r>
                    </a:p>
                    <a:p>
                      <a:pPr algn="just">
                        <a:spcAft>
                          <a:spcPts val="0"/>
                        </a:spcAft>
                      </a:pPr>
                      <a:endParaRPr lang="en-US" sz="1600" kern="100" dirty="0" smtClean="0">
                        <a:effectLst/>
                      </a:endParaRPr>
                    </a:p>
                  </a:txBody>
                  <a:tcPr marL="68580" marR="68580" marT="0" marB="0">
                    <a:noFill/>
                  </a:tcPr>
                </a:tc>
                <a:tc>
                  <a:txBody>
                    <a:bodyPr/>
                    <a:lstStyle/>
                    <a:p>
                      <a:pPr algn="just">
                        <a:spcAft>
                          <a:spcPts val="0"/>
                        </a:spcAft>
                      </a:pPr>
                      <a:r>
                        <a:rPr lang="en-US" sz="1600" kern="100" dirty="0">
                          <a:effectLst/>
                        </a:rPr>
                        <a:t> </a:t>
                      </a:r>
                      <a:endParaRPr lang="en-US" sz="1600" kern="100" dirty="0" smtClean="0">
                        <a:effectLst/>
                      </a:endParaRPr>
                    </a:p>
                    <a:p>
                      <a:pPr algn="just">
                        <a:spcAft>
                          <a:spcPts val="0"/>
                        </a:spcAft>
                      </a:pPr>
                      <a:r>
                        <a:rPr lang="en-US" altLang="zh-CN" sz="1600" kern="100" dirty="0" smtClean="0">
                          <a:effectLst/>
                          <a:latin typeface="Calibri"/>
                          <a:ea typeface="宋体"/>
                          <a:cs typeface="Times New Roman"/>
                        </a:rPr>
                        <a:t>R. </a:t>
                      </a:r>
                      <a:r>
                        <a:rPr lang="en-US" altLang="zh-CN" sz="1600" kern="100" dirty="0" err="1" smtClean="0">
                          <a:effectLst/>
                          <a:latin typeface="Calibri"/>
                          <a:ea typeface="宋体"/>
                          <a:cs typeface="Times New Roman"/>
                        </a:rPr>
                        <a:t>Bariolini</a:t>
                      </a:r>
                      <a:endParaRPr lang="en-US" altLang="zh-CN" sz="1600" kern="100" dirty="0" smtClean="0">
                        <a:effectLst/>
                        <a:latin typeface="Calibri"/>
                        <a:ea typeface="宋体"/>
                        <a:cs typeface="Times New Roman"/>
                      </a:endParaRPr>
                    </a:p>
                    <a:p>
                      <a:pPr algn="just">
                        <a:spcAft>
                          <a:spcPts val="0"/>
                        </a:spcAft>
                      </a:pPr>
                      <a:r>
                        <a:rPr lang="en-US" altLang="zh-CN" sz="1600" kern="100" dirty="0" smtClean="0">
                          <a:effectLst/>
                          <a:latin typeface="Calibri"/>
                          <a:ea typeface="宋体"/>
                          <a:cs typeface="Times New Roman"/>
                        </a:rPr>
                        <a:t>G. </a:t>
                      </a:r>
                      <a:r>
                        <a:rPr lang="en-US" altLang="zh-CN" sz="1600" dirty="0" err="1" smtClean="0"/>
                        <a:t>Kulipano</a:t>
                      </a:r>
                      <a:endParaRPr lang="en-US" altLang="zh-CN" sz="1600" dirty="0" smtClean="0"/>
                    </a:p>
                    <a:p>
                      <a:pPr marL="342900" indent="-342900" algn="just">
                        <a:spcAft>
                          <a:spcPts val="0"/>
                        </a:spcAft>
                        <a:buAutoNum type="alphaUcPeriod"/>
                      </a:pPr>
                      <a:r>
                        <a:rPr lang="en-US" altLang="zh-CN" sz="1600" kern="100" dirty="0" err="1" smtClean="0">
                          <a:effectLst/>
                          <a:latin typeface="Calibri"/>
                          <a:ea typeface="宋体"/>
                          <a:cs typeface="Times New Roman"/>
                        </a:rPr>
                        <a:t>Ashraq</a:t>
                      </a:r>
                      <a:endParaRPr lang="en-US" altLang="zh-CN" sz="1600" kern="100" dirty="0" smtClean="0">
                        <a:effectLst/>
                        <a:latin typeface="Calibri"/>
                        <a:ea typeface="宋体"/>
                        <a:cs typeface="Times New Roman"/>
                      </a:endParaRPr>
                    </a:p>
                    <a:p>
                      <a:pPr marL="0" indent="0" algn="just">
                        <a:spcAft>
                          <a:spcPts val="0"/>
                        </a:spcAft>
                        <a:buNone/>
                      </a:pPr>
                      <a:r>
                        <a:rPr lang="en-US" altLang="zh-CN" sz="1600" kern="100" dirty="0" smtClean="0">
                          <a:effectLst/>
                          <a:latin typeface="Calibri"/>
                          <a:ea typeface="宋体"/>
                          <a:cs typeface="Times New Roman"/>
                        </a:rPr>
                        <a:t>F.S.</a:t>
                      </a:r>
                      <a:r>
                        <a:rPr lang="en-US" altLang="zh-CN" sz="1600" kern="100" baseline="0" dirty="0" smtClean="0">
                          <a:effectLst/>
                          <a:latin typeface="Calibri"/>
                          <a:ea typeface="宋体"/>
                          <a:cs typeface="Times New Roman"/>
                        </a:rPr>
                        <a:t> Chen</a:t>
                      </a:r>
                    </a:p>
                    <a:p>
                      <a:pPr marL="0" indent="0" algn="just">
                        <a:spcAft>
                          <a:spcPts val="0"/>
                        </a:spcAft>
                        <a:buNone/>
                      </a:pPr>
                      <a:r>
                        <a:rPr lang="en-US" altLang="zh-CN" sz="1600" kern="100" baseline="0" dirty="0" smtClean="0">
                          <a:effectLst/>
                          <a:latin typeface="Calibri"/>
                          <a:ea typeface="宋体"/>
                          <a:cs typeface="Times New Roman"/>
                        </a:rPr>
                        <a:t>C. Zhang</a:t>
                      </a:r>
                    </a:p>
                    <a:p>
                      <a:pPr marL="0" indent="0" algn="just">
                        <a:spcAft>
                          <a:spcPts val="0"/>
                        </a:spcAft>
                        <a:buNone/>
                      </a:pPr>
                      <a:r>
                        <a:rPr lang="en-US" altLang="zh-CN" sz="1600" kern="100" baseline="0" dirty="0" smtClean="0">
                          <a:effectLst/>
                          <a:latin typeface="Calibri"/>
                          <a:ea typeface="宋体"/>
                          <a:cs typeface="Times New Roman"/>
                        </a:rPr>
                        <a:t>N. Wang</a:t>
                      </a:r>
                    </a:p>
                    <a:p>
                      <a:pPr marL="0" indent="0" algn="just">
                        <a:spcAft>
                          <a:spcPts val="0"/>
                        </a:spcAft>
                        <a:buNone/>
                      </a:pPr>
                      <a:r>
                        <a:rPr lang="en-US" altLang="zh-CN" sz="1600" kern="100" baseline="0" dirty="0" smtClean="0">
                          <a:effectLst/>
                          <a:latin typeface="Calibri"/>
                          <a:ea typeface="宋体"/>
                          <a:cs typeface="Times New Roman"/>
                        </a:rPr>
                        <a:t>G.H. </a:t>
                      </a:r>
                      <a:r>
                        <a:rPr lang="en-US" altLang="zh-CN" sz="1600" kern="100" baseline="0" dirty="0" err="1" smtClean="0">
                          <a:effectLst/>
                          <a:latin typeface="Calibri"/>
                          <a:ea typeface="宋体"/>
                          <a:cs typeface="Times New Roman"/>
                        </a:rPr>
                        <a:t>Lwo</a:t>
                      </a:r>
                      <a:endParaRPr lang="en-US" altLang="zh-CN" sz="1600" kern="100" dirty="0" smtClean="0">
                        <a:effectLst/>
                        <a:latin typeface="Calibri"/>
                        <a:ea typeface="宋体"/>
                        <a:cs typeface="Times New Roman"/>
                      </a:endParaRPr>
                    </a:p>
                  </a:txBody>
                  <a:tcPr marL="68580" marR="68580" marT="0" marB="0">
                    <a:noFill/>
                  </a:tcPr>
                </a:tc>
                <a:tc>
                  <a:txBody>
                    <a:bodyPr/>
                    <a:lstStyle/>
                    <a:p>
                      <a:pPr algn="just">
                        <a:spcAft>
                          <a:spcPts val="0"/>
                        </a:spcAft>
                      </a:pPr>
                      <a:r>
                        <a:rPr lang="en-US" sz="1600" kern="100" dirty="0">
                          <a:effectLst/>
                        </a:rPr>
                        <a:t> </a:t>
                      </a:r>
                      <a:endParaRPr lang="en-US" sz="1600" kern="100" dirty="0" smtClean="0">
                        <a:effectLst/>
                      </a:endParaRPr>
                    </a:p>
                    <a:p>
                      <a:pPr algn="just">
                        <a:spcAft>
                          <a:spcPts val="0"/>
                        </a:spcAft>
                      </a:pPr>
                      <a:r>
                        <a:rPr lang="en-US" altLang="zh-CN" sz="1600" kern="100" dirty="0" smtClean="0">
                          <a:effectLst/>
                          <a:latin typeface="Calibri"/>
                          <a:ea typeface="宋体"/>
                          <a:cs typeface="Times New Roman"/>
                        </a:rPr>
                        <a:t>L.</a:t>
                      </a:r>
                      <a:r>
                        <a:rPr lang="en-US" altLang="zh-CN" sz="1600" kern="100" baseline="0" dirty="0" smtClean="0">
                          <a:effectLst/>
                          <a:latin typeface="Calibri"/>
                          <a:ea typeface="宋体"/>
                          <a:cs typeface="Times New Roman"/>
                        </a:rPr>
                        <a:t> Liu</a:t>
                      </a:r>
                    </a:p>
                    <a:p>
                      <a:pPr marL="0" indent="0" algn="just">
                        <a:spcAft>
                          <a:spcPts val="0"/>
                        </a:spcAft>
                        <a:buNone/>
                      </a:pPr>
                      <a:r>
                        <a:rPr lang="en-US" altLang="zh-CN" sz="1600" kern="100" baseline="0" dirty="0" smtClean="0">
                          <a:effectLst/>
                          <a:latin typeface="Calibri"/>
                          <a:ea typeface="宋体"/>
                          <a:cs typeface="Times New Roman"/>
                        </a:rPr>
                        <a:t>A. </a:t>
                      </a:r>
                      <a:r>
                        <a:rPr lang="en-US" altLang="zh-CN" sz="1600" kern="100" baseline="0" dirty="0" err="1" smtClean="0">
                          <a:effectLst/>
                          <a:latin typeface="Calibri"/>
                          <a:ea typeface="宋体"/>
                          <a:cs typeface="Times New Roman"/>
                        </a:rPr>
                        <a:t>Franchi</a:t>
                      </a:r>
                      <a:endParaRPr lang="en-US" altLang="zh-CN" sz="1600" kern="100" baseline="0" dirty="0" smtClean="0">
                        <a:effectLst/>
                        <a:latin typeface="Calibri"/>
                        <a:ea typeface="宋体"/>
                        <a:cs typeface="Times New Roman"/>
                      </a:endParaRPr>
                    </a:p>
                    <a:p>
                      <a:pPr marL="0" indent="0" algn="just">
                        <a:spcAft>
                          <a:spcPts val="0"/>
                        </a:spcAft>
                        <a:buNone/>
                      </a:pPr>
                      <a:r>
                        <a:rPr lang="en-US" altLang="zh-CN" sz="1600" kern="100" dirty="0" smtClean="0">
                          <a:effectLst/>
                          <a:latin typeface="Calibri"/>
                          <a:ea typeface="宋体"/>
                          <a:cs typeface="Times New Roman"/>
                        </a:rPr>
                        <a:t>K. </a:t>
                      </a:r>
                      <a:r>
                        <a:rPr lang="en-US" altLang="zh-CN" sz="1600" kern="100" dirty="0" err="1" smtClean="0">
                          <a:effectLst/>
                          <a:latin typeface="Calibri"/>
                          <a:ea typeface="宋体"/>
                          <a:cs typeface="Times New Roman"/>
                        </a:rPr>
                        <a:t>Alexader</a:t>
                      </a:r>
                      <a:endParaRPr lang="en-US" altLang="zh-CN" sz="1600" kern="100" dirty="0" smtClean="0">
                        <a:effectLst/>
                        <a:latin typeface="Calibri"/>
                        <a:ea typeface="宋体"/>
                        <a:cs typeface="Times New Roman"/>
                      </a:endParaRPr>
                    </a:p>
                    <a:p>
                      <a:pPr marL="0" indent="0" algn="just">
                        <a:spcAft>
                          <a:spcPts val="0"/>
                        </a:spcAft>
                        <a:buNone/>
                      </a:pPr>
                      <a:r>
                        <a:rPr lang="en-US" altLang="zh-CN" sz="1600" kern="100" dirty="0" smtClean="0">
                          <a:effectLst/>
                          <a:latin typeface="Calibri"/>
                          <a:ea typeface="宋体"/>
                          <a:cs typeface="Times New Roman"/>
                        </a:rPr>
                        <a:t>K. </a:t>
                      </a:r>
                      <a:r>
                        <a:rPr lang="en-US" altLang="zh-CN" sz="1600" kern="100" dirty="0" err="1" smtClean="0">
                          <a:effectLst/>
                          <a:latin typeface="Calibri"/>
                          <a:ea typeface="宋体"/>
                          <a:cs typeface="Times New Roman"/>
                        </a:rPr>
                        <a:t>Soutome</a:t>
                      </a:r>
                      <a:endParaRPr lang="en-US" altLang="zh-CN" sz="1600" kern="100" dirty="0" smtClean="0">
                        <a:effectLst/>
                        <a:latin typeface="Calibri"/>
                        <a:ea typeface="宋体"/>
                        <a:cs typeface="Times New Roman"/>
                      </a:endParaRPr>
                    </a:p>
                    <a:p>
                      <a:pPr marL="0" indent="0" algn="just">
                        <a:spcAft>
                          <a:spcPts val="0"/>
                        </a:spcAft>
                        <a:buNone/>
                      </a:pPr>
                      <a:r>
                        <a:rPr lang="en-US" altLang="zh-CN" sz="1600" kern="100" dirty="0" smtClean="0">
                          <a:effectLst/>
                          <a:latin typeface="Calibri"/>
                          <a:ea typeface="宋体"/>
                          <a:cs typeface="Times New Roman"/>
                        </a:rPr>
                        <a:t>K. </a:t>
                      </a:r>
                      <a:r>
                        <a:rPr lang="en-US" altLang="zh-CN" sz="1600" kern="100" dirty="0" err="1" smtClean="0">
                          <a:effectLst/>
                          <a:latin typeface="Calibri"/>
                          <a:ea typeface="宋体"/>
                          <a:cs typeface="Times New Roman"/>
                        </a:rPr>
                        <a:t>Zolotarev</a:t>
                      </a:r>
                      <a:endParaRPr lang="en-US" altLang="zh-CN" sz="1600" kern="100" dirty="0" smtClean="0">
                        <a:effectLst/>
                        <a:latin typeface="Calibri"/>
                        <a:ea typeface="宋体"/>
                        <a:cs typeface="Times New Roman"/>
                      </a:endParaRPr>
                    </a:p>
                    <a:p>
                      <a:pPr marL="0" indent="0" algn="just">
                        <a:spcAft>
                          <a:spcPts val="0"/>
                        </a:spcAft>
                        <a:buNone/>
                      </a:pPr>
                      <a:r>
                        <a:rPr lang="en-US" altLang="zh-CN" sz="1600" kern="100" dirty="0" smtClean="0">
                          <a:effectLst/>
                          <a:latin typeface="Calibri"/>
                          <a:ea typeface="宋体"/>
                          <a:cs typeface="Times New Roman"/>
                        </a:rPr>
                        <a:t>Y. Jiao</a:t>
                      </a:r>
                    </a:p>
                    <a:p>
                      <a:pPr marL="0" indent="0" algn="just">
                        <a:spcAft>
                          <a:spcPts val="0"/>
                        </a:spcAft>
                        <a:buNone/>
                      </a:pPr>
                      <a:r>
                        <a:rPr lang="en-US" altLang="zh-CN" sz="1600" kern="100" dirty="0" smtClean="0">
                          <a:effectLst/>
                          <a:latin typeface="Calibri"/>
                          <a:ea typeface="宋体"/>
                          <a:cs typeface="Times New Roman"/>
                        </a:rPr>
                        <a:t>M.</a:t>
                      </a:r>
                      <a:r>
                        <a:rPr lang="en-US" altLang="zh-CN" sz="1600" kern="100" baseline="0" dirty="0" smtClean="0">
                          <a:effectLst/>
                          <a:latin typeface="Calibri"/>
                          <a:ea typeface="宋体"/>
                          <a:cs typeface="Times New Roman"/>
                        </a:rPr>
                        <a:t> Johansson</a:t>
                      </a:r>
                    </a:p>
                    <a:p>
                      <a:pPr marL="0" indent="0" algn="just">
                        <a:spcAft>
                          <a:spcPts val="0"/>
                        </a:spcAft>
                        <a:buNone/>
                      </a:pPr>
                      <a:r>
                        <a:rPr lang="en-US" altLang="zh-CN" sz="1600" kern="100" baseline="0" dirty="0" smtClean="0">
                          <a:effectLst/>
                          <a:latin typeface="Calibri"/>
                          <a:ea typeface="宋体"/>
                          <a:cs typeface="Times New Roman"/>
                        </a:rPr>
                        <a:t>W. Kang</a:t>
                      </a:r>
                    </a:p>
                    <a:p>
                      <a:pPr marL="0" indent="0" algn="just">
                        <a:spcAft>
                          <a:spcPts val="0"/>
                        </a:spcAft>
                        <a:buNone/>
                      </a:pPr>
                      <a:r>
                        <a:rPr lang="en-US" altLang="zh-CN" sz="1600" kern="100" baseline="0" dirty="0" smtClean="0">
                          <a:effectLst/>
                          <a:latin typeface="Calibri"/>
                          <a:ea typeface="宋体"/>
                          <a:cs typeface="Times New Roman"/>
                        </a:rPr>
                        <a:t>J.H. Chen</a:t>
                      </a:r>
                    </a:p>
                    <a:p>
                      <a:pPr marL="0" indent="0" algn="just">
                        <a:spcAft>
                          <a:spcPts val="0"/>
                        </a:spcAft>
                        <a:buNone/>
                      </a:pPr>
                      <a:r>
                        <a:rPr lang="en-US" altLang="zh-CN" sz="1600" kern="100" baseline="0" dirty="0" smtClean="0">
                          <a:effectLst/>
                          <a:latin typeface="Calibri"/>
                          <a:ea typeface="宋体"/>
                          <a:cs typeface="Times New Roman"/>
                        </a:rPr>
                        <a:t>S. </a:t>
                      </a:r>
                      <a:r>
                        <a:rPr lang="en-US" altLang="zh-CN" sz="1600" kern="100" baseline="0" dirty="0" err="1" smtClean="0">
                          <a:effectLst/>
                          <a:latin typeface="Calibri"/>
                          <a:ea typeface="宋体"/>
                          <a:cs typeface="Times New Roman"/>
                        </a:rPr>
                        <a:t>Leemann</a:t>
                      </a:r>
                      <a:endParaRPr lang="zh-CN" sz="1600" kern="100" dirty="0">
                        <a:effectLst/>
                        <a:latin typeface="Calibri"/>
                        <a:ea typeface="宋体"/>
                        <a:cs typeface="Times New Roman"/>
                      </a:endParaRPr>
                    </a:p>
                  </a:txBody>
                  <a:tcPr marL="68580" marR="68580" marT="0" marB="0">
                    <a:noFill/>
                  </a:tcPr>
                </a:tc>
                <a:tc>
                  <a:txBody>
                    <a:bodyPr/>
                    <a:lstStyle/>
                    <a:p>
                      <a:pPr algn="just">
                        <a:spcAft>
                          <a:spcPts val="0"/>
                        </a:spcAft>
                      </a:pPr>
                      <a:endParaRPr lang="en-US" altLang="zh-CN" sz="1600" kern="100" dirty="0" smtClean="0">
                        <a:effectLst/>
                        <a:latin typeface="Calibri"/>
                        <a:ea typeface="宋体"/>
                        <a:cs typeface="Times New Roman"/>
                      </a:endParaRPr>
                    </a:p>
                    <a:p>
                      <a:pPr algn="just">
                        <a:spcAft>
                          <a:spcPts val="0"/>
                        </a:spcAft>
                      </a:pPr>
                      <a:r>
                        <a:rPr lang="en-US" altLang="zh-CN" sz="1600" kern="100" dirty="0" smtClean="0">
                          <a:effectLst/>
                          <a:latin typeface="Calibri"/>
                          <a:ea typeface="宋体"/>
                          <a:cs typeface="Times New Roman"/>
                        </a:rPr>
                        <a:t>J.</a:t>
                      </a:r>
                      <a:r>
                        <a:rPr lang="en-US" altLang="zh-CN" sz="1600" kern="100" baseline="0" dirty="0" smtClean="0">
                          <a:effectLst/>
                          <a:latin typeface="Calibri"/>
                          <a:ea typeface="宋体"/>
                          <a:cs typeface="Times New Roman"/>
                        </a:rPr>
                        <a:t> </a:t>
                      </a:r>
                      <a:r>
                        <a:rPr lang="en-US" altLang="zh-CN" sz="1600" kern="100" baseline="0" dirty="0" err="1" smtClean="0">
                          <a:effectLst/>
                          <a:latin typeface="Calibri"/>
                          <a:ea typeface="宋体"/>
                          <a:cs typeface="Times New Roman"/>
                        </a:rPr>
                        <a:t>Denard</a:t>
                      </a:r>
                      <a:endParaRPr lang="en-US" altLang="zh-CN" sz="1600" kern="100" baseline="0" dirty="0" smtClean="0">
                        <a:effectLst/>
                        <a:latin typeface="Calibri"/>
                        <a:ea typeface="宋体"/>
                        <a:cs typeface="Times New Roman"/>
                      </a:endParaRPr>
                    </a:p>
                    <a:p>
                      <a:pPr algn="just">
                        <a:spcAft>
                          <a:spcPts val="0"/>
                        </a:spcAft>
                      </a:pPr>
                      <a:r>
                        <a:rPr lang="en-US" altLang="zh-CN" sz="1600" kern="100" baseline="0" dirty="0" smtClean="0">
                          <a:effectLst/>
                          <a:latin typeface="Calibri"/>
                          <a:ea typeface="宋体"/>
                          <a:cs typeface="Times New Roman"/>
                        </a:rPr>
                        <a:t>C. </a:t>
                      </a:r>
                      <a:r>
                        <a:rPr lang="en-US" altLang="zh-CN" sz="1600" kern="100" baseline="0" dirty="0" err="1" smtClean="0">
                          <a:effectLst/>
                          <a:latin typeface="Calibri"/>
                          <a:ea typeface="宋体"/>
                          <a:cs typeface="Times New Roman"/>
                        </a:rPr>
                        <a:t>Steier</a:t>
                      </a:r>
                      <a:endParaRPr lang="en-US" altLang="zh-CN" sz="1600" kern="100" baseline="0" dirty="0" smtClean="0">
                        <a:effectLst/>
                        <a:latin typeface="Calibri"/>
                        <a:ea typeface="宋体"/>
                        <a:cs typeface="Times New Roman"/>
                      </a:endParaRPr>
                    </a:p>
                    <a:p>
                      <a:pPr algn="just">
                        <a:spcAft>
                          <a:spcPts val="0"/>
                        </a:spcAft>
                      </a:pPr>
                      <a:r>
                        <a:rPr lang="en-US" altLang="zh-CN" sz="1600" kern="100" baseline="0" dirty="0" smtClean="0">
                          <a:effectLst/>
                          <a:latin typeface="Calibri"/>
                          <a:ea typeface="宋体"/>
                          <a:cs typeface="Times New Roman"/>
                        </a:rPr>
                        <a:t>Z.T. Zhao</a:t>
                      </a:r>
                    </a:p>
                    <a:p>
                      <a:pPr algn="just">
                        <a:spcAft>
                          <a:spcPts val="0"/>
                        </a:spcAft>
                      </a:pPr>
                      <a:r>
                        <a:rPr lang="en-US" altLang="zh-CN" sz="1600" kern="100" baseline="0" dirty="0" smtClean="0">
                          <a:effectLst/>
                          <a:latin typeface="Calibri"/>
                          <a:ea typeface="宋体"/>
                          <a:cs typeface="Times New Roman"/>
                        </a:rPr>
                        <a:t>J.H. </a:t>
                      </a:r>
                      <a:r>
                        <a:rPr lang="en-US" altLang="zh-CN" sz="1600" kern="100" baseline="0" dirty="0" err="1" smtClean="0">
                          <a:effectLst/>
                          <a:latin typeface="Calibri"/>
                          <a:ea typeface="宋体"/>
                          <a:cs typeface="Times New Roman"/>
                        </a:rPr>
                        <a:t>Yue</a:t>
                      </a:r>
                      <a:endParaRPr lang="en-US" altLang="zh-CN" sz="1600" kern="100" baseline="0" dirty="0" smtClean="0">
                        <a:effectLst/>
                        <a:latin typeface="Calibri"/>
                        <a:ea typeface="宋体"/>
                        <a:cs typeface="Times New Roman"/>
                      </a:endParaRPr>
                    </a:p>
                    <a:p>
                      <a:pPr algn="just">
                        <a:spcAft>
                          <a:spcPts val="0"/>
                        </a:spcAft>
                      </a:pPr>
                      <a:r>
                        <a:rPr lang="en-US" altLang="zh-CN" sz="1600" kern="100" baseline="0" dirty="0" smtClean="0">
                          <a:effectLst/>
                          <a:latin typeface="Calibri"/>
                          <a:ea typeface="宋体"/>
                          <a:cs typeface="Times New Roman"/>
                        </a:rPr>
                        <a:t>Y.B. </a:t>
                      </a:r>
                      <a:r>
                        <a:rPr lang="en-US" altLang="zh-CN" sz="1600" kern="100" baseline="0" dirty="0" err="1" smtClean="0">
                          <a:effectLst/>
                          <a:latin typeface="Calibri"/>
                          <a:ea typeface="宋体"/>
                          <a:cs typeface="Times New Roman"/>
                        </a:rPr>
                        <a:t>Leng</a:t>
                      </a:r>
                      <a:endParaRPr lang="en-US" altLang="zh-CN" sz="1600" kern="100" baseline="0" dirty="0" smtClean="0">
                        <a:effectLst/>
                        <a:latin typeface="Calibri"/>
                        <a:ea typeface="宋体"/>
                        <a:cs typeface="Times New Roman"/>
                      </a:endParaRPr>
                    </a:p>
                    <a:p>
                      <a:pPr algn="just">
                        <a:spcAft>
                          <a:spcPts val="0"/>
                        </a:spcAft>
                      </a:pPr>
                      <a:r>
                        <a:rPr lang="en-US" altLang="zh-CN" sz="1600" kern="100" dirty="0" smtClean="0">
                          <a:effectLst/>
                          <a:latin typeface="Calibri"/>
                          <a:ea typeface="宋体"/>
                          <a:cs typeface="Times New Roman"/>
                        </a:rPr>
                        <a:t>S. </a:t>
                      </a:r>
                      <a:r>
                        <a:rPr lang="en-US" altLang="zh-CN" sz="1600" kern="100" dirty="0" err="1" smtClean="0">
                          <a:effectLst/>
                          <a:latin typeface="Calibri"/>
                          <a:ea typeface="宋体"/>
                          <a:cs typeface="Times New Roman"/>
                        </a:rPr>
                        <a:t>Kurokawa</a:t>
                      </a:r>
                      <a:endParaRPr lang="en-US" altLang="zh-CN" sz="1600" kern="100" dirty="0" smtClean="0">
                        <a:effectLst/>
                        <a:latin typeface="Calibri"/>
                        <a:ea typeface="宋体"/>
                        <a:cs typeface="Times New Roman"/>
                      </a:endParaRPr>
                    </a:p>
                    <a:p>
                      <a:pPr algn="just">
                        <a:spcAft>
                          <a:spcPts val="0"/>
                        </a:spcAft>
                      </a:pPr>
                      <a:r>
                        <a:rPr lang="en-US" altLang="zh-CN" sz="1600" kern="100" dirty="0" smtClean="0">
                          <a:effectLst/>
                          <a:latin typeface="Calibri"/>
                          <a:ea typeface="宋体"/>
                          <a:cs typeface="Times New Roman"/>
                        </a:rPr>
                        <a:t>T.</a:t>
                      </a:r>
                      <a:r>
                        <a:rPr lang="en-US" altLang="zh-CN" sz="1600" kern="100" baseline="0" dirty="0" smtClean="0">
                          <a:effectLst/>
                          <a:latin typeface="Calibri"/>
                          <a:ea typeface="宋体"/>
                          <a:cs typeface="Times New Roman"/>
                        </a:rPr>
                        <a:t> Fujita</a:t>
                      </a:r>
                    </a:p>
                    <a:p>
                      <a:pPr algn="just">
                        <a:spcAft>
                          <a:spcPts val="0"/>
                        </a:spcAft>
                      </a:pPr>
                      <a:r>
                        <a:rPr lang="en-US" altLang="zh-CN" sz="1600" kern="100" baseline="0" dirty="0" smtClean="0">
                          <a:effectLst/>
                          <a:latin typeface="Calibri"/>
                          <a:ea typeface="宋体"/>
                          <a:cs typeface="Times New Roman"/>
                        </a:rPr>
                        <a:t>B. </a:t>
                      </a:r>
                      <a:r>
                        <a:rPr lang="en-US" altLang="zh-CN" sz="1600" kern="100" baseline="0" dirty="0" err="1" smtClean="0">
                          <a:effectLst/>
                          <a:latin typeface="Calibri"/>
                          <a:ea typeface="宋体"/>
                          <a:cs typeface="Times New Roman"/>
                        </a:rPr>
                        <a:t>Hettel</a:t>
                      </a:r>
                      <a:endParaRPr lang="en-US" altLang="zh-CN" sz="1600" kern="100" baseline="0" dirty="0" smtClean="0">
                        <a:effectLst/>
                        <a:latin typeface="Calibri"/>
                        <a:ea typeface="宋体"/>
                        <a:cs typeface="Times New Roman"/>
                      </a:endParaRPr>
                    </a:p>
                    <a:p>
                      <a:pPr algn="just">
                        <a:spcAft>
                          <a:spcPts val="0"/>
                        </a:spcAft>
                      </a:pPr>
                      <a:endParaRPr lang="zh-CN" sz="1600" kern="100" dirty="0">
                        <a:effectLst/>
                        <a:latin typeface="Calibri"/>
                        <a:ea typeface="宋体"/>
                        <a:cs typeface="Times New Roman"/>
                      </a:endParaRPr>
                    </a:p>
                  </a:txBody>
                  <a:tcPr marL="68580" marR="68580" marT="0" marB="0">
                    <a:noFill/>
                  </a:tcPr>
                </a:tc>
                <a:tc>
                  <a:txBody>
                    <a:bodyPr/>
                    <a:lstStyle/>
                    <a:p>
                      <a:pPr algn="just">
                        <a:spcAft>
                          <a:spcPts val="0"/>
                        </a:spcAft>
                      </a:pPr>
                      <a:r>
                        <a:rPr lang="en-US" sz="1600" kern="100" dirty="0">
                          <a:effectLst/>
                        </a:rPr>
                        <a:t> </a:t>
                      </a:r>
                      <a:endParaRPr lang="en-US" sz="1600" kern="100" dirty="0" smtClean="0">
                        <a:effectLst/>
                      </a:endParaRPr>
                    </a:p>
                    <a:p>
                      <a:pPr algn="just">
                        <a:spcAft>
                          <a:spcPts val="0"/>
                        </a:spcAft>
                      </a:pPr>
                      <a:r>
                        <a:rPr lang="en-US" altLang="zh-CN" sz="1600" kern="100" dirty="0" smtClean="0">
                          <a:effectLst/>
                          <a:latin typeface="Calibri"/>
                          <a:ea typeface="宋体"/>
                          <a:cs typeface="Times New Roman"/>
                        </a:rPr>
                        <a:t>L.</a:t>
                      </a:r>
                      <a:r>
                        <a:rPr lang="en-US" altLang="zh-CN" sz="1600" kern="100" baseline="0" dirty="0" smtClean="0">
                          <a:effectLst/>
                          <a:latin typeface="Calibri"/>
                          <a:ea typeface="宋体"/>
                          <a:cs typeface="Times New Roman"/>
                        </a:rPr>
                        <a:t>X. Yin</a:t>
                      </a:r>
                    </a:p>
                    <a:p>
                      <a:pPr algn="just">
                        <a:spcAft>
                          <a:spcPts val="0"/>
                        </a:spcAft>
                      </a:pPr>
                      <a:r>
                        <a:rPr lang="en-US" altLang="zh-CN" sz="1600" kern="100" baseline="0" dirty="0" smtClean="0">
                          <a:effectLst/>
                          <a:latin typeface="Calibri"/>
                          <a:ea typeface="宋体"/>
                          <a:cs typeface="Times New Roman"/>
                        </a:rPr>
                        <a:t>M. Li</a:t>
                      </a:r>
                    </a:p>
                    <a:p>
                      <a:pPr algn="just">
                        <a:spcAft>
                          <a:spcPts val="0"/>
                        </a:spcAft>
                      </a:pPr>
                      <a:r>
                        <a:rPr lang="en-US" altLang="zh-CN" sz="1600" kern="100" baseline="0" dirty="0" smtClean="0">
                          <a:effectLst/>
                          <a:latin typeface="Calibri"/>
                          <a:ea typeface="宋体"/>
                          <a:cs typeface="Times New Roman"/>
                        </a:rPr>
                        <a:t>Q.G. Zhou</a:t>
                      </a:r>
                    </a:p>
                    <a:p>
                      <a:pPr algn="just">
                        <a:spcAft>
                          <a:spcPts val="0"/>
                        </a:spcAft>
                      </a:pPr>
                      <a:r>
                        <a:rPr lang="en-US" altLang="zh-CN" sz="1600" kern="100" baseline="0" dirty="0" smtClean="0">
                          <a:effectLst/>
                          <a:latin typeface="Calibri"/>
                          <a:ea typeface="宋体"/>
                          <a:cs typeface="Times New Roman"/>
                        </a:rPr>
                        <a:t>H.H. Lu</a:t>
                      </a:r>
                    </a:p>
                    <a:p>
                      <a:pPr algn="just">
                        <a:spcAft>
                          <a:spcPts val="0"/>
                        </a:spcAft>
                      </a:pPr>
                      <a:r>
                        <a:rPr lang="en-US" altLang="zh-CN" sz="1600" kern="100" baseline="0" dirty="0" smtClean="0">
                          <a:effectLst/>
                          <a:latin typeface="Calibri"/>
                          <a:ea typeface="宋体"/>
                          <a:cs typeface="Times New Roman"/>
                        </a:rPr>
                        <a:t>M. </a:t>
                      </a:r>
                      <a:r>
                        <a:rPr lang="en-US" altLang="zh-CN" sz="1600" kern="100" baseline="0" dirty="0" err="1" smtClean="0">
                          <a:effectLst/>
                          <a:latin typeface="Calibri"/>
                          <a:ea typeface="宋体"/>
                          <a:cs typeface="Times New Roman"/>
                        </a:rPr>
                        <a:t>Jaski</a:t>
                      </a:r>
                      <a:endParaRPr lang="en-US" altLang="zh-CN" sz="1600" kern="100" baseline="0" dirty="0" smtClean="0">
                        <a:effectLst/>
                        <a:latin typeface="Calibri"/>
                        <a:ea typeface="宋体"/>
                        <a:cs typeface="Times New Roman"/>
                      </a:endParaRPr>
                    </a:p>
                    <a:p>
                      <a:pPr algn="just">
                        <a:spcAft>
                          <a:spcPts val="0"/>
                        </a:spcAft>
                      </a:pPr>
                      <a:r>
                        <a:rPr lang="en-US" altLang="zh-CN" sz="1600" kern="100" baseline="0" dirty="0" smtClean="0">
                          <a:effectLst/>
                          <a:latin typeface="Calibri"/>
                          <a:ea typeface="宋体"/>
                          <a:cs typeface="Times New Roman"/>
                        </a:rPr>
                        <a:t>J. </a:t>
                      </a:r>
                      <a:r>
                        <a:rPr lang="en-US" altLang="zh-CN" sz="1600" kern="100" baseline="0" dirty="0" err="1" smtClean="0">
                          <a:effectLst/>
                          <a:latin typeface="Calibri"/>
                          <a:ea typeface="宋体"/>
                          <a:cs typeface="Times New Roman"/>
                        </a:rPr>
                        <a:t>Chavanne</a:t>
                      </a:r>
                      <a:endParaRPr lang="en-US" altLang="zh-CN" sz="1600" kern="100" baseline="0" dirty="0" smtClean="0">
                        <a:effectLst/>
                        <a:latin typeface="Calibri"/>
                        <a:ea typeface="宋体"/>
                        <a:cs typeface="Times New Roman"/>
                      </a:endParaRPr>
                    </a:p>
                    <a:p>
                      <a:pPr algn="just">
                        <a:spcAft>
                          <a:spcPts val="0"/>
                        </a:spcAft>
                      </a:pPr>
                      <a:endParaRPr lang="zh-CN" sz="1600" kern="100" dirty="0">
                        <a:effectLst/>
                        <a:latin typeface="Calibri"/>
                        <a:ea typeface="宋体"/>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3860785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we have now…</a:t>
            </a:r>
            <a:endParaRPr lang="zh-CN" altLang="en-US" dirty="0"/>
          </a:p>
        </p:txBody>
      </p:sp>
      <p:sp>
        <p:nvSpPr>
          <p:cNvPr id="3" name="内容占位符 2"/>
          <p:cNvSpPr>
            <a:spLocks noGrp="1"/>
          </p:cNvSpPr>
          <p:nvPr>
            <p:ph idx="1"/>
          </p:nvPr>
        </p:nvSpPr>
        <p:spPr/>
        <p:txBody>
          <a:bodyPr/>
          <a:lstStyle/>
          <a:p>
            <a:r>
              <a:rPr lang="en-US" altLang="zh-CN" dirty="0" smtClean="0"/>
              <a:t>Beautiful garden</a:t>
            </a:r>
          </a:p>
          <a:p>
            <a:r>
              <a:rPr lang="en-US" altLang="zh-CN" dirty="0" smtClean="0"/>
              <a:t>Delicious food</a:t>
            </a:r>
          </a:p>
          <a:p>
            <a:r>
              <a:rPr lang="en-US" altLang="zh-CN" dirty="0" smtClean="0"/>
              <a:t>Experts from labs around</a:t>
            </a:r>
          </a:p>
          <a:p>
            <a:pPr marL="0" indent="0">
              <a:buNone/>
            </a:pPr>
            <a:r>
              <a:rPr lang="en-US" altLang="zh-CN" dirty="0"/>
              <a:t> </a:t>
            </a:r>
            <a:r>
              <a:rPr lang="en-US" altLang="zh-CN" dirty="0" smtClean="0"/>
              <a:t>    world</a:t>
            </a:r>
          </a:p>
          <a:p>
            <a:pPr marL="0" indent="0">
              <a:buNone/>
            </a:pPr>
            <a:endParaRPr lang="en-US" altLang="zh-CN" dirty="0"/>
          </a:p>
          <a:p>
            <a:pPr marL="0" indent="0">
              <a:buNone/>
            </a:pPr>
            <a:r>
              <a:rPr lang="en-US" altLang="zh-CN" dirty="0" smtClean="0"/>
              <a:t>Working on the USR together</a:t>
            </a:r>
          </a:p>
          <a:p>
            <a:pPr marL="0" indent="0">
              <a:buNone/>
            </a:pPr>
            <a:endParaRPr lang="en-US" altLang="zh-CN" dirty="0" smtClean="0"/>
          </a:p>
          <a:p>
            <a:pPr marL="0" indent="0">
              <a:buNone/>
            </a:pPr>
            <a:r>
              <a:rPr lang="en-US" altLang="zh-CN" dirty="0" smtClean="0"/>
              <a:t>Construct an international</a:t>
            </a:r>
          </a:p>
          <a:p>
            <a:pPr marL="0" indent="0">
              <a:buNone/>
            </a:pPr>
            <a:r>
              <a:rPr lang="en-US" altLang="zh-CN" dirty="0" smtClean="0"/>
              <a:t>USR machine in future</a:t>
            </a:r>
          </a:p>
          <a:p>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268760"/>
            <a:ext cx="3995936" cy="2654017"/>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4077072"/>
            <a:ext cx="3995936" cy="2664296"/>
          </a:xfrm>
          <a:prstGeom prst="rect">
            <a:avLst/>
          </a:prstGeom>
        </p:spPr>
      </p:pic>
    </p:spTree>
    <p:extLst>
      <p:ext uri="{BB962C8B-B14F-4D97-AF65-F5344CB8AC3E}">
        <p14:creationId xmlns:p14="http://schemas.microsoft.com/office/powerpoint/2010/main" val="456978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10800" rIns="36000" bIns="10800" numCol="1" anchorCtr="0" compatLnSpc="1">
            <a:prstTxWarp prst="textNoShape">
              <a:avLst/>
            </a:prstTxWarp>
          </a:bodyPr>
          <a:lstStyle/>
          <a:p>
            <a:endParaRPr lang="zh-CN" altLang="en-US" smtClean="0">
              <a:effectLst/>
            </a:endParaRPr>
          </a:p>
        </p:txBody>
      </p:sp>
      <p:sp>
        <p:nvSpPr>
          <p:cNvPr id="421891" name="Rectangle 3"/>
          <p:cNvSpPr>
            <a:spLocks noGrp="1" noChangeArrowheads="1"/>
          </p:cNvSpPr>
          <p:nvPr>
            <p:ph type="body" idx="4294967295"/>
          </p:nvPr>
        </p:nvSpPr>
        <p:spPr/>
        <p:txBody>
          <a:bodyPr/>
          <a:lstStyle/>
          <a:p>
            <a:endParaRPr lang="zh-CN" altLang="en-US" smtClean="0"/>
          </a:p>
        </p:txBody>
      </p:sp>
      <p:pic>
        <p:nvPicPr>
          <p:cNvPr id="421892" name="Picture 4"/>
          <p:cNvPicPr>
            <a:picLocks noChangeAspect="1" noChangeArrowheads="1"/>
          </p:cNvPicPr>
          <p:nvPr/>
        </p:nvPicPr>
        <p:blipFill>
          <a:blip r:embed="rId3">
            <a:extLst>
              <a:ext uri="{28A0092B-C50C-407E-A947-70E740481C1C}">
                <a14:useLocalDpi xmlns:a14="http://schemas.microsoft.com/office/drawing/2010/main" val="0"/>
              </a:ext>
            </a:extLst>
          </a:blip>
          <a:srcRect t="9584"/>
          <a:stretch>
            <a:fillRect/>
          </a:stretch>
        </p:blipFill>
        <p:spPr bwMode="auto">
          <a:xfrm>
            <a:off x="0" y="692151"/>
            <a:ext cx="914400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165" name="Oval 5"/>
          <p:cNvSpPr>
            <a:spLocks noChangeArrowheads="1"/>
          </p:cNvSpPr>
          <p:nvPr/>
        </p:nvSpPr>
        <p:spPr bwMode="auto">
          <a:xfrm>
            <a:off x="3924300" y="4437063"/>
            <a:ext cx="505558" cy="457200"/>
          </a:xfrm>
          <a:prstGeom prst="ellipse">
            <a:avLst/>
          </a:prstGeom>
          <a:noFill/>
          <a:ln w="76200" algn="ctr">
            <a:solidFill>
              <a:srgbClr val="FFFF00"/>
            </a:solidFill>
            <a:round/>
            <a:headEnd/>
            <a:tailEnd/>
          </a:ln>
          <a:effectLst>
            <a:prstShdw prst="shdw17" dist="17961" dir="2700000">
              <a:srgbClr val="999900">
                <a:alpha val="50000"/>
              </a:srgbClr>
            </a:prstShdw>
          </a:effectLst>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zh-CN" altLang="en-US" sz="2000" b="1">
              <a:solidFill>
                <a:srgbClr val="0000FF"/>
              </a:solidFill>
              <a:ea typeface="黑体" pitchFamily="2" charset="-122"/>
            </a:endParaRPr>
          </a:p>
        </p:txBody>
      </p:sp>
    </p:spTree>
    <p:extLst>
      <p:ext uri="{BB962C8B-B14F-4D97-AF65-F5344CB8AC3E}">
        <p14:creationId xmlns:p14="http://schemas.microsoft.com/office/powerpoint/2010/main" val="366908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10800" rIns="36000" bIns="10800" numCol="1" anchorCtr="0" compatLnSpc="1">
            <a:prstTxWarp prst="textNoShape">
              <a:avLst/>
            </a:prstTxWarp>
          </a:bodyPr>
          <a:lstStyle/>
          <a:p>
            <a:endParaRPr lang="zh-CN" altLang="en-US" smtClean="0">
              <a:effectLst/>
            </a:endParaRPr>
          </a:p>
        </p:txBody>
      </p:sp>
      <p:sp>
        <p:nvSpPr>
          <p:cNvPr id="423939" name="Rectangle 3"/>
          <p:cNvSpPr>
            <a:spLocks noGrp="1" noChangeArrowheads="1"/>
          </p:cNvSpPr>
          <p:nvPr>
            <p:ph type="body" idx="4294967295"/>
          </p:nvPr>
        </p:nvSpPr>
        <p:spPr/>
        <p:txBody>
          <a:bodyPr/>
          <a:lstStyle/>
          <a:p>
            <a:endParaRPr lang="zh-CN" altLang="en-US" smtClean="0"/>
          </a:p>
        </p:txBody>
      </p:sp>
      <p:pic>
        <p:nvPicPr>
          <p:cNvPr id="423940" name="Picture 4"/>
          <p:cNvPicPr>
            <a:picLocks noChangeAspect="1" noChangeArrowheads="1"/>
          </p:cNvPicPr>
          <p:nvPr/>
        </p:nvPicPr>
        <p:blipFill>
          <a:blip r:embed="rId3">
            <a:extLst>
              <a:ext uri="{28A0092B-C50C-407E-A947-70E740481C1C}">
                <a14:useLocalDpi xmlns:a14="http://schemas.microsoft.com/office/drawing/2010/main" val="0"/>
              </a:ext>
            </a:extLst>
          </a:blip>
          <a:srcRect t="9584"/>
          <a:stretch>
            <a:fillRect/>
          </a:stretch>
        </p:blipFill>
        <p:spPr bwMode="auto">
          <a:xfrm>
            <a:off x="0" y="692151"/>
            <a:ext cx="914400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423941" name="Oval 5"/>
          <p:cNvSpPr>
            <a:spLocks noChangeArrowheads="1"/>
          </p:cNvSpPr>
          <p:nvPr/>
        </p:nvSpPr>
        <p:spPr bwMode="auto">
          <a:xfrm>
            <a:off x="4067908" y="4292601"/>
            <a:ext cx="504092" cy="504825"/>
          </a:xfrm>
          <a:prstGeom prst="ellipse">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hangingPunct="0"/>
            <a:endParaRPr lang="zh-CN" altLang="en-US" sz="2000" b="1">
              <a:solidFill>
                <a:srgbClr val="0000FF"/>
              </a:solidFill>
              <a:ea typeface="黑体" pitchFamily="2" charset="-122"/>
            </a:endParaRPr>
          </a:p>
        </p:txBody>
      </p:sp>
      <p:sp>
        <p:nvSpPr>
          <p:cNvPr id="423942" name="Oval 6"/>
          <p:cNvSpPr>
            <a:spLocks noChangeArrowheads="1"/>
          </p:cNvSpPr>
          <p:nvPr/>
        </p:nvSpPr>
        <p:spPr bwMode="auto">
          <a:xfrm>
            <a:off x="3924300" y="4292600"/>
            <a:ext cx="505558" cy="457200"/>
          </a:xfrm>
          <a:prstGeom prst="ellipse">
            <a:avLst/>
          </a:prstGeom>
          <a:noFill/>
          <a:ln w="76200" algn="ctr">
            <a:solidFill>
              <a:srgbClr val="FFFF00"/>
            </a:solidFill>
            <a:round/>
            <a:headEnd/>
            <a:tailEnd/>
          </a:ln>
          <a:effectLst>
            <a:prstShdw prst="shdw17" dist="17961" dir="2700000">
              <a:srgbClr val="999900">
                <a:alpha val="50000"/>
              </a:srgbClr>
            </a:prstShdw>
          </a:effectLst>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zh-CN" altLang="en-US" sz="2000" b="1">
              <a:solidFill>
                <a:srgbClr val="0000FF"/>
              </a:solidFill>
              <a:ea typeface="黑体" pitchFamily="2" charset="-122"/>
            </a:endParaRPr>
          </a:p>
        </p:txBody>
      </p:sp>
      <p:sp>
        <p:nvSpPr>
          <p:cNvPr id="423943" name="Line 8"/>
          <p:cNvSpPr>
            <a:spLocks noChangeShapeType="1"/>
          </p:cNvSpPr>
          <p:nvPr/>
        </p:nvSpPr>
        <p:spPr bwMode="auto">
          <a:xfrm flipH="1">
            <a:off x="4429859" y="2276475"/>
            <a:ext cx="647700" cy="3024188"/>
          </a:xfrm>
          <a:prstGeom prst="line">
            <a:avLst/>
          </a:prstGeom>
          <a:noFill/>
          <a:ln w="19050">
            <a:solidFill>
              <a:srgbClr val="FF0000"/>
            </a:solidFill>
            <a:round/>
            <a:headEnd/>
            <a:tailEn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wrap="none" anchor="ctr"/>
          <a:lstStyle/>
          <a:p>
            <a:endParaRPr lang="zh-CN" altLang="en-US"/>
          </a:p>
        </p:txBody>
      </p:sp>
      <p:sp>
        <p:nvSpPr>
          <p:cNvPr id="423944" name="Oval 9"/>
          <p:cNvSpPr>
            <a:spLocks noChangeArrowheads="1"/>
          </p:cNvSpPr>
          <p:nvPr/>
        </p:nvSpPr>
        <p:spPr bwMode="auto">
          <a:xfrm>
            <a:off x="4932485" y="2133600"/>
            <a:ext cx="145074" cy="215900"/>
          </a:xfrm>
          <a:prstGeom prst="ellipse">
            <a:avLst/>
          </a:prstGeom>
          <a:noFill/>
          <a:ln w="19050" algn="ctr">
            <a:solidFill>
              <a:srgbClr val="FF0000"/>
            </a:solidFill>
            <a:round/>
            <a:headEnd/>
            <a:tailEnd/>
          </a:ln>
          <a:effectLst>
            <a:prstShdw prst="shdw17" dist="17961" dir="2700000">
              <a:srgbClr val="990000">
                <a:alpha val="50000"/>
              </a:srgbClr>
            </a:prstShdw>
          </a:effectLst>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zh-CN" altLang="en-US" sz="2000" b="1">
              <a:solidFill>
                <a:srgbClr val="0000FF"/>
              </a:solidFill>
              <a:ea typeface="黑体" pitchFamily="2" charset="-122"/>
            </a:endParaRPr>
          </a:p>
        </p:txBody>
      </p:sp>
      <p:sp>
        <p:nvSpPr>
          <p:cNvPr id="423945" name="Line 10"/>
          <p:cNvSpPr>
            <a:spLocks noChangeShapeType="1"/>
          </p:cNvSpPr>
          <p:nvPr/>
        </p:nvSpPr>
        <p:spPr bwMode="auto">
          <a:xfrm flipH="1">
            <a:off x="4572000" y="2276475"/>
            <a:ext cx="360485" cy="1728788"/>
          </a:xfrm>
          <a:prstGeom prst="line">
            <a:avLst/>
          </a:prstGeom>
          <a:noFill/>
          <a:ln w="19050">
            <a:solidFill>
              <a:srgbClr val="FF0000"/>
            </a:solidFill>
            <a:round/>
            <a:headEnd/>
            <a:tailEn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wrap="none" anchor="ctr"/>
          <a:lstStyle/>
          <a:p>
            <a:endParaRPr lang="zh-CN" altLang="en-US"/>
          </a:p>
        </p:txBody>
      </p:sp>
      <p:sp>
        <p:nvSpPr>
          <p:cNvPr id="423946" name="Freeform 12"/>
          <p:cNvSpPr>
            <a:spLocks/>
          </p:cNvSpPr>
          <p:nvPr/>
        </p:nvSpPr>
        <p:spPr bwMode="auto">
          <a:xfrm>
            <a:off x="4284785" y="3933826"/>
            <a:ext cx="287215" cy="358775"/>
          </a:xfrm>
          <a:custGeom>
            <a:avLst/>
            <a:gdLst>
              <a:gd name="T0" fmla="*/ 181 w 181"/>
              <a:gd name="T1" fmla="*/ 0 h 226"/>
              <a:gd name="T2" fmla="*/ 136 w 181"/>
              <a:gd name="T3" fmla="*/ 136 h 226"/>
              <a:gd name="T4" fmla="*/ 90 w 181"/>
              <a:gd name="T5" fmla="*/ 181 h 226"/>
              <a:gd name="T6" fmla="*/ 0 w 181"/>
              <a:gd name="T7" fmla="*/ 226 h 226"/>
              <a:gd name="T8" fmla="*/ 0 60000 65536"/>
              <a:gd name="T9" fmla="*/ 0 60000 65536"/>
              <a:gd name="T10" fmla="*/ 0 60000 65536"/>
              <a:gd name="T11" fmla="*/ 0 60000 65536"/>
              <a:gd name="T12" fmla="*/ 0 w 181"/>
              <a:gd name="T13" fmla="*/ 0 h 226"/>
              <a:gd name="T14" fmla="*/ 181 w 181"/>
              <a:gd name="T15" fmla="*/ 226 h 226"/>
            </a:gdLst>
            <a:ahLst/>
            <a:cxnLst>
              <a:cxn ang="T8">
                <a:pos x="T0" y="T1"/>
              </a:cxn>
              <a:cxn ang="T9">
                <a:pos x="T2" y="T3"/>
              </a:cxn>
              <a:cxn ang="T10">
                <a:pos x="T4" y="T5"/>
              </a:cxn>
              <a:cxn ang="T11">
                <a:pos x="T6" y="T7"/>
              </a:cxn>
            </a:cxnLst>
            <a:rect l="T12" t="T13" r="T14" b="T15"/>
            <a:pathLst>
              <a:path w="181" h="226">
                <a:moveTo>
                  <a:pt x="181" y="0"/>
                </a:moveTo>
                <a:cubicBezTo>
                  <a:pt x="166" y="53"/>
                  <a:pt x="151" y="106"/>
                  <a:pt x="136" y="136"/>
                </a:cubicBezTo>
                <a:cubicBezTo>
                  <a:pt x="121" y="166"/>
                  <a:pt x="113" y="166"/>
                  <a:pt x="90" y="181"/>
                </a:cubicBezTo>
                <a:cubicBezTo>
                  <a:pt x="67" y="196"/>
                  <a:pt x="15" y="219"/>
                  <a:pt x="0" y="226"/>
                </a:cubicBezTo>
              </a:path>
            </a:pathLst>
          </a:custGeom>
          <a:noFill/>
          <a:ln w="19050" cap="flat" cmpd="sng">
            <a:solidFill>
              <a:srgbClr val="FF0000"/>
            </a:solidFill>
            <a:prstDash val="solid"/>
            <a:round/>
            <a:headEnd/>
            <a:tailEnd/>
          </a:ln>
          <a:effectLst>
            <a:prstShdw prst="shdw17" dist="17961" dir="2700000">
              <a:srgbClr val="990000">
                <a:alpha val="50000"/>
              </a:srgbClr>
            </a:prst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3947" name="Freeform 13"/>
          <p:cNvSpPr>
            <a:spLocks/>
          </p:cNvSpPr>
          <p:nvPr/>
        </p:nvSpPr>
        <p:spPr bwMode="auto">
          <a:xfrm>
            <a:off x="4426928" y="3933825"/>
            <a:ext cx="290146" cy="647700"/>
          </a:xfrm>
          <a:custGeom>
            <a:avLst/>
            <a:gdLst>
              <a:gd name="T0" fmla="*/ 182 w 182"/>
              <a:gd name="T1" fmla="*/ 0 h 408"/>
              <a:gd name="T2" fmla="*/ 91 w 182"/>
              <a:gd name="T3" fmla="*/ 226 h 408"/>
              <a:gd name="T4" fmla="*/ 46 w 182"/>
              <a:gd name="T5" fmla="*/ 317 h 408"/>
              <a:gd name="T6" fmla="*/ 0 w 182"/>
              <a:gd name="T7" fmla="*/ 408 h 408"/>
              <a:gd name="T8" fmla="*/ 0 60000 65536"/>
              <a:gd name="T9" fmla="*/ 0 60000 65536"/>
              <a:gd name="T10" fmla="*/ 0 60000 65536"/>
              <a:gd name="T11" fmla="*/ 0 60000 65536"/>
              <a:gd name="T12" fmla="*/ 0 w 182"/>
              <a:gd name="T13" fmla="*/ 0 h 408"/>
              <a:gd name="T14" fmla="*/ 182 w 182"/>
              <a:gd name="T15" fmla="*/ 408 h 408"/>
            </a:gdLst>
            <a:ahLst/>
            <a:cxnLst>
              <a:cxn ang="T8">
                <a:pos x="T0" y="T1"/>
              </a:cxn>
              <a:cxn ang="T9">
                <a:pos x="T2" y="T3"/>
              </a:cxn>
              <a:cxn ang="T10">
                <a:pos x="T4" y="T5"/>
              </a:cxn>
              <a:cxn ang="T11">
                <a:pos x="T6" y="T7"/>
              </a:cxn>
            </a:cxnLst>
            <a:rect l="T12" t="T13" r="T14" b="T15"/>
            <a:pathLst>
              <a:path w="182" h="408">
                <a:moveTo>
                  <a:pt x="182" y="0"/>
                </a:moveTo>
                <a:cubicBezTo>
                  <a:pt x="148" y="86"/>
                  <a:pt x="114" y="173"/>
                  <a:pt x="91" y="226"/>
                </a:cubicBezTo>
                <a:cubicBezTo>
                  <a:pt x="68" y="279"/>
                  <a:pt x="61" y="287"/>
                  <a:pt x="46" y="317"/>
                </a:cubicBezTo>
                <a:cubicBezTo>
                  <a:pt x="31" y="347"/>
                  <a:pt x="8" y="393"/>
                  <a:pt x="0" y="408"/>
                </a:cubicBezTo>
              </a:path>
            </a:pathLst>
          </a:custGeom>
          <a:noFill/>
          <a:ln w="19050" cap="flat" cmpd="sng">
            <a:solidFill>
              <a:srgbClr val="FF0000"/>
            </a:solidFill>
            <a:prstDash val="solid"/>
            <a:round/>
            <a:headEnd/>
            <a:tailEnd/>
          </a:ln>
          <a:effectLst>
            <a:prstShdw prst="shdw17" dist="17961" dir="2700000">
              <a:srgbClr val="990000">
                <a:alpha val="50000"/>
              </a:srgbClr>
            </a:prst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3948" name="AutoShape 14"/>
          <p:cNvSpPr>
            <a:spLocks noChangeArrowheads="1"/>
          </p:cNvSpPr>
          <p:nvPr/>
        </p:nvSpPr>
        <p:spPr bwMode="auto">
          <a:xfrm rot="-10187270">
            <a:off x="4356589" y="4797425"/>
            <a:ext cx="215411" cy="503238"/>
          </a:xfrm>
          <a:prstGeom prst="flowChartManualOperation">
            <a:avLst/>
          </a:prstGeom>
          <a:noFill/>
          <a:ln w="9525" algn="ctr">
            <a:solidFill>
              <a:srgbClr val="FFFF00"/>
            </a:solidFill>
            <a:miter lim="800000"/>
            <a:headEnd/>
            <a:tailEnd/>
          </a:ln>
          <a:effectLst>
            <a:prstShdw prst="shdw17" dist="17961" dir="2700000">
              <a:srgbClr val="999900">
                <a:alpha val="50000"/>
              </a:srgbClr>
            </a:prstShdw>
          </a:effectLst>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zh-CN" altLang="en-US" sz="2000" b="1">
              <a:solidFill>
                <a:srgbClr val="0000FF"/>
              </a:solidFill>
              <a:ea typeface="黑体" pitchFamily="2" charset="-122"/>
            </a:endParaRPr>
          </a:p>
        </p:txBody>
      </p:sp>
      <p:sp>
        <p:nvSpPr>
          <p:cNvPr id="2" name="椭圆 1"/>
          <p:cNvSpPr/>
          <p:nvPr/>
        </p:nvSpPr>
        <p:spPr>
          <a:xfrm>
            <a:off x="179512" y="3140869"/>
            <a:ext cx="720080" cy="864394"/>
          </a:xfrm>
          <a:prstGeom prst="ellipse">
            <a:avLst/>
          </a:prstGeom>
          <a:noFill/>
          <a:ln w="4445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7009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endParaRPr lang="zh-CN" altLang="en-US" smtClean="0">
              <a:effectLst/>
            </a:endParaRPr>
          </a:p>
        </p:txBody>
      </p:sp>
      <p:sp>
        <p:nvSpPr>
          <p:cNvPr id="425987" name="Rectangle 3"/>
          <p:cNvSpPr>
            <a:spLocks noGrp="1"/>
          </p:cNvSpPr>
          <p:nvPr>
            <p:ph type="body" idx="1"/>
          </p:nvPr>
        </p:nvSpPr>
        <p:spPr/>
        <p:txBody>
          <a:bodyPr/>
          <a:lstStyle/>
          <a:p>
            <a:endParaRPr lang="zh-CN" altLang="en-US" smtClean="0"/>
          </a:p>
        </p:txBody>
      </p:sp>
      <p:pic>
        <p:nvPicPr>
          <p:cNvPr id="425988" name="Picture 4" descr="E:\基础局\中心\20101008 机关进一步讨论\收到材料\2010-10-004-中外建-吴工nk副 本.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9589"/>
            <a:ext cx="91440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37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endParaRPr lang="en-US" altLang="zh-CN" dirty="0" smtClean="0"/>
          </a:p>
          <a:p>
            <a:endParaRPr lang="en-US" altLang="zh-CN" dirty="0"/>
          </a:p>
          <a:p>
            <a:pPr marL="0" indent="0" algn="ctr">
              <a:buNone/>
            </a:pPr>
            <a:r>
              <a:rPr lang="en-US" altLang="zh-CN" sz="4000" dirty="0" smtClean="0"/>
              <a:t>All the light source people unite !</a:t>
            </a:r>
          </a:p>
          <a:p>
            <a:endParaRPr lang="en-US" altLang="zh-CN" dirty="0"/>
          </a:p>
          <a:p>
            <a:endParaRPr lang="en-US" altLang="zh-CN" dirty="0" smtClean="0"/>
          </a:p>
          <a:p>
            <a:pPr marL="0" indent="0">
              <a:buNone/>
            </a:pPr>
            <a:r>
              <a:rPr lang="en-US" altLang="zh-CN" sz="4800" dirty="0">
                <a:solidFill>
                  <a:srgbClr val="C00000"/>
                </a:solidFill>
              </a:rPr>
              <a:t> </a:t>
            </a:r>
            <a:r>
              <a:rPr lang="en-US" altLang="zh-CN" sz="4800" dirty="0" smtClean="0">
                <a:solidFill>
                  <a:srgbClr val="C00000"/>
                </a:solidFill>
              </a:rPr>
              <a:t>                      Thanks!</a:t>
            </a:r>
            <a:endParaRPr lang="zh-CN" altLang="en-US" sz="4800" dirty="0">
              <a:solidFill>
                <a:srgbClr val="C00000"/>
              </a:solidFill>
            </a:endParaRPr>
          </a:p>
        </p:txBody>
      </p:sp>
    </p:spTree>
    <p:extLst>
      <p:ext uri="{BB962C8B-B14F-4D97-AF65-F5344CB8AC3E}">
        <p14:creationId xmlns:p14="http://schemas.microsoft.com/office/powerpoint/2010/main" val="246183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394843"/>
            <a:ext cx="3845123" cy="2537781"/>
          </a:xfrm>
          <a:prstGeom prst="rect">
            <a:avLst/>
          </a:prstGeom>
        </p:spPr>
      </p:pic>
      <p:pic>
        <p:nvPicPr>
          <p:cNvPr id="17" name="Picture 4" descr="200707_09_3"/>
          <p:cNvPicPr>
            <a:picLocks noChangeAspect="1" noChangeArrowheads="1"/>
          </p:cNvPicPr>
          <p:nvPr/>
        </p:nvPicPr>
        <p:blipFill rotWithShape="1">
          <a:blip r:embed="rId4">
            <a:extLst>
              <a:ext uri="{28A0092B-C50C-407E-A947-70E740481C1C}">
                <a14:useLocalDpi xmlns:a14="http://schemas.microsoft.com/office/drawing/2010/main" val="0"/>
              </a:ext>
            </a:extLst>
          </a:blip>
          <a:srcRect l="5790" t="11973" r="5974"/>
          <a:stretch/>
        </p:blipFill>
        <p:spPr bwMode="auto">
          <a:xfrm>
            <a:off x="539551" y="4011753"/>
            <a:ext cx="3845123" cy="229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5922" name="Rectangle 2"/>
          <p:cNvSpPr>
            <a:spLocks noGrp="1" noChangeArrowheads="1"/>
          </p:cNvSpPr>
          <p:nvPr>
            <p:ph type="title"/>
          </p:nvPr>
        </p:nvSpPr>
        <p:spPr>
          <a:xfrm>
            <a:off x="457200" y="0"/>
            <a:ext cx="8229600" cy="1143000"/>
          </a:xfrm>
        </p:spPr>
        <p:txBody>
          <a:bodyPr>
            <a:normAutofit/>
          </a:bodyPr>
          <a:lstStyle/>
          <a:p>
            <a:pPr>
              <a:defRPr/>
            </a:pPr>
            <a:r>
              <a:rPr lang="en-GB" dirty="0" smtClean="0">
                <a:solidFill>
                  <a:srgbClr val="FF0000"/>
                </a:solidFill>
                <a:latin typeface="Comic Sans MS" pitchFamily="66" charset="0"/>
              </a:rPr>
              <a:t>3</a:t>
            </a:r>
            <a:r>
              <a:rPr lang="en-GB" baseline="30000" dirty="0" smtClean="0">
                <a:solidFill>
                  <a:srgbClr val="FF0000"/>
                </a:solidFill>
                <a:latin typeface="Comic Sans MS" pitchFamily="66" charset="0"/>
              </a:rPr>
              <a:t>rd</a:t>
            </a:r>
            <a:r>
              <a:rPr lang="en-GB" dirty="0" smtClean="0">
                <a:solidFill>
                  <a:srgbClr val="FF0000"/>
                </a:solidFill>
                <a:latin typeface="Comic Sans MS" pitchFamily="66" charset="0"/>
              </a:rPr>
              <a:t> Generation </a:t>
            </a:r>
            <a:r>
              <a:rPr lang="en-GB" dirty="0">
                <a:solidFill>
                  <a:srgbClr val="FF0000"/>
                </a:solidFill>
                <a:latin typeface="Comic Sans MS" pitchFamily="66" charset="0"/>
              </a:rPr>
              <a:t>L</a:t>
            </a:r>
            <a:r>
              <a:rPr lang="en-GB" dirty="0" smtClean="0">
                <a:solidFill>
                  <a:srgbClr val="FF0000"/>
                </a:solidFill>
                <a:latin typeface="Comic Sans MS" pitchFamily="66" charset="0"/>
              </a:rPr>
              <a:t>ight </a:t>
            </a:r>
            <a:r>
              <a:rPr lang="en-GB" dirty="0">
                <a:solidFill>
                  <a:srgbClr val="FF0000"/>
                </a:solidFill>
                <a:latin typeface="Comic Sans MS" pitchFamily="66" charset="0"/>
              </a:rPr>
              <a:t>S</a:t>
            </a:r>
            <a:r>
              <a:rPr lang="en-GB" dirty="0" smtClean="0">
                <a:solidFill>
                  <a:srgbClr val="FF0000"/>
                </a:solidFill>
                <a:latin typeface="Comic Sans MS" pitchFamily="66" charset="0"/>
              </a:rPr>
              <a:t>ources</a:t>
            </a:r>
            <a:endParaRPr lang="en-GB" dirty="0">
              <a:solidFill>
                <a:srgbClr val="FF0000"/>
              </a:solidFill>
              <a:latin typeface="Comic Sans MS" pitchFamily="66" charset="0"/>
            </a:endParaRPr>
          </a:p>
        </p:txBody>
      </p:sp>
      <p:pic>
        <p:nvPicPr>
          <p:cNvPr id="10" name="Picture 12" descr="NLSL-II.JPG"/>
          <p:cNvPicPr>
            <a:picLocks noChangeAspect="1"/>
          </p:cNvPicPr>
          <p:nvPr/>
        </p:nvPicPr>
        <p:blipFill rotWithShape="1">
          <a:blip r:embed="rId5" cstate="print"/>
          <a:srcRect t="9499"/>
          <a:stretch/>
        </p:blipFill>
        <p:spPr bwMode="auto">
          <a:xfrm>
            <a:off x="4800600" y="1394843"/>
            <a:ext cx="3886200" cy="2399282"/>
          </a:xfrm>
          <a:prstGeom prst="rect">
            <a:avLst/>
          </a:prstGeom>
          <a:noFill/>
          <a:ln w="9525">
            <a:noFill/>
            <a:miter lim="800000"/>
            <a:headEnd/>
            <a:tailEnd/>
          </a:ln>
        </p:spPr>
      </p:pic>
      <p:pic>
        <p:nvPicPr>
          <p:cNvPr id="11" name="Picture 14" descr="MaxLab_Aerial_FINAL_II.jpg"/>
          <p:cNvPicPr>
            <a:picLocks noChangeAspect="1"/>
          </p:cNvPicPr>
          <p:nvPr/>
        </p:nvPicPr>
        <p:blipFill>
          <a:blip r:embed="rId6" cstate="print"/>
          <a:srcRect/>
          <a:stretch>
            <a:fillRect/>
          </a:stretch>
        </p:blipFill>
        <p:spPr bwMode="auto">
          <a:xfrm>
            <a:off x="4800600" y="4038600"/>
            <a:ext cx="3946525" cy="2286000"/>
          </a:xfrm>
          <a:prstGeom prst="rect">
            <a:avLst/>
          </a:prstGeom>
          <a:noFill/>
          <a:ln w="9525">
            <a:noFill/>
            <a:miter lim="800000"/>
            <a:headEnd/>
            <a:tailEnd/>
          </a:ln>
        </p:spPr>
      </p:pic>
      <p:sp>
        <p:nvSpPr>
          <p:cNvPr id="12" name="Text Box 21"/>
          <p:cNvSpPr txBox="1">
            <a:spLocks noChangeArrowheads="1"/>
          </p:cNvSpPr>
          <p:nvPr/>
        </p:nvSpPr>
        <p:spPr bwMode="auto">
          <a:xfrm>
            <a:off x="5105400" y="1600200"/>
            <a:ext cx="989012" cy="368300"/>
          </a:xfrm>
          <a:prstGeom prst="rect">
            <a:avLst/>
          </a:prstGeom>
          <a:solidFill>
            <a:srgbClr val="66FF99">
              <a:alpha val="65097"/>
            </a:srgbClr>
          </a:solidFill>
          <a:ln w="9525">
            <a:noFill/>
            <a:miter lim="800000"/>
            <a:headEnd/>
            <a:tailEnd/>
          </a:ln>
        </p:spPr>
        <p:txBody>
          <a:bodyPr>
            <a:spAutoFit/>
          </a:bodyPr>
          <a:lstStyle/>
          <a:p>
            <a:pPr>
              <a:spcBef>
                <a:spcPct val="50000"/>
              </a:spcBef>
            </a:pPr>
            <a:r>
              <a:rPr lang="en-GB" sz="1800" b="1" dirty="0">
                <a:solidFill>
                  <a:srgbClr val="FFFFFF"/>
                </a:solidFill>
                <a:latin typeface="Arial" charset="0"/>
              </a:rPr>
              <a:t>NLSL-II</a:t>
            </a:r>
          </a:p>
        </p:txBody>
      </p:sp>
      <p:sp>
        <p:nvSpPr>
          <p:cNvPr id="13" name="Text Box 22"/>
          <p:cNvSpPr txBox="1">
            <a:spLocks noChangeArrowheads="1"/>
          </p:cNvSpPr>
          <p:nvPr/>
        </p:nvSpPr>
        <p:spPr bwMode="auto">
          <a:xfrm>
            <a:off x="5105400" y="5791200"/>
            <a:ext cx="1258887" cy="366712"/>
          </a:xfrm>
          <a:prstGeom prst="rect">
            <a:avLst/>
          </a:prstGeom>
          <a:solidFill>
            <a:schemeClr val="accent2">
              <a:alpha val="65097"/>
            </a:schemeClr>
          </a:solidFill>
          <a:ln w="9525">
            <a:noFill/>
            <a:miter lim="800000"/>
            <a:headEnd/>
            <a:tailEnd/>
          </a:ln>
        </p:spPr>
        <p:txBody>
          <a:bodyPr>
            <a:spAutoFit/>
          </a:bodyPr>
          <a:lstStyle/>
          <a:p>
            <a:pPr algn="ctr">
              <a:spcBef>
                <a:spcPct val="50000"/>
              </a:spcBef>
            </a:pPr>
            <a:r>
              <a:rPr lang="en-GB" sz="1800" b="1" dirty="0">
                <a:solidFill>
                  <a:srgbClr val="FFFFFF"/>
                </a:solidFill>
                <a:latin typeface="Arial" charset="0"/>
              </a:rPr>
              <a:t>Max-IV</a:t>
            </a:r>
          </a:p>
        </p:txBody>
      </p:sp>
      <p:sp>
        <p:nvSpPr>
          <p:cNvPr id="14" name="TextBox 13"/>
          <p:cNvSpPr txBox="1"/>
          <p:nvPr/>
        </p:nvSpPr>
        <p:spPr>
          <a:xfrm>
            <a:off x="533400" y="836712"/>
            <a:ext cx="7409401" cy="369332"/>
          </a:xfrm>
          <a:prstGeom prst="rect">
            <a:avLst/>
          </a:prstGeom>
          <a:noFill/>
        </p:spPr>
        <p:txBody>
          <a:bodyPr wrap="none" rtlCol="0">
            <a:spAutoFit/>
          </a:bodyPr>
          <a:lstStyle/>
          <a:p>
            <a:r>
              <a:rPr lang="en-US" dirty="0" smtClean="0">
                <a:latin typeface="Comic Sans MS" pitchFamily="66" charset="0"/>
              </a:rPr>
              <a:t>                  Existing                                            Under construction</a:t>
            </a:r>
            <a:endParaRPr lang="en-US" dirty="0">
              <a:latin typeface="Comic Sans MS" pitchFamily="66" charset="0"/>
            </a:endParaRPr>
          </a:p>
        </p:txBody>
      </p:sp>
      <p:sp>
        <p:nvSpPr>
          <p:cNvPr id="19" name="Text Box 22"/>
          <p:cNvSpPr txBox="1">
            <a:spLocks noChangeArrowheads="1"/>
          </p:cNvSpPr>
          <p:nvPr/>
        </p:nvSpPr>
        <p:spPr bwMode="auto">
          <a:xfrm>
            <a:off x="609600" y="5791200"/>
            <a:ext cx="1258887" cy="366712"/>
          </a:xfrm>
          <a:prstGeom prst="rect">
            <a:avLst/>
          </a:prstGeom>
          <a:solidFill>
            <a:srgbClr val="FFC000">
              <a:alpha val="65097"/>
            </a:srgbClr>
          </a:solidFill>
          <a:ln w="9525">
            <a:noFill/>
            <a:miter lim="800000"/>
            <a:headEnd/>
            <a:tailEnd/>
          </a:ln>
        </p:spPr>
        <p:txBody>
          <a:bodyPr>
            <a:spAutoFit/>
          </a:bodyPr>
          <a:lstStyle/>
          <a:p>
            <a:pPr algn="ctr">
              <a:spcBef>
                <a:spcPct val="50000"/>
              </a:spcBef>
            </a:pPr>
            <a:r>
              <a:rPr lang="en-GB" b="1" dirty="0" smtClean="0">
                <a:solidFill>
                  <a:srgbClr val="FFFFFF"/>
                </a:solidFill>
                <a:latin typeface="Arial" charset="0"/>
              </a:rPr>
              <a:t>SSRF</a:t>
            </a:r>
            <a:endParaRPr lang="en-GB" sz="1800" b="1" dirty="0">
              <a:solidFill>
                <a:srgbClr val="FFFFFF"/>
              </a:solidFill>
              <a:latin typeface="Arial" charset="0"/>
            </a:endParaRPr>
          </a:p>
        </p:txBody>
      </p:sp>
      <p:sp>
        <p:nvSpPr>
          <p:cNvPr id="20" name="Text Box 22"/>
          <p:cNvSpPr txBox="1">
            <a:spLocks noChangeArrowheads="1"/>
          </p:cNvSpPr>
          <p:nvPr/>
        </p:nvSpPr>
        <p:spPr bwMode="auto">
          <a:xfrm>
            <a:off x="539552" y="1484784"/>
            <a:ext cx="1258887" cy="366712"/>
          </a:xfrm>
          <a:prstGeom prst="rect">
            <a:avLst/>
          </a:prstGeom>
          <a:solidFill>
            <a:srgbClr val="FFC000">
              <a:alpha val="65097"/>
            </a:srgbClr>
          </a:solidFill>
          <a:ln w="9525">
            <a:noFill/>
            <a:miter lim="800000"/>
            <a:headEnd/>
            <a:tailEnd/>
          </a:ln>
        </p:spPr>
        <p:txBody>
          <a:bodyPr>
            <a:spAutoFit/>
          </a:bodyPr>
          <a:lstStyle/>
          <a:p>
            <a:pPr algn="ctr">
              <a:spcBef>
                <a:spcPct val="50000"/>
              </a:spcBef>
            </a:pPr>
            <a:r>
              <a:rPr lang="en-GB" b="1" dirty="0" smtClean="0">
                <a:solidFill>
                  <a:srgbClr val="FFFFFF"/>
                </a:solidFill>
                <a:latin typeface="Arial" charset="0"/>
              </a:rPr>
              <a:t>SSRF</a:t>
            </a:r>
            <a:endParaRPr lang="en-GB" sz="1800" b="1" dirty="0">
              <a:solidFill>
                <a:srgbClr val="FFFFFF"/>
              </a:solidFill>
              <a:latin typeface="Arial" charset="0"/>
            </a:endParaRPr>
          </a:p>
        </p:txBody>
      </p:sp>
    </p:spTree>
    <p:extLst>
      <p:ext uri="{BB962C8B-B14F-4D97-AF65-F5344CB8AC3E}">
        <p14:creationId xmlns:p14="http://schemas.microsoft.com/office/powerpoint/2010/main" val="1089597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algn="l"/>
            <a:r>
              <a:rPr lang="en-US" altLang="zh-CN" dirty="0" smtClean="0"/>
              <a:t>Storage ring light sources</a:t>
            </a:r>
            <a:endParaRPr lang="zh-CN" altLang="en-US" dirty="0"/>
          </a:p>
        </p:txBody>
      </p:sp>
      <p:sp>
        <p:nvSpPr>
          <p:cNvPr id="6" name="内容占位符 5"/>
          <p:cNvSpPr>
            <a:spLocks noGrp="1"/>
          </p:cNvSpPr>
          <p:nvPr>
            <p:ph idx="1"/>
          </p:nvPr>
        </p:nvSpPr>
        <p:spPr/>
        <p:txBody>
          <a:bodyPr/>
          <a:lstStyle/>
          <a:p>
            <a:endParaRPr lang="zh-CN" altLang="en-US" dirty="0"/>
          </a:p>
        </p:txBody>
      </p:sp>
      <p:pic>
        <p:nvPicPr>
          <p:cNvPr id="1026" name="Picture 2" descr="LS_plot_2"/>
          <p:cNvPicPr>
            <a:picLocks noChangeAspect="1" noChangeArrowheads="1"/>
          </p:cNvPicPr>
          <p:nvPr/>
        </p:nvPicPr>
        <p:blipFill>
          <a:blip r:embed="rId3">
            <a:extLst>
              <a:ext uri="{28A0092B-C50C-407E-A947-70E740481C1C}">
                <a14:useLocalDpi xmlns:a14="http://schemas.microsoft.com/office/drawing/2010/main" val="0"/>
              </a:ext>
            </a:extLst>
          </a:blip>
          <a:srcRect l="6352" t="6462" r="7803" b="1701"/>
          <a:stretch>
            <a:fillRect/>
          </a:stretch>
        </p:blipFill>
        <p:spPr bwMode="auto">
          <a:xfrm>
            <a:off x="24959" y="1772816"/>
            <a:ext cx="9119041" cy="50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342508" y="6525344"/>
            <a:ext cx="1765996" cy="338554"/>
          </a:xfrm>
          <a:prstGeom prst="rect">
            <a:avLst/>
          </a:prstGeom>
          <a:solidFill>
            <a:srgbClr val="FFFF00"/>
          </a:solidFill>
        </p:spPr>
        <p:txBody>
          <a:bodyPr wrap="none" rtlCol="0">
            <a:spAutoFit/>
          </a:bodyPr>
          <a:lstStyle/>
          <a:p>
            <a:r>
              <a:rPr lang="en-US" altLang="zh-CN" sz="1600" b="1" dirty="0" smtClean="0"/>
              <a:t>Courtesy Y. Jiao</a:t>
            </a:r>
            <a:endParaRPr lang="zh-CN" altLang="en-US" sz="1600" b="1" dirty="0"/>
          </a:p>
        </p:txBody>
      </p:sp>
      <p:sp>
        <p:nvSpPr>
          <p:cNvPr id="8" name="上箭头 7"/>
          <p:cNvSpPr/>
          <p:nvPr/>
        </p:nvSpPr>
        <p:spPr>
          <a:xfrm>
            <a:off x="6588224" y="1556792"/>
            <a:ext cx="288032" cy="15841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300192" y="980728"/>
            <a:ext cx="835485" cy="461665"/>
          </a:xfrm>
          <a:prstGeom prst="rect">
            <a:avLst/>
          </a:prstGeom>
          <a:solidFill>
            <a:srgbClr val="FFFF00"/>
          </a:solidFill>
        </p:spPr>
        <p:txBody>
          <a:bodyPr wrap="none" rtlCol="0">
            <a:spAutoFit/>
          </a:bodyPr>
          <a:lstStyle/>
          <a:p>
            <a:r>
              <a:rPr lang="en-US" altLang="zh-CN" sz="2400" b="1" dirty="0" smtClean="0">
                <a:solidFill>
                  <a:srgbClr val="0033CC"/>
                </a:solidFill>
              </a:rPr>
              <a:t>USR</a:t>
            </a:r>
            <a:endParaRPr lang="zh-CN" altLang="en-US" sz="2400" b="1" dirty="0">
              <a:solidFill>
                <a:srgbClr val="0033CC"/>
              </a:solidFill>
            </a:endParaRPr>
          </a:p>
        </p:txBody>
      </p:sp>
      <p:sp>
        <p:nvSpPr>
          <p:cNvPr id="10" name="Oval 3"/>
          <p:cNvSpPr>
            <a:spLocks noChangeArrowheads="1"/>
          </p:cNvSpPr>
          <p:nvPr/>
        </p:nvSpPr>
        <p:spPr bwMode="auto">
          <a:xfrm>
            <a:off x="2555776" y="3501008"/>
            <a:ext cx="6552728" cy="122413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Oval 4"/>
          <p:cNvSpPr>
            <a:spLocks noChangeArrowheads="1"/>
          </p:cNvSpPr>
          <p:nvPr/>
        </p:nvSpPr>
        <p:spPr bwMode="auto">
          <a:xfrm>
            <a:off x="2843808" y="2639566"/>
            <a:ext cx="1152128" cy="1365498"/>
          </a:xfrm>
          <a:prstGeom prst="ellipse">
            <a:avLst/>
          </a:prstGeom>
          <a:noFill/>
          <a:ln w="25400">
            <a:solidFill>
              <a:srgbClr val="FFC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3753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404664"/>
            <a:ext cx="8229600" cy="5462736"/>
          </a:xfrm>
        </p:spPr>
        <p:txBody>
          <a:bodyPr/>
          <a:lstStyle/>
          <a:p>
            <a:r>
              <a:rPr lang="en-US" altLang="zh-CN" dirty="0" smtClean="0"/>
              <a:t>Light sources are more and more important…</a:t>
            </a:r>
            <a:endParaRPr lang="zh-CN" alt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85" t="22063" r="11885" b="6640"/>
          <a:stretch/>
        </p:blipFill>
        <p:spPr bwMode="auto">
          <a:xfrm>
            <a:off x="72008" y="1556792"/>
            <a:ext cx="9036496" cy="512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97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Progress already done</a:t>
            </a:r>
            <a:endParaRPr lang="zh-CN" altLang="en-US" dirty="0"/>
          </a:p>
        </p:txBody>
      </p:sp>
      <p:sp>
        <p:nvSpPr>
          <p:cNvPr id="3" name="内容占位符 2"/>
          <p:cNvSpPr>
            <a:spLocks noGrp="1"/>
          </p:cNvSpPr>
          <p:nvPr>
            <p:ph idx="1"/>
          </p:nvPr>
        </p:nvSpPr>
        <p:spPr/>
        <p:txBody>
          <a:bodyPr/>
          <a:lstStyle/>
          <a:p>
            <a:r>
              <a:rPr lang="en-US" altLang="zh-CN" dirty="0" smtClean="0"/>
              <a:t>A USR was described by </a:t>
            </a:r>
            <a:r>
              <a:rPr lang="en-US" altLang="zh-CN" dirty="0" err="1" smtClean="0"/>
              <a:t>Ropert</a:t>
            </a:r>
            <a:r>
              <a:rPr lang="en-US" altLang="zh-CN" dirty="0" smtClean="0"/>
              <a:t> </a:t>
            </a:r>
            <a:r>
              <a:rPr lang="en-US" altLang="zh-CN" i="1" dirty="0" smtClean="0"/>
              <a:t>et al </a:t>
            </a:r>
            <a:r>
              <a:rPr lang="en-US" altLang="zh-CN" dirty="0" smtClean="0"/>
              <a:t>in 2000</a:t>
            </a:r>
          </a:p>
          <a:p>
            <a:r>
              <a:rPr lang="en-US" altLang="zh-CN" dirty="0" smtClean="0"/>
              <a:t>Several machines reduce </a:t>
            </a:r>
            <a:r>
              <a:rPr lang="en-US" altLang="zh-CN" dirty="0" err="1" smtClean="0"/>
              <a:t>emittance</a:t>
            </a:r>
            <a:r>
              <a:rPr lang="en-US" altLang="zh-CN" dirty="0" smtClean="0"/>
              <a:t> towards USRs</a:t>
            </a:r>
          </a:p>
          <a:p>
            <a:pPr marL="0" indent="0">
              <a:buNone/>
            </a:pPr>
            <a:endParaRPr lang="en-US" altLang="zh-CN"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991" r="42361"/>
          <a:stretch/>
        </p:blipFill>
        <p:spPr bwMode="auto">
          <a:xfrm>
            <a:off x="35496" y="2636912"/>
            <a:ext cx="4537067" cy="383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28" t="14699" r="2214" b="12176"/>
          <a:stretch/>
        </p:blipFill>
        <p:spPr bwMode="auto">
          <a:xfrm>
            <a:off x="3660846" y="2638675"/>
            <a:ext cx="5492463"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480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We are now here:</a:t>
            </a:r>
            <a:endParaRPr lang="zh-CN" altLang="en-US" dirty="0"/>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11" t="26801" r="18911" b="10190"/>
          <a:stretch/>
        </p:blipFill>
        <p:spPr bwMode="auto">
          <a:xfrm>
            <a:off x="735709" y="1340768"/>
            <a:ext cx="7580707" cy="48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996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we will do in our workshop</a:t>
            </a:r>
            <a:endParaRPr lang="zh-CN" altLang="en-US" dirty="0"/>
          </a:p>
        </p:txBody>
      </p:sp>
      <p:sp>
        <p:nvSpPr>
          <p:cNvPr id="3" name="内容占位符 2"/>
          <p:cNvSpPr>
            <a:spLocks noGrp="1"/>
          </p:cNvSpPr>
          <p:nvPr>
            <p:ph idx="1"/>
          </p:nvPr>
        </p:nvSpPr>
        <p:spPr/>
        <p:txBody>
          <a:bodyPr/>
          <a:lstStyle/>
          <a:p>
            <a:r>
              <a:rPr lang="en-US" altLang="zh-CN" dirty="0" smtClean="0"/>
              <a:t>Survey conceptual designs and compare the performance goals for USRs worldwide</a:t>
            </a:r>
          </a:p>
          <a:p>
            <a:pPr>
              <a:buFont typeface="Wingdings" pitchFamily="2" charset="2"/>
              <a:buChar char="ü"/>
            </a:pPr>
            <a:r>
              <a:rPr lang="en-US" altLang="zh-CN" sz="2400" dirty="0" smtClean="0">
                <a:solidFill>
                  <a:srgbClr val="336600"/>
                </a:solidFill>
              </a:rPr>
              <a:t>PEP-X, </a:t>
            </a:r>
            <a:r>
              <a:rPr lang="en-US" altLang="zh-CN" sz="2400" dirty="0" err="1" smtClean="0">
                <a:solidFill>
                  <a:srgbClr val="336600"/>
                </a:solidFill>
              </a:rPr>
              <a:t>Tevatron</a:t>
            </a:r>
            <a:r>
              <a:rPr lang="en-US" altLang="zh-CN" sz="2400" dirty="0" smtClean="0">
                <a:solidFill>
                  <a:srgbClr val="336600"/>
                </a:solidFill>
              </a:rPr>
              <a:t> USR, etc.</a:t>
            </a:r>
          </a:p>
          <a:p>
            <a:pPr>
              <a:buFont typeface="Wingdings" pitchFamily="2" charset="2"/>
              <a:buChar char="ü"/>
            </a:pPr>
            <a:r>
              <a:rPr lang="en-US" altLang="zh-CN" sz="2400" dirty="0" smtClean="0">
                <a:solidFill>
                  <a:srgbClr val="336600"/>
                </a:solidFill>
              </a:rPr>
              <a:t>Spring-8 II, ESRF upgrade, ALS upgrade, DLS-II</a:t>
            </a:r>
          </a:p>
          <a:p>
            <a:pPr>
              <a:buFont typeface="Wingdings" pitchFamily="2" charset="2"/>
              <a:buChar char="ü"/>
            </a:pPr>
            <a:r>
              <a:rPr lang="en-US" altLang="zh-CN" sz="2400" dirty="0" smtClean="0">
                <a:solidFill>
                  <a:srgbClr val="336600"/>
                </a:solidFill>
              </a:rPr>
              <a:t>BAPS</a:t>
            </a:r>
            <a:endParaRPr lang="en-US" altLang="zh-CN" sz="2400" dirty="0">
              <a:solidFill>
                <a:srgbClr val="336600"/>
              </a:solidFill>
            </a:endParaRPr>
          </a:p>
          <a:p>
            <a:r>
              <a:rPr lang="en-US" altLang="zh-CN" dirty="0" smtClean="0"/>
              <a:t>Get experiences from being-constructed and running machines</a:t>
            </a:r>
          </a:p>
          <a:p>
            <a:pPr>
              <a:buFont typeface="Wingdings" pitchFamily="2" charset="2"/>
              <a:buChar char="ü"/>
            </a:pPr>
            <a:r>
              <a:rPr lang="en-US" altLang="zh-CN" sz="2400" dirty="0" smtClean="0">
                <a:solidFill>
                  <a:srgbClr val="008000"/>
                </a:solidFill>
              </a:rPr>
              <a:t>MAX-IV, SIRUS, NSLS-II, TPS, BESSY-II, PETRA-III, SLS, SOLEIL, etc.</a:t>
            </a:r>
          </a:p>
          <a:p>
            <a:pPr marL="0" indent="0">
              <a:buNone/>
            </a:pPr>
            <a:r>
              <a:rPr lang="en-US" altLang="zh-CN" dirty="0" smtClean="0"/>
              <a:t> </a:t>
            </a:r>
            <a:endParaRPr lang="en-US" altLang="zh-CN" dirty="0"/>
          </a:p>
          <a:p>
            <a:endParaRPr lang="zh-CN" altLang="en-US" dirty="0"/>
          </a:p>
        </p:txBody>
      </p:sp>
    </p:spTree>
    <p:extLst>
      <p:ext uri="{BB962C8B-B14F-4D97-AF65-F5344CB8AC3E}">
        <p14:creationId xmlns:p14="http://schemas.microsoft.com/office/powerpoint/2010/main" val="2909064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Identify technical challenges and R&amp;D requirements associated with: </a:t>
            </a:r>
          </a:p>
          <a:p>
            <a:pPr>
              <a:buFont typeface="Wingdings" pitchFamily="2" charset="2"/>
              <a:buChar char="Ø"/>
            </a:pPr>
            <a:r>
              <a:rPr lang="en-US" altLang="zh-CN" sz="2400" dirty="0" smtClean="0">
                <a:solidFill>
                  <a:srgbClr val="336600"/>
                </a:solidFill>
              </a:rPr>
              <a:t>Ring dimensions and lattice design</a:t>
            </a:r>
          </a:p>
          <a:p>
            <a:pPr>
              <a:buFont typeface="Wingdings" pitchFamily="2" charset="2"/>
              <a:buChar char="Ø"/>
            </a:pPr>
            <a:r>
              <a:rPr lang="en-US" altLang="zh-CN" sz="2400" dirty="0" smtClean="0">
                <a:solidFill>
                  <a:srgbClr val="336600"/>
                </a:solidFill>
              </a:rPr>
              <a:t>Collective effects, impedances and lifetime</a:t>
            </a:r>
          </a:p>
          <a:p>
            <a:pPr>
              <a:buFont typeface="Wingdings" pitchFamily="2" charset="2"/>
              <a:buChar char="Ø"/>
            </a:pPr>
            <a:r>
              <a:rPr lang="en-US" altLang="zh-CN" sz="2400" dirty="0" smtClean="0">
                <a:solidFill>
                  <a:srgbClr val="336600"/>
                </a:solidFill>
              </a:rPr>
              <a:t>Injection methods</a:t>
            </a:r>
          </a:p>
          <a:p>
            <a:pPr>
              <a:buFont typeface="Wingdings" pitchFamily="2" charset="2"/>
              <a:buChar char="Ø"/>
            </a:pPr>
            <a:r>
              <a:rPr lang="en-US" altLang="zh-CN" sz="2400" dirty="0" smtClean="0">
                <a:solidFill>
                  <a:srgbClr val="336600"/>
                </a:solidFill>
              </a:rPr>
              <a:t>Accelerator component and system design</a:t>
            </a:r>
          </a:p>
          <a:p>
            <a:pPr>
              <a:buFont typeface="Wingdings" pitchFamily="2" charset="2"/>
              <a:buChar char="Ø"/>
            </a:pPr>
            <a:r>
              <a:rPr lang="en-US" altLang="zh-CN" sz="2400" dirty="0" smtClean="0">
                <a:solidFill>
                  <a:srgbClr val="336600"/>
                </a:solidFill>
              </a:rPr>
              <a:t>Beam stability</a:t>
            </a:r>
          </a:p>
          <a:p>
            <a:pPr>
              <a:buFont typeface="Wingdings" pitchFamily="2" charset="2"/>
              <a:buChar char="Ø"/>
            </a:pPr>
            <a:r>
              <a:rPr lang="en-US" altLang="zh-CN" sz="2400" dirty="0" smtClean="0">
                <a:solidFill>
                  <a:srgbClr val="336600"/>
                </a:solidFill>
              </a:rPr>
              <a:t>Insertion devices and damping wigglers.</a:t>
            </a:r>
          </a:p>
          <a:p>
            <a:r>
              <a:rPr lang="en-US" altLang="zh-CN" dirty="0" smtClean="0">
                <a:solidFill>
                  <a:srgbClr val="0033CC"/>
                </a:solidFill>
              </a:rPr>
              <a:t>Prioritize R&amp;D topics and define critical studies that should start imminently. </a:t>
            </a:r>
          </a:p>
          <a:p>
            <a:pPr marL="0" indent="0">
              <a:buNone/>
            </a:pPr>
            <a:r>
              <a:rPr lang="en-US" altLang="zh-CN" sz="2400" dirty="0" smtClean="0">
                <a:solidFill>
                  <a:srgbClr val="336600"/>
                </a:solidFill>
              </a:rPr>
              <a:t> </a:t>
            </a:r>
            <a:endParaRPr lang="zh-CN" altLang="en-US" sz="2400" dirty="0">
              <a:solidFill>
                <a:srgbClr val="336600"/>
              </a:solidFill>
            </a:endParaRPr>
          </a:p>
        </p:txBody>
      </p:sp>
    </p:spTree>
    <p:extLst>
      <p:ext uri="{BB962C8B-B14F-4D97-AF65-F5344CB8AC3E}">
        <p14:creationId xmlns:p14="http://schemas.microsoft.com/office/powerpoint/2010/main" val="3322239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to work</a:t>
            </a:r>
            <a:endParaRPr lang="zh-CN" altLang="en-US" dirty="0"/>
          </a:p>
        </p:txBody>
      </p:sp>
      <p:sp>
        <p:nvSpPr>
          <p:cNvPr id="3" name="内容占位符 2"/>
          <p:cNvSpPr>
            <a:spLocks noGrp="1"/>
          </p:cNvSpPr>
          <p:nvPr>
            <p:ph idx="1"/>
          </p:nvPr>
        </p:nvSpPr>
        <p:spPr/>
        <p:txBody>
          <a:bodyPr/>
          <a:lstStyle/>
          <a:p>
            <a:r>
              <a:rPr lang="en-US" altLang="zh-CN" dirty="0" smtClean="0"/>
              <a:t>Six technical sessions are formed.</a:t>
            </a:r>
          </a:p>
          <a:p>
            <a:r>
              <a:rPr lang="en-US" altLang="zh-CN" dirty="0" smtClean="0"/>
              <a:t>Every attendee is involved in these topical sessions, working with co-chairs, including talks, discussions, close-out preparation, etc.</a:t>
            </a:r>
          </a:p>
          <a:p>
            <a:r>
              <a:rPr lang="en-US" altLang="zh-CN" dirty="0"/>
              <a:t>The purpose of this workshop is not necessarily to provide answers to the design challenges facing the implementation of future diffraction limited storage rings, but to identify and prioritize those challenges so that an R&amp;D plan, possibly on an international scale, can be devised.</a:t>
            </a:r>
            <a:endParaRPr lang="zh-CN" altLang="en-US" dirty="0"/>
          </a:p>
        </p:txBody>
      </p:sp>
    </p:spTree>
    <p:extLst>
      <p:ext uri="{BB962C8B-B14F-4D97-AF65-F5344CB8AC3E}">
        <p14:creationId xmlns:p14="http://schemas.microsoft.com/office/powerpoint/2010/main" val="2434430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IHEP-1">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Comic Sans MS"/>
        <a:ea typeface="楷体_GB2312"/>
        <a:cs typeface=""/>
      </a:majorFont>
      <a:minorFont>
        <a:latin typeface="Calibri"/>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IHEP-1</Template>
  <TotalTime>2597</TotalTime>
  <Words>599</Words>
  <Application>Microsoft Office PowerPoint</Application>
  <PresentationFormat>全屏显示(4:3)</PresentationFormat>
  <Paragraphs>164</Paragraphs>
  <Slides>17</Slides>
  <Notes>17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IHEP-1</vt:lpstr>
      <vt:lpstr>Workshop Charge</vt:lpstr>
      <vt:lpstr>3rd Generation Light Sources</vt:lpstr>
      <vt:lpstr>Storage ring light sources</vt:lpstr>
      <vt:lpstr>PowerPoint 演示文稿</vt:lpstr>
      <vt:lpstr>Progress already done</vt:lpstr>
      <vt:lpstr>We are now here:</vt:lpstr>
      <vt:lpstr>What we will do in our workshop</vt:lpstr>
      <vt:lpstr>PowerPoint 演示文稿</vt:lpstr>
      <vt:lpstr>How to work</vt:lpstr>
      <vt:lpstr>PowerPoint 演示文稿</vt:lpstr>
      <vt:lpstr>PowerPoint 演示文稿</vt:lpstr>
      <vt:lpstr>Working groups at the workshop</vt:lpstr>
      <vt:lpstr>What we have now…</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Charge</dc:title>
  <dc:creator>Lenovo User</dc:creator>
  <cp:lastModifiedBy>Lenovo User</cp:lastModifiedBy>
  <cp:revision>22</cp:revision>
  <dcterms:created xsi:type="dcterms:W3CDTF">2012-10-28T04:21:32Z</dcterms:created>
  <dcterms:modified xsi:type="dcterms:W3CDTF">2012-10-29T23:53:43Z</dcterms:modified>
</cp:coreProperties>
</file>