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94" r:id="rId4"/>
    <p:sldId id="261" r:id="rId5"/>
    <p:sldId id="259" r:id="rId6"/>
    <p:sldId id="295" r:id="rId7"/>
    <p:sldId id="260" r:id="rId8"/>
    <p:sldId id="263" r:id="rId9"/>
    <p:sldId id="257" r:id="rId10"/>
    <p:sldId id="287" r:id="rId11"/>
    <p:sldId id="288" r:id="rId12"/>
    <p:sldId id="276" r:id="rId13"/>
    <p:sldId id="286" r:id="rId14"/>
    <p:sldId id="289" r:id="rId15"/>
    <p:sldId id="290" r:id="rId16"/>
    <p:sldId id="297" r:id="rId17"/>
    <p:sldId id="262" r:id="rId18"/>
    <p:sldId id="277" r:id="rId19"/>
    <p:sldId id="291" r:id="rId20"/>
    <p:sldId id="292" r:id="rId21"/>
    <p:sldId id="278" r:id="rId22"/>
    <p:sldId id="279" r:id="rId23"/>
    <p:sldId id="300" r:id="rId24"/>
    <p:sldId id="301" r:id="rId25"/>
    <p:sldId id="298" r:id="rId26"/>
    <p:sldId id="282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8E5"/>
    <a:srgbClr val="C5E5C9"/>
    <a:srgbClr val="CA6E6C"/>
    <a:srgbClr val="D48A88"/>
    <a:srgbClr val="E4E4E4"/>
    <a:srgbClr val="8A2514"/>
    <a:srgbClr val="E24F36"/>
    <a:srgbClr val="FFC9C9"/>
    <a:srgbClr val="FFD5D5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05" autoAdjust="0"/>
    <p:restoredTop sz="93424" autoAdjust="0"/>
  </p:normalViewPr>
  <p:slideViewPr>
    <p:cSldViewPr>
      <p:cViewPr varScale="1">
        <p:scale>
          <a:sx n="98" d="100"/>
          <a:sy n="98" d="100"/>
        </p:scale>
        <p:origin x="-12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838200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0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4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3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6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2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3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77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5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68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962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61C-8A8E-44D0-9F3C-59A8EB819F51}" type="datetimeFigureOut">
              <a:rPr lang="en-US" smtClean="0"/>
              <a:t>10/30/2012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7E11A9-5B8E-40D7-869A-924F8E314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6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6" y="76200"/>
            <a:ext cx="1219200" cy="60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228600" y="838200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36480" y="6472403"/>
            <a:ext cx="2895600" cy="349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R&amp;D for USR workshop 2012</a:t>
            </a:r>
          </a:p>
          <a:p>
            <a:pPr algn="l"/>
            <a:r>
              <a:rPr lang="en-US" sz="11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Eshraq Al-Dmour</a:t>
            </a:r>
            <a:endParaRPr lang="en-US" sz="11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79204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D7E11A9-5B8E-40D7-869A-924F8E314EC7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27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8600" y="6500836"/>
            <a:ext cx="86106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5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microsoft.com/office/2007/relationships/hdphoto" Target="../media/hdphoto1.wdp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Vacuum System of MAX IV 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Eshraq Al-Dmour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673" y="4419600"/>
            <a:ext cx="6400800" cy="99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Oct. 2012</a:t>
            </a:r>
          </a:p>
          <a:p>
            <a:r>
              <a:rPr lang="en-US" sz="1800" dirty="0"/>
              <a:t>Huairou, Beijing 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1171073" y="990600"/>
            <a:ext cx="662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</a:rPr>
              <a:t>Workshop on Accelerator R&amp;D for Ultimate Storage Rings </a:t>
            </a:r>
          </a:p>
        </p:txBody>
      </p:sp>
    </p:spTree>
    <p:extLst>
      <p:ext uri="{BB962C8B-B14F-4D97-AF65-F5344CB8AC3E}">
        <p14:creationId xmlns:p14="http://schemas.microsoft.com/office/powerpoint/2010/main" val="112603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1"/>
    </mc:Choice>
    <mc:Fallback>
      <p:transition spd="slow" advTm="126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23758" b="36614"/>
          <a:stretch/>
        </p:blipFill>
        <p:spPr bwMode="auto">
          <a:xfrm>
            <a:off x="228600" y="942786"/>
            <a:ext cx="8991600" cy="263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0678" y="1058139"/>
            <a:ext cx="3683122" cy="5347747"/>
            <a:chOff x="203078" y="1058139"/>
            <a:chExt cx="3683122" cy="5347747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2" t="12054" r="23903" b="29740"/>
            <a:stretch/>
          </p:blipFill>
          <p:spPr bwMode="auto">
            <a:xfrm>
              <a:off x="203078" y="3356268"/>
              <a:ext cx="3683122" cy="3049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Striped Right Arrow 1"/>
            <p:cNvSpPr/>
            <p:nvPr/>
          </p:nvSpPr>
          <p:spPr>
            <a:xfrm rot="5400000">
              <a:off x="561278" y="3034314"/>
              <a:ext cx="1703771" cy="457200"/>
            </a:xfrm>
            <a:prstGeom prst="striped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226127" y="1058139"/>
              <a:ext cx="983673" cy="1151661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6000" y="1272480"/>
            <a:ext cx="6858000" cy="5194780"/>
            <a:chOff x="2286000" y="1272480"/>
            <a:chExt cx="6858000" cy="5194780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0" y="1272480"/>
              <a:ext cx="5221195" cy="4887567"/>
              <a:chOff x="2286000" y="1272480"/>
              <a:chExt cx="5221195" cy="4887567"/>
            </a:xfrm>
          </p:grpSpPr>
          <p:pic>
            <p:nvPicPr>
              <p:cNvPr id="17412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24" t="32496" r="13131" b="20164"/>
              <a:stretch/>
            </p:blipFill>
            <p:spPr bwMode="auto">
              <a:xfrm>
                <a:off x="3810000" y="3698728"/>
                <a:ext cx="3697195" cy="2461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Striped Right Arrow 8"/>
              <p:cNvSpPr/>
              <p:nvPr/>
            </p:nvSpPr>
            <p:spPr>
              <a:xfrm rot="2454664">
                <a:off x="2640808" y="2883448"/>
                <a:ext cx="2955561" cy="557009"/>
              </a:xfrm>
              <a:prstGeom prst="stripedRightArrow">
                <a:avLst>
                  <a:gd name="adj1" fmla="val 38965"/>
                  <a:gd name="adj2" fmla="val 58055"/>
                </a:avLst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dkEdge"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286000" y="1272480"/>
                <a:ext cx="762000" cy="84858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72" t="10512" r="5998" b="17078"/>
            <a:stretch/>
          </p:blipFill>
          <p:spPr bwMode="auto">
            <a:xfrm>
              <a:off x="6765362" y="4267200"/>
              <a:ext cx="2378638" cy="2200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chamber layout and the magnets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94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50"/>
    </mc:Choice>
    <mc:Fallback>
      <p:transition spd="slow" advTm="5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8" t="25131" r="6260" b="23263"/>
          <a:stretch/>
        </p:blipFill>
        <p:spPr bwMode="auto">
          <a:xfrm>
            <a:off x="304799" y="914400"/>
            <a:ext cx="446441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 t="15720" r="1428" b="3820"/>
          <a:stretch/>
        </p:blipFill>
        <p:spPr bwMode="auto">
          <a:xfrm>
            <a:off x="54840" y="4114800"/>
            <a:ext cx="2658886" cy="230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4953" r="1539" b="11883"/>
          <a:stretch/>
        </p:blipFill>
        <p:spPr bwMode="auto">
          <a:xfrm>
            <a:off x="4929510" y="914400"/>
            <a:ext cx="408200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t="39941" r="13888" b="4040"/>
          <a:stretch/>
        </p:blipFill>
        <p:spPr bwMode="auto">
          <a:xfrm>
            <a:off x="6002037" y="4114800"/>
            <a:ext cx="30368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0069" r="17709" b="13289"/>
          <a:stretch/>
        </p:blipFill>
        <p:spPr bwMode="auto">
          <a:xfrm>
            <a:off x="2876691" y="4114800"/>
            <a:ext cx="30041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03060"/>
              </p:ext>
            </p:extLst>
          </p:nvPr>
        </p:nvGraphicFramePr>
        <p:xfrm>
          <a:off x="1524000" y="3276600"/>
          <a:ext cx="6096000" cy="7416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3434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Min. clearance</a:t>
                      </a:r>
                      <a:r>
                        <a:rPr lang="en-US" baseline="0" dirty="0" smtClean="0"/>
                        <a:t> with the iron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Min. clearance</a:t>
                      </a:r>
                      <a:r>
                        <a:rPr lang="en-US" baseline="0" dirty="0" smtClean="0"/>
                        <a:t> with the coils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chamber layout and the magnets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59666" y="5029200"/>
            <a:ext cx="621934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29510" y="5638800"/>
            <a:ext cx="95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rib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8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5"/>
    </mc:Choice>
    <mc:Fallback>
      <p:transition spd="slow" advTm="4808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ild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73" y="990598"/>
            <a:ext cx="6234727" cy="22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chamber layout and the magnets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253" r="13351" b="18969"/>
          <a:stretch/>
        </p:blipFill>
        <p:spPr bwMode="auto">
          <a:xfrm>
            <a:off x="170234" y="3257799"/>
            <a:ext cx="4782766" cy="3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066799"/>
            <a:ext cx="2971800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3D printing for parts of the vacuum chamber made of plastic </a:t>
            </a:r>
            <a:r>
              <a:rPr lang="en-US" sz="2400" b="1" dirty="0" smtClean="0">
                <a:solidFill>
                  <a:srgbClr val="C00000"/>
                </a:solidFill>
              </a:rPr>
              <a:t>for the magnets’ suppliers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3928408"/>
            <a:ext cx="2719131" cy="193899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Gauges with the outer shape of the magnets by the </a:t>
            </a:r>
            <a:r>
              <a:rPr lang="en-US" sz="2400" b="1" dirty="0" smtClean="0">
                <a:solidFill>
                  <a:srgbClr val="C00000"/>
                </a:solidFill>
              </a:rPr>
              <a:t>supplier of the vacuum chambers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0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77"/>
    </mc:Choice>
    <mc:Fallback>
      <p:transition spd="slow" advTm="6447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32166" b="32958"/>
          <a:stretch/>
        </p:blipFill>
        <p:spPr bwMode="auto">
          <a:xfrm>
            <a:off x="0" y="4559751"/>
            <a:ext cx="9144000" cy="192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84" y="877112"/>
            <a:ext cx="6995616" cy="369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32"/>
          <p:cNvSpPr txBox="1"/>
          <p:nvPr/>
        </p:nvSpPr>
        <p:spPr>
          <a:xfrm>
            <a:off x="3439081" y="4586370"/>
            <a:ext cx="16282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Location of crotch</a:t>
            </a:r>
            <a:endParaRPr lang="en-US" dirty="0" smtClean="0"/>
          </a:p>
          <a:p>
            <a:pPr algn="ctr"/>
            <a:r>
              <a:rPr lang="en-US" dirty="0" smtClean="0"/>
              <a:t>Absorber for bending magnet radiation</a:t>
            </a:r>
            <a:endParaRPr lang="en-US" dirty="0"/>
          </a:p>
        </p:txBody>
      </p:sp>
      <p:sp>
        <p:nvSpPr>
          <p:cNvPr id="18" name="TextBox 40"/>
          <p:cNvSpPr txBox="1"/>
          <p:nvPr/>
        </p:nvSpPr>
        <p:spPr>
          <a:xfrm>
            <a:off x="4254811" y="5900195"/>
            <a:ext cx="59631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Fast </a:t>
            </a:r>
          </a:p>
          <a:p>
            <a:pPr algn="ctr"/>
            <a:r>
              <a:rPr lang="en-US" dirty="0" smtClean="0"/>
              <a:t>corrector </a:t>
            </a:r>
          </a:p>
          <a:p>
            <a:pPr algn="ctr"/>
            <a:r>
              <a:rPr lang="en-US" dirty="0" smtClean="0"/>
              <a:t>position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4350280" y="5525739"/>
            <a:ext cx="99443" cy="37445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819400" y="1004923"/>
            <a:ext cx="2060627" cy="1248530"/>
            <a:chOff x="2850197" y="1131312"/>
            <a:chExt cx="2060627" cy="1248530"/>
          </a:xfrm>
        </p:grpSpPr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197" y="1131312"/>
              <a:ext cx="2060627" cy="1248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4"/>
            <p:cNvSpPr txBox="1"/>
            <p:nvPr/>
          </p:nvSpPr>
          <p:spPr>
            <a:xfrm>
              <a:off x="4146266" y="1219200"/>
              <a:ext cx="5690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Crotch</a:t>
              </a:r>
            </a:p>
            <a:p>
              <a:pPr algn="ctr"/>
              <a:r>
                <a:rPr lang="en-US" dirty="0" smtClean="0">
                  <a:solidFill>
                    <a:schemeClr val="bg2"/>
                  </a:solidFill>
                </a:rPr>
                <a:t>Absorber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chamber for beam extraction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16406" r="27312" b="21316"/>
          <a:stretch/>
        </p:blipFill>
        <p:spPr bwMode="auto">
          <a:xfrm>
            <a:off x="152400" y="960062"/>
            <a:ext cx="2460854" cy="222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24598" y="1903007"/>
            <a:ext cx="2343202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Technologies applied: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Wire erosion.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TIG welding.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E-beam welding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Bending.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Brazing.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Milling.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Etching.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Turning.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Etc.. </a:t>
            </a:r>
          </a:p>
        </p:txBody>
      </p:sp>
      <p:sp>
        <p:nvSpPr>
          <p:cNvPr id="33" name="Striped Right Arrow 32"/>
          <p:cNvSpPr/>
          <p:nvPr/>
        </p:nvSpPr>
        <p:spPr>
          <a:xfrm rot="8866488">
            <a:off x="4008379" y="3285047"/>
            <a:ext cx="2568747" cy="652303"/>
          </a:xfrm>
          <a:prstGeom prst="stripedRightArrow">
            <a:avLst>
              <a:gd name="adj1" fmla="val 68228"/>
              <a:gd name="adj2" fmla="val 201202"/>
            </a:avLst>
          </a:prstGeom>
          <a:gradFill>
            <a:gsLst>
              <a:gs pos="0">
                <a:srgbClr val="FFF200"/>
              </a:gs>
              <a:gs pos="25000">
                <a:srgbClr val="FF7A00"/>
              </a:gs>
              <a:gs pos="62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 rot="19708911">
            <a:off x="4745766" y="3182170"/>
            <a:ext cx="184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E8E8"/>
                </a:solidFill>
              </a:rPr>
              <a:t>Beam direction</a:t>
            </a:r>
            <a:endParaRPr lang="en-US" dirty="0">
              <a:solidFill>
                <a:srgbClr val="F8E8E8"/>
              </a:solidFill>
            </a:endParaRPr>
          </a:p>
        </p:txBody>
      </p:sp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814884" y="4457552"/>
            <a:ext cx="480516" cy="70235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84" y="3934332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One vertical corrector removed</a:t>
            </a:r>
            <a:endParaRPr lang="en-US" sz="1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467600" y="4923175"/>
            <a:ext cx="109015" cy="3511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12212" y="45059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Cut in iron for FE pipe to pass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8095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24"/>
    </mc:Choice>
    <mc:Fallback>
      <p:transition spd="slow" advTm="8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Thermal and mechanical FEA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143000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Calculations being performed to assure safe design for: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C00000"/>
                </a:solidFill>
              </a:rPr>
              <a:t>Distributed absorbers.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C00000"/>
                </a:solidFill>
              </a:rPr>
              <a:t>Bellows RF fingers.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C00000"/>
                </a:solidFill>
              </a:rPr>
              <a:t>BPM stability.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C00000"/>
                </a:solidFill>
              </a:rPr>
              <a:t>Crotch absorbers (bending magnet radiation).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>
                <a:solidFill>
                  <a:srgbClr val="C00000"/>
                </a:solidFill>
              </a:rPr>
              <a:t>Insertion devices absorbers. 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sz="3200" dirty="0" smtClean="0">
                <a:solidFill>
                  <a:srgbClr val="C00000"/>
                </a:solidFill>
              </a:rPr>
              <a:t>Deformation </a:t>
            </a:r>
            <a:r>
              <a:rPr lang="en-US" sz="3200" dirty="0" smtClean="0">
                <a:solidFill>
                  <a:srgbClr val="C00000"/>
                </a:solidFill>
              </a:rPr>
              <a:t>of VC</a:t>
            </a:r>
            <a:r>
              <a:rPr lang="en-US" sz="3200" dirty="0" smtClean="0">
                <a:solidFill>
                  <a:srgbClr val="C00000"/>
                </a:solidFill>
              </a:rPr>
              <a:t>.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0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62"/>
    </mc:Choice>
    <mc:Fallback>
      <p:transition spd="slow" advTm="297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896167"/>
            <a:ext cx="8839200" cy="5047433"/>
            <a:chOff x="228601" y="896167"/>
            <a:chExt cx="8839200" cy="5047433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2" t="20158" r="1862" b="14226"/>
            <a:stretch/>
          </p:blipFill>
          <p:spPr bwMode="auto">
            <a:xfrm>
              <a:off x="228601" y="1488217"/>
              <a:ext cx="8839200" cy="4455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724400" y="896167"/>
              <a:ext cx="4190999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00000"/>
                  </a:solidFill>
                </a:rPr>
                <a:t>Example: absorber for ID SR.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Thermal and mechanical FEA 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" y="877111"/>
            <a:ext cx="3933441" cy="5904689"/>
            <a:chOff x="228600" y="877111"/>
            <a:chExt cx="3933441" cy="5904689"/>
          </a:xfrm>
        </p:grpSpPr>
        <p:grpSp>
          <p:nvGrpSpPr>
            <p:cNvPr id="10" name="Group 9"/>
            <p:cNvGrpSpPr/>
            <p:nvPr/>
          </p:nvGrpSpPr>
          <p:grpSpPr>
            <a:xfrm>
              <a:off x="228600" y="877111"/>
              <a:ext cx="3933441" cy="2960450"/>
              <a:chOff x="228600" y="877111"/>
              <a:chExt cx="3933441" cy="2960450"/>
            </a:xfrm>
          </p:grpSpPr>
          <p:pic>
            <p:nvPicPr>
              <p:cNvPr id="7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877111"/>
                <a:ext cx="3933441" cy="29604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170233" y="3308866"/>
                <a:ext cx="1916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Temperature (°C) </a:t>
                </a:r>
                <a:endParaRPr lang="en-US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28600" y="3880354"/>
              <a:ext cx="3883267" cy="2901446"/>
              <a:chOff x="228600" y="3880354"/>
              <a:chExt cx="3883267" cy="2901446"/>
            </a:xfrm>
          </p:grpSpPr>
          <p:pic>
            <p:nvPicPr>
              <p:cNvPr id="8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880354"/>
                <a:ext cx="3883267" cy="29014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573387" y="6324600"/>
                <a:ext cx="15384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Stress (MPa)</a:t>
                </a:r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41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3"/>
    </mc:Choice>
    <mc:Fallback>
      <p:transition spd="slow" advTm="1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NEG </a:t>
            </a:r>
            <a:r>
              <a:rPr lang="en-US" dirty="0" smtClean="0">
                <a:solidFill>
                  <a:srgbClr val="C00000"/>
                </a:solidFill>
              </a:rPr>
              <a:t>coating issues.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Installation</a:t>
            </a:r>
            <a:r>
              <a:rPr lang="en-US" dirty="0" smtClean="0">
                <a:solidFill>
                  <a:srgbClr val="FFC9C9"/>
                </a:solidFill>
              </a:rPr>
              <a:t>.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6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0"/>
    </mc:Choice>
    <mc:Fallback>
      <p:transition spd="slow" advTm="223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609600" y="228601"/>
            <a:ext cx="80010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NEG coating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60506" y="1143000"/>
            <a:ext cx="8678694" cy="5334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Effect on the vacuum system design, manufacturing and installation:</a:t>
            </a: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Design consideration</a:t>
            </a:r>
            <a:r>
              <a:rPr lang="en-US" i="1" dirty="0" smtClean="0">
                <a:solidFill>
                  <a:srgbClr val="C00000"/>
                </a:solidFill>
              </a:rPr>
              <a:t>: 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857250" lvl="1" indent="-457200">
              <a:lnSpc>
                <a:spcPct val="120000"/>
              </a:lnSpc>
            </a:pPr>
            <a:r>
              <a:rPr lang="en-US" i="1" dirty="0" smtClean="0">
                <a:solidFill>
                  <a:srgbClr val="C00000"/>
                </a:solidFill>
              </a:rPr>
              <a:t>e.g. </a:t>
            </a:r>
            <a:r>
              <a:rPr lang="en-US" dirty="0" smtClean="0">
                <a:solidFill>
                  <a:srgbClr val="C00000"/>
                </a:solidFill>
              </a:rPr>
              <a:t>space </a:t>
            </a:r>
            <a:r>
              <a:rPr lang="en-US" dirty="0" smtClean="0">
                <a:solidFill>
                  <a:srgbClr val="C00000"/>
                </a:solidFill>
              </a:rPr>
              <a:t>for the coating </a:t>
            </a:r>
            <a:r>
              <a:rPr lang="en-US" dirty="0" smtClean="0">
                <a:solidFill>
                  <a:srgbClr val="C00000"/>
                </a:solidFill>
              </a:rPr>
              <a:t>cathodes.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Manufacturing  consideration</a:t>
            </a:r>
            <a:r>
              <a:rPr lang="en-US" i="1" dirty="0" smtClean="0">
                <a:solidFill>
                  <a:srgbClr val="C00000"/>
                </a:solidFill>
              </a:rPr>
              <a:t>:</a:t>
            </a:r>
          </a:p>
          <a:p>
            <a:pPr marL="857250" lvl="1" indent="-457200">
              <a:lnSpc>
                <a:spcPct val="120000"/>
              </a:lnSpc>
            </a:pPr>
            <a:r>
              <a:rPr lang="en-US" sz="2900" i="1" dirty="0">
                <a:solidFill>
                  <a:srgbClr val="C00000"/>
                </a:solidFill>
              </a:rPr>
              <a:t>	e.g. Manufacturing processes should not be contaminating.</a:t>
            </a:r>
          </a:p>
          <a:p>
            <a:pPr marL="857250" lvl="1" indent="-457200">
              <a:lnSpc>
                <a:spcPct val="120000"/>
              </a:lnSpc>
            </a:pPr>
            <a:r>
              <a:rPr lang="en-US" sz="2900" i="1" dirty="0">
                <a:solidFill>
                  <a:srgbClr val="C00000"/>
                </a:solidFill>
              </a:rPr>
              <a:t>e.g. Wire erosion process.</a:t>
            </a: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Surface </a:t>
            </a:r>
            <a:r>
              <a:rPr lang="en-US" b="1" i="1" dirty="0" smtClean="0">
                <a:solidFill>
                  <a:srgbClr val="C00000"/>
                </a:solidFill>
              </a:rPr>
              <a:t>preparation, </a:t>
            </a:r>
            <a:r>
              <a:rPr lang="en-US" dirty="0" smtClean="0">
                <a:solidFill>
                  <a:srgbClr val="C00000"/>
                </a:solidFill>
              </a:rPr>
              <a:t>etching </a:t>
            </a:r>
            <a:r>
              <a:rPr lang="en-US" dirty="0" smtClean="0">
                <a:solidFill>
                  <a:srgbClr val="C00000"/>
                </a:solidFill>
              </a:rPr>
              <a:t>of copper.</a:t>
            </a: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Cleaning </a:t>
            </a:r>
            <a:r>
              <a:rPr lang="en-US" b="1" i="1" dirty="0" smtClean="0">
                <a:solidFill>
                  <a:srgbClr val="C00000"/>
                </a:solidFill>
              </a:rPr>
              <a:t>procedure</a:t>
            </a:r>
            <a:r>
              <a:rPr lang="en-US" i="1" dirty="0" smtClean="0">
                <a:solidFill>
                  <a:srgbClr val="C00000"/>
                </a:solidFill>
              </a:rPr>
              <a:t>, t</a:t>
            </a:r>
            <a:r>
              <a:rPr lang="en-US" dirty="0" smtClean="0">
                <a:solidFill>
                  <a:srgbClr val="C00000"/>
                </a:solidFill>
              </a:rPr>
              <a:t>esting </a:t>
            </a:r>
            <a:r>
              <a:rPr lang="en-US" dirty="0" smtClean="0">
                <a:solidFill>
                  <a:srgbClr val="C00000"/>
                </a:solidFill>
              </a:rPr>
              <a:t>and certification of process.</a:t>
            </a: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Handling</a:t>
            </a:r>
            <a:r>
              <a:rPr lang="en-US" dirty="0" smtClean="0">
                <a:solidFill>
                  <a:srgbClr val="C00000"/>
                </a:solidFill>
              </a:rPr>
              <a:t> before and after coating and storing. </a:t>
            </a:r>
          </a:p>
          <a:p>
            <a:pPr marL="457200" indent="-457200">
              <a:lnSpc>
                <a:spcPct val="120000"/>
              </a:lnSpc>
            </a:pPr>
            <a:r>
              <a:rPr lang="en-US" b="1" i="1" dirty="0" smtClean="0">
                <a:solidFill>
                  <a:srgbClr val="C00000"/>
                </a:solidFill>
              </a:rPr>
              <a:t>Installation</a:t>
            </a:r>
            <a:r>
              <a:rPr lang="en-US" dirty="0" smtClean="0">
                <a:solidFill>
                  <a:srgbClr val="C00000"/>
                </a:solidFill>
              </a:rPr>
              <a:t>: activation needs. </a:t>
            </a:r>
          </a:p>
          <a:p>
            <a:pPr marL="457200" indent="-457200"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53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24"/>
    </mc:Choice>
    <mc:Fallback>
      <p:transition spd="slow" advTm="5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ek\Desktop\CERN\Pics\Cleaning in 867\1. Ethanol-Acetone soaked rag cleaning\DSC042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4" b="29776"/>
          <a:stretch/>
        </p:blipFill>
        <p:spPr bwMode="auto">
          <a:xfrm>
            <a:off x="202159" y="1654200"/>
            <a:ext cx="2607824" cy="8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591" y="986496"/>
            <a:ext cx="220866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Degreasing: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70" y="2652131"/>
            <a:ext cx="2961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ctr">
              <a:buAutoNum type="arabicPeriod"/>
            </a:pPr>
            <a:r>
              <a:rPr lang="fr-FR" sz="1100" dirty="0" smtClean="0"/>
              <a:t>Ethanol/</a:t>
            </a:r>
            <a:r>
              <a:rPr lang="en-GB" sz="1100" dirty="0" smtClean="0"/>
              <a:t>Acetone soaked rag cleaning,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805151" y="3173963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 Immersion </a:t>
            </a:r>
            <a:r>
              <a:rPr lang="en-GB" sz="1100" dirty="0"/>
              <a:t>in detergent solution with solution circulation for </a:t>
            </a:r>
            <a:r>
              <a:rPr lang="en-GB" sz="1100" dirty="0" smtClean="0"/>
              <a:t>5-20 minutes </a:t>
            </a:r>
            <a:r>
              <a:rPr lang="en-GB" sz="1100" dirty="0"/>
              <a:t>each </a:t>
            </a:r>
            <a:r>
              <a:rPr lang="en-GB" sz="1100" dirty="0" smtClean="0"/>
              <a:t>tube and ultrasonic agitation</a:t>
            </a:r>
          </a:p>
          <a:p>
            <a:pPr algn="ctr"/>
            <a:r>
              <a:rPr lang="en-GB" sz="800" dirty="0" smtClean="0"/>
              <a:t>(NGL </a:t>
            </a:r>
            <a:r>
              <a:rPr lang="en-GB" sz="800" dirty="0"/>
              <a:t>17.40 sp Alu III at 15 g/l at 55 °</a:t>
            </a:r>
            <a:r>
              <a:rPr lang="en-GB" sz="800" dirty="0" smtClean="0"/>
              <a:t>C)</a:t>
            </a:r>
            <a:r>
              <a:rPr lang="en-GB" sz="1100" dirty="0" smtClean="0"/>
              <a:t>,</a:t>
            </a:r>
            <a:endParaRPr lang="en-US" sz="1100" dirty="0"/>
          </a:p>
        </p:txBody>
      </p:sp>
      <p:pic>
        <p:nvPicPr>
          <p:cNvPr id="6" name="Picture 3" descr="C:\Users\Marek\Desktop\CERN\Pics\Cleaning in 867\2. Immersion in detergent with circulation and ultrasounds\DSC04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69299" y="1467083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arek\Desktop\CERN\Pics\Cleaning in 867\2. Immersion in detergent with circulation and ultrasounds\DSC042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3"/>
          <a:stretch/>
        </p:blipFill>
        <p:spPr bwMode="auto">
          <a:xfrm rot="16200000">
            <a:off x="5039036" y="1163838"/>
            <a:ext cx="1567508" cy="20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arek\Desktop\CERN\Pics\Cleaning in 867\3. Rinsing with demineralised water and drying\DSC043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9443"/>
          <a:stretch/>
        </p:blipFill>
        <p:spPr bwMode="auto">
          <a:xfrm rot="5400000">
            <a:off x="7180384" y="1291798"/>
            <a:ext cx="156751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Marek\Desktop\CERN\Pics\Cleaning in 867\3. Rinsing with demineralised water and drying\DSC043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34661" r="1426" b="32670"/>
          <a:stretch/>
        </p:blipFill>
        <p:spPr bwMode="auto">
          <a:xfrm>
            <a:off x="7254428" y="2913951"/>
            <a:ext cx="1463040" cy="4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08968" y="3403066"/>
            <a:ext cx="2753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4. </a:t>
            </a:r>
            <a:r>
              <a:rPr lang="en-GB" sz="1100" dirty="0"/>
              <a:t>Rinsing with demineralised </a:t>
            </a:r>
            <a:endParaRPr lang="en-GB" sz="1100" dirty="0" smtClean="0"/>
          </a:p>
          <a:p>
            <a:pPr algn="ctr"/>
            <a:r>
              <a:rPr lang="en-GB" sz="1100" dirty="0" smtClean="0"/>
              <a:t>water  and drying with N</a:t>
            </a:r>
            <a:r>
              <a:rPr lang="en-GB" sz="1100" baseline="-25000" dirty="0" smtClean="0"/>
              <a:t>2</a:t>
            </a:r>
            <a:r>
              <a:rPr lang="en-GB" sz="1100" dirty="0" smtClean="0"/>
              <a:t>.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591" y="3546997"/>
            <a:ext cx="337389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Etching and passivation: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509" y="5819500"/>
            <a:ext cx="3434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1. Etching</a:t>
            </a:r>
            <a:r>
              <a:rPr lang="fr-FR" sz="1100" dirty="0"/>
              <a:t> </a:t>
            </a:r>
            <a:r>
              <a:rPr lang="en-GB" sz="1100" dirty="0" smtClean="0"/>
              <a:t>at </a:t>
            </a:r>
            <a:r>
              <a:rPr lang="en-GB" sz="1100" dirty="0"/>
              <a:t>room </a:t>
            </a:r>
            <a:r>
              <a:rPr lang="en-GB" sz="1100" dirty="0" smtClean="0"/>
              <a:t>temp. for </a:t>
            </a:r>
            <a:r>
              <a:rPr lang="en-GB" sz="1100" dirty="0"/>
              <a:t>30 minutes </a:t>
            </a:r>
            <a:r>
              <a:rPr lang="en-GB" sz="1100" dirty="0" smtClean="0"/>
              <a:t>(100 </a:t>
            </a:r>
            <a:r>
              <a:rPr lang="en-GB" sz="1100" dirty="0"/>
              <a:t>g/l ammonium persulphate </a:t>
            </a:r>
            <a:r>
              <a:rPr lang="en-GB" sz="1100" dirty="0" smtClean="0"/>
              <a:t>solution), rinsing,</a:t>
            </a:r>
            <a:endParaRPr lang="en-US" sz="1100" dirty="0"/>
          </a:p>
        </p:txBody>
      </p:sp>
      <p:pic>
        <p:nvPicPr>
          <p:cNvPr id="13" name="Picture 9" descr="C:\Users\Marek\Desktop\CERN\Pics\Cleaning in bldg 118\2. Etching at 118 2nd batch, good\DSC039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6712"/>
          <a:stretch/>
        </p:blipFill>
        <p:spPr bwMode="auto">
          <a:xfrm>
            <a:off x="3995936" y="4197805"/>
            <a:ext cx="2346742" cy="16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Marek\Desktop\CERN\Pics\Cleaning in bldg 118\2. Etching at 118 2nd batch, good\DSC039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1" y="4179066"/>
            <a:ext cx="2106591" cy="15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42378" y="5853843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2. Passivation at </a:t>
            </a:r>
            <a:r>
              <a:rPr lang="en-GB" sz="1100" dirty="0"/>
              <a:t>room temperature for 5 minutes </a:t>
            </a:r>
            <a:r>
              <a:rPr lang="en-GB" sz="1100" dirty="0" smtClean="0"/>
              <a:t>(chromic </a:t>
            </a:r>
            <a:r>
              <a:rPr lang="en-GB" sz="1100" dirty="0"/>
              <a:t>acid solution at 80 g/l + 3 ml of Sulphuric acid </a:t>
            </a:r>
            <a:r>
              <a:rPr lang="en-GB" sz="1100" dirty="0" smtClean="0"/>
              <a:t>96%), rinsing with water and ethanol, drying. </a:t>
            </a:r>
            <a:endParaRPr lang="en-US" sz="1100" dirty="0"/>
          </a:p>
        </p:txBody>
      </p:sp>
      <p:pic>
        <p:nvPicPr>
          <p:cNvPr id="16" name="Picture 12" descr="C:\Users\Marek\Desktop\CERN\Pics\Cleaning in bldg 118\2. Etching at 118 2nd batch, good\DSC039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t="1" r="10202" b="22388"/>
          <a:stretch/>
        </p:blipFill>
        <p:spPr bwMode="auto">
          <a:xfrm rot="5400000">
            <a:off x="6390704" y="4376586"/>
            <a:ext cx="1683832" cy="12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NEG coating - </a:t>
            </a:r>
            <a:r>
              <a:rPr lang="en-U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surface preparation at CERN</a:t>
            </a:r>
            <a:endParaRPr lang="en-US" sz="3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416" y="2960028"/>
            <a:ext cx="2771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2.  High-pressure rinsing with demineralised water using rotary nozzle (Kärcher),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9567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66"/>
    </mc:Choice>
    <mc:Fallback>
      <p:transition spd="slow" advTm="4246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159909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NEG </a:t>
            </a:r>
            <a:r>
              <a:rPr lang="en-US" dirty="0" smtClean="0"/>
              <a:t>coating: </a:t>
            </a:r>
            <a:r>
              <a:rPr lang="en-US" i="1" dirty="0" smtClean="0"/>
              <a:t>R&amp;D at CERN</a:t>
            </a:r>
            <a:endParaRPr lang="en-US" i="1" dirty="0"/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160506" y="990600"/>
            <a:ext cx="8678694" cy="533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Purpose of the R&amp;D: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C00000"/>
                </a:solidFill>
              </a:rPr>
              <a:t>Test coating for </a:t>
            </a:r>
            <a:r>
              <a:rPr lang="en-US" b="1" dirty="0" smtClean="0">
                <a:solidFill>
                  <a:srgbClr val="C00000"/>
                </a:solidFill>
              </a:rPr>
              <a:t>small diameter tubes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C00000"/>
                </a:solidFill>
              </a:rPr>
              <a:t>Test coating for </a:t>
            </a:r>
            <a:r>
              <a:rPr lang="en-US" b="1" dirty="0" smtClean="0">
                <a:solidFill>
                  <a:srgbClr val="C00000"/>
                </a:solidFill>
              </a:rPr>
              <a:t>bent tubes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C00000"/>
                </a:solidFill>
              </a:rPr>
              <a:t>Test coating for chambers with </a:t>
            </a:r>
            <a:r>
              <a:rPr lang="en-US" b="1" dirty="0" smtClean="0">
                <a:solidFill>
                  <a:srgbClr val="C00000"/>
                </a:solidFill>
              </a:rPr>
              <a:t>antechamber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C00000"/>
                </a:solidFill>
              </a:rPr>
              <a:t>Verifying the </a:t>
            </a:r>
            <a:r>
              <a:rPr lang="en-US" b="1" dirty="0" smtClean="0">
                <a:solidFill>
                  <a:srgbClr val="C00000"/>
                </a:solidFill>
              </a:rPr>
              <a:t>effect of etching and cleaning </a:t>
            </a:r>
            <a:r>
              <a:rPr lang="en-US" dirty="0" smtClean="0">
                <a:solidFill>
                  <a:srgbClr val="C00000"/>
                </a:solidFill>
              </a:rPr>
              <a:t>on NEG coating.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C00000"/>
                </a:solidFill>
              </a:rPr>
              <a:t>Validation of </a:t>
            </a:r>
            <a:r>
              <a:rPr lang="en-US" b="1" dirty="0" smtClean="0">
                <a:solidFill>
                  <a:srgbClr val="C00000"/>
                </a:solidFill>
              </a:rPr>
              <a:t>manufacturing processes </a:t>
            </a:r>
            <a:r>
              <a:rPr lang="en-US" dirty="0" smtClean="0">
                <a:solidFill>
                  <a:srgbClr val="C00000"/>
                </a:solidFill>
              </a:rPr>
              <a:t>on NEG coating, e.g. wire erosion. </a:t>
            </a:r>
          </a:p>
          <a:p>
            <a:pPr marL="457200" indent="-457200"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3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1"/>
    </mc:Choice>
    <mc:Fallback>
      <p:transition spd="slow" advTm="2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NEG </a:t>
            </a:r>
            <a:r>
              <a:rPr lang="en-US" dirty="0" smtClean="0">
                <a:solidFill>
                  <a:srgbClr val="C00000"/>
                </a:solidFill>
              </a:rPr>
              <a:t>coating </a:t>
            </a:r>
            <a:r>
              <a:rPr lang="en-US" dirty="0" smtClean="0">
                <a:solidFill>
                  <a:srgbClr val="C00000"/>
                </a:solidFill>
              </a:rPr>
              <a:t>issues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Installation.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7"/>
    </mc:Choice>
    <mc:Fallback>
      <p:transition spd="slow" advTm="2063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159909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NEG </a:t>
            </a:r>
            <a:r>
              <a:rPr lang="en-US" dirty="0" smtClean="0"/>
              <a:t>coating: </a:t>
            </a:r>
            <a:r>
              <a:rPr lang="en-US" i="1" dirty="0" smtClean="0"/>
              <a:t>R&amp;D at CERN </a:t>
            </a:r>
            <a:endParaRPr lang="en-US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137591" y="986496"/>
            <a:ext cx="220866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Bent VC: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56587" y="1739237"/>
            <a:ext cx="16002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Ceramic spacers fixed with two Titanium discs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7" name="Picture 5" descr="C:\Users\Marek\Desktop\CERN\Pics\181 bent chamber\Bent chamber 003 1st coating\Before 1st coating\DSC036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5051" r="18518" b="26418"/>
          <a:stretch/>
        </p:blipFill>
        <p:spPr bwMode="auto">
          <a:xfrm>
            <a:off x="4427787" y="1720301"/>
            <a:ext cx="1550134" cy="94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Marek\Desktop\CERN\Pics\181 bent chamber\Bent chamber 004 2nd coating\Before 1st coating\DSC037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12878"/>
          <a:stretch/>
        </p:blipFill>
        <p:spPr bwMode="auto">
          <a:xfrm>
            <a:off x="4419600" y="2743200"/>
            <a:ext cx="1517553" cy="14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7" descr="C:\Users\Marek\Desktop\CERN\Pics\181 bent chamber\Bent chamber 003 1st coating\After 1st coating\DSC037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2" t="29542" r="31398" b="30852"/>
          <a:stretch/>
        </p:blipFill>
        <p:spPr bwMode="auto">
          <a:xfrm rot="16200000">
            <a:off x="6144365" y="2865449"/>
            <a:ext cx="132613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2975672" y="820579"/>
            <a:ext cx="5562600" cy="1009101"/>
            <a:chOff x="251520" y="3410970"/>
            <a:chExt cx="8334881" cy="2002170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" t="37988" r="1055" b="-26285"/>
            <a:stretch/>
          </p:blipFill>
          <p:spPr bwMode="auto">
            <a:xfrm>
              <a:off x="251520" y="4161588"/>
              <a:ext cx="8334881" cy="1251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4205504" y="4608858"/>
              <a:ext cx="1178154" cy="488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r=19m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85161" y="3445934"/>
              <a:ext cx="1111349" cy="488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0.65 m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830595" y="3562159"/>
              <a:ext cx="1064946" cy="488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0.65 m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flipH="1">
              <a:off x="294290" y="3878317"/>
              <a:ext cx="238584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 flipV="1">
              <a:off x="5670332" y="3957145"/>
              <a:ext cx="2874578" cy="1418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Arrow Connector 66"/>
            <p:cNvCxnSpPr/>
            <p:nvPr/>
          </p:nvCxnSpPr>
          <p:spPr bwMode="auto">
            <a:xfrm flipH="1" flipV="1">
              <a:off x="2674883" y="3894082"/>
              <a:ext cx="2990193" cy="6831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294290" y="3788514"/>
              <a:ext cx="0" cy="37307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2680138" y="3770608"/>
              <a:ext cx="0" cy="37307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/>
            <p:cNvCxnSpPr/>
            <p:nvPr/>
          </p:nvCxnSpPr>
          <p:spPr bwMode="auto">
            <a:xfrm flipV="1">
              <a:off x="5659061" y="3837779"/>
              <a:ext cx="31531" cy="37309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 flipV="1">
              <a:off x="8544910" y="4024327"/>
              <a:ext cx="31531" cy="37309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 flipV="1">
              <a:off x="4224399" y="4358041"/>
              <a:ext cx="31531" cy="7271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72"/>
            <p:cNvSpPr txBox="1"/>
            <p:nvPr/>
          </p:nvSpPr>
          <p:spPr>
            <a:xfrm>
              <a:off x="3786847" y="3410970"/>
              <a:ext cx="817154" cy="488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0000"/>
                  </a:solidFill>
                </a:rPr>
                <a:t>1m</a:t>
              </a:r>
              <a:endParaRPr lang="en-US" sz="10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884273" y="3936511"/>
              <a:ext cx="440029" cy="488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3</a:t>
              </a:r>
              <a:r>
                <a:rPr lang="en-US" sz="1000" baseline="300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7568563" y="3151883"/>
            <a:ext cx="1346837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Coating clearly visible on ceramic spacers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76" name="Picture 75" descr="NEGD21_001-up-A-thick1-10kx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4292" y="4247238"/>
            <a:ext cx="2973016" cy="22297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3" t="4364" r="31738" b="11712"/>
          <a:stretch/>
        </p:blipFill>
        <p:spPr bwMode="auto">
          <a:xfrm>
            <a:off x="441158" y="1688205"/>
            <a:ext cx="3217084" cy="472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216675" y="3514908"/>
            <a:ext cx="304800" cy="30480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9033438">
            <a:off x="2362237" y="2983143"/>
            <a:ext cx="2179289" cy="178791"/>
          </a:xfrm>
          <a:prstGeom prst="leftArrow">
            <a:avLst>
              <a:gd name="adj1" fmla="val 50000"/>
              <a:gd name="adj2" fmla="val 172550"/>
            </a:avLst>
          </a:prstGeom>
          <a:solidFill>
            <a:srgbClr val="8A25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77200" y="4572000"/>
            <a:ext cx="83820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Coating thickness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7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"/>
    </mc:Choice>
    <mc:Fallback>
      <p:transition spd="slow" advTm="168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5750" y="152400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NEG </a:t>
            </a:r>
            <a:r>
              <a:rPr lang="en-US" sz="4000" dirty="0" smtClean="0"/>
              <a:t>coating: </a:t>
            </a:r>
            <a:r>
              <a:rPr lang="en-US" sz="4000" i="1" dirty="0" smtClean="0"/>
              <a:t>R&amp;D</a:t>
            </a:r>
            <a:endParaRPr lang="en-US" sz="4000" i="1" dirty="0"/>
          </a:p>
        </p:txBody>
      </p:sp>
      <p:pic>
        <p:nvPicPr>
          <p:cNvPr id="5" name="Picture 3" descr="C:\Users\Marek\Desktop\VC2 and VC1\Pics\8. VC2 after 1st coating\DSC046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r="12758" b="13610"/>
          <a:stretch/>
        </p:blipFill>
        <p:spPr bwMode="auto">
          <a:xfrm>
            <a:off x="200536" y="5134609"/>
            <a:ext cx="1704464" cy="15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8200" y="986496"/>
            <a:ext cx="2798190" cy="5479273"/>
            <a:chOff x="4509742" y="1485036"/>
            <a:chExt cx="2232682" cy="4558789"/>
          </a:xfrm>
        </p:grpSpPr>
        <p:sp>
          <p:nvSpPr>
            <p:cNvPr id="7" name="Rectangle 6"/>
            <p:cNvSpPr/>
            <p:nvPr/>
          </p:nvSpPr>
          <p:spPr>
            <a:xfrm>
              <a:off x="4649333" y="5184331"/>
              <a:ext cx="534121" cy="276999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70C0"/>
                  </a:solidFill>
                </a:rPr>
                <a:t>0.5m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09742" y="1485036"/>
              <a:ext cx="2232682" cy="4558789"/>
              <a:chOff x="4271046" y="1527963"/>
              <a:chExt cx="2232682" cy="455878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271046" y="1679902"/>
                <a:ext cx="1999089" cy="4406850"/>
                <a:chOff x="4271046" y="1679902"/>
                <a:chExt cx="1999089" cy="44068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5069193" y="1679902"/>
                  <a:ext cx="846358" cy="4347326"/>
                  <a:chOff x="4412185" y="1909538"/>
                  <a:chExt cx="846358" cy="4347326"/>
                </a:xfrm>
              </p:grpSpPr>
              <p:pic>
                <p:nvPicPr>
                  <p:cNvPr id="22" name="Picture 8" descr="C:\Users\Marek\Desktop\VC2 and VC1\Pics\9. VC2 assembly set 2 - 25 Sept\DSC04806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50000"/>
                            </a14:imgEffect>
                            <a14:imgEffect>
                              <a14:brightnessContrast bright="40000" contras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369" t="41814" b="40073"/>
                  <a:stretch/>
                </p:blipFill>
                <p:spPr bwMode="auto">
                  <a:xfrm rot="5400000">
                    <a:off x="2583348" y="3738375"/>
                    <a:ext cx="4347326" cy="6896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Right Brace 22"/>
                  <p:cNvSpPr/>
                  <p:nvPr/>
                </p:nvSpPr>
                <p:spPr bwMode="auto">
                  <a:xfrm>
                    <a:off x="5004048" y="2328384"/>
                    <a:ext cx="254495" cy="1316640"/>
                  </a:xfrm>
                  <a:prstGeom prst="rightBrac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24" name="Right Brace 23"/>
                  <p:cNvSpPr/>
                  <p:nvPr/>
                </p:nvSpPr>
                <p:spPr bwMode="auto">
                  <a:xfrm>
                    <a:off x="5003608" y="3674421"/>
                    <a:ext cx="254495" cy="1316640"/>
                  </a:xfrm>
                  <a:prstGeom prst="rightBrac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000" b="1" i="0" u="none" strike="noStrike" cap="none" normalizeH="0" baseline="0" dirty="0" smtClean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13" name="Right Brace 12"/>
                <p:cNvSpPr/>
                <p:nvPr/>
              </p:nvSpPr>
              <p:spPr bwMode="auto">
                <a:xfrm rot="10800000">
                  <a:off x="4941747" y="4232582"/>
                  <a:ext cx="360039" cy="818426"/>
                </a:xfrm>
                <a:prstGeom prst="rightBrace">
                  <a:avLst/>
                </a:prstGeom>
                <a:noFill/>
                <a:ln w="38100" cap="flat" cmpd="sng" algn="ctr">
                  <a:solidFill>
                    <a:srgbClr val="6666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4" name="Right Brace 13"/>
                <p:cNvSpPr/>
                <p:nvPr/>
              </p:nvSpPr>
              <p:spPr bwMode="auto">
                <a:xfrm rot="10800000">
                  <a:off x="4944759" y="5085182"/>
                  <a:ext cx="360041" cy="576065"/>
                </a:xfrm>
                <a:prstGeom prst="rightBrace">
                  <a:avLst/>
                </a:prstGeom>
                <a:noFill/>
                <a:ln w="25400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5" name="Right Brace 14"/>
                <p:cNvSpPr/>
                <p:nvPr/>
              </p:nvSpPr>
              <p:spPr bwMode="auto">
                <a:xfrm>
                  <a:off x="5654071" y="4770112"/>
                  <a:ext cx="254495" cy="1316640"/>
                </a:xfrm>
                <a:prstGeom prst="rightBrace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908566" y="2625795"/>
                  <a:ext cx="354584" cy="27699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</a:rPr>
                    <a:t>#</a:t>
                  </a:r>
                  <a:r>
                    <a:rPr lang="en-US" sz="1200" dirty="0" smtClean="0">
                      <a:solidFill>
                        <a:srgbClr val="FF0000"/>
                      </a:solidFill>
                    </a:rPr>
                    <a:t>1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915111" y="3926523"/>
                  <a:ext cx="354584" cy="27699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0000"/>
                      </a:solidFill>
                    </a:rPr>
                    <a:t>#2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915551" y="5289932"/>
                  <a:ext cx="354584" cy="27699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0000"/>
                      </a:solidFill>
                    </a:rPr>
                    <a:t>#3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518941" y="3032538"/>
                  <a:ext cx="405880" cy="276999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70C0"/>
                      </a:solidFill>
                    </a:rPr>
                    <a:t>2m</a:t>
                  </a:r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271046" y="4331858"/>
                  <a:ext cx="652744" cy="584775"/>
                </a:xfrm>
                <a:prstGeom prst="rect">
                  <a:avLst/>
                </a:prstGeom>
                <a:ln w="28575">
                  <a:solidFill>
                    <a:srgbClr val="00B0F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0070C0"/>
                      </a:solidFill>
                    </a:rPr>
                    <a:t>VC-2</a:t>
                  </a:r>
                </a:p>
                <a:p>
                  <a:pPr algn="ctr"/>
                  <a:r>
                    <a:rPr lang="en-US" sz="1600" dirty="0" smtClean="0">
                      <a:solidFill>
                        <a:srgbClr val="0070C0"/>
                      </a:solidFill>
                    </a:rPr>
                    <a:t>0.8m</a:t>
                  </a:r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1" name="Right Brace 20"/>
                <p:cNvSpPr/>
                <p:nvPr/>
              </p:nvSpPr>
              <p:spPr bwMode="auto">
                <a:xfrm rot="10800000">
                  <a:off x="4944763" y="2108685"/>
                  <a:ext cx="360039" cy="2094837"/>
                </a:xfrm>
                <a:prstGeom prst="rightBrace">
                  <a:avLst/>
                </a:prstGeom>
                <a:noFill/>
                <a:ln w="25400" cap="flat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1" i="0" u="none" strike="noStrike" cap="none" normalizeH="0" baseline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5778850" y="1527963"/>
                <a:ext cx="72487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Solenoid</a:t>
                </a: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ection:</a:t>
                </a:r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71046" y="1556792"/>
                <a:ext cx="85311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Chambers: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373605" y="2560518"/>
            <a:ext cx="1563551" cy="3023663"/>
            <a:chOff x="7252138" y="3069066"/>
            <a:chExt cx="1563551" cy="3023663"/>
          </a:xfrm>
        </p:grpSpPr>
        <p:pic>
          <p:nvPicPr>
            <p:cNvPr id="26" name="Picture 7" descr="C:\Users\Marek\Desktop\VC2 and VC1\Pics\10. VC2 set 2 after 2nd coating 1 Oct\DSC0481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4" r="10211"/>
            <a:stretch/>
          </p:blipFill>
          <p:spPr bwMode="auto">
            <a:xfrm>
              <a:off x="7252138" y="4629689"/>
              <a:ext cx="1524000" cy="146304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7283273" y="3069066"/>
              <a:ext cx="1532416" cy="1560623"/>
              <a:chOff x="7283273" y="3069066"/>
              <a:chExt cx="1532416" cy="1560623"/>
            </a:xfrm>
          </p:grpSpPr>
          <p:pic>
            <p:nvPicPr>
              <p:cNvPr id="28" name="Picture 6" descr="C:\Users\Marek\Desktop\VC2 and VC1\Pics\10. VC2 set 2 after 2nd coating 1 Oct\DSC04821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" r="19687"/>
              <a:stretch/>
            </p:blipFill>
            <p:spPr bwMode="auto">
              <a:xfrm>
                <a:off x="7283273" y="3069066"/>
                <a:ext cx="1532416" cy="1463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 bwMode="auto">
              <a:xfrm>
                <a:off x="7872895" y="3672886"/>
                <a:ext cx="282486" cy="342383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>
                <a:stCxn id="29" idx="2"/>
                <a:endCxn id="26" idx="0"/>
              </p:cNvCxnSpPr>
              <p:nvPr/>
            </p:nvCxnSpPr>
            <p:spPr bwMode="auto">
              <a:xfrm>
                <a:off x="8014138" y="4015269"/>
                <a:ext cx="0" cy="6144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1" name="Group 30"/>
          <p:cNvGrpSpPr/>
          <p:nvPr/>
        </p:nvGrpSpPr>
        <p:grpSpPr>
          <a:xfrm>
            <a:off x="167539" y="3506721"/>
            <a:ext cx="1737461" cy="1565100"/>
            <a:chOff x="167539" y="3185581"/>
            <a:chExt cx="1636481" cy="1463040"/>
          </a:xfrm>
        </p:grpSpPr>
        <p:pic>
          <p:nvPicPr>
            <p:cNvPr id="32" name="Picture 6" descr="C:\Users\Marek\Desktop\VC2 and VC1\Pics\5. VC2 assembly 28-30 August\DSC04400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" r="14567"/>
            <a:stretch/>
          </p:blipFill>
          <p:spPr bwMode="auto">
            <a:xfrm>
              <a:off x="167539" y="3185581"/>
              <a:ext cx="163648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Arrow Connector 32"/>
            <p:cNvCxnSpPr/>
            <p:nvPr/>
          </p:nvCxnSpPr>
          <p:spPr bwMode="auto">
            <a:xfrm flipV="1">
              <a:off x="1010419" y="3970784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1010419" y="3526379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1289279" y="4067034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1289279" y="3385432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Rectangle 36"/>
            <p:cNvSpPr/>
            <p:nvPr/>
          </p:nvSpPr>
          <p:spPr>
            <a:xfrm>
              <a:off x="1055267" y="3232705"/>
              <a:ext cx="4491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d25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70671" y="4267275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5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31383" y="3506721"/>
            <a:ext cx="1909678" cy="1627889"/>
            <a:chOff x="1907704" y="3165651"/>
            <a:chExt cx="1776882" cy="1463040"/>
          </a:xfrm>
        </p:grpSpPr>
        <p:pic>
          <p:nvPicPr>
            <p:cNvPr id="40" name="Picture 7" descr="C:\Users\Marek\Desktop\VC2 and VC1\Pics\5. VC2 assembly 28-30 August\DSC0440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2" t="12267" r="17054" b="16513"/>
            <a:stretch/>
          </p:blipFill>
          <p:spPr bwMode="auto">
            <a:xfrm>
              <a:off x="1907704" y="3165651"/>
              <a:ext cx="177688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Arrow Connector 40"/>
            <p:cNvCxnSpPr/>
            <p:nvPr/>
          </p:nvCxnSpPr>
          <p:spPr bwMode="auto">
            <a:xfrm flipV="1">
              <a:off x="2987824" y="4020839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2987824" y="3576434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Rectangle 42"/>
            <p:cNvSpPr/>
            <p:nvPr/>
          </p:nvSpPr>
          <p:spPr>
            <a:xfrm>
              <a:off x="2871384" y="3344040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7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V="1">
              <a:off x="2555776" y="4103820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2555776" y="3356559"/>
              <a:ext cx="0" cy="4374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Rectangle 45"/>
            <p:cNvSpPr/>
            <p:nvPr/>
          </p:nvSpPr>
          <p:spPr>
            <a:xfrm>
              <a:off x="2363816" y="3185581"/>
              <a:ext cx="44916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d22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flipV="1">
              <a:off x="2718400" y="3988207"/>
              <a:ext cx="0" cy="31108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2724903" y="3587679"/>
              <a:ext cx="0" cy="3406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Rectangle 48"/>
            <p:cNvSpPr/>
            <p:nvPr/>
          </p:nvSpPr>
          <p:spPr>
            <a:xfrm>
              <a:off x="2622441" y="4284095"/>
              <a:ext cx="2632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</a:rPr>
                <a:t>3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2182" y="1752600"/>
            <a:ext cx="4302790" cy="1581019"/>
            <a:chOff x="252182" y="1539202"/>
            <a:chExt cx="4302790" cy="1581019"/>
          </a:xfrm>
        </p:grpSpPr>
        <p:pic>
          <p:nvPicPr>
            <p:cNvPr id="51" name="Picture 2" descr="C:\Users\Marek\Desktop\VC2 and VC1\Pics\9. VC2 assembly set 2 - 25 Sept\DSC04757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92" r="4591" b="26651"/>
            <a:stretch/>
          </p:blipFill>
          <p:spPr bwMode="auto">
            <a:xfrm rot="21416235">
              <a:off x="252182" y="1539202"/>
              <a:ext cx="4302790" cy="15645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Straight Arrow Connector 51"/>
            <p:cNvCxnSpPr/>
            <p:nvPr/>
          </p:nvCxnSpPr>
          <p:spPr bwMode="auto">
            <a:xfrm>
              <a:off x="1180145" y="2943860"/>
              <a:ext cx="308951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Rectangle 52"/>
            <p:cNvSpPr/>
            <p:nvPr/>
          </p:nvSpPr>
          <p:spPr>
            <a:xfrm>
              <a:off x="2406525" y="2858611"/>
              <a:ext cx="583814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solidFill>
                    <a:srgbClr val="FF0000"/>
                  </a:solidFill>
                </a:rPr>
                <a:t>0.74m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37591" y="986496"/>
            <a:ext cx="382480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VC with antechamber: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56" name="Picture 9" descr="C:\Users\Marek\Desktop\VC2 and VC1\Pics\5. VC2 assembly 28-30 August\DSC044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41" y="5222830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3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"/>
    </mc:Choice>
    <mc:Fallback>
      <p:transition spd="slow" advTm="182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6690" y="1901737"/>
            <a:ext cx="4299115" cy="1275598"/>
            <a:chOff x="4860032" y="1296696"/>
            <a:chExt cx="4299115" cy="1275598"/>
          </a:xfrm>
        </p:grpSpPr>
        <p:pic>
          <p:nvPicPr>
            <p:cNvPr id="14" name="Picture 4" descr="C:\Users\Marek\Desktop\VC2 and VC1\Pics\8. VC2 after 1st coating\DSC0472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1" t="56195" r="12862" b="8906"/>
            <a:stretch/>
          </p:blipFill>
          <p:spPr bwMode="auto">
            <a:xfrm>
              <a:off x="4860032" y="1296696"/>
              <a:ext cx="3672408" cy="127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347643" y="1811384"/>
              <a:ext cx="81150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  trial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76306" y="1823064"/>
            <a:ext cx="4345538" cy="1392837"/>
            <a:chOff x="4860032" y="2769125"/>
            <a:chExt cx="4345538" cy="1392837"/>
          </a:xfrm>
        </p:grpSpPr>
        <p:pic>
          <p:nvPicPr>
            <p:cNvPr id="17" name="Picture 5" descr="C:\Users\Marek\Desktop\VC2 and VC1\Pics\10. VC2 set 2 after coating 1 Oct\DSC0484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70" b="11761"/>
            <a:stretch/>
          </p:blipFill>
          <p:spPr bwMode="auto">
            <a:xfrm>
              <a:off x="4860032" y="2769125"/>
              <a:ext cx="3672408" cy="1392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8347643" y="3024322"/>
              <a:ext cx="8579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2</a:t>
              </a:r>
              <a:r>
                <a:rPr lang="en-US" sz="1600" baseline="30000" dirty="0" smtClean="0"/>
                <a:t>nd</a:t>
              </a:r>
              <a:r>
                <a:rPr lang="en-US" sz="1600" dirty="0" smtClean="0"/>
                <a:t>  trial</a:t>
              </a:r>
              <a:endParaRPr lang="en-US" sz="16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7591" y="986496"/>
            <a:ext cx="382480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VC with antechamber: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85750" y="152400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NEG </a:t>
            </a:r>
            <a:r>
              <a:rPr lang="en-US" sz="4000" dirty="0" smtClean="0"/>
              <a:t>coating: </a:t>
            </a:r>
            <a:r>
              <a:rPr lang="en-US" sz="4000" i="1" dirty="0" smtClean="0"/>
              <a:t>R&amp;D</a:t>
            </a:r>
            <a:endParaRPr lang="en-US" sz="4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31627" r="9248" b="23151"/>
          <a:stretch/>
        </p:blipFill>
        <p:spPr bwMode="auto">
          <a:xfrm>
            <a:off x="1371600" y="3687475"/>
            <a:ext cx="5990665" cy="266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477956" y="4403387"/>
            <a:ext cx="1114924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 trial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sz="1600" dirty="0"/>
              <a:t> </a:t>
            </a:r>
            <a:endParaRPr lang="en-US" sz="1600" dirty="0" smtClean="0"/>
          </a:p>
          <a:p>
            <a:pPr marL="285750" indent="-285750" algn="ctr">
              <a:buFont typeface="Wingdings" pitchFamily="2" charset="2"/>
              <a:buChar char="ü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79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"/>
    </mc:Choice>
    <mc:Fallback>
      <p:transition spd="slow" advTm="47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NEG </a:t>
            </a:r>
            <a:r>
              <a:rPr lang="en-US" dirty="0">
                <a:solidFill>
                  <a:srgbClr val="FFC9C9"/>
                </a:solidFill>
              </a:rPr>
              <a:t>coating issues.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Installation.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"/>
    </mc:Choice>
    <mc:Fallback>
      <p:transition spd="slow" advTm="44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990600"/>
            <a:ext cx="8763000" cy="48006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One achromat should be assembled, baked, activated and placed under vacuum inside the magnet block.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Assembly </a:t>
            </a:r>
            <a:r>
              <a:rPr lang="en-US" b="1" dirty="0" smtClean="0">
                <a:solidFill>
                  <a:srgbClr val="C00000"/>
                </a:solidFill>
              </a:rPr>
              <a:t>tables: </a:t>
            </a:r>
            <a:r>
              <a:rPr lang="en-US" dirty="0" smtClean="0">
                <a:solidFill>
                  <a:srgbClr val="C00000"/>
                </a:solidFill>
              </a:rPr>
              <a:t>for assembly of one achromat of 23 m.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Lifting tool: </a:t>
            </a:r>
            <a:r>
              <a:rPr lang="en-US" dirty="0" smtClean="0">
                <a:solidFill>
                  <a:srgbClr val="C00000"/>
                </a:solidFill>
              </a:rPr>
              <a:t>for handling flexible copper tubes (</a:t>
            </a:r>
            <a:r>
              <a:rPr lang="en-US" dirty="0">
                <a:solidFill>
                  <a:srgbClr val="C00000"/>
                </a:solidFill>
              </a:rPr>
              <a:t>mainly after activation</a:t>
            </a:r>
            <a:r>
              <a:rPr lang="en-US" dirty="0" smtClean="0">
                <a:solidFill>
                  <a:srgbClr val="C00000"/>
                </a:solidFill>
              </a:rPr>
              <a:t>) + free expansion during bakeout, space inside the tunnel?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Heater jackets: </a:t>
            </a:r>
            <a:r>
              <a:rPr lang="en-US" dirty="0" smtClean="0">
                <a:solidFill>
                  <a:srgbClr val="C00000"/>
                </a:solidFill>
              </a:rPr>
              <a:t>for activation of </a:t>
            </a:r>
            <a:r>
              <a:rPr lang="en-US" dirty="0" smtClean="0">
                <a:solidFill>
                  <a:srgbClr val="C00000"/>
                </a:solidFill>
              </a:rPr>
              <a:t>NEG, occupy less space.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Protection </a:t>
            </a:r>
            <a:r>
              <a:rPr lang="en-US" b="1" dirty="0">
                <a:solidFill>
                  <a:srgbClr val="C00000"/>
                </a:solidFill>
              </a:rPr>
              <a:t>for bellows </a:t>
            </a:r>
            <a:r>
              <a:rPr lang="en-US" dirty="0">
                <a:solidFill>
                  <a:srgbClr val="C00000"/>
                </a:solidFill>
              </a:rPr>
              <a:t>during movement.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159909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Installation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00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3"/>
    </mc:Choice>
    <mc:Fallback>
      <p:transition spd="slow" advTm="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C9C9"/>
                </a:solidFill>
              </a:rPr>
              <a:t>NEG </a:t>
            </a:r>
            <a:r>
              <a:rPr lang="en-US" dirty="0" smtClean="0">
                <a:solidFill>
                  <a:srgbClr val="FFC9C9"/>
                </a:solidFill>
              </a:rPr>
              <a:t>coating issues.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Installation.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6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/>
          </p:cNvSpPr>
          <p:nvPr/>
        </p:nvSpPr>
        <p:spPr>
          <a:xfrm>
            <a:off x="762000" y="159909"/>
            <a:ext cx="8534400" cy="6477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 </a:t>
            </a:r>
            <a:endParaRPr lang="en-US" i="1" dirty="0"/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160506" y="1066800"/>
            <a:ext cx="8831094" cy="533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Challenging design</a:t>
            </a:r>
            <a:r>
              <a:rPr lang="en-US" dirty="0" smtClean="0">
                <a:solidFill>
                  <a:srgbClr val="C00000"/>
                </a:solidFill>
              </a:rPr>
              <a:t>: technical </a:t>
            </a:r>
            <a:r>
              <a:rPr lang="en-US" dirty="0" smtClean="0">
                <a:solidFill>
                  <a:srgbClr val="C00000"/>
                </a:solidFill>
              </a:rPr>
              <a:t>solutions supported with FEA and tests…etc</a:t>
            </a:r>
            <a:r>
              <a:rPr lang="en-US" dirty="0" smtClean="0">
                <a:solidFill>
                  <a:srgbClr val="C00000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Challenging manufacturing</a:t>
            </a:r>
            <a:r>
              <a:rPr lang="en-US" dirty="0" smtClean="0">
                <a:solidFill>
                  <a:srgbClr val="C00000"/>
                </a:solidFill>
              </a:rPr>
              <a:t>: varies manufacturing techniques, </a:t>
            </a:r>
            <a:r>
              <a:rPr lang="en-US" dirty="0" smtClean="0">
                <a:solidFill>
                  <a:srgbClr val="C00000"/>
                </a:solidFill>
              </a:rPr>
              <a:t>need of follow up, acceptance tests…etc</a:t>
            </a:r>
            <a:r>
              <a:rPr lang="en-US" dirty="0" smtClean="0">
                <a:solidFill>
                  <a:srgbClr val="C00000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Complication due to NEG coating</a:t>
            </a:r>
            <a:r>
              <a:rPr lang="en-US" dirty="0" smtClean="0">
                <a:solidFill>
                  <a:srgbClr val="C00000"/>
                </a:solidFill>
              </a:rPr>
              <a:t>: extensive testing and </a:t>
            </a:r>
            <a:r>
              <a:rPr lang="en-US" dirty="0" smtClean="0">
                <a:solidFill>
                  <a:srgbClr val="C00000"/>
                </a:solidFill>
              </a:rPr>
              <a:t>inspection is needed.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Careful handing and installation</a:t>
            </a:r>
            <a:r>
              <a:rPr lang="en-US" dirty="0" smtClean="0">
                <a:solidFill>
                  <a:srgbClr val="C00000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120000"/>
              </a:lnSpc>
            </a:pPr>
            <a:endParaRPr 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72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/>
          <a:stretch/>
        </p:blipFill>
        <p:spPr bwMode="auto">
          <a:xfrm>
            <a:off x="228600" y="990600"/>
            <a:ext cx="8846727" cy="455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3000" y="2514600"/>
            <a:ext cx="4042364" cy="16634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40987" y="5546908"/>
            <a:ext cx="6400800" cy="10062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Acknowledgment:</a:t>
            </a:r>
          </a:p>
          <a:p>
            <a:pPr marL="0" indent="0" algn="ctr">
              <a:buNone/>
            </a:pP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Jonny Ahlbäck, Marek Grabski, ALBA, CERN</a:t>
            </a:r>
          </a:p>
          <a:p>
            <a:pPr marL="0" indent="0" algn="ctr">
              <a:buNone/>
            </a:pP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MAX IV staff</a:t>
            </a:r>
            <a:endParaRPr lang="en-US" sz="1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8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7B7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7B7"/>
                </a:solidFill>
              </a:rPr>
              <a:t>NEG </a:t>
            </a:r>
            <a:r>
              <a:rPr lang="en-US" dirty="0" smtClean="0">
                <a:solidFill>
                  <a:srgbClr val="FFB7B7"/>
                </a:solidFill>
              </a:rPr>
              <a:t>coating issues.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Installation</a:t>
            </a:r>
            <a:r>
              <a:rPr lang="en-US" dirty="0" smtClean="0">
                <a:solidFill>
                  <a:srgbClr val="FFC9C9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7B7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5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6"/>
    </mc:Choice>
    <mc:Fallback>
      <p:transition spd="slow" advTm="309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80010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Constrains and requirements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</a:rPr>
              <a:t>Compact lattice</a:t>
            </a:r>
            <a:r>
              <a:rPr lang="en-US" sz="4000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</a:rPr>
              <a:t>C</a:t>
            </a:r>
            <a:r>
              <a:rPr lang="en-US" sz="4000" b="1" dirty="0" smtClean="0">
                <a:solidFill>
                  <a:srgbClr val="C00000"/>
                </a:solidFill>
              </a:rPr>
              <a:t>losed </a:t>
            </a:r>
            <a:r>
              <a:rPr lang="en-US" sz="4000" b="1" dirty="0" smtClean="0">
                <a:solidFill>
                  <a:srgbClr val="C00000"/>
                </a:solidFill>
              </a:rPr>
              <a:t>solid magnet block</a:t>
            </a:r>
            <a:r>
              <a:rPr lang="en-US" sz="4000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</a:rPr>
              <a:t>S</a:t>
            </a:r>
            <a:r>
              <a:rPr lang="en-US" sz="4000" b="1" dirty="0" smtClean="0">
                <a:solidFill>
                  <a:srgbClr val="C00000"/>
                </a:solidFill>
              </a:rPr>
              <a:t>mall </a:t>
            </a:r>
            <a:r>
              <a:rPr lang="en-US" sz="4000" b="1" dirty="0" smtClean="0">
                <a:solidFill>
                  <a:srgbClr val="C00000"/>
                </a:solidFill>
              </a:rPr>
              <a:t>aperture of the magnets.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</a:rPr>
              <a:t>Target pressure with beam.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</a:rPr>
              <a:t>Removal of the power from SR.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</a:rPr>
              <a:t>Stable positioning for BPM</a:t>
            </a:r>
            <a:r>
              <a:rPr lang="en-US" sz="4000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4000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9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09"/>
    </mc:Choice>
    <mc:Fallback>
      <p:transition spd="slow" advTm="3950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1"/>
            <a:ext cx="80010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Vacuum System of MAX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IV considerations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27" y="904795"/>
            <a:ext cx="1684173" cy="914400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rgbClr val="86A27E"/>
                </a:solidFill>
              </a:rPr>
              <a:t>Small aperture for the magnets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>
              <a:solidFill>
                <a:srgbClr val="86A27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5400000">
            <a:off x="7246427" y="1933495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615928" y="2381250"/>
            <a:ext cx="2223272" cy="533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3000" dirty="0"/>
              <a:t>NEG coating</a:t>
            </a:r>
          </a:p>
          <a:p>
            <a:endParaRPr lang="en-US" sz="3000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42921" y="4283670"/>
            <a:ext cx="1981280" cy="6312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/>
              <a:t>Copper vacuum chambers</a:t>
            </a:r>
          </a:p>
          <a:p>
            <a:endParaRPr lang="en-US" sz="2000" dirty="0"/>
          </a:p>
        </p:txBody>
      </p:sp>
      <p:sp>
        <p:nvSpPr>
          <p:cNvPr id="16" name="Right Arrow 15"/>
          <p:cNvSpPr/>
          <p:nvPr/>
        </p:nvSpPr>
        <p:spPr>
          <a:xfrm rot="5400000">
            <a:off x="1738332" y="3859218"/>
            <a:ext cx="419938" cy="42896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20001582">
            <a:off x="2991512" y="3537625"/>
            <a:ext cx="3787155" cy="304800"/>
          </a:xfrm>
          <a:prstGeom prst="rightArrow">
            <a:avLst>
              <a:gd name="adj1" fmla="val 50000"/>
              <a:gd name="adj2" fmla="val 8931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7265325" y="3124200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324600" y="3505198"/>
            <a:ext cx="2590799" cy="6153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Strict surface preparation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rot="5400000">
            <a:off x="7254962" y="4227575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6560016" y="4572000"/>
            <a:ext cx="2126783" cy="609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Etching and cleaning process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52400" y="3561725"/>
            <a:ext cx="2526471" cy="2968037"/>
            <a:chOff x="152400" y="3561725"/>
            <a:chExt cx="2526471" cy="2968037"/>
          </a:xfrm>
        </p:grpSpPr>
        <p:sp>
          <p:nvSpPr>
            <p:cNvPr id="23" name="Curved Right Arrow 22"/>
            <p:cNvSpPr/>
            <p:nvPr/>
          </p:nvSpPr>
          <p:spPr>
            <a:xfrm>
              <a:off x="152400" y="3561725"/>
              <a:ext cx="609600" cy="2789139"/>
            </a:xfrm>
            <a:prstGeom prst="curvedRightArrow">
              <a:avLst>
                <a:gd name="adj1" fmla="val 40500"/>
                <a:gd name="adj2" fmla="val 83993"/>
                <a:gd name="adj3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848354" y="5943366"/>
              <a:ext cx="1830517" cy="58639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But w. stable BPM</a:t>
              </a:r>
            </a:p>
            <a:p>
              <a:pPr marL="457200" indent="-457200" algn="l">
                <a:buFont typeface="Arial" pitchFamily="34" charset="0"/>
                <a:buChar char="•"/>
              </a:pPr>
              <a:endParaRPr lang="en-US" dirty="0"/>
            </a:p>
          </p:txBody>
        </p:sp>
      </p:grpSp>
      <p:sp>
        <p:nvSpPr>
          <p:cNvPr id="25" name="Subtitle 2"/>
          <p:cNvSpPr txBox="1">
            <a:spLocks/>
          </p:cNvSpPr>
          <p:nvPr/>
        </p:nvSpPr>
        <p:spPr>
          <a:xfrm>
            <a:off x="3521236" y="5867400"/>
            <a:ext cx="2879564" cy="7622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Welded bellows on </a:t>
            </a:r>
          </a:p>
          <a:p>
            <a:r>
              <a:rPr lang="en-US" dirty="0" smtClean="0"/>
              <a:t>Chambers’ extremities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2590800" y="6122264"/>
            <a:ext cx="704488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609600" y="5359323"/>
            <a:ext cx="1036584" cy="4328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flexible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>
            <a:off x="1724365" y="5422114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237954" y="5257800"/>
            <a:ext cx="1514646" cy="651030"/>
          </a:xfrm>
          <a:prstGeom prst="rect">
            <a:avLst/>
          </a:prstGeom>
          <a:solidFill>
            <a:srgbClr val="C5E5C9"/>
          </a:solidFill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Installation difficulties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>
            <a:off x="3752599" y="5445558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197367" y="5257800"/>
            <a:ext cx="2127233" cy="6855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Careful preparation for installation!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1998221" y="838200"/>
            <a:ext cx="1684173" cy="914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b="1" dirty="0">
                <a:solidFill>
                  <a:srgbClr val="86A27E"/>
                </a:solidFill>
              </a:rPr>
              <a:t>Compact lattice</a:t>
            </a:r>
          </a:p>
          <a:p>
            <a:endParaRPr lang="en-US" b="1" dirty="0">
              <a:solidFill>
                <a:srgbClr val="86A27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0370" y="1095295"/>
            <a:ext cx="20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+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 rot="8645611">
            <a:off x="3084089" y="4008029"/>
            <a:ext cx="3883342" cy="304800"/>
          </a:xfrm>
          <a:prstGeom prst="rightArrow">
            <a:avLst>
              <a:gd name="adj1" fmla="val 50000"/>
              <a:gd name="adj2" fmla="val 92712"/>
            </a:avLst>
          </a:prstGeom>
          <a:solidFill>
            <a:srgbClr val="CA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 rot="7186612">
            <a:off x="1219397" y="4907712"/>
            <a:ext cx="467739" cy="44748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54322" y="1690300"/>
            <a:ext cx="2485986" cy="1224349"/>
            <a:chOff x="354322" y="1690300"/>
            <a:chExt cx="2485986" cy="1224349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354322" y="2314494"/>
              <a:ext cx="2485986" cy="60015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conductance </a:t>
              </a:r>
              <a:r>
                <a:rPr lang="en-US" dirty="0"/>
                <a:t>limited </a:t>
              </a:r>
              <a:r>
                <a:rPr lang="en-US" dirty="0" smtClean="0"/>
                <a:t>tubes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700960" y="1752952"/>
              <a:ext cx="619455" cy="494152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ubtitle 2"/>
          <p:cNvSpPr txBox="1">
            <a:spLocks/>
          </p:cNvSpPr>
          <p:nvPr/>
        </p:nvSpPr>
        <p:spPr>
          <a:xfrm>
            <a:off x="4495800" y="838200"/>
            <a:ext cx="1981200" cy="10086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No lumped absorbers nor </a:t>
            </a:r>
            <a:r>
              <a:rPr lang="en-US" sz="2000" dirty="0" smtClean="0"/>
              <a:t>antechamber</a:t>
            </a:r>
            <a:endParaRPr lang="en-US" sz="2000" dirty="0"/>
          </a:p>
        </p:txBody>
      </p:sp>
      <p:sp>
        <p:nvSpPr>
          <p:cNvPr id="4" name="Right Arrow 3"/>
          <p:cNvSpPr/>
          <p:nvPr/>
        </p:nvSpPr>
        <p:spPr>
          <a:xfrm>
            <a:off x="3783573" y="1106416"/>
            <a:ext cx="712227" cy="39425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5644038" y="2457449"/>
            <a:ext cx="756762" cy="39446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Arrow 48"/>
          <p:cNvSpPr/>
          <p:nvPr/>
        </p:nvSpPr>
        <p:spPr>
          <a:xfrm rot="5400000">
            <a:off x="7263628" y="5334000"/>
            <a:ext cx="533400" cy="2286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6477000" y="5791200"/>
            <a:ext cx="2286000" cy="674198"/>
          </a:xfrm>
          <a:prstGeom prst="rect">
            <a:avLst/>
          </a:prstGeom>
          <a:solidFill>
            <a:srgbClr val="C5E5C9"/>
          </a:solidFill>
          <a:ln>
            <a:noFill/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Manufacturing process</a:t>
            </a:r>
            <a:r>
              <a:rPr lang="en-US" dirty="0"/>
              <a:t> </a:t>
            </a:r>
            <a:r>
              <a:rPr lang="en-US" dirty="0" smtClean="0"/>
              <a:t>complication.</a:t>
            </a:r>
          </a:p>
        </p:txBody>
      </p:sp>
      <p:sp>
        <p:nvSpPr>
          <p:cNvPr id="51" name="Right Arrow 50"/>
          <p:cNvSpPr/>
          <p:nvPr/>
        </p:nvSpPr>
        <p:spPr>
          <a:xfrm rot="16999463">
            <a:off x="4970203" y="4225914"/>
            <a:ext cx="3083819" cy="450390"/>
          </a:xfrm>
          <a:prstGeom prst="rightArrow">
            <a:avLst/>
          </a:prstGeom>
          <a:solidFill>
            <a:srgbClr val="CF7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799687" y="1066934"/>
            <a:ext cx="5887113" cy="1147432"/>
            <a:chOff x="2799687" y="1066934"/>
            <a:chExt cx="5887113" cy="1147432"/>
          </a:xfrm>
        </p:grpSpPr>
        <p:sp>
          <p:nvSpPr>
            <p:cNvPr id="6" name="Right Arrow 5"/>
            <p:cNvSpPr/>
            <p:nvPr/>
          </p:nvSpPr>
          <p:spPr>
            <a:xfrm>
              <a:off x="6345210" y="1171960"/>
              <a:ext cx="638821" cy="38100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6705600" y="1066934"/>
              <a:ext cx="1981200" cy="5334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Distributed pumping</a:t>
              </a:r>
            </a:p>
            <a:p>
              <a:pPr marL="457200" indent="-457200">
                <a:buFont typeface="Arial" pitchFamily="34" charset="0"/>
                <a:buChar char="•"/>
              </a:pPr>
              <a:endParaRPr lang="en-US" sz="2000" dirty="0"/>
            </a:p>
          </p:txBody>
        </p:sp>
        <p:sp>
          <p:nvSpPr>
            <p:cNvPr id="44" name="Right Arrow 43"/>
            <p:cNvSpPr/>
            <p:nvPr/>
          </p:nvSpPr>
          <p:spPr>
            <a:xfrm rot="21032692">
              <a:off x="2799687" y="1880238"/>
              <a:ext cx="4345781" cy="334128"/>
            </a:xfrm>
            <a:prstGeom prst="rightArrow">
              <a:avLst>
                <a:gd name="adj1" fmla="val 50000"/>
                <a:gd name="adj2" fmla="val 8931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2000" y="2443790"/>
            <a:ext cx="4080771" cy="1518610"/>
            <a:chOff x="762000" y="2443790"/>
            <a:chExt cx="4080771" cy="1518610"/>
          </a:xfrm>
        </p:grpSpPr>
        <p:sp>
          <p:nvSpPr>
            <p:cNvPr id="14" name="Subtitle 2"/>
            <p:cNvSpPr txBox="1">
              <a:spLocks/>
            </p:cNvSpPr>
            <p:nvPr/>
          </p:nvSpPr>
          <p:spPr>
            <a:xfrm>
              <a:off x="762000" y="3465195"/>
              <a:ext cx="2819400" cy="49720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Distributed absorbers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752600" y="2443790"/>
              <a:ext cx="3090171" cy="869816"/>
              <a:chOff x="1752600" y="2443790"/>
              <a:chExt cx="3090171" cy="869816"/>
            </a:xfrm>
          </p:grpSpPr>
          <p:sp>
            <p:nvSpPr>
              <p:cNvPr id="47" name="Right Arrow 46"/>
              <p:cNvSpPr/>
              <p:nvPr/>
            </p:nvSpPr>
            <p:spPr>
              <a:xfrm rot="8628196">
                <a:off x="2219092" y="2443790"/>
                <a:ext cx="2623679" cy="401650"/>
              </a:xfrm>
              <a:prstGeom prst="rightArrow">
                <a:avLst/>
              </a:prstGeom>
              <a:solidFill>
                <a:srgbClr val="D48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5400000">
                <a:off x="1758670" y="2918026"/>
                <a:ext cx="389510" cy="401650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5" name="Right Arrow 44"/>
          <p:cNvSpPr/>
          <p:nvPr/>
        </p:nvSpPr>
        <p:spPr>
          <a:xfrm>
            <a:off x="2667000" y="2470913"/>
            <a:ext cx="1199393" cy="3810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3962400" y="2314496"/>
            <a:ext cx="1628193" cy="924004"/>
          </a:xfrm>
          <a:prstGeom prst="rect">
            <a:avLst/>
          </a:prstGeom>
          <a:solidFill>
            <a:srgbClr val="FBE8E5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Beam to FE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13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54"/>
    </mc:Choice>
    <mc:Fallback>
      <p:transition spd="slow" advTm="21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20" grpId="0"/>
      <p:bldP spid="21" grpId="0" animBg="1"/>
      <p:bldP spid="22" grpId="0"/>
      <p:bldP spid="25" grpId="0"/>
      <p:bldP spid="26" grpId="0" animBg="1"/>
      <p:bldP spid="31" grpId="0"/>
      <p:bldP spid="32" grpId="0" animBg="1"/>
      <p:bldP spid="33" grpId="0" animBg="1"/>
      <p:bldP spid="34" grpId="0" animBg="1"/>
      <p:bldP spid="35" grpId="0"/>
      <p:bldP spid="37" grpId="0"/>
      <p:bldP spid="10" grpId="0"/>
      <p:bldP spid="36" grpId="0" animBg="1"/>
      <p:bldP spid="39" grpId="0" animBg="1"/>
      <p:bldP spid="5" grpId="0"/>
      <p:bldP spid="4" grpId="0" animBg="1"/>
      <p:bldP spid="46" grpId="0" animBg="1"/>
      <p:bldP spid="49" grpId="0" animBg="1"/>
      <p:bldP spid="50" grpId="0" animBg="1"/>
      <p:bldP spid="51" grpId="0" animBg="1"/>
      <p:bldP spid="45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DBD"/>
                </a:solidFill>
              </a:rPr>
              <a:t>MAX IV Vacuum system constrains, challenges and considerations.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Vacuum system layout.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DBD"/>
                </a:solidFill>
              </a:rPr>
              <a:t>NEG </a:t>
            </a:r>
            <a:r>
              <a:rPr lang="en-US" dirty="0" smtClean="0">
                <a:solidFill>
                  <a:srgbClr val="FFBDBD"/>
                </a:solidFill>
              </a:rPr>
              <a:t>coating issues.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FFC9C9"/>
                </a:solidFill>
              </a:rPr>
              <a:t>Installation</a:t>
            </a:r>
            <a:r>
              <a:rPr lang="en-US" dirty="0" smtClean="0">
                <a:solidFill>
                  <a:srgbClr val="FFC9C9"/>
                </a:solidFill>
              </a:rPr>
              <a:t>.</a:t>
            </a:r>
            <a:endParaRPr lang="en-US" dirty="0" smtClean="0">
              <a:solidFill>
                <a:srgbClr val="FFBDBD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FFBDBD"/>
                </a:solidFill>
              </a:rPr>
              <a:t>Conclusion.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2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1"/>
    </mc:Choice>
    <mc:Fallback>
      <p:transition spd="slow" advTm="66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1"/>
            <a:ext cx="8001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vacuum system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763000" cy="53340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</a:t>
            </a:r>
            <a:r>
              <a:rPr lang="en-US" sz="2800" dirty="0" smtClean="0">
                <a:solidFill>
                  <a:srgbClr val="C00000"/>
                </a:solidFill>
              </a:rPr>
              <a:t>he vacuum chamber inside diameter is </a:t>
            </a:r>
            <a:r>
              <a:rPr lang="en-US" sz="2800" b="1" dirty="0" smtClean="0">
                <a:solidFill>
                  <a:srgbClr val="C00000"/>
                </a:solidFill>
              </a:rPr>
              <a:t>22 mm </a:t>
            </a:r>
            <a:r>
              <a:rPr lang="en-US" sz="2800" dirty="0" smtClean="0">
                <a:solidFill>
                  <a:srgbClr val="C00000"/>
                </a:solidFill>
              </a:rPr>
              <a:t>(27 mm in the dummy straight sections</a:t>
            </a:r>
            <a:r>
              <a:rPr lang="en-US" sz="2800" dirty="0" smtClean="0">
                <a:solidFill>
                  <a:srgbClr val="C00000"/>
                </a:solidFill>
              </a:rPr>
              <a:t>), </a:t>
            </a:r>
            <a:r>
              <a:rPr lang="en-US" sz="2800" b="1" dirty="0" smtClean="0">
                <a:solidFill>
                  <a:srgbClr val="C00000"/>
                </a:solidFill>
              </a:rPr>
              <a:t>1mm thickness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  <a:endParaRPr lang="en-US" sz="2800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Copper vacuum chambers OFS </a:t>
            </a:r>
            <a:r>
              <a:rPr lang="en-US" sz="2800" dirty="0" smtClean="0">
                <a:solidFill>
                  <a:srgbClr val="C00000"/>
                </a:solidFill>
              </a:rPr>
              <a:t>(resistance to activation cycles)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Areas with </a:t>
            </a:r>
            <a:r>
              <a:rPr lang="en-US" sz="2800" b="1" dirty="0">
                <a:solidFill>
                  <a:srgbClr val="C00000"/>
                </a:solidFill>
              </a:rPr>
              <a:t>St. steel </a:t>
            </a:r>
            <a:r>
              <a:rPr lang="en-US" sz="2800" dirty="0">
                <a:solidFill>
                  <a:srgbClr val="C00000"/>
                </a:solidFill>
              </a:rPr>
              <a:t>for fast corrector coils.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Distributed </a:t>
            </a:r>
            <a:r>
              <a:rPr lang="en-US" sz="2800" b="1" dirty="0" smtClean="0">
                <a:solidFill>
                  <a:srgbClr val="C00000"/>
                </a:solidFill>
              </a:rPr>
              <a:t>cooling.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Distributed pumping all along the chamber length, using </a:t>
            </a:r>
            <a:r>
              <a:rPr lang="en-US" sz="2800" b="1" dirty="0" smtClean="0">
                <a:solidFill>
                  <a:srgbClr val="C00000"/>
                </a:solidFill>
              </a:rPr>
              <a:t>NEG coating</a:t>
            </a:r>
            <a:r>
              <a:rPr lang="en-US" sz="2800" dirty="0" smtClean="0">
                <a:solidFill>
                  <a:srgbClr val="C00000"/>
                </a:solidFill>
              </a:rPr>
              <a:t>.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One Lumped absorber </a:t>
            </a:r>
            <a:r>
              <a:rPr lang="en-US" sz="2800" dirty="0" smtClean="0">
                <a:solidFill>
                  <a:srgbClr val="C00000"/>
                </a:solidFill>
              </a:rPr>
              <a:t>per achromat is needed to extract the photon beam to the front ends.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Welded bellows </a:t>
            </a:r>
            <a:r>
              <a:rPr lang="en-US" sz="2800" dirty="0" smtClean="0">
                <a:solidFill>
                  <a:srgbClr val="C00000"/>
                </a:solidFill>
              </a:rPr>
              <a:t>to allow the VC to expand without affecting the BPM position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09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1"/>
    </mc:Choice>
    <mc:Fallback>
      <p:transition spd="slow" advTm="67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6754"/>
            <a:ext cx="9144000" cy="2284246"/>
            <a:chOff x="543482" y="990600"/>
            <a:chExt cx="8057033" cy="2015856"/>
          </a:xfrm>
        </p:grpSpPr>
        <p:sp>
          <p:nvSpPr>
            <p:cNvPr id="2" name="TextBox 1"/>
            <p:cNvSpPr txBox="1"/>
            <p:nvPr/>
          </p:nvSpPr>
          <p:spPr>
            <a:xfrm>
              <a:off x="6324600" y="9906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One achromat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6" t="26812" r="4132" b="25231"/>
            <a:stretch/>
          </p:blipFill>
          <p:spPr bwMode="auto">
            <a:xfrm>
              <a:off x="543482" y="1066800"/>
              <a:ext cx="8057033" cy="1939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06" y="1778287"/>
            <a:ext cx="7857588" cy="330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228601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vacuum system layout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09600" y="838200"/>
            <a:ext cx="7762318" cy="6015802"/>
            <a:chOff x="553873" y="842198"/>
            <a:chExt cx="7762318" cy="6015802"/>
          </a:xfrm>
        </p:grpSpPr>
        <p:grpSp>
          <p:nvGrpSpPr>
            <p:cNvPr id="31" name="Group 30"/>
            <p:cNvGrpSpPr/>
            <p:nvPr/>
          </p:nvGrpSpPr>
          <p:grpSpPr>
            <a:xfrm>
              <a:off x="553873" y="842198"/>
              <a:ext cx="7762318" cy="6015802"/>
              <a:chOff x="553873" y="842198"/>
              <a:chExt cx="7762318" cy="601580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21" t="15073" r="11357" b="3809"/>
              <a:stretch/>
            </p:blipFill>
            <p:spPr bwMode="auto">
              <a:xfrm>
                <a:off x="553873" y="857144"/>
                <a:ext cx="7762318" cy="6000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Down Arrow 6"/>
              <p:cNvSpPr/>
              <p:nvPr/>
            </p:nvSpPr>
            <p:spPr>
              <a:xfrm>
                <a:off x="4953000" y="5742708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Down Arrow 8"/>
              <p:cNvSpPr/>
              <p:nvPr/>
            </p:nvSpPr>
            <p:spPr>
              <a:xfrm>
                <a:off x="4206432" y="5361708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3106882" y="5143500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Down Arrow 10"/>
              <p:cNvSpPr/>
              <p:nvPr/>
            </p:nvSpPr>
            <p:spPr>
              <a:xfrm rot="5400000">
                <a:off x="2590800" y="5029200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5400000">
                <a:off x="4440382" y="895244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Down Arrow 12"/>
              <p:cNvSpPr/>
              <p:nvPr/>
            </p:nvSpPr>
            <p:spPr>
              <a:xfrm rot="5400000">
                <a:off x="1786439" y="3918171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Down Arrow 13"/>
              <p:cNvSpPr/>
              <p:nvPr/>
            </p:nvSpPr>
            <p:spPr>
              <a:xfrm rot="5400000">
                <a:off x="2667000" y="2363274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Down Arrow 14"/>
              <p:cNvSpPr/>
              <p:nvPr/>
            </p:nvSpPr>
            <p:spPr>
              <a:xfrm rot="5400000">
                <a:off x="3505200" y="1688299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Down Arrow 15"/>
              <p:cNvSpPr/>
              <p:nvPr/>
            </p:nvSpPr>
            <p:spPr>
              <a:xfrm rot="5400000">
                <a:off x="2057400" y="3210426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Down Arrow 16"/>
              <p:cNvSpPr/>
              <p:nvPr/>
            </p:nvSpPr>
            <p:spPr>
              <a:xfrm rot="5400000">
                <a:off x="1959621" y="4583952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Down Arrow 17"/>
              <p:cNvSpPr/>
              <p:nvPr/>
            </p:nvSpPr>
            <p:spPr>
              <a:xfrm rot="5400000">
                <a:off x="5715000" y="836364"/>
                <a:ext cx="228600" cy="381000"/>
              </a:xfrm>
              <a:prstGeom prst="downArrow">
                <a:avLst/>
              </a:prstGeom>
              <a:solidFill>
                <a:srgbClr val="8B33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19800" y="842198"/>
                <a:ext cx="712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BPM</a:t>
                </a:r>
                <a:endParaRPr lang="en-US" dirty="0"/>
              </a:p>
            </p:txBody>
          </p:sp>
          <p:sp>
            <p:nvSpPr>
              <p:cNvPr id="20" name="Down Arrow 19"/>
              <p:cNvSpPr/>
              <p:nvPr/>
            </p:nvSpPr>
            <p:spPr>
              <a:xfrm rot="5400000">
                <a:off x="5791200" y="6400799"/>
                <a:ext cx="228600" cy="381000"/>
              </a:xfrm>
              <a:prstGeom prst="downArrow">
                <a:avLst/>
              </a:prstGeom>
              <a:solidFill>
                <a:srgbClr val="6985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Down Arrow 20"/>
              <p:cNvSpPr/>
              <p:nvPr/>
            </p:nvSpPr>
            <p:spPr>
              <a:xfrm rot="5400000">
                <a:off x="3373582" y="2192480"/>
                <a:ext cx="228600" cy="381000"/>
              </a:xfrm>
              <a:prstGeom prst="downArrow">
                <a:avLst/>
              </a:prstGeom>
              <a:solidFill>
                <a:srgbClr val="6985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Down Arrow 21"/>
              <p:cNvSpPr/>
              <p:nvPr/>
            </p:nvSpPr>
            <p:spPr>
              <a:xfrm rot="5400000">
                <a:off x="5715000" y="1184566"/>
                <a:ext cx="228600" cy="381000"/>
              </a:xfrm>
              <a:prstGeom prst="downArrow">
                <a:avLst/>
              </a:prstGeom>
              <a:solidFill>
                <a:srgbClr val="6985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19799" y="1196932"/>
                <a:ext cx="1915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Ion pump location</a:t>
                </a:r>
                <a:endParaRPr lang="en-US" dirty="0"/>
              </a:p>
            </p:txBody>
          </p:sp>
          <p:sp>
            <p:nvSpPr>
              <p:cNvPr id="24" name="Down Arrow 23"/>
              <p:cNvSpPr/>
              <p:nvPr/>
            </p:nvSpPr>
            <p:spPr>
              <a:xfrm rot="16200000">
                <a:off x="2992582" y="5926278"/>
                <a:ext cx="228600" cy="381000"/>
              </a:xfrm>
              <a:prstGeom prst="downArrow">
                <a:avLst/>
              </a:prstGeom>
              <a:solidFill>
                <a:srgbClr val="3355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Down Arrow 24"/>
              <p:cNvSpPr/>
              <p:nvPr/>
            </p:nvSpPr>
            <p:spPr>
              <a:xfrm rot="5400000">
                <a:off x="5714999" y="1503220"/>
                <a:ext cx="228600" cy="381000"/>
              </a:xfrm>
              <a:prstGeom prst="downArrow">
                <a:avLst/>
              </a:prstGeom>
              <a:solidFill>
                <a:srgbClr val="3355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19800" y="1509054"/>
                <a:ext cx="19153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Absorber location</a:t>
                </a:r>
                <a:endParaRPr lang="en-US" dirty="0"/>
              </a:p>
            </p:txBody>
          </p:sp>
          <p:sp>
            <p:nvSpPr>
              <p:cNvPr id="28" name="Striped Right Arrow 27"/>
              <p:cNvSpPr/>
              <p:nvPr/>
            </p:nvSpPr>
            <p:spPr>
              <a:xfrm rot="11364794">
                <a:off x="4715935" y="5114058"/>
                <a:ext cx="3541732" cy="495300"/>
              </a:xfrm>
              <a:prstGeom prst="stripedRightArrow">
                <a:avLst>
                  <a:gd name="adj1" fmla="val 68228"/>
                  <a:gd name="adj2" fmla="val 206607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578659">
                <a:off x="6189251" y="5295618"/>
                <a:ext cx="1847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Beam direction</a:t>
                </a:r>
                <a:endParaRPr lang="en-US" dirty="0"/>
              </a:p>
            </p:txBody>
          </p:sp>
          <p:sp>
            <p:nvSpPr>
              <p:cNvPr id="30" name="Striped Right Arrow 29"/>
              <p:cNvSpPr/>
              <p:nvPr/>
            </p:nvSpPr>
            <p:spPr>
              <a:xfrm rot="7082618">
                <a:off x="5623013" y="5590665"/>
                <a:ext cx="381000" cy="437181"/>
              </a:xfrm>
              <a:prstGeom prst="striped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Striped Right Arrow 31"/>
              <p:cNvSpPr/>
              <p:nvPr/>
            </p:nvSpPr>
            <p:spPr>
              <a:xfrm rot="16045223">
                <a:off x="3911641" y="1187298"/>
                <a:ext cx="381000" cy="437181"/>
              </a:xfrm>
              <a:prstGeom prst="striped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Striped Right Arrow 32"/>
              <p:cNvSpPr/>
              <p:nvPr/>
            </p:nvSpPr>
            <p:spPr>
              <a:xfrm rot="10800000">
                <a:off x="5562600" y="1848819"/>
                <a:ext cx="381000" cy="437181"/>
              </a:xfrm>
              <a:prstGeom prst="striped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105801" y="1896119"/>
                <a:ext cx="2123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Sector valve location</a:t>
                </a:r>
                <a:endParaRPr lang="en-US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231423" y="5754646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VC10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69576" y="5638800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VC1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20016" y="5168670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VC2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88376" y="5295618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VC3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50176" y="4844783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VC4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45376" y="4220048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VC5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421576" y="3625039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VC6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31176" y="2819400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VC7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72988" y="1931073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VC8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90117" y="1402726"/>
              <a:ext cx="71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VC9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048" y="2362200"/>
            <a:ext cx="4671952" cy="252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49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00"/>
    </mc:Choice>
    <mc:Fallback>
      <p:transition spd="slow" advTm="9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04800" y="1043411"/>
            <a:ext cx="8458199" cy="5357389"/>
            <a:chOff x="304800" y="609600"/>
            <a:chExt cx="8458199" cy="5357389"/>
          </a:xfrm>
        </p:grpSpPr>
        <p:grpSp>
          <p:nvGrpSpPr>
            <p:cNvPr id="39" name="Group 38"/>
            <p:cNvGrpSpPr/>
            <p:nvPr/>
          </p:nvGrpSpPr>
          <p:grpSpPr>
            <a:xfrm>
              <a:off x="304800" y="609600"/>
              <a:ext cx="8458199" cy="5357389"/>
              <a:chOff x="304800" y="609600"/>
              <a:chExt cx="8458199" cy="535738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19" t="16380" r="4039" b="8078"/>
              <a:stretch/>
            </p:blipFill>
            <p:spPr bwMode="auto">
              <a:xfrm>
                <a:off x="304800" y="609600"/>
                <a:ext cx="8458199" cy="5357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878580" y="4140369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Distributed cooling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3581400" y="3505200"/>
                <a:ext cx="628498" cy="6858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5791199" y="2702867"/>
                <a:ext cx="1219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Ribs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5486400" y="2438400"/>
                <a:ext cx="914399" cy="26446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6324600" y="1905000"/>
                <a:ext cx="76199" cy="79786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2286000" y="4953000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Cooling for corrector area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1783080" y="4587240"/>
                <a:ext cx="731520" cy="36576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783019" y="2307855"/>
                <a:ext cx="121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Cooling for corrector area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6553199" y="1710035"/>
                <a:ext cx="381001" cy="652165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69392" y="3424535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Welded bellows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>
                <a:off x="762000" y="3810000"/>
                <a:ext cx="114300" cy="8382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181600" y="609600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Welded bellows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6057900" y="840432"/>
                <a:ext cx="685799" cy="15463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4209898" y="1479202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Chamber body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H="1">
                <a:off x="4502506" y="1864667"/>
                <a:ext cx="114300" cy="8382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2773680" y="4371201"/>
                <a:ext cx="1219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Ribs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3200400" y="3810000"/>
                <a:ext cx="182881" cy="56120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Right Arrow 39"/>
            <p:cNvSpPr/>
            <p:nvPr/>
          </p:nvSpPr>
          <p:spPr>
            <a:xfrm rot="9077082">
              <a:off x="2643605" y="2673407"/>
              <a:ext cx="990600" cy="290120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9935039">
              <a:off x="2152781" y="2309511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Beam direction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609600" y="228601"/>
            <a:ext cx="8001000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General Vacuum chamber geometry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2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8"/>
    </mc:Choice>
    <mc:Fallback>
      <p:transition spd="slow" advTm="3190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9|0.3|14.2|5.9|9.5|5.5|16.7|12.7|24.6|19.6|3.4|10.7|8.4|4.4|25.5|8.1|19.2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9.7|7.8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5.6|7.9|4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3|1.1|3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3.6|16.6|3.7|3.9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8|3.1|1.8|2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6|11.9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12593</TotalTime>
  <Words>993</Words>
  <Application>Microsoft Office PowerPoint</Application>
  <PresentationFormat>On-screen Show (4:3)</PresentationFormat>
  <Paragraphs>222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Vacuum System of MAX IV   Eshraq Al-Dmour</vt:lpstr>
      <vt:lpstr>Contents</vt:lpstr>
      <vt:lpstr>PowerPoint Presentation</vt:lpstr>
      <vt:lpstr>Constrains and requirements</vt:lpstr>
      <vt:lpstr>Vacuum System of MAX IV considerations</vt:lpstr>
      <vt:lpstr>PowerPoint Presentation</vt:lpstr>
      <vt:lpstr>The vacuum system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vacuum system for 3 GeV ring</dc:title>
  <dc:creator>Eshraq Al-Dmour</dc:creator>
  <cp:lastModifiedBy>Eshraq Al-Dmour</cp:lastModifiedBy>
  <cp:revision>135</cp:revision>
  <dcterms:created xsi:type="dcterms:W3CDTF">2012-10-12T06:11:17Z</dcterms:created>
  <dcterms:modified xsi:type="dcterms:W3CDTF">2012-10-30T22:14:11Z</dcterms:modified>
</cp:coreProperties>
</file>