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344" r:id="rId3"/>
    <p:sldId id="361" r:id="rId4"/>
    <p:sldId id="345" r:id="rId5"/>
    <p:sldId id="346" r:id="rId6"/>
    <p:sldId id="294" r:id="rId7"/>
    <p:sldId id="298" r:id="rId8"/>
    <p:sldId id="356" r:id="rId9"/>
    <p:sldId id="358" r:id="rId10"/>
    <p:sldId id="318" r:id="rId11"/>
    <p:sldId id="316" r:id="rId12"/>
    <p:sldId id="349" r:id="rId13"/>
    <p:sldId id="350" r:id="rId14"/>
    <p:sldId id="329" r:id="rId15"/>
    <p:sldId id="331" r:id="rId16"/>
    <p:sldId id="327" r:id="rId17"/>
    <p:sldId id="353" r:id="rId18"/>
    <p:sldId id="307" r:id="rId19"/>
  </p:sldIdLst>
  <p:sldSz cx="10693400" cy="7561263"/>
  <p:notesSz cx="7099300" cy="10234613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CC"/>
    <a:srgbClr val="FFFF99"/>
    <a:srgbClr val="990000"/>
    <a:srgbClr val="006600"/>
    <a:srgbClr val="008000"/>
    <a:srgbClr val="009900"/>
    <a:srgbClr val="FFFFE5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660"/>
  </p:normalViewPr>
  <p:slideViewPr>
    <p:cSldViewPr>
      <p:cViewPr varScale="1">
        <p:scale>
          <a:sx n="94" d="100"/>
          <a:sy n="94" d="100"/>
        </p:scale>
        <p:origin x="-1088" y="-10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8CA2516-EFE5-4B62-B386-D92D5806BF3A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768350"/>
            <a:ext cx="5426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87EC86-4F1A-4F19-8ED4-816FBCB1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0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7EC86-4F1A-4F19-8ED4-816FBCB16EC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7EC86-4F1A-4F19-8ED4-816FBCB16EC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7B0-4C14-4355-A64A-F796504E5546}" type="datetimeFigureOut">
              <a:rPr lang="pt-BR" smtClean="0"/>
              <a:pPr/>
              <a:t>10/30/12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E201-F750-4AAE-9094-22F9186700B7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 userDrawn="1"/>
        </p:nvSpPr>
        <p:spPr>
          <a:xfrm>
            <a:off x="378148" y="7129215"/>
            <a:ext cx="10062424" cy="432048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Accelerator 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R&amp;D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Ultimate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Storage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Oct. 30 - Nov.1 –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Huairou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Beijing, China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7B0-4C14-4355-A64A-F796504E5546}" type="datetimeFigureOut">
              <a:rPr lang="pt-BR" smtClean="0"/>
              <a:pPr/>
              <a:t>10/30/12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E201-F750-4AAE-9094-22F9186700B7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7B0-4C14-4355-A64A-F796504E5546}" type="datetimeFigureOut">
              <a:rPr lang="pt-BR" smtClean="0"/>
              <a:pPr/>
              <a:t>10/30/12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E201-F750-4AAE-9094-22F9186700B7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0693400" cy="100190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557168" cy="1001906"/>
          </a:xfrm>
          <a:noFill/>
        </p:spPr>
        <p:txBody>
          <a:bodyPr>
            <a:noAutofit/>
          </a:bodyPr>
          <a:lstStyle>
            <a:lvl1pPr marL="205326"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4670" y="1240082"/>
            <a:ext cx="9624060" cy="5875020"/>
          </a:xfrm>
        </p:spPr>
        <p:txBody>
          <a:bodyPr/>
          <a:lstStyle>
            <a:lvl1pPr>
              <a:buClr>
                <a:srgbClr val="008000"/>
              </a:buClr>
              <a:buSzPct val="120000"/>
              <a:defRPr sz="2400"/>
            </a:lvl1pPr>
            <a:lvl2pPr>
              <a:buClr>
                <a:srgbClr val="009900"/>
              </a:buClr>
              <a:defRPr sz="2000"/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E201-F750-4AAE-9094-22F9186700B7}" type="slidenum">
              <a:rPr lang="pt-BR" smtClean="0"/>
              <a:pPr/>
              <a:t>‹#›</a:t>
            </a:fld>
            <a:endParaRPr lang="pt-BR" dirty="0"/>
          </a:p>
        </p:txBody>
      </p:sp>
      <p:pic>
        <p:nvPicPr>
          <p:cNvPr id="8" name="Imagem 7" descr="LNLS_s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691097" y="0"/>
            <a:ext cx="1002303" cy="1152525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 userDrawn="1"/>
        </p:nvSpPr>
        <p:spPr>
          <a:xfrm>
            <a:off x="3258468" y="7309023"/>
            <a:ext cx="7470136" cy="252240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</a:t>
            </a:r>
            <a:r>
              <a:rPr kumimoji="0" lang="pt-B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Accelerator </a:t>
            </a:r>
            <a:r>
              <a:rPr kumimoji="0" lang="pt-B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R&amp;D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pt-B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Ultimate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Storage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Rings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Oct. 30 - Nov.1 –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Huairou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Beijing, China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7B0-4C14-4355-A64A-F796504E5546}" type="datetimeFigureOut">
              <a:rPr lang="pt-BR" smtClean="0"/>
              <a:pPr/>
              <a:t>10/30/12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E201-F750-4AAE-9094-22F9186700B7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7B0-4C14-4355-A64A-F796504E5546}" type="datetimeFigureOut">
              <a:rPr lang="pt-BR" smtClean="0"/>
              <a:pPr/>
              <a:t>10/30/12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E201-F750-4AAE-9094-22F9186700B7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7B0-4C14-4355-A64A-F796504E5546}" type="datetimeFigureOut">
              <a:rPr lang="pt-BR" smtClean="0"/>
              <a:pPr/>
              <a:t>10/30/12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E201-F750-4AAE-9094-22F9186700B7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7B0-4C14-4355-A64A-F796504E5546}" type="datetimeFigureOut">
              <a:rPr lang="pt-BR" smtClean="0"/>
              <a:pPr/>
              <a:t>10/30/12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E201-F750-4AAE-9094-22F9186700B7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7B0-4C14-4355-A64A-F796504E5546}" type="datetimeFigureOut">
              <a:rPr lang="pt-BR" smtClean="0"/>
              <a:pPr/>
              <a:t>10/30/12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E201-F750-4AAE-9094-22F9186700B7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7B0-4C14-4355-A64A-F796504E5546}" type="datetimeFigureOut">
              <a:rPr lang="pt-BR" smtClean="0"/>
              <a:pPr/>
              <a:t>10/30/12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E201-F750-4AAE-9094-22F9186700B7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7B0-4C14-4355-A64A-F796504E5546}" type="datetimeFigureOut">
              <a:rPr lang="pt-BR" smtClean="0"/>
              <a:pPr/>
              <a:t>10/30/12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E201-F750-4AAE-9094-22F9186700B7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E7B0-4C14-4355-A64A-F796504E5546}" type="datetimeFigureOut">
              <a:rPr lang="pt-BR" smtClean="0"/>
              <a:pPr/>
              <a:t>10/30/12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E201-F750-4AAE-9094-22F9186700B7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meraNight002.jpg"/>
          <p:cNvPicPr>
            <a:picLocks noChangeAspect="1"/>
          </p:cNvPicPr>
          <p:nvPr/>
        </p:nvPicPr>
        <p:blipFill>
          <a:blip r:embed="rId2" cstate="print"/>
          <a:srcRect t="12575" b="16184"/>
          <a:stretch>
            <a:fillRect/>
          </a:stretch>
        </p:blipFill>
        <p:spPr>
          <a:xfrm>
            <a:off x="0" y="0"/>
            <a:ext cx="10693400" cy="45007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500711"/>
            <a:ext cx="10693401" cy="12739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compact low emittance lattice with </a:t>
            </a:r>
            <a:r>
              <a:rPr lang="en-US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superbends</a:t>
            </a:r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Sirius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82404" y="6084887"/>
            <a:ext cx="5310096" cy="7809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Liu Lin </a:t>
            </a:r>
            <a:r>
              <a:rPr lang="zh-CN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（刘 琳 ）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LNLS Accelerator Physics Group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Permanent magnets for dipoles</a:t>
            </a:r>
            <a:endParaRPr lang="en-US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4132" y="1260351"/>
            <a:ext cx="9865096" cy="550680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263525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8000"/>
                </a:solidFill>
              </a:rPr>
              <a:t> Strong magnetic field (hard X-ray) only at </a:t>
            </a:r>
            <a:r>
              <a:rPr lang="en-US" sz="1800" b="1" dirty="0" err="1" smtClean="0">
                <a:solidFill>
                  <a:srgbClr val="008000"/>
                </a:solidFill>
              </a:rPr>
              <a:t>beamline</a:t>
            </a:r>
            <a:r>
              <a:rPr lang="en-US" sz="1800" b="1" dirty="0" smtClean="0">
                <a:solidFill>
                  <a:srgbClr val="008000"/>
                </a:solidFill>
              </a:rPr>
              <a:t> exit</a:t>
            </a:r>
          </a:p>
          <a:p>
            <a:pPr marL="538163" lvl="1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 Lower radiation power from dipoles 	</a:t>
            </a:r>
          </a:p>
          <a:p>
            <a:pPr marL="1228794" lvl="3" indent="-93663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→ </a:t>
            </a:r>
            <a:r>
              <a:rPr lang="en-US" sz="1800" b="1" dirty="0" smtClean="0"/>
              <a:t>Lower investments </a:t>
            </a:r>
            <a:r>
              <a:rPr lang="en-US" sz="1800" dirty="0" smtClean="0"/>
              <a:t>in high power RF equipment. </a:t>
            </a:r>
          </a:p>
          <a:p>
            <a:pPr marL="185738" lvl="1" indent="-93663">
              <a:lnSpc>
                <a:spcPct val="150000"/>
              </a:lnSpc>
            </a:pPr>
            <a:r>
              <a:rPr lang="en-US" sz="1800" dirty="0" smtClean="0"/>
              <a:t> 		  </a:t>
            </a:r>
            <a:r>
              <a:rPr lang="en-US" sz="1800" dirty="0" smtClean="0">
                <a:solidFill>
                  <a:srgbClr val="FF0000"/>
                </a:solidFill>
              </a:rPr>
              <a:t>→ </a:t>
            </a:r>
            <a:r>
              <a:rPr lang="en-US" sz="1800" b="1" dirty="0" smtClean="0"/>
              <a:t>Lower investments </a:t>
            </a:r>
            <a:r>
              <a:rPr lang="en-US" sz="1800" dirty="0" smtClean="0"/>
              <a:t>in vacuum equipment.</a:t>
            </a:r>
          </a:p>
          <a:p>
            <a:pPr marL="538163" lvl="1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 Lower operational costs</a:t>
            </a:r>
            <a:r>
              <a:rPr lang="en-US" sz="1800" dirty="0" smtClean="0"/>
              <a:t> (RF power generation and cooling) .</a:t>
            </a:r>
          </a:p>
          <a:p>
            <a:pPr marL="185738" lvl="1" indent="-93663">
              <a:lnSpc>
                <a:spcPct val="150000"/>
              </a:lnSpc>
              <a:buFont typeface="Arial" pitchFamily="34" charset="0"/>
              <a:buChar char="•"/>
            </a:pPr>
            <a:endParaRPr lang="en-US" sz="1800" dirty="0" smtClean="0"/>
          </a:p>
          <a:p>
            <a:pPr marL="263525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8000"/>
                </a:solidFill>
              </a:rPr>
              <a:t>Permanent magnet dipoles </a:t>
            </a:r>
            <a:endParaRPr lang="pt-BR" sz="1800" dirty="0" smtClean="0">
              <a:solidFill>
                <a:srgbClr val="008000"/>
              </a:solidFill>
            </a:endParaRPr>
          </a:p>
          <a:p>
            <a:pPr marL="538163" lvl="1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Lower investments </a:t>
            </a:r>
            <a:r>
              <a:rPr lang="en-US" sz="1800" dirty="0" smtClean="0"/>
              <a:t>in power supplies and cooling systems.</a:t>
            </a:r>
            <a:endParaRPr lang="pt-BR" sz="1800" dirty="0" smtClean="0"/>
          </a:p>
          <a:p>
            <a:pPr marL="538163" lvl="1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Lower operational costs.</a:t>
            </a:r>
            <a:endParaRPr lang="pt-BR" sz="1800" dirty="0" smtClean="0"/>
          </a:p>
          <a:p>
            <a:pPr marL="538163" lvl="1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/>
              <a:t>Higher reliability.</a:t>
            </a:r>
            <a:endParaRPr lang="en-US" sz="1800" dirty="0" smtClean="0"/>
          </a:p>
          <a:p>
            <a:pPr marL="185738" lvl="1" indent="-93663">
              <a:lnSpc>
                <a:spcPct val="150000"/>
              </a:lnSpc>
              <a:buFont typeface="Arial" pitchFamily="34" charset="0"/>
              <a:buChar char="•"/>
            </a:pPr>
            <a:endParaRPr lang="en-US" sz="1800" dirty="0" smtClean="0"/>
          </a:p>
          <a:p>
            <a:pPr marL="185738" lvl="1" indent="-93663"/>
            <a:endParaRPr lang="en-US" sz="1800" dirty="0" smtClean="0"/>
          </a:p>
          <a:p>
            <a:pPr marL="368300" lvl="1"/>
            <a:endParaRPr lang="en-US" sz="1800" b="1" dirty="0" smtClean="0"/>
          </a:p>
          <a:p>
            <a:pPr lvl="1">
              <a:buFont typeface="Arial" pitchFamily="34" charset="0"/>
              <a:buChar char="•"/>
            </a:pPr>
            <a:endParaRPr lang="pt-BR" sz="1800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7146900" y="2412479"/>
            <a:ext cx="3445182" cy="1670950"/>
            <a:chOff x="-314656" y="1872208"/>
            <a:chExt cx="7526418" cy="4143375"/>
          </a:xfrm>
        </p:grpSpPr>
        <p:sp>
          <p:nvSpPr>
            <p:cNvPr id="6" name="CaixaDeTexto 5"/>
            <p:cNvSpPr txBox="1"/>
            <p:nvPr/>
          </p:nvSpPr>
          <p:spPr>
            <a:xfrm>
              <a:off x="5341006" y="2777693"/>
              <a:ext cx="1870756" cy="57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NdFeB</a:t>
              </a:r>
              <a:endParaRPr lang="en-US" sz="1400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87175" y="3941887"/>
              <a:ext cx="1731308" cy="183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Low carbon steel</a:t>
              </a:r>
              <a:endParaRPr lang="en-US" sz="1400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5" y="1872208"/>
              <a:ext cx="4800600" cy="414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Conector de seta reta 8"/>
            <p:cNvCxnSpPr>
              <a:stCxn id="6" idx="1"/>
            </p:cNvCxnSpPr>
            <p:nvPr/>
          </p:nvCxnSpPr>
          <p:spPr>
            <a:xfrm flipH="1">
              <a:off x="4656786" y="3064524"/>
              <a:ext cx="684220" cy="101231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>
              <a:stCxn id="7" idx="1"/>
            </p:cNvCxnSpPr>
            <p:nvPr/>
          </p:nvCxnSpPr>
          <p:spPr>
            <a:xfrm flipH="1" flipV="1">
              <a:off x="4277746" y="4443964"/>
              <a:ext cx="1109429" cy="41373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-314656" y="5364783"/>
              <a:ext cx="2553606" cy="57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Aluminum</a:t>
              </a:r>
              <a:endParaRPr lang="en-US" sz="1400" dirty="0"/>
            </a:p>
          </p:txBody>
        </p:sp>
        <p:cxnSp>
          <p:nvCxnSpPr>
            <p:cNvPr id="12" name="Conector de seta reta 11"/>
            <p:cNvCxnSpPr>
              <a:stCxn id="11" idx="0"/>
            </p:cNvCxnSpPr>
            <p:nvPr/>
          </p:nvCxnSpPr>
          <p:spPr>
            <a:xfrm flipV="1">
              <a:off x="962147" y="3872475"/>
              <a:ext cx="1274527" cy="149230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/>
            <p:nvPr/>
          </p:nvCxnSpPr>
          <p:spPr>
            <a:xfrm rot="5400000" flipH="1" flipV="1">
              <a:off x="70707" y="3923642"/>
              <a:ext cx="79208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 rot="16200000">
              <a:off x="-1797581" y="3467374"/>
              <a:ext cx="3681552" cy="491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Field  trimming</a:t>
              </a:r>
              <a:endParaRPr lang="en-US" sz="1400" dirty="0"/>
            </a:p>
          </p:txBody>
        </p:sp>
      </p:grpSp>
      <p:pic>
        <p:nvPicPr>
          <p:cNvPr id="15" name="Objeto 1"/>
          <p:cNvPicPr>
            <a:picLocks noChangeArrowheads="1"/>
          </p:cNvPicPr>
          <p:nvPr/>
        </p:nvPicPr>
        <p:blipFill>
          <a:blip r:embed="rId3" cstate="print">
            <a:lum bright="10000"/>
          </a:blip>
          <a:srcRect l="-1418" t="-246" r="7735" b="-491"/>
          <a:stretch>
            <a:fillRect/>
          </a:stretch>
        </p:blipFill>
        <p:spPr bwMode="auto">
          <a:xfrm>
            <a:off x="4194572" y="4932759"/>
            <a:ext cx="1944216" cy="262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o 15"/>
          <p:cNvGrpSpPr/>
          <p:nvPr/>
        </p:nvGrpSpPr>
        <p:grpSpPr>
          <a:xfrm>
            <a:off x="6642844" y="4644727"/>
            <a:ext cx="3924836" cy="2233726"/>
            <a:chOff x="4644008" y="4221088"/>
            <a:chExt cx="4320480" cy="2469749"/>
          </a:xfrm>
        </p:grpSpPr>
        <p:pic>
          <p:nvPicPr>
            <p:cNvPr id="17" name="Imagem 16" descr="P180311_14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 l="-751" t="11092" b="11272"/>
            <a:stretch>
              <a:fillRect/>
            </a:stretch>
          </p:blipFill>
          <p:spPr bwMode="auto">
            <a:xfrm>
              <a:off x="4644008" y="4221088"/>
              <a:ext cx="4320480" cy="2469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Conector de seta reta 17"/>
            <p:cNvCxnSpPr/>
            <p:nvPr/>
          </p:nvCxnSpPr>
          <p:spPr>
            <a:xfrm rot="5400000">
              <a:off x="7583463" y="5312421"/>
              <a:ext cx="1796430" cy="189829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/>
            <p:cNvSpPr txBox="1"/>
            <p:nvPr/>
          </p:nvSpPr>
          <p:spPr>
            <a:xfrm rot="16506181">
              <a:off x="8215485" y="5748073"/>
              <a:ext cx="1086929" cy="380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366 mm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Storage</a:t>
            </a:r>
            <a:r>
              <a:rPr lang="pt-BR" dirty="0" smtClean="0"/>
              <a:t> </a:t>
            </a:r>
            <a:r>
              <a:rPr lang="pt-BR" dirty="0" err="1" smtClean="0"/>
              <a:t>ring</a:t>
            </a:r>
            <a:r>
              <a:rPr lang="pt-BR" dirty="0" smtClean="0"/>
              <a:t> </a:t>
            </a:r>
            <a:r>
              <a:rPr lang="pt-BR" dirty="0" err="1" smtClean="0"/>
              <a:t>operation</a:t>
            </a:r>
            <a:r>
              <a:rPr lang="pt-BR" dirty="0" smtClean="0"/>
              <a:t> </a:t>
            </a:r>
            <a:r>
              <a:rPr lang="pt-BR" dirty="0" err="1" smtClean="0"/>
              <a:t>modes</a:t>
            </a:r>
            <a:r>
              <a:rPr lang="pt-BR" dirty="0" smtClean="0"/>
              <a:t> – 1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762524" y="1620391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Espaço Reservado para Conteúdo 15" descr="Graph_twiss_ac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6150" y="1517055"/>
            <a:ext cx="8801100" cy="5320903"/>
          </a:xfrm>
        </p:spPr>
      </p:pic>
      <p:sp>
        <p:nvSpPr>
          <p:cNvPr id="17" name="CaixaDeTexto 16"/>
          <p:cNvSpPr txBox="1"/>
          <p:nvPr/>
        </p:nvSpPr>
        <p:spPr>
          <a:xfrm>
            <a:off x="954212" y="1476375"/>
            <a:ext cx="19164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AC20 </a:t>
            </a:r>
            <a:r>
              <a:rPr lang="pt-BR" sz="2800" b="1" dirty="0" err="1" smtClean="0">
                <a:solidFill>
                  <a:srgbClr val="006600"/>
                </a:solidFill>
              </a:rPr>
              <a:t>Mode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21274748">
            <a:off x="3131315" y="3862585"/>
            <a:ext cx="481157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Users want low </a:t>
            </a:r>
            <a:r>
              <a:rPr lang="en-US" sz="3200" dirty="0" err="1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3200" baseline="-25000" dirty="0" err="1" smtClean="0">
                <a:solidFill>
                  <a:srgbClr val="FFFF00"/>
                </a:solidFill>
              </a:rPr>
              <a:t>x</a:t>
            </a:r>
            <a:r>
              <a:rPr lang="en-US" sz="3200" dirty="0" smtClean="0">
                <a:solidFill>
                  <a:srgbClr val="FFFF00"/>
                </a:solidFill>
              </a:rPr>
              <a:t> sections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Storage</a:t>
            </a:r>
            <a:r>
              <a:rPr lang="pt-BR" dirty="0" smtClean="0"/>
              <a:t> </a:t>
            </a:r>
            <a:r>
              <a:rPr lang="pt-BR" dirty="0" err="1" smtClean="0"/>
              <a:t>ring</a:t>
            </a:r>
            <a:r>
              <a:rPr lang="pt-BR" dirty="0" smtClean="0"/>
              <a:t> </a:t>
            </a:r>
            <a:r>
              <a:rPr lang="pt-BR" dirty="0" err="1" smtClean="0"/>
              <a:t>operation</a:t>
            </a:r>
            <a:r>
              <a:rPr lang="pt-BR" dirty="0" smtClean="0"/>
              <a:t> </a:t>
            </a:r>
            <a:r>
              <a:rPr lang="pt-BR" dirty="0" err="1" smtClean="0"/>
              <a:t>modes</a:t>
            </a:r>
            <a:r>
              <a:rPr lang="pt-BR" dirty="0" smtClean="0"/>
              <a:t> – 2 </a:t>
            </a:r>
            <a:endParaRPr lang="pt-BR" dirty="0"/>
          </a:p>
        </p:txBody>
      </p:sp>
      <p:pic>
        <p:nvPicPr>
          <p:cNvPr id="10" name="Espaço Reservado para Conteúdo 9" descr="Graph_twiss_ac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6150" y="1517055"/>
            <a:ext cx="8801100" cy="5320903"/>
          </a:xfrm>
        </p:spPr>
      </p:pic>
      <p:sp>
        <p:nvSpPr>
          <p:cNvPr id="11" name="CaixaDeTexto 10"/>
          <p:cNvSpPr txBox="1"/>
          <p:nvPr/>
        </p:nvSpPr>
        <p:spPr>
          <a:xfrm>
            <a:off x="954212" y="1476375"/>
            <a:ext cx="19164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AC10 </a:t>
            </a:r>
            <a:r>
              <a:rPr lang="pt-BR" sz="2800" b="1" dirty="0" err="1" smtClean="0">
                <a:solidFill>
                  <a:srgbClr val="006600"/>
                </a:solidFill>
              </a:rPr>
              <a:t>Mode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035347" y="5946981"/>
            <a:ext cx="216024" cy="504056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30276" y="1620391"/>
          <a:ext cx="7703457" cy="473417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44416"/>
                <a:gridCol w="1575438"/>
                <a:gridCol w="1575438"/>
                <a:gridCol w="808165"/>
              </a:tblGrid>
              <a:tr h="46505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AC20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AC10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65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noProof="0" dirty="0" smtClean="0">
                          <a:solidFill>
                            <a:schemeClr val="tx1"/>
                          </a:solidFill>
                        </a:rPr>
                        <a:t>Horizontal betatron tune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44.60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noProof="0" dirty="0" smtClean="0">
                          <a:solidFill>
                            <a:schemeClr val="tx1"/>
                          </a:solidFill>
                        </a:rPr>
                        <a:t>46.25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65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noProof="0" dirty="0" smtClean="0">
                          <a:solidFill>
                            <a:schemeClr val="tx1"/>
                          </a:solidFill>
                        </a:rPr>
                        <a:t>Vertical betatron tune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11.64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14.15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65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noProof="0" dirty="0" smtClean="0">
                          <a:solidFill>
                            <a:schemeClr val="tx1"/>
                          </a:solidFill>
                        </a:rPr>
                        <a:t>Natural horizontal chromaticity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-108.0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-113.2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65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Natural vertical chromaticity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-72.8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-80.1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65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noProof="0" dirty="0" smtClean="0">
                          <a:solidFill>
                            <a:schemeClr val="tx1"/>
                          </a:solidFill>
                        </a:rPr>
                        <a:t>Momentum compaction factor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1.74 x</a:t>
                      </a:r>
                      <a:r>
                        <a:rPr lang="pt-BR" sz="1800" b="0" i="0" u="none" strike="noStrike" baseline="0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10</a:t>
                      </a:r>
                      <a:r>
                        <a:rPr lang="pt-BR" sz="1800" b="0" i="0" u="none" strike="noStrike" baseline="30000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-4</a:t>
                      </a:r>
                      <a:endParaRPr lang="en-US" sz="1800" b="0" i="0" u="none" strike="noStrike" baseline="30000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1.74 x</a:t>
                      </a:r>
                      <a:r>
                        <a:rPr lang="pt-BR" sz="1800" b="0" i="0" u="none" strike="noStrike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10</a:t>
                      </a:r>
                      <a:r>
                        <a:rPr lang="pt-BR" sz="1800" b="0" i="0" u="none" strike="noStrike" baseline="300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-4</a:t>
                      </a:r>
                      <a:endParaRPr lang="en-US" sz="1800" b="0" i="0" u="none" strike="noStrike" baseline="3000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65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Touschek </a:t>
                      </a:r>
                      <a:r>
                        <a:rPr lang="pt-BR" sz="1800" b="0" i="0" u="none" strike="noStrike" noProof="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Lifetime</a:t>
                      </a:r>
                      <a:r>
                        <a:rPr lang="pt-BR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l" fontAlgn="b"/>
                      <a:r>
                        <a:rPr lang="pt-BR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       @ 500 mA, 1% </a:t>
                      </a:r>
                      <a:r>
                        <a:rPr lang="pt-BR" sz="1800" b="0" i="0" u="none" strike="noStrike" noProof="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coupling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5.6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4.9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h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65059">
                <a:tc>
                  <a:txBody>
                    <a:bodyPr/>
                    <a:lstStyle/>
                    <a:p>
                      <a:r>
                        <a:rPr lang="pt-BR" sz="1800" dirty="0" err="1" smtClean="0"/>
                        <a:t>Dipole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err="1" smtClean="0"/>
                        <a:t>field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err="1" smtClean="0"/>
                        <a:t>gradient</a:t>
                      </a:r>
                      <a:endParaRPr lang="en-US" sz="1800" dirty="0"/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-7.8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-7.8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T/m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65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Maximum</a:t>
                      </a:r>
                      <a:r>
                        <a:rPr lang="pt-BR" sz="1800" b="0" i="0" u="none" strike="noStrike" baseline="0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quadrupole </a:t>
                      </a:r>
                      <a:r>
                        <a:rPr lang="pt-BR" sz="1800" b="0" i="0" u="none" strike="noStrike" baseline="0" noProof="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gradient</a:t>
                      </a:r>
                      <a:r>
                        <a:rPr lang="pt-BR" sz="1800" b="0" i="0" u="none" strike="noStrike" baseline="0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, B’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33.5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39.6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T/m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65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Maximum</a:t>
                      </a:r>
                      <a:r>
                        <a:rPr lang="pt-BR" sz="1800" b="0" i="0" u="none" strike="noStrike" baseline="0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sextupole </a:t>
                      </a:r>
                      <a:r>
                        <a:rPr lang="pt-BR" sz="1800" b="0" i="0" u="none" strike="noStrike" baseline="0" noProof="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gradient</a:t>
                      </a:r>
                      <a:r>
                        <a:rPr lang="pt-BR" sz="1800" b="0" i="0" u="none" strike="noStrike" baseline="0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, B”/2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1900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1800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T/m</a:t>
                      </a:r>
                      <a:r>
                        <a:rPr lang="en-US" sz="1800" b="0" i="0" u="none" strike="noStrike" baseline="30000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baseline="30000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</a:t>
            </a:r>
            <a:r>
              <a:rPr lang="pt-BR" dirty="0" err="1" smtClean="0"/>
              <a:t>arameters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optics optimization – 1 </a:t>
            </a:r>
            <a:endParaRPr lang="en-US" dirty="0"/>
          </a:p>
        </p:txBody>
      </p:sp>
      <p:pic>
        <p:nvPicPr>
          <p:cNvPr id="4" name="Imagem 3" descr="R:\Troca\fernandofac\AC20_1-bare_fma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8" y="1654830"/>
            <a:ext cx="3247620" cy="30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R:\Troca\fernandofac\AC20_1-bare_fmapd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372" y="4615141"/>
            <a:ext cx="3414981" cy="298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R:\Troca\fernandofac\AC10_1-bare_fmap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0676" y="1606926"/>
            <a:ext cx="3332521" cy="30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R:\Troca\fernandofac\AC10_1-bare_fmapdp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1841" y="4631262"/>
            <a:ext cx="3309435" cy="293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562724" y="1260351"/>
            <a:ext cx="14207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006600"/>
                </a:solidFill>
              </a:rPr>
              <a:t>AC10 </a:t>
            </a:r>
            <a:r>
              <a:rPr lang="pt-BR" sz="2000" b="1" dirty="0" err="1" smtClean="0">
                <a:solidFill>
                  <a:srgbClr val="006600"/>
                </a:solidFill>
              </a:rPr>
              <a:t>Mode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7574" y="1292289"/>
            <a:ext cx="14207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006600"/>
                </a:solidFill>
              </a:rPr>
              <a:t>AC20 </a:t>
            </a:r>
            <a:r>
              <a:rPr lang="pt-BR" sz="2000" b="1" dirty="0" err="1" smtClean="0">
                <a:solidFill>
                  <a:srgbClr val="006600"/>
                </a:solidFill>
              </a:rPr>
              <a:t>Mode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4132" y="1044327"/>
            <a:ext cx="5778748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Optimization using MAD (CERN), OPA (SLS), Tracy3 (Soleil) and AT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optics optimization – 2 </a:t>
            </a:r>
            <a:endParaRPr lang="en-US" dirty="0"/>
          </a:p>
        </p:txBody>
      </p:sp>
      <p:pic>
        <p:nvPicPr>
          <p:cNvPr id="25" name="Imagem 24" descr="R:\Troca\fernandofac\AC20_multi_orbcor_onD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16" y="1396049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25" descr="R:\Troca\fernandofac\AC20_multi_orbcor_offD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24" y="4204361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m 31" descr="R:\Troca\fernandofac\AC10_multi_orbcor_onD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524" y="1427138"/>
            <a:ext cx="3453895" cy="26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m 32" descr="R:\Troca\fernandofac\AC10_multi_orbcor_offD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2524" y="4212679"/>
            <a:ext cx="3413065" cy="27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338588" y="1188343"/>
            <a:ext cx="14207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006600"/>
                </a:solidFill>
              </a:rPr>
              <a:t>AC10 </a:t>
            </a:r>
            <a:r>
              <a:rPr lang="pt-BR" sz="2000" b="1" dirty="0" err="1" smtClean="0">
                <a:solidFill>
                  <a:srgbClr val="006600"/>
                </a:solidFill>
              </a:rPr>
              <a:t>Mode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14252" y="1116335"/>
            <a:ext cx="14207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006600"/>
                </a:solidFill>
              </a:rPr>
              <a:t>AC20 </a:t>
            </a:r>
            <a:r>
              <a:rPr lang="pt-BR" sz="2000" b="1" dirty="0" err="1" smtClean="0">
                <a:solidFill>
                  <a:srgbClr val="006600"/>
                </a:solidFill>
              </a:rPr>
              <a:t>Mode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218908" y="1764407"/>
            <a:ext cx="333047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Dynamic aperture calculations</a:t>
            </a:r>
          </a:p>
          <a:p>
            <a:pPr marL="182563">
              <a:spcBef>
                <a:spcPts val="6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- Tracking for 5000 turns.</a:t>
            </a:r>
          </a:p>
          <a:p>
            <a:pPr marL="182563">
              <a:spcBef>
                <a:spcPts val="60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</a:rPr>
              <a:t> Alignment and excitation errors.</a:t>
            </a:r>
          </a:p>
          <a:p>
            <a:pPr marL="182563">
              <a:spcBef>
                <a:spcPts val="60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</a:rPr>
              <a:t> Systematic multipole errors.</a:t>
            </a:r>
          </a:p>
          <a:p>
            <a:pPr marL="182563">
              <a:spcBef>
                <a:spcPts val="60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</a:rPr>
              <a:t> Random multipole errors.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290916" y="3747526"/>
            <a:ext cx="32584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Results up to now</a:t>
            </a:r>
          </a:p>
          <a:p>
            <a:pPr marL="182563" indent="-90488">
              <a:spcBef>
                <a:spcPts val="6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- Alignment errors dominate DA reduction. Optics is affected by off-centered orbit in sextupoles.</a:t>
            </a:r>
          </a:p>
          <a:p>
            <a:pPr marL="182563" indent="-90488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chemeClr val="tx2"/>
                </a:solidFill>
              </a:rPr>
              <a:t> DA improves by restoring design optics.</a:t>
            </a:r>
          </a:p>
          <a:p>
            <a:pPr marL="182563" indent="-90488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chemeClr val="tx2"/>
                </a:solidFill>
              </a:rPr>
              <a:t> Special care with orbit correction at sextupoles. Place BPMs close to strong sextupoles.</a:t>
            </a:r>
          </a:p>
          <a:p>
            <a:pPr marL="182563" indent="-90488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chemeClr val="tx2"/>
                </a:solidFill>
              </a:rPr>
              <a:t>Still need to improve AC10 mode.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666180" y="1116335"/>
            <a:ext cx="6236451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800" dirty="0" smtClean="0"/>
              <a:t>For the time being we keep up the 2 possibilities: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–  Local bump with 4 kickers 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–  Injection with pulsed multipole magnet (PMM)</a:t>
            </a:r>
            <a:r>
              <a:rPr lang="en-US" sz="1800" dirty="0"/>
              <a:t> </a:t>
            </a:r>
            <a:r>
              <a:rPr lang="en-US" sz="1800" dirty="0" smtClean="0"/>
              <a:t>+ on-axis kicker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917" t="4573" r="1339" b="3123"/>
          <a:stretch>
            <a:fillRect/>
          </a:stretch>
        </p:blipFill>
        <p:spPr bwMode="auto">
          <a:xfrm>
            <a:off x="522164" y="4284687"/>
            <a:ext cx="587617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117" t="9490" r="890" b="2086"/>
          <a:stretch>
            <a:fillRect/>
          </a:stretch>
        </p:blipFill>
        <p:spPr bwMode="auto">
          <a:xfrm>
            <a:off x="6570836" y="2661823"/>
            <a:ext cx="3744416" cy="22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697" t="2604" r="1938" b="2691"/>
          <a:stretch>
            <a:fillRect/>
          </a:stretch>
        </p:blipFill>
        <p:spPr bwMode="auto">
          <a:xfrm>
            <a:off x="6642844" y="4886673"/>
            <a:ext cx="3672408" cy="235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78148" y="2196455"/>
            <a:ext cx="57606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PMM Injection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954212" y="2844527"/>
            <a:ext cx="4519882" cy="1224136"/>
            <a:chOff x="954212" y="2844527"/>
            <a:chExt cx="4519882" cy="122413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CF0"/>
                </a:clrFrom>
                <a:clrTo>
                  <a:srgbClr val="FEFCF0">
                    <a:alpha val="0"/>
                  </a:srgbClr>
                </a:clrTo>
              </a:clrChange>
            </a:blip>
            <a:srcRect l="5473" r="1487" b="22688"/>
            <a:stretch>
              <a:fillRect/>
            </a:stretch>
          </p:blipFill>
          <p:spPr bwMode="auto">
            <a:xfrm>
              <a:off x="954212" y="2844527"/>
              <a:ext cx="4519882" cy="12241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4643437" y="3343276"/>
              <a:ext cx="326232" cy="7731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202013" y="3343400"/>
              <a:ext cx="326232" cy="784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challenges for Sirius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164" y="1548383"/>
            <a:ext cx="9624060" cy="542086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dirty="0" err="1" smtClean="0"/>
              <a:t>Strong</a:t>
            </a:r>
            <a:r>
              <a:rPr lang="pt-BR" dirty="0" smtClean="0"/>
              <a:t> </a:t>
            </a:r>
            <a:r>
              <a:rPr lang="pt-BR" dirty="0" err="1" smtClean="0"/>
              <a:t>magnets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B050"/>
                </a:solidFill>
                <a:sym typeface="Wingdings"/>
              </a:rPr>
              <a:t></a:t>
            </a:r>
            <a:r>
              <a:rPr lang="pt-BR" dirty="0" smtClean="0">
                <a:sym typeface="Wingdings"/>
              </a:rPr>
              <a:t> small </a:t>
            </a:r>
            <a:r>
              <a:rPr lang="pt-BR" dirty="0" err="1" smtClean="0">
                <a:sym typeface="Wingdings"/>
              </a:rPr>
              <a:t>bore</a:t>
            </a:r>
            <a:r>
              <a:rPr lang="pt-BR" dirty="0" smtClean="0">
                <a:sym typeface="Wingdings"/>
              </a:rPr>
              <a:t> </a:t>
            </a:r>
            <a:r>
              <a:rPr lang="pt-BR" dirty="0" err="1" smtClean="0">
                <a:sym typeface="Wingdings"/>
              </a:rPr>
              <a:t>dadius</a:t>
            </a:r>
            <a:r>
              <a:rPr lang="pt-BR" dirty="0" smtClean="0">
                <a:sym typeface="Wingdings"/>
              </a:rPr>
              <a:t> </a:t>
            </a:r>
            <a:r>
              <a:rPr lang="pt-BR" dirty="0" smtClean="0">
                <a:solidFill>
                  <a:srgbClr val="00B050"/>
                </a:solidFill>
                <a:sym typeface="Wingdings"/>
              </a:rPr>
              <a:t></a:t>
            </a:r>
            <a:r>
              <a:rPr lang="pt-BR" dirty="0" smtClean="0">
                <a:sym typeface="Wingdings"/>
              </a:rPr>
              <a:t> </a:t>
            </a:r>
            <a:r>
              <a:rPr lang="pt-BR" dirty="0" smtClean="0"/>
              <a:t>Small </a:t>
            </a:r>
            <a:r>
              <a:rPr lang="pt-BR" dirty="0" err="1" smtClean="0"/>
              <a:t>aperture</a:t>
            </a:r>
            <a:r>
              <a:rPr lang="pt-BR" dirty="0" smtClean="0"/>
              <a:t>  for </a:t>
            </a:r>
            <a:r>
              <a:rPr lang="pt-BR" dirty="0" err="1" smtClean="0"/>
              <a:t>vacuum</a:t>
            </a:r>
            <a:r>
              <a:rPr lang="pt-BR" dirty="0" smtClean="0"/>
              <a:t> </a:t>
            </a:r>
            <a:r>
              <a:rPr lang="pt-BR" dirty="0" err="1" smtClean="0"/>
              <a:t>chamber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B050"/>
                </a:solidFill>
                <a:sym typeface="Wingdings"/>
              </a:rPr>
              <a:t></a:t>
            </a:r>
            <a:r>
              <a:rPr lang="pt-BR" dirty="0" smtClean="0">
                <a:sym typeface="Wingdings"/>
              </a:rPr>
              <a:t> </a:t>
            </a:r>
            <a:r>
              <a:rPr lang="pt-BR" dirty="0" err="1" smtClean="0">
                <a:sym typeface="Wingdings"/>
              </a:rPr>
              <a:t>copper</a:t>
            </a:r>
            <a:r>
              <a:rPr lang="pt-BR" dirty="0" smtClean="0">
                <a:sym typeface="Wingdings"/>
              </a:rPr>
              <a:t> </a:t>
            </a:r>
            <a:r>
              <a:rPr lang="pt-BR" dirty="0" err="1" smtClean="0">
                <a:sym typeface="Wingdings"/>
              </a:rPr>
              <a:t>chambers</a:t>
            </a:r>
            <a:r>
              <a:rPr lang="pt-BR" dirty="0" smtClean="0">
                <a:sym typeface="Wingdings"/>
              </a:rPr>
              <a:t> + NEG </a:t>
            </a:r>
            <a:r>
              <a:rPr lang="pt-BR" dirty="0" err="1" smtClean="0">
                <a:sym typeface="Wingdings"/>
              </a:rPr>
              <a:t>coating</a:t>
            </a:r>
            <a:endParaRPr lang="pt-BR" dirty="0" smtClean="0"/>
          </a:p>
          <a:p>
            <a:pPr>
              <a:spcBef>
                <a:spcPts val="1200"/>
              </a:spcBef>
            </a:pPr>
            <a:r>
              <a:rPr lang="pt-BR" dirty="0" smtClean="0"/>
              <a:t>Small </a:t>
            </a:r>
            <a:r>
              <a:rPr lang="pt-BR" dirty="0" err="1" smtClean="0"/>
              <a:t>ring</a:t>
            </a:r>
            <a:r>
              <a:rPr lang="pt-BR" dirty="0" smtClean="0"/>
              <a:t> emittance </a:t>
            </a:r>
            <a:r>
              <a:rPr lang="pt-BR" dirty="0" smtClean="0">
                <a:solidFill>
                  <a:srgbClr val="00B050"/>
                </a:solidFill>
                <a:sym typeface="Wingdings"/>
              </a:rPr>
              <a:t></a:t>
            </a:r>
            <a:r>
              <a:rPr lang="pt-BR" dirty="0" smtClean="0">
                <a:sym typeface="Wingdings"/>
              </a:rPr>
              <a:t> small </a:t>
            </a:r>
            <a:r>
              <a:rPr lang="pt-BR" dirty="0" err="1" smtClean="0">
                <a:sym typeface="Wingdings"/>
              </a:rPr>
              <a:t>booster</a:t>
            </a:r>
            <a:r>
              <a:rPr lang="pt-BR" dirty="0" smtClean="0">
                <a:sym typeface="Wingdings"/>
              </a:rPr>
              <a:t> emittance </a:t>
            </a:r>
            <a:r>
              <a:rPr lang="pt-BR" dirty="0" smtClean="0">
                <a:solidFill>
                  <a:srgbClr val="00B050"/>
                </a:solidFill>
                <a:sym typeface="Wingdings"/>
              </a:rPr>
              <a:t></a:t>
            </a:r>
            <a:r>
              <a:rPr lang="pt-BR" dirty="0" smtClean="0">
                <a:sym typeface="Wingdings"/>
              </a:rPr>
              <a:t>  </a:t>
            </a:r>
            <a:r>
              <a:rPr lang="pt-BR" dirty="0" err="1" smtClean="0"/>
              <a:t>in-tunnel</a:t>
            </a:r>
            <a:r>
              <a:rPr lang="pt-BR" dirty="0" smtClean="0"/>
              <a:t> </a:t>
            </a:r>
            <a:r>
              <a:rPr lang="pt-BR" dirty="0" err="1" smtClean="0"/>
              <a:t>booster</a:t>
            </a:r>
            <a:endParaRPr lang="pt-BR" dirty="0" smtClean="0"/>
          </a:p>
          <a:p>
            <a:pPr>
              <a:spcBef>
                <a:spcPts val="1200"/>
              </a:spcBef>
            </a:pPr>
            <a:r>
              <a:rPr lang="pt-BR" dirty="0" err="1" smtClean="0"/>
              <a:t>Beam</a:t>
            </a:r>
            <a:r>
              <a:rPr lang="pt-BR" dirty="0" smtClean="0"/>
              <a:t> </a:t>
            </a:r>
            <a:r>
              <a:rPr lang="pt-BR" dirty="0" err="1" smtClean="0"/>
              <a:t>stabillity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B050"/>
                </a:solidFill>
                <a:sym typeface="Wingdings"/>
              </a:rPr>
              <a:t></a:t>
            </a:r>
            <a:r>
              <a:rPr lang="pt-BR" dirty="0" smtClean="0"/>
              <a:t> </a:t>
            </a:r>
            <a:r>
              <a:rPr lang="pt-BR" dirty="0" err="1" smtClean="0"/>
              <a:t>tight</a:t>
            </a:r>
            <a:r>
              <a:rPr lang="pt-BR" dirty="0" smtClean="0"/>
              <a:t> </a:t>
            </a:r>
            <a:r>
              <a:rPr lang="pt-BR" dirty="0" err="1" smtClean="0"/>
              <a:t>alignment</a:t>
            </a:r>
            <a:r>
              <a:rPr lang="pt-BR" dirty="0" smtClean="0"/>
              <a:t> </a:t>
            </a:r>
            <a:r>
              <a:rPr lang="pt-BR" dirty="0" err="1" smtClean="0"/>
              <a:t>tolerances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B050"/>
                </a:solidFill>
                <a:sym typeface="Wingdings"/>
              </a:rPr>
              <a:t></a:t>
            </a:r>
            <a:r>
              <a:rPr lang="pt-BR" dirty="0" smtClean="0">
                <a:sym typeface="Wingdings"/>
              </a:rPr>
              <a:t> </a:t>
            </a:r>
            <a:r>
              <a:rPr lang="pt-BR" dirty="0" err="1" smtClean="0"/>
              <a:t>floor</a:t>
            </a:r>
            <a:r>
              <a:rPr lang="pt-BR" dirty="0" smtClean="0"/>
              <a:t> </a:t>
            </a:r>
            <a:r>
              <a:rPr lang="pt-BR" dirty="0" err="1" smtClean="0"/>
              <a:t>stabillity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B050"/>
                </a:solidFill>
                <a:sym typeface="Wingdings"/>
              </a:rPr>
              <a:t></a:t>
            </a:r>
            <a:r>
              <a:rPr lang="pt-BR" dirty="0" smtClean="0">
                <a:sym typeface="Wingdings"/>
              </a:rPr>
              <a:t>  </a:t>
            </a:r>
            <a:r>
              <a:rPr lang="pt-BR" dirty="0" smtClean="0"/>
              <a:t>BPM </a:t>
            </a:r>
            <a:r>
              <a:rPr lang="pt-BR" dirty="0" err="1" smtClean="0"/>
              <a:t>stability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accuracy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B050"/>
                </a:solidFill>
                <a:sym typeface="Wingdings"/>
              </a:rPr>
              <a:t> </a:t>
            </a:r>
            <a:r>
              <a:rPr lang="pt-BR" dirty="0" err="1" smtClean="0">
                <a:sym typeface="Wingdings"/>
              </a:rPr>
              <a:t>power</a:t>
            </a:r>
            <a:r>
              <a:rPr lang="pt-BR" dirty="0" smtClean="0">
                <a:sym typeface="Wingdings"/>
              </a:rPr>
              <a:t> </a:t>
            </a:r>
            <a:r>
              <a:rPr lang="pt-BR" dirty="0" err="1" smtClean="0">
                <a:sym typeface="Wingdings"/>
              </a:rPr>
              <a:t>supply</a:t>
            </a:r>
            <a:r>
              <a:rPr lang="pt-BR" dirty="0" smtClean="0">
                <a:sym typeface="Wingdings"/>
              </a:rPr>
              <a:t> </a:t>
            </a:r>
            <a:r>
              <a:rPr lang="pt-BR" dirty="0" err="1" smtClean="0">
                <a:sym typeface="Wingdings"/>
              </a:rPr>
              <a:t>stability</a:t>
            </a:r>
            <a:endParaRPr lang="pt-BR" dirty="0" smtClean="0"/>
          </a:p>
          <a:p>
            <a:pPr>
              <a:spcBef>
                <a:spcPts val="1200"/>
              </a:spcBef>
            </a:pPr>
            <a:r>
              <a:rPr lang="pt-BR" dirty="0" err="1" smtClean="0"/>
              <a:t>Injection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B050"/>
                </a:solidFill>
                <a:sym typeface="Wingdings"/>
              </a:rPr>
              <a:t></a:t>
            </a:r>
            <a:r>
              <a:rPr lang="pt-BR" dirty="0" smtClean="0"/>
              <a:t> PMM design</a:t>
            </a:r>
          </a:p>
          <a:p>
            <a:pPr>
              <a:spcBef>
                <a:spcPts val="1200"/>
              </a:spcBef>
            </a:pPr>
            <a:r>
              <a:rPr lang="pt-BR" dirty="0" err="1" smtClean="0"/>
              <a:t>Dynamic</a:t>
            </a:r>
            <a:r>
              <a:rPr lang="pt-BR" dirty="0" smtClean="0"/>
              <a:t> </a:t>
            </a:r>
            <a:r>
              <a:rPr lang="pt-BR" dirty="0" err="1" smtClean="0"/>
              <a:t>aperture</a:t>
            </a:r>
            <a:r>
              <a:rPr lang="pt-BR" dirty="0" smtClean="0"/>
              <a:t> </a:t>
            </a:r>
            <a:r>
              <a:rPr lang="pt-BR" dirty="0" err="1" smtClean="0"/>
              <a:t>optimization</a:t>
            </a:r>
            <a:r>
              <a:rPr lang="pt-BR" dirty="0" smtClean="0"/>
              <a:t> </a:t>
            </a:r>
            <a:r>
              <a:rPr lang="pt-BR" dirty="0" err="1" smtClean="0"/>
              <a:t>especially</a:t>
            </a:r>
            <a:r>
              <a:rPr lang="pt-BR" dirty="0" smtClean="0"/>
              <a:t> for AC10 </a:t>
            </a:r>
            <a:r>
              <a:rPr lang="pt-BR" dirty="0" err="1" smtClean="0"/>
              <a:t>mode</a:t>
            </a:r>
            <a:r>
              <a:rPr lang="pt-BR" dirty="0" smtClean="0"/>
              <a:t>, </a:t>
            </a:r>
            <a:r>
              <a:rPr lang="pt-BR" dirty="0" err="1" smtClean="0"/>
              <a:t>centering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orbit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sextupoles</a:t>
            </a:r>
          </a:p>
          <a:p>
            <a:pPr>
              <a:spcBef>
                <a:spcPts val="1200"/>
              </a:spcBef>
            </a:pPr>
            <a:r>
              <a:rPr lang="pt-BR" dirty="0" err="1" smtClean="0"/>
              <a:t>Effects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IDs</a:t>
            </a:r>
            <a:r>
              <a:rPr lang="pt-BR" dirty="0" smtClean="0"/>
              <a:t>, </a:t>
            </a:r>
            <a:r>
              <a:rPr lang="pt-BR" dirty="0" err="1" smtClean="0"/>
              <a:t>instabilities</a:t>
            </a:r>
            <a:r>
              <a:rPr lang="pt-BR" dirty="0" smtClean="0"/>
              <a:t>, IBS, ...</a:t>
            </a:r>
            <a:endParaRPr lang="pt-BR" dirty="0" smtClean="0"/>
          </a:p>
          <a:p>
            <a:pPr marL="0" indent="0">
              <a:spcBef>
                <a:spcPts val="1200"/>
              </a:spcBef>
              <a:buNone/>
            </a:pPr>
            <a:endParaRPr lang="pt-BR" dirty="0" smtClean="0"/>
          </a:p>
          <a:p>
            <a:pPr>
              <a:spcBef>
                <a:spcPts val="1200"/>
              </a:spcBef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43714" y="3132559"/>
            <a:ext cx="355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</a:t>
            </a:r>
            <a:r>
              <a:rPr lang="pt-BR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5400" b="1" cap="none" spc="0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r>
              <a:rPr lang="pt-BR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pt-BR" sz="5400" b="1" cap="none" spc="0" dirty="0" smtClean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meraNight002.jpg"/>
          <p:cNvPicPr>
            <a:picLocks noChangeAspect="1"/>
          </p:cNvPicPr>
          <p:nvPr/>
        </p:nvPicPr>
        <p:blipFill>
          <a:blip r:embed="rId2" cstate="print"/>
          <a:srcRect t="12575" b="16184"/>
          <a:stretch>
            <a:fillRect/>
          </a:stretch>
        </p:blipFill>
        <p:spPr>
          <a:xfrm>
            <a:off x="0" y="0"/>
            <a:ext cx="10693400" cy="45007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500711"/>
            <a:ext cx="10693401" cy="12739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Penultimate Storage Ring </a:t>
            </a:r>
            <a:b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for Sirius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82404" y="6084887"/>
            <a:ext cx="5310096" cy="7809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Liu Lin </a:t>
            </a:r>
            <a:r>
              <a:rPr lang="zh-CN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（刘 琳 ）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LNLS Accelerator Physics Group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Penultimate SR 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/>
              <a:t>Not yet diffraction limited for X-rays.</a:t>
            </a:r>
          </a:p>
          <a:p>
            <a:pPr lvl="1">
              <a:buNone/>
            </a:pPr>
            <a:r>
              <a:rPr lang="en-US" sz="1800" dirty="0" smtClean="0"/>
              <a:t>			</a:t>
            </a:r>
            <a:r>
              <a:rPr lang="en-US" sz="1800" dirty="0" smtClean="0">
                <a:latin typeface="Symbol" pitchFamily="18" charset="2"/>
              </a:rPr>
              <a:t>e</a:t>
            </a:r>
            <a:r>
              <a:rPr lang="en-US" sz="1800" dirty="0" smtClean="0"/>
              <a:t> ≈ 0.25 </a:t>
            </a:r>
            <a:r>
              <a:rPr lang="en-US" sz="1800" dirty="0" err="1" smtClean="0"/>
              <a:t>nm.rad</a:t>
            </a:r>
            <a:endParaRPr lang="en-US" sz="1800" dirty="0" smtClean="0"/>
          </a:p>
          <a:p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Challenging but will become reality in the near future with technology </a:t>
            </a:r>
            <a:r>
              <a:rPr lang="en-US" sz="2000" dirty="0" smtClean="0"/>
              <a:t>‘available</a:t>
            </a:r>
            <a:r>
              <a:rPr lang="en-US" sz="2000" dirty="0" smtClean="0"/>
              <a:t>’</a:t>
            </a:r>
            <a:r>
              <a:rPr lang="en-US" sz="2000" dirty="0" smtClean="0"/>
              <a:t> </a:t>
            </a:r>
            <a:r>
              <a:rPr lang="en-US" sz="2000" dirty="0" smtClean="0"/>
              <a:t>today at reasonable cost.</a:t>
            </a:r>
            <a:endParaRPr lang="en-US" sz="1800" dirty="0" smtClean="0"/>
          </a:p>
          <a:p>
            <a:pPr lvl="1"/>
            <a:r>
              <a:rPr lang="en-US" sz="1800" dirty="0" smtClean="0"/>
              <a:t>Sirius Budget:</a:t>
            </a:r>
          </a:p>
          <a:p>
            <a:pPr lvl="1" defTabSz="1789113">
              <a:buNone/>
            </a:pPr>
            <a:r>
              <a:rPr lang="en-US" sz="1800" dirty="0" smtClean="0"/>
              <a:t>		building  	US$ 100 M</a:t>
            </a:r>
          </a:p>
          <a:p>
            <a:pPr lvl="1" defTabSz="1789113">
              <a:buNone/>
            </a:pPr>
            <a:r>
              <a:rPr lang="en-US" sz="1800" dirty="0" smtClean="0"/>
              <a:t>		accelerators	US$ 100 M	Total: US$ 320 M</a:t>
            </a:r>
          </a:p>
          <a:p>
            <a:pPr lvl="1" defTabSz="1789113">
              <a:buNone/>
            </a:pPr>
            <a:r>
              <a:rPr lang="en-US" sz="1800" dirty="0" smtClean="0"/>
              <a:t>		13 beamlines	US$ 120 M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Sirius Schedule:</a:t>
            </a:r>
            <a:endParaRPr lang="en-US" sz="2800" dirty="0" smtClean="0"/>
          </a:p>
          <a:p>
            <a:pPr lvl="1" defTabSz="1789113">
              <a:buNone/>
            </a:pPr>
            <a:r>
              <a:rPr lang="en-US" sz="1800" dirty="0" smtClean="0"/>
              <a:t>		        2009   Initial design and prototypes</a:t>
            </a:r>
          </a:p>
          <a:p>
            <a:pPr lvl="1" defTabSz="1789113">
              <a:buNone/>
            </a:pPr>
            <a:r>
              <a:rPr lang="en-US" sz="1800" dirty="0" smtClean="0"/>
              <a:t>		12 / 2010   Sirius receives green light from the Brazilian Federal Government</a:t>
            </a:r>
          </a:p>
          <a:p>
            <a:pPr lvl="1" defTabSz="1789113"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07 / 2012   New 5BA low emittance design </a:t>
            </a:r>
          </a:p>
          <a:p>
            <a:pPr lvl="1" defTabSz="1789113">
              <a:buNone/>
            </a:pPr>
            <a:r>
              <a:rPr lang="en-US" sz="1800" dirty="0" smtClean="0"/>
              <a:t>		09 / 2013   Start of building construction</a:t>
            </a:r>
          </a:p>
          <a:p>
            <a:pPr lvl="1" defTabSz="1789113">
              <a:buNone/>
            </a:pPr>
            <a:r>
              <a:rPr lang="en-US" sz="1800" dirty="0" smtClean="0"/>
              <a:t>		09 / 2015   Start of machine installation</a:t>
            </a:r>
          </a:p>
          <a:p>
            <a:pPr lvl="1" defTabSz="1789113">
              <a:buNone/>
            </a:pPr>
            <a:r>
              <a:rPr lang="en-US" sz="1800" dirty="0" smtClean="0"/>
              <a:t>		05 / 2016  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beam</a:t>
            </a:r>
          </a:p>
          <a:p>
            <a:pPr>
              <a:buNone/>
            </a:pPr>
            <a:endParaRPr lang="en-US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38589" y="1620391"/>
          <a:ext cx="8640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"/>
                <a:gridCol w="460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en-US" sz="1800" b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Chave direita 4"/>
          <p:cNvSpPr/>
          <p:nvPr/>
        </p:nvSpPr>
        <p:spPr>
          <a:xfrm>
            <a:off x="5418708" y="3564607"/>
            <a:ext cx="288032" cy="864096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386260" y="1641991"/>
            <a:ext cx="1080120" cy="72008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rs.ac.uk/srs/SRworldwide/images/world.jpg"/>
          <p:cNvPicPr>
            <a:picLocks noChangeAspect="1" noChangeArrowheads="1"/>
          </p:cNvPicPr>
          <p:nvPr/>
        </p:nvPicPr>
        <p:blipFill>
          <a:blip r:embed="rId2" cstate="print"/>
          <a:srcRect l="3200" r="3838"/>
          <a:stretch>
            <a:fillRect/>
          </a:stretch>
        </p:blipFill>
        <p:spPr bwMode="auto">
          <a:xfrm>
            <a:off x="522164" y="1013124"/>
            <a:ext cx="9793088" cy="485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1362" y="3554071"/>
            <a:ext cx="1345838" cy="149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Sirius – a new Brazilian Light Source</a:t>
            </a:r>
            <a:endParaRPr lang="en-US" dirty="0"/>
          </a:p>
        </p:txBody>
      </p:sp>
      <p:sp>
        <p:nvSpPr>
          <p:cNvPr id="5" name="Elipse 4"/>
          <p:cNvSpPr/>
          <p:nvPr/>
        </p:nvSpPr>
        <p:spPr>
          <a:xfrm>
            <a:off x="3834532" y="4500711"/>
            <a:ext cx="73457" cy="718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834532" y="4644727"/>
            <a:ext cx="3115745" cy="72087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LNLS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Campinas – São Paulo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466380" y="6156895"/>
          <a:ext cx="5400599" cy="103396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368151"/>
                <a:gridCol w="2385923"/>
                <a:gridCol w="1646525"/>
              </a:tblGrid>
              <a:tr h="288032">
                <a:tc>
                  <a:txBody>
                    <a:bodyPr/>
                    <a:lstStyle/>
                    <a:p>
                      <a:r>
                        <a:rPr lang="pt-BR" sz="1600" dirty="0" err="1" smtClean="0">
                          <a:solidFill>
                            <a:srgbClr val="006600"/>
                          </a:solidFill>
                        </a:rPr>
                        <a:t>Area</a:t>
                      </a:r>
                      <a:endParaRPr lang="pt-BR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06934" marR="106934" marT="50408" marB="50408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6600"/>
                          </a:solidFill>
                        </a:rPr>
                        <a:t>8.5 x 10</a:t>
                      </a:r>
                      <a:r>
                        <a:rPr lang="pt-BR" sz="1600" baseline="30000" dirty="0" smtClean="0">
                          <a:solidFill>
                            <a:srgbClr val="006600"/>
                          </a:solidFill>
                        </a:rPr>
                        <a:t>6</a:t>
                      </a:r>
                      <a:r>
                        <a:rPr lang="pt-BR" sz="1600" dirty="0" smtClean="0">
                          <a:solidFill>
                            <a:srgbClr val="006600"/>
                          </a:solidFill>
                        </a:rPr>
                        <a:t> km</a:t>
                      </a:r>
                      <a:r>
                        <a:rPr lang="pt-BR" sz="1600" baseline="30000" dirty="0" smtClean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pt-BR" sz="1600" baseline="30000" dirty="0">
                        <a:solidFill>
                          <a:srgbClr val="006600"/>
                        </a:solidFill>
                      </a:endParaRPr>
                    </a:p>
                  </a:txBody>
                  <a:tcPr marL="106934" marR="106934" marT="50408" marB="50408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>
                          <a:solidFill>
                            <a:srgbClr val="006600"/>
                          </a:solidFill>
                        </a:rPr>
                        <a:t>World </a:t>
                      </a:r>
                      <a:r>
                        <a:rPr lang="pt-BR" sz="1600" baseline="0" dirty="0" err="1" smtClean="0">
                          <a:solidFill>
                            <a:srgbClr val="006600"/>
                          </a:solidFill>
                        </a:rPr>
                        <a:t>rank</a:t>
                      </a:r>
                      <a:r>
                        <a:rPr lang="pt-BR" sz="1600" baseline="0" dirty="0" smtClean="0">
                          <a:solidFill>
                            <a:srgbClr val="006600"/>
                          </a:solidFill>
                        </a:rPr>
                        <a:t> 5th</a:t>
                      </a:r>
                      <a:endParaRPr lang="pt-BR" sz="1600" baseline="0" dirty="0">
                        <a:solidFill>
                          <a:srgbClr val="006600"/>
                        </a:solidFill>
                      </a:endParaRPr>
                    </a:p>
                  </a:txBody>
                  <a:tcPr marL="106934" marR="106934" marT="50408" marB="50408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t-BR" sz="1600" dirty="0" err="1" smtClean="0">
                          <a:solidFill>
                            <a:srgbClr val="006600"/>
                          </a:solidFill>
                        </a:rPr>
                        <a:t>Population</a:t>
                      </a:r>
                      <a:endParaRPr lang="pt-BR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06934" marR="106934" marT="50408" marB="50408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6600"/>
                          </a:solidFill>
                        </a:rPr>
                        <a:t>195 </a:t>
                      </a:r>
                      <a:r>
                        <a:rPr lang="pt-BR" sz="1600" dirty="0" err="1" smtClean="0">
                          <a:solidFill>
                            <a:srgbClr val="006600"/>
                          </a:solidFill>
                        </a:rPr>
                        <a:t>million</a:t>
                      </a:r>
                      <a:r>
                        <a:rPr lang="pt-BR" sz="160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pt-BR" sz="1600" dirty="0" err="1" smtClean="0">
                          <a:solidFill>
                            <a:srgbClr val="006600"/>
                          </a:solidFill>
                        </a:rPr>
                        <a:t>people</a:t>
                      </a:r>
                      <a:endParaRPr lang="pt-BR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06934" marR="106934" marT="50408" marB="50408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>
                          <a:solidFill>
                            <a:srgbClr val="006600"/>
                          </a:solidFill>
                        </a:rPr>
                        <a:t>World </a:t>
                      </a:r>
                      <a:r>
                        <a:rPr lang="pt-BR" sz="1600" baseline="0" dirty="0" err="1" smtClean="0">
                          <a:solidFill>
                            <a:srgbClr val="006600"/>
                          </a:solidFill>
                        </a:rPr>
                        <a:t>rank</a:t>
                      </a:r>
                      <a:r>
                        <a:rPr lang="pt-BR" sz="1600" baseline="0" dirty="0" smtClean="0">
                          <a:solidFill>
                            <a:srgbClr val="006600"/>
                          </a:solidFill>
                        </a:rPr>
                        <a:t> 5th</a:t>
                      </a:r>
                    </a:p>
                  </a:txBody>
                  <a:tcPr marL="106934" marR="106934" marT="50408" marB="50408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6600"/>
                          </a:solidFill>
                        </a:rPr>
                        <a:t>GDP</a:t>
                      </a:r>
                      <a:endParaRPr lang="pt-BR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06934" marR="106934" marT="50408" marB="50408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6600"/>
                          </a:solidFill>
                        </a:rPr>
                        <a:t>$2.48 </a:t>
                      </a:r>
                      <a:r>
                        <a:rPr lang="pt-BR" sz="1600" dirty="0" err="1" smtClean="0">
                          <a:solidFill>
                            <a:srgbClr val="006600"/>
                          </a:solidFill>
                        </a:rPr>
                        <a:t>trillion</a:t>
                      </a:r>
                      <a:r>
                        <a:rPr lang="pt-BR" sz="1600" dirty="0" smtClean="0">
                          <a:solidFill>
                            <a:srgbClr val="006600"/>
                          </a:solidFill>
                        </a:rPr>
                        <a:t> per </a:t>
                      </a:r>
                      <a:r>
                        <a:rPr lang="pt-BR" sz="1600" dirty="0" err="1" smtClean="0">
                          <a:solidFill>
                            <a:srgbClr val="006600"/>
                          </a:solidFill>
                        </a:rPr>
                        <a:t>year</a:t>
                      </a:r>
                      <a:endParaRPr lang="pt-BR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06934" marR="106934" marT="50408" marB="50408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>
                          <a:solidFill>
                            <a:srgbClr val="006600"/>
                          </a:solidFill>
                        </a:rPr>
                        <a:t>World </a:t>
                      </a:r>
                      <a:r>
                        <a:rPr lang="pt-BR" sz="1600" baseline="0" dirty="0" err="1" smtClean="0">
                          <a:solidFill>
                            <a:srgbClr val="006600"/>
                          </a:solidFill>
                        </a:rPr>
                        <a:t>rank</a:t>
                      </a:r>
                      <a:r>
                        <a:rPr lang="pt-BR" sz="1600" baseline="0" dirty="0" smtClean="0">
                          <a:solidFill>
                            <a:srgbClr val="006600"/>
                          </a:solidFill>
                        </a:rPr>
                        <a:t> 6th</a:t>
                      </a:r>
                    </a:p>
                  </a:txBody>
                  <a:tcPr marL="106934" marR="106934" marT="50408" marB="50408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0" y="5652839"/>
            <a:ext cx="234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latin typeface="Times New Roman" pitchFamily="18" charset="0"/>
              </a:rPr>
              <a:t>Source: SRS </a:t>
            </a:r>
            <a:r>
              <a:rPr lang="pt-BR" sz="1200" dirty="0" err="1">
                <a:latin typeface="Times New Roman" pitchFamily="18" charset="0"/>
              </a:rPr>
              <a:t>Daresbury</a:t>
            </a:r>
            <a:r>
              <a:rPr lang="pt-BR" sz="1200" dirty="0">
                <a:latin typeface="Times New Roman" pitchFamily="18" charset="0"/>
              </a:rPr>
              <a:t> </a:t>
            </a:r>
            <a:r>
              <a:rPr lang="pt-BR" sz="1200" dirty="0" err="1">
                <a:latin typeface="Times New Roman" pitchFamily="18" charset="0"/>
              </a:rPr>
              <a:t>Laboratory</a:t>
            </a:r>
            <a:endParaRPr lang="pt-BR" sz="1200" dirty="0">
              <a:latin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10196" y="6084887"/>
            <a:ext cx="1509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About Brazil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LNLS campus today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252" y="972319"/>
            <a:ext cx="8064895" cy="658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194572" y="6084887"/>
            <a:ext cx="7906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Sirius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02484" y="2484487"/>
            <a:ext cx="6687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UVX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66580" y="1980431"/>
            <a:ext cx="354622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1.37 GeV – 100 nm.rad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and built in Brazil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Constructed from 1987 – 1997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SIRIUS_v200_Apresentacao_Esquematico_22102012_B.png"/>
          <p:cNvPicPr>
            <a:picLocks noChangeAspect="1"/>
          </p:cNvPicPr>
          <p:nvPr/>
        </p:nvPicPr>
        <p:blipFill>
          <a:blip r:embed="rId2" cstate="print"/>
          <a:srcRect b="19526"/>
          <a:stretch>
            <a:fillRect/>
          </a:stretch>
        </p:blipFill>
        <p:spPr>
          <a:xfrm>
            <a:off x="2998889" y="1042106"/>
            <a:ext cx="6480720" cy="65191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Sirius </a:t>
            </a:r>
            <a:r>
              <a:rPr lang="pt-BR" dirty="0" smtClean="0"/>
              <a:t>layout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26220" y="1836415"/>
            <a:ext cx="2088232" cy="75165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00"/>
                </a:solidFill>
              </a:rPr>
              <a:t>STORAGE RING</a:t>
            </a:r>
          </a:p>
          <a:p>
            <a:pPr algn="ctr"/>
            <a:r>
              <a:rPr lang="en-US" b="1" dirty="0" smtClean="0">
                <a:solidFill>
                  <a:srgbClr val="006600"/>
                </a:solidFill>
              </a:rPr>
              <a:t>3 GeV</a:t>
            </a:r>
          </a:p>
        </p:txBody>
      </p:sp>
      <p:cxnSp>
        <p:nvCxnSpPr>
          <p:cNvPr id="7" name="Conector de seta reta 6"/>
          <p:cNvCxnSpPr>
            <a:endCxn id="5" idx="3"/>
          </p:cNvCxnSpPr>
          <p:nvPr/>
        </p:nvCxnSpPr>
        <p:spPr>
          <a:xfrm flipH="1" flipV="1">
            <a:off x="3114452" y="2212243"/>
            <a:ext cx="2116685" cy="704292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7247361" y="2628503"/>
            <a:ext cx="1944216" cy="43204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endCxn id="21" idx="0"/>
          </p:cNvCxnSpPr>
          <p:nvPr/>
        </p:nvCxnSpPr>
        <p:spPr>
          <a:xfrm flipH="1">
            <a:off x="3416668" y="4522124"/>
            <a:ext cx="1748839" cy="1274731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047561" y="2340471"/>
            <a:ext cx="1195683" cy="741324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LINAC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150 </a:t>
            </a:r>
            <a:r>
              <a:rPr lang="en-US" b="1" dirty="0" err="1" smtClean="0">
                <a:solidFill>
                  <a:srgbClr val="FF0000"/>
                </a:solidFill>
              </a:rPr>
              <a:t>MeV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782865" y="5796855"/>
            <a:ext cx="1267605" cy="751655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BOOSTER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3 GeV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231137" y="7092999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ângulo 16"/>
          <p:cNvSpPr/>
          <p:nvPr/>
        </p:nvSpPr>
        <p:spPr>
          <a:xfrm>
            <a:off x="4784678" y="7324156"/>
            <a:ext cx="750564" cy="76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ângulo 35"/>
          <p:cNvSpPr/>
          <p:nvPr/>
        </p:nvSpPr>
        <p:spPr>
          <a:xfrm>
            <a:off x="3042444" y="7309023"/>
            <a:ext cx="2592288" cy="25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54842"/>
              </p:ext>
            </p:extLst>
          </p:nvPr>
        </p:nvGraphicFramePr>
        <p:xfrm>
          <a:off x="162124" y="2844527"/>
          <a:ext cx="3168352" cy="1872207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1584176"/>
                <a:gridCol w="928655"/>
                <a:gridCol w="655521"/>
              </a:tblGrid>
              <a:tr h="421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noProof="0" dirty="0" smtClean="0">
                          <a:solidFill>
                            <a:srgbClr val="008000"/>
                          </a:solidFill>
                        </a:rPr>
                        <a:t>Energy</a:t>
                      </a:r>
                      <a:endParaRPr lang="en-US" sz="1600" b="1" i="0" u="none" strike="noStrike" noProof="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 smtClean="0">
                          <a:solidFill>
                            <a:srgbClr val="008000"/>
                          </a:solidFill>
                        </a:rPr>
                        <a:t>3.0</a:t>
                      </a:r>
                      <a:endParaRPr lang="en-US" sz="1600" b="1" i="0" u="none" strike="noStrike" noProof="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 smtClean="0">
                          <a:solidFill>
                            <a:srgbClr val="008000"/>
                          </a:solidFill>
                        </a:rPr>
                        <a:t>GeV</a:t>
                      </a:r>
                      <a:endParaRPr lang="en-US" sz="1600" b="1" i="0" u="none" strike="noStrike" noProof="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1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noProof="0" dirty="0" smtClean="0">
                          <a:solidFill>
                            <a:srgbClr val="008000"/>
                          </a:solidFill>
                        </a:rPr>
                        <a:t>Circumference</a:t>
                      </a:r>
                      <a:endParaRPr lang="en-US" sz="1600" b="1" i="0" u="none" strike="noStrike" noProof="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 smtClean="0">
                          <a:solidFill>
                            <a:srgbClr val="008000"/>
                          </a:solidFill>
                        </a:rPr>
                        <a:t>518.2</a:t>
                      </a:r>
                      <a:endParaRPr lang="en-US" sz="1600" b="1" i="0" u="none" strike="noStrike" noProof="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 smtClean="0">
                          <a:solidFill>
                            <a:srgbClr val="008000"/>
                          </a:solidFill>
                        </a:rPr>
                        <a:t>m</a:t>
                      </a:r>
                      <a:endParaRPr lang="en-US" sz="1600" b="1" i="0" u="none" strike="noStrike" noProof="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1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noProof="0" dirty="0" err="1" smtClean="0">
                          <a:solidFill>
                            <a:srgbClr val="008000"/>
                          </a:solidFill>
                        </a:rPr>
                        <a:t>Emittance</a:t>
                      </a:r>
                      <a:r>
                        <a:rPr lang="en-US" sz="1600" b="1" u="none" strike="noStrike" noProof="0" dirty="0" smtClean="0">
                          <a:solidFill>
                            <a:srgbClr val="008000"/>
                          </a:solidFill>
                        </a:rPr>
                        <a:t> no IDs</a:t>
                      </a:r>
                      <a:endParaRPr lang="en-US" sz="1600" b="1" i="0" u="none" strike="noStrike" noProof="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noProof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0.28</a:t>
                      </a:r>
                      <a:endParaRPr lang="en-US" sz="1600" b="1" i="0" u="none" strike="noStrike" noProof="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 smtClean="0">
                          <a:solidFill>
                            <a:srgbClr val="008000"/>
                          </a:solidFill>
                        </a:rPr>
                        <a:t>nm.rad</a:t>
                      </a:r>
                      <a:endParaRPr lang="en-US" sz="1600" b="1" i="0" u="none" strike="noStrike" noProof="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08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 smtClean="0">
                          <a:solidFill>
                            <a:srgbClr val="008000"/>
                          </a:solidFill>
                          <a:latin typeface="Calibri"/>
                        </a:rPr>
                        <a:t>Straight</a:t>
                      </a:r>
                      <a:r>
                        <a:rPr lang="en-US" sz="1600" b="1" i="0" u="none" strike="noStrike" baseline="0" noProof="0" dirty="0" smtClean="0">
                          <a:solidFill>
                            <a:srgbClr val="008000"/>
                          </a:solidFill>
                          <a:latin typeface="Calibri"/>
                        </a:rPr>
                        <a:t> sections</a:t>
                      </a:r>
                      <a:endParaRPr lang="en-US" sz="1600" b="1" i="0" u="none" strike="noStrike" noProof="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101842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b">
                        <a:buNone/>
                      </a:pPr>
                      <a:r>
                        <a:rPr lang="en-US" sz="1600" b="1" i="0" u="none" strike="noStrike" noProof="0" dirty="0" smtClean="0">
                          <a:solidFill>
                            <a:srgbClr val="008000"/>
                          </a:solidFill>
                          <a:latin typeface="Calibri"/>
                        </a:rPr>
                        <a:t>10 x 7-m</a:t>
                      </a:r>
                    </a:p>
                    <a:p>
                      <a:pPr marL="342900" indent="-342900" algn="ctr" fontAlgn="b">
                        <a:buNone/>
                      </a:pPr>
                      <a:r>
                        <a:rPr lang="en-US" sz="1600" b="1" i="0" u="none" strike="noStrike" noProof="0" dirty="0" smtClean="0">
                          <a:solidFill>
                            <a:srgbClr val="008000"/>
                          </a:solidFill>
                          <a:latin typeface="Calibri"/>
                        </a:rPr>
                        <a:t>10</a:t>
                      </a:r>
                      <a:r>
                        <a:rPr lang="en-US" sz="1600" b="1" i="0" u="none" strike="noStrike" baseline="0" noProof="0" dirty="0" smtClean="0">
                          <a:solidFill>
                            <a:srgbClr val="008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noProof="0" dirty="0" smtClean="0">
                          <a:solidFill>
                            <a:srgbClr val="008000"/>
                          </a:solidFill>
                          <a:latin typeface="Calibri"/>
                        </a:rPr>
                        <a:t>x 6-m</a:t>
                      </a:r>
                      <a:endParaRPr lang="en-US" sz="1600" b="1" i="0" u="none" strike="noStrike" noProof="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noProof="0" dirty="0">
                        <a:solidFill>
                          <a:srgbClr val="008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/>
          <a:srcRect l="7980" r="5590" b="-11841"/>
          <a:stretch>
            <a:fillRect/>
          </a:stretch>
        </p:blipFill>
        <p:spPr bwMode="auto">
          <a:xfrm>
            <a:off x="0" y="4825931"/>
            <a:ext cx="10693400" cy="16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667180" cy="1001906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The Sirius low emittance </a:t>
            </a:r>
            <a:r>
              <a:rPr lang="en-US" dirty="0" smtClean="0"/>
              <a:t>s</a:t>
            </a:r>
            <a:r>
              <a:rPr lang="en-US" sz="4400" dirty="0" smtClean="0"/>
              <a:t>torage </a:t>
            </a:r>
            <a:r>
              <a:rPr lang="en-US" dirty="0" smtClean="0"/>
              <a:t>r</a:t>
            </a:r>
            <a:r>
              <a:rPr lang="en-US" sz="4400" dirty="0" smtClean="0"/>
              <a:t>ing lattice</a:t>
            </a:r>
            <a:endParaRPr lang="en-US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4670" y="1188343"/>
            <a:ext cx="9864591" cy="3024336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SzPct val="110000"/>
            </a:pPr>
            <a:r>
              <a:rPr lang="en-US" sz="2000" dirty="0" smtClean="0"/>
              <a:t>Energy: 3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>
              <a:buSzPct val="110000"/>
            </a:pPr>
            <a:r>
              <a:rPr lang="en-US" sz="2000" dirty="0" smtClean="0"/>
              <a:t>20 modified 5BA cells with low field main dipoles (0.58 T)  </a:t>
            </a:r>
            <a:r>
              <a:rPr lang="en-US" sz="1800" dirty="0" smtClean="0">
                <a:solidFill>
                  <a:srgbClr val="009900"/>
                </a:solidFill>
                <a:sym typeface="Wingdings"/>
              </a:rPr>
              <a:t></a:t>
            </a:r>
            <a:r>
              <a:rPr lang="en-US" sz="2000" dirty="0" smtClean="0">
                <a:sym typeface="Wingdings"/>
              </a:rPr>
              <a:t>  100 dipoles</a:t>
            </a:r>
            <a:r>
              <a:rPr lang="en-US" sz="2000" dirty="0" smtClean="0"/>
              <a:t>.</a:t>
            </a:r>
          </a:p>
          <a:p>
            <a:pPr>
              <a:buSzPct val="110000"/>
            </a:pPr>
            <a:r>
              <a:rPr lang="en-US" sz="2000" dirty="0" smtClean="0"/>
              <a:t>Split central dipole to accommodate a 2 T “</a:t>
            </a:r>
            <a:r>
              <a:rPr lang="en-US" sz="2000" dirty="0" err="1" smtClean="0"/>
              <a:t>superbend</a:t>
            </a:r>
            <a:r>
              <a:rPr lang="en-US" sz="2000" dirty="0" smtClean="0"/>
              <a:t>” </a:t>
            </a:r>
            <a:r>
              <a:rPr lang="en-US" sz="1800" dirty="0" smtClean="0">
                <a:solidFill>
                  <a:srgbClr val="009900"/>
                </a:solidFill>
                <a:sym typeface="Wingdings"/>
              </a:rPr>
              <a:t></a:t>
            </a:r>
            <a:r>
              <a:rPr lang="en-US" sz="2000" dirty="0" smtClean="0">
                <a:solidFill>
                  <a:srgbClr val="009900"/>
                </a:solidFill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longitudinal field gradient</a:t>
            </a:r>
            <a:r>
              <a:rPr lang="en-US" sz="2000" dirty="0" smtClean="0"/>
              <a:t>.</a:t>
            </a:r>
          </a:p>
          <a:p>
            <a:pPr>
              <a:buSzPct val="110000"/>
            </a:pPr>
            <a:r>
              <a:rPr lang="en-US" sz="2000" dirty="0" smtClean="0"/>
              <a:t>Use of permanent magnet technology for the dipoles </a:t>
            </a:r>
            <a:r>
              <a:rPr lang="en-US" sz="1800" dirty="0" smtClean="0">
                <a:solidFill>
                  <a:srgbClr val="009900"/>
                </a:solidFill>
                <a:sym typeface="Wingdings"/>
              </a:rPr>
              <a:t></a:t>
            </a:r>
            <a:r>
              <a:rPr lang="en-US" sz="2000" dirty="0" smtClean="0">
                <a:solidFill>
                  <a:srgbClr val="009900"/>
                </a:solidFill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more compact lattice</a:t>
            </a:r>
            <a:r>
              <a:rPr lang="en-US" sz="2000" dirty="0" smtClean="0"/>
              <a:t>.</a:t>
            </a:r>
          </a:p>
          <a:p>
            <a:pPr lvl="0">
              <a:buSzPct val="110000"/>
              <a:defRPr/>
            </a:pPr>
            <a:r>
              <a:rPr lang="en-US" sz="2000" dirty="0" smtClean="0"/>
              <a:t>Dipoles with transverse gradient to increase </a:t>
            </a:r>
            <a:r>
              <a:rPr lang="en-US" sz="2000" i="1" dirty="0" err="1" smtClean="0"/>
              <a:t>J</a:t>
            </a:r>
            <a:r>
              <a:rPr lang="en-US" sz="2000" i="1" baseline="-25000" dirty="0" err="1" smtClean="0"/>
              <a:t>x</a:t>
            </a:r>
            <a:r>
              <a:rPr lang="en-US" sz="2000" dirty="0" smtClean="0"/>
              <a:t>.</a:t>
            </a:r>
          </a:p>
          <a:p>
            <a:pPr lvl="0">
              <a:buSzPct val="110000"/>
              <a:defRPr/>
            </a:pPr>
            <a:r>
              <a:rPr lang="en-US" sz="2000" dirty="0" smtClean="0"/>
              <a:t>Low field dipoles </a:t>
            </a:r>
            <a:r>
              <a:rPr lang="en-US" sz="1800" dirty="0" smtClean="0">
                <a:solidFill>
                  <a:srgbClr val="009900"/>
                </a:solidFill>
                <a:sym typeface="Wingdings"/>
              </a:rPr>
              <a:t></a:t>
            </a:r>
            <a:r>
              <a:rPr lang="en-US" sz="2000" dirty="0" smtClean="0">
                <a:sym typeface="Wingdings"/>
              </a:rPr>
              <a:t> lower energy dispersion </a:t>
            </a:r>
            <a:r>
              <a:rPr lang="en-US" sz="1800" dirty="0" smtClean="0">
                <a:solidFill>
                  <a:srgbClr val="009900"/>
                </a:solidFill>
                <a:sym typeface="Wingdings"/>
              </a:rPr>
              <a:t></a:t>
            </a:r>
            <a:r>
              <a:rPr lang="en-US" sz="2000" dirty="0" smtClean="0">
                <a:sym typeface="Wingdings"/>
              </a:rPr>
              <a:t> smaller beam size.</a:t>
            </a:r>
          </a:p>
          <a:p>
            <a:pPr>
              <a:buSzPct val="110000"/>
              <a:defRPr/>
            </a:pPr>
            <a:r>
              <a:rPr lang="en-US" sz="2000" dirty="0" smtClean="0">
                <a:sym typeface="Wingdings"/>
              </a:rPr>
              <a:t>Low field dipole</a:t>
            </a:r>
            <a:r>
              <a:rPr lang="en-US" sz="2000" dirty="0" smtClean="0"/>
              <a:t>s </a:t>
            </a:r>
            <a:r>
              <a:rPr lang="en-US" sz="1800" dirty="0" smtClean="0">
                <a:solidFill>
                  <a:srgbClr val="009900"/>
                </a:solidFill>
                <a:sym typeface="Wingdings"/>
              </a:rPr>
              <a:t></a:t>
            </a:r>
            <a:r>
              <a:rPr lang="en-US" sz="2000" dirty="0" smtClean="0">
                <a:sym typeface="Wingdings"/>
              </a:rPr>
              <a:t> efficient use of damping wigglers.</a:t>
            </a:r>
          </a:p>
          <a:p>
            <a:pPr>
              <a:buSzPct val="110000"/>
              <a:defRPr/>
            </a:pPr>
            <a:r>
              <a:rPr lang="en-US" sz="2000" dirty="0" smtClean="0">
                <a:sym typeface="Wingdings"/>
              </a:rPr>
              <a:t>Straight sections: 10 x 7-m, 10 x 6-m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18376" y="6686978"/>
            <a:ext cx="1274709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q</a:t>
            </a:r>
            <a:r>
              <a:rPr lang="en-US" sz="1800" dirty="0" smtClean="0"/>
              <a:t>uadrupole</a:t>
            </a:r>
          </a:p>
          <a:p>
            <a:pPr algn="ctr"/>
            <a:r>
              <a:rPr lang="en-US" sz="1800" dirty="0" smtClean="0"/>
              <a:t>doublet</a:t>
            </a:r>
            <a:endParaRPr lang="en-US" sz="1800" dirty="0"/>
          </a:p>
        </p:txBody>
      </p:sp>
      <p:cxnSp>
        <p:nvCxnSpPr>
          <p:cNvPr id="29" name="Conector de seta reta 28"/>
          <p:cNvCxnSpPr>
            <a:stCxn id="25" idx="0"/>
          </p:cNvCxnSpPr>
          <p:nvPr/>
        </p:nvCxnSpPr>
        <p:spPr>
          <a:xfrm flipH="1" flipV="1">
            <a:off x="1223963" y="5929313"/>
            <a:ext cx="31768" cy="75766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25" idx="0"/>
          </p:cNvCxnSpPr>
          <p:nvPr/>
        </p:nvCxnSpPr>
        <p:spPr>
          <a:xfrm flipH="1" flipV="1">
            <a:off x="1000125" y="5972175"/>
            <a:ext cx="255606" cy="71480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4596632" y="6841870"/>
            <a:ext cx="1398140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0.58 T dipole</a:t>
            </a:r>
          </a:p>
          <a:p>
            <a:pPr algn="ctr"/>
            <a:r>
              <a:rPr lang="en-US" sz="1800" dirty="0" smtClean="0">
                <a:latin typeface="Symbol" pitchFamily="18" charset="2"/>
              </a:rPr>
              <a:t>q</a:t>
            </a:r>
            <a:r>
              <a:rPr lang="en-US" sz="1800" dirty="0" smtClean="0"/>
              <a:t>=16.6°</a:t>
            </a:r>
            <a:endParaRPr lang="en-US" sz="1800" dirty="0"/>
          </a:p>
        </p:txBody>
      </p:sp>
      <p:cxnSp>
        <p:nvCxnSpPr>
          <p:cNvPr id="39" name="Conector de seta reta 38"/>
          <p:cNvCxnSpPr>
            <a:stCxn id="37" idx="0"/>
          </p:cNvCxnSpPr>
          <p:nvPr/>
        </p:nvCxnSpPr>
        <p:spPr>
          <a:xfrm flipH="1" flipV="1">
            <a:off x="5029200" y="5636029"/>
            <a:ext cx="266502" cy="120584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stCxn id="37" idx="0"/>
          </p:cNvCxnSpPr>
          <p:nvPr/>
        </p:nvCxnSpPr>
        <p:spPr>
          <a:xfrm flipH="1" flipV="1">
            <a:off x="3449782" y="5677593"/>
            <a:ext cx="1845920" cy="116427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stCxn id="37" idx="0"/>
          </p:cNvCxnSpPr>
          <p:nvPr/>
        </p:nvCxnSpPr>
        <p:spPr>
          <a:xfrm flipH="1" flipV="1">
            <a:off x="1720735" y="5868785"/>
            <a:ext cx="3574967" cy="97308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4312925" y="4319849"/>
            <a:ext cx="1824538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2 T dipole, </a:t>
            </a:r>
            <a:r>
              <a:rPr lang="en-US" sz="1800" dirty="0" smtClean="0">
                <a:latin typeface="Symbol" pitchFamily="18" charset="2"/>
              </a:rPr>
              <a:t>q</a:t>
            </a:r>
            <a:r>
              <a:rPr lang="en-US" sz="1800" dirty="0" smtClean="0"/>
              <a:t>=1.4°</a:t>
            </a:r>
          </a:p>
          <a:p>
            <a:pPr algn="ctr"/>
            <a:r>
              <a:rPr lang="en-US" sz="1800" b="1" dirty="0" err="1" smtClean="0">
                <a:solidFill>
                  <a:srgbClr val="006600"/>
                </a:solidFill>
              </a:rPr>
              <a:t>superbend</a:t>
            </a:r>
            <a:endParaRPr lang="en-US" sz="1800" b="1" dirty="0">
              <a:solidFill>
                <a:srgbClr val="006600"/>
              </a:solidFill>
            </a:endParaRPr>
          </a:p>
        </p:txBody>
      </p:sp>
      <p:cxnSp>
        <p:nvCxnSpPr>
          <p:cNvPr id="44" name="Conector de seta reta 43"/>
          <p:cNvCxnSpPr>
            <a:stCxn id="43" idx="2"/>
          </p:cNvCxnSpPr>
          <p:nvPr/>
        </p:nvCxnSpPr>
        <p:spPr>
          <a:xfrm flipH="1">
            <a:off x="5214938" y="4966180"/>
            <a:ext cx="10256" cy="32019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8831659" y="6734700"/>
            <a:ext cx="1274709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q</a:t>
            </a:r>
            <a:r>
              <a:rPr lang="en-US" sz="1800" dirty="0" smtClean="0"/>
              <a:t>uadrupole</a:t>
            </a:r>
          </a:p>
          <a:p>
            <a:pPr algn="ctr"/>
            <a:r>
              <a:rPr lang="en-US" sz="1800" dirty="0" smtClean="0"/>
              <a:t>triplet</a:t>
            </a:r>
            <a:endParaRPr lang="en-US" sz="1800" dirty="0"/>
          </a:p>
        </p:txBody>
      </p:sp>
      <p:cxnSp>
        <p:nvCxnSpPr>
          <p:cNvPr id="22" name="Conector de seta reta 21"/>
          <p:cNvCxnSpPr>
            <a:stCxn id="21" idx="0"/>
          </p:cNvCxnSpPr>
          <p:nvPr/>
        </p:nvCxnSpPr>
        <p:spPr>
          <a:xfrm flipV="1">
            <a:off x="9469014" y="6029325"/>
            <a:ext cx="403649" cy="705375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21" idx="0"/>
          </p:cNvCxnSpPr>
          <p:nvPr/>
        </p:nvCxnSpPr>
        <p:spPr>
          <a:xfrm flipH="1" flipV="1">
            <a:off x="9405938" y="5948363"/>
            <a:ext cx="63076" cy="7863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21" idx="0"/>
          </p:cNvCxnSpPr>
          <p:nvPr/>
        </p:nvCxnSpPr>
        <p:spPr>
          <a:xfrm flipH="1" flipV="1">
            <a:off x="9201150" y="5938838"/>
            <a:ext cx="267864" cy="7958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flipV="1">
            <a:off x="5303520" y="5629276"/>
            <a:ext cx="97155" cy="121209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flipV="1">
            <a:off x="5295207" y="5681664"/>
            <a:ext cx="1686618" cy="117633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flipV="1">
            <a:off x="5295207" y="5891213"/>
            <a:ext cx="3434456" cy="95016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87472" y="5111539"/>
            <a:ext cx="821059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7-m SS</a:t>
            </a:r>
            <a:endParaRPr lang="en-US" sz="1800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830777" y="5231015"/>
            <a:ext cx="821059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6-m SS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err="1" smtClean="0"/>
              <a:t>Superbends</a:t>
            </a:r>
            <a:r>
              <a:rPr lang="pt-BR" sz="3600" dirty="0" smtClean="0"/>
              <a:t>: </a:t>
            </a:r>
            <a:r>
              <a:rPr lang="pt-BR" sz="3600" dirty="0" err="1" smtClean="0"/>
              <a:t>hard</a:t>
            </a:r>
            <a:r>
              <a:rPr lang="pt-BR" sz="3600" dirty="0" smtClean="0"/>
              <a:t> </a:t>
            </a:r>
            <a:r>
              <a:rPr lang="pt-BR" sz="3600" dirty="0" err="1" smtClean="0"/>
              <a:t>X-ray</a:t>
            </a:r>
            <a:r>
              <a:rPr lang="pt-BR" sz="3600" dirty="0" smtClean="0"/>
              <a:t> source</a:t>
            </a:r>
            <a:endParaRPr lang="en-US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434" r="5883"/>
          <a:stretch>
            <a:fillRect/>
          </a:stretch>
        </p:blipFill>
        <p:spPr bwMode="auto">
          <a:xfrm>
            <a:off x="234131" y="1116335"/>
            <a:ext cx="945114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107336" y="3852639"/>
            <a:ext cx="1771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2T </a:t>
            </a:r>
            <a:r>
              <a:rPr lang="en-US" sz="1400" b="1" dirty="0" err="1" smtClean="0">
                <a:solidFill>
                  <a:schemeClr val="tx2"/>
                </a:solidFill>
              </a:rPr>
              <a:t>superbend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12 </a:t>
            </a:r>
            <a:r>
              <a:rPr lang="en-US" sz="1400" b="1" dirty="0" err="1" smtClean="0">
                <a:solidFill>
                  <a:schemeClr val="tx2"/>
                </a:solidFill>
              </a:rPr>
              <a:t>keV</a:t>
            </a:r>
            <a:r>
              <a:rPr lang="en-US" sz="1400" b="1" dirty="0" smtClean="0">
                <a:solidFill>
                  <a:schemeClr val="tx2"/>
                </a:solidFill>
              </a:rPr>
              <a:t> critical energy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4877420" y="3422088"/>
            <a:ext cx="74724" cy="492366"/>
          </a:xfrm>
          <a:prstGeom prst="straightConnector1">
            <a:avLst/>
          </a:prstGeom>
          <a:ln w="381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6786860" y="5220791"/>
          <a:ext cx="3024336" cy="1034457"/>
        </p:xfrm>
        <a:graphic>
          <a:graphicData uri="http://schemas.openxmlformats.org/drawingml/2006/table">
            <a:tbl>
              <a:tblPr/>
              <a:tblGrid>
                <a:gridCol w="1512168"/>
                <a:gridCol w="945104"/>
                <a:gridCol w="567064"/>
              </a:tblGrid>
              <a:tr h="367065">
                <a:tc gridSpan="3">
                  <a:txBody>
                    <a:bodyPr/>
                    <a:lstStyle/>
                    <a:p>
                      <a:pPr marL="3619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Beam size @ 1%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coupling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pt-BR" sz="18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6195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pt-BR" sz="18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straight</a:t>
                      </a:r>
                      <a:r>
                        <a:rPr lang="pt-BR" sz="1400" dirty="0" smtClean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pt-BR" sz="1400" dirty="0" err="1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section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68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x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3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latin typeface="Symbol"/>
                          <a:ea typeface="SimSun"/>
                          <a:cs typeface="Times New Roman"/>
                        </a:rPr>
                        <a:t>m</a:t>
                      </a:r>
                      <a:r>
                        <a:rPr lang="en-US" sz="140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m</a:t>
                      </a:r>
                      <a:r>
                        <a:rPr lang="en-US" sz="1400" baseline="3000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pt-BR" sz="1800">
                        <a:solidFill>
                          <a:schemeClr val="tx2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33696">
                <a:tc>
                  <a:txBody>
                    <a:bodyPr/>
                    <a:lstStyle/>
                    <a:p>
                      <a:pPr mar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superbend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11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x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4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Symbol"/>
                          <a:ea typeface="SimSun"/>
                          <a:cs typeface="Times New Roman"/>
                        </a:rPr>
                        <a:t>m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m</a:t>
                      </a:r>
                      <a:r>
                        <a:rPr lang="en-US" sz="1400" baseline="30000" dirty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530276" y="6444927"/>
            <a:ext cx="540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Hard X-ray dipole source with modest total energy loss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X-rays are produced only at </a:t>
            </a:r>
            <a:r>
              <a:rPr lang="en-US" sz="1800" b="1" dirty="0" err="1" smtClean="0">
                <a:solidFill>
                  <a:schemeClr val="tx2"/>
                </a:solidFill>
              </a:rPr>
              <a:t>beamline</a:t>
            </a:r>
            <a:r>
              <a:rPr lang="en-US" sz="1800" b="1" dirty="0" smtClean="0">
                <a:solidFill>
                  <a:schemeClr val="tx2"/>
                </a:solidFill>
              </a:rPr>
              <a:t> exit</a:t>
            </a:r>
            <a:endParaRPr lang="en-US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err="1" smtClean="0"/>
              <a:t>Superbends</a:t>
            </a:r>
            <a:r>
              <a:rPr lang="pt-BR" sz="3600" dirty="0" smtClean="0"/>
              <a:t>: longitudinal </a:t>
            </a:r>
            <a:r>
              <a:rPr lang="pt-BR" sz="3600" dirty="0" err="1" smtClean="0"/>
              <a:t>gradient</a:t>
            </a:r>
            <a:endParaRPr lang="en-US" sz="3600" dirty="0"/>
          </a:p>
        </p:txBody>
      </p:sp>
      <p:pic>
        <p:nvPicPr>
          <p:cNvPr id="3" name="Picture 2" descr="Graph_twiss emi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6500"/>
            <a:ext cx="9779000" cy="5130800"/>
          </a:xfrm>
          <a:prstGeom prst="rect">
            <a:avLst/>
          </a:prstGeom>
        </p:spPr>
      </p:pic>
      <p:graphicFrame>
        <p:nvGraphicFramePr>
          <p:cNvPr id="399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815917"/>
              </p:ext>
            </p:extLst>
          </p:nvPr>
        </p:nvGraphicFramePr>
        <p:xfrm>
          <a:off x="378148" y="2340471"/>
          <a:ext cx="720079" cy="62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ção" r:id="rId5" imgW="495000" imgH="431640" progId="Equation.3">
                  <p:embed/>
                </p:oleObj>
              </mc:Choice>
              <mc:Fallback>
                <p:oleObj name="Equação" r:id="rId5" imgW="4950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8" y="2340471"/>
                        <a:ext cx="720079" cy="62762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114452" y="6300911"/>
            <a:ext cx="4795993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without </a:t>
            </a:r>
            <a:r>
              <a:rPr lang="en-US" sz="1600" dirty="0" err="1" smtClean="0"/>
              <a:t>superbends</a:t>
            </a:r>
            <a:r>
              <a:rPr lang="en-US" sz="1600" dirty="0" smtClean="0"/>
              <a:t>: </a:t>
            </a:r>
            <a:r>
              <a:rPr lang="en-US" sz="1600" dirty="0" smtClean="0">
                <a:latin typeface="Symbol" pitchFamily="18" charset="2"/>
              </a:rPr>
              <a:t>e</a:t>
            </a:r>
            <a:r>
              <a:rPr lang="en-US" sz="1600" dirty="0" smtClean="0"/>
              <a:t> = 0.31 nm.rad</a:t>
            </a:r>
          </a:p>
          <a:p>
            <a:pPr>
              <a:buFontTx/>
              <a:buChar char="-"/>
            </a:pPr>
            <a:r>
              <a:rPr lang="en-US" sz="1600" dirty="0" smtClean="0"/>
              <a:t> with </a:t>
            </a:r>
            <a:r>
              <a:rPr lang="en-US" sz="1600" dirty="0" err="1" smtClean="0"/>
              <a:t>superbends</a:t>
            </a:r>
            <a:r>
              <a:rPr lang="en-US" sz="1600" dirty="0" smtClean="0"/>
              <a:t>:       </a:t>
            </a:r>
            <a:r>
              <a:rPr lang="en-US" sz="1600" dirty="0" smtClean="0">
                <a:latin typeface="Symbol" pitchFamily="18" charset="2"/>
              </a:rPr>
              <a:t>e</a:t>
            </a:r>
            <a:r>
              <a:rPr lang="en-US" sz="1600" dirty="0" smtClean="0"/>
              <a:t> = 0.28 nm.rad   </a:t>
            </a:r>
            <a:r>
              <a:rPr lang="en-US" sz="1600" dirty="0" smtClean="0">
                <a:solidFill>
                  <a:schemeClr val="tx2"/>
                </a:solidFill>
              </a:rPr>
              <a:t>10% reduction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Same effect as one 5.5-m damping wiggler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9063</TotalTime>
  <Words>739</Words>
  <Application>Microsoft Macintosh PowerPoint</Application>
  <PresentationFormat>Custom</PresentationFormat>
  <Paragraphs>189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Tema do Office</vt:lpstr>
      <vt:lpstr>Equação</vt:lpstr>
      <vt:lpstr>A compact low emittance lattice with superbends for Sirius</vt:lpstr>
      <vt:lpstr>A Penultimate Storage Ring  lattice for Sirius</vt:lpstr>
      <vt:lpstr>Why Penultimate SR ?</vt:lpstr>
      <vt:lpstr>Sirius – a new Brazilian Light Source</vt:lpstr>
      <vt:lpstr>LNLS campus today</vt:lpstr>
      <vt:lpstr>Sirius layout</vt:lpstr>
      <vt:lpstr>The Sirius low emittance storage ring lattice</vt:lpstr>
      <vt:lpstr>Superbends: hard X-ray source</vt:lpstr>
      <vt:lpstr>Superbends: longitudinal gradient</vt:lpstr>
      <vt:lpstr>Permanent magnets for dipoles</vt:lpstr>
      <vt:lpstr>Storage ring operation modes – 1 </vt:lpstr>
      <vt:lpstr>Storage ring operation modes – 2 </vt:lpstr>
      <vt:lpstr>Parameters</vt:lpstr>
      <vt:lpstr>Non-linear optics optimization – 1 </vt:lpstr>
      <vt:lpstr>Non-linear optics optimization – 2 </vt:lpstr>
      <vt:lpstr>Injection</vt:lpstr>
      <vt:lpstr>Present challenges for Sirius</vt:lpstr>
      <vt:lpstr>PowerPoint Presentation</vt:lpstr>
    </vt:vector>
  </TitlesOfParts>
  <Company>LNLS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LNLS synchrotron light source</dc:title>
  <dc:creator>LNLS</dc:creator>
  <cp:lastModifiedBy>Lin Liu</cp:lastModifiedBy>
  <cp:revision>494</cp:revision>
  <dcterms:created xsi:type="dcterms:W3CDTF">2011-01-29T16:35:19Z</dcterms:created>
  <dcterms:modified xsi:type="dcterms:W3CDTF">2012-10-30T11:46:05Z</dcterms:modified>
</cp:coreProperties>
</file>