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3" r:id="rId2"/>
    <p:sldId id="274" r:id="rId3"/>
    <p:sldId id="278" r:id="rId4"/>
    <p:sldId id="320" r:id="rId5"/>
    <p:sldId id="321" r:id="rId6"/>
    <p:sldId id="322" r:id="rId7"/>
    <p:sldId id="323" r:id="rId8"/>
    <p:sldId id="298" r:id="rId9"/>
    <p:sldId id="288" r:id="rId10"/>
    <p:sldId id="324" r:id="rId11"/>
    <p:sldId id="325" r:id="rId12"/>
    <p:sldId id="259" r:id="rId13"/>
    <p:sldId id="279" r:id="rId14"/>
    <p:sldId id="280" r:id="rId15"/>
    <p:sldId id="281" r:id="rId16"/>
    <p:sldId id="282" r:id="rId17"/>
    <p:sldId id="263" r:id="rId18"/>
    <p:sldId id="265" r:id="rId19"/>
    <p:sldId id="267" r:id="rId20"/>
    <p:sldId id="319" r:id="rId21"/>
    <p:sldId id="258" r:id="rId22"/>
    <p:sldId id="292" r:id="rId23"/>
    <p:sldId id="316" r:id="rId24"/>
    <p:sldId id="317" r:id="rId25"/>
    <p:sldId id="270" r:id="rId26"/>
    <p:sldId id="315" r:id="rId27"/>
    <p:sldId id="271" r:id="rId28"/>
    <p:sldId id="313" r:id="rId29"/>
    <p:sldId id="307" r:id="rId30"/>
    <p:sldId id="306" r:id="rId31"/>
    <p:sldId id="326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23" autoAdjust="0"/>
  </p:normalViewPr>
  <p:slideViewPr>
    <p:cSldViewPr>
      <p:cViewPr varScale="1">
        <p:scale>
          <a:sx n="77" d="100"/>
          <a:sy n="77" d="100"/>
        </p:scale>
        <p:origin x="-106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A06E13-E13B-4CE2-B20F-65496CD54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13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5389-2203-4200-98FC-8813DC8AC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5057C-A3F4-48C1-BEB1-3112559E7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E0A16-245B-42A2-BEF6-A9F28069E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A037-D70A-4228-9120-E2F1B3885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DF45-48EE-46C7-9B5B-C2235969F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4315-4CE4-46F1-9A16-68649773E8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0C2A-A7E0-49AF-931D-6E4D5A8EB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ED140-78D2-41CE-ADB4-7C118B3D09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86594-BA7D-4767-B9F3-49AF896FE7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FF0000"/>
              </a:buClr>
              <a:buSzPct val="100000"/>
              <a:buFontTx/>
              <a:buBlip>
                <a:blip r:embed="rId2"/>
              </a:buBlip>
              <a:defRPr sz="3200"/>
            </a:lvl1pPr>
            <a:lvl2pPr>
              <a:buClrTx/>
              <a:buSzPct val="164000"/>
              <a:buFont typeface="Arial" pitchFamily="34" charset="0"/>
              <a:buChar char="•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A03DF-9C0B-45EE-BA12-82AF428CA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3CCDD-B2B5-4B30-9511-1B63555351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4EF665-7C73-4309-A2D3-C21D403A34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2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001000" cy="1470025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Intrabeam</a:t>
            </a:r>
            <a:r>
              <a:rPr lang="en-US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Scattering, Impedance, and Instabilities in Ultimate Storage Rings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Karl Bane</a:t>
            </a:r>
          </a:p>
          <a:p>
            <a:r>
              <a:rPr lang="en-US" sz="2800" dirty="0" smtClean="0"/>
              <a:t>USR2012 Workshop</a:t>
            </a:r>
          </a:p>
          <a:p>
            <a:r>
              <a:rPr lang="en-US" sz="2800" dirty="0" smtClean="0"/>
              <a:t>30 October  </a:t>
            </a:r>
            <a:r>
              <a:rPr lang="en-US" sz="2800" dirty="0" smtClean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4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473893" cy="3352800"/>
          </a:xfrm>
          <a:prstGeom prst="rect">
            <a:avLst/>
          </a:prstGeom>
        </p:spPr>
      </p:pic>
      <p:pic>
        <p:nvPicPr>
          <p:cNvPr id="6" name="Picture 5" descr="Fig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73893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853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Longitudinal (left) and transverse (right) wake of Gaussian bunch passing through a 2D small-angle transition to a long central pipe and back again. The radius of the beam pipe is 48 mm, of the central pipe is 7.5 mm, the taper angle is 5.8 deg, and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0.5 mm. The full calculation is in blue, the scaled result in red; the nominal bunch shape is in black.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1" y="762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test the scaling using ECHO, I. </a:t>
            </a:r>
            <a:r>
              <a:rPr lang="en-US" dirty="0" err="1" smtClean="0"/>
              <a:t>Zagorodnov’s</a:t>
            </a:r>
            <a:r>
              <a:rPr lang="en-US" dirty="0" smtClean="0"/>
              <a:t> time-domain </a:t>
            </a:r>
            <a:r>
              <a:rPr lang="en-US" dirty="0" err="1" smtClean="0"/>
              <a:t>wakefield</a:t>
            </a:r>
            <a:r>
              <a:rPr lang="en-US" dirty="0" smtClean="0"/>
              <a:t> solving program.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7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3" y="180338"/>
            <a:ext cx="4351087" cy="3553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566279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 3D symmetric, small-angle transition (of which one taper is shown in cut-view) with a long interior pipe (a); the longitudinal (b) and dipole (c) wake. Exterior pipes are 30 mm x 30 mm (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i="1" dirty="0" smtClean="0">
                <a:solidFill>
                  <a:srgbClr val="0070C0"/>
                </a:solidFill>
              </a:rPr>
              <a:t> by </a:t>
            </a:r>
            <a:r>
              <a:rPr lang="en-US" dirty="0" smtClean="0">
                <a:solidFill>
                  <a:srgbClr val="0070C0"/>
                </a:solidFill>
              </a:rPr>
              <a:t>y</a:t>
            </a:r>
            <a:r>
              <a:rPr lang="en-US" i="1" dirty="0" smtClean="0">
                <a:solidFill>
                  <a:srgbClr val="0070C0"/>
                </a:solidFill>
              </a:rPr>
              <a:t>), interior pipe is 30 mm x 15 mm, the taper angle is 3 deg, and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0.5 mm. The full calculation is in blue, the scaled result in red; the nominal bunch shape is in black.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0" name="Picture 9" descr="Fig8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0361" y="0"/>
            <a:ext cx="5042239" cy="3505200"/>
          </a:xfrm>
          <a:prstGeom prst="rect">
            <a:avLst/>
          </a:prstGeom>
        </p:spPr>
      </p:pic>
      <p:pic>
        <p:nvPicPr>
          <p:cNvPr id="11" name="Picture 10" descr="Fig9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8730" y="3298695"/>
            <a:ext cx="5120070" cy="35593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974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95806" y="38216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57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152400"/>
            <a:ext cx="1810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A 3D Example</a:t>
            </a:r>
            <a:endParaRPr 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Longitudinal Impedance Calculations for PEP-X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99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For PEP-X, without an actual vacuum chamber design available, we developed a straw man design, inspired by objects in other machines, such as PEP-II</a:t>
            </a:r>
          </a:p>
          <a:p>
            <a:endParaRPr lang="en-US" dirty="0" smtClean="0"/>
          </a:p>
          <a:p>
            <a:r>
              <a:rPr lang="en-US" dirty="0" smtClean="0"/>
              <a:t>   Sources include: RF cavities, BPM’s, wiggler transitions, </a:t>
            </a:r>
            <a:r>
              <a:rPr lang="en-US" dirty="0" err="1" smtClean="0"/>
              <a:t>undulator</a:t>
            </a:r>
            <a:r>
              <a:rPr lang="en-US" dirty="0" smtClean="0"/>
              <a:t> transitions, resistive wall, coherent synchrotron radiation (CSR)</a:t>
            </a:r>
          </a:p>
          <a:p>
            <a:endParaRPr lang="en-US" dirty="0" smtClean="0"/>
          </a:p>
          <a:p>
            <a:r>
              <a:rPr lang="en-US" dirty="0" smtClean="0"/>
              <a:t>    For the microwave instability, generate:</a:t>
            </a:r>
          </a:p>
          <a:p>
            <a:r>
              <a:rPr lang="en-US" dirty="0" smtClean="0"/>
              <a:t>         (</a:t>
            </a:r>
            <a:r>
              <a:rPr lang="en-US" dirty="0" err="1" smtClean="0"/>
              <a:t>i</a:t>
            </a:r>
            <a:r>
              <a:rPr lang="en-US" dirty="0" smtClean="0"/>
              <a:t>) a pseudo-Green function wake representing the ring—to be used in simulations  (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= .5 mm; nominal is 3 mm</a:t>
            </a:r>
            <a:r>
              <a:rPr lang="en-US" dirty="0" smtClean="0"/>
              <a:t>) and reaching to 60 mm behind the bunch</a:t>
            </a:r>
          </a:p>
          <a:p>
            <a:endParaRPr lang="en-US" dirty="0" smtClean="0"/>
          </a:p>
          <a:p>
            <a:r>
              <a:rPr lang="en-US" dirty="0" smtClean="0"/>
              <a:t>         (ii) an impedance budget—to assess relative importance of contributors</a:t>
            </a:r>
          </a:p>
          <a:p>
            <a:endParaRPr lang="en-US" dirty="0" smtClean="0"/>
          </a:p>
          <a:p>
            <a:r>
              <a:rPr lang="en-US" dirty="0" smtClean="0"/>
              <a:t>     People involved in 3D code development and impedance calculation include L.-Q. Lee,  C.-K. Ng, L. Wang, L. Xiao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48006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1054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0292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Selected PEP-X Impedance Sources</a:t>
            </a:r>
            <a:endParaRPr lang="en-US" dirty="0"/>
          </a:p>
        </p:txBody>
      </p:sp>
      <p:pic>
        <p:nvPicPr>
          <p:cNvPr id="3" name="Picture 2" descr="imp_obje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5843587" cy="419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873" y="5715000"/>
            <a:ext cx="779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Selected impedance objects included in our straw man PEP-X design. Note: the fundamental mode fields are shown in the RF cavity.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3716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</a:t>
            </a:r>
          </a:p>
          <a:p>
            <a:r>
              <a:rPr lang="en-US" dirty="0" smtClean="0"/>
              <a:t>cavity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3716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BPM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3528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 of wiggler transitions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40386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Pair of </a:t>
            </a:r>
            <a:r>
              <a:rPr lang="en-US" dirty="0" err="1" smtClean="0"/>
              <a:t>undulator</a:t>
            </a:r>
            <a:r>
              <a:rPr lang="en-US" dirty="0" smtClean="0"/>
              <a:t> transitions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Budget</a:t>
            </a:r>
            <a:endParaRPr lang="en-US" dirty="0"/>
          </a:p>
        </p:txBody>
      </p:sp>
      <p:pic>
        <p:nvPicPr>
          <p:cNvPr id="3" name="Picture 2" descr="budget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113" y="1524000"/>
            <a:ext cx="6110287" cy="3281318"/>
          </a:xfrm>
          <a:prstGeom prst="rect">
            <a:avLst/>
          </a:prstGeom>
          <a:ln>
            <a:solidFill>
              <a:srgbClr val="FF99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46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Impedance budget for PEP-X, giving the loss factor, and the effective resistance and inductance of the various objects in the ring. The results are at nominal bunch length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3 mm.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Pseudo-Green Function Wake</a:t>
            </a:r>
            <a:endParaRPr lang="en-US" dirty="0"/>
          </a:p>
        </p:txBody>
      </p:sp>
      <p:pic>
        <p:nvPicPr>
          <p:cNvPr id="3" name="Picture 2" descr="green_fun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7695" y="1219200"/>
            <a:ext cx="4023705" cy="2604149"/>
          </a:xfrm>
          <a:prstGeom prst="rect">
            <a:avLst/>
          </a:prstGeom>
        </p:spPr>
      </p:pic>
      <p:pic>
        <p:nvPicPr>
          <p:cNvPr id="4" name="Picture 3" descr="haissin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932082"/>
            <a:ext cx="3810000" cy="2532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Pseudo-Green function wake representing the PEP-X ring: wake of a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z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.5 mm bunch </a:t>
            </a: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endParaRPr lang="en-US" i="1" dirty="0" smtClean="0">
              <a:solidFill>
                <a:srgbClr val="0070C0"/>
              </a:solidFill>
              <a:sym typeface="Symbol"/>
            </a:endParaRPr>
          </a:p>
          <a:p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Haissinski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solution, giving the steady-state bunch shape. Bunch length is 25% above nominal length.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4196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00800" y="4953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41910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(G. Stupakov)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400" dirty="0" smtClean="0"/>
              <a:t>Instabilities in PEP-X (Baseline, </a:t>
            </a:r>
            <a:r>
              <a:rPr lang="en-US" sz="2400" i="1" dirty="0" smtClean="0"/>
              <a:t>I</a:t>
            </a:r>
            <a:r>
              <a:rPr lang="en-US" sz="2400" dirty="0" smtClean="0"/>
              <a:t>= 1.5 A)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7620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Microwave:</a:t>
            </a:r>
          </a:p>
          <a:p>
            <a:r>
              <a:rPr lang="en-US" dirty="0" smtClean="0"/>
              <a:t>    Can cause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, 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to increase, saw-tooth instability, heating</a:t>
            </a:r>
            <a:r>
              <a:rPr lang="en-US" dirty="0" smtClean="0"/>
              <a:t>. With PEP-X impedance we find 25% </a:t>
            </a:r>
            <a:r>
              <a:rPr lang="en-US" dirty="0" smtClean="0">
                <a:sym typeface="Symbol"/>
              </a:rPr>
              <a:t>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increase (potential well distortion) but no threshold until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&gt; 8 A</a:t>
            </a:r>
            <a:endParaRPr lang="en-US" dirty="0" smtClean="0">
              <a:solidFill>
                <a:srgbClr val="FF9900"/>
              </a:solidFill>
            </a:endParaRPr>
          </a:p>
          <a:p>
            <a:endParaRPr lang="en-US" dirty="0" smtClean="0">
              <a:solidFill>
                <a:srgbClr val="FF9900"/>
              </a:solidFill>
            </a:endParaRPr>
          </a:p>
          <a:p>
            <a:r>
              <a:rPr lang="en-US" dirty="0" smtClean="0">
                <a:solidFill>
                  <a:srgbClr val="FF9900"/>
                </a:solidFill>
              </a:rPr>
              <a:t>Transverse Single Bunch: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     </a:t>
            </a:r>
            <a:r>
              <a:rPr lang="en-US" dirty="0" smtClean="0"/>
              <a:t>Can cause beam to be lost. When including </a:t>
            </a:r>
            <a:r>
              <a:rPr lang="en-US" i="1" dirty="0" smtClean="0"/>
              <a:t>only</a:t>
            </a:r>
            <a:r>
              <a:rPr lang="en-US" dirty="0" smtClean="0"/>
              <a:t> the resistive wall impedance (dominant in the insertion devices), the threshold is 1.5 times the nominal current. Other impedance objects will reduce this value. </a:t>
            </a:r>
          </a:p>
          <a:p>
            <a:endParaRPr lang="en-US" dirty="0" smtClean="0"/>
          </a:p>
          <a:p>
            <a:r>
              <a:rPr lang="en-US" dirty="0" smtClean="0"/>
              <a:t>     Since transverse resistive wall wake </a:t>
            </a:r>
            <a:r>
              <a:rPr lang="en-US" dirty="0" smtClean="0">
                <a:sym typeface="Symbol"/>
              </a:rPr>
              <a:t></a:t>
            </a:r>
            <a:r>
              <a:rPr lang="en-US" i="1" dirty="0" smtClean="0"/>
              <a:t>a</a:t>
            </a:r>
            <a:r>
              <a:rPr lang="en-US" baseline="30000" dirty="0" smtClean="0"/>
              <a:t>-3</a:t>
            </a:r>
            <a:r>
              <a:rPr lang="en-US" dirty="0" smtClean="0"/>
              <a:t>, (</a:t>
            </a:r>
            <a:r>
              <a:rPr lang="en-US" i="1" dirty="0" smtClean="0"/>
              <a:t>a</a:t>
            </a:r>
            <a:r>
              <a:rPr lang="en-US" dirty="0" smtClean="0"/>
              <a:t> is aperture) this is a serious limitation to reducing the aperture of the insertions. 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err="1" smtClean="0">
                <a:solidFill>
                  <a:srgbClr val="FF9900"/>
                </a:solidFill>
              </a:rPr>
              <a:t>Multibunch</a:t>
            </a:r>
            <a:r>
              <a:rPr lang="en-US" dirty="0" smtClean="0">
                <a:solidFill>
                  <a:srgbClr val="FF9900"/>
                </a:solidFill>
              </a:rPr>
              <a:t> Transverse: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     </a:t>
            </a:r>
            <a:r>
              <a:rPr lang="en-US" dirty="0" smtClean="0"/>
              <a:t>Including only the resistive wall wake, which often dominates the </a:t>
            </a:r>
            <a:r>
              <a:rPr lang="en-US" dirty="0" err="1" smtClean="0"/>
              <a:t>multibunch</a:t>
            </a:r>
            <a:r>
              <a:rPr lang="en-US" dirty="0" smtClean="0"/>
              <a:t> transverse instability, the calculation yields a growth time of .14 ms, or 19 turns. Good feedback is needed. 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</a:p>
          <a:p>
            <a:endParaRPr lang="en-US" dirty="0" smtClean="0">
              <a:solidFill>
                <a:srgbClr val="FF9900"/>
              </a:solidFill>
            </a:endParaRPr>
          </a:p>
          <a:p>
            <a:r>
              <a:rPr lang="en-US" dirty="0" smtClean="0">
                <a:solidFill>
                  <a:srgbClr val="FF9900"/>
                </a:solidFill>
              </a:rPr>
              <a:t>Fast Ion: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      </a:t>
            </a:r>
            <a:r>
              <a:rPr lang="en-US" dirty="0" smtClean="0"/>
              <a:t>Multi-particle tracking shows that the instability is strong, though with a compromise between vacuum level and bunch gap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dirty="0" smtClean="0"/>
              <a:t>size, the growth rate can be kept to a level that are manageable with feedback.</a:t>
            </a:r>
          </a:p>
          <a:p>
            <a:endParaRPr lang="en-US" dirty="0" smtClean="0"/>
          </a:p>
          <a:p>
            <a:r>
              <a:rPr lang="en-US" dirty="0" smtClean="0"/>
              <a:t> 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392668"/>
            <a:ext cx="241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G. Stupakov, L. Wang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228600"/>
            <a:ext cx="8229600" cy="1143000"/>
          </a:xfrm>
        </p:spPr>
        <p:txBody>
          <a:bodyPr/>
          <a:lstStyle/>
          <a:p>
            <a:r>
              <a:rPr lang="en-US" sz="2400" dirty="0" smtClean="0"/>
              <a:t>Intra-Beam Scattering (IBS) for Ultimate PEP-X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85800"/>
            <a:ext cx="838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IBS describes multiple Coulomb scattering that leads to an increase in all bunch dimensions and in energy spread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Assume coupling dominated (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is negligible and can be ignored)</a:t>
            </a:r>
            <a:r>
              <a:rPr lang="en-US" dirty="0" smtClean="0"/>
              <a:t>: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</a:t>
            </a:r>
            <a:r>
              <a:rPr lang="en-US" baseline="-25000" dirty="0" smtClean="0">
                <a:sym typeface="Symbol"/>
              </a:rPr>
              <a:t>x   </a:t>
            </a:r>
            <a:endParaRPr lang="en-US" dirty="0" smtClean="0">
              <a:sym typeface="Symbol"/>
            </a:endParaRPr>
          </a:p>
          <a:p>
            <a:endParaRPr lang="en-US" baseline="-25000" dirty="0">
              <a:sym typeface="Symbol"/>
            </a:endParaRPr>
          </a:p>
          <a:p>
            <a:endParaRPr lang="en-US" baseline="-25000" dirty="0" smtClean="0">
              <a:sym typeface="Symbol"/>
            </a:endParaRPr>
          </a:p>
          <a:p>
            <a:r>
              <a:rPr lang="en-US" dirty="0">
                <a:sym typeface="Symbol"/>
              </a:rPr>
              <a:t>S</a:t>
            </a:r>
            <a:r>
              <a:rPr lang="en-US" dirty="0" smtClean="0">
                <a:sym typeface="Symbol"/>
              </a:rPr>
              <a:t>teady-state IBS emittance and energy spread:</a:t>
            </a: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where sum </a:t>
            </a:r>
            <a:r>
              <a:rPr lang="en-US" dirty="0" err="1" smtClean="0">
                <a:sym typeface="Symbol"/>
              </a:rPr>
              <a:t>emittance</a:t>
            </a:r>
            <a:r>
              <a:rPr lang="en-US" dirty="0" smtClean="0">
                <a:sym typeface="Symbol"/>
              </a:rPr>
              <a:t> = 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+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, and 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 = /(1+); subscript 0 indicates zero current values;  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*= 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/(1+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/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) 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Local IBS growth rates (1/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), (1/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), are functions of beam and lattice parameters; their average around the ring are the growth rates 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, 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p</a:t>
            </a:r>
            <a:endParaRPr lang="en-US" baseline="-25000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 smtClean="0"/>
              <a:t>We follow the </a:t>
            </a:r>
            <a:r>
              <a:rPr lang="en-US" dirty="0" err="1" smtClean="0"/>
              <a:t>Bjorken-Mtingwa</a:t>
            </a:r>
            <a:r>
              <a:rPr lang="en-US" dirty="0" smtClean="0"/>
              <a:t> (BM) formulation of </a:t>
            </a:r>
            <a:r>
              <a:rPr lang="en-US" dirty="0" smtClean="0">
                <a:sym typeface="Symbol"/>
              </a:rPr>
              <a:t>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, 1/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p</a:t>
            </a:r>
            <a:r>
              <a:rPr lang="en-US" dirty="0" smtClean="0"/>
              <a:t>; solution involves (</a:t>
            </a:r>
            <a:r>
              <a:rPr lang="en-US" dirty="0" err="1" smtClean="0"/>
              <a:t>i</a:t>
            </a:r>
            <a:r>
              <a:rPr lang="en-US" dirty="0" smtClean="0"/>
              <a:t>) an integration at every lattice element, (ii) averaging around the ring, (iii) solving the above two equations simultaneously</a:t>
            </a:r>
          </a:p>
          <a:p>
            <a:endParaRPr lang="en-US" dirty="0" smtClean="0"/>
          </a:p>
          <a:p>
            <a:r>
              <a:rPr lang="en-US" dirty="0" smtClean="0"/>
              <a:t>Due to small impact parameter events, the tails of distributions are not Gaussian; Coulomb log reflects this; for PEP-X, (log)</a:t>
            </a:r>
            <a:r>
              <a:rPr lang="en-US" dirty="0" smtClean="0">
                <a:sym typeface="Symbol"/>
              </a:rPr>
              <a:t> 11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4927600" cy="7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34200" y="76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(Thanks to A. Xiao, M. Borland, K. Kubo)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14478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Longitudinal growth rate: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>
                <a:solidFill>
                  <a:srgbClr val="0070C0"/>
                </a:solidFill>
              </a:rPr>
              <a:t>Transverse growth rate: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Valid for a, b&lt;&lt; 1, “high energy approximation”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Simplified Model of IBS</a:t>
            </a:r>
            <a:endParaRPr lang="en-US" sz="2400" dirty="0"/>
          </a:p>
        </p:txBody>
      </p:sp>
      <p:pic>
        <p:nvPicPr>
          <p:cNvPr id="3" name="Picture 2" descr="tpinv_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81204"/>
            <a:ext cx="5056632" cy="762762"/>
          </a:xfrm>
          <a:prstGeom prst="rect">
            <a:avLst/>
          </a:prstGeom>
        </p:spPr>
      </p:pic>
      <p:pic>
        <p:nvPicPr>
          <p:cNvPr id="4" name="Picture 3" descr="sigmah_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4" y="3048000"/>
            <a:ext cx="5339334" cy="832104"/>
          </a:xfrm>
          <a:prstGeom prst="rect">
            <a:avLst/>
          </a:prstGeom>
        </p:spPr>
      </p:pic>
      <p:pic>
        <p:nvPicPr>
          <p:cNvPr id="5" name="Picture 4" descr="g_e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9429" y="4065270"/>
            <a:ext cx="2608326" cy="506730"/>
          </a:xfrm>
          <a:prstGeom prst="rect">
            <a:avLst/>
          </a:prstGeom>
        </p:spPr>
      </p:pic>
      <p:pic>
        <p:nvPicPr>
          <p:cNvPr id="6" name="Picture 5" descr="txinv_e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8" y="5226054"/>
            <a:ext cx="1888236" cy="794766"/>
          </a:xfrm>
          <a:prstGeom prst="rect">
            <a:avLst/>
          </a:prstGeom>
        </p:spPr>
      </p:pic>
      <p:pic>
        <p:nvPicPr>
          <p:cNvPr id="7" name="Picture 6" descr="txinv_eq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3654" y="5207000"/>
            <a:ext cx="2330958" cy="74676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962400" y="5410200"/>
            <a:ext cx="762000" cy="381000"/>
          </a:xfrm>
          <a:prstGeom prst="rightArrow">
            <a:avLst/>
          </a:prstGeom>
          <a:solidFill>
            <a:srgbClr val="0070C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1295400"/>
            <a:ext cx="215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(K. Bane, EPAC02)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212913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= &lt;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(1/</a:t>
            </a:r>
            <a:r>
              <a:rPr lang="en-US" sz="2400" i="1" dirty="0" err="1" smtClean="0">
                <a:solidFill>
                  <a:srgbClr val="0070C0"/>
                </a:solidFill>
                <a:sym typeface="Symbol"/>
              </a:rPr>
              <a:t>T</a:t>
            </a:r>
            <a:r>
              <a:rPr lang="en-US" sz="2400" baseline="-25000" dirty="0" err="1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)&gt;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Solution for PEP-X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1" y="11430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For PEP-X consider round beam, = 1</a:t>
            </a: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i="1" dirty="0" smtClean="0">
                <a:solidFill>
                  <a:srgbClr val="0070C0"/>
                </a:solidFill>
                <a:sym typeface="Symbol"/>
              </a:rPr>
              <a:t>Table. Steady-state beam properties in PEP-X at zero current and nominal current. Results were obtained using the </a:t>
            </a:r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Bjorken-Mtingwa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(B-M) formalism.</a:t>
            </a:r>
            <a:endParaRPr lang="en-US" i="1" dirty="0">
              <a:solidFill>
                <a:srgbClr val="0070C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Note: almost no growth in </a:t>
            </a:r>
            <a:r>
              <a:rPr lang="en-US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 or </a:t>
            </a:r>
            <a:r>
              <a:rPr lang="en-US" i="1" dirty="0" smtClean="0">
                <a:sym typeface="Symbol"/>
              </a:rPr>
              <a:t>z</a:t>
            </a:r>
            <a:endParaRPr lang="en-US" i="1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In nominal configuration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 52.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7.4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 (simplified model gets </a:t>
            </a:r>
          </a:p>
          <a:p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 53.7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T</a:t>
            </a:r>
            <a:r>
              <a:rPr lang="en-US" baseline="-25000" dirty="0" smtClean="0">
                <a:sym typeface="Symbol"/>
              </a:rPr>
              <a:t>p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= 8.9 s</a:t>
            </a:r>
            <a:r>
              <a:rPr lang="en-US" baseline="30000" dirty="0" smtClean="0">
                <a:sym typeface="Symbol"/>
              </a:rPr>
              <a:t>-1</a:t>
            </a:r>
            <a:r>
              <a:rPr lang="en-US" dirty="0" smtClean="0">
                <a:sym typeface="Symbol"/>
              </a:rPr>
              <a:t> )</a:t>
            </a:r>
          </a:p>
          <a:p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95400" y="1676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dirty="0" smtClean="0"/>
                        <a:t> [</a:t>
                      </a:r>
                      <a:r>
                        <a:rPr lang="en-US" dirty="0" err="1" smtClean="0"/>
                        <a:t>mA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</a:t>
                      </a:r>
                      <a:r>
                        <a:rPr lang="en-US" baseline="-25000" dirty="0" smtClean="0">
                          <a:sym typeface="Symbol"/>
                        </a:rPr>
                        <a:t>x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sym typeface="Symbol"/>
                        </a:rPr>
                        <a:t>[pm]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Symbol"/>
                        </a:rPr>
                        <a:t></a:t>
                      </a:r>
                      <a:r>
                        <a:rPr lang="en-US" baseline="-25000" dirty="0" smtClean="0">
                          <a:sym typeface="Symbol"/>
                        </a:rPr>
                        <a:t>y</a:t>
                      </a:r>
                      <a:r>
                        <a:rPr lang="en-US" baseline="0" dirty="0" smtClean="0">
                          <a:sym typeface="Symbol"/>
                        </a:rPr>
                        <a:t> </a:t>
                      </a:r>
                      <a:r>
                        <a:rPr lang="en-US" dirty="0" smtClean="0">
                          <a:sym typeface="Symbol"/>
                        </a:rPr>
                        <a:t>[pm]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ym typeface="Symbol"/>
                        </a:rPr>
                        <a:t>p</a:t>
                      </a:r>
                      <a:r>
                        <a:rPr lang="en-US" dirty="0" smtClean="0">
                          <a:sym typeface="Symbol"/>
                        </a:rPr>
                        <a:t> [10</a:t>
                      </a:r>
                      <a:r>
                        <a:rPr lang="en-US" baseline="30000" dirty="0" smtClean="0">
                          <a:sym typeface="Symbol"/>
                        </a:rPr>
                        <a:t>3</a:t>
                      </a:r>
                      <a:r>
                        <a:rPr lang="en-US" dirty="0" smtClean="0">
                          <a:sym typeface="Symbol"/>
                        </a:rPr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ym typeface="Symbol"/>
                        </a:rPr>
                        <a:t>z</a:t>
                      </a:r>
                      <a:r>
                        <a:rPr lang="en-US" dirty="0" smtClean="0">
                          <a:sym typeface="Symbol"/>
                        </a:rPr>
                        <a:t> [mm]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857999"/>
          </a:xfrm>
        </p:spPr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 Longitudinal microwave instability</a:t>
            </a:r>
          </a:p>
          <a:p>
            <a:pPr>
              <a:buNone/>
            </a:pPr>
            <a:r>
              <a:rPr lang="en-US" sz="1800" dirty="0" smtClean="0"/>
              <a:t>              --Coherent synchrotron radiation (CSR)</a:t>
            </a:r>
          </a:p>
          <a:p>
            <a:pPr>
              <a:buNone/>
            </a:pPr>
            <a:r>
              <a:rPr lang="en-US" sz="1800" dirty="0" smtClean="0"/>
              <a:t>              --Impedance scaling for small angle transitions</a:t>
            </a:r>
          </a:p>
          <a:p>
            <a:pPr>
              <a:buNone/>
            </a:pPr>
            <a:r>
              <a:rPr lang="en-US" sz="1800" dirty="0" smtClean="0"/>
              <a:t>              --Impedance budget</a:t>
            </a:r>
          </a:p>
          <a:p>
            <a:pPr>
              <a:buNone/>
            </a:pPr>
            <a:r>
              <a:rPr lang="en-US" sz="1800" dirty="0" smtClean="0"/>
              <a:t>              --Pseudo-Green function wake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Other instabilities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Intra-beam scattering (IBS)</a:t>
            </a:r>
          </a:p>
          <a:p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 err="1" smtClean="0"/>
              <a:t>Touschek</a:t>
            </a:r>
            <a:r>
              <a:rPr lang="en-US" sz="1800" dirty="0" smtClean="0"/>
              <a:t> lifetime</a:t>
            </a:r>
          </a:p>
          <a:p>
            <a:endParaRPr lang="en-US" sz="1800" dirty="0" smtClean="0"/>
          </a:p>
          <a:p>
            <a:r>
              <a:rPr lang="en-US" sz="1800" dirty="0" smtClean="0"/>
              <a:t>Conclusions </a:t>
            </a:r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As </a:t>
            </a:r>
            <a:r>
              <a:rPr lang="en-US" sz="1800" dirty="0"/>
              <a:t>specific example illustrating the above topics I will use cases of PEP-X, a </a:t>
            </a:r>
          </a:p>
          <a:p>
            <a:pPr>
              <a:buNone/>
            </a:pPr>
            <a:r>
              <a:rPr lang="en-US" sz="1800" dirty="0"/>
              <a:t>study effort of a group led by Y. </a:t>
            </a:r>
            <a:r>
              <a:rPr lang="en-US" sz="1800" dirty="0" err="1" smtClean="0"/>
              <a:t>Cai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C</a:t>
            </a:r>
            <a:r>
              <a:rPr lang="en-US" sz="1800" dirty="0" smtClean="0"/>
              <a:t>ollective </a:t>
            </a:r>
            <a:r>
              <a:rPr lang="en-US" sz="1800" dirty="0"/>
              <a:t>effect contributors include </a:t>
            </a:r>
            <a:r>
              <a:rPr lang="en-US" sz="1800" dirty="0" err="1"/>
              <a:t>G.Stupakov</a:t>
            </a:r>
            <a:r>
              <a:rPr lang="en-US" sz="1800" dirty="0"/>
              <a:t>, </a:t>
            </a:r>
            <a:r>
              <a:rPr lang="en-US" sz="1800" dirty="0" smtClean="0"/>
              <a:t>Y. </a:t>
            </a:r>
            <a:r>
              <a:rPr lang="en-US" sz="1800" dirty="0" err="1" smtClean="0"/>
              <a:t>Cai</a:t>
            </a:r>
            <a:r>
              <a:rPr lang="en-US" sz="1800" smtClean="0"/>
              <a:t>, L</a:t>
            </a:r>
            <a:r>
              <a:rPr lang="en-US" sz="1800" dirty="0"/>
              <a:t>. </a:t>
            </a:r>
            <a:r>
              <a:rPr lang="en-US" sz="1800" dirty="0" smtClean="0"/>
              <a:t>Wang, M. Borland, …</a:t>
            </a:r>
            <a:endParaRPr lang="en-US" sz="1800" dirty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rgbClr val="FF9900"/>
                </a:solidFill>
              </a:rPr>
              <a:t>Outline of Talk</a:t>
            </a:r>
            <a:endParaRPr lang="en-US" sz="28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1143000"/>
            <a:ext cx="8077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Checked results with SAD, an optics program that treats coupling without simplifying assumptions (</a:t>
            </a:r>
            <a:r>
              <a:rPr lang="en-US" i="1" dirty="0" smtClean="0">
                <a:sym typeface="Symbol"/>
              </a:rPr>
              <a:t>i.e.</a:t>
            </a:r>
            <a:r>
              <a:rPr lang="en-US" dirty="0" smtClean="0">
                <a:sym typeface="Symbol"/>
              </a:rPr>
              <a:t> solves for true </a:t>
            </a:r>
            <a:r>
              <a:rPr lang="en-US" dirty="0" err="1" smtClean="0">
                <a:sym typeface="Symbol"/>
              </a:rPr>
              <a:t>emittance</a:t>
            </a:r>
            <a:r>
              <a:rPr lang="en-US" dirty="0" smtClean="0">
                <a:sym typeface="Symbol"/>
              </a:rPr>
              <a:t> invariants), and that can also solve the B-M IBS equations.  </a:t>
            </a:r>
            <a:r>
              <a:rPr lang="en-US" dirty="0" smtClean="0">
                <a:solidFill>
                  <a:srgbClr val="FF9900"/>
                </a:solidFill>
                <a:sym typeface="Symbol"/>
              </a:rPr>
              <a:t>(K. Kubo)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Procedure: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      1  In dispersive-free region of PEP-X: </a:t>
            </a:r>
          </a:p>
          <a:p>
            <a:r>
              <a:rPr lang="en-US" dirty="0" smtClean="0">
                <a:sym typeface="Symbol"/>
              </a:rPr>
              <a:t>             (</a:t>
            </a:r>
            <a:r>
              <a:rPr lang="en-US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) adjust quad strengths to bring tunes close together, </a:t>
            </a:r>
          </a:p>
          <a:p>
            <a:r>
              <a:rPr lang="en-US" dirty="0" smtClean="0">
                <a:sym typeface="Symbol"/>
              </a:rPr>
              <a:t>             (ii) randomly rotate 400 quads by small amount, with scale factor adjusted to give 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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   </a:t>
            </a:r>
            <a:endParaRPr lang="en-US" dirty="0">
              <a:sym typeface="Symbol"/>
            </a:endParaRPr>
          </a:p>
          <a:p>
            <a:endParaRPr lang="en-US" dirty="0" smtClean="0"/>
          </a:p>
          <a:p>
            <a:r>
              <a:rPr lang="en-US" dirty="0" smtClean="0"/>
              <a:t>      2  Perform IBS calculations</a:t>
            </a:r>
          </a:p>
          <a:p>
            <a:endParaRPr lang="en-US" dirty="0" smtClean="0"/>
          </a:p>
          <a:p>
            <a:r>
              <a:rPr lang="en-US" dirty="0" smtClean="0"/>
              <a:t>      3  Repeat for 10 seeds</a:t>
            </a:r>
          </a:p>
          <a:p>
            <a:endParaRPr lang="en-US" dirty="0" smtClean="0"/>
          </a:p>
          <a:p>
            <a:r>
              <a:rPr lang="en-US" dirty="0" smtClean="0"/>
              <a:t>   Result: steady-state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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 11 pm, with variation of few percent for the different seeds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Accumulated IBS Growth Rates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267200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Accumulated growth rates in p, x; </a:t>
            </a:r>
          </a:p>
          <a:p>
            <a:r>
              <a:rPr lang="en-US" i="1" dirty="0" err="1" smtClean="0">
                <a:solidFill>
                  <a:srgbClr val="0070C0"/>
                </a:solidFill>
                <a:latin typeface="Lucida Calligraphy"/>
              </a:rPr>
              <a:t>H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x</a:t>
            </a:r>
            <a:r>
              <a:rPr lang="en-US" i="1" dirty="0" smtClean="0">
                <a:solidFill>
                  <a:srgbClr val="0070C0"/>
                </a:solidFill>
              </a:rPr>
              <a:t> optics function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8" name="Picture 17" descr="Tpinv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064000" cy="3048000"/>
          </a:xfrm>
          <a:prstGeom prst="rect">
            <a:avLst/>
          </a:prstGeom>
        </p:spPr>
      </p:pic>
      <p:pic>
        <p:nvPicPr>
          <p:cNvPr id="19" name="Picture 18" descr="Txinv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85800"/>
            <a:ext cx="4038600" cy="3028950"/>
          </a:xfrm>
          <a:prstGeom prst="rect">
            <a:avLst/>
          </a:prstGeom>
        </p:spPr>
      </p:pic>
      <p:pic>
        <p:nvPicPr>
          <p:cNvPr id="21" name="Picture 20" descr="Hx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695700"/>
            <a:ext cx="41148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400" dirty="0" smtClean="0"/>
              <a:t>Correlation between </a:t>
            </a:r>
            <a:r>
              <a:rPr lang="en-US" sz="2400" dirty="0" err="1" smtClean="0">
                <a:latin typeface="Lucida Calligraphy"/>
              </a:rPr>
              <a:t>H</a:t>
            </a:r>
            <a:r>
              <a:rPr lang="en-US" sz="2400" baseline="-25000" dirty="0" err="1" smtClean="0">
                <a:latin typeface="Lucida Calligraphy"/>
              </a:rPr>
              <a:t>x</a:t>
            </a:r>
            <a:r>
              <a:rPr lang="en-US" sz="2400" dirty="0" smtClean="0">
                <a:latin typeface="Lucida Calligraphy"/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latin typeface="Lucida Calligraphy"/>
                <a:sym typeface="Symbol"/>
              </a:rPr>
              <a:t></a:t>
            </a:r>
            <a:r>
              <a:rPr lang="en-US" sz="2400" dirty="0" smtClean="0">
                <a:sym typeface="Symbol"/>
              </a:rPr>
              <a:t>(1/</a:t>
            </a:r>
            <a:r>
              <a:rPr lang="en-US" sz="2400" i="1" dirty="0" err="1" smtClean="0">
                <a:sym typeface="Symbol"/>
              </a:rPr>
              <a:t>T</a:t>
            </a:r>
            <a:r>
              <a:rPr lang="en-US" sz="2400" baseline="-25000" dirty="0" err="1" smtClean="0"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) in PEP-X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29528" y="4876800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  <a:latin typeface="Lucida Calligraphy"/>
              </a:rPr>
              <a:t>H</a:t>
            </a:r>
            <a:r>
              <a:rPr lang="en-US" i="1" baseline="-25000" dirty="0" err="1" smtClean="0">
                <a:solidFill>
                  <a:srgbClr val="0070C0"/>
                </a:solidFill>
                <a:latin typeface="Lucida Calligraphy"/>
              </a:rPr>
              <a:t>x</a:t>
            </a:r>
            <a:r>
              <a:rPr lang="en-US" i="1" dirty="0" smtClean="0">
                <a:solidFill>
                  <a:srgbClr val="0070C0"/>
                </a:solidFill>
                <a:latin typeface="Lucida Calligraphy"/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and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(1/</a:t>
            </a:r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T</a:t>
            </a:r>
            <a:r>
              <a:rPr lang="en-US" i="1" baseline="-25000" dirty="0" err="1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) over one arc and one straight of PEP-X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486400"/>
            <a:ext cx="8101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the anti-correlation of the two functions in arc</a:t>
            </a:r>
          </a:p>
          <a:p>
            <a:endParaRPr lang="en-US" dirty="0" smtClean="0"/>
          </a:p>
          <a:p>
            <a:r>
              <a:rPr lang="en-US" dirty="0" smtClean="0"/>
              <a:t>With no correlation but “same” lattice parameters, 1/</a:t>
            </a:r>
            <a:r>
              <a:rPr lang="en-US" i="1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dirty="0" smtClean="0"/>
              <a:t> would be twice as large</a:t>
            </a:r>
            <a:endParaRPr lang="en-US" dirty="0"/>
          </a:p>
        </p:txBody>
      </p:sp>
      <p:pic>
        <p:nvPicPr>
          <p:cNvPr id="7" name="Picture 6" descr="Tpinv_Hx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000" y="1295400"/>
            <a:ext cx="47752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6400" y="3733800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80</a:t>
            </a:r>
            <a:r>
              <a:rPr lang="en-US" sz="1600" dirty="0" smtClean="0">
                <a:latin typeface="Lucida Calligraphy"/>
              </a:rPr>
              <a:t>H</a:t>
            </a:r>
            <a:r>
              <a:rPr lang="en-US" sz="1600" baseline="-25000" dirty="0" smtClean="0"/>
              <a:t>x</a:t>
            </a:r>
            <a:r>
              <a:rPr lang="en-US" sz="1600" i="1" dirty="0" smtClean="0">
                <a:solidFill>
                  <a:srgbClr val="0070C0"/>
                </a:solidFill>
              </a:rPr>
              <a:t> </a:t>
            </a:r>
            <a:r>
              <a:rPr lang="en-US" sz="1600" dirty="0" smtClean="0"/>
              <a:t>[mm]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34000" y="3581400"/>
            <a:ext cx="4572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2557046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/>
              </a:rPr>
              <a:t></a:t>
            </a:r>
            <a:r>
              <a:rPr lang="en-US" sz="1600" i="1" dirty="0" smtClean="0">
                <a:sym typeface="Symbol"/>
              </a:rPr>
              <a:t>T</a:t>
            </a:r>
            <a:r>
              <a:rPr lang="en-US" sz="1600" baseline="-25000" dirty="0" smtClean="0">
                <a:sym typeface="Symbol"/>
              </a:rPr>
              <a:t>p</a:t>
            </a:r>
            <a:r>
              <a:rPr lang="en-US" sz="1600" baseline="30000" dirty="0" smtClean="0">
                <a:sym typeface="Symbol"/>
              </a:rPr>
              <a:t>1 </a:t>
            </a:r>
            <a:r>
              <a:rPr lang="en-US" sz="1600" dirty="0" smtClean="0">
                <a:sym typeface="Symbol"/>
              </a:rPr>
              <a:t>[s</a:t>
            </a:r>
            <a:r>
              <a:rPr lang="en-US" sz="1600" baseline="30000" dirty="0" smtClean="0">
                <a:sym typeface="Symbol"/>
              </a:rPr>
              <a:t>1</a:t>
            </a:r>
            <a:r>
              <a:rPr lang="en-US" sz="1600" dirty="0" smtClean="0">
                <a:sym typeface="Symbol"/>
              </a:rPr>
              <a:t>]</a:t>
            </a:r>
            <a:endParaRPr lang="en-US" sz="1600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289560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11430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38800" y="1143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2400" dirty="0" err="1" smtClean="0"/>
              <a:t>Emittance</a:t>
            </a:r>
            <a:r>
              <a:rPr lang="en-US" sz="2400" dirty="0" smtClean="0"/>
              <a:t> Dependence on Current</a:t>
            </a:r>
            <a:endParaRPr lang="en-US" sz="2400" dirty="0"/>
          </a:p>
        </p:txBody>
      </p:sp>
      <p:pic>
        <p:nvPicPr>
          <p:cNvPr id="10" name="Picture 9" descr="eps_vs_I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438400"/>
            <a:ext cx="5083969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9144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With </a:t>
            </a:r>
            <a:r>
              <a:rPr lang="en-US" i="1" dirty="0" smtClean="0"/>
              <a:t>T</a:t>
            </a:r>
            <a:r>
              <a:rPr lang="en-US" baseline="-25000" dirty="0" smtClean="0"/>
              <a:t>p</a:t>
            </a:r>
            <a:r>
              <a:rPr lang="en-US" baseline="30000" dirty="0" smtClean="0">
                <a:sym typeface="Symbol"/>
              </a:rPr>
              <a:t>1</a:t>
            </a:r>
            <a:r>
              <a:rPr lang="en-US" dirty="0" smtClean="0">
                <a:sym typeface="Symbol"/>
              </a:rPr>
              <a:t> small, from simplified model can show that steady-state </a:t>
            </a:r>
            <a:r>
              <a:rPr lang="en-US" dirty="0" err="1" smtClean="0">
                <a:sym typeface="Symbol"/>
              </a:rPr>
              <a:t>emittances</a:t>
            </a:r>
            <a:r>
              <a:rPr lang="en-US" dirty="0" smtClean="0">
                <a:sym typeface="Symbol"/>
              </a:rPr>
              <a:t> can be approximated by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with </a:t>
            </a:r>
            <a:r>
              <a:rPr lang="en-US" i="1" dirty="0" smtClean="0">
                <a:sym typeface="Symbol"/>
              </a:rPr>
              <a:t>I</a:t>
            </a:r>
            <a:r>
              <a:rPr lang="en-US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= 17 kA and  a constant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1" y="1590828"/>
            <a:ext cx="2971799" cy="6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04900" y="6059269"/>
            <a:ext cx="693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Steady-state </a:t>
            </a:r>
            <a:r>
              <a:rPr lang="en-US" i="1" dirty="0" err="1" smtClean="0">
                <a:solidFill>
                  <a:srgbClr val="0070C0"/>
                </a:solidFill>
              </a:rPr>
              <a:t>emittances</a:t>
            </a:r>
            <a:r>
              <a:rPr lang="en-US" i="1" dirty="0" smtClean="0">
                <a:solidFill>
                  <a:srgbClr val="0070C0"/>
                </a:solidFill>
              </a:rPr>
              <a:t> as function of bunch current in PEP-X. The dashed curve gives the analytical approximation.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9350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analytical formula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24200" y="35814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2400" dirty="0" smtClean="0"/>
              <a:t>Dependence on Energy</a:t>
            </a:r>
            <a:endParaRPr lang="en-US" sz="240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000250" y="5257800"/>
            <a:ext cx="514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Emittance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y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vs. energy for a round beam at nominal current (black) and at zero current (red). 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emittanceVsEnerg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066800"/>
            <a:ext cx="6019800" cy="3990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4572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(M. Borland)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2400" dirty="0" err="1" smtClean="0"/>
              <a:t>Touschek</a:t>
            </a:r>
            <a:r>
              <a:rPr lang="en-US" sz="2400" dirty="0" smtClean="0"/>
              <a:t> Lifetime for Ultimate PEP-X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57200"/>
            <a:ext cx="82296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Touschek</a:t>
            </a:r>
            <a:r>
              <a:rPr lang="en-US" dirty="0" smtClean="0"/>
              <a:t> effect concerns large, single Coulomb scattering events where energy transfer from transverse to longitudinal leads to immediate particle loss 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Number of particles in bunch decays as: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Can’t use usual (flat beam) formula of </a:t>
            </a:r>
            <a:r>
              <a:rPr lang="en-US" dirty="0" err="1" smtClean="0"/>
              <a:t>Brueck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Use general formula due to </a:t>
            </a:r>
            <a:r>
              <a:rPr lang="en-US" dirty="0" err="1" smtClean="0"/>
              <a:t>Piwinski</a:t>
            </a:r>
            <a:r>
              <a:rPr lang="en-US" dirty="0" smtClean="0"/>
              <a:t>. Inverse of </a:t>
            </a:r>
            <a:r>
              <a:rPr lang="en-US" dirty="0" err="1" smtClean="0"/>
              <a:t>Touschek</a:t>
            </a:r>
            <a:r>
              <a:rPr lang="en-US" dirty="0" smtClean="0"/>
              <a:t> lifetime:</a:t>
            </a:r>
            <a:endParaRPr lang="en-US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~ </a:t>
            </a:r>
            <a:r>
              <a:rPr lang="en-US" dirty="0" smtClean="0">
                <a:sym typeface="Symbol"/>
              </a:rPr>
              <a:t>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/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dirty="0" smtClean="0">
                <a:solidFill>
                  <a:srgbClr val="FF9900"/>
                </a:solidFill>
                <a:sym typeface="Symbol"/>
              </a:rPr>
              <a:t>=&gt;</a:t>
            </a:r>
            <a:r>
              <a:rPr lang="en-US" dirty="0" smtClean="0">
                <a:sym typeface="Symbol"/>
              </a:rPr>
              <a:t> where 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dirty="0" smtClean="0">
                <a:sym typeface="Symbol"/>
              </a:rPr>
              <a:t> is large, 1/</a:t>
            </a:r>
            <a:r>
              <a:rPr lang="en-US" i="1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is small because of exp(</a:t>
            </a:r>
            <a:r>
              <a:rPr lang="en-US" i="1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factor in integral. This factor is also reason 1/</a:t>
            </a:r>
            <a:r>
              <a:rPr lang="en-US" i="1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becomes small at very small </a:t>
            </a:r>
            <a:r>
              <a:rPr lang="en-US" baseline="-25000" dirty="0" err="1" smtClean="0">
                <a:sym typeface="Symbol"/>
              </a:rPr>
              <a:t>x,y</a:t>
            </a:r>
            <a:r>
              <a:rPr lang="en-US" baseline="-25000" dirty="0" smtClean="0">
                <a:sym typeface="Symbol"/>
              </a:rPr>
              <a:t>.</a:t>
            </a:r>
            <a:endParaRPr lang="en-US" baseline="-25000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 descr="nb_tousch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76400"/>
            <a:ext cx="1616202" cy="698754"/>
          </a:xfrm>
          <a:prstGeom prst="rect">
            <a:avLst/>
          </a:prstGeom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6617" y="3352800"/>
            <a:ext cx="3861166" cy="69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4191000"/>
            <a:ext cx="6343650" cy="78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8628" y="5105400"/>
            <a:ext cx="2997145" cy="7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Momentum Acceptance in PEP-X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5791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Momentum acceptance due to linear optics for PEP-X. The average value is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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m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2.8%.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9739" y="990600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(Min-Huey Wang)</a:t>
            </a:r>
            <a:endParaRPr lang="en-US" dirty="0"/>
          </a:p>
        </p:txBody>
      </p:sp>
      <p:pic>
        <p:nvPicPr>
          <p:cNvPr id="7" name="Picture 6" descr="momentum_apern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295400"/>
            <a:ext cx="5795724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400" dirty="0" err="1" smtClean="0"/>
              <a:t>Touschek</a:t>
            </a:r>
            <a:r>
              <a:rPr lang="en-US" sz="2400" dirty="0" smtClean="0"/>
              <a:t> Lifetime Results</a:t>
            </a:r>
            <a:endParaRPr lang="en-US" sz="2400" dirty="0"/>
          </a:p>
        </p:txBody>
      </p:sp>
      <p:pic>
        <p:nvPicPr>
          <p:cNvPr id="6" name="Picture 5" descr="touschek_new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2038484"/>
            <a:ext cx="5210889" cy="390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751886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Result for the IBS-determined steady-state beam sizes is: </a:t>
            </a:r>
            <a:r>
              <a:rPr lang="en-US" i="1" dirty="0" smtClean="0"/>
              <a:t>T</a:t>
            </a:r>
            <a:r>
              <a:rPr lang="en-US" dirty="0" smtClean="0"/>
              <a:t>= 11 hrs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ym typeface="Symbol"/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Accumulation around the ring of the </a:t>
            </a:r>
            <a:r>
              <a:rPr lang="en-US" i="1" dirty="0" err="1" smtClean="0">
                <a:solidFill>
                  <a:srgbClr val="0070C0"/>
                </a:solidFill>
              </a:rPr>
              <a:t>Touschek</a:t>
            </a:r>
            <a:r>
              <a:rPr lang="en-US" i="1" dirty="0" smtClean="0">
                <a:solidFill>
                  <a:srgbClr val="0070C0"/>
                </a:solidFill>
              </a:rPr>
              <a:t> growth rate in PEP-X. The growth is significant only in the arcs, where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baseline="-25000" dirty="0" err="1" smtClean="0">
                <a:solidFill>
                  <a:srgbClr val="0070C0"/>
                </a:solidFill>
                <a:sym typeface="Symbol"/>
              </a:rPr>
              <a:t>x,y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are small</a:t>
            </a:r>
            <a:r>
              <a:rPr lang="en-US" i="1" dirty="0" smtClean="0">
                <a:solidFill>
                  <a:srgbClr val="0070C0"/>
                </a:solidFill>
              </a:rPr>
              <a:t>.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Dependence on Momentum Acceptance</a:t>
            </a:r>
            <a:endParaRPr lang="en-US" sz="2400" dirty="0"/>
          </a:p>
        </p:txBody>
      </p:sp>
      <p:pic>
        <p:nvPicPr>
          <p:cNvPr id="7" name="Picture 6" descr="T_vs_de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400" y="1143000"/>
            <a:ext cx="5130800" cy="3848100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95300" y="52578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Touschek</a:t>
            </a:r>
            <a:r>
              <a:rPr lang="en-US" i="1" dirty="0" smtClean="0">
                <a:solidFill>
                  <a:srgbClr val="0070C0"/>
                </a:solidFill>
              </a:rPr>
              <a:t> lifetime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 vs. (global) momentum acceptance parameter,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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m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(blue symbols). The dashed curve gives the fit: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T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0.088(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m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/0.01)</a:t>
            </a:r>
            <a:r>
              <a:rPr lang="en-US" i="1" baseline="30000" dirty="0" smtClean="0">
                <a:solidFill>
                  <a:srgbClr val="0070C0"/>
                </a:solidFill>
                <a:sym typeface="Symbol"/>
              </a:rPr>
              <a:t>5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hrs.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192338" y="300335"/>
            <a:ext cx="44962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9900"/>
                </a:solidFill>
              </a:rPr>
              <a:t>Touschek</a:t>
            </a:r>
            <a:r>
              <a:rPr lang="en-US" sz="2400" dirty="0" smtClean="0">
                <a:solidFill>
                  <a:srgbClr val="FF9900"/>
                </a:solidFill>
              </a:rPr>
              <a:t> Lifetime </a:t>
            </a:r>
            <a:r>
              <a:rPr lang="en-US" sz="2400" dirty="0" err="1" smtClean="0">
                <a:solidFill>
                  <a:srgbClr val="FF9900"/>
                </a:solidFill>
              </a:rPr>
              <a:t>vs</a:t>
            </a:r>
            <a:r>
              <a:rPr lang="en-US" sz="2400" dirty="0" smtClean="0">
                <a:solidFill>
                  <a:srgbClr val="FF9900"/>
                </a:solidFill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</a:rPr>
              <a:t>Emittance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495300" y="52578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70C0"/>
                </a:solidFill>
              </a:rPr>
              <a:t>Emittance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</a:t>
            </a:r>
            <a:r>
              <a:rPr lang="en-US" i="1" dirty="0" smtClean="0">
                <a:solidFill>
                  <a:srgbClr val="0070C0"/>
                </a:solidFill>
              </a:rPr>
              <a:t> (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 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y</a:t>
            </a:r>
            <a:r>
              <a:rPr lang="en-US" i="1" dirty="0" smtClean="0">
                <a:solidFill>
                  <a:srgbClr val="0070C0"/>
                </a:solidFill>
              </a:rPr>
              <a:t>) and </a:t>
            </a:r>
            <a:r>
              <a:rPr lang="en-US" i="1" dirty="0" err="1" smtClean="0">
                <a:solidFill>
                  <a:srgbClr val="0070C0"/>
                </a:solidFill>
              </a:rPr>
              <a:t>Touschek</a:t>
            </a:r>
            <a:r>
              <a:rPr lang="en-US" i="1" dirty="0" smtClean="0">
                <a:solidFill>
                  <a:srgbClr val="0070C0"/>
                </a:solidFill>
              </a:rPr>
              <a:t> lifetime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vs</a:t>
            </a:r>
            <a:r>
              <a:rPr lang="en-US" i="1" dirty="0" smtClean="0">
                <a:solidFill>
                  <a:srgbClr val="0070C0"/>
                </a:solidFill>
              </a:rPr>
              <a:t> wiggler length </a:t>
            </a:r>
            <a:r>
              <a:rPr lang="en-US" dirty="0" err="1" smtClean="0">
                <a:solidFill>
                  <a:srgbClr val="0070C0"/>
                </a:solidFill>
              </a:rPr>
              <a:t>L</a:t>
            </a:r>
            <a:r>
              <a:rPr lang="en-US" i="1" baseline="-25000" dirty="0" err="1" smtClean="0">
                <a:solidFill>
                  <a:srgbClr val="0070C0"/>
                </a:solidFill>
              </a:rPr>
              <a:t>w</a:t>
            </a:r>
            <a:r>
              <a:rPr lang="en-US" i="1" dirty="0" smtClean="0">
                <a:solidFill>
                  <a:srgbClr val="0070C0"/>
                </a:solidFill>
              </a:rPr>
              <a:t> (left plot), and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vs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(right). These are results of self-consistent calculations including IBS.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26" name="Picture 25" descr="eps_T_vs_L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1905000"/>
            <a:ext cx="4165600" cy="3124200"/>
          </a:xfrm>
          <a:prstGeom prst="rect">
            <a:avLst/>
          </a:prstGeom>
        </p:spPr>
      </p:pic>
      <p:pic>
        <p:nvPicPr>
          <p:cNvPr id="27" name="Picture 26" descr="T_vs_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7400" y="1905000"/>
            <a:ext cx="4165600" cy="3124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09601" y="1066800"/>
            <a:ext cx="815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length of wiggler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w</a:t>
            </a:r>
            <a:r>
              <a:rPr lang="en-US" dirty="0" smtClean="0"/>
              <a:t> increases, the </a:t>
            </a:r>
            <a:r>
              <a:rPr lang="en-US" dirty="0" err="1" smtClean="0"/>
              <a:t>emittance</a:t>
            </a:r>
            <a:r>
              <a:rPr lang="en-US" dirty="0" smtClean="0"/>
              <a:t> decreases. In PEP-X design </a:t>
            </a:r>
            <a:r>
              <a:rPr lang="en-US" i="1" dirty="0" err="1" smtClean="0"/>
              <a:t>L</a:t>
            </a:r>
            <a:r>
              <a:rPr lang="en-US" baseline="-25000" dirty="0" err="1" smtClean="0"/>
              <a:t>w</a:t>
            </a:r>
            <a:r>
              <a:rPr lang="en-US" dirty="0" smtClean="0"/>
              <a:t>= 90 m,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err="1" smtClean="0">
                <a:sym typeface="Symbol"/>
              </a:rPr>
              <a:t>xnom</a:t>
            </a:r>
            <a:r>
              <a:rPr lang="en-US" dirty="0" smtClean="0">
                <a:sym typeface="Symbol"/>
              </a:rPr>
              <a:t>= 11 pm (including IBS), </a:t>
            </a:r>
            <a:r>
              <a:rPr lang="en-US" i="1" dirty="0" err="1" smtClean="0">
                <a:sym typeface="Symbol"/>
              </a:rPr>
              <a:t>T</a:t>
            </a:r>
            <a:r>
              <a:rPr lang="en-US" baseline="-25000" dirty="0" err="1" smtClean="0">
                <a:sym typeface="Symbol"/>
              </a:rPr>
              <a:t>nom</a:t>
            </a:r>
            <a:r>
              <a:rPr lang="en-US" dirty="0" smtClean="0">
                <a:sym typeface="Symbol"/>
              </a:rPr>
              <a:t>= 11 hrs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447800"/>
            <a:ext cx="9448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“ultimate storage ring” is a term used to describe a ring with diffraction limited </a:t>
            </a:r>
            <a:r>
              <a:rPr lang="en-US" dirty="0" err="1" smtClean="0"/>
              <a:t>emittances</a:t>
            </a:r>
            <a:r>
              <a:rPr lang="en-US" dirty="0" smtClean="0"/>
              <a:t> at 1 angstrom wavelength</a:t>
            </a:r>
          </a:p>
          <a:p>
            <a:endParaRPr lang="en-US" dirty="0" smtClean="0"/>
          </a:p>
          <a:p>
            <a:r>
              <a:rPr lang="en-US" dirty="0" smtClean="0"/>
              <a:t>Two 4.5 </a:t>
            </a:r>
            <a:r>
              <a:rPr lang="en-US" dirty="0" err="1" smtClean="0"/>
              <a:t>GeV</a:t>
            </a:r>
            <a:r>
              <a:rPr lang="en-US" dirty="0" smtClean="0"/>
              <a:t> versions have been designed for the PEP tunnel:</a:t>
            </a:r>
          </a:p>
          <a:p>
            <a:endParaRPr lang="en-US" dirty="0" smtClean="0"/>
          </a:p>
          <a:p>
            <a:r>
              <a:rPr lang="en-US" dirty="0" smtClean="0"/>
              <a:t>A: 2010 (SLAC-PUB-13999),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= 165 pm,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8 pm,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= 1.5 A, lattice TME + DBA</a:t>
            </a:r>
          </a:p>
          <a:p>
            <a:r>
              <a:rPr lang="en-US" dirty="0" smtClean="0">
                <a:solidFill>
                  <a:srgbClr val="FF9900"/>
                </a:solidFill>
                <a:sym typeface="Symbol"/>
              </a:rPr>
              <a:t>“baseline”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B: </a:t>
            </a:r>
            <a:r>
              <a:rPr lang="en-US" dirty="0" smtClean="0"/>
              <a:t>2012 (SLAC-PUB-14785), </a:t>
            </a:r>
            <a:r>
              <a:rPr lang="en-US" dirty="0" smtClean="0">
                <a:sym typeface="Symbol"/>
              </a:rPr>
              <a:t></a:t>
            </a:r>
            <a:r>
              <a:rPr lang="en-US" baseline="-25000" dirty="0" smtClean="0">
                <a:sym typeface="Symbol"/>
              </a:rPr>
              <a:t>x</a:t>
            </a:r>
            <a:r>
              <a:rPr lang="en-US" dirty="0" smtClean="0">
                <a:sym typeface="Symbol"/>
              </a:rPr>
              <a:t>= 12 pm, 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12 pm,</a:t>
            </a:r>
            <a:r>
              <a:rPr lang="en-US" i="1" dirty="0" smtClean="0">
                <a:sym typeface="Symbol"/>
              </a:rPr>
              <a:t> I</a:t>
            </a:r>
            <a:r>
              <a:rPr lang="en-US" dirty="0" smtClean="0">
                <a:sym typeface="Symbol"/>
              </a:rPr>
              <a:t>= 0.2 A, lattice 7BA</a:t>
            </a:r>
          </a:p>
          <a:p>
            <a:r>
              <a:rPr lang="en-US" dirty="0" smtClean="0">
                <a:solidFill>
                  <a:srgbClr val="FF9900"/>
                </a:solidFill>
                <a:sym typeface="Symbol"/>
              </a:rPr>
              <a:t>“ultimate”</a:t>
            </a:r>
          </a:p>
          <a:p>
            <a:endParaRPr lang="en-US" dirty="0" smtClean="0">
              <a:sym typeface="Symbol"/>
            </a:endParaRPr>
          </a:p>
          <a:p>
            <a:pPr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Since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for Design A is so much larger, will discuss instability calculations for A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(</a:t>
            </a:r>
            <a:r>
              <a:rPr lang="en-US" i="1" dirty="0" smtClean="0">
                <a:sym typeface="Symbol"/>
              </a:rPr>
              <a:t>e.g</a:t>
            </a:r>
            <a:r>
              <a:rPr lang="en-US" dirty="0" smtClean="0">
                <a:sym typeface="Symbol"/>
              </a:rPr>
              <a:t>. </a:t>
            </a:r>
            <a:r>
              <a:rPr lang="en-US" dirty="0" err="1" smtClean="0">
                <a:sym typeface="Symbol"/>
              </a:rPr>
              <a:t>Boussard</a:t>
            </a:r>
            <a:r>
              <a:rPr lang="en-US" dirty="0" smtClean="0">
                <a:sym typeface="Symbol"/>
              </a:rPr>
              <a:t> criterion for threshold to microwave instability:                             )</a:t>
            </a: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>
              <a:buClr>
                <a:srgbClr val="FF9900"/>
              </a:buClr>
              <a:buSzPct val="140000"/>
              <a:buFont typeface="Arial" pitchFamily="34" charset="0"/>
              <a:buChar char="•"/>
            </a:pPr>
            <a:r>
              <a:rPr lang="en-US" dirty="0" smtClean="0">
                <a:sym typeface="Symbol"/>
              </a:rPr>
              <a:t> But will apply IBS and </a:t>
            </a:r>
            <a:r>
              <a:rPr lang="en-US" dirty="0" err="1" smtClean="0">
                <a:sym typeface="Symbol"/>
              </a:rPr>
              <a:t>Touschek</a:t>
            </a:r>
            <a:r>
              <a:rPr lang="en-US" dirty="0" smtClean="0">
                <a:sym typeface="Symbol"/>
              </a:rPr>
              <a:t> calculations for </a:t>
            </a:r>
            <a:r>
              <a:rPr lang="en-US" dirty="0" smtClean="0">
                <a:sym typeface="Symbol"/>
              </a:rPr>
              <a:t>Case </a:t>
            </a:r>
            <a:r>
              <a:rPr lang="en-US" dirty="0" smtClean="0">
                <a:sym typeface="Symbol"/>
              </a:rPr>
              <a:t>B.</a:t>
            </a:r>
          </a:p>
          <a:p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05400"/>
            <a:ext cx="1762125" cy="7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807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In ultimate storage rings, such as the latest version of PEP-X, impedance effects tend not to be important since the current is quite low (200 </a:t>
            </a:r>
            <a:r>
              <a:rPr lang="en-US" dirty="0" err="1" smtClean="0"/>
              <a:t>mA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IBS sets the limit of current that can be stored in an ultimate ring. In PEP-X with round beams, IBS doubles the </a:t>
            </a:r>
            <a:r>
              <a:rPr lang="en-US" dirty="0" err="1" smtClean="0"/>
              <a:t>emittance</a:t>
            </a:r>
            <a:r>
              <a:rPr lang="en-US" dirty="0" smtClean="0"/>
              <a:t> to 11 pm at the design current of 200 </a:t>
            </a:r>
            <a:r>
              <a:rPr lang="en-US" dirty="0" err="1" smtClean="0"/>
              <a:t>mA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</a:t>
            </a:r>
            <a:r>
              <a:rPr lang="en-US" dirty="0" err="1" smtClean="0"/>
              <a:t>Touschek</a:t>
            </a:r>
            <a:r>
              <a:rPr lang="en-US" dirty="0" smtClean="0"/>
              <a:t> lifetime in ultimate PEP-X is quite large, 11 hrs, but it is a very sensitive function of the momentum acceptance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How to run a machine with a round beam needs serious study. </a:t>
            </a:r>
            <a:r>
              <a:rPr lang="en-US" i="1" dirty="0" smtClean="0"/>
              <a:t>E.g.</a:t>
            </a:r>
            <a:r>
              <a:rPr lang="en-US" dirty="0" smtClean="0"/>
              <a:t> using vertical dispersion may be preferable to coupling. The choice </a:t>
            </a:r>
            <a:r>
              <a:rPr lang="en-US" smtClean="0"/>
              <a:t>will affect </a:t>
            </a:r>
            <a:r>
              <a:rPr lang="en-US" dirty="0" smtClean="0"/>
              <a:t>the IBS and </a:t>
            </a:r>
            <a:r>
              <a:rPr lang="en-US" dirty="0" err="1" smtClean="0"/>
              <a:t>Touschek</a:t>
            </a:r>
            <a:r>
              <a:rPr lang="en-US" dirty="0" smtClean="0"/>
              <a:t> effect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the higher current version of PEP-X (baseline, 2010, </a:t>
            </a:r>
            <a:r>
              <a:rPr lang="en-US" i="1" dirty="0" smtClean="0"/>
              <a:t>I</a:t>
            </a:r>
            <a:r>
              <a:rPr lang="en-US" dirty="0" smtClean="0"/>
              <a:t>= 1.5 </a:t>
            </a:r>
            <a:r>
              <a:rPr lang="en-US" dirty="0" err="1" smtClean="0"/>
              <a:t>mA</a:t>
            </a:r>
            <a:r>
              <a:rPr lang="en-US" dirty="0" smtClean="0"/>
              <a:t>), the transverse single and multi-bunch instabilities can become an issue, with the small-gap insertion devices becoming dominant contributors to the (transverse) ring impedance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Selected Parameters for PEP-X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9700" y="6019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Note that the nominal horizontal emittance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x0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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0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/(1+), with  the x-y coupling parameter</a:t>
            </a:r>
            <a:endParaRPr lang="en-US" i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0" y="990600"/>
          <a:ext cx="56388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762000"/>
                <a:gridCol w="7620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</a:t>
                      </a:r>
                      <a:r>
                        <a:rPr lang="en-US" i="1" dirty="0" smtClean="0"/>
                        <a:t>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i="1" baseline="0" dirty="0" smtClean="0"/>
                        <a:t>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current, </a:t>
                      </a:r>
                      <a:r>
                        <a:rPr lang="en-US" i="1" dirty="0" smtClean="0"/>
                        <a:t>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population, </a:t>
                      </a:r>
                      <a:r>
                        <a:rPr lang="en-US" i="1" dirty="0" err="1" smtClean="0"/>
                        <a:t>N</a:t>
                      </a:r>
                      <a:r>
                        <a:rPr lang="en-US" baseline="-25000" dirty="0" err="1" smtClean="0"/>
                        <a:t>b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10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bunches, </a:t>
                      </a:r>
                      <a:r>
                        <a:rPr lang="en-US" i="1" dirty="0" smtClean="0"/>
                        <a:t>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Rel. </a:t>
                      </a:r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energy spread,  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baseline="-25000" dirty="0" smtClean="0">
                          <a:sym typeface="Symbol"/>
                        </a:rPr>
                        <a:t>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>
                          <a:sym typeface="Symbol"/>
                        </a:rPr>
                        <a:t>3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Rms</a:t>
                      </a:r>
                      <a:r>
                        <a:rPr lang="en-US" dirty="0" smtClean="0"/>
                        <a:t> bunch length, </a:t>
                      </a:r>
                      <a:r>
                        <a:rPr lang="en-US" dirty="0" smtClean="0">
                          <a:sym typeface="Symbol"/>
                        </a:rPr>
                        <a:t></a:t>
                      </a:r>
                      <a:r>
                        <a:rPr lang="en-US" i="1" baseline="-25000" dirty="0" smtClean="0">
                          <a:sym typeface="Symbol"/>
                        </a:rPr>
                        <a:t>z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Nominal </a:t>
                      </a:r>
                      <a:r>
                        <a:rPr lang="en-US" dirty="0" err="1" smtClean="0"/>
                        <a:t>emittance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ym typeface="Symbol"/>
                        </a:rPr>
                        <a:t></a:t>
                      </a:r>
                      <a:r>
                        <a:rPr lang="en-US" baseline="-25000" dirty="0" smtClean="0">
                          <a:sym typeface="Symbol"/>
                        </a:rPr>
                        <a:t>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Momentum compaction, </a:t>
                      </a:r>
                      <a:r>
                        <a:rPr lang="en-US" baseline="0" dirty="0" smtClean="0">
                          <a:sym typeface="Symbol"/>
                        </a:rPr>
                        <a:t>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>
                          <a:sym typeface="Symbol"/>
                        </a:rPr>
                        <a:t>5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Synchrotron tune, </a:t>
                      </a:r>
                      <a:r>
                        <a:rPr lang="en-US" baseline="0" dirty="0" smtClean="0">
                          <a:sym typeface="Symbol"/>
                        </a:rPr>
                        <a:t></a:t>
                      </a:r>
                      <a:r>
                        <a:rPr lang="en-US" baseline="-25000" dirty="0" smtClean="0">
                          <a:sym typeface="Symbol"/>
                        </a:rPr>
                        <a:t>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</a:t>
                      </a:r>
                      <a:r>
                        <a:rPr lang="en-US" baseline="30000" dirty="0" smtClean="0">
                          <a:sym typeface="Symbol"/>
                        </a:rPr>
                        <a:t>3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Horiz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rad. damping time, </a:t>
                      </a:r>
                      <a:r>
                        <a:rPr lang="en-US" baseline="0" dirty="0" smtClean="0">
                          <a:sym typeface="Symbol"/>
                        </a:rPr>
                        <a:t></a:t>
                      </a:r>
                      <a:r>
                        <a:rPr lang="en-US" baseline="-25000" dirty="0" smtClean="0">
                          <a:sym typeface="Symbol"/>
                        </a:rPr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Long.</a:t>
                      </a:r>
                      <a:r>
                        <a:rPr lang="en-US" baseline="0" dirty="0" smtClean="0"/>
                        <a:t> rad. damping time, </a:t>
                      </a:r>
                      <a:r>
                        <a:rPr lang="en-US" baseline="0" dirty="0" smtClean="0">
                          <a:sym typeface="Symbol"/>
                        </a:rPr>
                        <a:t></a:t>
                      </a:r>
                      <a:r>
                        <a:rPr lang="en-US" baseline="-25000" dirty="0" smtClean="0">
                          <a:sym typeface="Symbol"/>
                        </a:rPr>
                        <a:t>p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724400" y="20574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39624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2438400"/>
            <a:ext cx="1447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28600" y="381000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Wake of particles moving at speed </a:t>
            </a:r>
            <a:r>
              <a:rPr lang="en-US" i="1" dirty="0" smtClean="0"/>
              <a:t>c</a:t>
            </a:r>
            <a:r>
              <a:rPr lang="en-US" dirty="0" smtClean="0"/>
              <a:t>, on circle of radius </a:t>
            </a:r>
            <a:r>
              <a:rPr lang="en-US" dirty="0" smtClean="0">
                <a:sym typeface="Symbol"/>
              </a:rPr>
              <a:t>, between two metallic plates located at 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</a:t>
            </a:r>
            <a:r>
              <a:rPr lang="en-US" i="1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was found by J. Murphy, et 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 bunch, the normalized threshold current </a:t>
            </a:r>
            <a:r>
              <a:rPr lang="en-US" i="1" dirty="0" smtClean="0"/>
              <a:t>S</a:t>
            </a:r>
            <a:r>
              <a:rPr lang="en-US" dirty="0" smtClean="0"/>
              <a:t> is a function of normalized shielding parameter </a:t>
            </a:r>
            <a:r>
              <a:rPr lang="en-US" dirty="0" smtClean="0">
                <a:sym typeface="Symbol"/>
              </a:rPr>
              <a:t></a:t>
            </a:r>
            <a:r>
              <a:rPr lang="en-US" dirty="0" smtClean="0"/>
              <a:t>, with</a:t>
            </a:r>
          </a:p>
          <a:p>
            <a:endParaRPr lang="en-US" baseline="30000" dirty="0" smtClean="0">
              <a:sym typeface="Symbol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Microwave Instability Due to Shielded CSR</a:t>
            </a:r>
            <a:endParaRPr lang="en-US" sz="2400" dirty="0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828800" y="762000"/>
            <a:ext cx="3581400" cy="2697163"/>
            <a:chOff x="2640" y="2544"/>
            <a:chExt cx="2256" cy="1699"/>
          </a:xfrm>
        </p:grpSpPr>
        <p:sp>
          <p:nvSpPr>
            <p:cNvPr id="4" name="Rectangle 52"/>
            <p:cNvSpPr>
              <a:spLocks noChangeArrowheads="1"/>
            </p:cNvSpPr>
            <p:nvPr/>
          </p:nvSpPr>
          <p:spPr bwMode="auto">
            <a:xfrm>
              <a:off x="2640" y="2563"/>
              <a:ext cx="2256" cy="16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640" y="2544"/>
              <a:ext cx="2160" cy="1498"/>
              <a:chOff x="2592" y="413"/>
              <a:chExt cx="2160" cy="1498"/>
            </a:xfrm>
          </p:grpSpPr>
          <p:grpSp>
            <p:nvGrpSpPr>
              <p:cNvPr id="7" name="Group 54"/>
              <p:cNvGrpSpPr>
                <a:grpSpLocks/>
              </p:cNvGrpSpPr>
              <p:nvPr/>
            </p:nvGrpSpPr>
            <p:grpSpPr bwMode="auto">
              <a:xfrm>
                <a:off x="2892" y="413"/>
                <a:ext cx="1680" cy="1411"/>
                <a:chOff x="2892" y="413"/>
                <a:chExt cx="1680" cy="1411"/>
              </a:xfrm>
            </p:grpSpPr>
            <p:sp>
              <p:nvSpPr>
                <p:cNvPr id="16" name="Arc 55"/>
                <p:cNvSpPr>
                  <a:spLocks/>
                </p:cNvSpPr>
                <p:nvPr/>
              </p:nvSpPr>
              <p:spPr bwMode="auto">
                <a:xfrm rot="-28276465">
                  <a:off x="3078" y="227"/>
                  <a:ext cx="1307" cy="168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16802"/>
                    <a:gd name="T1" fmla="*/ 0 h 21600"/>
                    <a:gd name="T2" fmla="*/ 16802 w 16802"/>
                    <a:gd name="T3" fmla="*/ 8026 h 21600"/>
                    <a:gd name="T4" fmla="*/ 0 w 1680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802" h="21600" fill="none" extrusionOk="0">
                      <a:moveTo>
                        <a:pt x="-1" y="0"/>
                      </a:moveTo>
                      <a:cubicBezTo>
                        <a:pt x="6525" y="0"/>
                        <a:pt x="12701" y="2950"/>
                        <a:pt x="16801" y="8026"/>
                      </a:cubicBezTo>
                    </a:path>
                    <a:path w="16802" h="21600" stroke="0" extrusionOk="0">
                      <a:moveTo>
                        <a:pt x="-1" y="0"/>
                      </a:moveTo>
                      <a:cubicBezTo>
                        <a:pt x="6525" y="0"/>
                        <a:pt x="12701" y="2950"/>
                        <a:pt x="16801" y="802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Oval 56"/>
                <p:cNvSpPr>
                  <a:spLocks noChangeArrowheads="1"/>
                </p:cNvSpPr>
                <p:nvPr/>
              </p:nvSpPr>
              <p:spPr bwMode="auto">
                <a:xfrm flipV="1">
                  <a:off x="3072" y="1776"/>
                  <a:ext cx="96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57"/>
                <p:cNvSpPr>
                  <a:spLocks noChangeArrowheads="1"/>
                </p:cNvSpPr>
                <p:nvPr/>
              </p:nvSpPr>
              <p:spPr bwMode="auto">
                <a:xfrm flipV="1">
                  <a:off x="3072" y="148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Text Box 58"/>
              <p:cNvSpPr txBox="1">
                <a:spLocks noChangeArrowheads="1"/>
              </p:cNvSpPr>
              <p:nvPr/>
            </p:nvSpPr>
            <p:spPr bwMode="auto">
              <a:xfrm>
                <a:off x="3216" y="1392"/>
                <a:ext cx="34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test</a:t>
                </a:r>
              </a:p>
            </p:txBody>
          </p:sp>
          <p:sp>
            <p:nvSpPr>
              <p:cNvPr id="9" name="Text Box 59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5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driving</a:t>
                </a:r>
              </a:p>
            </p:txBody>
          </p:sp>
          <p:grpSp>
            <p:nvGrpSpPr>
              <p:cNvPr id="10" name="Group 60"/>
              <p:cNvGrpSpPr>
                <a:grpSpLocks/>
              </p:cNvGrpSpPr>
              <p:nvPr/>
            </p:nvGrpSpPr>
            <p:grpSpPr bwMode="auto">
              <a:xfrm>
                <a:off x="2592" y="1536"/>
                <a:ext cx="480" cy="231"/>
                <a:chOff x="2592" y="1536"/>
                <a:chExt cx="480" cy="231"/>
              </a:xfrm>
            </p:grpSpPr>
            <p:sp>
              <p:nvSpPr>
                <p:cNvPr id="1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592" y="1536"/>
                  <a:ext cx="38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v =c</a:t>
                  </a:r>
                </a:p>
              </p:txBody>
            </p:sp>
            <p:sp>
              <p:nvSpPr>
                <p:cNvPr id="15" name="Line 62"/>
                <p:cNvSpPr>
                  <a:spLocks noChangeShapeType="1"/>
                </p:cNvSpPr>
                <p:nvPr/>
              </p:nvSpPr>
              <p:spPr bwMode="auto">
                <a:xfrm rot="18421824" flipV="1">
                  <a:off x="2926" y="1581"/>
                  <a:ext cx="150" cy="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63"/>
              <p:cNvGrpSpPr>
                <a:grpSpLocks/>
              </p:cNvGrpSpPr>
              <p:nvPr/>
            </p:nvGrpSpPr>
            <p:grpSpPr bwMode="auto">
              <a:xfrm>
                <a:off x="3312" y="528"/>
                <a:ext cx="1440" cy="816"/>
                <a:chOff x="3312" y="528"/>
                <a:chExt cx="1440" cy="816"/>
              </a:xfrm>
            </p:grpSpPr>
            <p:sp>
              <p:nvSpPr>
                <p:cNvPr id="12" name="Line 64"/>
                <p:cNvSpPr>
                  <a:spLocks noChangeShapeType="1"/>
                </p:cNvSpPr>
                <p:nvPr/>
              </p:nvSpPr>
              <p:spPr bwMode="auto">
                <a:xfrm flipH="1" flipV="1">
                  <a:off x="3312" y="528"/>
                  <a:ext cx="1440" cy="8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032" y="720"/>
                  <a:ext cx="196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ym typeface="Symbol"/>
                    </a:rPr>
                    <a:t></a:t>
                  </a:r>
                  <a:endParaRPr lang="en-US" dirty="0"/>
                </a:p>
              </p:txBody>
            </p:sp>
          </p:grpSp>
        </p:grpSp>
        <p:sp>
          <p:nvSpPr>
            <p:cNvPr id="6" name="Line 66"/>
            <p:cNvSpPr>
              <a:spLocks noChangeShapeType="1"/>
            </p:cNvSpPr>
            <p:nvPr/>
          </p:nvSpPr>
          <p:spPr bwMode="auto">
            <a:xfrm flipH="1" flipV="1">
              <a:off x="3360" y="2659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67400" y="990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(K. Bane, Y. </a:t>
            </a:r>
            <a:r>
              <a:rPr lang="en-US" dirty="0" err="1" smtClean="0"/>
              <a:t>Cai</a:t>
            </a:r>
            <a:r>
              <a:rPr lang="en-US" dirty="0" smtClean="0"/>
              <a:t>, G. </a:t>
            </a:r>
            <a:r>
              <a:rPr lang="en-US" dirty="0" err="1" smtClean="0"/>
              <a:t>Stupakov</a:t>
            </a:r>
            <a:r>
              <a:rPr lang="en-US" dirty="0" smtClean="0"/>
              <a:t>, PRST-AB, 2010)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209800" y="11430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9800" y="1447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362200" y="12192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62200" y="1143000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59054" y="1154668"/>
            <a:ext cx="127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 2</a:t>
            </a:r>
            <a:r>
              <a:rPr lang="en-US" i="1" dirty="0" smtClean="0"/>
              <a:t>h</a:t>
            </a:r>
            <a:endParaRPr lang="en-US" i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334000"/>
            <a:ext cx="41396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720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performed </a:t>
            </a:r>
            <a:r>
              <a:rPr lang="en-US" dirty="0" err="1" smtClean="0"/>
              <a:t>Vlasov</a:t>
            </a:r>
            <a:r>
              <a:rPr lang="en-US" dirty="0" smtClean="0"/>
              <a:t>-Fokker-Planck simulations (a la R. Warnock and J. Ellison, SLAC-PUB-8404, 2000) for the shielded CSR wake to find threshold as function of </a:t>
            </a:r>
            <a:r>
              <a:rPr lang="en-US" dirty="0" smtClean="0">
                <a:sym typeface="Symbol"/>
              </a:rPr>
              <a:t>.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5900" y="5029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Example simulation result, showing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/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p0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 vs. number of synchrotron periods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i="1" baseline="-25000" dirty="0" smtClean="0">
                <a:solidFill>
                  <a:srgbClr val="0070C0"/>
                </a:solidFill>
                <a:sym typeface="Symbol"/>
              </a:rPr>
              <a:t>s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. This example is above threshold.</a:t>
            </a:r>
            <a:endParaRPr lang="en-US" i="1" baseline="-25000" dirty="0">
              <a:solidFill>
                <a:srgbClr val="0070C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48632" y="1447800"/>
            <a:ext cx="5646737" cy="3429000"/>
            <a:chOff x="1676400" y="1752600"/>
            <a:chExt cx="4832350" cy="2911721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76400" y="1752600"/>
              <a:ext cx="4832350" cy="291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819400" y="2133600"/>
              <a:ext cx="838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_f3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953869"/>
            <a:ext cx="5592365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0686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For the CSR wake, threshold values of current S vs. shielding parameter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. The dashed curve is </a:t>
            </a:r>
            <a:r>
              <a:rPr lang="en-US" i="1" dirty="0" err="1" smtClean="0">
                <a:solidFill>
                  <a:srgbClr val="0070C0"/>
                </a:solidFill>
                <a:sym typeface="Symbol"/>
              </a:rPr>
              <a:t>S</a:t>
            </a:r>
            <a:r>
              <a:rPr lang="en-US" i="1" baseline="-25000" dirty="0" err="1" smtClean="0">
                <a:solidFill>
                  <a:srgbClr val="0070C0"/>
                </a:solidFill>
                <a:sym typeface="Symbol"/>
              </a:rPr>
              <a:t>th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= 0.50 + 0.12 .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1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PEP-X, vacuum chamber is elliptical with axes (20.0, 12.5) mm and bending radius </a:t>
            </a:r>
            <a:r>
              <a:rPr lang="en-US" dirty="0" smtClean="0">
                <a:sym typeface="Symbol"/>
              </a:rPr>
              <a:t>= 100.8 m </a:t>
            </a:r>
            <a:r>
              <a:rPr lang="en-US" dirty="0" smtClean="0">
                <a:solidFill>
                  <a:srgbClr val="FF9900"/>
                </a:solidFill>
                <a:sym typeface="Symbol"/>
              </a:rPr>
              <a:t>=&gt;</a:t>
            </a:r>
            <a:r>
              <a:rPr lang="en-US" dirty="0" smtClean="0">
                <a:sym typeface="Symbol"/>
              </a:rPr>
              <a:t> = 22.7 and </a:t>
            </a:r>
            <a:r>
              <a:rPr lang="en-US" i="1" dirty="0" err="1" smtClean="0">
                <a:sym typeface="Symbol"/>
              </a:rPr>
              <a:t>I</a:t>
            </a:r>
            <a:r>
              <a:rPr lang="en-US" baseline="-25000" dirty="0" err="1" smtClean="0">
                <a:sym typeface="Symbol"/>
              </a:rPr>
              <a:t>th</a:t>
            </a:r>
            <a:r>
              <a:rPr lang="en-US" dirty="0" smtClean="0">
                <a:sym typeface="Symbol"/>
              </a:rPr>
              <a:t>= 3.6 A, far above design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5334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ei_inser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100" y="1066800"/>
            <a:ext cx="5003800" cy="2422391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05000" y="152400"/>
            <a:ext cx="533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Impedance Scaling for </a:t>
            </a:r>
          </a:p>
          <a:p>
            <a:pPr algn="ctr"/>
            <a:r>
              <a:rPr lang="en-US" sz="2400" dirty="0" smtClean="0">
                <a:solidFill>
                  <a:srgbClr val="FF9900"/>
                </a:solidFill>
              </a:rPr>
              <a:t>Small Angle Tapers</a:t>
            </a:r>
            <a:endParaRPr lang="en-US" sz="2400" dirty="0">
              <a:solidFill>
                <a:srgbClr val="FF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733800"/>
            <a:ext cx="7379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From “Impedance calculation for the NSLSII storage ring,” A. Blednykh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insertion gap becoming ever smaller, the insertion region becomes a dominating part of the ring impedance</a:t>
            </a:r>
          </a:p>
          <a:p>
            <a:endParaRPr lang="en-US" dirty="0" smtClean="0"/>
          </a:p>
          <a:p>
            <a:r>
              <a:rPr lang="en-US" dirty="0" smtClean="0"/>
              <a:t>Insertion transitions tend to be long, gradually tapered, and 3D =&gt; it is very challenging to obtain the wakefield for a short bunch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Impedance scaling of small angle tapers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1679575" y="533400"/>
            <a:ext cx="677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9900"/>
                </a:solidFill>
              </a:rPr>
              <a:t>Impedance </a:t>
            </a:r>
            <a:r>
              <a:rPr lang="en-US" sz="2400" dirty="0" smtClean="0">
                <a:solidFill>
                  <a:srgbClr val="FF9900"/>
                </a:solidFill>
              </a:rPr>
              <a:t>Scaling </a:t>
            </a:r>
            <a:r>
              <a:rPr lang="en-US" sz="2400" dirty="0">
                <a:solidFill>
                  <a:srgbClr val="FF9900"/>
                </a:solidFill>
              </a:rPr>
              <a:t>for </a:t>
            </a:r>
            <a:r>
              <a:rPr lang="en-US" sz="2400" dirty="0" smtClean="0">
                <a:solidFill>
                  <a:srgbClr val="FF9900"/>
                </a:solidFill>
              </a:rPr>
              <a:t>Small </a:t>
            </a:r>
            <a:r>
              <a:rPr lang="en-US" sz="2400" dirty="0">
                <a:solidFill>
                  <a:srgbClr val="FF9900"/>
                </a:solidFill>
              </a:rPr>
              <a:t>A</a:t>
            </a:r>
            <a:r>
              <a:rPr lang="en-US" sz="2400" dirty="0" smtClean="0">
                <a:solidFill>
                  <a:srgbClr val="FF9900"/>
                </a:solidFill>
              </a:rPr>
              <a:t>ngle Transitions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82889"/>
            <a:ext cx="8153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Symbol"/>
              </a:rPr>
              <a:t> At high frequencies, envelope equation for fields satisfies parabolic equation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Symbol"/>
              </a:rPr>
              <a:t> For small angle transitions, the parabolic equation is valid for all frequencies</a:t>
            </a: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 As a consequence the wakes of such a transition is approx. related to that of the transition but scaled in the z direction by factor </a:t>
            </a:r>
            <a:r>
              <a:rPr lang="en-US" dirty="0" smtClean="0">
                <a:sym typeface="Symbol"/>
              </a:rPr>
              <a:t> as:</a:t>
            </a:r>
            <a:r>
              <a:rPr lang="en-US" dirty="0" smtClean="0"/>
              <a:t> </a:t>
            </a:r>
            <a:endParaRPr lang="en-US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defRPr/>
            </a:pPr>
            <a:r>
              <a:rPr lang="en-US" i="1" dirty="0" smtClean="0">
                <a:solidFill>
                  <a:srgbClr val="0070C0"/>
                </a:solidFill>
                <a:sym typeface="Symbol" pitchFamily="18" charset="2"/>
              </a:rPr>
              <a:t>Sketch of a small angle transition (left), and the scaled one with </a:t>
            </a:r>
            <a:r>
              <a:rPr lang="en-US" i="1" dirty="0" smtClean="0">
                <a:solidFill>
                  <a:srgbClr val="0070C0"/>
                </a:solidFill>
                <a:sym typeface="Symbol"/>
              </a:rPr>
              <a:t>= ½ (right)</a:t>
            </a:r>
            <a:endParaRPr lang="en-US" i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US" dirty="0" smtClean="0">
              <a:sym typeface="Symbol" pitchFamily="18" charset="2"/>
            </a:endParaRPr>
          </a:p>
          <a:p>
            <a:pPr>
              <a:defRPr/>
            </a:pPr>
            <a:endParaRPr lang="en-US" baseline="30000" dirty="0" smtClean="0">
              <a:sym typeface="Symbol" pitchFamily="18" charset="2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Symbol" pitchFamily="18" charset="2"/>
              </a:rPr>
              <a:t> For 2D time-domain calculation this implies reduction in required computer resources of 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, for 3D of </a:t>
            </a:r>
            <a:r>
              <a:rPr lang="en-US" baseline="30000" dirty="0" smtClean="0">
                <a:sym typeface="Symbol" pitchFamily="18" charset="2"/>
              </a:rPr>
              <a:t>4</a:t>
            </a:r>
          </a:p>
          <a:p>
            <a:pPr>
              <a:buFont typeface="Arial" pitchFamily="34" charset="0"/>
              <a:buChar char="•"/>
              <a:defRPr/>
            </a:pPr>
            <a:endParaRPr lang="en-US" baseline="30000" dirty="0">
              <a:sym typeface="Symbol" pitchFamily="18" charset="2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ym typeface="Symbol" pitchFamily="18" charset="2"/>
            </a:endParaRPr>
          </a:p>
          <a:p>
            <a:pPr>
              <a:defRPr/>
            </a:pPr>
            <a:r>
              <a:rPr lang="en-US" dirty="0">
                <a:sym typeface="Symbol" pitchFamily="18" charset="2"/>
              </a:rPr>
              <a:t>  </a:t>
            </a:r>
            <a:endParaRPr lang="en-US" dirty="0">
              <a:solidFill>
                <a:srgbClr val="FF9900"/>
              </a:solidFill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sym typeface="Symbol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7889"/>
            <a:ext cx="292392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62468"/>
            <a:ext cx="3019425" cy="53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2800" y="1002268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(G. </a:t>
            </a:r>
            <a:r>
              <a:rPr lang="en-US" dirty="0" err="1" smtClean="0"/>
              <a:t>Stupakov</a:t>
            </a:r>
            <a:r>
              <a:rPr lang="en-US" dirty="0" smtClean="0"/>
              <a:t>, K. Bane, I. </a:t>
            </a:r>
            <a:r>
              <a:rPr lang="en-US" dirty="0" err="1" smtClean="0"/>
              <a:t>Zagorodnov</a:t>
            </a:r>
            <a:r>
              <a:rPr lang="en-US" dirty="0" smtClean="0"/>
              <a:t>, PRST-AB, 2011)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43000" y="4572000"/>
            <a:ext cx="3810000" cy="609600"/>
            <a:chOff x="1447800" y="4572000"/>
            <a:chExt cx="3810000" cy="609600"/>
          </a:xfrm>
        </p:grpSpPr>
        <p:grpSp>
          <p:nvGrpSpPr>
            <p:cNvPr id="19" name="Group 18"/>
            <p:cNvGrpSpPr/>
            <p:nvPr/>
          </p:nvGrpSpPr>
          <p:grpSpPr>
            <a:xfrm>
              <a:off x="14478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 flipH="1">
              <a:off x="30480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21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/>
          <p:cNvGrpSpPr/>
          <p:nvPr/>
        </p:nvGrpSpPr>
        <p:grpSpPr>
          <a:xfrm>
            <a:off x="5562600" y="4572000"/>
            <a:ext cx="1905000" cy="609600"/>
            <a:chOff x="1447800" y="4572000"/>
            <a:chExt cx="3810000" cy="609600"/>
          </a:xfrm>
        </p:grpSpPr>
        <p:grpSp>
          <p:nvGrpSpPr>
            <p:cNvPr id="31" name="Group 18"/>
            <p:cNvGrpSpPr/>
            <p:nvPr/>
          </p:nvGrpSpPr>
          <p:grpSpPr>
            <a:xfrm>
              <a:off x="14478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41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12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" name="Group 19"/>
            <p:cNvGrpSpPr/>
            <p:nvPr/>
          </p:nvGrpSpPr>
          <p:grpSpPr>
            <a:xfrm flipH="1">
              <a:off x="3048000" y="4572000"/>
              <a:ext cx="2209800" cy="609600"/>
              <a:chOff x="1447800" y="4572000"/>
              <a:chExt cx="2209800" cy="609600"/>
            </a:xfrm>
          </p:grpSpPr>
          <p:grpSp>
            <p:nvGrpSpPr>
              <p:cNvPr id="33" name="Group 13"/>
              <p:cNvGrpSpPr/>
              <p:nvPr/>
            </p:nvGrpSpPr>
            <p:grpSpPr>
              <a:xfrm>
                <a:off x="1447800" y="4572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14"/>
              <p:cNvGrpSpPr/>
              <p:nvPr/>
            </p:nvGrpSpPr>
            <p:grpSpPr>
              <a:xfrm flipV="1">
                <a:off x="1447800" y="4953000"/>
                <a:ext cx="2209800" cy="228600"/>
                <a:chOff x="1447800" y="4724400"/>
                <a:chExt cx="2209800" cy="228600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1447800" y="4724400"/>
                  <a:ext cx="6858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133600" y="4724400"/>
                  <a:ext cx="914400" cy="2286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048000" y="4953000"/>
                  <a:ext cx="609600" cy="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TextBox 48"/>
          <p:cNvSpPr txBox="1"/>
          <p:nvPr/>
        </p:nvSpPr>
        <p:spPr>
          <a:xfrm>
            <a:off x="7551323" y="47244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Symbol"/>
              </a:rPr>
              <a:t>= 1/2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" y="4736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full scale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22254</TotalTime>
  <Words>2562</Words>
  <Application>Microsoft Office PowerPoint</Application>
  <PresentationFormat>On-screen Show (4:3)</PresentationFormat>
  <Paragraphs>373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</vt:lpstr>
      <vt:lpstr>Intrabeam Scattering, Impedance, and Instabilities in Ultimate Storage Rings</vt:lpstr>
      <vt:lpstr>Outline of Talk</vt:lpstr>
      <vt:lpstr>Introduction</vt:lpstr>
      <vt:lpstr>Selected Parameters for PEP-X</vt:lpstr>
      <vt:lpstr>Microwave Instability Due to Shielded CSR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Longitudinal Impedance Calculations for PEP-X</vt:lpstr>
      <vt:lpstr>Selected PEP-X Impedance Sources</vt:lpstr>
      <vt:lpstr>Impedance Budget</vt:lpstr>
      <vt:lpstr>Pseudo-Green Function Wake</vt:lpstr>
      <vt:lpstr>Instabilities in PEP-X (Baseline, I= 1.5 A)</vt:lpstr>
      <vt:lpstr>Intra-Beam Scattering (IBS) for Ultimate PEP-X</vt:lpstr>
      <vt:lpstr>Simplified Model of IBS</vt:lpstr>
      <vt:lpstr>Solution for PEP-X</vt:lpstr>
      <vt:lpstr>PowerPoint Presentation</vt:lpstr>
      <vt:lpstr>Accumulated IBS Growth Rates</vt:lpstr>
      <vt:lpstr>Correlation between Hx and (1/Tp) in PEP-X</vt:lpstr>
      <vt:lpstr>Emittance Dependence on Current</vt:lpstr>
      <vt:lpstr>Dependence on Energy</vt:lpstr>
      <vt:lpstr>Touschek Lifetime for Ultimate PEP-X</vt:lpstr>
      <vt:lpstr>Momentum Acceptance in PEP-X</vt:lpstr>
      <vt:lpstr>Touschek Lifetime Results</vt:lpstr>
      <vt:lpstr>Dependence on Momentum Acceptance</vt:lpstr>
      <vt:lpstr>PowerPoint Presentation</vt:lpstr>
      <vt:lpstr>Conclusions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kbane</dc:creator>
  <cp:lastModifiedBy>Bane, Karl L.</cp:lastModifiedBy>
  <cp:revision>283</cp:revision>
  <dcterms:created xsi:type="dcterms:W3CDTF">2010-01-08T21:50:30Z</dcterms:created>
  <dcterms:modified xsi:type="dcterms:W3CDTF">2012-10-30T02:22:02Z</dcterms:modified>
</cp:coreProperties>
</file>