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6"/>
  </p:notesMasterIdLst>
  <p:sldIdLst>
    <p:sldId id="314" r:id="rId2"/>
    <p:sldId id="257" r:id="rId3"/>
    <p:sldId id="291" r:id="rId4"/>
    <p:sldId id="294" r:id="rId5"/>
    <p:sldId id="310" r:id="rId6"/>
    <p:sldId id="288" r:id="rId7"/>
    <p:sldId id="320" r:id="rId8"/>
    <p:sldId id="277" r:id="rId9"/>
    <p:sldId id="289" r:id="rId10"/>
    <p:sldId id="290" r:id="rId11"/>
    <p:sldId id="297" r:id="rId12"/>
    <p:sldId id="315" r:id="rId13"/>
    <p:sldId id="283" r:id="rId14"/>
    <p:sldId id="321" r:id="rId15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9900"/>
    <a:srgbClr val="33CC33"/>
    <a:srgbClr val="996633"/>
    <a:srgbClr val="CC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3409" autoAdjust="0"/>
    <p:restoredTop sz="89414" autoAdjust="0"/>
  </p:normalViewPr>
  <p:slideViewPr>
    <p:cSldViewPr>
      <p:cViewPr>
        <p:scale>
          <a:sx n="150" d="100"/>
          <a:sy n="150" d="100"/>
        </p:scale>
        <p:origin x="-8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C41C86-3C26-6144-99D2-29EC68B13637}" type="datetimeFigureOut">
              <a:rPr lang="ja-JP" altLang="en-US"/>
              <a:pPr/>
              <a:t>12.10.30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E176B7-D91B-E64A-9C27-353B152F24B6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/>
          </a:p>
        </p:txBody>
      </p:sp>
      <p:sp>
        <p:nvSpPr>
          <p:cNvPr id="2150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B851EB-8136-AF4B-820A-E4C95725D7F5}" type="slidenum">
              <a:rPr lang="ja-JP" altLang="en-US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/>
          </a:p>
        </p:txBody>
      </p:sp>
      <p:sp>
        <p:nvSpPr>
          <p:cNvPr id="3686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B7DF95-8D57-2248-93F1-0567C51BC6F8}" type="slidenum">
              <a:rPr lang="ja-JP" altLang="en-US"/>
              <a:pPr/>
              <a:t>10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/>
          </a:p>
        </p:txBody>
      </p:sp>
      <p:sp>
        <p:nvSpPr>
          <p:cNvPr id="3789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80E435-FA99-5D40-84DE-2EB002D5EE5B}" type="slidenum">
              <a:rPr lang="ja-JP" altLang="en-US"/>
              <a:pPr/>
              <a:t>11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/>
          </a:p>
        </p:txBody>
      </p:sp>
      <p:sp>
        <p:nvSpPr>
          <p:cNvPr id="2150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B851EB-8136-AF4B-820A-E4C95725D7F5}" type="slidenum">
              <a:rPr lang="ja-JP" altLang="en-US"/>
              <a:pPr/>
              <a:t>12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/>
          </a:p>
        </p:txBody>
      </p:sp>
      <p:sp>
        <p:nvSpPr>
          <p:cNvPr id="389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5E066C-6A7D-F149-A993-80A01741F9F2}" type="slidenum">
              <a:rPr lang="ja-JP" altLang="en-US"/>
              <a:pPr/>
              <a:t>13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/>
          </a:p>
        </p:txBody>
      </p:sp>
      <p:sp>
        <p:nvSpPr>
          <p:cNvPr id="3379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256881-7DB4-2C44-BD17-D2B6F2DF969D}" type="slidenum">
              <a:rPr lang="ja-JP" altLang="en-US"/>
              <a:pPr/>
              <a:t>14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F31E8C-D16C-7E49-967D-EBCF139A6ACF}" type="slidenum">
              <a:rPr lang="ja-JP" altLang="en-US"/>
              <a:pPr/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/>
          </a:p>
        </p:txBody>
      </p:sp>
      <p:sp>
        <p:nvSpPr>
          <p:cNvPr id="30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029037-BBBC-304B-A96F-7AB74402CA8D}" type="slidenum">
              <a:rPr lang="ja-JP" altLang="en-US"/>
              <a:pPr/>
              <a:t>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/>
          </a:p>
        </p:txBody>
      </p:sp>
      <p:sp>
        <p:nvSpPr>
          <p:cNvPr id="3277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FF5DEA-94DF-C142-B2CA-326BD670B359}" type="slidenum">
              <a:rPr lang="ja-JP" altLang="en-US"/>
              <a:pPr/>
              <a:t>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/>
          </a:p>
        </p:txBody>
      </p:sp>
      <p:sp>
        <p:nvSpPr>
          <p:cNvPr id="5018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61329A-A4BC-834A-8E46-B13285269EA9}" type="slidenum">
              <a:rPr lang="ja-JP" altLang="en-US"/>
              <a:pPr/>
              <a:t>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/>
          </a:p>
        </p:txBody>
      </p:sp>
      <p:sp>
        <p:nvSpPr>
          <p:cNvPr id="3379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256881-7DB4-2C44-BD17-D2B6F2DF969D}" type="slidenum">
              <a:rPr lang="ja-JP" altLang="en-US"/>
              <a:pPr/>
              <a:t>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/>
          </a:p>
        </p:txBody>
      </p:sp>
      <p:sp>
        <p:nvSpPr>
          <p:cNvPr id="3379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256881-7DB4-2C44-BD17-D2B6F2DF969D}" type="slidenum">
              <a:rPr lang="ja-JP" altLang="en-US"/>
              <a:pPr/>
              <a:t>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/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415627-C151-314D-93CC-4220A1C4B9CD}" type="slidenum">
              <a:rPr lang="ja-JP" altLang="en-US"/>
              <a:pPr/>
              <a:t>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5A11EB-1E57-2E45-A3E2-19BA20993E27}" type="slidenum">
              <a:rPr lang="ja-JP" altLang="en-US"/>
              <a:pPr/>
              <a:t>9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EB5A3D-2334-444D-B9A3-5FF9F0A7F554}" type="datetimeFigureOut">
              <a:rPr lang="ja-JP" altLang="en-US"/>
              <a:pPr/>
              <a:t>12.10.30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68820-4F18-274D-B488-73894A74D7DA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7403EF-A8E3-614C-87EE-EF6B0DE2B34E}" type="datetimeFigureOut">
              <a:rPr lang="ja-JP" altLang="en-US"/>
              <a:pPr/>
              <a:t>12.10.30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FFD89-7C92-E14B-9678-E36D70CA1679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E1F198-E7A1-3041-8540-9B027B2CDCA2}" type="datetimeFigureOut">
              <a:rPr lang="ja-JP" altLang="en-US"/>
              <a:pPr/>
              <a:t>12.10.30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A2F34-4376-FF48-9864-CB077C8AD614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0C29C6-EAAC-754E-9AA8-A2C4713DB4EE}" type="datetimeFigureOut">
              <a:rPr lang="ja-JP" altLang="en-US"/>
              <a:pPr/>
              <a:t>12.10.30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84CDA-A876-C44B-9404-4DA11796423F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A5DEED-E02D-944D-A4B0-3D1E0CD895FA}" type="datetimeFigureOut">
              <a:rPr lang="ja-JP" altLang="en-US"/>
              <a:pPr/>
              <a:t>12.10.30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FAFB8-D88E-1A4D-9E58-5AF8EAB9E47B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28019A-41F2-9B43-9D03-BC18BFD5D9A8}" type="datetimeFigureOut">
              <a:rPr lang="ja-JP" altLang="en-US"/>
              <a:pPr/>
              <a:t>12.10.30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5E143-263A-F245-A133-2554E98A0C5A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BAF94B-5C4A-9147-9CAA-DEF959BB208C}" type="datetimeFigureOut">
              <a:rPr lang="ja-JP" altLang="en-US"/>
              <a:pPr/>
              <a:t>12.10.30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D7A1D-949B-A740-B953-594BA9E6F8FA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32B230-762E-AB46-B5FD-68DBECD20A5F}" type="datetimeFigureOut">
              <a:rPr lang="ja-JP" altLang="en-US"/>
              <a:pPr/>
              <a:t>12.10.30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822C9-7B40-EA4A-BE6E-6505D8B0E9BA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FF15D9-CDB0-674A-8F6D-F7901A131C97}" type="datetimeFigureOut">
              <a:rPr lang="ja-JP" altLang="en-US"/>
              <a:pPr/>
              <a:t>12.10.30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8423F-3056-C641-8243-B6CA3F2EEF42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F98CC4-66E9-8A48-B0B8-2D1C38B328C0}" type="datetimeFigureOut">
              <a:rPr lang="ja-JP" altLang="en-US"/>
              <a:pPr/>
              <a:t>12.10.30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BC6B8-AFC0-7A41-BFDF-0B59C3EADC63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87094F-680D-9C4F-AE45-D0B4CA9C2A1F}" type="datetimeFigureOut">
              <a:rPr lang="ja-JP" altLang="en-US"/>
              <a:pPr/>
              <a:t>12.10.30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AED64-6B11-A24C-90DE-1ED525131FAE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" charset="0"/>
              </a:defRPr>
            </a:lvl1pPr>
          </a:lstStyle>
          <a:p>
            <a:fld id="{8ACFD03B-C9EE-BA4A-A7E7-C38F0DE2F5E7}" type="datetimeFigureOut">
              <a:rPr lang="ja-JP" altLang="en-US"/>
              <a:pPr/>
              <a:t>12.10.30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" charset="0"/>
              </a:defRPr>
            </a:lvl1pPr>
          </a:lstStyle>
          <a:p>
            <a:fld id="{EE0FDE9D-0073-1B47-843D-7C7DB62D4EB9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5" Type="http://schemas.openxmlformats.org/officeDocument/2006/relationships/image" Target="../media/image18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6" Type="http://schemas.openxmlformats.org/officeDocument/2006/relationships/image" Target="../media/image19.pd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5" Type="http://schemas.openxmlformats.org/officeDocument/2006/relationships/image" Target="../media/image21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6" Type="http://schemas.openxmlformats.org/officeDocument/2006/relationships/image" Target="../media/image22.pd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5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5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6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1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5" Type="http://schemas.openxmlformats.org/officeDocument/2006/relationships/image" Target="../media/image12.pd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4" Type="http://schemas.openxmlformats.org/officeDocument/2006/relationships/image" Target="../media/image2.png"/><Relationship Id="rId5" Type="http://schemas.openxmlformats.org/officeDocument/2006/relationships/image" Target="../media/image14.pdf"/><Relationship Id="rId7" Type="http://schemas.openxmlformats.org/officeDocument/2006/relationships/image" Target="../media/image16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8"/>
          <p:cNvGrpSpPr>
            <a:grpSpLocks/>
          </p:cNvGrpSpPr>
          <p:nvPr/>
        </p:nvGrpSpPr>
        <p:grpSpPr bwMode="auto">
          <a:xfrm>
            <a:off x="107950" y="101600"/>
            <a:ext cx="8928100" cy="735013"/>
            <a:chOff x="504" y="44624"/>
            <a:chExt cx="9144000" cy="807315"/>
          </a:xfrm>
        </p:grpSpPr>
        <p:pic>
          <p:nvPicPr>
            <p:cNvPr id="2055" name="Picture 14" descr="SPring-8ヘッダのコピー"/>
            <p:cNvPicPr>
              <a:picLocks noChangeArrowheads="1"/>
            </p:cNvPicPr>
            <p:nvPr/>
          </p:nvPicPr>
          <p:blipFill>
            <a:blip r:embed="rId3"/>
            <a:srcRect l="26965" t="46005" b="7361"/>
            <a:stretch>
              <a:fillRect/>
            </a:stretch>
          </p:blipFill>
          <p:spPr bwMode="auto">
            <a:xfrm>
              <a:off x="504" y="349871"/>
              <a:ext cx="9144000" cy="486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図 10" descr="sp8logo2.gif"/>
            <p:cNvPicPr preferRelativeResize="0">
              <a:picLocks noChangeAspect="1"/>
            </p:cNvPicPr>
            <p:nvPr/>
          </p:nvPicPr>
          <p:blipFill>
            <a:blip r:embed="rId4"/>
            <a:srcRect r="67493" b="52913"/>
            <a:stretch>
              <a:fillRect/>
            </a:stretch>
          </p:blipFill>
          <p:spPr bwMode="auto">
            <a:xfrm>
              <a:off x="7452324" y="44624"/>
              <a:ext cx="1373295" cy="807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9" name="Rectangle 13"/>
          <p:cNvSpPr>
            <a:spLocks noChangeArrowheads="1"/>
          </p:cNvSpPr>
          <p:nvPr/>
        </p:nvSpPr>
        <p:spPr bwMode="auto">
          <a:xfrm>
            <a:off x="1828800" y="1066800"/>
            <a:ext cx="5637212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algn="ctr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3200" b="1" u="sng">
                <a:solidFill>
                  <a:srgbClr val="0000FF"/>
                </a:solidFill>
                <a:latin typeface="Calibri" pitchFamily="-1" charset="0"/>
              </a:rPr>
              <a:t>High Gradient Magnet Design</a:t>
            </a:r>
          </a:p>
          <a:p>
            <a:pPr algn="ctr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3200" b="1" u="sng">
                <a:solidFill>
                  <a:srgbClr val="0000FF"/>
                </a:solidFill>
                <a:latin typeface="Calibri" pitchFamily="-1" charset="0"/>
              </a:rPr>
              <a:t>for SPring-8 Upgrade Plan</a:t>
            </a:r>
            <a:endParaRPr kumimoji="0" lang="ja-JP" altLang="en-GB" sz="3200" b="1" u="sng">
              <a:solidFill>
                <a:srgbClr val="0000FF"/>
              </a:solidFill>
              <a:latin typeface="Calibri" pitchFamily="-1" charset="0"/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287338" y="333375"/>
            <a:ext cx="7021512" cy="46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83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ＭＳ Ｐゴシック" pitchFamily="-1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800" b="1">
                <a:solidFill>
                  <a:srgbClr val="FFFF00"/>
                </a:solidFill>
                <a:latin typeface="Calibri" pitchFamily="-1" charset="0"/>
              </a:rPr>
              <a:t>USR Workshop (Beijing)                   2012/10</a:t>
            </a:r>
            <a:r>
              <a:rPr kumimoji="0" lang="en-GB" altLang="ja-JP" sz="2800" b="1">
                <a:solidFill>
                  <a:srgbClr val="FFFF00"/>
                </a:solidFill>
                <a:latin typeface="Calibri" pitchFamily="-1" charset="0"/>
              </a:rPr>
              <a:t>/</a:t>
            </a:r>
            <a:r>
              <a:rPr kumimoji="0" lang="en-US" altLang="ja-JP" sz="2800" b="1">
                <a:solidFill>
                  <a:srgbClr val="FFFF00"/>
                </a:solidFill>
                <a:latin typeface="Calibri" pitchFamily="-1" charset="0"/>
              </a:rPr>
              <a:t>30</a:t>
            </a:r>
            <a:endParaRPr kumimoji="0" lang="ja-JP" altLang="en-GB" sz="2800" b="1">
              <a:solidFill>
                <a:srgbClr val="FFFF00"/>
              </a:solidFill>
              <a:latin typeface="Calibri" pitchFamily="-1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81000" y="2057400"/>
            <a:ext cx="8610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514350" indent="-514350" algn="ctr" defTabSz="449263">
              <a:lnSpc>
                <a:spcPct val="150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800" b="1">
                <a:solidFill>
                  <a:srgbClr val="0000FF"/>
                </a:solidFill>
                <a:latin typeface="Calibri" pitchFamily="-1" charset="0"/>
              </a:rPr>
              <a:t>K.Soutome (based on </a:t>
            </a:r>
            <a:r>
              <a:rPr kumimoji="0" lang="en-US" altLang="ja-JP" sz="2800" b="1" u="sng">
                <a:solidFill>
                  <a:srgbClr val="0000FF"/>
                </a:solidFill>
                <a:latin typeface="Calibri" pitchFamily="-1" charset="0"/>
              </a:rPr>
              <a:t>slides by K.Fukami</a:t>
            </a:r>
            <a:r>
              <a:rPr kumimoji="0" lang="en-US" altLang="ja-JP" sz="2800" b="1">
                <a:solidFill>
                  <a:srgbClr val="0000FF"/>
                </a:solidFill>
                <a:latin typeface="Calibri" pitchFamily="-1" charset="0"/>
              </a:rPr>
              <a:t>)</a:t>
            </a:r>
          </a:p>
          <a:p>
            <a:pPr marL="514350" indent="-514350" algn="ctr" defTabSz="449263">
              <a:lnSpc>
                <a:spcPct val="150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800" b="1">
                <a:latin typeface="Calibri" pitchFamily="-1" charset="0"/>
              </a:rPr>
              <a:t>on behalf of </a:t>
            </a:r>
          </a:p>
          <a:p>
            <a:pPr marL="514350" indent="-514350" algn="ctr" defTabSz="449263">
              <a:lnSpc>
                <a:spcPct val="150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800" b="1">
                <a:latin typeface="Calibri" pitchFamily="-1" charset="0"/>
              </a:rPr>
              <a:t>SPring-8 Upgrade Working Group</a:t>
            </a:r>
            <a:endParaRPr kumimoji="0" lang="en-US" altLang="ja-JP" sz="2400">
              <a:latin typeface="Calibri" pitchFamily="-1" charset="0"/>
            </a:endParaRPr>
          </a:p>
          <a:p>
            <a:pPr marL="514350" indent="-514350" algn="ctr" defTabSz="449263">
              <a:lnSpc>
                <a:spcPct val="150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 i="1">
                <a:latin typeface="Calibri" pitchFamily="-1" charset="0"/>
              </a:rPr>
              <a:t>Magnet and Vacuum System Team: </a:t>
            </a:r>
          </a:p>
          <a:p>
            <a:pPr marL="514350" indent="-514350" algn="ctr" defTabSz="449263">
              <a:lnSpc>
                <a:spcPct val="150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 i="1">
                <a:latin typeface="Calibri" pitchFamily="-1" charset="0"/>
              </a:rPr>
              <a:t>K.Fukami, Y.Okayasu, C.Mitsuda, T.Nakamura  </a:t>
            </a:r>
          </a:p>
          <a:p>
            <a:pPr marL="514350" indent="-514350" defTabSz="449263">
              <a:lnSpc>
                <a:spcPct val="150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ja-JP" altLang="en-GB" sz="2000">
              <a:latin typeface="Calibri" pitchFamily="-1" charset="0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447800" y="4114800"/>
            <a:ext cx="6629400" cy="11430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グループ化 14"/>
          <p:cNvGrpSpPr>
            <a:grpSpLocks/>
          </p:cNvGrpSpPr>
          <p:nvPr/>
        </p:nvGrpSpPr>
        <p:grpSpPr bwMode="auto">
          <a:xfrm>
            <a:off x="107950" y="101600"/>
            <a:ext cx="8928100" cy="735013"/>
            <a:chOff x="504" y="44624"/>
            <a:chExt cx="9144000" cy="807315"/>
          </a:xfrm>
        </p:grpSpPr>
        <p:pic>
          <p:nvPicPr>
            <p:cNvPr id="11276" name="Picture 14" descr="SPring-8ヘッダのコピー"/>
            <p:cNvPicPr>
              <a:picLocks noChangeArrowheads="1"/>
            </p:cNvPicPr>
            <p:nvPr/>
          </p:nvPicPr>
          <p:blipFill>
            <a:blip r:embed="rId3"/>
            <a:srcRect l="26965" t="46005" b="7361"/>
            <a:stretch>
              <a:fillRect/>
            </a:stretch>
          </p:blipFill>
          <p:spPr bwMode="auto">
            <a:xfrm>
              <a:off x="504" y="349871"/>
              <a:ext cx="9144000" cy="486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7" name="図 16" descr="sp8logo2.gif"/>
            <p:cNvPicPr preferRelativeResize="0">
              <a:picLocks noChangeAspect="1"/>
            </p:cNvPicPr>
            <p:nvPr/>
          </p:nvPicPr>
          <p:blipFill>
            <a:blip r:embed="rId4"/>
            <a:srcRect r="67493" b="52913"/>
            <a:stretch>
              <a:fillRect/>
            </a:stretch>
          </p:blipFill>
          <p:spPr bwMode="auto">
            <a:xfrm>
              <a:off x="7452324" y="44624"/>
              <a:ext cx="1373295" cy="807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5"/>
          <a:srcRect l="24448" t="3447" r="24469" b="2895"/>
          <a:stretch>
            <a:fillRect/>
          </a:stretch>
        </p:blipFill>
        <p:spPr bwMode="auto">
          <a:xfrm>
            <a:off x="900113" y="1249363"/>
            <a:ext cx="3151187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13"/>
          <p:cNvSpPr>
            <a:spLocks noChangeArrowheads="1"/>
          </p:cNvSpPr>
          <p:nvPr/>
        </p:nvSpPr>
        <p:spPr bwMode="auto">
          <a:xfrm>
            <a:off x="1042988" y="1773238"/>
            <a:ext cx="15128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800">
                <a:latin typeface="Calibri" pitchFamily="-1" charset="0"/>
              </a:rPr>
              <a:t>160 mm</a:t>
            </a:r>
            <a:endParaRPr kumimoji="0" lang="ja-JP" altLang="en-GB" sz="2800">
              <a:latin typeface="Calibri" pitchFamily="-1" charset="0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971550" y="2420938"/>
            <a:ext cx="15128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rot="5400000" flipH="1" flipV="1">
            <a:off x="899318" y="2348707"/>
            <a:ext cx="1444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rot="5400000" flipH="1" flipV="1">
            <a:off x="2412206" y="2348707"/>
            <a:ext cx="1444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6" name="Rectangle 13"/>
          <p:cNvSpPr>
            <a:spLocks noChangeArrowheads="1"/>
          </p:cNvSpPr>
          <p:nvPr/>
        </p:nvSpPr>
        <p:spPr bwMode="auto">
          <a:xfrm>
            <a:off x="215900" y="260350"/>
            <a:ext cx="78851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marL="514350" indent="-51435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800">
                <a:solidFill>
                  <a:srgbClr val="FFFF00"/>
                </a:solidFill>
                <a:latin typeface="Calibri" pitchFamily="-1" charset="0"/>
              </a:rPr>
              <a:t>Good Field Region (Quadrupole)</a:t>
            </a:r>
          </a:p>
        </p:txBody>
      </p:sp>
      <p:sp>
        <p:nvSpPr>
          <p:cNvPr id="12297" name="Rectangle 13"/>
          <p:cNvSpPr>
            <a:spLocks noChangeArrowheads="1"/>
          </p:cNvSpPr>
          <p:nvPr/>
        </p:nvSpPr>
        <p:spPr bwMode="auto">
          <a:xfrm>
            <a:off x="1168400" y="4365625"/>
            <a:ext cx="6985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000">
                <a:latin typeface="Calibri" pitchFamily="-1" charset="0"/>
              </a:rPr>
              <a:t>Cross-sectional view of quadrupole magnet (left) and calculated field flatness (right)</a:t>
            </a:r>
            <a:endParaRPr kumimoji="0" lang="en-US" altLang="ja-JP" sz="2000">
              <a:solidFill>
                <a:srgbClr val="FF0000"/>
              </a:solidFill>
              <a:latin typeface="Calibri" pitchFamily="-1" charset="0"/>
            </a:endParaRPr>
          </a:p>
        </p:txBody>
      </p:sp>
      <p:sp>
        <p:nvSpPr>
          <p:cNvPr id="12298" name="Rectangle 13"/>
          <p:cNvSpPr>
            <a:spLocks noChangeArrowheads="1"/>
          </p:cNvSpPr>
          <p:nvPr/>
        </p:nvSpPr>
        <p:spPr bwMode="auto">
          <a:xfrm>
            <a:off x="539750" y="5157788"/>
            <a:ext cx="820896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>
                <a:solidFill>
                  <a:srgbClr val="0000FF"/>
                </a:solidFill>
                <a:latin typeface="Calibri" pitchFamily="-1" charset="0"/>
              </a:rPr>
              <a:t>Field flatness &lt; 0.15 % (±3 mm) without any shim.</a:t>
            </a:r>
          </a:p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latin typeface="Calibri" pitchFamily="-1" charset="0"/>
            </a:endParaRPr>
          </a:p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>
                <a:solidFill>
                  <a:srgbClr val="FF0000"/>
                </a:solidFill>
                <a:latin typeface="Calibri" pitchFamily="-1" charset="0"/>
              </a:rPr>
              <a:t>Optimization of shim shape is ongoing for improvement.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457200" y="990600"/>
            <a:ext cx="8153400" cy="411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724400" y="1066800"/>
            <a:ext cx="3352800" cy="3305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グループ化 11"/>
          <p:cNvGrpSpPr>
            <a:grpSpLocks/>
          </p:cNvGrpSpPr>
          <p:nvPr/>
        </p:nvGrpSpPr>
        <p:grpSpPr bwMode="auto">
          <a:xfrm>
            <a:off x="107950" y="101600"/>
            <a:ext cx="8928100" cy="735013"/>
            <a:chOff x="504" y="44624"/>
            <a:chExt cx="9144000" cy="807315"/>
          </a:xfrm>
        </p:grpSpPr>
        <p:pic>
          <p:nvPicPr>
            <p:cNvPr id="12300" name="Picture 14" descr="SPring-8ヘッダのコピー"/>
            <p:cNvPicPr>
              <a:picLocks noChangeArrowheads="1"/>
            </p:cNvPicPr>
            <p:nvPr/>
          </p:nvPicPr>
          <p:blipFill>
            <a:blip r:embed="rId3"/>
            <a:srcRect l="26965" t="46005" b="7361"/>
            <a:stretch>
              <a:fillRect/>
            </a:stretch>
          </p:blipFill>
          <p:spPr bwMode="auto">
            <a:xfrm>
              <a:off x="504" y="349871"/>
              <a:ext cx="9144000" cy="486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1" name="図 13" descr="sp8logo2.gif"/>
            <p:cNvPicPr preferRelativeResize="0">
              <a:picLocks noChangeAspect="1"/>
            </p:cNvPicPr>
            <p:nvPr/>
          </p:nvPicPr>
          <p:blipFill>
            <a:blip r:embed="rId4"/>
            <a:srcRect r="67493" b="52913"/>
            <a:stretch>
              <a:fillRect/>
            </a:stretch>
          </p:blipFill>
          <p:spPr bwMode="auto">
            <a:xfrm>
              <a:off x="7452324" y="44624"/>
              <a:ext cx="1373295" cy="807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5"/>
          <a:srcRect l="21368" t="3816" r="21587" b="3262"/>
          <a:stretch>
            <a:fillRect/>
          </a:stretch>
        </p:blipFill>
        <p:spPr bwMode="auto">
          <a:xfrm>
            <a:off x="755650" y="1273175"/>
            <a:ext cx="352107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13"/>
          <p:cNvSpPr>
            <a:spLocks noChangeArrowheads="1"/>
          </p:cNvSpPr>
          <p:nvPr/>
        </p:nvSpPr>
        <p:spPr bwMode="auto">
          <a:xfrm>
            <a:off x="900113" y="1844675"/>
            <a:ext cx="15128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800">
                <a:latin typeface="Calibri" pitchFamily="-1" charset="0"/>
              </a:rPr>
              <a:t>370 mm</a:t>
            </a:r>
            <a:endParaRPr kumimoji="0" lang="ja-JP" altLang="en-GB" sz="2800">
              <a:latin typeface="Calibri" pitchFamily="-1" charset="0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755650" y="2420938"/>
            <a:ext cx="17287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rot="5400000" flipH="1" flipV="1">
            <a:off x="683418" y="2348707"/>
            <a:ext cx="1444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rot="5400000" flipH="1" flipV="1">
            <a:off x="2412206" y="2348707"/>
            <a:ext cx="1444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0" name="Rectangle 13"/>
          <p:cNvSpPr>
            <a:spLocks noChangeArrowheads="1"/>
          </p:cNvSpPr>
          <p:nvPr/>
        </p:nvSpPr>
        <p:spPr bwMode="auto">
          <a:xfrm>
            <a:off x="215900" y="260350"/>
            <a:ext cx="78851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marL="514350" indent="-51435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800">
                <a:solidFill>
                  <a:srgbClr val="FFFF00"/>
                </a:solidFill>
                <a:latin typeface="Calibri" pitchFamily="-1" charset="0"/>
              </a:rPr>
              <a:t>Good Field Region (Sextupole)</a:t>
            </a:r>
          </a:p>
        </p:txBody>
      </p:sp>
      <p:sp>
        <p:nvSpPr>
          <p:cNvPr id="13321" name="Rectangle 13"/>
          <p:cNvSpPr>
            <a:spLocks noChangeArrowheads="1"/>
          </p:cNvSpPr>
          <p:nvPr/>
        </p:nvSpPr>
        <p:spPr bwMode="auto">
          <a:xfrm>
            <a:off x="971550" y="4437063"/>
            <a:ext cx="6985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000">
                <a:latin typeface="Calibri" pitchFamily="-1" charset="0"/>
              </a:rPr>
              <a:t>Cross-sectional view of sextupole magnet (left) and calculated field flatness (right)</a:t>
            </a:r>
            <a:endParaRPr kumimoji="0" lang="en-US" altLang="ja-JP" sz="2000">
              <a:solidFill>
                <a:srgbClr val="FF0000"/>
              </a:solidFill>
              <a:latin typeface="Calibri" pitchFamily="-1" charset="0"/>
            </a:endParaRPr>
          </a:p>
        </p:txBody>
      </p:sp>
      <p:sp>
        <p:nvSpPr>
          <p:cNvPr id="13322" name="Rectangle 13"/>
          <p:cNvSpPr>
            <a:spLocks noChangeArrowheads="1"/>
          </p:cNvSpPr>
          <p:nvPr/>
        </p:nvSpPr>
        <p:spPr bwMode="auto">
          <a:xfrm>
            <a:off x="539750" y="5157788"/>
            <a:ext cx="820896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>
                <a:solidFill>
                  <a:srgbClr val="0000FF"/>
                </a:solidFill>
                <a:latin typeface="Calibri" pitchFamily="-1" charset="0"/>
              </a:rPr>
              <a:t>Field flatness &lt; 3.5 % (±3 mm) without any shim.</a:t>
            </a:r>
          </a:p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latin typeface="Calibri" pitchFamily="-1" charset="0"/>
            </a:endParaRPr>
          </a:p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>
                <a:solidFill>
                  <a:srgbClr val="FF0000"/>
                </a:solidFill>
                <a:latin typeface="Calibri" pitchFamily="-1" charset="0"/>
              </a:rPr>
              <a:t>Optimization of shim shape is ongoing for improvement.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457200" y="990600"/>
            <a:ext cx="8153400" cy="411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605232" y="990600"/>
            <a:ext cx="3471968" cy="342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14" descr="SPring-8ヘッダのコピー"/>
          <p:cNvPicPr>
            <a:picLocks noChangeArrowheads="1"/>
          </p:cNvPicPr>
          <p:nvPr/>
        </p:nvPicPr>
        <p:blipFill>
          <a:blip r:embed="rId3"/>
          <a:srcRect l="26965" t="46005" b="7361"/>
          <a:stretch>
            <a:fillRect/>
          </a:stretch>
        </p:blipFill>
        <p:spPr bwMode="auto">
          <a:xfrm>
            <a:off x="107950" y="379510"/>
            <a:ext cx="8928100" cy="4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287338" y="333375"/>
            <a:ext cx="7021512" cy="46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83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ＭＳ Ｐゴシック" pitchFamily="-1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800">
                <a:solidFill>
                  <a:srgbClr val="FFFF00"/>
                </a:solidFill>
                <a:latin typeface="Calibri" pitchFamily="-1" charset="0"/>
              </a:rPr>
              <a:t>Pilot Magnet</a:t>
            </a:r>
            <a:endParaRPr kumimoji="0" lang="ja-JP" altLang="en-GB" sz="2800">
              <a:solidFill>
                <a:srgbClr val="FFFF00"/>
              </a:solidFill>
              <a:latin typeface="Calibri" pitchFamily="-1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28600" y="8382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514350" indent="-514350" algn="ctr" defTabSz="449263">
              <a:lnSpc>
                <a:spcPct val="150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800" b="1">
                <a:solidFill>
                  <a:srgbClr val="0000FF"/>
                </a:solidFill>
                <a:latin typeface="Calibri" pitchFamily="-1" charset="0"/>
              </a:rPr>
              <a:t>Pilot Magnet (Sextupole) with 20%Co–Fe alloy</a:t>
            </a:r>
            <a:endParaRPr kumimoji="0" lang="ja-JP" altLang="en-GB" sz="2000">
              <a:latin typeface="Calibri" pitchFamily="-1" charset="0"/>
            </a:endParaRPr>
          </a:p>
        </p:txBody>
      </p:sp>
      <p:pic>
        <p:nvPicPr>
          <p:cNvPr id="5" name="図 4" descr="写真_S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133600"/>
            <a:ext cx="5080000" cy="38100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914400" y="12954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514350" indent="-514350" algn="ctr" defTabSz="449263">
              <a:lnSpc>
                <a:spcPct val="150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800" b="1">
                <a:latin typeface="Calibri" pitchFamily="-1" charset="0"/>
              </a:rPr>
              <a:t>Now field measurement is in progress ...</a:t>
            </a:r>
            <a:endParaRPr kumimoji="0" lang="ja-JP" altLang="en-GB" sz="2000">
              <a:latin typeface="Calibri" pitchFamily="-1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819400" y="57912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514350" indent="-514350" algn="ctr" defTabSz="449263">
              <a:lnSpc>
                <a:spcPct val="150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000" b="1" i="1">
                <a:latin typeface="Calibri" pitchFamily="-1" charset="0"/>
              </a:rPr>
              <a:t>Kenji Fukami</a:t>
            </a:r>
            <a:endParaRPr kumimoji="0" lang="ja-JP" altLang="en-GB" sz="2000" i="1">
              <a:latin typeface="Calibri" pitchFamily="-1" charset="0"/>
            </a:endParaRPr>
          </a:p>
        </p:txBody>
      </p:sp>
      <p:pic>
        <p:nvPicPr>
          <p:cNvPr id="9" name="図 8" descr="写真_SXポール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3581400"/>
            <a:ext cx="3157538" cy="2368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グループ化 17"/>
          <p:cNvGrpSpPr>
            <a:grpSpLocks/>
          </p:cNvGrpSpPr>
          <p:nvPr/>
        </p:nvGrpSpPr>
        <p:grpSpPr bwMode="auto">
          <a:xfrm>
            <a:off x="107950" y="101600"/>
            <a:ext cx="8928100" cy="735013"/>
            <a:chOff x="504" y="44624"/>
            <a:chExt cx="9144000" cy="807315"/>
          </a:xfrm>
        </p:grpSpPr>
        <p:pic>
          <p:nvPicPr>
            <p:cNvPr id="13331" name="Picture 14" descr="SPring-8ヘッダのコピー"/>
            <p:cNvPicPr>
              <a:picLocks noChangeArrowheads="1"/>
            </p:cNvPicPr>
            <p:nvPr/>
          </p:nvPicPr>
          <p:blipFill>
            <a:blip r:embed="rId3"/>
            <a:srcRect l="26965" t="46005" b="7361"/>
            <a:stretch>
              <a:fillRect/>
            </a:stretch>
          </p:blipFill>
          <p:spPr bwMode="auto">
            <a:xfrm>
              <a:off x="504" y="349871"/>
              <a:ext cx="9144000" cy="486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2" name="図 19" descr="sp8logo2.gif"/>
            <p:cNvPicPr preferRelativeResize="0">
              <a:picLocks noChangeAspect="1"/>
            </p:cNvPicPr>
            <p:nvPr/>
          </p:nvPicPr>
          <p:blipFill>
            <a:blip r:embed="rId4"/>
            <a:srcRect r="67493" b="52913"/>
            <a:stretch>
              <a:fillRect/>
            </a:stretch>
          </p:blipFill>
          <p:spPr bwMode="auto">
            <a:xfrm>
              <a:off x="7452324" y="44624"/>
              <a:ext cx="1373295" cy="807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95288" y="908050"/>
            <a:ext cx="849788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>
                <a:solidFill>
                  <a:srgbClr val="FF0000"/>
                </a:solidFill>
                <a:latin typeface="Calibri" pitchFamily="-1" charset="0"/>
              </a:rPr>
              <a:t>Tolerances for the sextupole magnet : </a:t>
            </a:r>
            <a:r>
              <a:rPr kumimoji="0" lang="en-US" altLang="ja-JP" sz="2400">
                <a:solidFill>
                  <a:srgbClr val="FF0000"/>
                </a:solidFill>
                <a:latin typeface="Symbol" pitchFamily="-1" charset="2"/>
              </a:rPr>
              <a:t>D</a:t>
            </a:r>
            <a:r>
              <a:rPr kumimoji="0" lang="en-US" altLang="ja-JP" sz="2400">
                <a:solidFill>
                  <a:srgbClr val="FF0000"/>
                </a:solidFill>
                <a:latin typeface="Calibri" pitchFamily="-1" charset="0"/>
              </a:rPr>
              <a:t>x, </a:t>
            </a:r>
            <a:r>
              <a:rPr kumimoji="0" lang="en-US" altLang="ja-JP" sz="2400">
                <a:solidFill>
                  <a:srgbClr val="FF0000"/>
                </a:solidFill>
                <a:latin typeface="Symbol" pitchFamily="-1" charset="2"/>
              </a:rPr>
              <a:t>D</a:t>
            </a:r>
            <a:r>
              <a:rPr kumimoji="0" lang="en-US" altLang="ja-JP" sz="2400">
                <a:solidFill>
                  <a:srgbClr val="FF0000"/>
                </a:solidFill>
                <a:latin typeface="Calibri" pitchFamily="-1" charset="0"/>
              </a:rPr>
              <a:t>y = 20 </a:t>
            </a:r>
            <a:r>
              <a:rPr kumimoji="0" lang="en-US" altLang="ja-JP" sz="2400">
                <a:solidFill>
                  <a:srgbClr val="FF0000"/>
                </a:solidFill>
                <a:latin typeface="Symbol" pitchFamily="-1" charset="2"/>
              </a:rPr>
              <a:t>m</a:t>
            </a:r>
            <a:r>
              <a:rPr kumimoji="0" lang="en-US" altLang="ja-JP" sz="2400">
                <a:solidFill>
                  <a:srgbClr val="FF0000"/>
                </a:solidFill>
                <a:latin typeface="Calibri" pitchFamily="-1" charset="0"/>
              </a:rPr>
              <a:t>m</a:t>
            </a: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>
                <a:latin typeface="Calibri" pitchFamily="-1" charset="0"/>
              </a:rPr>
              <a:t> </a:t>
            </a: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>
                <a:latin typeface="Calibri" pitchFamily="-1" charset="0"/>
              </a:rPr>
              <a:t>(1) Pre-alignment tool : Vibrating Wire Method </a:t>
            </a:r>
            <a:r>
              <a:rPr kumimoji="0" lang="en-US" altLang="ja-JP" sz="2400" baseline="30000">
                <a:latin typeface="Calibri" pitchFamily="-1" charset="0"/>
              </a:rPr>
              <a:t>#)</a:t>
            </a:r>
            <a:endParaRPr kumimoji="0" lang="en-US" altLang="ja-JP" sz="2400"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>
                <a:solidFill>
                  <a:srgbClr val="000000"/>
                </a:solidFill>
                <a:latin typeface="Calibri" pitchFamily="-1" charset="0"/>
              </a:rPr>
              <a:t>                                                                             ...</a:t>
            </a:r>
            <a:r>
              <a:rPr kumimoji="0" lang="en-US" altLang="ja-JP" sz="2400" i="1">
                <a:solidFill>
                  <a:srgbClr val="000000"/>
                </a:solidFill>
                <a:latin typeface="Calibri" pitchFamily="-1" charset="0"/>
              </a:rPr>
              <a:t> R&amp;D in test stand</a:t>
            </a: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>
                <a:latin typeface="Calibri" pitchFamily="-1" charset="0"/>
              </a:rPr>
              <a:t>(2) Beam-Based Alignment tool : Remote controlled x-y stage</a:t>
            </a: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>
                <a:solidFill>
                  <a:srgbClr val="000000"/>
                </a:solidFill>
                <a:latin typeface="Calibri" pitchFamily="-1" charset="0"/>
              </a:rPr>
              <a:t>                                                                          ...</a:t>
            </a:r>
            <a:r>
              <a:rPr kumimoji="0" lang="en-US" altLang="ja-JP" sz="2400" i="1">
                <a:solidFill>
                  <a:srgbClr val="000000"/>
                </a:solidFill>
                <a:latin typeface="Calibri" pitchFamily="-1" charset="0"/>
              </a:rPr>
              <a:t> under discussion</a:t>
            </a: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latin typeface="Calibri" pitchFamily="-1" charset="0"/>
            </a:endParaRPr>
          </a:p>
        </p:txBody>
      </p:sp>
      <p:grpSp>
        <p:nvGrpSpPr>
          <p:cNvPr id="13316" name="グループ化 36"/>
          <p:cNvGrpSpPr>
            <a:grpSpLocks noChangeAspect="1"/>
          </p:cNvGrpSpPr>
          <p:nvPr/>
        </p:nvGrpSpPr>
        <p:grpSpPr bwMode="auto">
          <a:xfrm>
            <a:off x="1851025" y="2351087"/>
            <a:ext cx="4808538" cy="1865313"/>
            <a:chOff x="1259632" y="1547500"/>
            <a:chExt cx="7632848" cy="2961620"/>
          </a:xfrm>
        </p:grpSpPr>
        <p:grpSp>
          <p:nvGrpSpPr>
            <p:cNvPr id="13322" name="グループ化 22"/>
            <p:cNvGrpSpPr>
              <a:grpSpLocks/>
            </p:cNvGrpSpPr>
            <p:nvPr/>
          </p:nvGrpSpPr>
          <p:grpSpPr bwMode="auto">
            <a:xfrm>
              <a:off x="3514964" y="1547500"/>
              <a:ext cx="2195713" cy="586401"/>
              <a:chOff x="4235044" y="827420"/>
              <a:chExt cx="2195713" cy="586401"/>
            </a:xfrm>
          </p:grpSpPr>
          <p:sp>
            <p:nvSpPr>
              <p:cNvPr id="14353" name="テキスト ボックス 24"/>
              <p:cNvSpPr txBox="1">
                <a:spLocks noChangeArrowheads="1"/>
              </p:cNvSpPr>
              <p:nvPr/>
            </p:nvSpPr>
            <p:spPr bwMode="auto">
              <a:xfrm>
                <a:off x="5270732" y="827420"/>
                <a:ext cx="1159165" cy="5872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b="1">
                    <a:solidFill>
                      <a:srgbClr val="002060"/>
                    </a:solidFill>
                    <a:latin typeface="Calibri" pitchFamily="-1" charset="0"/>
                  </a:rPr>
                  <a:t>Beam</a:t>
                </a:r>
                <a:endParaRPr lang="ja-JP" altLang="en-US" b="1">
                  <a:solidFill>
                    <a:srgbClr val="002060"/>
                  </a:solidFill>
                  <a:latin typeface="Calibri" pitchFamily="-1" charset="0"/>
                </a:endParaRPr>
              </a:p>
            </p:txBody>
          </p:sp>
          <p:cxnSp>
            <p:nvCxnSpPr>
              <p:cNvPr id="24" name="直線矢印コネクタ 23"/>
              <p:cNvCxnSpPr/>
              <p:nvPr/>
            </p:nvCxnSpPr>
            <p:spPr>
              <a:xfrm rot="5400000" flipH="1">
                <a:off x="4749108" y="542725"/>
                <a:ext cx="7561" cy="1035688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23" name="グループ化 25"/>
            <p:cNvGrpSpPr>
              <a:grpSpLocks/>
            </p:cNvGrpSpPr>
            <p:nvPr/>
          </p:nvGrpSpPr>
          <p:grpSpPr bwMode="auto">
            <a:xfrm>
              <a:off x="1547664" y="2111447"/>
              <a:ext cx="7092621" cy="2397673"/>
              <a:chOff x="1547664" y="2111447"/>
              <a:chExt cx="7092621" cy="2397673"/>
            </a:xfrm>
          </p:grpSpPr>
          <p:pic>
            <p:nvPicPr>
              <p:cNvPr id="13325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 l="4572" t="31102" r="4593" b="30917"/>
              <a:stretch>
                <a:fillRect/>
              </a:stretch>
            </p:blipFill>
            <p:spPr bwMode="auto">
              <a:xfrm>
                <a:off x="1547664" y="2111447"/>
                <a:ext cx="7092281" cy="1598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326" name="グループ化 27"/>
              <p:cNvGrpSpPr>
                <a:grpSpLocks/>
              </p:cNvGrpSpPr>
              <p:nvPr/>
            </p:nvGrpSpPr>
            <p:grpSpPr bwMode="auto">
              <a:xfrm>
                <a:off x="1619405" y="3710064"/>
                <a:ext cx="7020880" cy="799056"/>
                <a:chOff x="1619405" y="3710064"/>
                <a:chExt cx="7020880" cy="799056"/>
              </a:xfrm>
            </p:grpSpPr>
            <p:sp>
              <p:nvSpPr>
                <p:cNvPr id="29" name="正方形/長方形 28"/>
                <p:cNvSpPr/>
                <p:nvPr/>
              </p:nvSpPr>
              <p:spPr>
                <a:xfrm>
                  <a:off x="1521705" y="3710112"/>
                  <a:ext cx="7118783" cy="799008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latin typeface="+mj-lt"/>
                  </a:endParaRPr>
                </a:p>
              </p:txBody>
            </p:sp>
            <p:sp>
              <p:nvSpPr>
                <p:cNvPr id="30" name="テキスト ボックス 29"/>
                <p:cNvSpPr txBox="1"/>
                <p:nvPr/>
              </p:nvSpPr>
              <p:spPr>
                <a:xfrm>
                  <a:off x="4321340" y="3818495"/>
                  <a:ext cx="1625350" cy="58728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altLang="ja-JP" b="1">
                      <a:latin typeface="Calibri" pitchFamily="-1" charset="0"/>
                    </a:rPr>
                    <a:t>girder</a:t>
                  </a:r>
                  <a:endParaRPr lang="ja-JP" altLang="en-US" b="1">
                    <a:latin typeface="Calibri" pitchFamily="-1" charset="0"/>
                  </a:endParaRPr>
                </a:p>
              </p:txBody>
            </p:sp>
          </p:grpSp>
        </p:grpSp>
        <p:cxnSp>
          <p:nvCxnSpPr>
            <p:cNvPr id="31" name="直線コネクタ 30"/>
            <p:cNvCxnSpPr/>
            <p:nvPr/>
          </p:nvCxnSpPr>
          <p:spPr>
            <a:xfrm>
              <a:off x="1259632" y="2911106"/>
              <a:ext cx="7632848" cy="0"/>
            </a:xfrm>
            <a:prstGeom prst="line">
              <a:avLst/>
            </a:prstGeom>
            <a:ln w="254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41" name="テキスト ボックス 38"/>
          <p:cNvSpPr txBox="1">
            <a:spLocks noChangeArrowheads="1"/>
          </p:cNvSpPr>
          <p:nvPr/>
        </p:nvSpPr>
        <p:spPr bwMode="auto">
          <a:xfrm>
            <a:off x="6732588" y="2416175"/>
            <a:ext cx="1247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400" b="1">
                <a:latin typeface="Calibri" pitchFamily="-1" charset="0"/>
              </a:rPr>
              <a:t>Vibration wire</a:t>
            </a:r>
            <a:endParaRPr lang="ja-JP" altLang="en-US" sz="1400" b="1">
              <a:latin typeface="Calibri" pitchFamily="-1" charset="0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rot="5400000">
            <a:off x="6588125" y="2703512"/>
            <a:ext cx="504825" cy="5048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Rectangle 13"/>
          <p:cNvSpPr>
            <a:spLocks noChangeArrowheads="1"/>
          </p:cNvSpPr>
          <p:nvPr/>
        </p:nvSpPr>
        <p:spPr bwMode="auto">
          <a:xfrm>
            <a:off x="215900" y="260350"/>
            <a:ext cx="7308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marL="514350" indent="-51435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800">
                <a:solidFill>
                  <a:srgbClr val="FFFF00"/>
                </a:solidFill>
                <a:latin typeface="Calibri" pitchFamily="-1" charset="0"/>
              </a:rPr>
              <a:t>Alignment in Tunnel</a:t>
            </a:r>
          </a:p>
        </p:txBody>
      </p:sp>
      <p:sp>
        <p:nvSpPr>
          <p:cNvPr id="14344" name="Rectangle 13"/>
          <p:cNvSpPr>
            <a:spLocks noChangeArrowheads="1"/>
          </p:cNvSpPr>
          <p:nvPr/>
        </p:nvSpPr>
        <p:spPr bwMode="auto">
          <a:xfrm>
            <a:off x="539750" y="6021388"/>
            <a:ext cx="82994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b="1">
                <a:solidFill>
                  <a:srgbClr val="009900"/>
                </a:solidFill>
                <a:latin typeface="Calibri" pitchFamily="-1" charset="0"/>
              </a:rPr>
              <a:t>#)  A. Jain, et al. “Vibrating wire R&amp;D for alignment of multipole magnets in NSLS-II”,</a:t>
            </a:r>
          </a:p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b="1">
                <a:solidFill>
                  <a:srgbClr val="009900"/>
                </a:solidFill>
                <a:latin typeface="Calibri" pitchFamily="-1" charset="0"/>
              </a:rPr>
              <a:t>    The 10-th IWAA 2008.</a:t>
            </a:r>
          </a:p>
        </p:txBody>
      </p:sp>
      <p:sp>
        <p:nvSpPr>
          <p:cNvPr id="14345" name="Rectangle 13"/>
          <p:cNvSpPr>
            <a:spLocks noChangeArrowheads="1"/>
          </p:cNvSpPr>
          <p:nvPr/>
        </p:nvSpPr>
        <p:spPr bwMode="auto">
          <a:xfrm>
            <a:off x="1258888" y="4287837"/>
            <a:ext cx="64817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000">
                <a:latin typeface="Calibri" pitchFamily="-1" charset="0"/>
              </a:rPr>
              <a:t>Side view of multi-pole magnets and vibration wire</a:t>
            </a:r>
            <a:endParaRPr kumimoji="0" lang="en-US" altLang="ja-JP" sz="2000">
              <a:solidFill>
                <a:srgbClr val="FF0000"/>
              </a:solidFill>
              <a:latin typeface="Calibri" pitchFamily="-1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143000" y="2286000"/>
            <a:ext cx="7010400" cy="2362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3"/>
          <p:cNvGrpSpPr>
            <a:grpSpLocks/>
          </p:cNvGrpSpPr>
          <p:nvPr/>
        </p:nvGrpSpPr>
        <p:grpSpPr bwMode="auto">
          <a:xfrm>
            <a:off x="107950" y="101600"/>
            <a:ext cx="8928100" cy="735013"/>
            <a:chOff x="504" y="44624"/>
            <a:chExt cx="9144000" cy="807315"/>
          </a:xfrm>
        </p:grpSpPr>
        <p:pic>
          <p:nvPicPr>
            <p:cNvPr id="8197" name="Picture 14" descr="SPring-8ヘッダのコピー"/>
            <p:cNvPicPr>
              <a:picLocks noChangeArrowheads="1"/>
            </p:cNvPicPr>
            <p:nvPr/>
          </p:nvPicPr>
          <p:blipFill>
            <a:blip r:embed="rId3"/>
            <a:srcRect l="26965" t="46005" b="7361"/>
            <a:stretch>
              <a:fillRect/>
            </a:stretch>
          </p:blipFill>
          <p:spPr bwMode="auto">
            <a:xfrm>
              <a:off x="504" y="349871"/>
              <a:ext cx="9144000" cy="486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8" name="図 5" descr="sp8logo2.gif"/>
            <p:cNvPicPr preferRelativeResize="0">
              <a:picLocks noChangeAspect="1"/>
            </p:cNvPicPr>
            <p:nvPr/>
          </p:nvPicPr>
          <p:blipFill>
            <a:blip r:embed="rId4"/>
            <a:srcRect r="67493" b="52913"/>
            <a:stretch>
              <a:fillRect/>
            </a:stretch>
          </p:blipFill>
          <p:spPr bwMode="auto">
            <a:xfrm>
              <a:off x="7452324" y="44624"/>
              <a:ext cx="1373295" cy="807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19" name="Rectangle 13"/>
          <p:cNvSpPr>
            <a:spLocks noChangeArrowheads="1"/>
          </p:cNvSpPr>
          <p:nvPr/>
        </p:nvSpPr>
        <p:spPr bwMode="auto">
          <a:xfrm>
            <a:off x="215900" y="260350"/>
            <a:ext cx="59404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marL="514350" indent="-51435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800">
                <a:solidFill>
                  <a:srgbClr val="FFFF00"/>
                </a:solidFill>
                <a:latin typeface="Calibri" pitchFamily="-1" charset="0"/>
              </a:rPr>
              <a:t>Summary</a:t>
            </a:r>
          </a:p>
        </p:txBody>
      </p:sp>
      <p:sp>
        <p:nvSpPr>
          <p:cNvPr id="9220" name="Rectangle 13"/>
          <p:cNvSpPr>
            <a:spLocks noChangeArrowheads="1"/>
          </p:cNvSpPr>
          <p:nvPr/>
        </p:nvSpPr>
        <p:spPr bwMode="auto">
          <a:xfrm>
            <a:off x="152400" y="914400"/>
            <a:ext cx="8915400" cy="4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 u="sng">
                <a:latin typeface="Calibri" pitchFamily="-1" charset="0"/>
              </a:rPr>
              <a:t>(1) High Field Gradient</a:t>
            </a: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>
                <a:solidFill>
                  <a:srgbClr val="0000FF"/>
                </a:solidFill>
                <a:latin typeface="Calibri" pitchFamily="-1" charset="0"/>
              </a:rPr>
              <a:t>     Quadrupole:  80 T/m</a:t>
            </a: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>
                <a:solidFill>
                  <a:srgbClr val="0000FF"/>
                </a:solidFill>
                <a:latin typeface="Calibri" pitchFamily="-1" charset="0"/>
              </a:rPr>
              <a:t>     Sextupole:  13,000 T/m</a:t>
            </a:r>
            <a:r>
              <a:rPr kumimoji="0" lang="en-US" altLang="ja-JP" sz="2400" baseline="30000">
                <a:solidFill>
                  <a:srgbClr val="0000FF"/>
                </a:solidFill>
                <a:latin typeface="Calibri" pitchFamily="-1" charset="0"/>
              </a:rPr>
              <a:t>2</a:t>
            </a: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>
                <a:solidFill>
                  <a:srgbClr val="0000FF"/>
                </a:solidFill>
                <a:latin typeface="Calibri" pitchFamily="-1" charset="0"/>
              </a:rPr>
              <a:t>     Bore diameter:  26 mm  </a:t>
            </a:r>
            <a:r>
              <a:rPr kumimoji="0" lang="ja-JP" altLang="en-US" sz="2400">
                <a:solidFill>
                  <a:srgbClr val="0000FF"/>
                </a:solidFill>
                <a:latin typeface="Calibri" pitchFamily="-1" charset="0"/>
              </a:rPr>
              <a:t>（</a:t>
            </a:r>
            <a:r>
              <a:rPr kumimoji="0" lang="en-US" altLang="ja-JP" sz="2400">
                <a:solidFill>
                  <a:srgbClr val="0000FF"/>
                </a:solidFill>
                <a:latin typeface="Calibri" pitchFamily="-1" charset="0"/>
              </a:rPr>
              <a:t>cf. Present ring : 92 mm</a:t>
            </a:r>
            <a:r>
              <a:rPr kumimoji="0" lang="ja-JP" altLang="en-US" sz="2400">
                <a:solidFill>
                  <a:srgbClr val="0000FF"/>
                </a:solidFill>
                <a:latin typeface="Calibri" pitchFamily="-1" charset="0"/>
              </a:rPr>
              <a:t>）</a:t>
            </a:r>
            <a:endParaRPr kumimoji="0" lang="en-US" altLang="ja-JP" sz="2400">
              <a:solidFill>
                <a:srgbClr val="0000FF"/>
              </a:solidFill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>
                <a:solidFill>
                  <a:srgbClr val="0000FF"/>
                </a:solidFill>
                <a:latin typeface="Calibri" pitchFamily="-1" charset="0"/>
              </a:rPr>
              <a:t> </a:t>
            </a:r>
            <a:r>
              <a:rPr kumimoji="0" lang="en-US" altLang="ja-JP" sz="2400">
                <a:solidFill>
                  <a:srgbClr val="FF0000"/>
                </a:solidFill>
                <a:latin typeface="Calibri" pitchFamily="-1" charset="0"/>
              </a:rPr>
              <a:t>→ Special Core Material (Co-Fe Alloy) for High Saturated Flux Density</a:t>
            </a: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solidFill>
                <a:srgbClr val="FF0000"/>
              </a:solidFill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 u="sng">
                <a:latin typeface="Calibri" pitchFamily="-1" charset="0"/>
              </a:rPr>
              <a:t>(2) Precise Alignment </a:t>
            </a: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solidFill>
                <a:srgbClr val="0000FF"/>
              </a:solidFill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>
                <a:solidFill>
                  <a:srgbClr val="0000FF"/>
                </a:solidFill>
                <a:latin typeface="Calibri" pitchFamily="-1" charset="0"/>
              </a:rPr>
              <a:t>     Tolerance:  &lt; 20 </a:t>
            </a:r>
            <a:r>
              <a:rPr kumimoji="0" lang="en-US" altLang="ja-JP" sz="2400">
                <a:solidFill>
                  <a:srgbClr val="0000FF"/>
                </a:solidFill>
                <a:latin typeface="Symbol" pitchFamily="-1" charset="2"/>
              </a:rPr>
              <a:t>m</a:t>
            </a:r>
            <a:r>
              <a:rPr kumimoji="0" lang="en-US" altLang="ja-JP" sz="2400">
                <a:solidFill>
                  <a:srgbClr val="0000FF"/>
                </a:solidFill>
                <a:latin typeface="Calibri" pitchFamily="-1" charset="0"/>
              </a:rPr>
              <a:t>m</a:t>
            </a: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>
                <a:solidFill>
                  <a:srgbClr val="0000FF"/>
                </a:solidFill>
                <a:latin typeface="Calibri" pitchFamily="-1" charset="0"/>
              </a:rPr>
              <a:t> </a:t>
            </a:r>
            <a:r>
              <a:rPr kumimoji="0" lang="en-US" altLang="ja-JP" sz="2400">
                <a:solidFill>
                  <a:srgbClr val="FF0000"/>
                </a:solidFill>
                <a:latin typeface="Calibri" pitchFamily="-1" charset="0"/>
              </a:rPr>
              <a:t>→ Vibrating Wire Method in the Tunnel</a:t>
            </a: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>
                <a:solidFill>
                  <a:srgbClr val="0000FF"/>
                </a:solidFill>
                <a:latin typeface="Calibri" pitchFamily="-1" charset="0"/>
              </a:rPr>
              <a:t> </a:t>
            </a:r>
            <a:r>
              <a:rPr kumimoji="0" lang="en-US" altLang="ja-JP" sz="2400">
                <a:solidFill>
                  <a:srgbClr val="FF0000"/>
                </a:solidFill>
                <a:latin typeface="Calibri" pitchFamily="-1" charset="0"/>
              </a:rPr>
              <a:t>→ Beam-Based Alignment by Remote Controlled x-y Stages</a:t>
            </a:r>
            <a:endParaRPr kumimoji="0" lang="en-US" altLang="ja-JP" sz="2400"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solidFill>
                <a:srgbClr val="FF0000"/>
              </a:solidFill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latin typeface="Calibri" pitchFamily="-1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52400" y="59436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altLang="ja-JP" sz="2400" i="1" dirty="0" smtClean="0">
                <a:solidFill>
                  <a:srgbClr val="660066"/>
                </a:solidFill>
              </a:rPr>
              <a:t>Iterations between lattice design and technology developments</a:t>
            </a:r>
            <a:endParaRPr kumimoji="0" lang="en-US" altLang="ja-JP" sz="2400" i="1" dirty="0" smtClean="0">
              <a:solidFill>
                <a:srgbClr val="660066"/>
              </a:solidFill>
              <a:latin typeface="Calibri" pitchFamily="-1" charset="0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76200" y="6018212"/>
            <a:ext cx="8991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76200" y="6627812"/>
            <a:ext cx="8991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グループ化 7"/>
          <p:cNvGrpSpPr>
            <a:grpSpLocks/>
          </p:cNvGrpSpPr>
          <p:nvPr/>
        </p:nvGrpSpPr>
        <p:grpSpPr bwMode="auto">
          <a:xfrm>
            <a:off x="107950" y="101600"/>
            <a:ext cx="8928100" cy="735013"/>
            <a:chOff x="504" y="44624"/>
            <a:chExt cx="9144000" cy="807315"/>
          </a:xfrm>
        </p:grpSpPr>
        <p:pic>
          <p:nvPicPr>
            <p:cNvPr id="4105" name="Picture 14" descr="SPring-8ヘッダのコピー"/>
            <p:cNvPicPr>
              <a:picLocks noChangeArrowheads="1"/>
            </p:cNvPicPr>
            <p:nvPr/>
          </p:nvPicPr>
          <p:blipFill>
            <a:blip r:embed="rId3"/>
            <a:srcRect l="26965" t="46005" b="7361"/>
            <a:stretch>
              <a:fillRect/>
            </a:stretch>
          </p:blipFill>
          <p:spPr bwMode="auto">
            <a:xfrm>
              <a:off x="504" y="349871"/>
              <a:ext cx="9144000" cy="486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図 9" descr="sp8logo2.gif"/>
            <p:cNvPicPr preferRelativeResize="0">
              <a:picLocks noChangeAspect="1"/>
            </p:cNvPicPr>
            <p:nvPr/>
          </p:nvPicPr>
          <p:blipFill>
            <a:blip r:embed="rId4"/>
            <a:srcRect r="67493" b="52913"/>
            <a:stretch>
              <a:fillRect/>
            </a:stretch>
          </p:blipFill>
          <p:spPr bwMode="auto">
            <a:xfrm>
              <a:off x="7452324" y="44624"/>
              <a:ext cx="1373295" cy="807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215900" y="260350"/>
            <a:ext cx="64135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514350" indent="-51435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ja-JP" sz="2800">
                <a:solidFill>
                  <a:srgbClr val="FFFF00"/>
                </a:solidFill>
                <a:latin typeface="+mj-lt"/>
                <a:ea typeface="ＭＳ Ｐゴシック" charset="-128"/>
                <a:cs typeface="+mn-cs"/>
              </a:rPr>
              <a:t>Magnet Arrangement (Half Cell) </a:t>
            </a:r>
          </a:p>
        </p:txBody>
      </p:sp>
      <p:sp>
        <p:nvSpPr>
          <p:cNvPr id="5124" name="Rectangle 13"/>
          <p:cNvSpPr>
            <a:spLocks noChangeArrowheads="1"/>
          </p:cNvSpPr>
          <p:nvPr/>
        </p:nvSpPr>
        <p:spPr bwMode="auto">
          <a:xfrm>
            <a:off x="1152525" y="2833688"/>
            <a:ext cx="73072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000" b="1">
                <a:solidFill>
                  <a:srgbClr val="FF0000"/>
                </a:solidFill>
                <a:latin typeface="Calibri" pitchFamily="-1" charset="0"/>
              </a:rPr>
              <a:t>Present ring</a:t>
            </a:r>
            <a:r>
              <a:rPr kumimoji="0" lang="en-US" altLang="ja-JP" sz="2000" b="1">
                <a:latin typeface="Calibri" pitchFamily="-1" charset="0"/>
              </a:rPr>
              <a:t> </a:t>
            </a:r>
            <a:r>
              <a:rPr kumimoji="0" lang="ja-JP" altLang="en-US" sz="2000" b="1">
                <a:latin typeface="Calibri" pitchFamily="-1" charset="0"/>
              </a:rPr>
              <a:t>（</a:t>
            </a:r>
            <a:r>
              <a:rPr kumimoji="0" lang="en-US" altLang="ja-JP" sz="2000" b="1">
                <a:latin typeface="Calibri" pitchFamily="-1" charset="0"/>
              </a:rPr>
              <a:t>2-Bend</a:t>
            </a:r>
            <a:r>
              <a:rPr kumimoji="0" lang="ja-JP" altLang="en-US" sz="2000" b="1">
                <a:latin typeface="Calibri" pitchFamily="-1" charset="0"/>
              </a:rPr>
              <a:t>）</a:t>
            </a:r>
            <a:endParaRPr kumimoji="0" lang="ja-JP" altLang="en-GB" sz="2000" b="1">
              <a:latin typeface="Calibri" pitchFamily="-1" charset="0"/>
            </a:endParaRPr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468313" y="5300663"/>
            <a:ext cx="820737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>
                <a:latin typeface="Calibri" pitchFamily="-1" charset="0"/>
              </a:rPr>
              <a:t>·Required integrated fields of multi-pole magnets are very high.</a:t>
            </a:r>
          </a:p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>
                <a:solidFill>
                  <a:srgbClr val="FF0000"/>
                </a:solidFill>
                <a:latin typeface="Calibri" pitchFamily="-1" charset="0"/>
              </a:rPr>
              <a:t>   → Strong field gradient at the center are required.</a:t>
            </a:r>
            <a:endParaRPr kumimoji="0" lang="ja-JP" altLang="en-GB" sz="2400">
              <a:solidFill>
                <a:srgbClr val="FF0000"/>
              </a:solidFill>
              <a:latin typeface="Calibri" pitchFamily="-1" charset="0"/>
            </a:endParaRPr>
          </a:p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>
                <a:latin typeface="Calibri" pitchFamily="-1" charset="0"/>
              </a:rPr>
              <a:t>·Huge number of magnets are needed.</a:t>
            </a:r>
          </a:p>
        </p:txBody>
      </p:sp>
      <p:sp>
        <p:nvSpPr>
          <p:cNvPr id="5126" name="Rectangle 13"/>
          <p:cNvSpPr>
            <a:spLocks noChangeArrowheads="1"/>
          </p:cNvSpPr>
          <p:nvPr/>
        </p:nvSpPr>
        <p:spPr bwMode="auto">
          <a:xfrm>
            <a:off x="1152525" y="4581525"/>
            <a:ext cx="7307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000" b="1">
                <a:solidFill>
                  <a:srgbClr val="FF0000"/>
                </a:solidFill>
                <a:latin typeface="Calibri" pitchFamily="-1" charset="0"/>
              </a:rPr>
              <a:t>Upgrade plan</a:t>
            </a:r>
            <a:r>
              <a:rPr kumimoji="0" lang="ja-JP" altLang="en-US" sz="2000" b="1">
                <a:latin typeface="Calibri" pitchFamily="-1" charset="0"/>
              </a:rPr>
              <a:t>（</a:t>
            </a:r>
            <a:r>
              <a:rPr kumimoji="0" lang="en-US" altLang="ja-JP" sz="2000" b="1">
                <a:latin typeface="Calibri" pitchFamily="-1" charset="0"/>
              </a:rPr>
              <a:t>6-Bend Achromat</a:t>
            </a:r>
            <a:r>
              <a:rPr kumimoji="0" lang="ja-JP" altLang="en-US" sz="2000" b="1">
                <a:latin typeface="Calibri" pitchFamily="-1" charset="0"/>
              </a:rPr>
              <a:t>）</a:t>
            </a:r>
            <a:endParaRPr kumimoji="0" lang="ja-JP" altLang="en-GB" sz="2000" b="1">
              <a:latin typeface="Calibri" pitchFamily="-1" charset="0"/>
            </a:endParaRPr>
          </a:p>
        </p:txBody>
      </p:sp>
      <p:pic>
        <p:nvPicPr>
          <p:cNvPr id="4103" name="図 12" descr="original-cell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1143000"/>
            <a:ext cx="556418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図 8" descr="separated-cell.bmp"/>
          <p:cNvPicPr>
            <a:picLocks noChangeAspect="1"/>
          </p:cNvPicPr>
          <p:nvPr/>
        </p:nvPicPr>
        <p:blipFill>
          <a:blip r:embed="rId6"/>
          <a:srcRect t="35590"/>
          <a:stretch>
            <a:fillRect/>
          </a:stretch>
        </p:blipFill>
        <p:spPr bwMode="auto">
          <a:xfrm>
            <a:off x="1116013" y="3467100"/>
            <a:ext cx="5564187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正方形/長方形 10"/>
          <p:cNvSpPr/>
          <p:nvPr/>
        </p:nvSpPr>
        <p:spPr>
          <a:xfrm>
            <a:off x="838200" y="1600200"/>
            <a:ext cx="8001000" cy="1676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838200" y="3352800"/>
            <a:ext cx="8001000" cy="1676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グループ化 4"/>
          <p:cNvGrpSpPr>
            <a:grpSpLocks/>
          </p:cNvGrpSpPr>
          <p:nvPr/>
        </p:nvGrpSpPr>
        <p:grpSpPr bwMode="auto">
          <a:xfrm>
            <a:off x="107950" y="101600"/>
            <a:ext cx="8928100" cy="735013"/>
            <a:chOff x="504" y="44624"/>
            <a:chExt cx="9144000" cy="807315"/>
          </a:xfrm>
        </p:grpSpPr>
        <p:pic>
          <p:nvPicPr>
            <p:cNvPr id="5171" name="Picture 14" descr="SPring-8ヘッダのコピー"/>
            <p:cNvPicPr>
              <a:picLocks noChangeArrowheads="1"/>
            </p:cNvPicPr>
            <p:nvPr/>
          </p:nvPicPr>
          <p:blipFill>
            <a:blip r:embed="rId3"/>
            <a:srcRect l="26965" t="46005" b="7361"/>
            <a:stretch>
              <a:fillRect/>
            </a:stretch>
          </p:blipFill>
          <p:spPr bwMode="auto">
            <a:xfrm>
              <a:off x="504" y="349871"/>
              <a:ext cx="9144000" cy="486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72" name="図 7" descr="sp8logo2.gif"/>
            <p:cNvPicPr preferRelativeResize="0">
              <a:picLocks noChangeAspect="1"/>
            </p:cNvPicPr>
            <p:nvPr/>
          </p:nvPicPr>
          <p:blipFill>
            <a:blip r:embed="rId4"/>
            <a:srcRect r="67493" b="52913"/>
            <a:stretch>
              <a:fillRect/>
            </a:stretch>
          </p:blipFill>
          <p:spPr bwMode="auto">
            <a:xfrm>
              <a:off x="7452324" y="44624"/>
              <a:ext cx="1373295" cy="807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228601" y="1700213"/>
          <a:ext cx="8686799" cy="3566160"/>
        </p:xfrm>
        <a:graphic>
          <a:graphicData uri="http://schemas.openxmlformats.org/drawingml/2006/table">
            <a:tbl>
              <a:tblPr/>
              <a:tblGrid>
                <a:gridCol w="3200399"/>
                <a:gridCol w="1828800"/>
                <a:gridCol w="1828800"/>
                <a:gridCol w="18288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Parameter</a:t>
                      </a:r>
                      <a:endParaRPr kumimoji="1" lang="ja-JP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Dipole</a:t>
                      </a:r>
                      <a:endParaRPr kumimoji="1" lang="ja-JP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Quadrupole</a:t>
                      </a:r>
                      <a:endParaRPr kumimoji="1" lang="ja-JP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Sextupole</a:t>
                      </a:r>
                      <a:endParaRPr kumimoji="1" lang="ja-JP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Center field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0.7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[T]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2400" b="1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~</a:t>
                      </a:r>
                      <a:r>
                        <a:rPr lang="en-US" altLang="ja-JP" sz="2400" b="1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[T/m]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2400" b="1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~</a:t>
                      </a:r>
                      <a:r>
                        <a:rPr lang="en-US" altLang="ja-JP" sz="2400" b="1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13,000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[T/m</a:t>
                      </a:r>
                      <a:r>
                        <a:rPr kumimoji="1" lang="en-US" altLang="ja-JP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2</a:t>
                      </a: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]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Length [m]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0.41, 0.82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0.2 </a:t>
                      </a:r>
                      <a:r>
                        <a:rPr lang="en-US" altLang="ja-JP" sz="2400" b="1">
                          <a:solidFill>
                            <a:srgbClr val="000000"/>
                          </a:solidFill>
                          <a:latin typeface="Symbol" charset="2"/>
                          <a:cs typeface="Symbol" charset="2"/>
                        </a:rPr>
                        <a:t>~</a:t>
                      </a: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 0.5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0.15 </a:t>
                      </a:r>
                      <a:r>
                        <a:rPr lang="en-US" altLang="ja-JP" sz="2400" b="1">
                          <a:solidFill>
                            <a:srgbClr val="000000"/>
                          </a:solidFill>
                          <a:latin typeface="Symbol" charset="2"/>
                          <a:cs typeface="Symbol" charset="2"/>
                        </a:rPr>
                        <a:t>~</a:t>
                      </a: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 0.3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Gap or Bore [mm]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26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26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26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Good field region [mm]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±3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±3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±3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Field tolerance (±3 mm)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10</a:t>
                      </a:r>
                      <a:r>
                        <a:rPr kumimoji="1" lang="en-US" altLang="ja-JP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-4</a:t>
                      </a:r>
                      <a:endParaRPr kumimoji="1" lang="ja-JP" altLang="en-US" sz="2400" b="0" i="0" u="none" strike="noStrike" cap="none" normalizeH="0" baseline="30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10</a:t>
                      </a:r>
                      <a:r>
                        <a:rPr kumimoji="1" lang="en-US" altLang="ja-JP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-4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10</a:t>
                      </a:r>
                      <a:r>
                        <a:rPr kumimoji="1" lang="en-US" altLang="ja-JP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-4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Total number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264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1,144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  <a:cs typeface="ＭＳ Ｐゴシック" pitchFamily="-1" charset="-128"/>
                        </a:rPr>
                        <a:t>1,012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6189" name="Rectangle 13"/>
          <p:cNvSpPr>
            <a:spLocks noChangeArrowheads="1"/>
          </p:cNvSpPr>
          <p:nvPr/>
        </p:nvSpPr>
        <p:spPr bwMode="auto">
          <a:xfrm>
            <a:off x="215900" y="260350"/>
            <a:ext cx="60118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marL="514350" indent="-51435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800">
                <a:solidFill>
                  <a:srgbClr val="FFFF00"/>
                </a:solidFill>
                <a:latin typeface="Calibri" pitchFamily="-1" charset="0"/>
              </a:rPr>
              <a:t>Required Field</a:t>
            </a:r>
          </a:p>
        </p:txBody>
      </p:sp>
      <p:sp>
        <p:nvSpPr>
          <p:cNvPr id="6190" name="Rectangle 13"/>
          <p:cNvSpPr>
            <a:spLocks noChangeArrowheads="1"/>
          </p:cNvSpPr>
          <p:nvPr/>
        </p:nvSpPr>
        <p:spPr bwMode="auto">
          <a:xfrm>
            <a:off x="395288" y="1219200"/>
            <a:ext cx="44640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514350" indent="-51435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ja-JP" sz="2800" b="1" dirty="0">
                <a:solidFill>
                  <a:srgbClr val="FF0000"/>
                </a:solidFill>
                <a:latin typeface="+mj-lt"/>
                <a:ea typeface="ＭＳ Ｐゴシック" charset="-128"/>
                <a:cs typeface="+mn-cs"/>
              </a:rPr>
              <a:t>Specification of the magnets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3635375" y="3962400"/>
            <a:ext cx="4968875" cy="35877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+mj-lt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3429000" y="4341812"/>
            <a:ext cx="647700" cy="1296988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3" name="Rectangle 13"/>
          <p:cNvSpPr>
            <a:spLocks noChangeArrowheads="1"/>
          </p:cNvSpPr>
          <p:nvPr/>
        </p:nvSpPr>
        <p:spPr bwMode="auto">
          <a:xfrm>
            <a:off x="1836738" y="5516563"/>
            <a:ext cx="37433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marL="514350" indent="-51435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>
                <a:solidFill>
                  <a:srgbClr val="008000"/>
                </a:solidFill>
                <a:latin typeface="Calibri" pitchFamily="-1" charset="0"/>
              </a:rPr>
              <a:t>Dynamic aperture </a:t>
            </a:r>
            <a:r>
              <a:rPr lang="en-US" altLang="ja-JP" sz="2400" b="1">
                <a:solidFill>
                  <a:srgbClr val="008000"/>
                </a:solidFill>
                <a:latin typeface="Symbol" charset="2"/>
                <a:cs typeface="Symbol" charset="2"/>
              </a:rPr>
              <a:t>~</a:t>
            </a:r>
            <a:r>
              <a:rPr kumimoji="0" lang="en-US" altLang="ja-JP" sz="2400">
                <a:solidFill>
                  <a:srgbClr val="008000"/>
                </a:solidFill>
                <a:latin typeface="Calibri" pitchFamily="-1" charset="0"/>
              </a:rPr>
              <a:t> ±2 mm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5383212" y="2252663"/>
            <a:ext cx="3455988" cy="71913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グループ化 28"/>
          <p:cNvGrpSpPr>
            <a:grpSpLocks/>
          </p:cNvGrpSpPr>
          <p:nvPr/>
        </p:nvGrpSpPr>
        <p:grpSpPr bwMode="auto">
          <a:xfrm>
            <a:off x="107950" y="101600"/>
            <a:ext cx="8928100" cy="735013"/>
            <a:chOff x="504" y="44624"/>
            <a:chExt cx="9144000" cy="807315"/>
          </a:xfrm>
        </p:grpSpPr>
        <p:pic>
          <p:nvPicPr>
            <p:cNvPr id="7200" name="Picture 14" descr="SPring-8ヘッダのコピー"/>
            <p:cNvPicPr>
              <a:picLocks noChangeArrowheads="1"/>
            </p:cNvPicPr>
            <p:nvPr/>
          </p:nvPicPr>
          <p:blipFill>
            <a:blip r:embed="rId3"/>
            <a:srcRect l="26965" t="46005" b="7361"/>
            <a:stretch>
              <a:fillRect/>
            </a:stretch>
          </p:blipFill>
          <p:spPr bwMode="auto">
            <a:xfrm>
              <a:off x="504" y="349871"/>
              <a:ext cx="9144000" cy="486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01" name="図 30" descr="sp8logo2.gif"/>
            <p:cNvPicPr preferRelativeResize="0">
              <a:picLocks noChangeAspect="1"/>
            </p:cNvPicPr>
            <p:nvPr/>
          </p:nvPicPr>
          <p:blipFill>
            <a:blip r:embed="rId4"/>
            <a:srcRect r="67493" b="52913"/>
            <a:stretch>
              <a:fillRect/>
            </a:stretch>
          </p:blipFill>
          <p:spPr bwMode="auto">
            <a:xfrm>
              <a:off x="7452324" y="44624"/>
              <a:ext cx="1373295" cy="807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5"/>
          <a:srcRect t="35805" b="46519"/>
          <a:stretch>
            <a:fillRect/>
          </a:stretch>
        </p:blipFill>
        <p:spPr bwMode="auto">
          <a:xfrm>
            <a:off x="0" y="1333500"/>
            <a:ext cx="91440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6"/>
          <a:srcRect l="22362" t="3262" r="16518"/>
          <a:stretch>
            <a:fillRect/>
          </a:stretch>
        </p:blipFill>
        <p:spPr bwMode="auto">
          <a:xfrm>
            <a:off x="179388" y="2224088"/>
            <a:ext cx="3859212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0200" y="3068638"/>
            <a:ext cx="4745038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矢印コネクタ 7"/>
          <p:cNvCxnSpPr/>
          <p:nvPr/>
        </p:nvCxnSpPr>
        <p:spPr>
          <a:xfrm>
            <a:off x="1908175" y="5157788"/>
            <a:ext cx="2232025" cy="0"/>
          </a:xfrm>
          <a:prstGeom prst="straightConnector1">
            <a:avLst/>
          </a:prstGeom>
          <a:ln w="63500" cmpd="dbl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5003800" y="4365625"/>
            <a:ext cx="215900" cy="5032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7524750" y="4437063"/>
            <a:ext cx="34925" cy="3603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 flipV="1">
            <a:off x="8027988" y="4438650"/>
            <a:ext cx="217487" cy="5032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角丸四角形 16"/>
          <p:cNvSpPr/>
          <p:nvPr/>
        </p:nvSpPr>
        <p:spPr>
          <a:xfrm>
            <a:off x="5292725" y="1339850"/>
            <a:ext cx="1223963" cy="72072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+mj-lt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H="1">
            <a:off x="4211638" y="1998663"/>
            <a:ext cx="1081087" cy="493712"/>
          </a:xfrm>
          <a:prstGeom prst="straightConnector1">
            <a:avLst/>
          </a:prstGeom>
          <a:ln w="63500" cmpd="dbl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 flipV="1">
            <a:off x="1403350" y="1749425"/>
            <a:ext cx="1152525" cy="23813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4500563" y="4076700"/>
            <a:ext cx="30241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6" name="Rectangle 13"/>
          <p:cNvSpPr>
            <a:spLocks noChangeArrowheads="1"/>
          </p:cNvSpPr>
          <p:nvPr/>
        </p:nvSpPr>
        <p:spPr bwMode="auto">
          <a:xfrm>
            <a:off x="5508625" y="3573463"/>
            <a:ext cx="11160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800">
                <a:latin typeface="Calibri" pitchFamily="-1" charset="0"/>
              </a:rPr>
              <a:t>20 cm</a:t>
            </a:r>
            <a:endParaRPr kumimoji="0" lang="ja-JP" altLang="en-GB" sz="2800">
              <a:latin typeface="Calibri" pitchFamily="-1" charset="0"/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 rot="5400000" flipH="1" flipV="1">
            <a:off x="4428331" y="4006057"/>
            <a:ext cx="1444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rot="5400000" flipH="1" flipV="1">
            <a:off x="7452519" y="4004469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9" name="Rectangle 13"/>
          <p:cNvSpPr>
            <a:spLocks noChangeArrowheads="1"/>
          </p:cNvSpPr>
          <p:nvPr/>
        </p:nvSpPr>
        <p:spPr bwMode="auto">
          <a:xfrm>
            <a:off x="215900" y="260350"/>
            <a:ext cx="7308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marL="514350" indent="-51435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800">
                <a:solidFill>
                  <a:srgbClr val="FFFF00"/>
                </a:solidFill>
                <a:latin typeface="Calibri" pitchFamily="-1" charset="0"/>
              </a:rPr>
              <a:t>Design – Minimum Bore Diameter</a:t>
            </a:r>
          </a:p>
        </p:txBody>
      </p:sp>
      <p:sp>
        <p:nvSpPr>
          <p:cNvPr id="8210" name="Rectangle 13"/>
          <p:cNvSpPr>
            <a:spLocks noChangeArrowheads="1"/>
          </p:cNvSpPr>
          <p:nvPr/>
        </p:nvSpPr>
        <p:spPr bwMode="auto">
          <a:xfrm>
            <a:off x="2627313" y="1630363"/>
            <a:ext cx="9366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514350" indent="-51435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ja-JP" sz="2000">
                <a:latin typeface="+mj-lt"/>
                <a:ea typeface="ＭＳ Ｐゴシック" charset="-128"/>
                <a:cs typeface="+mn-cs"/>
              </a:rPr>
              <a:t>Beam</a:t>
            </a:r>
          </a:p>
        </p:txBody>
      </p:sp>
      <p:sp>
        <p:nvSpPr>
          <p:cNvPr id="8211" name="Rectangle 13"/>
          <p:cNvSpPr>
            <a:spLocks noChangeArrowheads="1"/>
          </p:cNvSpPr>
          <p:nvPr/>
        </p:nvSpPr>
        <p:spPr bwMode="auto">
          <a:xfrm>
            <a:off x="4151312" y="5732463"/>
            <a:ext cx="4840288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514350" indent="-51435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ja-JP" sz="2400">
                <a:latin typeface="+mj-lt"/>
                <a:ea typeface="ＭＳ Ｐゴシック" charset="-128"/>
                <a:cs typeface="+mn-cs"/>
              </a:rPr>
              <a:t>Cross-sectional view of the magnetic</a:t>
            </a:r>
          </a:p>
          <a:p>
            <a:pPr marL="514350" indent="-51435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ja-JP" sz="2400">
                <a:latin typeface="+mj-lt"/>
                <a:ea typeface="ＭＳ Ｐゴシック" charset="-128"/>
                <a:cs typeface="+mn-cs"/>
              </a:rPr>
              <a:t>pole and vacuum chamber</a:t>
            </a:r>
          </a:p>
        </p:txBody>
      </p:sp>
      <p:sp>
        <p:nvSpPr>
          <p:cNvPr id="8212" name="Rectangle 13"/>
          <p:cNvSpPr>
            <a:spLocks noChangeArrowheads="1"/>
          </p:cNvSpPr>
          <p:nvPr/>
        </p:nvSpPr>
        <p:spPr bwMode="auto">
          <a:xfrm>
            <a:off x="4716463" y="4868863"/>
            <a:ext cx="5762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514350" indent="-51435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ja-JP" sz="2000">
                <a:latin typeface="+mj-lt"/>
                <a:ea typeface="ＭＳ Ｐゴシック" charset="-128"/>
                <a:cs typeface="+mn-cs"/>
              </a:rPr>
              <a:t>SR</a:t>
            </a:r>
          </a:p>
        </p:txBody>
      </p:sp>
      <p:sp>
        <p:nvSpPr>
          <p:cNvPr id="8213" name="Rectangle 13"/>
          <p:cNvSpPr>
            <a:spLocks noChangeArrowheads="1"/>
          </p:cNvSpPr>
          <p:nvPr/>
        </p:nvSpPr>
        <p:spPr bwMode="auto">
          <a:xfrm>
            <a:off x="7172325" y="4797425"/>
            <a:ext cx="8556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514350" indent="-51435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ja-JP" sz="2000">
                <a:latin typeface="+mj-lt"/>
                <a:ea typeface="ＭＳ Ｐゴシック" charset="-128"/>
                <a:cs typeface="+mn-cs"/>
              </a:rPr>
              <a:t>Beam</a:t>
            </a:r>
          </a:p>
        </p:txBody>
      </p:sp>
      <p:sp>
        <p:nvSpPr>
          <p:cNvPr id="8214" name="Rectangle 13"/>
          <p:cNvSpPr>
            <a:spLocks noChangeArrowheads="1"/>
          </p:cNvSpPr>
          <p:nvPr/>
        </p:nvSpPr>
        <p:spPr bwMode="auto">
          <a:xfrm>
            <a:off x="7956550" y="4941888"/>
            <a:ext cx="7112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514350" indent="-51435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ja-JP" sz="2000">
                <a:latin typeface="+mj-lt"/>
                <a:ea typeface="ＭＳ Ｐゴシック" charset="-128"/>
                <a:cs typeface="+mn-cs"/>
              </a:rPr>
              <a:t>NEG</a:t>
            </a:r>
          </a:p>
        </p:txBody>
      </p:sp>
      <p:sp>
        <p:nvSpPr>
          <p:cNvPr id="8215" name="Rectangle 13"/>
          <p:cNvSpPr>
            <a:spLocks noChangeArrowheads="1"/>
          </p:cNvSpPr>
          <p:nvPr/>
        </p:nvSpPr>
        <p:spPr bwMode="auto">
          <a:xfrm>
            <a:off x="6011863" y="4797425"/>
            <a:ext cx="7921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514350" indent="-51435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ja-JP" sz="2000">
                <a:latin typeface="+mj-lt"/>
                <a:ea typeface="ＭＳ Ｐゴシック" charset="-128"/>
                <a:cs typeface="+mn-cs"/>
              </a:rPr>
              <a:t>Pole</a:t>
            </a:r>
          </a:p>
        </p:txBody>
      </p:sp>
      <p:sp>
        <p:nvSpPr>
          <p:cNvPr id="8216" name="Rectangle 13"/>
          <p:cNvSpPr>
            <a:spLocks noChangeArrowheads="1"/>
          </p:cNvSpPr>
          <p:nvPr/>
        </p:nvSpPr>
        <p:spPr bwMode="auto">
          <a:xfrm>
            <a:off x="468313" y="2782888"/>
            <a:ext cx="14398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514350" indent="-51435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ja-JP" sz="2000">
                <a:solidFill>
                  <a:srgbClr val="996633"/>
                </a:solidFill>
                <a:latin typeface="+mj-lt"/>
                <a:ea typeface="ＭＳ Ｐゴシック" charset="-128"/>
                <a:cs typeface="+mn-cs"/>
              </a:rPr>
              <a:t>Sextupole</a:t>
            </a:r>
          </a:p>
        </p:txBody>
      </p:sp>
      <p:cxnSp>
        <p:nvCxnSpPr>
          <p:cNvPr id="45" name="直線矢印コネクタ 44"/>
          <p:cNvCxnSpPr/>
          <p:nvPr/>
        </p:nvCxnSpPr>
        <p:spPr>
          <a:xfrm>
            <a:off x="1476375" y="3140075"/>
            <a:ext cx="215900" cy="217488"/>
          </a:xfrm>
          <a:prstGeom prst="straightConnector1">
            <a:avLst/>
          </a:prstGeom>
          <a:ln w="254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8" name="Rectangle 13"/>
          <p:cNvSpPr>
            <a:spLocks noChangeArrowheads="1"/>
          </p:cNvSpPr>
          <p:nvPr/>
        </p:nvSpPr>
        <p:spPr bwMode="auto">
          <a:xfrm>
            <a:off x="1116013" y="2276475"/>
            <a:ext cx="15113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514350" indent="-51435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ja-JP" sz="2000">
                <a:solidFill>
                  <a:srgbClr val="009900"/>
                </a:solidFill>
                <a:latin typeface="+mj-lt"/>
                <a:ea typeface="ＭＳ Ｐゴシック" charset="-128"/>
                <a:cs typeface="+mn-cs"/>
              </a:rPr>
              <a:t>Quadrupole</a:t>
            </a:r>
          </a:p>
        </p:txBody>
      </p:sp>
      <p:cxnSp>
        <p:nvCxnSpPr>
          <p:cNvPr id="49" name="直線矢印コネクタ 48"/>
          <p:cNvCxnSpPr/>
          <p:nvPr/>
        </p:nvCxnSpPr>
        <p:spPr>
          <a:xfrm>
            <a:off x="1979613" y="2638425"/>
            <a:ext cx="360362" cy="503238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6948488" y="2709863"/>
            <a:ext cx="576262" cy="14398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1" name="Rectangle 13"/>
          <p:cNvSpPr>
            <a:spLocks noChangeArrowheads="1"/>
          </p:cNvSpPr>
          <p:nvPr/>
        </p:nvSpPr>
        <p:spPr bwMode="auto">
          <a:xfrm>
            <a:off x="6011863" y="2347913"/>
            <a:ext cx="20161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514350" indent="-51435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ja-JP" sz="2000">
                <a:solidFill>
                  <a:srgbClr val="FF0000"/>
                </a:solidFill>
                <a:latin typeface="+mj-lt"/>
                <a:ea typeface="ＭＳ Ｐゴシック" charset="-128"/>
                <a:cs typeface="+mn-cs"/>
              </a:rPr>
              <a:t>Bore dia.=26mm</a:t>
            </a:r>
          </a:p>
        </p:txBody>
      </p:sp>
      <p:sp>
        <p:nvSpPr>
          <p:cNvPr id="8222" name="Rectangle 13"/>
          <p:cNvSpPr>
            <a:spLocks noChangeArrowheads="1"/>
          </p:cNvSpPr>
          <p:nvPr/>
        </p:nvSpPr>
        <p:spPr bwMode="auto">
          <a:xfrm>
            <a:off x="395288" y="836613"/>
            <a:ext cx="525621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>
                <a:solidFill>
                  <a:srgbClr val="009900"/>
                </a:solidFill>
                <a:latin typeface="Calibri" pitchFamily="-1" charset="0"/>
              </a:rPr>
              <a:t>To keep a space for vacuum chamber</a:t>
            </a:r>
            <a:endParaRPr kumimoji="0" lang="ja-JP" altLang="en-GB" sz="2400">
              <a:solidFill>
                <a:srgbClr val="009900"/>
              </a:solidFill>
              <a:latin typeface="Calibri" pitchFamily="-1" charset="0"/>
            </a:endParaRPr>
          </a:p>
        </p:txBody>
      </p:sp>
      <p:sp>
        <p:nvSpPr>
          <p:cNvPr id="8223" name="Rectangle 13"/>
          <p:cNvSpPr>
            <a:spLocks noChangeArrowheads="1"/>
          </p:cNvSpPr>
          <p:nvPr/>
        </p:nvSpPr>
        <p:spPr bwMode="auto">
          <a:xfrm>
            <a:off x="3492500" y="1916113"/>
            <a:ext cx="15113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514350" indent="-51435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ja-JP" sz="2000">
                <a:solidFill>
                  <a:srgbClr val="00B0F0"/>
                </a:solidFill>
                <a:latin typeface="+mj-lt"/>
                <a:ea typeface="ＭＳ Ｐゴシック" charset="-128"/>
                <a:cs typeface="+mn-cs"/>
              </a:rPr>
              <a:t>Typical 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グループ化 24"/>
          <p:cNvGrpSpPr>
            <a:grpSpLocks/>
          </p:cNvGrpSpPr>
          <p:nvPr/>
        </p:nvGrpSpPr>
        <p:grpSpPr bwMode="auto">
          <a:xfrm>
            <a:off x="107950" y="101600"/>
            <a:ext cx="8928100" cy="735013"/>
            <a:chOff x="504" y="44624"/>
            <a:chExt cx="9144000" cy="807315"/>
          </a:xfrm>
        </p:grpSpPr>
        <p:pic>
          <p:nvPicPr>
            <p:cNvPr id="23579" name="Picture 14" descr="SPring-8ヘッダのコピー"/>
            <p:cNvPicPr>
              <a:picLocks noChangeArrowheads="1"/>
            </p:cNvPicPr>
            <p:nvPr/>
          </p:nvPicPr>
          <p:blipFill>
            <a:blip r:embed="rId3"/>
            <a:srcRect l="26965" t="46005" b="7361"/>
            <a:stretch>
              <a:fillRect/>
            </a:stretch>
          </p:blipFill>
          <p:spPr bwMode="auto">
            <a:xfrm>
              <a:off x="504" y="349871"/>
              <a:ext cx="9144000" cy="486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0" name="図 23" descr="sp8logo2.gif"/>
            <p:cNvPicPr preferRelativeResize="0">
              <a:picLocks noChangeAspect="1"/>
            </p:cNvPicPr>
            <p:nvPr/>
          </p:nvPicPr>
          <p:blipFill>
            <a:blip r:embed="rId4"/>
            <a:srcRect r="67493" b="52913"/>
            <a:stretch>
              <a:fillRect/>
            </a:stretch>
          </p:blipFill>
          <p:spPr bwMode="auto">
            <a:xfrm>
              <a:off x="7452324" y="44624"/>
              <a:ext cx="1373295" cy="807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15900" y="260350"/>
            <a:ext cx="74517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marL="514350" indent="-51435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800">
                <a:solidFill>
                  <a:srgbClr val="FFFF00"/>
                </a:solidFill>
                <a:latin typeface="Calibri" pitchFamily="-1" charset="0"/>
              </a:rPr>
              <a:t>Coil winding</a:t>
            </a:r>
          </a:p>
        </p:txBody>
      </p:sp>
      <p:grpSp>
        <p:nvGrpSpPr>
          <p:cNvPr id="23557" name="グループ化 18"/>
          <p:cNvGrpSpPr>
            <a:grpSpLocks noChangeAspect="1"/>
          </p:cNvGrpSpPr>
          <p:nvPr/>
        </p:nvGrpSpPr>
        <p:grpSpPr bwMode="auto">
          <a:xfrm>
            <a:off x="1476375" y="4041775"/>
            <a:ext cx="5770563" cy="1763713"/>
            <a:chOff x="341180" y="3754638"/>
            <a:chExt cx="8116104" cy="2482083"/>
          </a:xfrm>
        </p:grpSpPr>
        <p:pic>
          <p:nvPicPr>
            <p:cNvPr id="23569" name="Picture 5"/>
            <p:cNvPicPr>
              <a:picLocks noChangeAspect="1" noChangeArrowheads="1"/>
            </p:cNvPicPr>
            <p:nvPr/>
          </p:nvPicPr>
          <p:blipFill>
            <a:blip r:embed="rId5"/>
            <a:srcRect l="26945" t="12154" r="27736" b="12154"/>
            <a:stretch>
              <a:fillRect/>
            </a:stretch>
          </p:blipFill>
          <p:spPr bwMode="auto">
            <a:xfrm>
              <a:off x="341180" y="3789040"/>
              <a:ext cx="2576974" cy="2447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0" name="Picture 7"/>
            <p:cNvPicPr>
              <a:picLocks noChangeAspect="1" noChangeArrowheads="1"/>
            </p:cNvPicPr>
            <p:nvPr/>
          </p:nvPicPr>
          <p:blipFill>
            <a:blip r:embed="rId6"/>
            <a:srcRect l="29134" t="13812" r="29134" b="13307"/>
            <a:stretch>
              <a:fillRect/>
            </a:stretch>
          </p:blipFill>
          <p:spPr bwMode="auto">
            <a:xfrm>
              <a:off x="6084168" y="3829597"/>
              <a:ext cx="2373116" cy="235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1" name="Picture 2"/>
            <p:cNvPicPr>
              <a:picLocks noChangeAspect="1" noChangeArrowheads="1"/>
            </p:cNvPicPr>
            <p:nvPr/>
          </p:nvPicPr>
          <p:blipFill>
            <a:blip r:embed="rId7"/>
            <a:srcRect l="28625" t="12517" r="28142" b="12283"/>
            <a:stretch>
              <a:fillRect/>
            </a:stretch>
          </p:blipFill>
          <p:spPr bwMode="auto">
            <a:xfrm>
              <a:off x="3225552" y="3754638"/>
              <a:ext cx="2458356" cy="2431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正方形/長方形 23"/>
          <p:cNvSpPr/>
          <p:nvPr/>
        </p:nvSpPr>
        <p:spPr>
          <a:xfrm>
            <a:off x="3348038" y="3860800"/>
            <a:ext cx="2087562" cy="2016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+mj-lt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1928813" y="6021388"/>
            <a:ext cx="53863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ja-JP" dirty="0">
                <a:solidFill>
                  <a:srgbClr val="0000FF"/>
                </a:solidFill>
                <a:latin typeface="+mj-lt"/>
                <a:ea typeface="ＭＳ Ｐゴシック" charset="-128"/>
                <a:cs typeface="+mn-cs"/>
              </a:rPr>
              <a:t>Two types of coil winding for the </a:t>
            </a:r>
            <a:r>
              <a:rPr kumimoji="0" lang="en-US" altLang="ja-JP" dirty="0" err="1">
                <a:solidFill>
                  <a:srgbClr val="0000FF"/>
                </a:solidFill>
                <a:latin typeface="+mj-lt"/>
                <a:ea typeface="ＭＳ Ｐゴシック" charset="-128"/>
                <a:cs typeface="+mn-cs"/>
              </a:rPr>
              <a:t>sextupole</a:t>
            </a:r>
            <a:r>
              <a:rPr kumimoji="0" lang="en-US" altLang="ja-JP" dirty="0">
                <a:solidFill>
                  <a:srgbClr val="0000FF"/>
                </a:solidFill>
                <a:latin typeface="+mj-lt"/>
                <a:ea typeface="ＭＳ Ｐゴシック" charset="-128"/>
                <a:cs typeface="+mn-cs"/>
              </a:rPr>
              <a:t> magnets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3644900" y="4292600"/>
            <a:ext cx="20701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ja-JP" sz="2000">
                <a:solidFill>
                  <a:srgbClr val="FF0000"/>
                </a:solidFill>
                <a:latin typeface="+mj-lt"/>
                <a:ea typeface="ＭＳ Ｐゴシック" charset="-128"/>
                <a:cs typeface="+mn-cs"/>
              </a:rPr>
              <a:t>Normal winding 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3568700" y="5334000"/>
            <a:ext cx="1841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ja-JP" sz="2000">
                <a:solidFill>
                  <a:srgbClr val="FF0000"/>
                </a:solidFill>
                <a:latin typeface="+mj-lt"/>
                <a:ea typeface="ＭＳ Ｐゴシック" charset="-128"/>
                <a:cs typeface="+mn-cs"/>
              </a:rPr>
              <a:t>Special winding</a:t>
            </a:r>
          </a:p>
        </p:txBody>
      </p:sp>
      <p:cxnSp>
        <p:nvCxnSpPr>
          <p:cNvPr id="28" name="直線矢印コネクタ 27"/>
          <p:cNvCxnSpPr/>
          <p:nvPr/>
        </p:nvCxnSpPr>
        <p:spPr>
          <a:xfrm flipH="1">
            <a:off x="3203575" y="4437063"/>
            <a:ext cx="431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5291138" y="5516563"/>
            <a:ext cx="57626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395288" y="981075"/>
            <a:ext cx="85693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ja-JP" sz="2000" dirty="0">
                <a:latin typeface="+mj-lt"/>
                <a:ea typeface="ＭＳ Ｐゴシック" charset="-128"/>
                <a:cs typeface="+mn-cs"/>
              </a:rPr>
              <a:t>To reduce the </a:t>
            </a:r>
            <a:r>
              <a:rPr kumimoji="0" lang="en-US" altLang="ja-JP" sz="2000" dirty="0" err="1">
                <a:latin typeface="+mj-lt"/>
                <a:ea typeface="ＭＳ Ｐゴシック" charset="-128"/>
                <a:cs typeface="+mn-cs"/>
              </a:rPr>
              <a:t>paking</a:t>
            </a:r>
            <a:r>
              <a:rPr kumimoji="0" lang="en-US" altLang="ja-JP" sz="2000" dirty="0">
                <a:latin typeface="+mj-lt"/>
                <a:ea typeface="ＭＳ Ｐゴシック" charset="-128"/>
                <a:cs typeface="+mn-cs"/>
              </a:rPr>
              <a:t> factor of the magnets, </a:t>
            </a:r>
            <a:r>
              <a:rPr kumimoji="0" lang="en-US" altLang="ja-JP" sz="2000" dirty="0">
                <a:solidFill>
                  <a:srgbClr val="FF0000"/>
                </a:solidFill>
                <a:latin typeface="+mj-lt"/>
                <a:ea typeface="ＭＳ Ｐゴシック" charset="-128"/>
                <a:cs typeface="+mn-cs"/>
              </a:rPr>
              <a:t>two types coil winding</a:t>
            </a:r>
            <a:r>
              <a:rPr kumimoji="0" lang="en-US" altLang="ja-JP" sz="2000" dirty="0">
                <a:latin typeface="+mj-lt"/>
                <a:ea typeface="ＭＳ Ｐゴシック" charset="-128"/>
                <a:cs typeface="+mn-cs"/>
              </a:rPr>
              <a:t> were designed.  In case of the special winding, the total length including coils and supports is the same as that of the core.  </a:t>
            </a: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8"/>
          <a:srcRect l="5373" t="32002" b="48019"/>
          <a:stretch>
            <a:fillRect/>
          </a:stretch>
        </p:blipFill>
        <p:spPr bwMode="auto">
          <a:xfrm>
            <a:off x="179388" y="2063368"/>
            <a:ext cx="8888412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テキスト ボックス 24"/>
          <p:cNvSpPr txBox="1">
            <a:spLocks noChangeArrowheads="1"/>
          </p:cNvSpPr>
          <p:nvPr/>
        </p:nvSpPr>
        <p:spPr bwMode="auto">
          <a:xfrm>
            <a:off x="3240088" y="1982406"/>
            <a:ext cx="812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FF6600"/>
                </a:solidFill>
              </a:rPr>
              <a:t>Beam</a:t>
            </a:r>
            <a:endParaRPr lang="ja-JP" altLang="en-US" b="1">
              <a:solidFill>
                <a:srgbClr val="FF6600"/>
              </a:solidFill>
            </a:endParaRPr>
          </a:p>
        </p:txBody>
      </p:sp>
      <p:cxnSp>
        <p:nvCxnSpPr>
          <p:cNvPr id="33" name="直線矢印コネクタ 32"/>
          <p:cNvCxnSpPr/>
          <p:nvPr/>
        </p:nvCxnSpPr>
        <p:spPr bwMode="auto">
          <a:xfrm rot="10800000">
            <a:off x="2667000" y="2495168"/>
            <a:ext cx="2152650" cy="1588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左中かっこ 33"/>
          <p:cNvSpPr/>
          <p:nvPr/>
        </p:nvSpPr>
        <p:spPr>
          <a:xfrm rot="16200000">
            <a:off x="2094706" y="2509456"/>
            <a:ext cx="306388" cy="1130300"/>
          </a:xfrm>
          <a:prstGeom prst="leftBrac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762684" y="3195935"/>
            <a:ext cx="113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0000FF"/>
                </a:solidFill>
              </a:rPr>
              <a:t>critical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76200" y="1905000"/>
            <a:ext cx="8991600" cy="1828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グループ化 3"/>
          <p:cNvGrpSpPr>
            <a:grpSpLocks/>
          </p:cNvGrpSpPr>
          <p:nvPr/>
        </p:nvGrpSpPr>
        <p:grpSpPr bwMode="auto">
          <a:xfrm>
            <a:off x="107950" y="101600"/>
            <a:ext cx="8928100" cy="735013"/>
            <a:chOff x="504" y="44624"/>
            <a:chExt cx="9144000" cy="807315"/>
          </a:xfrm>
        </p:grpSpPr>
        <p:pic>
          <p:nvPicPr>
            <p:cNvPr id="8197" name="Picture 14" descr="SPring-8ヘッダのコピー"/>
            <p:cNvPicPr>
              <a:picLocks noChangeArrowheads="1"/>
            </p:cNvPicPr>
            <p:nvPr/>
          </p:nvPicPr>
          <p:blipFill>
            <a:blip r:embed="rId3"/>
            <a:srcRect l="26965" t="46005" b="7361"/>
            <a:stretch>
              <a:fillRect/>
            </a:stretch>
          </p:blipFill>
          <p:spPr bwMode="auto">
            <a:xfrm>
              <a:off x="504" y="349871"/>
              <a:ext cx="9144000" cy="486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8" name="図 5" descr="sp8logo2.gif"/>
            <p:cNvPicPr preferRelativeResize="0">
              <a:picLocks noChangeAspect="1"/>
            </p:cNvPicPr>
            <p:nvPr/>
          </p:nvPicPr>
          <p:blipFill>
            <a:blip r:embed="rId4"/>
            <a:srcRect r="67493" b="52913"/>
            <a:stretch>
              <a:fillRect/>
            </a:stretch>
          </p:blipFill>
          <p:spPr bwMode="auto">
            <a:xfrm>
              <a:off x="7452324" y="44624"/>
              <a:ext cx="1373295" cy="807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19" name="Rectangle 13"/>
          <p:cNvSpPr>
            <a:spLocks noChangeArrowheads="1"/>
          </p:cNvSpPr>
          <p:nvPr/>
        </p:nvSpPr>
        <p:spPr bwMode="auto">
          <a:xfrm>
            <a:off x="215900" y="260350"/>
            <a:ext cx="59404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marL="514350" indent="-51435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800">
                <a:solidFill>
                  <a:srgbClr val="FFFF00"/>
                </a:solidFill>
                <a:latin typeface="Calibri" pitchFamily="-1" charset="0"/>
              </a:rPr>
              <a:t>Critical Issues</a:t>
            </a:r>
          </a:p>
        </p:txBody>
      </p:sp>
      <p:sp>
        <p:nvSpPr>
          <p:cNvPr id="9220" name="Rectangle 13"/>
          <p:cNvSpPr>
            <a:spLocks noChangeArrowheads="1"/>
          </p:cNvSpPr>
          <p:nvPr/>
        </p:nvSpPr>
        <p:spPr bwMode="auto">
          <a:xfrm>
            <a:off x="304800" y="1125538"/>
            <a:ext cx="86391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 u="sng">
                <a:latin typeface="Calibri" pitchFamily="-1" charset="0"/>
              </a:rPr>
              <a:t>(1) How to get high field gradient of sextupole </a:t>
            </a:r>
            <a:r>
              <a:rPr kumimoji="0" lang="ja-JP" altLang="en-US" sz="2400" u="sng">
                <a:latin typeface="Calibri" pitchFamily="-1" charset="0"/>
              </a:rPr>
              <a:t>（</a:t>
            </a:r>
            <a:r>
              <a:rPr kumimoji="0" lang="en-US" altLang="ja-JP" sz="2400" u="sng">
                <a:latin typeface="Calibri" pitchFamily="-1" charset="0"/>
              </a:rPr>
              <a:t>max. 13,000 T/m</a:t>
            </a:r>
            <a:r>
              <a:rPr kumimoji="0" lang="en-US" altLang="ja-JP" sz="2400" u="sng" baseline="30000">
                <a:latin typeface="Calibri" pitchFamily="-1" charset="0"/>
              </a:rPr>
              <a:t>2</a:t>
            </a:r>
            <a:r>
              <a:rPr kumimoji="0" lang="ja-JP" altLang="en-US" sz="2400" u="sng">
                <a:latin typeface="Calibri" pitchFamily="-1" charset="0"/>
              </a:rPr>
              <a:t>）</a:t>
            </a:r>
            <a:endParaRPr kumimoji="0" lang="en-US" altLang="ja-JP" sz="2400" u="sng"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>
                <a:solidFill>
                  <a:srgbClr val="0000FF"/>
                </a:solidFill>
                <a:latin typeface="Calibri" pitchFamily="-1" charset="0"/>
              </a:rPr>
              <a:t>     Bore dia. = 26 mm  </a:t>
            </a:r>
            <a:r>
              <a:rPr kumimoji="0" lang="ja-JP" altLang="en-US" sz="2400">
                <a:solidFill>
                  <a:srgbClr val="0000FF"/>
                </a:solidFill>
                <a:latin typeface="Calibri" pitchFamily="-1" charset="0"/>
              </a:rPr>
              <a:t>（</a:t>
            </a:r>
            <a:r>
              <a:rPr kumimoji="0" lang="en-US" altLang="ja-JP" sz="2400">
                <a:solidFill>
                  <a:srgbClr val="0000FF"/>
                </a:solidFill>
                <a:latin typeface="Calibri" pitchFamily="-1" charset="0"/>
              </a:rPr>
              <a:t>cf. Present ring : 92 mm</a:t>
            </a:r>
            <a:r>
              <a:rPr kumimoji="0" lang="ja-JP" altLang="en-US" sz="2400">
                <a:solidFill>
                  <a:srgbClr val="0000FF"/>
                </a:solidFill>
                <a:latin typeface="Calibri" pitchFamily="-1" charset="0"/>
              </a:rPr>
              <a:t>）</a:t>
            </a:r>
            <a:endParaRPr kumimoji="0" lang="en-US" altLang="ja-JP" sz="2400">
              <a:solidFill>
                <a:srgbClr val="0000FF"/>
              </a:solidFill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solidFill>
                <a:srgbClr val="0000FF"/>
              </a:solidFill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solidFill>
                <a:srgbClr val="FF0000"/>
              </a:solidFill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 u="sng">
                <a:latin typeface="Calibri" pitchFamily="-1" charset="0"/>
              </a:rPr>
              <a:t>(2) How to align sextupoles </a:t>
            </a:r>
            <a:r>
              <a:rPr kumimoji="0" lang="ja-JP" altLang="en-US" sz="2400" u="sng">
                <a:latin typeface="Calibri" pitchFamily="-1" charset="0"/>
              </a:rPr>
              <a:t>（</a:t>
            </a:r>
            <a:r>
              <a:rPr kumimoji="0" lang="en-US" altLang="ja-JP" sz="2400" u="sng">
                <a:latin typeface="Calibri" pitchFamily="-1" charset="0"/>
              </a:rPr>
              <a:t>&lt; 20 </a:t>
            </a:r>
            <a:r>
              <a:rPr kumimoji="0" lang="en-US" altLang="ja-JP" sz="2400" u="sng">
                <a:latin typeface="Symbol" pitchFamily="-1" charset="2"/>
              </a:rPr>
              <a:t>m</a:t>
            </a:r>
            <a:r>
              <a:rPr kumimoji="0" lang="en-US" altLang="ja-JP" sz="2400" u="sng">
                <a:latin typeface="Calibri" pitchFamily="-1" charset="0"/>
              </a:rPr>
              <a:t>m</a:t>
            </a:r>
            <a:r>
              <a:rPr kumimoji="0" lang="ja-JP" altLang="en-US" sz="2400" u="sng">
                <a:latin typeface="Calibri" pitchFamily="-1" charset="0"/>
              </a:rPr>
              <a:t>）</a:t>
            </a:r>
            <a:endParaRPr kumimoji="0" lang="en-US" altLang="ja-JP" sz="2400" u="sng"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solidFill>
                <a:srgbClr val="0000FF"/>
              </a:solidFill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solidFill>
                <a:srgbClr val="0000FF"/>
              </a:solidFill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solidFill>
                <a:srgbClr val="FF0000"/>
              </a:solidFill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latin typeface="Calibri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3"/>
          <p:cNvGrpSpPr>
            <a:grpSpLocks/>
          </p:cNvGrpSpPr>
          <p:nvPr/>
        </p:nvGrpSpPr>
        <p:grpSpPr bwMode="auto">
          <a:xfrm>
            <a:off x="107950" y="101600"/>
            <a:ext cx="8928100" cy="735013"/>
            <a:chOff x="504" y="44624"/>
            <a:chExt cx="9144000" cy="807315"/>
          </a:xfrm>
        </p:grpSpPr>
        <p:pic>
          <p:nvPicPr>
            <p:cNvPr id="8197" name="Picture 14" descr="SPring-8ヘッダのコピー"/>
            <p:cNvPicPr>
              <a:picLocks noChangeArrowheads="1"/>
            </p:cNvPicPr>
            <p:nvPr/>
          </p:nvPicPr>
          <p:blipFill>
            <a:blip r:embed="rId3"/>
            <a:srcRect l="26965" t="46005" b="7361"/>
            <a:stretch>
              <a:fillRect/>
            </a:stretch>
          </p:blipFill>
          <p:spPr bwMode="auto">
            <a:xfrm>
              <a:off x="504" y="349871"/>
              <a:ext cx="9144000" cy="486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8" name="図 5" descr="sp8logo2.gif"/>
            <p:cNvPicPr preferRelativeResize="0">
              <a:picLocks noChangeAspect="1"/>
            </p:cNvPicPr>
            <p:nvPr/>
          </p:nvPicPr>
          <p:blipFill>
            <a:blip r:embed="rId4"/>
            <a:srcRect r="67493" b="52913"/>
            <a:stretch>
              <a:fillRect/>
            </a:stretch>
          </p:blipFill>
          <p:spPr bwMode="auto">
            <a:xfrm>
              <a:off x="7452324" y="44624"/>
              <a:ext cx="1373295" cy="807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19" name="Rectangle 13"/>
          <p:cNvSpPr>
            <a:spLocks noChangeArrowheads="1"/>
          </p:cNvSpPr>
          <p:nvPr/>
        </p:nvSpPr>
        <p:spPr bwMode="auto">
          <a:xfrm>
            <a:off x="215900" y="260350"/>
            <a:ext cx="59404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marL="514350" indent="-51435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800">
                <a:solidFill>
                  <a:srgbClr val="FFFF00"/>
                </a:solidFill>
                <a:latin typeface="Calibri" pitchFamily="-1" charset="0"/>
              </a:rPr>
              <a:t>Critical Issues</a:t>
            </a:r>
          </a:p>
        </p:txBody>
      </p:sp>
      <p:sp>
        <p:nvSpPr>
          <p:cNvPr id="9220" name="Rectangle 13"/>
          <p:cNvSpPr>
            <a:spLocks noChangeArrowheads="1"/>
          </p:cNvSpPr>
          <p:nvPr/>
        </p:nvSpPr>
        <p:spPr bwMode="auto">
          <a:xfrm>
            <a:off x="304800" y="1125538"/>
            <a:ext cx="86391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 u="sng">
                <a:latin typeface="Calibri" pitchFamily="-1" charset="0"/>
              </a:rPr>
              <a:t>(1) How to get high field gradient of sextupole </a:t>
            </a:r>
            <a:r>
              <a:rPr kumimoji="0" lang="ja-JP" altLang="en-US" sz="2400" u="sng">
                <a:latin typeface="Calibri" pitchFamily="-1" charset="0"/>
              </a:rPr>
              <a:t>（</a:t>
            </a:r>
            <a:r>
              <a:rPr kumimoji="0" lang="en-US" altLang="ja-JP" sz="2400" u="sng">
                <a:latin typeface="Calibri" pitchFamily="-1" charset="0"/>
              </a:rPr>
              <a:t>max. 13,000 T/m</a:t>
            </a:r>
            <a:r>
              <a:rPr kumimoji="0" lang="en-US" altLang="ja-JP" sz="2400" u="sng" baseline="30000">
                <a:latin typeface="Calibri" pitchFamily="-1" charset="0"/>
              </a:rPr>
              <a:t>2</a:t>
            </a:r>
            <a:r>
              <a:rPr kumimoji="0" lang="ja-JP" altLang="en-US" sz="2400" u="sng">
                <a:latin typeface="Calibri" pitchFamily="-1" charset="0"/>
              </a:rPr>
              <a:t>）</a:t>
            </a:r>
            <a:endParaRPr kumimoji="0" lang="en-US" altLang="ja-JP" sz="2400" u="sng"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>
                <a:solidFill>
                  <a:srgbClr val="0000FF"/>
                </a:solidFill>
                <a:latin typeface="Calibri" pitchFamily="-1" charset="0"/>
              </a:rPr>
              <a:t>     Bore dia. = 26 mm  </a:t>
            </a:r>
            <a:r>
              <a:rPr kumimoji="0" lang="ja-JP" altLang="en-US" sz="2400">
                <a:solidFill>
                  <a:srgbClr val="0000FF"/>
                </a:solidFill>
                <a:latin typeface="Calibri" pitchFamily="-1" charset="0"/>
              </a:rPr>
              <a:t>（</a:t>
            </a:r>
            <a:r>
              <a:rPr kumimoji="0" lang="en-US" altLang="ja-JP" sz="2400">
                <a:solidFill>
                  <a:srgbClr val="0000FF"/>
                </a:solidFill>
                <a:latin typeface="Calibri" pitchFamily="-1" charset="0"/>
              </a:rPr>
              <a:t>cf. Present ring : 92 mm</a:t>
            </a:r>
            <a:r>
              <a:rPr kumimoji="0" lang="ja-JP" altLang="en-US" sz="2400">
                <a:solidFill>
                  <a:srgbClr val="0000FF"/>
                </a:solidFill>
                <a:latin typeface="Calibri" pitchFamily="-1" charset="0"/>
              </a:rPr>
              <a:t>）</a:t>
            </a:r>
            <a:endParaRPr kumimoji="0" lang="en-US" altLang="ja-JP" sz="2400">
              <a:solidFill>
                <a:srgbClr val="0000FF"/>
              </a:solidFill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>
                <a:solidFill>
                  <a:srgbClr val="0000FF"/>
                </a:solidFill>
                <a:latin typeface="Calibri" pitchFamily="-1" charset="0"/>
              </a:rPr>
              <a:t>     </a:t>
            </a:r>
            <a:r>
              <a:rPr kumimoji="0" lang="en-US" altLang="ja-JP" sz="2400">
                <a:solidFill>
                  <a:srgbClr val="FF0000"/>
                </a:solidFill>
                <a:latin typeface="Calibri" pitchFamily="-1" charset="0"/>
              </a:rPr>
              <a:t>→ Special Core Material (high saturated flux density)</a:t>
            </a: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solidFill>
                <a:srgbClr val="FF0000"/>
              </a:solidFill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 u="sng">
                <a:latin typeface="Calibri" pitchFamily="-1" charset="0"/>
              </a:rPr>
              <a:t>(2) How to align sextupoles </a:t>
            </a:r>
            <a:r>
              <a:rPr kumimoji="0" lang="ja-JP" altLang="en-US" sz="2400" u="sng">
                <a:latin typeface="Calibri" pitchFamily="-1" charset="0"/>
              </a:rPr>
              <a:t>（</a:t>
            </a:r>
            <a:r>
              <a:rPr kumimoji="0" lang="en-US" altLang="ja-JP" sz="2400" u="sng">
                <a:latin typeface="Calibri" pitchFamily="-1" charset="0"/>
              </a:rPr>
              <a:t>&lt; 20 </a:t>
            </a:r>
            <a:r>
              <a:rPr kumimoji="0" lang="en-US" altLang="ja-JP" sz="2400" u="sng">
                <a:latin typeface="Symbol" pitchFamily="-1" charset="2"/>
              </a:rPr>
              <a:t>m</a:t>
            </a:r>
            <a:r>
              <a:rPr kumimoji="0" lang="en-US" altLang="ja-JP" sz="2400" u="sng">
                <a:latin typeface="Calibri" pitchFamily="-1" charset="0"/>
              </a:rPr>
              <a:t>m</a:t>
            </a:r>
            <a:r>
              <a:rPr kumimoji="0" lang="ja-JP" altLang="en-US" sz="2400" u="sng">
                <a:latin typeface="Calibri" pitchFamily="-1" charset="0"/>
              </a:rPr>
              <a:t>）</a:t>
            </a:r>
            <a:endParaRPr kumimoji="0" lang="en-US" altLang="ja-JP" sz="2400" u="sng"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>
                <a:solidFill>
                  <a:srgbClr val="0000FF"/>
                </a:solidFill>
                <a:latin typeface="Calibri" pitchFamily="-1" charset="0"/>
              </a:rPr>
              <a:t>     </a:t>
            </a:r>
            <a:r>
              <a:rPr kumimoji="0" lang="en-US" altLang="ja-JP" sz="2400">
                <a:solidFill>
                  <a:srgbClr val="FF0000"/>
                </a:solidFill>
                <a:latin typeface="Calibri" pitchFamily="-1" charset="0"/>
              </a:rPr>
              <a:t>→ Vibrating Wire Method in the Tunnel</a:t>
            </a: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>
                <a:solidFill>
                  <a:srgbClr val="0000FF"/>
                </a:solidFill>
                <a:latin typeface="Calibri" pitchFamily="-1" charset="0"/>
              </a:rPr>
              <a:t>     </a:t>
            </a:r>
            <a:r>
              <a:rPr kumimoji="0" lang="en-US" altLang="ja-JP" sz="2400">
                <a:solidFill>
                  <a:srgbClr val="FF0000"/>
                </a:solidFill>
                <a:latin typeface="Calibri" pitchFamily="-1" charset="0"/>
              </a:rPr>
              <a:t>→ Beam-Based Alignment by Remote Controlled x-y Stages</a:t>
            </a:r>
            <a:endParaRPr kumimoji="0" lang="en-US" altLang="ja-JP" sz="2400"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solidFill>
                <a:srgbClr val="FF0000"/>
              </a:solidFill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latin typeface="Calibri" pitchFamily="-1" charset="0"/>
            </a:endParaRPr>
          </a:p>
          <a:p>
            <a:pPr marL="457200" indent="-45720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latin typeface="Calibri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グループ化 7"/>
          <p:cNvGrpSpPr>
            <a:grpSpLocks/>
          </p:cNvGrpSpPr>
          <p:nvPr/>
        </p:nvGrpSpPr>
        <p:grpSpPr bwMode="auto">
          <a:xfrm>
            <a:off x="107950" y="101600"/>
            <a:ext cx="8928100" cy="735013"/>
            <a:chOff x="504" y="44624"/>
            <a:chExt cx="9144000" cy="807315"/>
          </a:xfrm>
        </p:grpSpPr>
        <p:pic>
          <p:nvPicPr>
            <p:cNvPr id="9224" name="Picture 14" descr="SPring-8ヘッダのコピー"/>
            <p:cNvPicPr>
              <a:picLocks noChangeArrowheads="1"/>
            </p:cNvPicPr>
            <p:nvPr/>
          </p:nvPicPr>
          <p:blipFill>
            <a:blip r:embed="rId3"/>
            <a:srcRect l="26965" t="46005" b="7361"/>
            <a:stretch>
              <a:fillRect/>
            </a:stretch>
          </p:blipFill>
          <p:spPr bwMode="auto">
            <a:xfrm>
              <a:off x="504" y="349871"/>
              <a:ext cx="9144000" cy="486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図 9" descr="sp8logo2.gif"/>
            <p:cNvPicPr preferRelativeResize="0">
              <a:picLocks noChangeAspect="1"/>
            </p:cNvPicPr>
            <p:nvPr/>
          </p:nvPicPr>
          <p:blipFill>
            <a:blip r:embed="rId4"/>
            <a:srcRect r="67493" b="52913"/>
            <a:stretch>
              <a:fillRect/>
            </a:stretch>
          </p:blipFill>
          <p:spPr bwMode="auto">
            <a:xfrm>
              <a:off x="7452324" y="44624"/>
              <a:ext cx="1373295" cy="807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3" name="Rectangle 13"/>
          <p:cNvSpPr>
            <a:spLocks noChangeArrowheads="1"/>
          </p:cNvSpPr>
          <p:nvPr/>
        </p:nvSpPr>
        <p:spPr bwMode="auto">
          <a:xfrm>
            <a:off x="215900" y="260350"/>
            <a:ext cx="5003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marL="514350" indent="-51435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800">
                <a:solidFill>
                  <a:srgbClr val="FFFF00"/>
                </a:solidFill>
                <a:latin typeface="Calibri" pitchFamily="-1" charset="0"/>
              </a:rPr>
              <a:t>Core Material</a:t>
            </a:r>
          </a:p>
        </p:txBody>
      </p:sp>
      <p:sp>
        <p:nvSpPr>
          <p:cNvPr id="10244" name="Rectangle 13"/>
          <p:cNvSpPr>
            <a:spLocks noChangeArrowheads="1"/>
          </p:cNvSpPr>
          <p:nvPr/>
        </p:nvSpPr>
        <p:spPr bwMode="auto">
          <a:xfrm>
            <a:off x="5751513" y="4437063"/>
            <a:ext cx="32400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000" b="1">
                <a:latin typeface="Calibri" pitchFamily="-1" charset="0"/>
              </a:rPr>
              <a:t>B-H Curve for</a:t>
            </a:r>
          </a:p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000">
                <a:latin typeface="Calibri" pitchFamily="-1" charset="0"/>
              </a:rPr>
              <a:t>  ·Generic soft-magnetic iron</a:t>
            </a:r>
          </a:p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000">
                <a:solidFill>
                  <a:srgbClr val="3366FF"/>
                </a:solidFill>
                <a:latin typeface="Calibri" pitchFamily="-1" charset="0"/>
              </a:rPr>
              <a:t>  </a:t>
            </a:r>
            <a:r>
              <a:rPr kumimoji="0" lang="en-US" altLang="ja-JP" sz="2000">
                <a:solidFill>
                  <a:srgbClr val="3366FF"/>
                </a:solidFill>
              </a:rPr>
              <a:t>·</a:t>
            </a:r>
            <a:r>
              <a:rPr kumimoji="0" lang="en-US" altLang="ja-JP" sz="2000">
                <a:solidFill>
                  <a:srgbClr val="3366FF"/>
                </a:solidFill>
                <a:latin typeface="Calibri" pitchFamily="-1" charset="0"/>
              </a:rPr>
              <a:t>20%Co-Fe</a:t>
            </a:r>
            <a:endParaRPr kumimoji="0" lang="en-US" altLang="ja-JP" sz="2000">
              <a:solidFill>
                <a:srgbClr val="3366FF"/>
              </a:solidFill>
            </a:endParaRPr>
          </a:p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000">
                <a:solidFill>
                  <a:srgbClr val="FF0000"/>
                </a:solidFill>
                <a:latin typeface="Calibri" pitchFamily="-1" charset="0"/>
              </a:rPr>
              <a:t>  ·49%Co-Fe (Permendur)</a:t>
            </a:r>
          </a:p>
        </p:txBody>
      </p:sp>
      <p:sp>
        <p:nvSpPr>
          <p:cNvPr id="10245" name="Rectangle 13"/>
          <p:cNvSpPr>
            <a:spLocks noChangeArrowheads="1"/>
          </p:cNvSpPr>
          <p:nvPr/>
        </p:nvSpPr>
        <p:spPr bwMode="auto">
          <a:xfrm>
            <a:off x="103188" y="1268413"/>
            <a:ext cx="545941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>
                <a:latin typeface="Calibri" pitchFamily="-1" charset="0"/>
              </a:rPr>
              <a:t>For a generic soft-magnetic iron core,</a:t>
            </a:r>
          </a:p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>
                <a:latin typeface="Calibri" pitchFamily="-1" charset="0"/>
              </a:rPr>
              <a:t>saturation in the core cannot be avoided</a:t>
            </a:r>
          </a:p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latin typeface="Calibri" pitchFamily="-1" charset="0"/>
              </a:rPr>
              <a:t>(even if a shape of magnetic pole is optimized.)</a:t>
            </a:r>
          </a:p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latin typeface="Calibri" pitchFamily="-1" charset="0"/>
            </a:endParaRPr>
          </a:p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>
                <a:solidFill>
                  <a:srgbClr val="FF0000"/>
                </a:solidFill>
                <a:latin typeface="Calibri" pitchFamily="-1" charset="0"/>
              </a:rPr>
              <a:t>→ Some unique materials are required.</a:t>
            </a:r>
          </a:p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FF0000"/>
                </a:solidFill>
                <a:latin typeface="Calibri" pitchFamily="-1" charset="0"/>
              </a:rPr>
              <a:t>       e.g. Co-Fe alloy </a:t>
            </a:r>
            <a:r>
              <a:rPr kumimoji="0" lang="en-US" altLang="ja-JP" baseline="30000">
                <a:solidFill>
                  <a:srgbClr val="FF0000"/>
                </a:solidFill>
                <a:latin typeface="Calibri" pitchFamily="-1" charset="0"/>
              </a:rPr>
              <a:t>#)</a:t>
            </a:r>
            <a:endParaRPr kumimoji="0" lang="en-US" altLang="ja-JP">
              <a:solidFill>
                <a:srgbClr val="FF0000"/>
              </a:solidFill>
              <a:latin typeface="Calibri" pitchFamily="-1" charset="0"/>
            </a:endParaRPr>
          </a:p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>
              <a:solidFill>
                <a:srgbClr val="FF0000"/>
              </a:solidFill>
              <a:latin typeface="Calibri" pitchFamily="-1" charset="0"/>
            </a:endParaRPr>
          </a:p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 sz="2400">
              <a:latin typeface="Calibri" pitchFamily="-1" charset="0"/>
            </a:endParaRPr>
          </a:p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400">
                <a:latin typeface="Calibri" pitchFamily="-1" charset="0"/>
              </a:rPr>
              <a:t>Field was calculated by “MAFIA” with</a:t>
            </a:r>
          </a:p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000">
                <a:solidFill>
                  <a:srgbClr val="00B0F0"/>
                </a:solidFill>
                <a:latin typeface="Calibri" pitchFamily="-1" charset="0"/>
              </a:rPr>
              <a:t>  </a:t>
            </a:r>
            <a:r>
              <a:rPr kumimoji="0" lang="en-US" altLang="ja-JP" sz="2000">
                <a:latin typeface="Calibri" pitchFamily="-1" charset="0"/>
              </a:rPr>
              <a:t>(i) generic soft-magnetic iron</a:t>
            </a:r>
            <a:r>
              <a:rPr kumimoji="0" lang="en-US" altLang="ja-JP" sz="2000">
                <a:solidFill>
                  <a:srgbClr val="00B0F0"/>
                </a:solidFill>
                <a:latin typeface="Calibri" pitchFamily="-1" charset="0"/>
              </a:rPr>
              <a:t>  </a:t>
            </a:r>
          </a:p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000">
                <a:solidFill>
                  <a:srgbClr val="3366FF"/>
                </a:solidFill>
                <a:latin typeface="Calibri" pitchFamily="-1" charset="0"/>
              </a:rPr>
              <a:t>  (ii) 20%Co-Fe alloy</a:t>
            </a:r>
          </a:p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000">
                <a:solidFill>
                  <a:srgbClr val="FF0000"/>
                </a:solidFill>
                <a:latin typeface="Calibri" pitchFamily="-1" charset="0"/>
              </a:rPr>
              <a:t>  (iii) 49%Co, 49%Fe, 2%V alloy (called Permendur)</a:t>
            </a:r>
          </a:p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altLang="ja-JP">
              <a:solidFill>
                <a:srgbClr val="FF0000"/>
              </a:solidFill>
              <a:latin typeface="Calibri" pitchFamily="-1" charset="0"/>
            </a:endParaRPr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52400" y="6053138"/>
            <a:ext cx="8991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b="1">
                <a:solidFill>
                  <a:srgbClr val="009900"/>
                </a:solidFill>
                <a:latin typeface="Calibri" pitchFamily="-1" charset="0"/>
              </a:rPr>
              <a:t>#) Y. Okayasu, et al. “High field gradient multi-pole magnets with permendur alloy for the</a:t>
            </a:r>
          </a:p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b="1">
                <a:solidFill>
                  <a:srgbClr val="009900"/>
                </a:solidFill>
                <a:latin typeface="Calibri" pitchFamily="-1" charset="0"/>
              </a:rPr>
              <a:t>    SPring-8 upgrade”, Proc. of the 8-th Annual Meeting of Particle Acc. Society of Japan.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5486400" y="990600"/>
            <a:ext cx="3581400" cy="4724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528732" y="1066800"/>
            <a:ext cx="3505200" cy="3370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グループ化 8"/>
          <p:cNvGrpSpPr>
            <a:grpSpLocks/>
          </p:cNvGrpSpPr>
          <p:nvPr/>
        </p:nvGrpSpPr>
        <p:grpSpPr bwMode="auto">
          <a:xfrm>
            <a:off x="107950" y="101600"/>
            <a:ext cx="8928100" cy="735013"/>
            <a:chOff x="504" y="44624"/>
            <a:chExt cx="9144000" cy="807315"/>
          </a:xfrm>
        </p:grpSpPr>
        <p:pic>
          <p:nvPicPr>
            <p:cNvPr id="10248" name="Picture 14" descr="SPring-8ヘッダのコピー"/>
            <p:cNvPicPr>
              <a:picLocks noChangeArrowheads="1"/>
            </p:cNvPicPr>
            <p:nvPr/>
          </p:nvPicPr>
          <p:blipFill>
            <a:blip r:embed="rId3"/>
            <a:srcRect l="26965" t="46005" b="7361"/>
            <a:stretch>
              <a:fillRect/>
            </a:stretch>
          </p:blipFill>
          <p:spPr bwMode="auto">
            <a:xfrm>
              <a:off x="504" y="349871"/>
              <a:ext cx="9144000" cy="486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図 10" descr="sp8logo2.gif"/>
            <p:cNvPicPr preferRelativeResize="0">
              <a:picLocks noChangeAspect="1"/>
            </p:cNvPicPr>
            <p:nvPr/>
          </p:nvPicPr>
          <p:blipFill>
            <a:blip r:embed="rId4"/>
            <a:srcRect r="67493" b="52913"/>
            <a:stretch>
              <a:fillRect/>
            </a:stretch>
          </p:blipFill>
          <p:spPr bwMode="auto">
            <a:xfrm>
              <a:off x="7452324" y="44624"/>
              <a:ext cx="1373295" cy="807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7" name="Rectangle 13"/>
          <p:cNvSpPr>
            <a:spLocks noChangeArrowheads="1"/>
          </p:cNvSpPr>
          <p:nvPr/>
        </p:nvSpPr>
        <p:spPr bwMode="auto">
          <a:xfrm>
            <a:off x="215900" y="260350"/>
            <a:ext cx="42846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marL="514350" indent="-514350"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800">
                <a:solidFill>
                  <a:srgbClr val="FFFF00"/>
                </a:solidFill>
                <a:latin typeface="Calibri" pitchFamily="-1" charset="0"/>
              </a:rPr>
              <a:t>Core Material</a:t>
            </a:r>
          </a:p>
        </p:txBody>
      </p:sp>
      <p:sp>
        <p:nvSpPr>
          <p:cNvPr id="11268" name="Rectangle 13"/>
          <p:cNvSpPr>
            <a:spLocks noChangeArrowheads="1"/>
          </p:cNvSpPr>
          <p:nvPr/>
        </p:nvSpPr>
        <p:spPr bwMode="auto">
          <a:xfrm>
            <a:off x="3200400" y="4267200"/>
            <a:ext cx="359251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000">
                <a:latin typeface="Calibri" pitchFamily="-1" charset="0"/>
              </a:rPr>
              <a:t>Calculated excitation curve</a:t>
            </a:r>
            <a:endParaRPr kumimoji="0" lang="en-US" altLang="ja-JP" sz="2000">
              <a:solidFill>
                <a:srgbClr val="FF0000"/>
              </a:solidFill>
              <a:latin typeface="Calibri" pitchFamily="-1" charset="0"/>
            </a:endParaRPr>
          </a:p>
        </p:txBody>
      </p:sp>
      <p:sp>
        <p:nvSpPr>
          <p:cNvPr id="11269" name="Rectangle 13"/>
          <p:cNvSpPr>
            <a:spLocks noChangeArrowheads="1"/>
          </p:cNvSpPr>
          <p:nvPr/>
        </p:nvSpPr>
        <p:spPr bwMode="auto">
          <a:xfrm>
            <a:off x="477837" y="6096000"/>
            <a:ext cx="82089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ja-JP" sz="2400" i="1" dirty="0">
                <a:solidFill>
                  <a:srgbClr val="0000FF"/>
                </a:solidFill>
                <a:latin typeface="+mj-lt"/>
                <a:ea typeface="ＭＳ Ｐゴシック" charset="-128"/>
                <a:cs typeface="+mn-cs"/>
              </a:rPr>
              <a:t>We recently made a pilot </a:t>
            </a:r>
            <a:r>
              <a:rPr kumimoji="0" lang="en-US" altLang="ja-JP" sz="2400" i="1" dirty="0" err="1">
                <a:solidFill>
                  <a:srgbClr val="0000FF"/>
                </a:solidFill>
                <a:latin typeface="+mj-lt"/>
                <a:ea typeface="ＭＳ Ｐゴシック" charset="-128"/>
                <a:cs typeface="+mn-cs"/>
              </a:rPr>
              <a:t>sextupole</a:t>
            </a:r>
            <a:r>
              <a:rPr kumimoji="0" lang="en-US" altLang="ja-JP" sz="2400" i="1" dirty="0">
                <a:solidFill>
                  <a:srgbClr val="0000FF"/>
                </a:solidFill>
                <a:latin typeface="+mj-lt"/>
                <a:ea typeface="ＭＳ Ｐゴシック" charset="-128"/>
                <a:cs typeface="+mn-cs"/>
              </a:rPr>
              <a:t> magnet with 20%Co-Fe alloy</a:t>
            </a:r>
          </a:p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ja-JP" sz="2400" i="1" dirty="0">
                <a:solidFill>
                  <a:srgbClr val="0000FF"/>
                </a:solidFill>
                <a:latin typeface="+mj-lt"/>
                <a:ea typeface="ＭＳ Ｐゴシック" charset="-128"/>
                <a:cs typeface="+mn-cs"/>
              </a:rPr>
              <a:t>and field measurement is in progress.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457200" y="914400"/>
            <a:ext cx="8153400" cy="3733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533400" y="4724400"/>
            <a:ext cx="8208963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ja-JP" sz="2400" dirty="0">
                <a:latin typeface="+mj-lt"/>
                <a:ea typeface="ＭＳ Ｐゴシック" charset="-128"/>
                <a:cs typeface="+mn-cs"/>
              </a:rPr>
              <a:t>For the generic iron, max. field gradients are estimated to be</a:t>
            </a:r>
          </a:p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ja-JP" sz="2400" dirty="0">
                <a:latin typeface="+mj-lt"/>
                <a:ea typeface="ＭＳ Ｐゴシック" charset="-128"/>
                <a:cs typeface="+mn-cs"/>
              </a:rPr>
              <a:t>    &lt; 80 T/m (</a:t>
            </a:r>
            <a:r>
              <a:rPr kumimoji="0" lang="en-US" altLang="ja-JP" sz="2400" dirty="0" err="1">
                <a:latin typeface="+mj-lt"/>
                <a:ea typeface="ＭＳ Ｐゴシック" charset="-128"/>
                <a:cs typeface="+mn-cs"/>
              </a:rPr>
              <a:t>Quad.</a:t>
            </a:r>
            <a:r>
              <a:rPr kumimoji="0" lang="en-US" altLang="ja-JP" sz="2400" dirty="0">
                <a:latin typeface="+mj-lt"/>
                <a:ea typeface="ＭＳ Ｐゴシック" charset="-128"/>
                <a:cs typeface="+mn-cs"/>
              </a:rPr>
              <a:t>),  &lt; 10,000T/m</a:t>
            </a:r>
            <a:r>
              <a:rPr kumimoji="0" lang="en-US" altLang="ja-JP" sz="2400" baseline="30000" dirty="0">
                <a:latin typeface="+mj-lt"/>
                <a:ea typeface="ＭＳ Ｐゴシック" charset="-128"/>
                <a:cs typeface="+mn-cs"/>
              </a:rPr>
              <a:t>2</a:t>
            </a:r>
            <a:r>
              <a:rPr kumimoji="0" lang="en-US" altLang="ja-JP" sz="2400" dirty="0">
                <a:latin typeface="+mj-lt"/>
                <a:ea typeface="ＭＳ Ｐゴシック" charset="-128"/>
                <a:cs typeface="+mn-cs"/>
              </a:rPr>
              <a:t> (</a:t>
            </a:r>
            <a:r>
              <a:rPr kumimoji="0" lang="en-US" altLang="ja-JP" sz="2400" dirty="0" err="1">
                <a:latin typeface="+mj-lt"/>
                <a:ea typeface="ＭＳ Ｐゴシック" charset="-128"/>
                <a:cs typeface="+mn-cs"/>
              </a:rPr>
              <a:t>Sext.</a:t>
            </a:r>
            <a:r>
              <a:rPr kumimoji="0" lang="en-US" altLang="ja-JP" sz="2400" dirty="0">
                <a:latin typeface="+mj-lt"/>
                <a:ea typeface="ＭＳ Ｐゴシック" charset="-128"/>
                <a:cs typeface="+mn-cs"/>
              </a:rPr>
              <a:t>).</a:t>
            </a:r>
          </a:p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ja-JP" sz="2400" dirty="0">
                <a:solidFill>
                  <a:srgbClr val="FF0000"/>
                </a:solidFill>
                <a:latin typeface="+mj-lt"/>
                <a:ea typeface="ＭＳ Ｐゴシック" charset="-128"/>
                <a:cs typeface="+mn-cs"/>
              </a:rPr>
              <a:t>For the </a:t>
            </a:r>
            <a:r>
              <a:rPr kumimoji="0" lang="en-US" altLang="ja-JP" sz="2400" dirty="0" err="1">
                <a:solidFill>
                  <a:srgbClr val="FF0000"/>
                </a:solidFill>
                <a:latin typeface="+mj-lt"/>
                <a:ea typeface="ＭＳ Ｐゴシック" charset="-128"/>
                <a:cs typeface="+mn-cs"/>
              </a:rPr>
              <a:t>permendur</a:t>
            </a:r>
            <a:r>
              <a:rPr kumimoji="0" lang="en-US" altLang="ja-JP" sz="2400" dirty="0">
                <a:solidFill>
                  <a:srgbClr val="FF0000"/>
                </a:solidFill>
                <a:latin typeface="+mj-lt"/>
                <a:ea typeface="ＭＳ Ｐゴシック" charset="-128"/>
                <a:cs typeface="+mn-cs"/>
              </a:rPr>
              <a:t>, required field gradient is satisfied.</a:t>
            </a:r>
          </a:p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ja-JP" sz="2400" i="1" dirty="0">
                <a:solidFill>
                  <a:srgbClr val="009900"/>
                </a:solidFill>
                <a:latin typeface="+mj-lt"/>
                <a:ea typeface="ＭＳ Ｐゴシック" charset="-128"/>
                <a:cs typeface="+mn-cs"/>
              </a:rPr>
              <a:t>    NB: Machining higher-Co alloy </a:t>
            </a:r>
            <a:r>
              <a:rPr kumimoji="0" lang="en-US" altLang="ja-JP" sz="2400">
                <a:solidFill>
                  <a:srgbClr val="009900"/>
                </a:solidFill>
                <a:latin typeface="Calibri" pitchFamily="-1" charset="0"/>
              </a:rPr>
              <a:t>→ </a:t>
            </a:r>
            <a:r>
              <a:rPr kumimoji="0" lang="en-US" altLang="ja-JP" sz="2400" i="1" dirty="0">
                <a:solidFill>
                  <a:srgbClr val="009900"/>
                </a:solidFill>
                <a:latin typeface="+mj-lt"/>
                <a:ea typeface="ＭＳ Ｐゴシック" charset="-128"/>
                <a:cs typeface="+mn-cs"/>
              </a:rPr>
              <a:t> much harder</a:t>
            </a:r>
          </a:p>
        </p:txBody>
      </p:sp>
      <p:pic>
        <p:nvPicPr>
          <p:cNvPr id="15" name="図 1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419600" y="939421"/>
            <a:ext cx="3833144" cy="3327779"/>
          </a:xfrm>
          <a:prstGeom prst="rect">
            <a:avLst/>
          </a:prstGeom>
        </p:spPr>
      </p:pic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5430837" y="1066800"/>
            <a:ext cx="17319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ja-JP" sz="2400" dirty="0" err="1">
                <a:solidFill>
                  <a:srgbClr val="FF6600"/>
                </a:solidFill>
                <a:latin typeface="+mj-lt"/>
                <a:ea typeface="ＭＳ Ｐゴシック" charset="-128"/>
                <a:cs typeface="+mn-cs"/>
              </a:rPr>
              <a:t>Sextupole</a:t>
            </a:r>
            <a:endParaRPr kumimoji="0" lang="en-US" altLang="ja-JP" sz="2400" i="1" dirty="0">
              <a:solidFill>
                <a:srgbClr val="FF6600"/>
              </a:solidFill>
              <a:latin typeface="+mj-lt"/>
              <a:ea typeface="ＭＳ Ｐゴシック" charset="-128"/>
              <a:cs typeface="+mn-cs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05238" y="914400"/>
            <a:ext cx="3637501" cy="3276600"/>
          </a:xfrm>
          <a:prstGeom prst="rect">
            <a:avLst/>
          </a:prstGeom>
        </p:spPr>
      </p:pic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392237" y="1066800"/>
            <a:ext cx="17319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ja-JP" sz="2400" dirty="0" err="1">
                <a:solidFill>
                  <a:srgbClr val="FF6600"/>
                </a:solidFill>
                <a:latin typeface="+mj-lt"/>
                <a:ea typeface="ＭＳ Ｐゴシック" charset="-128"/>
                <a:cs typeface="+mn-cs"/>
              </a:rPr>
              <a:t>Quadrupole</a:t>
            </a:r>
            <a:endParaRPr kumimoji="0" lang="en-US" altLang="ja-JP" sz="2400" i="1" dirty="0">
              <a:solidFill>
                <a:srgbClr val="FF6600"/>
              </a:solidFill>
              <a:latin typeface="+mj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5479</TotalTime>
  <Words>1017</Words>
  <Application>Microsoft Macintosh PowerPoint</Application>
  <PresentationFormat>画面に合わせる (4:3)</PresentationFormat>
  <Paragraphs>194</Paragraphs>
  <Slides>14</Slides>
  <Notes>14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Fukami</dc:creator>
  <cp:lastModifiedBy>早乙女 光一</cp:lastModifiedBy>
  <cp:revision>865</cp:revision>
  <cp:lastPrinted>2012-10-27T13:48:16Z</cp:lastPrinted>
  <dcterms:created xsi:type="dcterms:W3CDTF">2012-10-30T07:39:48Z</dcterms:created>
  <dcterms:modified xsi:type="dcterms:W3CDTF">2012-10-30T07:42:44Z</dcterms:modified>
</cp:coreProperties>
</file>