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4" r:id="rId3"/>
    <p:sldId id="315" r:id="rId4"/>
    <p:sldId id="301" r:id="rId5"/>
    <p:sldId id="302" r:id="rId6"/>
    <p:sldId id="316" r:id="rId7"/>
    <p:sldId id="305" r:id="rId8"/>
    <p:sldId id="303" r:id="rId9"/>
    <p:sldId id="314" r:id="rId10"/>
    <p:sldId id="317" r:id="rId11"/>
    <p:sldId id="308" r:id="rId12"/>
    <p:sldId id="309" r:id="rId13"/>
    <p:sldId id="311" r:id="rId14"/>
  </p:sldIdLst>
  <p:sldSz cx="9144000" cy="6858000" type="screen4x3"/>
  <p:notesSz cx="6797675" cy="987425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905BB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9" autoAdjust="0"/>
    <p:restoredTop sz="93697" autoAdjust="0"/>
  </p:normalViewPr>
  <p:slideViewPr>
    <p:cSldViewPr>
      <p:cViewPr varScale="1">
        <p:scale>
          <a:sx n="70" d="100"/>
          <a:sy n="70" d="100"/>
        </p:scale>
        <p:origin x="-11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B803D-2400-4E8C-B674-B74489CFC109}" type="datetimeFigureOut">
              <a:rPr lang="zh-CN" altLang="en-US" smtClean="0"/>
              <a:t>2012/10/30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C2B3A-E8B5-4057-894F-F4B5AB48B0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388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8B4B9-7F46-4938-B404-1F3A9E2D0E9F}" type="datetimeFigureOut">
              <a:rPr lang="zh-CN" altLang="en-US" smtClean="0"/>
              <a:pPr/>
              <a:t>2012/10/30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A30DB-0CA4-428F-9BBC-C1C70E8942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57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30DB-0CA4-428F-9BBC-C1C70E89425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534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A30DB-0CA4-428F-9BBC-C1C70E89425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99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142875" y="142875"/>
            <a:ext cx="8858250" cy="6357938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0"/>
          </p:nvPr>
        </p:nvSpPr>
        <p:spPr>
          <a:xfrm>
            <a:off x="3248025" y="6572250"/>
            <a:ext cx="2895600" cy="2857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zh-CN" smtClean="0"/>
              <a:t>Y. Jiao, USR WORKSHOP, 2012.10</a:t>
            </a: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6438900" y="6572250"/>
            <a:ext cx="2133600" cy="2857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5B0AD0C-CF23-4A83-B5FA-1C4746175F92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867" y="6237780"/>
            <a:ext cx="526066" cy="526066"/>
          </a:xfrm>
          <a:prstGeom prst="rect">
            <a:avLst/>
          </a:prstGeom>
        </p:spPr>
      </p:pic>
      <p:pic>
        <p:nvPicPr>
          <p:cNvPr id="10" name="Picture 5" descr="logo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6" r="11496"/>
          <a:stretch>
            <a:fillRect/>
          </a:stretch>
        </p:blipFill>
        <p:spPr bwMode="auto">
          <a:xfrm>
            <a:off x="391506" y="6209279"/>
            <a:ext cx="852339" cy="47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5A15D-A885-4CC7-96FF-3956019B93C1}" type="datetime1">
              <a:rPr lang="zh-CN" altLang="en-US" smtClean="0"/>
              <a:t>2012/10/30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Y. Jiao, USR WORKSHOP, 2012.10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B75F3-031C-4909-A13E-ECA8C9B321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C5973-7A4D-415F-87F8-FB8786226AA2}" type="datetime1">
              <a:rPr lang="zh-CN" altLang="en-US" smtClean="0"/>
              <a:t>2012/10/30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Y. Jiao, USR WORKSHOP, 2012.10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967B-272D-4E9D-942E-D64723F0EE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142875" y="142875"/>
            <a:ext cx="8858250" cy="6357938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168275" y="857250"/>
            <a:ext cx="8786813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571504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4292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572250"/>
            <a:ext cx="2133600" cy="2936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D583B-B905-4980-B0DF-B8AA00F27844}" type="datetime1">
              <a:rPr lang="zh-CN" altLang="en-US" smtClean="0"/>
              <a:t>2012/10/30</a:t>
            </a:fld>
            <a:endParaRPr lang="zh-CN" altLang="en-US" dirty="0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572250"/>
            <a:ext cx="2895600" cy="2857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zh-CN" smtClean="0"/>
              <a:t>Y. Jiao, USR WORKSHOP, 2012.10</a:t>
            </a: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572250"/>
            <a:ext cx="2133600" cy="285750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DC40554-2CE8-481F-80C6-C67121FA39B5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pic>
        <p:nvPicPr>
          <p:cNvPr id="11" name="Picture 5" descr="logo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6" r="11496"/>
          <a:stretch>
            <a:fillRect/>
          </a:stretch>
        </p:blipFill>
        <p:spPr bwMode="auto">
          <a:xfrm>
            <a:off x="611560" y="6165304"/>
            <a:ext cx="852339" cy="47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25" y="6223266"/>
            <a:ext cx="526066" cy="526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94746-A2A9-45BF-A974-672948D0D5E7}" type="datetime1">
              <a:rPr lang="zh-CN" altLang="en-US" smtClean="0"/>
              <a:t>2012/10/30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Y. Jiao, USR WORKSHOP, 2012.10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9870-9033-41A4-991F-C0CFFCE80B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5A79-A219-4DBE-A4C5-12E803DB3A05}" type="datetime1">
              <a:rPr lang="zh-CN" altLang="en-US" smtClean="0"/>
              <a:t>2012/10/30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Y. Jiao, USR WORKSHOP, 2012.10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3D67C-8FCB-4445-93CD-E0380D869F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3A64F-96A7-4D0A-BA77-418435330A29}" type="datetime1">
              <a:rPr lang="zh-CN" altLang="en-US" smtClean="0"/>
              <a:t>2012/10/30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Y. Jiao, USR WORKSHOP, 2012.10</a:t>
            </a: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8BD00-95AD-4F5B-A9F1-ECEF660118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95607-91B5-426E-8D6A-7FBF91177353}" type="datetime1">
              <a:rPr lang="zh-CN" altLang="en-US" smtClean="0"/>
              <a:t>2012/10/30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Y. Jiao, USR WORKSHOP, 2012.10</a:t>
            </a: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F34AB-3886-4885-8D21-800FDC3FF6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27D4E-95C3-4791-AF08-6B6D386E4E29}" type="datetime1">
              <a:rPr lang="zh-CN" altLang="en-US" smtClean="0"/>
              <a:t>2012/10/30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Y. Jiao, USR WORKSHOP, 2012.10</a:t>
            </a: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F9307-E554-4F4A-B31E-35840E7105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B737-65D1-453F-8B35-A9923691C007}" type="datetime1">
              <a:rPr lang="zh-CN" altLang="en-US" smtClean="0"/>
              <a:t>2012/10/30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Y. Jiao, USR WORKSHOP, 2012.10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61E37-B291-4E7F-AE16-89D05C5ADA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8D98D-4141-4790-9114-1B15CB97B4BF}" type="datetime1">
              <a:rPr lang="zh-CN" altLang="en-US" smtClean="0"/>
              <a:t>2012/10/30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Y. Jiao, USR WORKSHOP, 2012.10</a:t>
            </a: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E0BC4-0092-4C71-884D-C34AB39A7D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A774C6D-2268-4C83-8FD3-1AAD07267827}" type="datetime1">
              <a:rPr lang="zh-CN" altLang="en-US" smtClean="0"/>
              <a:t>2012/10/30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/>
              <a:t>Y. Jiao, USR WORKSHOP, 2012.10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627E84-90CB-468E-87F1-E1588CC0A8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wmf"/><Relationship Id="rId3" Type="http://schemas.openxmlformats.org/officeDocument/2006/relationships/image" Target="../media/image15.png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8712968" cy="1885962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Pulsed </a:t>
            </a:r>
            <a:r>
              <a:rPr lang="en-US" altLang="zh-CN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Sextupole</a:t>
            </a:r>
            <a:r>
              <a:rPr lang="en-US" altLang="zh-CN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Injection for Beijing Advanced Photon Source</a:t>
            </a:r>
            <a:endParaRPr lang="zh-CN" alt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71600" y="4643446"/>
            <a:ext cx="7560840" cy="1752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Yi Jiao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sz="18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Institute of High Energy Physics, CAS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2012-10</a:t>
            </a:r>
            <a:endParaRPr lang="zh-CN" altLang="en-US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17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olidFill>
                  <a:srgbClr val="00B050"/>
                </a:solidFill>
              </a:rPr>
              <a:t>Pulsed </a:t>
            </a:r>
            <a:r>
              <a:rPr lang="en-US" altLang="zh-CN" sz="3600" b="1" dirty="0" err="1">
                <a:solidFill>
                  <a:srgbClr val="00B050"/>
                </a:solidFill>
              </a:rPr>
              <a:t>Sextupole</a:t>
            </a:r>
            <a:r>
              <a:rPr lang="en-US" altLang="zh-CN" sz="3600" b="1" dirty="0">
                <a:solidFill>
                  <a:srgbClr val="00B050"/>
                </a:solidFill>
              </a:rPr>
              <a:t> Injection for BAPS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b="1" dirty="0"/>
              <a:t>Option 2: </a:t>
            </a:r>
            <a:r>
              <a:rPr lang="en-US" altLang="zh-CN" sz="1800" b="1" dirty="0">
                <a:solidFill>
                  <a:srgbClr val="FF3300"/>
                </a:solidFill>
              </a:rPr>
              <a:t>B</a:t>
            </a:r>
            <a:r>
              <a:rPr lang="en-US" altLang="zh-CN" sz="1800" b="1" dirty="0" smtClean="0">
                <a:solidFill>
                  <a:srgbClr val="FF3300"/>
                </a:solidFill>
              </a:rPr>
              <a:t>etween </a:t>
            </a:r>
            <a:r>
              <a:rPr lang="en-US" altLang="zh-CN" sz="1800" b="1" dirty="0">
                <a:solidFill>
                  <a:srgbClr val="FF3300"/>
                </a:solidFill>
              </a:rPr>
              <a:t>i</a:t>
            </a:r>
            <a:r>
              <a:rPr lang="en-US" altLang="zh-CN" sz="1800" b="1" dirty="0" smtClean="0">
                <a:solidFill>
                  <a:srgbClr val="FF3300"/>
                </a:solidFill>
              </a:rPr>
              <a:t>njection </a:t>
            </a:r>
            <a:r>
              <a:rPr lang="en-US" altLang="zh-CN" sz="1800" b="1" dirty="0">
                <a:solidFill>
                  <a:srgbClr val="FF3300"/>
                </a:solidFill>
              </a:rPr>
              <a:t>point (end of the septum) and kick point (location of the pulsed </a:t>
            </a:r>
            <a:r>
              <a:rPr lang="en-US" altLang="zh-CN" sz="1800" b="1" dirty="0" err="1">
                <a:solidFill>
                  <a:srgbClr val="FF3300"/>
                </a:solidFill>
              </a:rPr>
              <a:t>sextupole</a:t>
            </a:r>
            <a:r>
              <a:rPr lang="en-US" altLang="zh-CN" sz="1800" b="1" dirty="0" smtClean="0">
                <a:solidFill>
                  <a:srgbClr val="FF3300"/>
                </a:solidFill>
              </a:rPr>
              <a:t>), a few </a:t>
            </a:r>
            <a:r>
              <a:rPr lang="en-US" altLang="zh-CN" sz="1800" b="1" dirty="0" err="1" smtClean="0">
                <a:solidFill>
                  <a:srgbClr val="FF3300"/>
                </a:solidFill>
              </a:rPr>
              <a:t>quadrupoles</a:t>
            </a:r>
            <a:r>
              <a:rPr lang="en-US" altLang="zh-CN" sz="1800" b="1" dirty="0" smtClean="0">
                <a:solidFill>
                  <a:srgbClr val="FF3300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zh-CN" sz="1200" b="1" dirty="0" smtClean="0">
                <a:solidFill>
                  <a:schemeClr val="accent6"/>
                </a:solidFill>
              </a:rPr>
              <a:t>	--- </a:t>
            </a:r>
            <a:r>
              <a:rPr lang="en-US" altLang="zh-CN" sz="1200" b="1" dirty="0">
                <a:solidFill>
                  <a:schemeClr val="accent6"/>
                </a:solidFill>
              </a:rPr>
              <a:t>It may needs to use a larger-</a:t>
            </a:r>
            <a:r>
              <a:rPr lang="en-US" altLang="zh-CN" sz="1200" b="1" dirty="0" err="1">
                <a:solidFill>
                  <a:schemeClr val="accent6"/>
                </a:solidFill>
              </a:rPr>
              <a:t>apeture</a:t>
            </a:r>
            <a:r>
              <a:rPr lang="en-US" altLang="zh-CN" sz="1200" b="1" dirty="0">
                <a:solidFill>
                  <a:schemeClr val="accent6"/>
                </a:solidFill>
              </a:rPr>
              <a:t> vacuum chamber as well as a few </a:t>
            </a:r>
            <a:r>
              <a:rPr lang="en-US" altLang="zh-CN" sz="1200" b="1" dirty="0" smtClean="0">
                <a:solidFill>
                  <a:schemeClr val="accent6">
                    <a:lumMod val="50000"/>
                  </a:schemeClr>
                </a:solidFill>
              </a:rPr>
              <a:t>larger-aperture </a:t>
            </a:r>
            <a:r>
              <a:rPr lang="en-US" altLang="zh-CN" sz="1200" b="1" dirty="0">
                <a:solidFill>
                  <a:schemeClr val="accent6">
                    <a:lumMod val="50000"/>
                  </a:schemeClr>
                </a:solidFill>
              </a:rPr>
              <a:t>magnets</a:t>
            </a:r>
            <a:r>
              <a:rPr lang="en-US" altLang="zh-CN" sz="1200" b="1" dirty="0">
                <a:solidFill>
                  <a:schemeClr val="accent6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zh-CN" sz="1200" b="1" dirty="0" smtClean="0">
                <a:solidFill>
                  <a:schemeClr val="accent6"/>
                </a:solidFill>
              </a:rPr>
              <a:t>	---</a:t>
            </a:r>
            <a:r>
              <a:rPr lang="en-US" altLang="zh-CN" sz="1200" b="1" dirty="0">
                <a:solidFill>
                  <a:schemeClr val="accent6"/>
                </a:solidFill>
              </a:rPr>
              <a:t>The phase advance is </a:t>
            </a:r>
            <a:r>
              <a:rPr lang="en-US" altLang="zh-CN" sz="1200" b="1" dirty="0" smtClean="0">
                <a:solidFill>
                  <a:schemeClr val="accent6"/>
                </a:solidFill>
              </a:rPr>
              <a:t>relatively large, </a:t>
            </a:r>
            <a:r>
              <a:rPr lang="en-US" altLang="zh-CN" sz="1200" b="1" dirty="0" smtClean="0">
                <a:solidFill>
                  <a:schemeClr val="accent6">
                    <a:lumMod val="50000"/>
                  </a:schemeClr>
                </a:solidFill>
              </a:rPr>
              <a:t>less </a:t>
            </a:r>
            <a:r>
              <a:rPr lang="en-US" altLang="zh-CN" sz="1200" b="1" dirty="0">
                <a:solidFill>
                  <a:schemeClr val="accent6">
                    <a:lumMod val="50000"/>
                  </a:schemeClr>
                </a:solidFill>
              </a:rPr>
              <a:t>pulsed </a:t>
            </a:r>
            <a:r>
              <a:rPr lang="en-US" altLang="zh-CN" sz="1200" b="1" dirty="0" err="1" smtClean="0">
                <a:solidFill>
                  <a:schemeClr val="accent6">
                    <a:lumMod val="50000"/>
                  </a:schemeClr>
                </a:solidFill>
              </a:rPr>
              <a:t>sextupole</a:t>
            </a:r>
            <a:r>
              <a:rPr lang="en-US" altLang="zh-CN" sz="1200" b="1" dirty="0" smtClean="0">
                <a:solidFill>
                  <a:schemeClr val="accent6">
                    <a:lumMod val="50000"/>
                  </a:schemeClr>
                </a:solidFill>
              </a:rPr>
              <a:t> strength</a:t>
            </a:r>
            <a:r>
              <a:rPr lang="en-US" altLang="zh-CN" sz="1200" b="1" dirty="0" smtClean="0">
                <a:solidFill>
                  <a:schemeClr val="accent6"/>
                </a:solidFill>
              </a:rPr>
              <a:t>.</a:t>
            </a:r>
            <a:endParaRPr lang="zh-CN" altLang="en-US" sz="1200" dirty="0">
              <a:solidFill>
                <a:schemeClr val="accent6"/>
              </a:solidFill>
            </a:endParaRPr>
          </a:p>
          <a:p>
            <a:endParaRPr lang="en-US" altLang="zh-CN" sz="1800" b="1" dirty="0">
              <a:solidFill>
                <a:srgbClr val="FF3300"/>
              </a:solidFill>
            </a:endParaRP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D583B-B905-4980-B0DF-B8AA00F27844}" type="datetime1">
              <a:rPr lang="zh-CN" altLang="en-US" smtClean="0"/>
              <a:t>2012/10/30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USR WORKSHOP, 2012.10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" r="6473"/>
          <a:stretch/>
        </p:blipFill>
        <p:spPr>
          <a:xfrm>
            <a:off x="179512" y="2060848"/>
            <a:ext cx="8568951" cy="1944216"/>
          </a:xfrm>
          <a:prstGeom prst="rect">
            <a:avLst/>
          </a:prstGeom>
        </p:spPr>
      </p:pic>
      <p:sp>
        <p:nvSpPr>
          <p:cNvPr id="8" name="菱形 7"/>
          <p:cNvSpPr/>
          <p:nvPr/>
        </p:nvSpPr>
        <p:spPr>
          <a:xfrm>
            <a:off x="4599708" y="3074595"/>
            <a:ext cx="72008" cy="2103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095652" y="2786735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Pulsed </a:t>
            </a:r>
            <a:r>
              <a:rPr lang="en-US" altLang="zh-CN" sz="1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sextupole</a:t>
            </a:r>
            <a:endParaRPr lang="zh-CN" altLang="en-US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15532" y="3203880"/>
            <a:ext cx="21797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871516" y="3231448"/>
            <a:ext cx="620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Sep.2</a:t>
            </a:r>
            <a:endParaRPr lang="zh-CN" alt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3259142"/>
            <a:ext cx="620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Sep.1</a:t>
            </a:r>
            <a:endParaRPr lang="zh-CN" alt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47664" y="3212976"/>
            <a:ext cx="21797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459100" y="285293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2 m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6968" y="285550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m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2771800" y="3074595"/>
            <a:ext cx="7920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1449864" y="3074595"/>
            <a:ext cx="432048" cy="35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1824" y="4365104"/>
            <a:ext cx="35921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p"/>
            </a:pPr>
            <a:r>
              <a:rPr lang="en-US" altLang="zh-CN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Injection with </a:t>
            </a:r>
            <a:r>
              <a:rPr lang="en-US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Sep.2</a:t>
            </a:r>
            <a:r>
              <a:rPr lang="en-US" altLang="zh-CN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relatively small injection angle (typical angle 1 </a:t>
            </a:r>
            <a:r>
              <a:rPr lang="en-US" altLang="zh-CN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US" altLang="zh-CN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but </a:t>
            </a:r>
            <a:r>
              <a:rPr lang="en-US" altLang="zh-CN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large </a:t>
            </a:r>
            <a:r>
              <a:rPr lang="en-US" altLang="zh-CN" sz="1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sextupole</a:t>
            </a:r>
            <a:r>
              <a:rPr lang="en-US" altLang="zh-CN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strength (typical K</a:t>
            </a:r>
            <a:r>
              <a:rPr lang="en-US" altLang="zh-CN" sz="14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360 m</a:t>
            </a:r>
            <a:r>
              <a:rPr lang="en-US" altLang="zh-CN" sz="1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altLang="zh-CN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p"/>
            </a:pPr>
            <a:r>
              <a:rPr lang="en-US" altLang="zh-CN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Injection with </a:t>
            </a:r>
            <a:r>
              <a:rPr lang="en-US" altLang="zh-CN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Sep.1</a:t>
            </a:r>
            <a:r>
              <a:rPr lang="en-US" altLang="zh-CN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relatively large injection angle (typical angle 4.6 </a:t>
            </a:r>
            <a:r>
              <a:rPr lang="en-US" altLang="zh-CN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US" altLang="zh-CN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but small </a:t>
            </a:r>
            <a:r>
              <a:rPr lang="en-US" altLang="zh-CN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sextupole</a:t>
            </a:r>
            <a:r>
              <a:rPr lang="en-US" altLang="zh-CN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strength (typical K</a:t>
            </a:r>
            <a:r>
              <a:rPr lang="en-US" altLang="zh-CN" sz="14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150 m</a:t>
            </a:r>
            <a:r>
              <a:rPr lang="en-US" altLang="zh-CN" sz="1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altLang="zh-CN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3971450" y="3369947"/>
            <a:ext cx="4993200" cy="3128400"/>
            <a:chOff x="-4168055" y="1611225"/>
            <a:chExt cx="4993200" cy="3128400"/>
          </a:xfrm>
        </p:grpSpPr>
        <p:pic>
          <p:nvPicPr>
            <p:cNvPr id="25" name="图片 24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68055" y="1611225"/>
              <a:ext cx="4993200" cy="31284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-2556792" y="2204864"/>
              <a:ext cx="21602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Inj. w/ </a:t>
              </a:r>
              <a:r>
                <a:rPr lang="en-US" altLang="zh-CN" sz="1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sep.</a:t>
              </a:r>
              <a:r>
                <a:rPr lang="en-US" altLang="zh-CN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mag. 2</a:t>
              </a:r>
              <a:endParaRPr lang="zh-CN" alt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973156" y="3333079"/>
            <a:ext cx="4992858" cy="3127158"/>
            <a:chOff x="4762646" y="1680072"/>
            <a:chExt cx="4992858" cy="3127158"/>
          </a:xfrm>
        </p:grpSpPr>
        <p:sp>
          <p:nvSpPr>
            <p:cNvPr id="15" name="TextBox 14"/>
            <p:cNvSpPr txBox="1"/>
            <p:nvPr/>
          </p:nvSpPr>
          <p:spPr>
            <a:xfrm>
              <a:off x="5148064" y="3728065"/>
              <a:ext cx="21602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Inj. w/ </a:t>
              </a:r>
              <a:r>
                <a:rPr lang="en-US" altLang="zh-CN" sz="1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sep.</a:t>
              </a:r>
              <a:r>
                <a:rPr lang="en-US" altLang="zh-CN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mag. 1</a:t>
              </a:r>
              <a:endParaRPr lang="zh-CN" alt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646" y="1680072"/>
              <a:ext cx="4992858" cy="31271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122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00B050"/>
                </a:solidFill>
              </a:rPr>
              <a:t>Pulsed </a:t>
            </a:r>
            <a:r>
              <a:rPr lang="en-US" altLang="zh-CN" sz="3600" b="1" dirty="0" err="1" smtClean="0">
                <a:solidFill>
                  <a:srgbClr val="00B050"/>
                </a:solidFill>
              </a:rPr>
              <a:t>Sextupole</a:t>
            </a:r>
            <a:r>
              <a:rPr lang="en-US" altLang="zh-CN" sz="3600" b="1" dirty="0" smtClean="0">
                <a:solidFill>
                  <a:srgbClr val="00B050"/>
                </a:solidFill>
              </a:rPr>
              <a:t> Injection Option 2</a:t>
            </a:r>
            <a:endParaRPr lang="zh-CN" alt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The injection point is Sep. 1, while the PSM is in the middle of the 10-m drift space.</a:t>
            </a:r>
          </a:p>
          <a:p>
            <a:endParaRPr lang="en-US" altLang="zh-CN" sz="1600" dirty="0">
              <a:solidFill>
                <a:srgbClr val="0070C0"/>
              </a:solidFill>
            </a:endParaRPr>
          </a:p>
          <a:p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AEC512-D31D-4D9C-B12A-9AA94896D8E2}" type="datetime1">
              <a:rPr lang="zh-CN" altLang="en-US" smtClean="0"/>
              <a:t>2012/10/30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USR WORKSHOP, 2012.10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237979" cy="199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93" y="3573016"/>
            <a:ext cx="4237979" cy="199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58124" y="1537047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MAX-IV Design</a:t>
            </a:r>
            <a:endParaRPr lang="zh-CN" altLang="en-US" sz="1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3" name="TextBox 12"/>
          <p:cNvSpPr txBox="1"/>
          <p:nvPr/>
        </p:nvSpPr>
        <p:spPr>
          <a:xfrm>
            <a:off x="1134088" y="5033432"/>
            <a:ext cx="64807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900" b="1" i="1" dirty="0" smtClean="0">
                <a:latin typeface="Times New Roman" pitchFamily="18" charset="0"/>
                <a:cs typeface="Times New Roman" pitchFamily="18" charset="0"/>
              </a:rPr>
              <a:t>9 mm</a:t>
            </a:r>
            <a:endParaRPr lang="zh-CN" altLang="en-US" sz="900" b="1" i="1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2" name="TextBox 11"/>
          <p:cNvSpPr txBox="1"/>
          <p:nvPr/>
        </p:nvSpPr>
        <p:spPr>
          <a:xfrm>
            <a:off x="3707904" y="4710336"/>
            <a:ext cx="95001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900" b="1" i="1" dirty="0" smtClean="0">
                <a:latin typeface="Times New Roman" pitchFamily="18" charset="0"/>
                <a:cs typeface="Times New Roman" pitchFamily="18" charset="0"/>
              </a:rPr>
              <a:t>0.27</a:t>
            </a:r>
            <a:r>
              <a:rPr lang="en-US" altLang="zh-CN" sz="900" b="1" dirty="0" smtClean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altLang="zh-CN" sz="900" b="1" i="1" dirty="0" smtClean="0">
                <a:latin typeface="Times New Roman" pitchFamily="18" charset="0"/>
                <a:cs typeface="Times New Roman" pitchFamily="18" charset="0"/>
              </a:rPr>
              <a:t>Septum</a:t>
            </a:r>
            <a:endParaRPr lang="zh-CN" altLang="en-US" sz="9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347614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BAPS Design</a:t>
            </a:r>
            <a:endParaRPr lang="zh-CN" alt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6056" y="1897366"/>
            <a:ext cx="3672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Initial offset  -12.5 mm</a:t>
            </a:r>
          </a:p>
          <a:p>
            <a:r>
              <a:rPr lang="en-US" altLang="zh-CN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Septum magnet, angle = 4.65 </a:t>
            </a:r>
            <a:r>
              <a:rPr lang="en-US" altLang="zh-CN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mard</a:t>
            </a:r>
            <a:endParaRPr lang="en-US" altLang="zh-CN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Offset at PSM is x = 4 mm</a:t>
            </a:r>
          </a:p>
          <a:p>
            <a:r>
              <a:rPr lang="en-US" altLang="zh-CN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Between septum magnet and PSM, vacuum chamber ~ 26 mm in horizontal plane</a:t>
            </a:r>
            <a:endParaRPr lang="zh-CN" alt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r="6100" b="9316"/>
          <a:stretch/>
        </p:blipFill>
        <p:spPr>
          <a:xfrm>
            <a:off x="4519678" y="3630030"/>
            <a:ext cx="4444810" cy="28233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7290" y="3506920"/>
            <a:ext cx="3605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Horizontal offset between Sep. 1 and PSM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8586" y="5877272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latin typeface="Times New Roman" pitchFamily="18" charset="0"/>
                <a:cs typeface="Times New Roman" pitchFamily="18" charset="0"/>
              </a:rPr>
              <a:t>Sep.1</a:t>
            </a:r>
            <a:endParaRPr lang="zh-CN" alt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60432" y="5877271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latin typeface="Times New Roman" pitchFamily="18" charset="0"/>
                <a:cs typeface="Times New Roman" pitchFamily="18" charset="0"/>
              </a:rPr>
              <a:t>PSM</a:t>
            </a:r>
            <a:endParaRPr lang="zh-CN" alt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61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" r="5931"/>
          <a:stretch/>
        </p:blipFill>
        <p:spPr>
          <a:xfrm>
            <a:off x="4379573" y="2560266"/>
            <a:ext cx="4512907" cy="3677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00B050"/>
                </a:solidFill>
              </a:rPr>
              <a:t>Pulsed </a:t>
            </a:r>
            <a:r>
              <a:rPr lang="en-US" altLang="zh-CN" sz="3600" b="1" dirty="0" err="1" smtClean="0">
                <a:solidFill>
                  <a:srgbClr val="00B050"/>
                </a:solidFill>
              </a:rPr>
              <a:t>Sextupole</a:t>
            </a:r>
            <a:r>
              <a:rPr lang="en-US" altLang="zh-CN" sz="3600" b="1" dirty="0" smtClean="0">
                <a:solidFill>
                  <a:srgbClr val="00B050"/>
                </a:solidFill>
              </a:rPr>
              <a:t> Injection </a:t>
            </a:r>
            <a:r>
              <a:rPr lang="en-US" altLang="zh-CN" sz="3600" b="1" dirty="0">
                <a:solidFill>
                  <a:srgbClr val="00B050"/>
                </a:solidFill>
              </a:rPr>
              <a:t>Option 2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DADED7-11C6-417A-A362-442C9C4F095B}" type="datetime1">
              <a:rPr lang="zh-CN" altLang="en-US" smtClean="0"/>
              <a:t>2012/10/30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USR WORKSHOP, 2012.10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12</a:t>
            </a:fld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4471" y="969071"/>
            <a:ext cx="40324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Injected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emittance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at septum : 108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mm.mrad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Reduced </a:t>
            </a:r>
            <a:r>
              <a:rPr lang="en-US" altLang="zh-CN" sz="1200" dirty="0" err="1">
                <a:latin typeface="Times New Roman" pitchFamily="18" charset="0"/>
                <a:cs typeface="Times New Roman" pitchFamily="18" charset="0"/>
              </a:rPr>
              <a:t>emittance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after kick 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0.2 </a:t>
            </a:r>
            <a:r>
              <a:rPr lang="en-US" altLang="zh-CN" sz="1200" dirty="0" err="1">
                <a:latin typeface="Times New Roman" pitchFamily="18" charset="0"/>
                <a:cs typeface="Times New Roman" pitchFamily="18" charset="0"/>
              </a:rPr>
              <a:t>mm.mrad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zh-CN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Required gradient K</a:t>
            </a:r>
            <a:r>
              <a:rPr lang="en-US" altLang="zh-CN" sz="12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144 m</a:t>
            </a:r>
            <a:r>
              <a:rPr lang="en-US" altLang="zh-CN" sz="12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-2 </a:t>
            </a:r>
            <a:r>
              <a:rPr lang="en-US" altLang="zh-CN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(KEK PF: 13 m</a:t>
            </a:r>
            <a:r>
              <a:rPr lang="en-US" altLang="zh-CN" sz="120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MAX-IV: 106 m</a:t>
            </a:r>
            <a:r>
              <a:rPr lang="en-US" altLang="zh-CN" sz="1200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1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1200" baseline="30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2 m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sextupole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, 36 mm bore diameter,  B’’ = 1200 T/m</a:t>
            </a:r>
            <a:r>
              <a:rPr lang="en-US" altLang="zh-CN" sz="1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,           field gradient 1350 Gauss @ x= 15 mm,</a:t>
            </a:r>
            <a:endParaRPr lang="en-US" altLang="zh-CN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ield gradient 1944 Gauss at 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pole face @ x=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18 mm.</a:t>
            </a:r>
          </a:p>
          <a:p>
            <a:pPr algn="just"/>
            <a:endParaRPr lang="zh-CN" altLang="en-US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48" y="2564904"/>
            <a:ext cx="4289314" cy="36724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19672" y="3254787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Inj.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4329" y="2887448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Septum Blade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3768" y="5322113"/>
            <a:ext cx="519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PSM</a:t>
            </a:r>
            <a:endParaRPr lang="zh-CN" alt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2440716" y="4147603"/>
            <a:ext cx="1095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PSM after kick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2518832" y="4393003"/>
            <a:ext cx="0" cy="9360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49329" y="4625428"/>
            <a:ext cx="3760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altLang="zh-CN" sz="1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zh-CN" altLang="en-US" sz="1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8024" y="969071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Large </a:t>
            </a:r>
            <a:r>
              <a:rPr lang="en-US" altLang="zh-CN" sz="1200" dirty="0" err="1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en-US" altLang="zh-CN" sz="1200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cause large </a:t>
            </a:r>
            <a:r>
              <a:rPr lang="en-US" altLang="zh-CN" sz="1200" dirty="0" err="1" smtClean="0">
                <a:latin typeface="Symbol" pitchFamily="18" charset="2"/>
                <a:cs typeface="Times New Roman" pitchFamily="18" charset="0"/>
              </a:rPr>
              <a:t>s</a:t>
            </a:r>
            <a:r>
              <a:rPr lang="en-US" altLang="zh-CN" sz="1200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, and also small acceptance to </a:t>
            </a:r>
            <a:r>
              <a:rPr lang="en-US" altLang="zh-CN" sz="1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’, leading to rather low capture efficiency.</a:t>
            </a:r>
          </a:p>
          <a:p>
            <a:endParaRPr lang="en-US" altLang="zh-CN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Inj. Beam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emittance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, X/Y = 4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nm.rad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, 4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nm.rad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*2%.</a:t>
            </a:r>
          </a:p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Matched beam, capture efficiency, ~ 20%.</a:t>
            </a:r>
          </a:p>
          <a:p>
            <a:endParaRPr lang="en-US" altLang="zh-CN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Unmatched beam, optimal case, </a:t>
            </a:r>
            <a:r>
              <a:rPr lang="en-US" altLang="zh-CN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capture efficiency ~ 60%.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37332" y="33783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2%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12360" y="3953425"/>
            <a:ext cx="923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0% 1</a:t>
            </a:r>
            <a:r>
              <a:rPr lang="en-US" altLang="zh-CN" sz="10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sz="1000" dirty="0" smtClean="0">
                <a:latin typeface="Times New Roman" pitchFamily="18" charset="0"/>
                <a:cs typeface="Times New Roman" pitchFamily="18" charset="0"/>
              </a:rPr>
              <a:t> turn</a:t>
            </a:r>
            <a:endParaRPr lang="zh-CN" alt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00B050"/>
                </a:solidFill>
              </a:rPr>
              <a:t>Summary</a:t>
            </a:r>
            <a:endParaRPr lang="zh-CN" alt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smtClean="0">
                <a:solidFill>
                  <a:srgbClr val="0070C0"/>
                </a:solidFill>
              </a:rPr>
              <a:t>We discuss the possible injection options using pulsed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sextupole</a:t>
            </a:r>
            <a:r>
              <a:rPr lang="en-US" altLang="zh-CN" sz="2000" dirty="0" smtClean="0">
                <a:solidFill>
                  <a:srgbClr val="0070C0"/>
                </a:solidFill>
              </a:rPr>
              <a:t>.</a:t>
            </a:r>
          </a:p>
          <a:p>
            <a:endParaRPr lang="en-US" altLang="zh-CN" sz="2000" dirty="0" smtClean="0">
              <a:solidFill>
                <a:srgbClr val="0070C0"/>
              </a:solidFill>
            </a:endParaRPr>
          </a:p>
          <a:p>
            <a:pPr algn="just"/>
            <a:r>
              <a:rPr lang="en-US" altLang="zh-CN" sz="2000" dirty="0" smtClean="0">
                <a:solidFill>
                  <a:srgbClr val="0070C0"/>
                </a:solidFill>
              </a:rPr>
              <a:t>A large enough dynamic aperture is necessary for and benefits pulsed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sextupole</a:t>
            </a:r>
            <a:r>
              <a:rPr lang="en-US" altLang="zh-CN" sz="2000" dirty="0" smtClean="0">
                <a:solidFill>
                  <a:srgbClr val="0070C0"/>
                </a:solidFill>
              </a:rPr>
              <a:t> injection.</a:t>
            </a:r>
          </a:p>
          <a:p>
            <a:endParaRPr lang="en-US" altLang="zh-CN" sz="2000" dirty="0" smtClean="0">
              <a:solidFill>
                <a:srgbClr val="0070C0"/>
              </a:solidFill>
            </a:endParaRPr>
          </a:p>
          <a:p>
            <a:pPr algn="just"/>
            <a:r>
              <a:rPr lang="en-US" altLang="zh-CN" sz="2000" dirty="0" smtClean="0">
                <a:solidFill>
                  <a:srgbClr val="0070C0"/>
                </a:solidFill>
              </a:rPr>
              <a:t>With septum and pulsed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sextupole</a:t>
            </a:r>
            <a:r>
              <a:rPr lang="en-US" altLang="zh-CN" sz="2000" dirty="0" smtClean="0">
                <a:solidFill>
                  <a:srgbClr val="0070C0"/>
                </a:solidFill>
              </a:rPr>
              <a:t> in one drift space, the required septum and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sextupoles</a:t>
            </a:r>
            <a:r>
              <a:rPr lang="en-US" altLang="zh-CN" sz="2000" dirty="0" smtClean="0">
                <a:solidFill>
                  <a:srgbClr val="0070C0"/>
                </a:solidFill>
              </a:rPr>
              <a:t> strength are strong but feasible. With appropriate phase advance between septum and pulsed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sextupole</a:t>
            </a:r>
            <a:r>
              <a:rPr lang="en-US" altLang="zh-CN" sz="2000" dirty="0" smtClean="0">
                <a:solidFill>
                  <a:srgbClr val="0070C0"/>
                </a:solidFill>
              </a:rPr>
              <a:t>, one can reduce the magnetic strength.</a:t>
            </a:r>
          </a:p>
          <a:p>
            <a:pPr algn="just"/>
            <a:endParaRPr lang="en-US" altLang="zh-CN" sz="2000" dirty="0">
              <a:solidFill>
                <a:srgbClr val="0070C0"/>
              </a:solidFill>
            </a:endParaRPr>
          </a:p>
          <a:p>
            <a:pPr algn="just"/>
            <a:r>
              <a:rPr lang="en-US" altLang="zh-CN" sz="2000" dirty="0" smtClean="0">
                <a:solidFill>
                  <a:srgbClr val="0070C0"/>
                </a:solidFill>
              </a:rPr>
              <a:t>For pulsed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sextupole</a:t>
            </a:r>
            <a:r>
              <a:rPr lang="en-US" altLang="zh-CN" sz="2000" dirty="0" smtClean="0">
                <a:solidFill>
                  <a:srgbClr val="0070C0"/>
                </a:solidFill>
              </a:rPr>
              <a:t> injection in BAPS, capture efficiency is not high, ~60%.</a:t>
            </a:r>
          </a:p>
          <a:p>
            <a:pPr algn="just"/>
            <a:endParaRPr lang="en-US" altLang="zh-CN" sz="2000" dirty="0">
              <a:solidFill>
                <a:srgbClr val="0070C0"/>
              </a:solidFill>
            </a:endParaRPr>
          </a:p>
          <a:p>
            <a:pPr algn="just"/>
            <a:r>
              <a:rPr lang="en-US" altLang="zh-CN" sz="2000" dirty="0" smtClean="0">
                <a:solidFill>
                  <a:srgbClr val="0070C0"/>
                </a:solidFill>
              </a:rPr>
              <a:t>Further study is under way.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9E9242-9420-47CC-970F-0024CF62ADBA}" type="datetime1">
              <a:rPr lang="zh-CN" altLang="en-US" smtClean="0"/>
              <a:t>2012/10/30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USR WORKSHOP, 2012.10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28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00B050"/>
                </a:solidFill>
              </a:rPr>
              <a:t>Brief History</a:t>
            </a:r>
            <a:endParaRPr lang="zh-CN" alt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The Photon Factory Advanced Ring (PF-AR) at KEK, Japan, </a:t>
            </a:r>
            <a:r>
              <a:rPr lang="en-US" altLang="zh-CN" sz="2000" dirty="0" smtClean="0">
                <a:solidFill>
                  <a:srgbClr val="FF0000"/>
                </a:solidFill>
              </a:rPr>
              <a:t>successfully </a:t>
            </a:r>
            <a:r>
              <a:rPr lang="en-US" altLang="zh-CN" sz="2000" dirty="0" smtClean="0">
                <a:solidFill>
                  <a:srgbClr val="FF0000"/>
                </a:solidFill>
              </a:rPr>
              <a:t>designed and commissioned pulsed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sextupole</a:t>
            </a:r>
            <a:r>
              <a:rPr lang="en-US" altLang="zh-CN" sz="2000" dirty="0" smtClean="0">
                <a:solidFill>
                  <a:srgbClr val="FF0000"/>
                </a:solidFill>
              </a:rPr>
              <a:t> magnet (PSM) </a:t>
            </a:r>
            <a:r>
              <a:rPr lang="en-US" altLang="zh-CN" sz="2000" dirty="0">
                <a:solidFill>
                  <a:srgbClr val="FF0000"/>
                </a:solidFill>
              </a:rPr>
              <a:t>in</a:t>
            </a:r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2010.</a:t>
            </a:r>
          </a:p>
          <a:p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en-US" altLang="zh-CN" sz="2000" b="1" dirty="0" smtClean="0">
                <a:solidFill>
                  <a:srgbClr val="7030A0"/>
                </a:solidFill>
              </a:rPr>
              <a:t>Pulsed </a:t>
            </a:r>
            <a:r>
              <a:rPr lang="en-US" altLang="zh-CN" sz="2000" b="1" dirty="0" err="1" smtClean="0">
                <a:solidFill>
                  <a:srgbClr val="7030A0"/>
                </a:solidFill>
              </a:rPr>
              <a:t>sextupole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 injection (PSI) can evidently reduce the dipole oscillation amplitude and improve the performance of the light source with “top-up” injection scheme.</a:t>
            </a:r>
          </a:p>
          <a:p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400" b="1" dirty="0" smtClean="0">
                <a:solidFill>
                  <a:srgbClr val="0070C0"/>
                </a:solidFill>
              </a:rPr>
              <a:t>Typical contributions:</a:t>
            </a:r>
          </a:p>
          <a:p>
            <a:r>
              <a:rPr lang="en-US" altLang="zh-CN" sz="1800" dirty="0" smtClean="0">
                <a:solidFill>
                  <a:srgbClr val="0070C0"/>
                </a:solidFill>
              </a:rPr>
              <a:t>Y. Kobayashi, and K. Harada, EPAC2006, THPLS107</a:t>
            </a:r>
          </a:p>
          <a:p>
            <a:r>
              <a:rPr lang="en-US" altLang="zh-CN" sz="1800" dirty="0" smtClean="0">
                <a:solidFill>
                  <a:srgbClr val="0070C0"/>
                </a:solidFill>
              </a:rPr>
              <a:t>H. </a:t>
            </a:r>
            <a:r>
              <a:rPr lang="en-US" altLang="zh-CN" sz="1800" dirty="0" err="1" smtClean="0">
                <a:solidFill>
                  <a:srgbClr val="0070C0"/>
                </a:solidFill>
              </a:rPr>
              <a:t>Takaki</a:t>
            </a:r>
            <a:r>
              <a:rPr lang="en-US" altLang="zh-CN" sz="1800" dirty="0" smtClean="0">
                <a:solidFill>
                  <a:srgbClr val="0070C0"/>
                </a:solidFill>
              </a:rPr>
              <a:t>, </a:t>
            </a:r>
            <a:r>
              <a:rPr lang="en-US" altLang="zh-CN" sz="1800" i="1" dirty="0" smtClean="0">
                <a:solidFill>
                  <a:srgbClr val="0070C0"/>
                </a:solidFill>
              </a:rPr>
              <a:t>et al.</a:t>
            </a:r>
            <a:r>
              <a:rPr lang="en-US" altLang="zh-CN" sz="1800" dirty="0" smtClean="0">
                <a:solidFill>
                  <a:srgbClr val="0070C0"/>
                </a:solidFill>
              </a:rPr>
              <a:t>, PAC07, MOPAN034</a:t>
            </a:r>
            <a:endParaRPr lang="en-US" altLang="zh-CN" sz="1800" dirty="0">
              <a:solidFill>
                <a:srgbClr val="0070C0"/>
              </a:solidFill>
            </a:endParaRPr>
          </a:p>
          <a:p>
            <a:r>
              <a:rPr lang="en-US" altLang="zh-CN" sz="1800" dirty="0" smtClean="0">
                <a:solidFill>
                  <a:srgbClr val="0070C0"/>
                </a:solidFill>
              </a:rPr>
              <a:t>H. </a:t>
            </a:r>
            <a:r>
              <a:rPr lang="en-US" altLang="zh-CN" sz="1800" dirty="0" err="1" smtClean="0">
                <a:solidFill>
                  <a:srgbClr val="0070C0"/>
                </a:solidFill>
              </a:rPr>
              <a:t>Takaki</a:t>
            </a:r>
            <a:r>
              <a:rPr lang="en-US" altLang="zh-CN" sz="1800" dirty="0" smtClean="0">
                <a:solidFill>
                  <a:srgbClr val="0070C0"/>
                </a:solidFill>
              </a:rPr>
              <a:t>, </a:t>
            </a:r>
            <a:r>
              <a:rPr lang="en-US" altLang="zh-CN" sz="1800" i="1" dirty="0">
                <a:solidFill>
                  <a:srgbClr val="0070C0"/>
                </a:solidFill>
              </a:rPr>
              <a:t>et al</a:t>
            </a:r>
            <a:r>
              <a:rPr lang="en-US" altLang="zh-CN" sz="1800" i="1" dirty="0" smtClean="0">
                <a:solidFill>
                  <a:srgbClr val="0070C0"/>
                </a:solidFill>
              </a:rPr>
              <a:t>.</a:t>
            </a:r>
            <a:r>
              <a:rPr lang="en-US" altLang="zh-CN" sz="1800" dirty="0" smtClean="0">
                <a:solidFill>
                  <a:srgbClr val="0070C0"/>
                </a:solidFill>
              </a:rPr>
              <a:t>, Phys. Rev. ST </a:t>
            </a:r>
            <a:r>
              <a:rPr lang="en-US" altLang="zh-CN" sz="1800" dirty="0" err="1" smtClean="0">
                <a:solidFill>
                  <a:srgbClr val="0070C0"/>
                </a:solidFill>
              </a:rPr>
              <a:t>Accel</a:t>
            </a:r>
            <a:r>
              <a:rPr lang="en-US" altLang="zh-CN" sz="1800" dirty="0" smtClean="0">
                <a:solidFill>
                  <a:srgbClr val="0070C0"/>
                </a:solidFill>
              </a:rPr>
              <a:t>. Beams </a:t>
            </a:r>
            <a:r>
              <a:rPr lang="en-US" altLang="zh-CN" sz="1800" b="1" dirty="0" smtClean="0">
                <a:solidFill>
                  <a:srgbClr val="0070C0"/>
                </a:solidFill>
              </a:rPr>
              <a:t>13</a:t>
            </a:r>
            <a:r>
              <a:rPr lang="en-US" altLang="zh-CN" sz="1800" dirty="0" smtClean="0">
                <a:solidFill>
                  <a:srgbClr val="0070C0"/>
                </a:solidFill>
              </a:rPr>
              <a:t>, 020705 (2010)</a:t>
            </a:r>
          </a:p>
          <a:p>
            <a:r>
              <a:rPr lang="en-US" altLang="zh-CN" sz="1800" dirty="0" smtClean="0">
                <a:solidFill>
                  <a:srgbClr val="0070C0"/>
                </a:solidFill>
              </a:rPr>
              <a:t>C. Sun, </a:t>
            </a:r>
            <a:r>
              <a:rPr lang="en-US" altLang="zh-CN" sz="1800" i="1" dirty="0" smtClean="0">
                <a:solidFill>
                  <a:srgbClr val="0070C0"/>
                </a:solidFill>
              </a:rPr>
              <a:t>et al., </a:t>
            </a:r>
            <a:r>
              <a:rPr lang="en-US" altLang="zh-CN" sz="1800" dirty="0" smtClean="0">
                <a:solidFill>
                  <a:srgbClr val="0070C0"/>
                </a:solidFill>
              </a:rPr>
              <a:t>IPAC10, WEPEA068</a:t>
            </a:r>
          </a:p>
          <a:p>
            <a:r>
              <a:rPr lang="en-US" altLang="zh-CN" sz="1800" dirty="0" smtClean="0">
                <a:solidFill>
                  <a:srgbClr val="0070C0"/>
                </a:solidFill>
              </a:rPr>
              <a:t>X.R. </a:t>
            </a:r>
            <a:r>
              <a:rPr lang="en-US" altLang="zh-CN" sz="1800" dirty="0" err="1" smtClean="0">
                <a:solidFill>
                  <a:srgbClr val="0070C0"/>
                </a:solidFill>
              </a:rPr>
              <a:t>Resende</a:t>
            </a:r>
            <a:r>
              <a:rPr lang="en-US" altLang="zh-CN" sz="1800" dirty="0" smtClean="0">
                <a:solidFill>
                  <a:srgbClr val="0070C0"/>
                </a:solidFill>
              </a:rPr>
              <a:t>, </a:t>
            </a:r>
            <a:r>
              <a:rPr lang="en-US" altLang="zh-CN" sz="1800" i="1" dirty="0">
                <a:solidFill>
                  <a:srgbClr val="0070C0"/>
                </a:solidFill>
              </a:rPr>
              <a:t>et al., </a:t>
            </a:r>
            <a:r>
              <a:rPr lang="en-US" altLang="zh-CN" sz="1800" dirty="0" smtClean="0">
                <a:solidFill>
                  <a:srgbClr val="0070C0"/>
                </a:solidFill>
              </a:rPr>
              <a:t>IPAC11, THPC139</a:t>
            </a:r>
          </a:p>
          <a:p>
            <a:r>
              <a:rPr lang="en-US" altLang="zh-CN" sz="1800" dirty="0" smtClean="0">
                <a:solidFill>
                  <a:srgbClr val="0070C0"/>
                </a:solidFill>
              </a:rPr>
              <a:t>S.C. </a:t>
            </a:r>
            <a:r>
              <a:rPr lang="en-US" altLang="zh-CN" sz="1800" dirty="0" err="1" smtClean="0">
                <a:solidFill>
                  <a:srgbClr val="0070C0"/>
                </a:solidFill>
              </a:rPr>
              <a:t>Leemann</a:t>
            </a:r>
            <a:r>
              <a:rPr lang="en-US" altLang="zh-CN" sz="1800" dirty="0">
                <a:solidFill>
                  <a:srgbClr val="0070C0"/>
                </a:solidFill>
              </a:rPr>
              <a:t>, Phys. Rev. ST </a:t>
            </a:r>
            <a:r>
              <a:rPr lang="en-US" altLang="zh-CN" sz="1800" dirty="0" err="1">
                <a:solidFill>
                  <a:srgbClr val="0070C0"/>
                </a:solidFill>
              </a:rPr>
              <a:t>Accel</a:t>
            </a:r>
            <a:r>
              <a:rPr lang="en-US" altLang="zh-CN" sz="1800" dirty="0">
                <a:solidFill>
                  <a:srgbClr val="0070C0"/>
                </a:solidFill>
              </a:rPr>
              <a:t>. Beams </a:t>
            </a:r>
            <a:r>
              <a:rPr lang="en-US" altLang="zh-CN" sz="1800" b="1" dirty="0" smtClean="0">
                <a:solidFill>
                  <a:srgbClr val="0070C0"/>
                </a:solidFill>
              </a:rPr>
              <a:t>15</a:t>
            </a:r>
            <a:r>
              <a:rPr lang="en-US" altLang="zh-CN" sz="1800" dirty="0" smtClean="0">
                <a:solidFill>
                  <a:srgbClr val="0070C0"/>
                </a:solidFill>
              </a:rPr>
              <a:t>, 050705 </a:t>
            </a:r>
            <a:r>
              <a:rPr lang="en-US" altLang="zh-CN" sz="1800" dirty="0">
                <a:solidFill>
                  <a:srgbClr val="0070C0"/>
                </a:solidFill>
              </a:rPr>
              <a:t>(</a:t>
            </a:r>
            <a:r>
              <a:rPr lang="en-US" altLang="zh-CN" sz="1800" dirty="0" smtClean="0">
                <a:solidFill>
                  <a:srgbClr val="0070C0"/>
                </a:solidFill>
              </a:rPr>
              <a:t>2012)</a:t>
            </a:r>
          </a:p>
          <a:p>
            <a:r>
              <a:rPr lang="en-US" altLang="zh-CN" sz="1800" dirty="0" smtClean="0">
                <a:solidFill>
                  <a:srgbClr val="0070C0"/>
                </a:solidFill>
              </a:rPr>
              <a:t>…</a:t>
            </a:r>
            <a:endParaRPr lang="zh-CN" altLang="en-US" sz="1800" dirty="0">
              <a:solidFill>
                <a:srgbClr val="0070C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28ABAB-4A32-49F0-942D-F516B44EF9D3}" type="datetime1">
              <a:rPr lang="zh-CN" altLang="en-US" smtClean="0"/>
              <a:t>2012/10/30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USR WORKSHOP, 2012.10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710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08881"/>
            <a:ext cx="4491038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Pulsed </a:t>
            </a:r>
            <a:r>
              <a:rPr lang="en-US" altLang="zh-CN" sz="3200" b="1" dirty="0" err="1" smtClean="0">
                <a:solidFill>
                  <a:srgbClr val="00B050"/>
                </a:solidFill>
              </a:rPr>
              <a:t>Sextupole</a:t>
            </a:r>
            <a:r>
              <a:rPr lang="en-US" altLang="zh-CN" sz="3200" b="1" dirty="0" smtClean="0">
                <a:solidFill>
                  <a:srgbClr val="00B050"/>
                </a:solidFill>
              </a:rPr>
              <a:t> Injection in KEK PF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F4E1CA-8BAF-4F9C-B59D-6FEFDD9E13FC}" type="datetime1">
              <a:rPr lang="zh-CN" altLang="en-US" smtClean="0"/>
              <a:t>2012/10/30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USR WORKSHOP, 2012.10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3</a:t>
            </a:fld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02" y="922121"/>
            <a:ext cx="3024337" cy="301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5" y="98072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Cross section view and 2D magnetic field distribution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02" y="4027400"/>
            <a:ext cx="3087034" cy="235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5615" y="3861048"/>
            <a:ext cx="1651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Front view of the PSM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342" y="4094075"/>
            <a:ext cx="3052050" cy="229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36096" y="3872081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Installation of PSM in the PF ring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9" y="847745"/>
            <a:ext cx="4347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Beam oscillations of the stored beam immediately after injection</a:t>
            </a:r>
            <a:endParaRPr lang="zh-CN" alt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61132" y="631111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en-US" altLang="zh-CN" sz="1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Takaki</a:t>
            </a:r>
            <a:r>
              <a:rPr lang="en-US" altLang="zh-CN" sz="1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altLang="zh-CN" sz="1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Phys. Rev. ST </a:t>
            </a:r>
            <a:r>
              <a:rPr lang="en-US" altLang="zh-CN" sz="1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Accel</a:t>
            </a:r>
            <a:r>
              <a:rPr lang="en-US" altLang="zh-CN" sz="1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Beams 13, 020705 (2010)</a:t>
            </a:r>
          </a:p>
        </p:txBody>
      </p:sp>
    </p:spTree>
    <p:extLst>
      <p:ext uri="{BB962C8B-B14F-4D97-AF65-F5344CB8AC3E}">
        <p14:creationId xmlns:p14="http://schemas.microsoft.com/office/powerpoint/2010/main" val="40050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36643"/>
            <a:ext cx="3964677" cy="273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00B050"/>
                </a:solidFill>
              </a:rPr>
              <a:t>Principle</a:t>
            </a:r>
            <a:endParaRPr lang="zh-CN" alt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PBI (using kicker magnet) vs. PSI (using pulsed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sextupole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magnet)  in electron storage rings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9036D1-9BA2-4AA2-8B69-A6AC4FE6D94C}" type="datetime1">
              <a:rPr lang="zh-CN" altLang="en-US" smtClean="0"/>
              <a:t>2012/10/30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USR WORKSHOP, 2012.10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95"/>
          <a:stretch/>
        </p:blipFill>
        <p:spPr bwMode="auto">
          <a:xfrm>
            <a:off x="398782" y="1988840"/>
            <a:ext cx="4176464" cy="157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35852"/>
            <a:ext cx="2640507" cy="254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80112" y="1336643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SSRF design</a:t>
            </a:r>
            <a:endParaRPr lang="zh-CN" altLang="en-US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56"/>
          <a:stretch/>
        </p:blipFill>
        <p:spPr bwMode="auto">
          <a:xfrm>
            <a:off x="539552" y="4437112"/>
            <a:ext cx="4176464" cy="168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olidFill>
                  <a:srgbClr val="00B050"/>
                </a:solidFill>
              </a:rPr>
              <a:t>Principle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0C0AB1-3CB0-4278-B246-3B217FAFB1D9}" type="datetime1">
              <a:rPr lang="zh-CN" altLang="en-US" smtClean="0"/>
              <a:t>2012/10/30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USR WORKSHOP, 2012.10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3613100" cy="322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933582"/>
            <a:ext cx="4536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Injection </a:t>
            </a:r>
            <a:r>
              <a:rPr lang="en-US" altLang="zh-CN" sz="1600" b="1" dirty="0" err="1" smtClean="0">
                <a:solidFill>
                  <a:srgbClr val="FF0000"/>
                </a:solidFill>
              </a:rPr>
              <a:t>emittance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  (at septum)</a:t>
            </a:r>
          </a:p>
          <a:p>
            <a:r>
              <a:rPr lang="en-US" altLang="zh-CN" sz="1400" dirty="0" smtClean="0">
                <a:solidFill>
                  <a:srgbClr val="00B050"/>
                </a:solidFill>
              </a:rPr>
              <a:t>in terms of normalized coordinates</a:t>
            </a:r>
            <a:endParaRPr lang="zh-CN" altLang="en-US" sz="1400" dirty="0">
              <a:solidFill>
                <a:srgbClr val="00B050"/>
              </a:solidFill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083983"/>
              </p:ext>
            </p:extLst>
          </p:nvPr>
        </p:nvGraphicFramePr>
        <p:xfrm>
          <a:off x="683568" y="1518356"/>
          <a:ext cx="2459954" cy="470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0" name="Equation" r:id="rId4" imgW="2323800" imgH="444240" progId="Equation.DSMT4">
                  <p:embed/>
                </p:oleObj>
              </mc:Choice>
              <mc:Fallback>
                <p:oleObj name="Equation" r:id="rId4" imgW="23238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1518356"/>
                        <a:ext cx="2459954" cy="470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9045" y="3212976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Reduced </a:t>
            </a:r>
            <a:r>
              <a:rPr lang="en-US" altLang="zh-CN" sz="1600" b="1" dirty="0" err="1" smtClean="0">
                <a:solidFill>
                  <a:srgbClr val="FF0000"/>
                </a:solidFill>
              </a:rPr>
              <a:t>emittance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  (</a:t>
            </a:r>
            <a:r>
              <a:rPr lang="en-US" altLang="zh-CN" sz="1600" b="1" dirty="0">
                <a:solidFill>
                  <a:srgbClr val="FF0000"/>
                </a:solidFill>
              </a:rPr>
              <a:t>at PSM,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after </a:t>
            </a:r>
            <a:r>
              <a:rPr lang="en-US" altLang="zh-CN" sz="1600" b="1" dirty="0">
                <a:solidFill>
                  <a:srgbClr val="FF0000"/>
                </a:solidFill>
              </a:rPr>
              <a:t>kick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461" y="2060848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B050"/>
                </a:solidFill>
              </a:rPr>
              <a:t>Injection </a:t>
            </a:r>
            <a:r>
              <a:rPr lang="en-US" altLang="zh-CN" sz="1600" b="1" dirty="0" err="1" smtClean="0">
                <a:solidFill>
                  <a:srgbClr val="00B050"/>
                </a:solidFill>
              </a:rPr>
              <a:t>emittance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  (at PSM, before kick)</a:t>
            </a: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203043"/>
              </p:ext>
            </p:extLst>
          </p:nvPr>
        </p:nvGraphicFramePr>
        <p:xfrm>
          <a:off x="1004888" y="2433638"/>
          <a:ext cx="1092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1" name="Equation" r:id="rId6" imgW="1091880" imgH="711000" progId="Equation.DSMT4">
                  <p:embed/>
                </p:oleObj>
              </mc:Choice>
              <mc:Fallback>
                <p:oleObj name="Equation" r:id="rId6" imgW="10918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4888" y="2433638"/>
                        <a:ext cx="10922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66474"/>
              </p:ext>
            </p:extLst>
          </p:nvPr>
        </p:nvGraphicFramePr>
        <p:xfrm>
          <a:off x="985838" y="3722688"/>
          <a:ext cx="1130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2" name="Equation" r:id="rId8" imgW="1130040" imgH="698400" progId="Equation.DSMT4">
                  <p:embed/>
                </p:oleObj>
              </mc:Choice>
              <mc:Fallback>
                <p:oleObj name="Equation" r:id="rId8" imgW="1130040" imgH="698400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3722688"/>
                        <a:ext cx="11303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123728" y="2852936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If considering only linear optics</a:t>
            </a:r>
            <a:endParaRPr lang="zh-CN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1460" y="4492424"/>
            <a:ext cx="6300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70C0"/>
                </a:solidFill>
              </a:rPr>
              <a:t>To ensure the beam is accepted by the ring, the reduced </a:t>
            </a:r>
            <a:r>
              <a:rPr lang="en-US" altLang="zh-CN" sz="1400" dirty="0" err="1" smtClean="0">
                <a:solidFill>
                  <a:srgbClr val="0070C0"/>
                </a:solidFill>
              </a:rPr>
              <a:t>emittance</a:t>
            </a:r>
            <a:r>
              <a:rPr lang="en-US" altLang="zh-CN" sz="1400" dirty="0" smtClean="0">
                <a:solidFill>
                  <a:srgbClr val="0070C0"/>
                </a:solidFill>
              </a:rPr>
              <a:t> should be smaller than the ring acceptance</a:t>
            </a:r>
            <a:endParaRPr lang="zh-CN" altLang="en-US" sz="1400" dirty="0">
              <a:solidFill>
                <a:srgbClr val="0070C0"/>
              </a:solidFill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9666"/>
              </p:ext>
            </p:extLst>
          </p:nvPr>
        </p:nvGraphicFramePr>
        <p:xfrm>
          <a:off x="731838" y="4909790"/>
          <a:ext cx="15398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" name="Equation" r:id="rId10" imgW="1066680" imgH="469800" progId="Equation.DSMT4">
                  <p:embed/>
                </p:oleObj>
              </mc:Choice>
              <mc:Fallback>
                <p:oleObj name="Equation" r:id="rId10" imgW="10666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1838" y="4909790"/>
                        <a:ext cx="1539875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31461" y="5597961"/>
            <a:ext cx="3636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B050"/>
                </a:solidFill>
              </a:rPr>
              <a:t>The kick of the PSM</a:t>
            </a:r>
            <a:endParaRPr lang="zh-CN" altLang="en-US" sz="1400" b="1" dirty="0">
              <a:solidFill>
                <a:srgbClr val="00B050"/>
              </a:solidFill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073905"/>
              </p:ext>
            </p:extLst>
          </p:nvPr>
        </p:nvGraphicFramePr>
        <p:xfrm>
          <a:off x="2439075" y="5569495"/>
          <a:ext cx="2616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" name="Equation" r:id="rId12" imgW="2616120" imgH="419040" progId="Equation.DSMT4">
                  <p:embed/>
                </p:oleObj>
              </mc:Choice>
              <mc:Fallback>
                <p:oleObj name="Equation" r:id="rId12" imgW="26161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39075" y="5569495"/>
                        <a:ext cx="26162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540326" y="3907649"/>
            <a:ext cx="2751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altLang="zh-CN" sz="1400" dirty="0" smtClean="0">
                <a:solidFill>
                  <a:srgbClr val="FF0000"/>
                </a:solidFill>
              </a:rPr>
              <a:t> is the phase advance between the septum and the PSM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" r="7678"/>
          <a:stretch/>
        </p:blipFill>
        <p:spPr>
          <a:xfrm>
            <a:off x="539552" y="886662"/>
            <a:ext cx="8208912" cy="477458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00B050"/>
                </a:solidFill>
              </a:rPr>
              <a:t>Beijing </a:t>
            </a:r>
            <a:r>
              <a:rPr lang="en-US" altLang="zh-CN" sz="3600" b="1" dirty="0">
                <a:solidFill>
                  <a:srgbClr val="00B050"/>
                </a:solidFill>
              </a:rPr>
              <a:t>Advanced Photon Source (BAPS)</a:t>
            </a:r>
            <a:endParaRPr lang="zh-CN" alt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E8A44-ADED-43E8-934E-13712AED2610}" type="datetime1">
              <a:rPr lang="zh-CN" altLang="en-US" smtClean="0"/>
              <a:t>2012/10/30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  <p:sp useBgFill="1">
        <p:nvSpPr>
          <p:cNvPr id="9" name="TextBox 8"/>
          <p:cNvSpPr txBox="1"/>
          <p:nvPr/>
        </p:nvSpPr>
        <p:spPr>
          <a:xfrm>
            <a:off x="830106" y="5589240"/>
            <a:ext cx="6046149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Circumference: 1364.8 m,  2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superperiods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, 36 </a:t>
            </a:r>
            <a:r>
              <a:rPr lang="en-US" altLang="zh-CN" sz="1200" dirty="0" err="1" smtClean="0">
                <a:latin typeface="Times New Roman" pitchFamily="18" charset="0"/>
                <a:cs typeface="Times New Roman" pitchFamily="18" charset="0"/>
              </a:rPr>
              <a:t>supercells</a:t>
            </a: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Working point: 111.39, 39.30</a:t>
            </a:r>
          </a:p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Natural chromaticity: -184, -181</a:t>
            </a:r>
          </a:p>
          <a:p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Natural </a:t>
            </a:r>
            <a:r>
              <a:rPr lang="en-US" altLang="zh-CN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emittance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51 </a:t>
            </a:r>
            <a:r>
              <a:rPr lang="en-US" altLang="zh-CN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pm.rad</a:t>
            </a:r>
            <a:endParaRPr lang="zh-CN" alt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11960" y="886661"/>
            <a:ext cx="1289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Linear Optics </a:t>
            </a:r>
            <a:endParaRPr lang="zh-CN" altLang="en-US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1274275"/>
            <a:ext cx="453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Two high-beta 10-m straight sections for injection, </a:t>
            </a:r>
          </a:p>
          <a:p>
            <a:r>
              <a:rPr lang="en-US" altLang="zh-CN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the middle </a:t>
            </a:r>
            <a:r>
              <a:rPr lang="en-US" altLang="zh-CN" sz="1200" b="1" dirty="0" err="1">
                <a:solidFill>
                  <a:srgbClr val="0070C0"/>
                </a:solidFill>
                <a:latin typeface="Symbol" pitchFamily="18" charset="2"/>
              </a:rPr>
              <a:t>b</a:t>
            </a:r>
            <a:r>
              <a:rPr lang="en-US" altLang="zh-CN" sz="1200" b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12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/y</a:t>
            </a:r>
            <a:r>
              <a:rPr lang="en-US" altLang="zh-CN" sz="1200" b="1" dirty="0">
                <a:solidFill>
                  <a:srgbClr val="0070C0"/>
                </a:solidFill>
              </a:rPr>
              <a:t> </a:t>
            </a:r>
            <a:r>
              <a:rPr lang="en-US" altLang="zh-CN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(80, 21) </a:t>
            </a:r>
            <a:r>
              <a:rPr lang="en-US" altLang="zh-CN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altLang="zh-CN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USR WORKSHOP, 2012.10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00B050"/>
                </a:solidFill>
              </a:rPr>
              <a:t>Nonlinear Optimization</a:t>
            </a:r>
            <a:endParaRPr lang="zh-CN" alt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CF3D41-3A06-4A10-A273-B50C81E30BFA}" type="datetime1">
              <a:rPr lang="zh-CN" altLang="en-US" smtClean="0"/>
              <a:t>2012/10/30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USR WORKSHOP, 2012.10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4" y="908721"/>
            <a:ext cx="4755425" cy="28803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119675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>
                <a:latin typeface="Times New Roman" pitchFamily="18" charset="0"/>
                <a:cs typeface="Times New Roman" pitchFamily="18" charset="0"/>
              </a:rPr>
              <a:t>Supercell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 w/ Inj. Sec. </a:t>
            </a:r>
            <a:endParaRPr lang="zh-CN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7" y="3789040"/>
            <a:ext cx="4902759" cy="27360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51992" y="407707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>
                <a:latin typeface="Times New Roman" pitchFamily="18" charset="0"/>
                <a:cs typeface="Times New Roman" pitchFamily="18" charset="0"/>
              </a:rPr>
              <a:t>Supercell</a:t>
            </a:r>
            <a:r>
              <a:rPr lang="en-US" altLang="zh-CN" sz="1400" b="1" dirty="0" smtClean="0">
                <a:latin typeface="Times New Roman" pitchFamily="18" charset="0"/>
                <a:cs typeface="Times New Roman" pitchFamily="18" charset="0"/>
              </a:rPr>
              <a:t> w/ ID Sec. </a:t>
            </a:r>
            <a:endParaRPr lang="zh-CN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4226" y="1183540"/>
            <a:ext cx="3992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Phase advance (</a:t>
            </a:r>
            <a:r>
              <a:rPr lang="en-US" altLang="zh-CN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supercell</a:t>
            </a:r>
            <a:r>
              <a:rPr lang="en-US" altLang="zh-CN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w/ Inj. Sec.) 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H/V</a:t>
            </a:r>
            <a:r>
              <a:rPr lang="en-US" altLang="zh-CN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r>
              <a:rPr lang="en-US" altLang="zh-CN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Phase advance (</a:t>
            </a:r>
            <a:r>
              <a:rPr lang="en-US" altLang="zh-CN" sz="1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supercell</a:t>
            </a:r>
            <a:r>
              <a:rPr lang="en-US" altLang="zh-CN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w/ </a:t>
            </a:r>
            <a:r>
              <a:rPr lang="en-US" altLang="zh-CN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 </a:t>
            </a:r>
            <a:r>
              <a:rPr lang="en-US" altLang="zh-CN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Sec</a:t>
            </a:r>
            <a:r>
              <a:rPr lang="en-US" altLang="zh-CN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.) + 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400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/0</a:t>
            </a:r>
          </a:p>
          <a:p>
            <a:endParaRPr lang="en-US" altLang="zh-CN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Every 12 </a:t>
            </a:r>
            <a:r>
              <a:rPr lang="en-US" altLang="zh-CN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supercells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forms a quasi-3</a:t>
            </a:r>
            <a:r>
              <a:rPr lang="en-US" altLang="zh-CN" sz="1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-order </a:t>
            </a:r>
            <a:r>
              <a:rPr lang="en-US" altLang="zh-CN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achromat</a:t>
            </a:r>
            <a:endParaRPr lang="zh-CN" alt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D:\atzip1\BAPS\BAPS_new\TME16_results\TME16_4_1results\with7groupsextupoles\D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" r="6905"/>
          <a:stretch/>
        </p:blipFill>
        <p:spPr bwMode="auto">
          <a:xfrm>
            <a:off x="4860031" y="2890083"/>
            <a:ext cx="3750427" cy="319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25498" y="2780928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Large On-momentum DA</a:t>
            </a:r>
            <a:endParaRPr lang="zh-CN" altLang="en-US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6444208" y="2204864"/>
            <a:ext cx="416143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>
          <a:xfrm>
            <a:off x="4972239" y="6089553"/>
            <a:ext cx="3753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latin typeface="Times New Roman" pitchFamily="18" charset="0"/>
                <a:cs typeface="Times New Roman" pitchFamily="18" charset="0"/>
              </a:rPr>
              <a:t>The pulsed </a:t>
            </a:r>
            <a:r>
              <a:rPr lang="en-US" altLang="zh-CN" sz="1200" b="1" dirty="0" err="1">
                <a:latin typeface="Times New Roman" pitchFamily="18" charset="0"/>
                <a:cs typeface="Times New Roman" pitchFamily="18" charset="0"/>
              </a:rPr>
              <a:t>sextupole</a:t>
            </a:r>
            <a:r>
              <a:rPr lang="en-US" altLang="zh-CN" sz="1200" b="1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altLang="zh-CN" sz="1200" b="1" dirty="0" smtClean="0">
                <a:latin typeface="Times New Roman" pitchFamily="18" charset="0"/>
                <a:cs typeface="Times New Roman" pitchFamily="18" charset="0"/>
              </a:rPr>
              <a:t>located </a:t>
            </a:r>
            <a:r>
              <a:rPr lang="en-US" altLang="zh-CN" sz="1200" b="1" dirty="0">
                <a:latin typeface="Times New Roman" pitchFamily="18" charset="0"/>
                <a:cs typeface="Times New Roman" pitchFamily="18" charset="0"/>
              </a:rPr>
              <a:t>in the straight </a:t>
            </a:r>
            <a:r>
              <a:rPr lang="en-US" altLang="zh-CN" sz="1200" b="1" dirty="0" smtClean="0">
                <a:latin typeface="Times New Roman" pitchFamily="18" charset="0"/>
                <a:cs typeface="Times New Roman" pitchFamily="18" charset="0"/>
              </a:rPr>
              <a:t>section.</a:t>
            </a:r>
            <a:endParaRPr lang="en-US" altLang="zh-CN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3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00B050"/>
                </a:solidFill>
              </a:rPr>
              <a:t>Pulsed </a:t>
            </a:r>
            <a:r>
              <a:rPr lang="en-US" altLang="zh-CN" sz="3600" b="1" dirty="0" err="1" smtClean="0">
                <a:solidFill>
                  <a:srgbClr val="00B050"/>
                </a:solidFill>
              </a:rPr>
              <a:t>Sextupole</a:t>
            </a:r>
            <a:r>
              <a:rPr lang="en-US" altLang="zh-CN" sz="3600" b="1" dirty="0" smtClean="0">
                <a:solidFill>
                  <a:srgbClr val="00B050"/>
                </a:solidFill>
              </a:rPr>
              <a:t> Injection for BAPS</a:t>
            </a:r>
            <a:endParaRPr lang="zh-CN" altLang="en-US" sz="3600" b="1" dirty="0">
              <a:solidFill>
                <a:srgbClr val="00B050"/>
              </a:solidFill>
            </a:endParaRPr>
          </a:p>
        </p:txBody>
      </p:sp>
      <p:sp useBgFill="1"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524666"/>
          </a:xfrm>
        </p:spPr>
        <p:txBody>
          <a:bodyPr/>
          <a:lstStyle/>
          <a:p>
            <a:endParaRPr lang="en-US" altLang="zh-CN" sz="1600" dirty="0" smtClean="0">
              <a:solidFill>
                <a:srgbClr val="0070C0"/>
              </a:solidFill>
            </a:endParaRPr>
          </a:p>
          <a:p>
            <a:r>
              <a:rPr lang="en-US" altLang="zh-CN" sz="1600" dirty="0" smtClean="0">
                <a:solidFill>
                  <a:srgbClr val="0070C0"/>
                </a:solidFill>
              </a:rPr>
              <a:t>Injected beam: 4 </a:t>
            </a:r>
            <a:r>
              <a:rPr lang="en-US" altLang="zh-CN" sz="1600" dirty="0" err="1" smtClean="0">
                <a:solidFill>
                  <a:srgbClr val="0070C0"/>
                </a:solidFill>
              </a:rPr>
              <a:t>nm.rad</a:t>
            </a:r>
            <a:r>
              <a:rPr lang="en-US" altLang="zh-CN" sz="1600" dirty="0" smtClean="0">
                <a:solidFill>
                  <a:srgbClr val="0070C0"/>
                </a:solidFill>
              </a:rPr>
              <a:t>   from booster</a:t>
            </a:r>
          </a:p>
          <a:p>
            <a:r>
              <a:rPr lang="en-US" altLang="zh-CN" sz="1600" dirty="0" smtClean="0">
                <a:solidFill>
                  <a:srgbClr val="0070C0"/>
                </a:solidFill>
              </a:rPr>
              <a:t>Vacuum chamber </a:t>
            </a:r>
            <a:r>
              <a:rPr lang="en-US" altLang="zh-CN" sz="1600" dirty="0" smtClean="0">
                <a:solidFill>
                  <a:srgbClr val="0070C0"/>
                </a:solidFill>
              </a:rPr>
              <a:t>half gap</a:t>
            </a:r>
            <a:r>
              <a:rPr lang="en-US" altLang="zh-CN" sz="1600" dirty="0" smtClean="0">
                <a:solidFill>
                  <a:srgbClr val="0070C0"/>
                </a:solidFill>
              </a:rPr>
              <a:t>:  </a:t>
            </a:r>
            <a:r>
              <a:rPr lang="en-US" altLang="zh-CN" sz="1600" dirty="0" smtClean="0">
                <a:solidFill>
                  <a:srgbClr val="0070C0"/>
                </a:solidFill>
              </a:rPr>
              <a:t>11 mm</a:t>
            </a:r>
          </a:p>
          <a:p>
            <a:r>
              <a:rPr lang="en-US" altLang="zh-CN" sz="1600" dirty="0" smtClean="0">
                <a:solidFill>
                  <a:srgbClr val="0070C0"/>
                </a:solidFill>
              </a:rPr>
              <a:t>Injection in the </a:t>
            </a:r>
            <a:r>
              <a:rPr lang="en-US" altLang="zh-CN" sz="1600" b="1" dirty="0" smtClean="0">
                <a:solidFill>
                  <a:schemeClr val="accent6"/>
                </a:solidFill>
              </a:rPr>
              <a:t>High-beta 10-m </a:t>
            </a:r>
            <a:r>
              <a:rPr lang="en-US" altLang="zh-CN" sz="1600" b="1" dirty="0">
                <a:solidFill>
                  <a:schemeClr val="accent6"/>
                </a:solidFill>
              </a:rPr>
              <a:t>Straight </a:t>
            </a:r>
            <a:r>
              <a:rPr lang="en-US" altLang="zh-CN" sz="1600" b="1" dirty="0" smtClean="0">
                <a:solidFill>
                  <a:schemeClr val="accent6"/>
                </a:solidFill>
              </a:rPr>
              <a:t>section</a:t>
            </a:r>
            <a:r>
              <a:rPr lang="en-US" altLang="zh-CN" sz="1600" dirty="0" smtClean="0">
                <a:solidFill>
                  <a:srgbClr val="0070C0"/>
                </a:solidFill>
              </a:rPr>
              <a:t>, promising moderate </a:t>
            </a:r>
            <a:r>
              <a:rPr lang="en-US" altLang="zh-CN" sz="1600" dirty="0" err="1" smtClean="0">
                <a:solidFill>
                  <a:srgbClr val="0070C0"/>
                </a:solidFill>
              </a:rPr>
              <a:t>sextupole</a:t>
            </a:r>
            <a:r>
              <a:rPr lang="en-US" altLang="zh-CN" sz="1600" dirty="0" smtClean="0">
                <a:solidFill>
                  <a:srgbClr val="0070C0"/>
                </a:solidFill>
              </a:rPr>
              <a:t> strength.</a:t>
            </a:r>
          </a:p>
          <a:p>
            <a:endParaRPr lang="en-US" altLang="zh-CN" sz="1600" dirty="0" smtClean="0">
              <a:solidFill>
                <a:srgbClr val="0070C0"/>
              </a:solidFill>
            </a:endParaRPr>
          </a:p>
          <a:p>
            <a:r>
              <a:rPr lang="en-US" altLang="zh-CN" sz="2400" b="1" dirty="0" smtClean="0">
                <a:solidFill>
                  <a:srgbClr val="00B050"/>
                </a:solidFill>
              </a:rPr>
              <a:t>PSI options:</a:t>
            </a:r>
          </a:p>
          <a:p>
            <a:r>
              <a:rPr lang="en-US" altLang="zh-CN" sz="1600" b="1" dirty="0" smtClean="0"/>
              <a:t>Option 1: </a:t>
            </a:r>
            <a:r>
              <a:rPr lang="en-US" altLang="zh-CN" sz="1600" b="1" dirty="0" smtClean="0">
                <a:solidFill>
                  <a:srgbClr val="FF3300"/>
                </a:solidFill>
              </a:rPr>
              <a:t>Between injection point (end of the septum) and kick point (location of the pulsed </a:t>
            </a:r>
            <a:r>
              <a:rPr lang="en-US" altLang="zh-CN" sz="1600" b="1" dirty="0" err="1" smtClean="0">
                <a:solidFill>
                  <a:srgbClr val="FF3300"/>
                </a:solidFill>
              </a:rPr>
              <a:t>sextupole</a:t>
            </a:r>
            <a:r>
              <a:rPr lang="en-US" altLang="zh-CN" sz="1600" b="1" dirty="0" smtClean="0">
                <a:solidFill>
                  <a:srgbClr val="FF3300"/>
                </a:solidFill>
              </a:rPr>
              <a:t>), only drift space.</a:t>
            </a:r>
          </a:p>
          <a:p>
            <a:r>
              <a:rPr lang="en-US" altLang="zh-CN" sz="1200" b="1" dirty="0" smtClean="0">
                <a:solidFill>
                  <a:schemeClr val="accent6"/>
                </a:solidFill>
              </a:rPr>
              <a:t>--- If required, needs to use </a:t>
            </a:r>
            <a:r>
              <a:rPr lang="en-US" altLang="zh-CN" sz="1200" b="1" dirty="0" smtClean="0">
                <a:solidFill>
                  <a:schemeClr val="accent6">
                    <a:lumMod val="50000"/>
                  </a:schemeClr>
                </a:solidFill>
              </a:rPr>
              <a:t>only a larger-aperture vacuum chamber </a:t>
            </a:r>
            <a:r>
              <a:rPr lang="en-US" altLang="zh-CN" sz="1200" b="1" dirty="0" smtClean="0">
                <a:solidFill>
                  <a:schemeClr val="accent6"/>
                </a:solidFill>
              </a:rPr>
              <a:t>in the drift space.</a:t>
            </a:r>
          </a:p>
          <a:p>
            <a:r>
              <a:rPr lang="en-US" altLang="zh-CN" sz="1200" b="1" dirty="0" smtClean="0">
                <a:solidFill>
                  <a:schemeClr val="accent6"/>
                </a:solidFill>
              </a:rPr>
              <a:t>---</a:t>
            </a:r>
            <a:r>
              <a:rPr lang="en-US" altLang="zh-CN" sz="1200" b="1" dirty="0" smtClean="0">
                <a:solidFill>
                  <a:schemeClr val="accent6">
                    <a:lumMod val="50000"/>
                  </a:schemeClr>
                </a:solidFill>
              </a:rPr>
              <a:t>Small phase advance</a:t>
            </a:r>
            <a:r>
              <a:rPr lang="en-US" altLang="zh-CN" sz="1200" b="1" dirty="0" smtClean="0">
                <a:solidFill>
                  <a:schemeClr val="accent6"/>
                </a:solidFill>
              </a:rPr>
              <a:t>, strict requirements for the injection angle and pulsed </a:t>
            </a:r>
            <a:r>
              <a:rPr lang="en-US" altLang="zh-CN" sz="1200" b="1" dirty="0" err="1" smtClean="0">
                <a:solidFill>
                  <a:schemeClr val="accent6"/>
                </a:solidFill>
              </a:rPr>
              <a:t>sextupole</a:t>
            </a:r>
            <a:r>
              <a:rPr lang="en-US" altLang="zh-CN" sz="1200" b="1" dirty="0" smtClean="0">
                <a:solidFill>
                  <a:schemeClr val="accent6"/>
                </a:solidFill>
              </a:rPr>
              <a:t> strength.</a:t>
            </a:r>
          </a:p>
          <a:p>
            <a:endParaRPr lang="en-US" altLang="zh-CN" sz="1400" dirty="0">
              <a:solidFill>
                <a:schemeClr val="accent6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78487-B7AB-4488-940E-5478BE16905C}" type="datetime1">
              <a:rPr lang="zh-CN" altLang="en-US" smtClean="0"/>
              <a:t>2012/10/30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USR WORKSHOP, 2012.10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" r="6473"/>
          <a:stretch/>
        </p:blipFill>
        <p:spPr>
          <a:xfrm>
            <a:off x="323528" y="3970000"/>
            <a:ext cx="8568951" cy="230425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911639" y="5352059"/>
            <a:ext cx="51349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779912" y="5397778"/>
            <a:ext cx="1290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Septum magnets</a:t>
            </a:r>
            <a:endParaRPr lang="zh-CN" altLang="en-US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5076056" y="5187389"/>
            <a:ext cx="72008" cy="2103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/>
          <p:cNvSpPr/>
          <p:nvPr/>
        </p:nvSpPr>
        <p:spPr>
          <a:xfrm>
            <a:off x="5220072" y="5187389"/>
            <a:ext cx="72008" cy="2103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5364088" y="5187389"/>
            <a:ext cx="72008" cy="2103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菱形 12"/>
          <p:cNvSpPr/>
          <p:nvPr/>
        </p:nvSpPr>
        <p:spPr>
          <a:xfrm>
            <a:off x="5508104" y="5187389"/>
            <a:ext cx="72008" cy="2103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菱形 13"/>
          <p:cNvSpPr/>
          <p:nvPr/>
        </p:nvSpPr>
        <p:spPr>
          <a:xfrm>
            <a:off x="5652120" y="5187389"/>
            <a:ext cx="72008" cy="210389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499992" y="5349877"/>
            <a:ext cx="43595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773654" y="4869160"/>
            <a:ext cx="1693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Pulsed </a:t>
            </a:r>
            <a:r>
              <a:rPr lang="en-US" altLang="zh-CN" sz="1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sextupoles</a:t>
            </a:r>
            <a:endParaRPr lang="zh-CN" altLang="en-US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inj_sext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480719" cy="35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 smtClean="0">
                <a:solidFill>
                  <a:srgbClr val="00B050"/>
                </a:solidFill>
              </a:rPr>
              <a:t>Pulsed </a:t>
            </a:r>
            <a:r>
              <a:rPr lang="en-US" altLang="zh-CN" sz="3600" b="1" dirty="0" err="1" smtClean="0">
                <a:solidFill>
                  <a:srgbClr val="00B050"/>
                </a:solidFill>
              </a:rPr>
              <a:t>Sextupole</a:t>
            </a:r>
            <a:r>
              <a:rPr lang="en-US" altLang="zh-CN" sz="3600" b="1" dirty="0" smtClean="0">
                <a:solidFill>
                  <a:srgbClr val="00B050"/>
                </a:solidFill>
              </a:rPr>
              <a:t> Injection Option 1</a:t>
            </a:r>
            <a:endParaRPr lang="zh-CN" alt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600" dirty="0" smtClean="0"/>
              <a:t>Large injection angle and large pulsed </a:t>
            </a:r>
            <a:r>
              <a:rPr lang="en-US" altLang="zh-CN" sz="1600" dirty="0" err="1" smtClean="0"/>
              <a:t>sextupole</a:t>
            </a:r>
            <a:r>
              <a:rPr lang="en-US" altLang="zh-CN" sz="1600" dirty="0" smtClean="0"/>
              <a:t> strength, </a:t>
            </a:r>
          </a:p>
          <a:p>
            <a:pPr marL="0" indent="0">
              <a:buNone/>
            </a:pPr>
            <a:r>
              <a:rPr lang="en-US" altLang="zh-CN" sz="1600" dirty="0">
                <a:sym typeface="Wingdings" pitchFamily="2" charset="2"/>
              </a:rPr>
              <a:t>	</a:t>
            </a:r>
            <a:r>
              <a:rPr lang="en-US" altLang="zh-CN" sz="1600" dirty="0" smtClean="0">
                <a:sym typeface="Wingdings" pitchFamily="2" charset="2"/>
              </a:rPr>
              <a:t> </a:t>
            </a:r>
            <a:r>
              <a:rPr lang="en-US" altLang="zh-CN" sz="1600" dirty="0" smtClean="0">
                <a:solidFill>
                  <a:srgbClr val="0070C0"/>
                </a:solidFill>
                <a:sym typeface="Wingdings" pitchFamily="2" charset="2"/>
              </a:rPr>
              <a:t>thick septum magnet and thick pulsed </a:t>
            </a:r>
            <a:r>
              <a:rPr lang="en-US" altLang="zh-CN" sz="1600" dirty="0" err="1" smtClean="0">
                <a:solidFill>
                  <a:srgbClr val="0070C0"/>
                </a:solidFill>
                <a:sym typeface="Wingdings" pitchFamily="2" charset="2"/>
              </a:rPr>
              <a:t>sextupole</a:t>
            </a:r>
            <a:endParaRPr lang="en-US" altLang="zh-CN" sz="1600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zh-CN" sz="1600" dirty="0" smtClean="0">
                <a:sym typeface="Wingdings" pitchFamily="2" charset="2"/>
              </a:rPr>
              <a:t>	 </a:t>
            </a:r>
            <a:r>
              <a:rPr lang="en-US" altLang="zh-CN" sz="1600" dirty="0">
                <a:solidFill>
                  <a:srgbClr val="0070C0"/>
                </a:solidFill>
                <a:sym typeface="Wingdings" pitchFamily="2" charset="2"/>
              </a:rPr>
              <a:t>Detailed study for the trajectory in the pulsed </a:t>
            </a:r>
            <a:r>
              <a:rPr lang="en-US" altLang="zh-CN" sz="1600" dirty="0" err="1">
                <a:solidFill>
                  <a:srgbClr val="0070C0"/>
                </a:solidFill>
                <a:sym typeface="Wingdings" pitchFamily="2" charset="2"/>
              </a:rPr>
              <a:t>sextupole</a:t>
            </a:r>
            <a:r>
              <a:rPr lang="en-US" altLang="zh-CN" sz="16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altLang="zh-CN" sz="1600" dirty="0" smtClean="0">
                <a:solidFill>
                  <a:srgbClr val="0070C0"/>
                </a:solidFill>
                <a:sym typeface="Wingdings" pitchFamily="2" charset="2"/>
              </a:rPr>
              <a:t> is required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9577F6-6D20-41DF-97C7-B34A2533E0A3}" type="datetime1">
              <a:rPr lang="zh-CN" altLang="en-US" smtClean="0"/>
              <a:t>2012/10/30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Y. Jiao, USR WORKSHOP, 2012.10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0554-2CE8-481F-80C6-C67121FA39B5}" type="slidenum">
              <a:rPr lang="zh-CN" altLang="en-US" smtClean="0"/>
              <a:pPr>
                <a:defRPr/>
              </a:pPr>
              <a:t>9</a:t>
            </a:fld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67342" y="5283205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PSM: r = 24mm, L=0.6 m, k</a:t>
            </a:r>
            <a:r>
              <a:rPr lang="en-US" altLang="zh-CN" sz="1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= B’’/B</a:t>
            </a:r>
            <a:r>
              <a:rPr lang="en-US" altLang="zh-CN" sz="1400" dirty="0" smtClean="0">
                <a:latin typeface="Symbol" pitchFamily="18" charset="2"/>
                <a:cs typeface="Times New Roman" pitchFamily="18" charset="0"/>
              </a:rPr>
              <a:t>r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= 59.3 m</a:t>
            </a:r>
            <a:r>
              <a:rPr lang="en-US" altLang="zh-CN" sz="1400" baseline="30000" dirty="0" smtClean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, B’’ = 1000 T/m</a:t>
            </a:r>
            <a:r>
              <a:rPr lang="en-US" altLang="zh-CN" sz="1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SEP1: L=1m, angle=30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mrad</a:t>
            </a: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SEP2: L=1m, angle=70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mrad</a:t>
            </a: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Total mechanical length &lt; 8 m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5949280"/>
            <a:ext cx="1835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Courtesy of XU Gang</a:t>
            </a:r>
            <a:endParaRPr lang="zh-CN" alt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1897087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Injected beam central orbit</a:t>
            </a:r>
            <a:endParaRPr lang="zh-CN" alt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右大括号 10"/>
          <p:cNvSpPr/>
          <p:nvPr/>
        </p:nvSpPr>
        <p:spPr>
          <a:xfrm rot="-5400000">
            <a:off x="2591781" y="1160749"/>
            <a:ext cx="216023" cy="25922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374816" y="2140322"/>
            <a:ext cx="836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Six PSMs</a:t>
            </a:r>
            <a:endParaRPr lang="zh-CN" altLang="en-US" sz="1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右大括号 13"/>
          <p:cNvSpPr/>
          <p:nvPr/>
        </p:nvSpPr>
        <p:spPr>
          <a:xfrm rot="-5400000">
            <a:off x="5796138" y="1628800"/>
            <a:ext cx="216023" cy="16561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471160" y="2140322"/>
            <a:ext cx="1117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altLang="zh-CN" sz="12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Septums</a:t>
            </a:r>
            <a:endParaRPr lang="zh-CN" altLang="en-US" sz="1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433848" y="1654628"/>
            <a:ext cx="72008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250396" y="4867741"/>
            <a:ext cx="72008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506438" y="1361568"/>
            <a:ext cx="990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Start point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536" y="4725144"/>
            <a:ext cx="928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Times New Roman" pitchFamily="18" charset="0"/>
                <a:cs typeface="Times New Roman" pitchFamily="18" charset="0"/>
              </a:rPr>
              <a:t>End point</a:t>
            </a:r>
            <a:endParaRPr lang="zh-CN" alt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4622852" y="5169838"/>
            <a:ext cx="2844000" cy="2550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1250396" y="5157192"/>
            <a:ext cx="2844000" cy="1158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94396" y="5009095"/>
            <a:ext cx="615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9.2 m</a:t>
            </a:r>
            <a:endParaRPr lang="zh-CN" altLang="en-US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250396" y="4990623"/>
            <a:ext cx="0" cy="27411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459676" y="4990154"/>
            <a:ext cx="0" cy="27411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540943" y="1549436"/>
            <a:ext cx="1135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= 243 mm, </a:t>
            </a:r>
            <a:r>
              <a:rPr lang="en-US" altLang="zh-CN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x</a:t>
            </a:r>
            <a:r>
              <a:rPr lang="en-US" altLang="zh-CN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 = 106 </a:t>
            </a:r>
            <a:r>
              <a:rPr lang="en-US" altLang="zh-CN" sz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mard</a:t>
            </a:r>
            <a:endParaRPr lang="zh-CN" alt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23528" y="4869160"/>
            <a:ext cx="1013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mm,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 x</a:t>
            </a:r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’ = 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altLang="zh-CN" sz="1200" dirty="0" err="1">
                <a:latin typeface="Times New Roman" pitchFamily="18" charset="0"/>
                <a:cs typeface="Times New Roman" pitchFamily="18" charset="0"/>
              </a:rPr>
              <a:t>mard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>
            <a:off x="4622852" y="400506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4710282" y="4005064"/>
            <a:ext cx="76087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107718" y="3618901"/>
            <a:ext cx="13264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Vacuum chamber of the transfer line</a:t>
            </a:r>
            <a:endParaRPr lang="zh-CN" altLang="en-US" sz="1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2000" y="35911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670376" y="4653716"/>
            <a:ext cx="19979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Vacuum chamber of the ring</a:t>
            </a:r>
            <a:endParaRPr lang="zh-CN" altLang="en-US" sz="11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 flipV="1">
            <a:off x="5099957" y="4149080"/>
            <a:ext cx="813428" cy="432048"/>
          </a:xfrm>
          <a:prstGeom prst="line">
            <a:avLst/>
          </a:prstGeom>
          <a:ln w="25400" cmpd="dbl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5774796" y="4167552"/>
            <a:ext cx="813428" cy="432048"/>
          </a:xfrm>
          <a:prstGeom prst="line">
            <a:avLst/>
          </a:prstGeom>
          <a:ln w="25400" cmpd="dbl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11128</TotalTime>
  <Words>1160</Words>
  <Application>Microsoft Office PowerPoint</Application>
  <PresentationFormat>全屏显示(4:3)</PresentationFormat>
  <Paragraphs>178</Paragraphs>
  <Slides>13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Office 主题</vt:lpstr>
      <vt:lpstr>Equation</vt:lpstr>
      <vt:lpstr>Pulsed Sextupole Injection for Beijing Advanced Photon Source</vt:lpstr>
      <vt:lpstr>Brief History</vt:lpstr>
      <vt:lpstr>Pulsed Sextupole Injection in KEK PF</vt:lpstr>
      <vt:lpstr>Principle</vt:lpstr>
      <vt:lpstr>Principle</vt:lpstr>
      <vt:lpstr>Beijing Advanced Photon Source (BAPS)</vt:lpstr>
      <vt:lpstr>Nonlinear Optimization</vt:lpstr>
      <vt:lpstr>Pulsed Sextupole Injection for BAPS</vt:lpstr>
      <vt:lpstr>Pulsed Sextupole Injection Option 1</vt:lpstr>
      <vt:lpstr>Pulsed Sextupole Injection for BAPS</vt:lpstr>
      <vt:lpstr>Pulsed Sextupole Injection Option 2</vt:lpstr>
      <vt:lpstr>Pulsed Sextupole Injection Option 2</vt:lpstr>
      <vt:lpstr>Summary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jiaoyi</dc:creator>
  <cp:lastModifiedBy>jiaoyi</cp:lastModifiedBy>
  <cp:revision>734</cp:revision>
  <cp:lastPrinted>2012-07-09T02:40:53Z</cp:lastPrinted>
  <dcterms:created xsi:type="dcterms:W3CDTF">2011-01-18T20:25:56Z</dcterms:created>
  <dcterms:modified xsi:type="dcterms:W3CDTF">2012-10-30T12:42:44Z</dcterms:modified>
</cp:coreProperties>
</file>