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9" r:id="rId10"/>
    <p:sldId id="278" r:id="rId11"/>
    <p:sldId id="280" r:id="rId12"/>
    <p:sldId id="283" r:id="rId13"/>
    <p:sldId id="288" r:id="rId14"/>
    <p:sldId id="285" r:id="rId15"/>
    <p:sldId id="286" r:id="rId16"/>
    <p:sldId id="289" r:id="rId17"/>
    <p:sldId id="290" r:id="rId18"/>
    <p:sldId id="281" r:id="rId19"/>
    <p:sldId id="28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3A934-8EDA-D0FF-D94A-ACDC187D3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2BFA59-BCD6-F132-CBD0-E8F073020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97C975-FEA6-94C1-8927-2B7A47361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20B9E8-6267-5916-9E8F-670BED03C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03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DEC1-48BE-E222-4E41-4B096477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F5DA6B-2FF8-8FEA-A06A-645033FDA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A9C3A6-C98C-7247-5A41-7C408CCD9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7AE607-EA66-2581-5E9C-6D5C3340B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0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𝜙𝜂</m:t>
                    </m:r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2025.11.25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9D833F-CB5C-0126-6803-C9C8CDB7D7F7}"/>
              </a:ext>
            </a:extLst>
          </p:cNvPr>
          <p:cNvGrpSpPr/>
          <p:nvPr/>
        </p:nvGrpSpPr>
        <p:grpSpPr>
          <a:xfrm>
            <a:off x="329932" y="1198688"/>
            <a:ext cx="5507351" cy="4834052"/>
            <a:chOff x="2475034" y="1204439"/>
            <a:chExt cx="6710059" cy="5400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587E1C5-6293-B123-C46D-C7C846BD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5034" y="1204439"/>
              <a:ext cx="6710059" cy="540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894D0F-3C6D-507E-305E-2BB39EFCCE2D}"/>
                </a:ext>
              </a:extLst>
            </p:cNvPr>
            <p:cNvSpPr/>
            <p:nvPr/>
          </p:nvSpPr>
          <p:spPr>
            <a:xfrm>
              <a:off x="2599426" y="1727189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96F5436-2B7B-1CE8-6B5F-7EBE93BEEEEE}"/>
                </a:ext>
              </a:extLst>
            </p:cNvPr>
            <p:cNvSpPr/>
            <p:nvPr/>
          </p:nvSpPr>
          <p:spPr>
            <a:xfrm>
              <a:off x="2599426" y="2211250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00F1B8-17F5-DAF3-7089-E96D6DB5D810}"/>
                </a:ext>
              </a:extLst>
            </p:cNvPr>
            <p:cNvSpPr/>
            <p:nvPr/>
          </p:nvSpPr>
          <p:spPr>
            <a:xfrm>
              <a:off x="2599426" y="2695311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964ACA4-798A-4E72-9444-7402E06C8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4421"/>
            <a:ext cx="5632955" cy="35999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5D20307-266E-C7B2-11A4-A7ED50448DA7}"/>
              </a:ext>
            </a:extLst>
          </p:cNvPr>
          <p:cNvSpPr/>
          <p:nvPr/>
        </p:nvSpPr>
        <p:spPr>
          <a:xfrm>
            <a:off x="6271554" y="1700383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F14361-B956-B9D8-DA56-B873C1D2CDC7}"/>
              </a:ext>
            </a:extLst>
          </p:cNvPr>
          <p:cNvSpPr/>
          <p:nvPr/>
        </p:nvSpPr>
        <p:spPr>
          <a:xfrm>
            <a:off x="6271553" y="1996345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D9D524-D0DC-FB03-D47C-7224F3F28AA0}"/>
              </a:ext>
            </a:extLst>
          </p:cNvPr>
          <p:cNvSpPr/>
          <p:nvPr/>
        </p:nvSpPr>
        <p:spPr>
          <a:xfrm>
            <a:off x="6271552" y="2292307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9FEAE39-F958-0FA0-016E-4CDB1464C079}"/>
              </a:ext>
            </a:extLst>
          </p:cNvPr>
          <p:cNvGrpSpPr/>
          <p:nvPr/>
        </p:nvGrpSpPr>
        <p:grpSpPr>
          <a:xfrm>
            <a:off x="830345" y="1240051"/>
            <a:ext cx="4667558" cy="2868036"/>
            <a:chOff x="818843" y="699463"/>
            <a:chExt cx="4667558" cy="286803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CFDD837-2803-49CD-8E8F-1AC4DE9E8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8843" y="699463"/>
              <a:ext cx="4667558" cy="24132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/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7176230-B22C-F4D8-E70C-39FA19F8D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0840" y="3290500"/>
                  <a:ext cx="84356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E877ADC-B50A-6801-50A0-B31924A729EC}"/>
              </a:ext>
            </a:extLst>
          </p:cNvPr>
          <p:cNvGrpSpPr/>
          <p:nvPr/>
        </p:nvGrpSpPr>
        <p:grpSpPr>
          <a:xfrm>
            <a:off x="6320286" y="1222808"/>
            <a:ext cx="4938464" cy="2914032"/>
            <a:chOff x="6360543" y="653466"/>
            <a:chExt cx="4938464" cy="291403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13FFA0B-834F-2DE9-9CA7-51A433D62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0543" y="653466"/>
              <a:ext cx="4938464" cy="24132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/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599CABEB-FBCB-7724-3BBD-47D811DCE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332" y="3290499"/>
                  <a:ext cx="84888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35FA6C4-2FD2-A5E0-3BD7-9C8C7EAC70C5}"/>
              </a:ext>
            </a:extLst>
          </p:cNvPr>
          <p:cNvGrpSpPr/>
          <p:nvPr/>
        </p:nvGrpSpPr>
        <p:grpSpPr>
          <a:xfrm>
            <a:off x="3461238" y="4108087"/>
            <a:ext cx="5028506" cy="2692407"/>
            <a:chOff x="3376826" y="3743129"/>
            <a:chExt cx="5028506" cy="26924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72D4B00-6BAF-5DAA-6503-E7939BF60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6826" y="3743129"/>
              <a:ext cx="5028506" cy="24154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/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89B54ABF-18DB-C864-52C6-B50EA3D8C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730" y="6158537"/>
                  <a:ext cx="91069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BCC5E815-9462-9A31-B562-CB8722CD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797E653-8A8A-0B70-23C0-A9E2389EEF54}"/>
              </a:ext>
            </a:extLst>
          </p:cNvPr>
          <p:cNvGrpSpPr/>
          <p:nvPr/>
        </p:nvGrpSpPr>
        <p:grpSpPr>
          <a:xfrm>
            <a:off x="2100233" y="1027514"/>
            <a:ext cx="8143935" cy="5067337"/>
            <a:chOff x="1893404" y="1147257"/>
            <a:chExt cx="8143935" cy="506733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3C49776-7F9F-EDC7-0EB4-E16AAEBB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3404" y="1147257"/>
              <a:ext cx="8143935" cy="506733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A5AAB16-ED62-C6CA-52F8-E6195F5A9F5A}"/>
                </a:ext>
              </a:extLst>
            </p:cNvPr>
            <p:cNvSpPr/>
            <p:nvPr/>
          </p:nvSpPr>
          <p:spPr>
            <a:xfrm>
              <a:off x="2080727" y="1530220"/>
              <a:ext cx="7772400" cy="6811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/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Background level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1127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0.9687≈3.4%</m:t>
                    </m:r>
                  </m:oMath>
                </a14:m>
                <a:endParaRPr lang="en-US" altLang="zh-CN" sz="24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483A07F-3F8F-2CAC-E9A7-4FD3FE11A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967" y="6179765"/>
                <a:ext cx="5526065" cy="522900"/>
              </a:xfrm>
              <a:prstGeom prst="rect">
                <a:avLst/>
              </a:prstGeom>
              <a:blipFill>
                <a:blip r:embed="rId4"/>
                <a:stretch>
                  <a:fillRect l="-3422" t="-5814" b="-17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47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C3A2-6B3B-8BAE-702E-31194F207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76AAA53-7A28-E529-7523-7E92FDEE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AD068AA-A921-A342-F54F-B4CF2FCE57DE}"/>
              </a:ext>
            </a:extLst>
          </p:cNvPr>
          <p:cNvGrpSpPr/>
          <p:nvPr/>
        </p:nvGrpSpPr>
        <p:grpSpPr>
          <a:xfrm>
            <a:off x="3628099" y="4320722"/>
            <a:ext cx="4320000" cy="2479772"/>
            <a:chOff x="3628099" y="4320722"/>
            <a:chExt cx="4320000" cy="2479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/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6E8411B3-8144-E9AC-D609-A9B1B7704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142" y="6523495"/>
                  <a:ext cx="910698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5369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E80C76EE-8940-F95E-50BD-E3E601B40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8099" y="4320722"/>
              <a:ext cx="4320000" cy="2202773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15A7069-ECA0-C056-D161-D8F0377976B1}"/>
              </a:ext>
            </a:extLst>
          </p:cNvPr>
          <p:cNvGrpSpPr/>
          <p:nvPr/>
        </p:nvGrpSpPr>
        <p:grpSpPr>
          <a:xfrm>
            <a:off x="6545858" y="1392656"/>
            <a:ext cx="4320000" cy="2576931"/>
            <a:chOff x="6430840" y="1559909"/>
            <a:chExt cx="4320000" cy="2576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/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298D8713-8E43-6731-F515-1FA17465B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075" y="3859841"/>
                  <a:ext cx="84888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036" t="-4444" r="-9353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图片 15" descr="图表, 箱线图&#10;&#10;AI 生成的内容可能不正确。">
              <a:extLst>
                <a:ext uri="{FF2B5EF4-FFF2-40B4-BE49-F238E27FC236}">
                  <a16:creationId xmlns:a16="http://schemas.microsoft.com/office/drawing/2014/main" id="{2BDFE28B-B278-26AA-931B-5D3C36B5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0840" y="1559909"/>
              <a:ext cx="4320000" cy="2215109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A818873-CE9F-926F-F77C-5356C27B0529}"/>
              </a:ext>
            </a:extLst>
          </p:cNvPr>
          <p:cNvGrpSpPr/>
          <p:nvPr/>
        </p:nvGrpSpPr>
        <p:grpSpPr>
          <a:xfrm>
            <a:off x="1015626" y="1392656"/>
            <a:ext cx="4320000" cy="2532388"/>
            <a:chOff x="1004124" y="1575699"/>
            <a:chExt cx="4320000" cy="2532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/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22DB097-CE3D-7E00-73C3-1347D7E7A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2342" y="3831088"/>
                  <a:ext cx="8435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797" t="-2174" r="-10145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图片 18" descr="图表, 直方图&#10;&#10;AI 生成的内容可能不正确。">
              <a:extLst>
                <a:ext uri="{FF2B5EF4-FFF2-40B4-BE49-F238E27FC236}">
                  <a16:creationId xmlns:a16="http://schemas.microsoft.com/office/drawing/2014/main" id="{742C9464-A5B7-7708-20C2-8669A92C4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124" y="1575699"/>
              <a:ext cx="4320000" cy="2199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0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E7B63-DABF-0EE1-573F-2A712090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ADE3B014-83DA-E7CB-F3CB-749435FAD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B4DC05-AE2E-15CD-AF58-5CE88E577A20}"/>
              </a:ext>
            </a:extLst>
          </p:cNvPr>
          <p:cNvGrpSpPr/>
          <p:nvPr/>
        </p:nvGrpSpPr>
        <p:grpSpPr>
          <a:xfrm>
            <a:off x="990965" y="1135779"/>
            <a:ext cx="4320000" cy="2546058"/>
            <a:chOff x="884422" y="1227794"/>
            <a:chExt cx="4320000" cy="2546058"/>
          </a:xfrm>
        </p:grpSpPr>
        <p:pic>
          <p:nvPicPr>
            <p:cNvPr id="9" name="图片 8" descr="图表, 直方图&#10;&#10;AI 生成的内容可能不正确。">
              <a:extLst>
                <a:ext uri="{FF2B5EF4-FFF2-40B4-BE49-F238E27FC236}">
                  <a16:creationId xmlns:a16="http://schemas.microsoft.com/office/drawing/2014/main" id="{C95E4774-B981-8052-C490-02A50BE14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422" y="1227794"/>
              <a:ext cx="4320000" cy="22012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/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11A999F-9EA6-06E8-FF3F-AEE48F5BD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781" y="3496853"/>
                  <a:ext cx="84356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ECBF145-AFE8-7E7E-A63C-AF35ADDE6751}"/>
              </a:ext>
            </a:extLst>
          </p:cNvPr>
          <p:cNvGrpSpPr/>
          <p:nvPr/>
        </p:nvGrpSpPr>
        <p:grpSpPr>
          <a:xfrm>
            <a:off x="6126577" y="1181786"/>
            <a:ext cx="4320000" cy="2546058"/>
            <a:chOff x="6278456" y="1227794"/>
            <a:chExt cx="4320000" cy="2546058"/>
          </a:xfrm>
        </p:grpSpPr>
        <p:pic>
          <p:nvPicPr>
            <p:cNvPr id="6" name="图片 5" descr="图表, 直方图&#10;&#10;AI 生成的内容可能不正确。">
              <a:extLst>
                <a:ext uri="{FF2B5EF4-FFF2-40B4-BE49-F238E27FC236}">
                  <a16:creationId xmlns:a16="http://schemas.microsoft.com/office/drawing/2014/main" id="{099B75B3-F2AC-3B36-A28A-F0084E6D2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8456" y="1227794"/>
              <a:ext cx="4320000" cy="21521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/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89EE6679-565B-5EB4-F338-371672670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599" y="3496853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C631A40-2AA5-5D2F-4622-239B56B205FC}"/>
              </a:ext>
            </a:extLst>
          </p:cNvPr>
          <p:cNvGrpSpPr/>
          <p:nvPr/>
        </p:nvGrpSpPr>
        <p:grpSpPr>
          <a:xfrm>
            <a:off x="990965" y="3861742"/>
            <a:ext cx="4320000" cy="2519447"/>
            <a:chOff x="927563" y="4118705"/>
            <a:chExt cx="4320000" cy="2519447"/>
          </a:xfrm>
        </p:grpSpPr>
        <p:pic>
          <p:nvPicPr>
            <p:cNvPr id="13" name="图片 12" descr="图表&#10;&#10;AI 生成的内容可能不正确。">
              <a:extLst>
                <a:ext uri="{FF2B5EF4-FFF2-40B4-BE49-F238E27FC236}">
                  <a16:creationId xmlns:a16="http://schemas.microsoft.com/office/drawing/2014/main" id="{9862BCE9-3FBF-7970-1365-B8B63D15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7563" y="4118705"/>
              <a:ext cx="4320000" cy="218955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/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03096CC3-D862-4D5B-86CA-74E4DCF2A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939" y="6361153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3650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410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3.650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×15≈139.14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ADE91AB-C024-3C68-63B1-D9AD31DB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546390" cy="7411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AF620537-E04A-BF8F-3D8C-C5328DD3E097}"/>
              </a:ext>
            </a:extLst>
          </p:cNvPr>
          <p:cNvSpPr txBox="1"/>
          <p:nvPr/>
        </p:nvSpPr>
        <p:spPr>
          <a:xfrm>
            <a:off x="5808968" y="4035949"/>
            <a:ext cx="486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3.650 GeV.</a:t>
            </a:r>
          </a:p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No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25127-EC5B-523E-7B38-7925676A1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>
            <a:extLst>
              <a:ext uri="{FF2B5EF4-FFF2-40B4-BE49-F238E27FC236}">
                <a16:creationId xmlns:a16="http://schemas.microsoft.com/office/drawing/2014/main" id="{09C4734B-1C8D-BBD2-6E5C-1384EC9E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Continuum Background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/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3773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3878.55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20274.8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3.773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3.686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×673≈134.89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0CF92C3-0AD9-C070-12D6-E1D8A45E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968" y="4956518"/>
                <a:ext cx="5716308" cy="741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C6E9476-7DCC-C12F-874F-9BDF835532A0}"/>
              </a:ext>
            </a:extLst>
          </p:cNvPr>
          <p:cNvSpPr txBox="1"/>
          <p:nvPr/>
        </p:nvSpPr>
        <p:spPr>
          <a:xfrm>
            <a:off x="5808968" y="3926682"/>
            <a:ext cx="4637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Estimation from 3.773 GeV. Obvious structure is observed.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3BB20D6-9343-4EAB-4D41-E52515837CB1}"/>
              </a:ext>
            </a:extLst>
          </p:cNvPr>
          <p:cNvGrpSpPr/>
          <p:nvPr/>
        </p:nvGrpSpPr>
        <p:grpSpPr>
          <a:xfrm>
            <a:off x="990965" y="1154035"/>
            <a:ext cx="4320000" cy="2527802"/>
            <a:chOff x="990965" y="1154035"/>
            <a:chExt cx="4320000" cy="2527802"/>
          </a:xfrm>
        </p:grpSpPr>
        <p:pic>
          <p:nvPicPr>
            <p:cNvPr id="4" name="图片 3" descr="图表&#10;&#10;AI 生成的内容可能不正确。">
              <a:extLst>
                <a:ext uri="{FF2B5EF4-FFF2-40B4-BE49-F238E27FC236}">
                  <a16:creationId xmlns:a16="http://schemas.microsoft.com/office/drawing/2014/main" id="{C87E8CCC-E97A-1B55-3328-DAFB1B3B1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965" y="1154035"/>
              <a:ext cx="4320000" cy="22076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/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EEFDA706-8C99-1912-7757-DF7DEAB76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2324" y="3404838"/>
                  <a:ext cx="84356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797" t="-4444" r="-10145" b="-3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90E507-4692-545D-773E-6C0A3D3CF496}"/>
              </a:ext>
            </a:extLst>
          </p:cNvPr>
          <p:cNvGrpSpPr/>
          <p:nvPr/>
        </p:nvGrpSpPr>
        <p:grpSpPr>
          <a:xfrm>
            <a:off x="6373904" y="1148121"/>
            <a:ext cx="4320000" cy="2579723"/>
            <a:chOff x="6373904" y="1148121"/>
            <a:chExt cx="4320000" cy="25797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/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C3FA8660-3C8F-2411-3934-37FA95D8F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720" y="3450845"/>
                  <a:ext cx="84888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036" t="-2174" r="-9353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 descr="图表, 箱线图&#10;&#10;AI 生成的内容可能不正确。">
              <a:extLst>
                <a:ext uri="{FF2B5EF4-FFF2-40B4-BE49-F238E27FC236}">
                  <a16:creationId xmlns:a16="http://schemas.microsoft.com/office/drawing/2014/main" id="{2BD2E4F3-3590-E64B-A03D-A2AC2933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3904" y="1148121"/>
              <a:ext cx="4320000" cy="221947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17442F1-0DBD-E69C-9B0A-624D23629E8D}"/>
              </a:ext>
            </a:extLst>
          </p:cNvPr>
          <p:cNvGrpSpPr/>
          <p:nvPr/>
        </p:nvGrpSpPr>
        <p:grpSpPr>
          <a:xfrm>
            <a:off x="990965" y="3848860"/>
            <a:ext cx="4320000" cy="2532329"/>
            <a:chOff x="990965" y="3848860"/>
            <a:chExt cx="4320000" cy="2532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/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578F87E-BAAB-DA3A-8AE4-B73D2A437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341" y="6104190"/>
                  <a:ext cx="91069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698" t="-2174" r="-9396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图片 21" descr="图表, 箱线图&#10;&#10;AI 生成的内容可能不正确。">
              <a:extLst>
                <a:ext uri="{FF2B5EF4-FFF2-40B4-BE49-F238E27FC236}">
                  <a16:creationId xmlns:a16="http://schemas.microsoft.com/office/drawing/2014/main" id="{5972F904-F780-4619-6E5F-2570FC0C6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0965" y="3848860"/>
              <a:ext cx="4320000" cy="2215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4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直方图&#10;&#10;AI 生成的内容可能不正确。">
            <a:extLst>
              <a:ext uri="{FF2B5EF4-FFF2-40B4-BE49-F238E27FC236}">
                <a16:creationId xmlns:a16="http://schemas.microsoft.com/office/drawing/2014/main" id="{FD6300CE-8122-13FF-1A07-773B4536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98" y="885811"/>
            <a:ext cx="4078818" cy="2880000"/>
          </a:xfrm>
          <a:prstGeom prst="rect">
            <a:avLst/>
          </a:prstGeom>
        </p:spPr>
      </p:pic>
      <p:pic>
        <p:nvPicPr>
          <p:cNvPr id="7" name="图片 6" descr="图表, 直方图&#10;&#10;AI 生成的内容可能不正确。">
            <a:extLst>
              <a:ext uri="{FF2B5EF4-FFF2-40B4-BE49-F238E27FC236}">
                <a16:creationId xmlns:a16="http://schemas.microsoft.com/office/drawing/2014/main" id="{3FF7CB33-EF94-86D6-B69E-F58CA64CA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85811"/>
            <a:ext cx="4048236" cy="2880000"/>
          </a:xfrm>
          <a:prstGeom prst="rect">
            <a:avLst/>
          </a:prstGeom>
        </p:spPr>
      </p:pic>
      <p:pic>
        <p:nvPicPr>
          <p:cNvPr id="9" name="图片 8" descr="图表, 直方图&#10;&#10;AI 生成的内容可能不正确。">
            <a:extLst>
              <a:ext uri="{FF2B5EF4-FFF2-40B4-BE49-F238E27FC236}">
                <a16:creationId xmlns:a16="http://schemas.microsoft.com/office/drawing/2014/main" id="{E9C362C0-EFC8-F651-B444-662D16862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444" y="3848038"/>
            <a:ext cx="4071111" cy="2880000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07B0E51E-41FD-09DC-6A3E-4243265B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Distribution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0756-8F94-842F-6678-96F738599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755E5640-C633-633F-0E05-D70FF4BA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</a:rPr>
              <a:t>Candidate States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pic>
        <p:nvPicPr>
          <p:cNvPr id="3" name="图片 2" descr="图片包含 日历&#10;&#10;AI 生成的内容可能不正确。">
            <a:extLst>
              <a:ext uri="{FF2B5EF4-FFF2-40B4-BE49-F238E27FC236}">
                <a16:creationId xmlns:a16="http://schemas.microsoft.com/office/drawing/2014/main" id="{794F8733-4A68-7286-4651-7A86D836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565"/>
            <a:ext cx="12192000" cy="5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7CFCCF-B461-2383-6197-FDD0E20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39" y="1657113"/>
            <a:ext cx="5272168" cy="3543774"/>
          </a:xfrm>
          <a:prstGeom prst="rect">
            <a:avLst/>
          </a:prstGeom>
        </p:spPr>
      </p:pic>
      <p:pic>
        <p:nvPicPr>
          <p:cNvPr id="5" name="内容占位符 45">
            <a:extLst>
              <a:ext uri="{FF2B5EF4-FFF2-40B4-BE49-F238E27FC236}">
                <a16:creationId xmlns:a16="http://schemas.microsoft.com/office/drawing/2014/main" id="{7460AA1E-9062-48CA-ACC2-0A748DC7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575" y="1657113"/>
            <a:ext cx="3457139" cy="35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7D0B212-A517-4FC5-940E-A99E8CB7E81F}"/>
              </a:ext>
            </a:extLst>
          </p:cNvPr>
          <p:cNvGrpSpPr/>
          <p:nvPr/>
        </p:nvGrpSpPr>
        <p:grpSpPr>
          <a:xfrm>
            <a:off x="121713" y="782685"/>
            <a:ext cx="2880000" cy="5760000"/>
            <a:chOff x="341210" y="397372"/>
            <a:chExt cx="2880000" cy="5760000"/>
          </a:xfrm>
        </p:grpSpPr>
        <p:pic>
          <p:nvPicPr>
            <p:cNvPr id="9" name="图片 8" descr="图表, 旭日形&#10;&#10;AI 生成的内容可能不正确。">
              <a:extLst>
                <a:ext uri="{FF2B5EF4-FFF2-40B4-BE49-F238E27FC236}">
                  <a16:creationId xmlns:a16="http://schemas.microsoft.com/office/drawing/2014/main" id="{866A23D4-3840-0677-DE67-43B80AAEF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210" y="397372"/>
              <a:ext cx="2880000" cy="2880000"/>
            </a:xfrm>
            <a:prstGeom prst="rect">
              <a:avLst/>
            </a:prstGeom>
          </p:spPr>
        </p:pic>
        <p:pic>
          <p:nvPicPr>
            <p:cNvPr id="13" name="图片 12" descr="图表, 旭日形&#10;&#10;AI 生成的内容可能不正确。">
              <a:extLst>
                <a:ext uri="{FF2B5EF4-FFF2-40B4-BE49-F238E27FC236}">
                  <a16:creationId xmlns:a16="http://schemas.microsoft.com/office/drawing/2014/main" id="{854C898F-30AC-2CEC-0A18-2D461FB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10" y="327737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5FFC9D1-DCD8-3AF5-AB78-5B3CE48A5525}"/>
              </a:ext>
            </a:extLst>
          </p:cNvPr>
          <p:cNvGrpSpPr/>
          <p:nvPr/>
        </p:nvGrpSpPr>
        <p:grpSpPr>
          <a:xfrm>
            <a:off x="3153795" y="782685"/>
            <a:ext cx="2880000" cy="5760000"/>
            <a:chOff x="3408226" y="370215"/>
            <a:chExt cx="2880000" cy="5760000"/>
          </a:xfrm>
        </p:grpSpPr>
        <p:pic>
          <p:nvPicPr>
            <p:cNvPr id="7" name="图片 6" descr="图表, 旭日形&#10;&#10;AI 生成的内容可能不正确。">
              <a:extLst>
                <a:ext uri="{FF2B5EF4-FFF2-40B4-BE49-F238E27FC236}">
                  <a16:creationId xmlns:a16="http://schemas.microsoft.com/office/drawing/2014/main" id="{8621D1A8-264E-575D-B2ED-1DA4618B3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226" y="370215"/>
              <a:ext cx="2880000" cy="2880000"/>
            </a:xfrm>
            <a:prstGeom prst="rect">
              <a:avLst/>
            </a:prstGeom>
          </p:spPr>
        </p:pic>
        <p:pic>
          <p:nvPicPr>
            <p:cNvPr id="15" name="图片 14" descr="图表, 旭日形&#10;&#10;AI 生成的内容可能不正确。">
              <a:extLst>
                <a:ext uri="{FF2B5EF4-FFF2-40B4-BE49-F238E27FC236}">
                  <a16:creationId xmlns:a16="http://schemas.microsoft.com/office/drawing/2014/main" id="{E391E64B-9A5E-0357-B13D-D9EF9794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8226" y="3250215"/>
              <a:ext cx="2880000" cy="288000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F4D1E57-6DA4-D157-D870-862D0AE02596}"/>
              </a:ext>
            </a:extLst>
          </p:cNvPr>
          <p:cNvGrpSpPr/>
          <p:nvPr/>
        </p:nvGrpSpPr>
        <p:grpSpPr>
          <a:xfrm>
            <a:off x="6150411" y="782685"/>
            <a:ext cx="2880000" cy="5760000"/>
            <a:chOff x="6330612" y="345612"/>
            <a:chExt cx="2880000" cy="5760000"/>
          </a:xfrm>
        </p:grpSpPr>
        <p:pic>
          <p:nvPicPr>
            <p:cNvPr id="11" name="图片 10" descr="图表, 旭日形&#10;&#10;AI 生成的内容可能不正确。">
              <a:extLst>
                <a:ext uri="{FF2B5EF4-FFF2-40B4-BE49-F238E27FC236}">
                  <a16:creationId xmlns:a16="http://schemas.microsoft.com/office/drawing/2014/main" id="{70C0AFA4-8CD8-712A-E11B-B1A0621F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0612" y="345612"/>
              <a:ext cx="2880000" cy="2880000"/>
            </a:xfrm>
            <a:prstGeom prst="rect">
              <a:avLst/>
            </a:prstGeom>
          </p:spPr>
        </p:pic>
        <p:pic>
          <p:nvPicPr>
            <p:cNvPr id="17" name="图片 16" descr="图示, 旭日形&#10;&#10;AI 生成的内容可能不正确。">
              <a:extLst>
                <a:ext uri="{FF2B5EF4-FFF2-40B4-BE49-F238E27FC236}">
                  <a16:creationId xmlns:a16="http://schemas.microsoft.com/office/drawing/2014/main" id="{14FFC1D6-F890-1FCC-5BE0-4E3D3853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0612" y="3225612"/>
              <a:ext cx="2880000" cy="2880000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192B563-A69C-06CC-CA38-8438044218BD}"/>
              </a:ext>
            </a:extLst>
          </p:cNvPr>
          <p:cNvGrpSpPr/>
          <p:nvPr/>
        </p:nvGrpSpPr>
        <p:grpSpPr>
          <a:xfrm>
            <a:off x="9182493" y="782685"/>
            <a:ext cx="2900239" cy="5760000"/>
            <a:chOff x="9312000" y="270851"/>
            <a:chExt cx="2900239" cy="5760000"/>
          </a:xfrm>
        </p:grpSpPr>
        <p:pic>
          <p:nvPicPr>
            <p:cNvPr id="19" name="图片 18" descr="图表, 旭日形&#10;&#10;AI 生成的内容可能不正确。">
              <a:extLst>
                <a:ext uri="{FF2B5EF4-FFF2-40B4-BE49-F238E27FC236}">
                  <a16:creationId xmlns:a16="http://schemas.microsoft.com/office/drawing/2014/main" id="{936BBCC1-56A6-08BC-66A0-299F8CBA8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12000" y="270851"/>
              <a:ext cx="2900239" cy="2880000"/>
            </a:xfrm>
            <a:prstGeom prst="rect">
              <a:avLst/>
            </a:prstGeom>
          </p:spPr>
        </p:pic>
        <p:pic>
          <p:nvPicPr>
            <p:cNvPr id="21" name="图片 20" descr="图表, 旭日形&#10;&#10;AI 生成的内容可能不正确。">
              <a:extLst>
                <a:ext uri="{FF2B5EF4-FFF2-40B4-BE49-F238E27FC236}">
                  <a16:creationId xmlns:a16="http://schemas.microsoft.com/office/drawing/2014/main" id="{183F655A-C8BB-B9E2-47FC-438D2FD16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312000" y="3150851"/>
              <a:ext cx="2886059" cy="28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70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8878A-F2F3-FB5D-5443-C08EFEA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75" y="1526422"/>
            <a:ext cx="10128849" cy="3988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(2712.4±14.1)×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inclusive MC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PHSP MC for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𝜙𝜂</m:t>
                              </m:r>
                              <m:r>
                                <a:rPr lang="zh-CN" alt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101709" r="-14309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101709" r="-68412" b="-20256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200000" r="-143098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200000" r="-68412" b="-1008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302564" r="-143098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302564" r="-68412" b="-17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𝑐h𝑎𝑟𝑔𝑒</m:t>
                        </m:r>
                      </m:sub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 photons by kinematic fit with 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&lt;20,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constraint (4C) +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 (1C×2) kinematic fit under hypothesis of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63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blipFill>
                <a:blip r:embed="rId4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AB4A153-003E-5F81-353E-D9F4F973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72" y="1426957"/>
            <a:ext cx="3763009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6025AE-DC81-09BC-28AF-506C9852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92" y="1426957"/>
            <a:ext cx="3856663" cy="27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B34C7DF-6080-53D0-C087-FE0287DC7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34" y="2550591"/>
            <a:ext cx="383381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70BD62-7D43-AE24-C4F4-D8AAAA4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79" y="920287"/>
            <a:ext cx="4202550" cy="30447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FEF72E-AAE9-1297-12BB-52BB2275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908" y="3039363"/>
            <a:ext cx="4278594" cy="30929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E7C696-9A3E-5B46-0F16-1DF24008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09" y="1047729"/>
            <a:ext cx="3870101" cy="27899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29CB4F-F9CB-ED01-8688-5EA103893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1" y="4158290"/>
            <a:ext cx="3448075" cy="3000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604F5D-8C21-37B4-DB2B-A6CC82D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734" y="2494134"/>
            <a:ext cx="3462363" cy="3000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74C57E-BD95-6F2E-93EB-E9A42122C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426" y="4124953"/>
            <a:ext cx="3429025" cy="333377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02B3E612-8636-1541-DC60-02AA86F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427</Words>
  <Application>Microsoft Office PowerPoint</Application>
  <PresentationFormat>宽屏</PresentationFormat>
  <Paragraphs>100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Times New Roman</vt:lpstr>
      <vt:lpstr>Office 主题​​</vt:lpstr>
      <vt:lpstr>Study of ψ(3686)→ϕηη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Topology Analysis</vt:lpstr>
      <vt:lpstr>Data Distribution</vt:lpstr>
      <vt:lpstr>Topology Analysis</vt:lpstr>
      <vt:lpstr>Data Distribution</vt:lpstr>
      <vt:lpstr>Continuum Background</vt:lpstr>
      <vt:lpstr>Continuum Background</vt:lpstr>
      <vt:lpstr>Data Distribution</vt:lpstr>
      <vt:lpstr>Candidate States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95</cp:revision>
  <dcterms:created xsi:type="dcterms:W3CDTF">2024-11-06T22:18:16Z</dcterms:created>
  <dcterms:modified xsi:type="dcterms:W3CDTF">2025-12-23T11:33:35Z</dcterms:modified>
</cp:coreProperties>
</file>