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5"/>
  </p:notesMasterIdLst>
  <p:sldIdLst>
    <p:sldId id="256" r:id="rId2"/>
    <p:sldId id="297" r:id="rId3"/>
    <p:sldId id="737" r:id="rId4"/>
    <p:sldId id="739" r:id="rId5"/>
    <p:sldId id="537" r:id="rId6"/>
    <p:sldId id="432" r:id="rId7"/>
    <p:sldId id="756" r:id="rId8"/>
    <p:sldId id="391" r:id="rId9"/>
    <p:sldId id="740" r:id="rId10"/>
    <p:sldId id="741" r:id="rId11"/>
    <p:sldId id="742" r:id="rId12"/>
    <p:sldId id="743" r:id="rId13"/>
    <p:sldId id="745" r:id="rId14"/>
    <p:sldId id="757" r:id="rId15"/>
    <p:sldId id="593" r:id="rId16"/>
    <p:sldId id="753" r:id="rId17"/>
    <p:sldId id="754" r:id="rId18"/>
    <p:sldId id="736" r:id="rId19"/>
    <p:sldId id="735" r:id="rId20"/>
    <p:sldId id="594" r:id="rId21"/>
    <p:sldId id="748" r:id="rId22"/>
    <p:sldId id="749" r:id="rId23"/>
    <p:sldId id="750" r:id="rId24"/>
    <p:sldId id="751" r:id="rId25"/>
    <p:sldId id="752" r:id="rId26"/>
    <p:sldId id="755" r:id="rId27"/>
    <p:sldId id="758" r:id="rId28"/>
    <p:sldId id="759" r:id="rId29"/>
    <p:sldId id="409" r:id="rId30"/>
    <p:sldId id="280" r:id="rId31"/>
    <p:sldId id="738" r:id="rId32"/>
    <p:sldId id="528" r:id="rId33"/>
    <p:sldId id="616" r:id="rId34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A81FF"/>
    <a:srgbClr val="EDE136"/>
    <a:srgbClr val="ED7D31"/>
    <a:srgbClr val="FF9300"/>
    <a:srgbClr val="FAFFCD"/>
    <a:srgbClr val="F2F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99"/>
    <p:restoredTop sz="90000"/>
  </p:normalViewPr>
  <p:slideViewPr>
    <p:cSldViewPr snapToGrid="0" snapToObjects="1">
      <p:cViewPr varScale="1">
        <p:scale>
          <a:sx n="139" d="100"/>
          <a:sy n="139" d="100"/>
        </p:scale>
        <p:origin x="18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ABC16-0D80-CB46-8A96-F86D2AC543FB}" type="datetimeFigureOut">
              <a:rPr kumimoji="1" lang="zh-CN" altLang="en-US" smtClean="0"/>
              <a:t>2026/4/1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E185D-4925-AB45-B214-0DFB12B15FC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6149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6631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9CF0D-E6CA-BA57-BAE5-02432E8CB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94DBBCB-12BE-8A7A-11FC-6BD12F51EE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4C05327-3CF8-99DC-9F9A-120A5EE150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83BD9CB9-ADE8-5E60-C2E9-CFD8AE7B4A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20131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B351F-9900-AC00-AE5B-529E06AF1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B113B9C-7AC9-5CEF-8C6F-F8BFE46E59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9ACF880-0A8A-56EB-E883-E4CF0DC957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04B31B2A-DA08-01B8-CCA8-E71DE5FE44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4061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24035-9B07-3792-CF4F-472313FA3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DB1C1F5-0693-C270-FD92-11F57F26B5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2A0E488-D803-0BD2-53A6-57C6FD2062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1FBF3E13-E291-ACFA-9060-68C2584312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9942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2AC6B-748C-CC01-70BF-2DD017589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CE73523-76D9-6755-520C-A7F3275E5C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CAE62C1-9D38-6F53-5ABF-5D0CDB3FAB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E71D751E-2215-78BC-457B-EEC3068DFF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76334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E94FE-933A-380F-EC0F-8253C6CBC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9161979-E2FE-B8E7-CB8A-8999BBFCDE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6358286-AED2-3C9E-F0BF-1389748C4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8DF41610-A9A6-FB28-5B4B-9D97B06B42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21320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C911A-8029-009F-2A71-D047B0673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6A86385-D35D-6A9D-BD36-55B3AD6737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052C865-5869-CD93-B0C4-468D1A85B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68974E36-A04B-70A1-3C66-2E1F1DF28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58821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88D8D-64F6-34BA-906D-4E2A827BC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458959B-9DDD-8F50-8ECD-DD3C33A0D0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E1A8CC5-BDC7-1A89-84CA-E1D91CE4EE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EB91FA40-56E3-8B0E-19A4-4E50254D2C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6823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5435D-69C2-743A-C571-552E583AD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D139528-98C7-D6EB-D24D-A77E93A717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9D99B0C-4C6B-5793-1B0B-5AA6BD6522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855E27E4-B51D-86F7-D481-3E18E489E4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6037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00692-978A-A443-CFC7-B6CE6C4D3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1B4CB71-1B38-8DE3-7905-62DA87CF60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1CB3B15-F1A6-AF21-F9E4-79845103DE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3F68656F-F652-D35A-819A-E7FD20C531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42729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E613B-1214-7E1F-86DA-B09EC6037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87623F2-0DFF-E84E-3D67-B94DD2C436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C50EEC5-F0F6-C81E-79D9-FAE3E12DAF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A02AE5F6-FD37-60DD-D560-6079602FFA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26936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007622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BAC68-1742-CB5C-F9BA-59E6FC632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97C9FDE-E510-360E-68FB-185175C4D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CEBC6E3-1913-7630-B573-AB6918D802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FBED0F2F-F2F6-0315-6117-CB5A23E7A9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336999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B14E4-CF4A-79F8-FDBD-8C87FF64E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F08EC34-3702-286D-39E2-03258385BA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35516F9-0C1F-2F62-59A9-14A598F8E0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42DF9C68-2A47-DA7C-79D9-B86D75671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98420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6F365-7C8B-1D7E-2A91-777E67C6D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4C48601-2CF2-D314-5B4F-44BA88C506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6098753-B32B-F035-5704-ECA36906E6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3CC7F6A0-CAD5-1ABD-C5B7-1A2D77F6A8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27250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69CF0-A097-AF0A-F863-991792315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A5EBF7C-0B14-9EC5-3A7F-39917E1760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57C025B-6F2F-3F4E-5E14-8A58F52F90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0E6A3531-D266-4D63-75DD-244D7B2026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58593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3D3FD-7134-658F-F8FF-418ED3360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9C7DAA1-C655-2D72-20B2-279B31D5BE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7F8CB5-22E3-FA96-18D7-BB36D52A0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2333781A-86A2-7974-A189-CAE244F8DF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81353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62553-6AAC-B1CE-161F-845E53C9E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4E0EB8F-EC4F-8EB3-5CDD-CA9FC4D509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AEA3611-EB07-2F52-C6C8-30C2D0182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19BBF7F8-4FA8-3281-CBFB-8C44F62E10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942923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02C6D-49A8-E238-B7B6-E084B63C4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C8281D0-1434-C7A8-8243-4A35E808C6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C8E5E97-0E16-C88C-0276-C035B2BD4E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2875F13A-FC86-40CB-D3F7-BE505D17D9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740164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AC043-CF49-16DD-0411-650DF1038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4E014EB-2560-4E20-6492-5E3B1D4212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ED51418-7E86-F1DD-8985-EDD1A80B42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BD29DC0F-685E-0986-D3E8-DAC1F30DC1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35967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30151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19677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94755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316F9-FBF5-3B99-3DF0-29B6C6BB2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6ACD335-1C25-4D22-854B-E886CE141A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62DD297-8FA6-E80E-15CD-A492D2490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5C0C6FF2-BA4E-E48E-08EB-DC459794A4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454101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F7D9A-9C58-630E-822E-EE898A994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200CBBB-3A8C-0113-FBA0-A8C203A44D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0F1991F-4B84-34A8-4DCD-1128739196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EE6A8A3F-F9F3-77AF-A1E2-6AABEF17D5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421387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D428E-C544-65AB-E8AC-55C38F973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6DCB720-F287-E84B-CBAB-B38CCA3D31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32B903A-6037-3790-604B-972638D009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7AA71A1C-5E3C-6BD2-DDAB-E30464D169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99570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48E75-61E0-B224-B859-64FB02821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51DC1D6-3391-FE9F-6BFE-103EFD9147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A7E6EFE-67F7-D64E-9DB9-1D08B91E82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F92CEDCB-CB2B-0140-7194-D7D904C17E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56287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19085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E2EA9-6EDB-1342-22C0-CEA9C69AF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EE57452-6FD1-C637-DB14-A4134178C9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7D9F2FD-3A51-C9E3-B53E-D54A6680EA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AF04585B-0ED0-074F-EEAF-728655365F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3153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3F2B9-147A-BBAC-BDC9-D6EDA998D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1669AF3-0B1B-B346-CC6D-E891D78BB6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7C8590C-DE88-92ED-A864-23C32596CF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B3BBE270-FC11-C5E1-4555-AEB871A115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00307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62945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111F7-11F3-7D9C-90A4-99D63DC4F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BBBCE12-722B-EFDE-F6F0-690CD2CAE7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8B4AD53-F205-E51F-978E-5A62AA07B5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49DF7ABB-D4DC-589D-2343-42178E1EC9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48646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9AED-6544-834B-854B-40FD7BF6857F}" type="datetime1">
              <a:rPr kumimoji="1" lang="zh-CN" altLang="en-US" smtClean="0"/>
              <a:t>2026/4/1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7925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95E5-8EBD-B54F-82A6-A6A524C7B0FB}" type="datetime1">
              <a:rPr kumimoji="1" lang="zh-CN" altLang="en-US" smtClean="0"/>
              <a:t>2026/4/1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615135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95E5-8EBD-B54F-82A6-A6A524C7B0FB}" type="datetime1">
              <a:rPr kumimoji="1" lang="zh-CN" altLang="en-US" smtClean="0"/>
              <a:t>2026/4/1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100588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498F-AACD-7A48-9216-47DEC598978F}" type="datetime1">
              <a:rPr kumimoji="1" lang="zh-CN" altLang="en-US" smtClean="0"/>
              <a:t>2026/4/1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1544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D452-78F2-5748-A795-838FD923726A}" type="datetime1">
              <a:rPr kumimoji="1" lang="zh-CN" altLang="en-US" smtClean="0"/>
              <a:t>2026/4/1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0718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95E5-8EBD-B54F-82A6-A6A524C7B0FB}" type="datetime1">
              <a:rPr kumimoji="1" lang="zh-CN" altLang="en-US" smtClean="0"/>
              <a:t>2026/4/1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436182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6D609-B725-CB42-8374-0E49802B79EB}" type="datetime1">
              <a:rPr kumimoji="1" lang="zh-CN" altLang="en-US" smtClean="0"/>
              <a:t>2026/4/1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8033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A72B-D20B-454E-96C1-4CA463F4554A}" type="datetime1">
              <a:rPr kumimoji="1" lang="zh-CN" altLang="en-US" smtClean="0"/>
              <a:t>2026/4/1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5962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B2E65-2CB6-7249-AE79-58724D0890D3}" type="datetime1">
              <a:rPr kumimoji="1" lang="zh-CN" altLang="en-US" smtClean="0"/>
              <a:t>2026/4/1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7089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01E21-24F1-4442-8275-97417D50D406}" type="datetime1">
              <a:rPr kumimoji="1" lang="zh-CN" altLang="en-US" smtClean="0"/>
              <a:t>2026/4/1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683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25BD7-404D-0244-B7CD-E51BD80478D5}" type="datetime1">
              <a:rPr kumimoji="1" lang="zh-CN" altLang="en-US" smtClean="0"/>
              <a:t>2026/4/1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63808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495E5-8EBD-B54F-82A6-A6A524C7B0FB}" type="datetime1">
              <a:rPr kumimoji="1" lang="zh-CN" altLang="en-US" smtClean="0"/>
              <a:t>2026/4/1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8643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5.tiff"/><Relationship Id="rId7" Type="http://schemas.openxmlformats.org/officeDocument/2006/relationships/image" Target="../media/image9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11" Type="http://schemas.openxmlformats.org/officeDocument/2006/relationships/image" Target="../media/image130.png"/><Relationship Id="rId5" Type="http://schemas.openxmlformats.org/officeDocument/2006/relationships/image" Target="../media/image710.png"/><Relationship Id="rId10" Type="http://schemas.openxmlformats.org/officeDocument/2006/relationships/image" Target="../media/image120.png"/><Relationship Id="rId4" Type="http://schemas.openxmlformats.org/officeDocument/2006/relationships/image" Target="../media/image106.png"/><Relationship Id="rId9" Type="http://schemas.openxmlformats.org/officeDocument/2006/relationships/image" Target="../media/image1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emf"/><Relationship Id="rId7" Type="http://schemas.openxmlformats.org/officeDocument/2006/relationships/image" Target="../media/image9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10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opscience.iop.org/article/10.1088/1748-0221/3/08/S08005/meta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1.png"/><Relationship Id="rId13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111.png"/><Relationship Id="rId12" Type="http://schemas.openxmlformats.org/officeDocument/2006/relationships/image" Target="../media/image24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23.png"/><Relationship Id="rId5" Type="http://schemas.openxmlformats.org/officeDocument/2006/relationships/image" Target="../media/image109.png"/><Relationship Id="rId15" Type="http://schemas.openxmlformats.org/officeDocument/2006/relationships/image" Target="../media/image115.png"/><Relationship Id="rId10" Type="http://schemas.openxmlformats.org/officeDocument/2006/relationships/image" Target="../media/image571.png"/><Relationship Id="rId9" Type="http://schemas.openxmlformats.org/officeDocument/2006/relationships/image" Target="../media/image7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111" y="186857"/>
            <a:ext cx="2548385" cy="657300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ctrTitle"/>
          </p:nvPr>
        </p:nvSpPr>
        <p:spPr>
          <a:xfrm>
            <a:off x="1335024" y="1053728"/>
            <a:ext cx="6492240" cy="1283776"/>
          </a:xfrm>
        </p:spPr>
        <p:txBody>
          <a:bodyPr>
            <a:noAutofit/>
          </a:bodyPr>
          <a:lstStyle/>
          <a:p>
            <a:r>
              <a:rPr kumimoji="1"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Recent</a:t>
            </a:r>
            <a:r>
              <a:rPr kumimoji="1" lang="zh-C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CP</a:t>
            </a:r>
            <a:r>
              <a:rPr kumimoji="1" lang="zh-C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violation</a:t>
            </a:r>
            <a:r>
              <a:rPr kumimoji="1" lang="zh-C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results</a:t>
            </a:r>
            <a:r>
              <a:rPr kumimoji="1" lang="zh-C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from</a:t>
            </a:r>
            <a:r>
              <a:rPr kumimoji="1" lang="zh-C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LHCb</a:t>
            </a:r>
            <a:endParaRPr kumimoji="1" lang="zh-CN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副标题 2"/>
          <p:cNvSpPr>
            <a:spLocks noGrp="1"/>
          </p:cNvSpPr>
          <p:nvPr>
            <p:ph type="subTitle" idx="1"/>
          </p:nvPr>
        </p:nvSpPr>
        <p:spPr>
          <a:xfrm>
            <a:off x="661736" y="2847783"/>
            <a:ext cx="7820527" cy="1609497"/>
          </a:xfrm>
        </p:spPr>
        <p:txBody>
          <a:bodyPr>
            <a:noAutofit/>
          </a:bodyPr>
          <a:lstStyle/>
          <a:p>
            <a:pPr algn="ctr"/>
            <a:r>
              <a:rPr kumimoji="1" lang="zh-CN" altLang="en-US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钱文斌 </a:t>
            </a:r>
            <a:endParaRPr kumimoji="1" lang="en-US" altLang="zh-CN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kumimoji="1" lang="zh-CN" altLang="en-US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中国科学院大学</a:t>
            </a:r>
            <a:endParaRPr kumimoji="1" lang="en-US" altLang="zh-CN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kumimoji="1" lang="en-US" altLang="zh-CN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2026/04/25</a:t>
            </a:r>
          </a:p>
          <a:p>
            <a:pPr algn="ctr"/>
            <a:endParaRPr kumimoji="1" lang="en-US" altLang="zh-CN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kumimoji="1" lang="zh-CN" altLang="en-US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第八届全国重味物理与量子色动力学研讨会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4B9AE12-D236-DF44-AA17-7EC5A5DF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1</a:t>
            </a:fld>
            <a:endParaRPr kumimoji="1" lang="zh-CN" altLang="en-US"/>
          </a:p>
        </p:txBody>
      </p:sp>
      <p:cxnSp>
        <p:nvCxnSpPr>
          <p:cNvPr id="12" name="直线连接符 11"/>
          <p:cNvCxnSpPr>
            <a:cxnSpLocks/>
          </p:cNvCxnSpPr>
          <p:nvPr/>
        </p:nvCxnSpPr>
        <p:spPr>
          <a:xfrm>
            <a:off x="0" y="2738681"/>
            <a:ext cx="91440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 7"/>
          <p:cNvGrpSpPr/>
          <p:nvPr/>
        </p:nvGrpSpPr>
        <p:grpSpPr>
          <a:xfrm>
            <a:off x="0" y="4835058"/>
            <a:ext cx="9144000" cy="331897"/>
            <a:chOff x="0" y="6446733"/>
            <a:chExt cx="9144000" cy="442528"/>
          </a:xfrm>
        </p:grpSpPr>
        <p:sp>
          <p:nvSpPr>
            <p:cNvPr id="16" name="Rectangle 6"/>
            <p:cNvSpPr/>
            <p:nvPr/>
          </p:nvSpPr>
          <p:spPr>
            <a:xfrm>
              <a:off x="0" y="6488821"/>
              <a:ext cx="9144000" cy="3691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8" name="Rectangle 7"/>
            <p:cNvSpPr/>
            <p:nvPr/>
          </p:nvSpPr>
          <p:spPr>
            <a:xfrm>
              <a:off x="0" y="6446733"/>
              <a:ext cx="9144000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40031" y="6458376"/>
              <a:ext cx="246308" cy="430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zh-CN" altLang="en-US" sz="15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 flipH="1">
              <a:off x="8275320" y="6458376"/>
              <a:ext cx="308611" cy="430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CN" altLang="en-US" sz="15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7CA31A6D-2A9D-6045-8DB2-BD578BAA060F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9AEE5495-F511-5646-BA0B-5C62CD21ABE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4EA274E-112E-C19D-27ED-9DF1010805F4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Wenbin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61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0"/>
    </mc:Choice>
    <mc:Fallback xmlns="">
      <p:transition spd="slow" advTm="1619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C7930-452F-38F6-0F59-F6DA3B93A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9D77475C-DB96-E245-7B07-8F39873A49AC}"/>
              </a:ext>
            </a:extLst>
          </p:cNvPr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0D20F174-5A26-0E87-8575-4EEEE9DC490E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4A05A6AA-5825-507F-6224-04C2489A1AFB}"/>
                  </a:ext>
                </a:extLst>
              </p:cNvPr>
              <p:cNvSpPr/>
              <p:nvPr/>
            </p:nvSpPr>
            <p:spPr>
              <a:xfrm>
                <a:off x="231515" y="48516"/>
                <a:ext cx="478207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Logic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method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(1)</a:t>
                </a:r>
                <a:endParaRPr lang="zh-CN" altLang="en-US" sz="27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115295C9-BE8A-C748-C67C-BC353B97E1D8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79AC2E6F-7F3C-A417-33AB-86A8BC2AAEDF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2696008F-1389-393A-265F-88CE3AC9E8D6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7481A018-E002-43DB-B1C9-B679890C20E3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24128929-D750-4BCF-0DA3-2F561833A555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A045F64E-C1CB-A7C8-6075-90ECEC67A2C8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21F4B08-D6AC-4DC4-5576-286905875CF2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Wenbin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02BA5D2-F581-E690-235D-4FD1A8309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3" y="2571750"/>
            <a:ext cx="5010912" cy="2185156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4510B2BF-AE99-3E20-BE6B-290C8E19D3E7}"/>
              </a:ext>
            </a:extLst>
          </p:cNvPr>
          <p:cNvGrpSpPr/>
          <p:nvPr/>
        </p:nvGrpSpPr>
        <p:grpSpPr>
          <a:xfrm>
            <a:off x="110103" y="586255"/>
            <a:ext cx="4882521" cy="1641512"/>
            <a:chOff x="482374" y="2548668"/>
            <a:chExt cx="7797462" cy="247108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3199C34-CE01-5C1D-B224-AEC311201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436" y="2571750"/>
              <a:ext cx="7772400" cy="24480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218DB28-D98C-3F24-4D06-C3C37B4A586C}"/>
                </a:ext>
              </a:extLst>
            </p:cNvPr>
            <p:cNvSpPr/>
            <p:nvPr/>
          </p:nvSpPr>
          <p:spPr>
            <a:xfrm>
              <a:off x="482374" y="2548668"/>
              <a:ext cx="2130552" cy="4624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6C9AD870-1480-1B17-1718-19BBEEE86ED2}"/>
              </a:ext>
            </a:extLst>
          </p:cNvPr>
          <p:cNvSpPr txBox="1"/>
          <p:nvPr/>
        </p:nvSpPr>
        <p:spPr>
          <a:xfrm>
            <a:off x="938912" y="2297588"/>
            <a:ext cx="37307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indicates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violation</a:t>
            </a:r>
            <a:endParaRPr lang="zh-CN" altLang="en-US" sz="1400" dirty="0">
              <a:solidFill>
                <a:srgbClr val="7030A0"/>
              </a:solidFill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66CE6A85-5FDC-9274-040E-6950EE66E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314" y="2548786"/>
            <a:ext cx="2633867" cy="2208119"/>
          </a:xfrm>
          <a:prstGeom prst="rect">
            <a:avLst/>
          </a:prstGeom>
        </p:spPr>
      </p:pic>
      <p:sp>
        <p:nvSpPr>
          <p:cNvPr id="45" name="上箭头 44">
            <a:extLst>
              <a:ext uri="{FF2B5EF4-FFF2-40B4-BE49-F238E27FC236}">
                <a16:creationId xmlns:a16="http://schemas.microsoft.com/office/drawing/2014/main" id="{EAF52870-EE16-D7DF-687E-9B2CB1CD832B}"/>
              </a:ext>
            </a:extLst>
          </p:cNvPr>
          <p:cNvSpPr/>
          <p:nvPr/>
        </p:nvSpPr>
        <p:spPr>
          <a:xfrm rot="5400000">
            <a:off x="5489277" y="3145616"/>
            <a:ext cx="365774" cy="811599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C5C5E5D1-833E-2CC7-8D12-62FC105E9E1C}"/>
              </a:ext>
            </a:extLst>
          </p:cNvPr>
          <p:cNvSpPr txBox="1"/>
          <p:nvPr/>
        </p:nvSpPr>
        <p:spPr>
          <a:xfrm>
            <a:off x="5056820" y="2665383"/>
            <a:ext cx="123069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method: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binning</a:t>
            </a:r>
            <a:endParaRPr lang="zh-CN" altLang="en-US" sz="1400" dirty="0">
              <a:solidFill>
                <a:srgbClr val="7030A0"/>
              </a:solidFill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93928501-B302-ECE9-8784-DA509F32BC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8473" y="902891"/>
            <a:ext cx="3358708" cy="1633553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DC28C6FE-5131-4F76-1423-57B119A51B36}"/>
              </a:ext>
            </a:extLst>
          </p:cNvPr>
          <p:cNvSpPr txBox="1"/>
          <p:nvPr/>
        </p:nvSpPr>
        <p:spPr>
          <a:xfrm>
            <a:off x="5444936" y="594248"/>
            <a:ext cx="35504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approach: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fourier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  <a:endParaRPr lang="zh-CN" altLang="en-US" sz="1400" dirty="0">
              <a:solidFill>
                <a:srgbClr val="7030A0"/>
              </a:solidFill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A315A708-A179-7F1E-380E-1AA5475E16C1}"/>
              </a:ext>
            </a:extLst>
          </p:cNvPr>
          <p:cNvSpPr txBox="1"/>
          <p:nvPr/>
        </p:nvSpPr>
        <p:spPr>
          <a:xfrm>
            <a:off x="6659012" y="716016"/>
            <a:ext cx="1762469" cy="300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[EPJC78</a:t>
            </a:r>
            <a:r>
              <a:rPr lang="zh-CN" altLang="en-US" sz="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(2018)</a:t>
            </a:r>
            <a:r>
              <a:rPr lang="zh-CN" altLang="en-US" sz="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</a:t>
            </a:r>
            <a:r>
              <a:rPr lang="zh-CN" altLang="en-US" sz="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121]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323F000-1295-D959-C974-002E145E42F2}"/>
              </a:ext>
            </a:extLst>
          </p:cNvPr>
          <p:cNvSpPr txBox="1"/>
          <p:nvPr/>
        </p:nvSpPr>
        <p:spPr>
          <a:xfrm>
            <a:off x="5000175" y="3845582"/>
            <a:ext cx="1343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~10%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endParaRPr lang="zh-CN" altLang="en-US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30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64"/>
    </mc:Choice>
    <mc:Fallback xmlns="">
      <p:transition spd="slow" advTm="6716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C839B-2128-FEEE-59D8-DB239282C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3D6DCD9E-7D1B-5D47-C92B-199BDD2D086A}"/>
              </a:ext>
            </a:extLst>
          </p:cNvPr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97D91C35-73B5-9FE6-05C2-28A294F006B4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5C683857-2A84-787A-8304-D53092DFCA51}"/>
                  </a:ext>
                </a:extLst>
              </p:cNvPr>
              <p:cNvSpPr/>
              <p:nvPr/>
            </p:nvSpPr>
            <p:spPr>
              <a:xfrm>
                <a:off x="231515" y="48516"/>
                <a:ext cx="478207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Logic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method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(2)</a:t>
                </a:r>
                <a:endParaRPr lang="zh-CN" altLang="en-US" sz="27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87321827-8A33-538F-A8CD-D1404B56FA44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E62ECA81-47CA-07D8-BDCD-78D3E252569A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A815C1F6-BEEE-688D-BD06-A77C12A947B6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648DFD00-2508-8268-1C52-F0CD53F284BB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951FBA7C-457A-084E-3C87-89E3BFBB124C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6A8C9610-61A8-8096-F536-15DBB563301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A1B0FF8-09B5-A024-1D96-04A5F91E849B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Wenbin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84769DB-F738-244D-78DC-390D21CAC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3" y="2571750"/>
            <a:ext cx="5010912" cy="2185156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130BFCC0-CFE8-7317-93FE-CD4B596DD5C3}"/>
              </a:ext>
            </a:extLst>
          </p:cNvPr>
          <p:cNvGrpSpPr/>
          <p:nvPr/>
        </p:nvGrpSpPr>
        <p:grpSpPr>
          <a:xfrm>
            <a:off x="110103" y="586255"/>
            <a:ext cx="4882521" cy="1641512"/>
            <a:chOff x="482374" y="2548668"/>
            <a:chExt cx="7797462" cy="247108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6EAF6CA-D5EE-C295-DD66-CC0FA1E5B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436" y="2571750"/>
              <a:ext cx="7772400" cy="24480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754C9587-5AF1-7A75-0830-E7BDE3A2E6D8}"/>
                </a:ext>
              </a:extLst>
            </p:cNvPr>
            <p:cNvSpPr/>
            <p:nvPr/>
          </p:nvSpPr>
          <p:spPr>
            <a:xfrm>
              <a:off x="482374" y="2548668"/>
              <a:ext cx="2130552" cy="4624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376C6168-C7BE-56FE-C09A-2745CB179F6A}"/>
              </a:ext>
            </a:extLst>
          </p:cNvPr>
          <p:cNvSpPr txBox="1"/>
          <p:nvPr/>
        </p:nvSpPr>
        <p:spPr>
          <a:xfrm>
            <a:off x="938912" y="2297588"/>
            <a:ext cx="37307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indicates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violation</a:t>
            </a:r>
            <a:endParaRPr lang="zh-CN" altLang="en-US" sz="1400" dirty="0">
              <a:solidFill>
                <a:srgbClr val="002060"/>
              </a:solidFill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34F6339A-D88C-57C9-B1A1-71D85118E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8473" y="902891"/>
            <a:ext cx="3358708" cy="1633553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D603DC0C-F9B9-0061-22D9-05A392960382}"/>
              </a:ext>
            </a:extLst>
          </p:cNvPr>
          <p:cNvSpPr txBox="1"/>
          <p:nvPr/>
        </p:nvSpPr>
        <p:spPr>
          <a:xfrm>
            <a:off x="5444936" y="594248"/>
            <a:ext cx="35504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approach: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fourier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</a:t>
            </a:r>
            <a:endParaRPr lang="zh-CN" altLang="en-US" sz="1400" dirty="0">
              <a:solidFill>
                <a:srgbClr val="002060"/>
              </a:solidFill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F8D82978-9BDF-D7A1-33DC-AFC5278F13ED}"/>
              </a:ext>
            </a:extLst>
          </p:cNvPr>
          <p:cNvSpPr txBox="1"/>
          <p:nvPr/>
        </p:nvSpPr>
        <p:spPr>
          <a:xfrm>
            <a:off x="6659012" y="716016"/>
            <a:ext cx="1762469" cy="300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[EPJC78</a:t>
            </a:r>
            <a:r>
              <a:rPr lang="zh-CN" altLang="en-US" sz="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(2018)</a:t>
            </a:r>
            <a:r>
              <a:rPr lang="zh-CN" altLang="en-US" sz="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</a:t>
            </a:r>
            <a:r>
              <a:rPr lang="zh-CN" altLang="en-US" sz="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121]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428C922-7986-9EF0-9B4E-287342BDAAF1}"/>
              </a:ext>
            </a:extLst>
          </p:cNvPr>
          <p:cNvSpPr txBox="1"/>
          <p:nvPr/>
        </p:nvSpPr>
        <p:spPr>
          <a:xfrm>
            <a:off x="5593526" y="2471170"/>
            <a:ext cx="35504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considering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endParaRPr lang="zh-CN" altLang="en-US" sz="1400" dirty="0">
              <a:solidFill>
                <a:srgbClr val="00206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C2AB7FC-5E1B-0D54-F5FE-290B45A262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1015" y="2770170"/>
            <a:ext cx="2424505" cy="209042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09A0718-A37D-5E92-AAD1-0C5732CE4E11}"/>
              </a:ext>
            </a:extLst>
          </p:cNvPr>
          <p:cNvSpPr txBox="1"/>
          <p:nvPr/>
        </p:nvSpPr>
        <p:spPr>
          <a:xfrm>
            <a:off x="7540246" y="2962231"/>
            <a:ext cx="15984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added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amplitude,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purity,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endParaRPr lang="zh-CN" altLang="en-US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70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64"/>
    </mc:Choice>
    <mc:Fallback xmlns="">
      <p:transition spd="slow" advTm="6716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95490-1770-371F-9FA4-DC9BA2279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F512D1EF-7FC5-4E93-7DC5-7FDA49F9C724}"/>
              </a:ext>
            </a:extLst>
          </p:cNvPr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8E49EB97-D73B-DF11-02D0-0C05B73AC905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08AB488E-739D-A9A4-DE9A-E34F7D680A7E}"/>
                  </a:ext>
                </a:extLst>
              </p:cNvPr>
              <p:cNvSpPr/>
              <p:nvPr/>
            </p:nvSpPr>
            <p:spPr>
              <a:xfrm>
                <a:off x="231515" y="48516"/>
                <a:ext cx="446801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Weights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BESIII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inputs</a:t>
                </a:r>
                <a:endParaRPr lang="zh-CN" altLang="en-US" sz="27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28426765-D531-1720-EC23-9A892C00C846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B783C604-0659-639C-66B9-DF530F66FF72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063E032B-4989-589B-5CE4-13B4971AF319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AE7ECBBB-6588-35C9-21AF-DA2BBC7846EB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94348393-9868-9281-3631-E39A91F674C5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6BD380B5-FBEB-BE7D-C580-7789B6E547EC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CA67379-5C8B-6BE7-D38B-6AA714CF50F2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Wenbin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B014B2B-AE66-12C4-97C5-763CFFAF7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04" y="1016355"/>
            <a:ext cx="7772400" cy="88131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35DE1CE-D259-E24A-616B-AE739E8E93C4}"/>
              </a:ext>
            </a:extLst>
          </p:cNvPr>
          <p:cNvSpPr/>
          <p:nvPr/>
        </p:nvSpPr>
        <p:spPr>
          <a:xfrm>
            <a:off x="77657" y="577262"/>
            <a:ext cx="9066344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Why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weights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works?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Equation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holds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when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multiplying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both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sides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by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the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same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constant</a:t>
            </a:r>
            <a:endParaRPr lang="zh-CN" alt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2C7F5274-1F50-7703-C2AA-0670897F3FDD}"/>
                  </a:ext>
                </a:extLst>
              </p:cNvPr>
              <p:cNvSpPr/>
              <p:nvPr/>
            </p:nvSpPr>
            <p:spPr>
              <a:xfrm>
                <a:off x="59422" y="1792293"/>
                <a:ext cx="9066344" cy="4160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BESIII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QC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data: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𝝍</m:t>
                    </m:r>
                    <m:d>
                      <m:d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𝟑𝟕𝟕𝟎</m:t>
                        </m:r>
                      </m:e>
                    </m:d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→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𝑫</m:t>
                    </m:r>
                    <m:acc>
                      <m:accPr>
                        <m:chr m:val="̅"/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𝑫</m:t>
                        </m:r>
                      </m:e>
                    </m:acc>
                  </m:oMath>
                </a14:m>
                <a:endParaRPr lang="zh-CN" alt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2C7F5274-1F50-7703-C2AA-0670897F3F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22" y="1792293"/>
                <a:ext cx="9066344" cy="416011"/>
              </a:xfrm>
              <a:prstGeom prst="rect">
                <a:avLst/>
              </a:prstGeom>
              <a:blipFill>
                <a:blip r:embed="rId4"/>
                <a:stretch>
                  <a:fillRect l="-280" b="-212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组合 20">
            <a:extLst>
              <a:ext uri="{FF2B5EF4-FFF2-40B4-BE49-F238E27FC236}">
                <a16:creationId xmlns:a16="http://schemas.microsoft.com/office/drawing/2014/main" id="{EC5B4131-A5CB-30EB-A127-ED3028CF0A37}"/>
              </a:ext>
            </a:extLst>
          </p:cNvPr>
          <p:cNvGrpSpPr/>
          <p:nvPr/>
        </p:nvGrpSpPr>
        <p:grpSpPr>
          <a:xfrm>
            <a:off x="231515" y="2342514"/>
            <a:ext cx="3012440" cy="2394321"/>
            <a:chOff x="5420321" y="1961200"/>
            <a:chExt cx="3012440" cy="2394321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A7D208C8-8BE7-F7CA-396B-5ADD3F483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20321" y="1961200"/>
              <a:ext cx="3012440" cy="2394321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90B63CAD-9F7B-4F52-0343-C0EED4760E4D}"/>
                </a:ext>
              </a:extLst>
            </p:cNvPr>
            <p:cNvSpPr/>
            <p:nvPr/>
          </p:nvSpPr>
          <p:spPr>
            <a:xfrm>
              <a:off x="5420321" y="2377440"/>
              <a:ext cx="761023" cy="4389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19779C4E-4620-52C8-D930-7EAAA71D9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3527" y="1920756"/>
            <a:ext cx="5461883" cy="135881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20029FD3-D023-50A0-B110-90F647F01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1118" y="3728405"/>
            <a:ext cx="5067300" cy="762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86C91D0D-4914-FAA2-3EF8-8052433531E6}"/>
                  </a:ext>
                </a:extLst>
              </p:cNvPr>
              <p:cNvSpPr/>
              <p:nvPr/>
            </p:nvSpPr>
            <p:spPr>
              <a:xfrm>
                <a:off x="3456432" y="3286294"/>
                <a:ext cx="6507534" cy="440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Example: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CP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tagged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𝑺</m:t>
                        </m:r>
                      </m:sub>
                      <m:sup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endParaRPr lang="zh-CN" alt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86C91D0D-4914-FAA2-3EF8-8052433531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6432" y="3286294"/>
                <a:ext cx="6507534" cy="440505"/>
              </a:xfrm>
              <a:prstGeom prst="rect">
                <a:avLst/>
              </a:prstGeom>
              <a:blipFill>
                <a:blip r:embed="rId8"/>
                <a:stretch>
                  <a:fillRect l="-390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814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64"/>
    </mc:Choice>
    <mc:Fallback xmlns="">
      <p:transition spd="slow" advTm="6716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8729A-4603-36C9-9B9C-26F070C9C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0A154247-A55C-96CE-DBB8-159C3868E4A1}"/>
              </a:ext>
            </a:extLst>
          </p:cNvPr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E1DE9F33-087B-6880-8AD8-25A11374D20D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77DEBC1-E40D-F041-35F2-2F99C61DBAB8}"/>
                  </a:ext>
                </a:extLst>
              </p:cNvPr>
              <p:cNvSpPr/>
              <p:nvPr/>
            </p:nvSpPr>
            <p:spPr>
              <a:xfrm>
                <a:off x="231515" y="48516"/>
                <a:ext cx="4718086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observables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results</a:t>
                </a:r>
                <a:endParaRPr lang="zh-CN" altLang="en-US" sz="27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4B4055E0-4E32-B218-104F-630B41047F62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950D13A0-2FDB-1E86-D5CE-292D8E3C8295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C0258DAE-20BD-8113-0976-BB62607975AC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1BB4FA08-C405-9412-62B8-1F43E82BA83B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DB0AE57-B4AD-25C3-5A6A-9618B7C674AF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02377312-ABE6-7056-ECA5-16F2AFC9B2B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6E3AA61-113F-9384-59B8-81BF58AFC7B5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Wenbin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AD0D2D9-A4F7-8420-0F08-8620A44C1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6" y="861568"/>
            <a:ext cx="4461897" cy="215925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ED80235-C858-B847-45CD-4D9967D5EA09}"/>
              </a:ext>
            </a:extLst>
          </p:cNvPr>
          <p:cNvSpPr/>
          <p:nvPr/>
        </p:nvSpPr>
        <p:spPr>
          <a:xfrm>
            <a:off x="77656" y="519264"/>
            <a:ext cx="9066344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Observables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from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decays,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indicating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violation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effects</a:t>
            </a:r>
            <a:endParaRPr lang="zh-CN" alt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ADC470B-BC57-F669-2AEB-344D498B500E}"/>
                  </a:ext>
                </a:extLst>
              </p:cNvPr>
              <p:cNvSpPr/>
              <p:nvPr/>
            </p:nvSpPr>
            <p:spPr>
              <a:xfrm>
                <a:off x="190111" y="2844382"/>
                <a:ext cx="9066344" cy="4160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Results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𝜸</m:t>
                    </m:r>
                  </m:oMath>
                </a14:m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strong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parameters</a:t>
                </a:r>
                <a:endParaRPr lang="zh-CN" alt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DADC470B-BC57-F669-2AEB-344D498B50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11" y="2844382"/>
                <a:ext cx="9066344" cy="416011"/>
              </a:xfrm>
              <a:prstGeom prst="rect">
                <a:avLst/>
              </a:prstGeom>
              <a:blipFill>
                <a:blip r:embed="rId4"/>
                <a:stretch>
                  <a:fillRect l="-280" b="-212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2132E235-D1EA-D795-A01C-634268FCF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12" y="3259116"/>
            <a:ext cx="4247388" cy="11685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E59B7FF-929B-14EA-9988-4FCC05C84FCB}"/>
                  </a:ext>
                </a:extLst>
              </p:cNvPr>
              <p:cNvSpPr txBox="1"/>
              <p:nvPr/>
            </p:nvSpPr>
            <p:spPr>
              <a:xfrm>
                <a:off x="5262163" y="3168002"/>
                <a:ext cx="3532729" cy="1169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Improved</a:t>
                </a:r>
                <a:r>
                  <a:rPr lang="zh-CN" altLang="en-US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about</a:t>
                </a:r>
                <a:r>
                  <a:rPr lang="zh-CN" altLang="en-US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5%</a:t>
                </a:r>
                <a:r>
                  <a:rPr lang="zh-CN" altLang="en-US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compared</a:t>
                </a:r>
                <a:r>
                  <a:rPr lang="zh-CN" altLang="en-US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binned</a:t>
                </a:r>
                <a:r>
                  <a:rPr lang="zh-CN" altLang="en-US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method</a:t>
                </a:r>
              </a:p>
              <a:p>
                <a:pPr algn="ctr"/>
                <a:endParaRPr lang="en-US" altLang="zh-CN" sz="1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zh-CN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Most</a:t>
                </a:r>
                <a:r>
                  <a:rPr lang="zh-CN" altLang="en-US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precise</a:t>
                </a:r>
                <a:r>
                  <a:rPr lang="zh-CN" altLang="en-US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single</a:t>
                </a:r>
                <a:r>
                  <a:rPr lang="zh-CN" altLang="en-US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</a:t>
                </a:r>
                <a:r>
                  <a:rPr lang="zh-CN" altLang="en-US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date</a:t>
                </a:r>
                <a:r>
                  <a:rPr lang="zh-CN" altLang="en-US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</a:t>
                </a:r>
                <a:r>
                  <a:rPr lang="zh-CN" altLang="en-US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𝜸</m:t>
                    </m:r>
                  </m:oMath>
                </a14:m>
                <a:endParaRPr lang="zh-CN" altLang="en-US" sz="14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E59B7FF-929B-14EA-9988-4FCC05C84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163" y="3168002"/>
                <a:ext cx="3532729" cy="1169551"/>
              </a:xfrm>
              <a:prstGeom prst="rect">
                <a:avLst/>
              </a:prstGeom>
              <a:blipFill>
                <a:blip r:embed="rId6"/>
                <a:stretch>
                  <a:fillRect t="-1075" b="-32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图片 27">
            <a:extLst>
              <a:ext uri="{FF2B5EF4-FFF2-40B4-BE49-F238E27FC236}">
                <a16:creationId xmlns:a16="http://schemas.microsoft.com/office/drawing/2014/main" id="{2CAD9097-26EF-0B93-96F5-B5E424F6CF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9553" y="969423"/>
            <a:ext cx="2029968" cy="18911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EE4ACC6C-1E6A-BF51-18A8-EF48A329EE91}"/>
                  </a:ext>
                </a:extLst>
              </p:cNvPr>
              <p:cNvSpPr txBox="1"/>
              <p:nvPr/>
            </p:nvSpPr>
            <p:spPr>
              <a:xfrm>
                <a:off x="1822088" y="4482355"/>
                <a:ext cx="625502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Opens</a:t>
                </a:r>
                <a:r>
                  <a:rPr lang="zh-CN" altLang="en-US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possibilities</a:t>
                </a:r>
                <a:r>
                  <a:rPr lang="zh-CN" altLang="en-US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</a:t>
                </a:r>
                <a:r>
                  <a:rPr lang="zh-CN" altLang="en-US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𝛄</m:t>
                    </m:r>
                  </m:oMath>
                </a14:m>
                <a:r>
                  <a:rPr lang="zh-CN" altLang="en-US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  <a:r>
                  <a:rPr lang="zh-CN" altLang="en-US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other</a:t>
                </a:r>
                <a:r>
                  <a:rPr lang="zh-CN" altLang="en-US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multibody</a:t>
                </a:r>
                <a:r>
                  <a:rPr lang="zh-CN" altLang="en-US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  <a:endParaRPr lang="zh-CN" altLang="en-US" sz="1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EE4ACC6C-1E6A-BF51-18A8-EF48A329EE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088" y="4482355"/>
                <a:ext cx="6255026" cy="307777"/>
              </a:xfrm>
              <a:prstGeom prst="rect">
                <a:avLst/>
              </a:prstGeom>
              <a:blipFill>
                <a:blip r:embed="rId8"/>
                <a:stretch>
                  <a:fillRect t="-3846" b="-1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图片 29">
            <a:extLst>
              <a:ext uri="{FF2B5EF4-FFF2-40B4-BE49-F238E27FC236}">
                <a16:creationId xmlns:a16="http://schemas.microsoft.com/office/drawing/2014/main" id="{D0606915-76B2-9567-A137-7DAEB721D6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1424" y="965066"/>
            <a:ext cx="2322576" cy="173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5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64"/>
    </mc:Choice>
    <mc:Fallback xmlns="">
      <p:transition spd="slow" advTm="6716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1592F-A061-E6A2-A5FF-DFE1C4186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DD4C6AFB-357E-A556-6A8F-ED895FC9DDD0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99D16628-33AD-F974-A07D-9BC8FCF6D4AB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177BF716-F3DC-854E-9930-80B4E6B1436D}"/>
                  </a:ext>
                </a:extLst>
              </p:cNvPr>
              <p:cNvSpPr/>
              <p:nvPr/>
            </p:nvSpPr>
            <p:spPr>
              <a:xfrm>
                <a:off x="231515" y="48516"/>
                <a:ext cx="31085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Outline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talk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D4050723-F25C-46D1-CA68-6A7E1143DFF2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3FFCFEA5-2EF3-7F9E-1FED-797E557EB1E9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6E53166F-03B4-B9F9-A723-234C369726A3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72F577FC-AE45-A590-7937-A13A5062EFCE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6E17ADCA-494A-CA37-29AA-2D4B3CE2D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3C07710-086B-234D-C51C-06F8D7A6F35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EE898959-6220-2301-F481-F49CD49119FA}"/>
                  </a:ext>
                </a:extLst>
              </p:cNvPr>
              <p:cNvSpPr txBox="1"/>
              <p:nvPr/>
            </p:nvSpPr>
            <p:spPr>
              <a:xfrm>
                <a:off x="683969" y="823004"/>
                <a:ext cx="8311441" cy="3036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2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Introduction</a:t>
                </a:r>
              </a:p>
              <a:p>
                <a:pPr marL="285750" indent="-285750">
                  <a:lnSpc>
                    <a:spcPct val="2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Precise</a:t>
                </a:r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measurement</a:t>
                </a:r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CKM</a:t>
                </a:r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angle</a:t>
                </a:r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1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𝛄</m:t>
                    </m:r>
                  </m:oMath>
                </a14:m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novel</a:t>
                </a:r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approach</a:t>
                </a:r>
                <a:endParaRPr lang="en-US" altLang="zh-CN" sz="2000" b="1" dirty="0">
                  <a:solidFill>
                    <a:srgbClr val="002060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2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studies</a:t>
                </a:r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2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decays</a:t>
                </a:r>
              </a:p>
              <a:p>
                <a:pPr marL="285750" indent="-285750">
                  <a:lnSpc>
                    <a:spcPct val="2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Prospects</a:t>
                </a:r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conclusion</a:t>
                </a:r>
              </a:p>
            </p:txBody>
          </p:sp>
        </mc:Choice>
        <mc:Fallback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EE898959-6220-2301-F481-F49CD4911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969" y="823004"/>
                <a:ext cx="8311441" cy="3036152"/>
              </a:xfrm>
              <a:prstGeom prst="rect">
                <a:avLst/>
              </a:prstGeom>
              <a:blipFill>
                <a:blip r:embed="rId3"/>
                <a:stretch>
                  <a:fillRect l="-610" b="-29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E3390C0A-6559-DCFD-63F2-86A9DA98AD8B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679516D-1B81-6E79-3AFD-1A1977B66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707" y="3163940"/>
            <a:ext cx="3120054" cy="164802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0363353-0665-13F4-706D-494F5F082B35}"/>
              </a:ext>
            </a:extLst>
          </p:cNvPr>
          <p:cNvSpPr txBox="1"/>
          <p:nvPr/>
        </p:nvSpPr>
        <p:spPr>
          <a:xfrm>
            <a:off x="2459544" y="4557031"/>
            <a:ext cx="28531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CERN</a:t>
            </a:r>
            <a:r>
              <a:rPr lang="zh-CN" alt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LHC</a:t>
            </a:r>
            <a:r>
              <a:rPr lang="zh-CN" alt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seminar</a:t>
            </a:r>
            <a:r>
              <a:rPr lang="zh-CN" alt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by</a:t>
            </a:r>
            <a:r>
              <a:rPr lang="zh-CN" alt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 err="1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Youhua</a:t>
            </a:r>
            <a:r>
              <a:rPr lang="zh-CN" alt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Yang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13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"/>
    </mc:Choice>
    <mc:Fallback xmlns="">
      <p:transition spd="slow" advTm="332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75DF4-7703-AD86-01B9-DF224B80A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5E17555A-040B-17E5-6E3A-BE5C68EB699D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18C8638-84D6-985C-59E1-884F6E48064E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F1E4C225-71CB-2C45-872E-2B034563B155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6014660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CP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violation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</m:sup>
                        </m:sSup>
                      </m:oMath>
                    </a14:m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decays</a:t>
                    </a:r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F1E4C225-71CB-2C45-872E-2B034563B15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6014660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895" t="-9756" r="-842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417313ED-326D-C65F-9F38-A04F7B3C44B7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2E018794-362B-0898-3361-8D67EC9333B6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D3B2519F-F7E7-9C1A-FDA6-04AE7F58E14E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43EBCDC3-F951-4BAD-2E1C-F35F6E406FB2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DE58EC8-AAA6-4E9F-8F57-586D2CF9199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832EA1AB-013F-F4AB-643D-C0CD46544FC0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C781F0C-DDD3-91DD-2181-D90B22087AA0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C580D258-5225-FC76-1D21-26C9C612E720}"/>
                  </a:ext>
                </a:extLst>
              </p:cNvPr>
              <p:cNvSpPr txBox="1"/>
              <p:nvPr/>
            </p:nvSpPr>
            <p:spPr>
              <a:xfrm>
                <a:off x="231514" y="567044"/>
                <a:ext cx="8638165" cy="381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Around 40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data than B-factories using only Run 1 data</a:t>
                </a:r>
              </a:p>
            </p:txBody>
          </p:sp>
        </mc:Choice>
        <mc:Fallback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C580D258-5225-FC76-1D21-26C9C612E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4" y="567044"/>
                <a:ext cx="8638165" cy="381386"/>
              </a:xfrm>
              <a:prstGeom prst="rect">
                <a:avLst/>
              </a:prstGeom>
              <a:blipFill>
                <a:blip r:embed="rId4"/>
                <a:stretch>
                  <a:fillRect l="-147" b="-16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图片 27">
            <a:extLst>
              <a:ext uri="{FF2B5EF4-FFF2-40B4-BE49-F238E27FC236}">
                <a16:creationId xmlns:a16="http://schemas.microsoft.com/office/drawing/2014/main" id="{37003199-DFD3-13D1-F8D8-C6285E391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687" y="957170"/>
            <a:ext cx="7233279" cy="20880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11FCCD8C-9A23-C3D6-74B9-B4E34F12AB2E}"/>
                  </a:ext>
                </a:extLst>
              </p:cNvPr>
              <p:cNvSpPr txBox="1"/>
              <p:nvPr/>
            </p:nvSpPr>
            <p:spPr>
              <a:xfrm>
                <a:off x="357245" y="2872999"/>
                <a:ext cx="8638165" cy="19925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Advanced techniques in amplitude analyses: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Three ways to model S-wave: Isobar, K-Matrix, and MI approach (first MI implementation of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𝑲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𝝅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𝝅𝝅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S-wave together)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Using GLASS to model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𝑲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𝝅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S-wave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Include also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𝝅𝝅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𝝅𝝅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(significant contributions found) and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𝑲𝑲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𝝅𝝅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rescattering contributions from dispersive relationship</a:t>
                </a:r>
              </a:p>
            </p:txBody>
          </p:sp>
        </mc:Choice>
        <mc:Fallback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11FCCD8C-9A23-C3D6-74B9-B4E34F12AB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245" y="2872999"/>
                <a:ext cx="8638165" cy="1992597"/>
              </a:xfrm>
              <a:prstGeom prst="rect">
                <a:avLst/>
              </a:prstGeom>
              <a:blipFill>
                <a:blip r:embed="rId6"/>
                <a:stretch>
                  <a:fillRect l="-294" b="-18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077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C62F6-83FE-BFDA-BBEC-6C034D18F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50C64708-11EF-8E66-3D8F-3AE51D178799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DA90234E-01E1-5D5C-9934-9EF7F59A2FD7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ACE3E277-D648-2AEF-799C-738F34C45105}"/>
                  </a:ext>
                </a:extLst>
              </p:cNvPr>
              <p:cNvSpPr/>
              <p:nvPr/>
            </p:nvSpPr>
            <p:spPr>
              <a:xfrm>
                <a:off x="231515" y="48516"/>
                <a:ext cx="3788217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glance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results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(1)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D39D74AE-29EC-E6AE-AA38-5BEF5A7BE860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FD07BA9A-B637-3FAB-E6C2-85930614FD74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49C8215A-1B41-1FE7-012F-ADD0FC8D4836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8690C916-0B07-13D6-4A10-0482F9E2E1A0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0297FE61-CCE5-403C-5AEF-F43D310194AF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E966D626-AF69-2D89-5369-7B759293D3A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BD0E287-98EC-6BE9-C958-4BABBD9B90D4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74C7122-59D0-4E7D-9A5A-D3DDCE51E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091" y="863252"/>
            <a:ext cx="6336792" cy="375911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7AD6F386-83A0-1C86-B85B-59B750F05E5A}"/>
                  </a:ext>
                </a:extLst>
              </p:cNvPr>
              <p:cNvSpPr txBox="1"/>
              <p:nvPr/>
            </p:nvSpPr>
            <p:spPr>
              <a:xfrm>
                <a:off x="2414016" y="552694"/>
                <a:ext cx="12801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1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𝑲</m:t>
                      </m:r>
                      <m:r>
                        <a:rPr lang="en-US" altLang="zh-CN" sz="1800" b="1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𝝅</m:t>
                      </m:r>
                    </m:oMath>
                  </m:oMathPara>
                </a14:m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7AD6F386-83A0-1C86-B85B-59B750F05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016" y="552694"/>
                <a:ext cx="1280160" cy="369332"/>
              </a:xfrm>
              <a:prstGeom prst="rect">
                <a:avLst/>
              </a:prstGeom>
              <a:blipFill>
                <a:blip r:embed="rId4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0C40805-22A3-5D81-2CA9-D494FD5C79C5}"/>
                  </a:ext>
                </a:extLst>
              </p:cNvPr>
              <p:cNvSpPr txBox="1"/>
              <p:nvPr/>
            </p:nvSpPr>
            <p:spPr>
              <a:xfrm>
                <a:off x="5519928" y="552694"/>
                <a:ext cx="12801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1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𝝅𝝅</m:t>
                      </m:r>
                    </m:oMath>
                  </m:oMathPara>
                </a14:m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90C40805-22A3-5D81-2CA9-D494FD5C79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928" y="552694"/>
                <a:ext cx="1280160" cy="369332"/>
              </a:xfrm>
              <a:prstGeom prst="rect">
                <a:avLst/>
              </a:prstGeom>
              <a:blipFill>
                <a:blip r:embed="rId5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0BD13E6B-65C9-0550-A559-7C989949B6D1}"/>
              </a:ext>
            </a:extLst>
          </p:cNvPr>
          <p:cNvSpPr txBox="1"/>
          <p:nvPr/>
        </p:nvSpPr>
        <p:spPr>
          <a:xfrm>
            <a:off x="231515" y="1488686"/>
            <a:ext cx="133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Projections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8B08AD4-A295-ADAA-AAD8-2BFB72460821}"/>
              </a:ext>
            </a:extLst>
          </p:cNvPr>
          <p:cNvSpPr txBox="1"/>
          <p:nvPr/>
        </p:nvSpPr>
        <p:spPr>
          <a:xfrm>
            <a:off x="227083" y="3336584"/>
            <a:ext cx="133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Asymmetry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332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C6735-2F55-550F-DECA-2B9BE44FF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CC0E614A-F1A1-8B61-E9FB-64532077213B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21FFCA23-BC35-229B-9224-47EB924A1D5B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76DB1EB-30A3-7E43-E4CF-A324B1919366}"/>
                  </a:ext>
                </a:extLst>
              </p:cNvPr>
              <p:cNvSpPr/>
              <p:nvPr/>
            </p:nvSpPr>
            <p:spPr>
              <a:xfrm>
                <a:off x="231515" y="48516"/>
                <a:ext cx="3788217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glance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results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(2)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7E68279E-6CE4-C17F-B5E9-CCE7EB268E23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2AFBC5C3-AA96-F6B6-9CA5-A20008A6FC9F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D33A5931-2265-002E-ED35-A3868FDF4AED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CA4657CC-255B-C2D4-2F81-90B263A6B61A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313E24DA-7830-3654-17E4-66B07BB8450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E90F0AE-3E36-F618-CE34-565FB3B2CAF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0D732C8-39E0-AF6D-4549-EEC0FB569D51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765E1691-82D1-5845-2526-A1D97259EA8E}"/>
                  </a:ext>
                </a:extLst>
              </p:cNvPr>
              <p:cNvSpPr txBox="1"/>
              <p:nvPr/>
            </p:nvSpPr>
            <p:spPr>
              <a:xfrm>
                <a:off x="2414016" y="552694"/>
                <a:ext cx="12801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1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𝑲</m:t>
                      </m:r>
                      <m:r>
                        <a:rPr lang="en-US" altLang="zh-CN" sz="1800" b="1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𝝅</m:t>
                      </m:r>
                    </m:oMath>
                  </m:oMathPara>
                </a14:m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765E1691-82D1-5845-2526-A1D97259E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016" y="552694"/>
                <a:ext cx="1280160" cy="369332"/>
              </a:xfrm>
              <a:prstGeom prst="rect">
                <a:avLst/>
              </a:prstGeom>
              <a:blipFill>
                <a:blip r:embed="rId3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B323FE2-141E-7B95-11E2-60D0AD479B72}"/>
                  </a:ext>
                </a:extLst>
              </p:cNvPr>
              <p:cNvSpPr txBox="1"/>
              <p:nvPr/>
            </p:nvSpPr>
            <p:spPr>
              <a:xfrm>
                <a:off x="5519928" y="552694"/>
                <a:ext cx="12801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1" i="1" dirty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𝝅𝝅</m:t>
                      </m:r>
                    </m:oMath>
                  </m:oMathPara>
                </a14:m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B323FE2-141E-7B95-11E2-60D0AD479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928" y="552694"/>
                <a:ext cx="1280160" cy="369332"/>
              </a:xfrm>
              <a:prstGeom prst="rect">
                <a:avLst/>
              </a:prstGeom>
              <a:blipFill>
                <a:blip r:embed="rId4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03984FB6-C154-2917-A122-C1F7EEAE3B2F}"/>
              </a:ext>
            </a:extLst>
          </p:cNvPr>
          <p:cNvSpPr txBox="1"/>
          <p:nvPr/>
        </p:nvSpPr>
        <p:spPr>
          <a:xfrm>
            <a:off x="231515" y="1488686"/>
            <a:ext cx="133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Projections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D1C2A8B-F417-0E16-1FEB-1059EFCA051B}"/>
              </a:ext>
            </a:extLst>
          </p:cNvPr>
          <p:cNvSpPr txBox="1"/>
          <p:nvPr/>
        </p:nvSpPr>
        <p:spPr>
          <a:xfrm>
            <a:off x="227083" y="3336584"/>
            <a:ext cx="133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Asymmetry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02D982F-3F9B-2C19-0D5A-7D56D0FD1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192" y="922026"/>
            <a:ext cx="6387441" cy="385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4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F0469-5D7A-758C-3A6B-BEDC453A4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3CA0522E-286F-7205-FCD6-93933AFB0F66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372C87D0-0E83-95FB-3A03-503967DBF60D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2864CD9E-755D-F3E7-2900-C65F02044C26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5601662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CP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violation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𝝆</m:t>
                        </m:r>
                        <m:d>
                          <m:d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𝟕𝟕𝟎</m:t>
                            </m:r>
                          </m:e>
                        </m:d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</m:oMath>
                    </a14:m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(1)</a:t>
                    </a:r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2864CD9E-755D-F3E7-2900-C65F02044C2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5601662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036" t="-9756" r="-1131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AD751C6A-AC16-E7F4-E4DE-9B086CBEBDF5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88861121-8A29-876F-7EEC-D96E8D6D3A47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FF99BF56-C238-166C-DCF9-4F0F1C409F37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A0EF2333-E711-2E2E-BAAA-EF48B74016D4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180E5575-A649-6F30-75D5-7D40F8BE6A2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E9F38460-AA3E-7423-03A8-710FA37102D0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18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CFD558C-1E23-B268-D312-D8A517D10E8A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61E0F53-A8AD-A273-23DA-8D539A10FD3F}"/>
              </a:ext>
            </a:extLst>
          </p:cNvPr>
          <p:cNvSpPr txBox="1"/>
          <p:nvPr/>
        </p:nvSpPr>
        <p:spPr>
          <a:xfrm>
            <a:off x="231514" y="575776"/>
            <a:ext cx="8638165" cy="376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BaBar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[PRD78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(2008)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012004]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[PRL96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(2006)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251803]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amplitude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339B5A9-93D3-A79C-7E56-F28D17A2BFEF}"/>
                  </a:ext>
                </a:extLst>
              </p:cNvPr>
              <p:cNvSpPr txBox="1"/>
              <p:nvPr/>
            </p:nvSpPr>
            <p:spPr>
              <a:xfrm>
                <a:off x="1241985" y="1049985"/>
                <a:ext cx="2398029" cy="2841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0.44±</m:t>
                    </m:r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0.10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−0.14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+0.06</m:t>
                        </m:r>
                      </m:sup>
                    </m:sSub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kumimoji="1"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BaBar</a:t>
                </a:r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kumimoji="1"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339B5A9-93D3-A79C-7E56-F28D17A2BF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985" y="1049985"/>
                <a:ext cx="2398029" cy="284180"/>
              </a:xfrm>
              <a:prstGeom prst="rect">
                <a:avLst/>
              </a:prstGeom>
              <a:blipFill>
                <a:blip r:embed="rId4"/>
                <a:stretch>
                  <a:fillRect l="-3158" t="-20833" r="-5263" b="-4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1475A45-FCA3-5421-4ECF-6F84CEDAC87A}"/>
                  </a:ext>
                </a:extLst>
              </p:cNvPr>
              <p:cNvSpPr txBox="1"/>
              <p:nvPr/>
            </p:nvSpPr>
            <p:spPr>
              <a:xfrm>
                <a:off x="4906332" y="1049985"/>
                <a:ext cx="2295437" cy="2841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0.30±</m:t>
                    </m:r>
                    <m:sSubSup>
                      <m:sSub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0.11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−0.04</m:t>
                        </m:r>
                      </m:sub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+0.11</m:t>
                        </m:r>
                      </m:sup>
                    </m:sSubSup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(Belle)</a:t>
                </a:r>
                <a:endParaRPr kumimoji="1"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1475A45-FCA3-5421-4ECF-6F84CEDAC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332" y="1049985"/>
                <a:ext cx="2295437" cy="284180"/>
              </a:xfrm>
              <a:prstGeom prst="rect">
                <a:avLst/>
              </a:prstGeom>
              <a:blipFill>
                <a:blip r:embed="rId5"/>
                <a:stretch>
                  <a:fillRect l="-3315" t="-20833" r="-5525" b="-4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C16087F-8CCF-537F-A93A-A4AA2BBC4B9C}"/>
                  </a:ext>
                </a:extLst>
              </p:cNvPr>
              <p:cNvSpPr txBox="1"/>
              <p:nvPr/>
            </p:nvSpPr>
            <p:spPr>
              <a:xfrm>
                <a:off x="231513" y="1396505"/>
                <a:ext cx="5986407" cy="6999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However,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model-independent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determination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P-wave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around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𝝆</m:t>
                    </m:r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𝟕𝟕𝟎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LHCb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much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smaller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C16087F-8CCF-537F-A93A-A4AA2BBC4B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3" y="1396505"/>
                <a:ext cx="5986407" cy="699935"/>
              </a:xfrm>
              <a:prstGeom prst="rect">
                <a:avLst/>
              </a:prstGeom>
              <a:blipFill>
                <a:blip r:embed="rId6"/>
                <a:stretch>
                  <a:fillRect l="-212" b="-70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74E93A4-3831-2EEC-34E4-34EC8F28533D}"/>
                  </a:ext>
                </a:extLst>
              </p:cNvPr>
              <p:cNvSpPr txBox="1"/>
              <p:nvPr/>
            </p:nvSpPr>
            <p:spPr>
              <a:xfrm>
                <a:off x="3844236" y="2224405"/>
                <a:ext cx="145552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0.150±0.022</m:t>
                      </m:r>
                    </m:oMath>
                  </m:oMathPara>
                </a14:m>
                <a:endParaRPr kumimoji="1"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74E93A4-3831-2EEC-34E4-34EC8F285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4236" y="2224405"/>
                <a:ext cx="1455527" cy="276999"/>
              </a:xfrm>
              <a:prstGeom prst="rect">
                <a:avLst/>
              </a:prstGeom>
              <a:blipFill>
                <a:blip r:embed="rId7"/>
                <a:stretch>
                  <a:fillRect l="-2586" r="-2586" b="-227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40D254EE-551E-A245-38AF-4423FB27B1A6}"/>
              </a:ext>
            </a:extLst>
          </p:cNvPr>
          <p:cNvSpPr txBox="1"/>
          <p:nvPr/>
        </p:nvSpPr>
        <p:spPr>
          <a:xfrm>
            <a:off x="231511" y="2512790"/>
            <a:ext cx="8638165" cy="376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amplitude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表格 8">
                <a:extLst>
                  <a:ext uri="{FF2B5EF4-FFF2-40B4-BE49-F238E27FC236}">
                    <a16:creationId xmlns:a16="http://schemas.microsoft.com/office/drawing/2014/main" id="{6C5BD226-2C77-68CC-3B67-B80BD03D607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93709" y="3032091"/>
              <a:ext cx="8075968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8992">
                      <a:extLst>
                        <a:ext uri="{9D8B030D-6E8A-4147-A177-3AD203B41FA5}">
                          <a16:colId xmlns:a16="http://schemas.microsoft.com/office/drawing/2014/main" val="1069660563"/>
                        </a:ext>
                      </a:extLst>
                    </a:gridCol>
                    <a:gridCol w="2018992">
                      <a:extLst>
                        <a:ext uri="{9D8B030D-6E8A-4147-A177-3AD203B41FA5}">
                          <a16:colId xmlns:a16="http://schemas.microsoft.com/office/drawing/2014/main" val="3863162536"/>
                        </a:ext>
                      </a:extLst>
                    </a:gridCol>
                    <a:gridCol w="2018992">
                      <a:extLst>
                        <a:ext uri="{9D8B030D-6E8A-4147-A177-3AD203B41FA5}">
                          <a16:colId xmlns:a16="http://schemas.microsoft.com/office/drawing/2014/main" val="3730897095"/>
                        </a:ext>
                      </a:extLst>
                    </a:gridCol>
                    <a:gridCol w="2018992">
                      <a:extLst>
                        <a:ext uri="{9D8B030D-6E8A-4147-A177-3AD203B41FA5}">
                          <a16:colId xmlns:a16="http://schemas.microsoft.com/office/drawing/2014/main" val="147896942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Parameter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Isobar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K-matrix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QMI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984186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𝐶𝑃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770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0.280±0.022±0.029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0.271±0.022±0.014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0.359±0.037±0.048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434240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𝐶𝑃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782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0.011±0.158±0.064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−0.023±0.131±0.063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−0.004±0.139±0.015</m:t>
                                </m:r>
                              </m:oMath>
                            </m:oMathPara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414988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9" name="表格 8">
                <a:extLst>
                  <a:ext uri="{FF2B5EF4-FFF2-40B4-BE49-F238E27FC236}">
                    <a16:creationId xmlns:a16="http://schemas.microsoft.com/office/drawing/2014/main" id="{6C5BD226-2C77-68CC-3B67-B80BD03D607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93709" y="3032091"/>
              <a:ext cx="8075968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8992">
                      <a:extLst>
                        <a:ext uri="{9D8B030D-6E8A-4147-A177-3AD203B41FA5}">
                          <a16:colId xmlns:a16="http://schemas.microsoft.com/office/drawing/2014/main" val="1069660563"/>
                        </a:ext>
                      </a:extLst>
                    </a:gridCol>
                    <a:gridCol w="2018992">
                      <a:extLst>
                        <a:ext uri="{9D8B030D-6E8A-4147-A177-3AD203B41FA5}">
                          <a16:colId xmlns:a16="http://schemas.microsoft.com/office/drawing/2014/main" val="3863162536"/>
                        </a:ext>
                      </a:extLst>
                    </a:gridCol>
                    <a:gridCol w="2018992">
                      <a:extLst>
                        <a:ext uri="{9D8B030D-6E8A-4147-A177-3AD203B41FA5}">
                          <a16:colId xmlns:a16="http://schemas.microsoft.com/office/drawing/2014/main" val="3730897095"/>
                        </a:ext>
                      </a:extLst>
                    </a:gridCol>
                    <a:gridCol w="2018992">
                      <a:extLst>
                        <a:ext uri="{9D8B030D-6E8A-4147-A177-3AD203B41FA5}">
                          <a16:colId xmlns:a16="http://schemas.microsoft.com/office/drawing/2014/main" val="147896942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Parameter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Isobar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K-matrix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QMI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984186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8"/>
                          <a:stretch>
                            <a:fillRect l="-629" t="-103448" r="-301887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8"/>
                          <a:stretch>
                            <a:fillRect l="-100000" t="-103448" r="-200000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8"/>
                          <a:stretch>
                            <a:fillRect l="-201258" t="-103448" r="-101258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8"/>
                          <a:stretch>
                            <a:fillRect l="-301258" t="-103448" r="-1258" b="-1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34240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8"/>
                          <a:stretch>
                            <a:fillRect l="-629" t="-196667" r="-301887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8"/>
                          <a:stretch>
                            <a:fillRect l="-100000" t="-196667" r="-200000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8"/>
                          <a:stretch>
                            <a:fillRect l="-201258" t="-196667" r="-101258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8"/>
                          <a:stretch>
                            <a:fillRect l="-301258" t="-196667" r="-1258" b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414988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238F20B-1B51-0064-0A86-DAE8F24A1750}"/>
                  </a:ext>
                </a:extLst>
              </p:cNvPr>
              <p:cNvSpPr txBox="1"/>
              <p:nvPr/>
            </p:nvSpPr>
            <p:spPr>
              <a:xfrm>
                <a:off x="357245" y="4121529"/>
                <a:ext cx="8638165" cy="6999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Consistent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BaBar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Belle,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model-independent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which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contains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dilution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𝝎</m:t>
                    </m:r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𝟕𝟖𝟐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consistent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zero</a:t>
                </a:r>
              </a:p>
            </p:txBody>
          </p:sp>
        </mc:Choice>
        <mc:Fallback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238F20B-1B51-0064-0A86-DAE8F24A1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245" y="4121529"/>
                <a:ext cx="8638165" cy="699935"/>
              </a:xfrm>
              <a:prstGeom prst="rect">
                <a:avLst/>
              </a:prstGeom>
              <a:blipFill>
                <a:blip r:embed="rId9"/>
                <a:stretch>
                  <a:fillRect l="-294" b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图片 26">
            <a:extLst>
              <a:ext uri="{FF2B5EF4-FFF2-40B4-BE49-F238E27FC236}">
                <a16:creationId xmlns:a16="http://schemas.microsoft.com/office/drawing/2014/main" id="{000A171A-7768-A22E-7CD1-BD16F147B6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5288" y="1402268"/>
            <a:ext cx="2310514" cy="16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2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16FC3-973D-6F30-3388-CF2DFFDA0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86363263-9C6C-A283-C4AF-924614EB7079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AF50248A-80E3-724B-9088-A5CB492A6333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2F96FE89-C75E-A420-5A0C-01CD4927E502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5601662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CP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violation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𝝆</m:t>
                        </m:r>
                        <m:d>
                          <m:d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𝟕𝟕𝟎</m:t>
                            </m:r>
                          </m:e>
                        </m:d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</m:oMath>
                    </a14:m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(2)</a:t>
                    </a:r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2F96FE89-C75E-A420-5A0C-01CD4927E50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5601662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036" t="-9756" r="-1131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4ADD964C-3671-EBB0-5718-BD4012E29D44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6CB45740-AF58-D3D8-1A10-5E623EB4D987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4975A9E2-8239-9C38-CEF5-1B0628A208B1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96E18A29-F08C-BE3F-5DF5-51CB0F8CC610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554D3939-BC06-AAC1-775C-558B892EA006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A0785F0E-E2F3-F9A7-0B82-2BAD900DB43E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7A58A0E-DFB4-6723-2FE6-C6CFA52E293C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F173EE8-20C2-2208-7DFF-386D16143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3" y="1005884"/>
            <a:ext cx="3978119" cy="24541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706F591-4C95-E78E-181E-0EFAF7EFE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635" y="971595"/>
            <a:ext cx="3880005" cy="244172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4C2DE28-4B6D-9B12-DA3B-25E714D13A71}"/>
                  </a:ext>
                </a:extLst>
              </p:cNvPr>
              <p:cNvSpPr txBox="1"/>
              <p:nvPr/>
            </p:nvSpPr>
            <p:spPr>
              <a:xfrm>
                <a:off x="231515" y="574426"/>
                <a:ext cx="8638165" cy="381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𝝆</m:t>
                    </m:r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𝟕𝟕𝟎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clearly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visible</a:t>
                </a:r>
              </a:p>
            </p:txBody>
          </p:sp>
        </mc:Choice>
        <mc:Fallback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4C2DE28-4B6D-9B12-DA3B-25E714D13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5" y="574426"/>
                <a:ext cx="8638165" cy="381386"/>
              </a:xfrm>
              <a:prstGeom prst="rect">
                <a:avLst/>
              </a:prstGeom>
              <a:blipFill>
                <a:blip r:embed="rId6"/>
                <a:stretch>
                  <a:fillRect l="-147"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B8290517-7352-C8C3-AF79-EB70AD106CEE}"/>
              </a:ext>
            </a:extLst>
          </p:cNvPr>
          <p:cNvSpPr txBox="1"/>
          <p:nvPr/>
        </p:nvSpPr>
        <p:spPr>
          <a:xfrm>
            <a:off x="231515" y="3326504"/>
            <a:ext cx="8638165" cy="381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Predictions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theory:</a:t>
            </a:r>
          </a:p>
        </p:txBody>
      </p:sp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D86EB847-8CB9-B08F-EDDA-4EC89994F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425907"/>
              </p:ext>
            </p:extLst>
          </p:nvPr>
        </p:nvGraphicFramePr>
        <p:xfrm>
          <a:off x="916452" y="3740985"/>
          <a:ext cx="7311096" cy="881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7774">
                  <a:extLst>
                    <a:ext uri="{9D8B030D-6E8A-4147-A177-3AD203B41FA5}">
                      <a16:colId xmlns:a16="http://schemas.microsoft.com/office/drawing/2014/main" val="4103170796"/>
                    </a:ext>
                  </a:extLst>
                </a:gridCol>
                <a:gridCol w="1827774">
                  <a:extLst>
                    <a:ext uri="{9D8B030D-6E8A-4147-A177-3AD203B41FA5}">
                      <a16:colId xmlns:a16="http://schemas.microsoft.com/office/drawing/2014/main" val="2465476869"/>
                    </a:ext>
                  </a:extLst>
                </a:gridCol>
                <a:gridCol w="1827774">
                  <a:extLst>
                    <a:ext uri="{9D8B030D-6E8A-4147-A177-3AD203B41FA5}">
                      <a16:colId xmlns:a16="http://schemas.microsoft.com/office/drawing/2014/main" val="2481220037"/>
                    </a:ext>
                  </a:extLst>
                </a:gridCol>
                <a:gridCol w="1827774">
                  <a:extLst>
                    <a:ext uri="{9D8B030D-6E8A-4147-A177-3AD203B41FA5}">
                      <a16:colId xmlns:a16="http://schemas.microsoft.com/office/drawing/2014/main" val="10188191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QCDF</a:t>
                      </a:r>
                      <a:endParaRPr lang="zh-CN" altLang="en-US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pQCD</a:t>
                      </a:r>
                      <a:endParaRPr lang="zh-CN" altLang="en-US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SCET</a:t>
                      </a:r>
                      <a:endParaRPr lang="zh-CN" altLang="en-US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FS</a:t>
                      </a:r>
                      <a:endParaRPr lang="zh-CN" altLang="en-US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424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31.7%</a:t>
                      </a:r>
                      <a:r>
                        <a:rPr lang="zh-CN" altLang="en-US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CN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[NPB675</a:t>
                      </a:r>
                      <a:r>
                        <a:rPr kumimoji="1" lang="zh-CN" altLang="en-US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CN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(2003)</a:t>
                      </a:r>
                      <a:r>
                        <a:rPr kumimoji="1" lang="zh-CN" altLang="en-US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CN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333]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45.4%</a:t>
                      </a:r>
                      <a:r>
                        <a:rPr kumimoji="1" lang="en-US" altLang="zh-CN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[PRD80</a:t>
                      </a:r>
                      <a:r>
                        <a:rPr kumimoji="1" lang="zh-CN" altLang="en-US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CN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(2009)</a:t>
                      </a:r>
                      <a:r>
                        <a:rPr kumimoji="1" lang="zh-CN" altLang="en-US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CN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114008]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CN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71%</a:t>
                      </a:r>
                      <a:r>
                        <a:rPr kumimoji="1" lang="zh-CN" altLang="en-US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CN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[PRD74</a:t>
                      </a:r>
                      <a:r>
                        <a:rPr kumimoji="1" lang="zh-CN" altLang="en-US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CN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(2006)</a:t>
                      </a:r>
                      <a:r>
                        <a:rPr kumimoji="1" lang="zh-CN" altLang="en-US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CN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094020]</a:t>
                      </a:r>
                      <a:endParaRPr lang="zh-CN" altLang="en-US" sz="8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16%</a:t>
                      </a:r>
                      <a:r>
                        <a:rPr kumimoji="1" lang="en-US" altLang="zh-CN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[PRD78</a:t>
                      </a:r>
                      <a:r>
                        <a:rPr kumimoji="1" lang="zh-CN" altLang="en-US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CN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(2008)</a:t>
                      </a:r>
                      <a:r>
                        <a:rPr kumimoji="1" lang="zh-CN" altLang="en-US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CN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034011]</a:t>
                      </a:r>
                      <a:endParaRPr lang="zh-CN" altLang="en-US" sz="8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30.6%</a:t>
                      </a:r>
                      <a:r>
                        <a:rPr kumimoji="1" lang="en-US" altLang="zh-CN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[PRD91</a:t>
                      </a:r>
                      <a:r>
                        <a:rPr kumimoji="1" lang="zh-CN" altLang="en-US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CN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(2015)</a:t>
                      </a:r>
                      <a:r>
                        <a:rPr kumimoji="1" lang="zh-CN" altLang="en-US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CN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014011]</a:t>
                      </a:r>
                      <a:endParaRPr lang="zh-CN" altLang="en-US" sz="8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256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625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31085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Outline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talk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88D4249B-7944-2B47-B4E4-868E913C3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5970A87-0490-F043-BAE6-486D67DB4652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D3CFAA67-DE80-7024-C5D2-5C7A21DBFDAD}"/>
                  </a:ext>
                </a:extLst>
              </p:cNvPr>
              <p:cNvSpPr txBox="1"/>
              <p:nvPr/>
            </p:nvSpPr>
            <p:spPr>
              <a:xfrm>
                <a:off x="683969" y="823004"/>
                <a:ext cx="8311441" cy="3036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2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Introduction</a:t>
                </a:r>
              </a:p>
              <a:p>
                <a:pPr marL="285750" indent="-285750">
                  <a:lnSpc>
                    <a:spcPct val="2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Precise</a:t>
                </a:r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measurement</a:t>
                </a:r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CKM</a:t>
                </a:r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angle</a:t>
                </a:r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𝛄</m:t>
                    </m:r>
                  </m:oMath>
                </a14:m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novel</a:t>
                </a:r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approach</a:t>
                </a:r>
              </a:p>
              <a:p>
                <a:pPr marL="285750" indent="-285750">
                  <a:lnSpc>
                    <a:spcPct val="2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studies</a:t>
                </a:r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2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decays</a:t>
                </a:r>
              </a:p>
              <a:p>
                <a:pPr marL="285750" indent="-285750">
                  <a:lnSpc>
                    <a:spcPct val="2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Prospects</a:t>
                </a:r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conclusion</a:t>
                </a:r>
              </a:p>
            </p:txBody>
          </p:sp>
        </mc:Choice>
        <mc:Fallback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D3CFAA67-DE80-7024-C5D2-5C7A21DBF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969" y="823004"/>
                <a:ext cx="8311441" cy="3036152"/>
              </a:xfrm>
              <a:prstGeom prst="rect">
                <a:avLst/>
              </a:prstGeom>
              <a:blipFill>
                <a:blip r:embed="rId3"/>
                <a:stretch>
                  <a:fillRect l="-610" b="-29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F971ADA9-2D67-CCBD-E1FC-353D40CC23B4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B6974DB-0839-6565-80DA-62062F977CF0}"/>
              </a:ext>
            </a:extLst>
          </p:cNvPr>
          <p:cNvSpPr txBox="1"/>
          <p:nvPr/>
        </p:nvSpPr>
        <p:spPr>
          <a:xfrm>
            <a:off x="3959406" y="4161024"/>
            <a:ext cx="4965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Disclaimer: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results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are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selected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based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personal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taste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67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"/>
    </mc:Choice>
    <mc:Fallback xmlns="">
      <p:transition spd="slow" advTm="332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B9FF4-AC8A-5BE6-E22B-DFA096148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50223220-00E4-7B7D-7EE4-BAD647F06A01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3A846CA6-2F98-BCEF-8BD2-141FEE8D7993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3A8B4490-B907-9BCD-3AE6-E302CBB8E41A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5260223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CP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violation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𝝎</m:t>
                        </m:r>
                        <m:d>
                          <m:d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𝟕𝟖𝟐</m:t>
                            </m:r>
                          </m:e>
                        </m:d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</m:oMath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3A8B4490-B907-9BCD-3AE6-E302CBB8E41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5260223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169" t="-9756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59FDF78C-6508-BBFD-4A6B-18B15D878918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218C8739-A608-2179-DA18-0B9FCF037F71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1A0C1DA6-7088-3B09-2F53-F878A3631150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B787E453-8B77-B1AA-D7C4-CA7F440A495F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1A7A653-9B34-4E95-8C53-FA3D0231D214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0AF4117-3700-CE90-1534-88E3E862C27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6C5EABC-133D-F073-6996-6764A39C5F4E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89C452B-B5C2-3495-F512-7D11E857C863}"/>
              </a:ext>
            </a:extLst>
          </p:cNvPr>
          <p:cNvSpPr txBox="1"/>
          <p:nvPr/>
        </p:nvSpPr>
        <p:spPr>
          <a:xfrm>
            <a:off x="231515" y="543962"/>
            <a:ext cx="8597525" cy="376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Quite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predictions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gave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violation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0" name="表格 19">
                <a:extLst>
                  <a:ext uri="{FF2B5EF4-FFF2-40B4-BE49-F238E27FC236}">
                    <a16:creationId xmlns:a16="http://schemas.microsoft.com/office/drawing/2014/main" id="{AA419439-0F72-4E7B-2999-D9221CAB86A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57339097"/>
                  </p:ext>
                </p:extLst>
              </p:nvPr>
            </p:nvGraphicFramePr>
            <p:xfrm>
              <a:off x="534016" y="2369344"/>
              <a:ext cx="8075968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8992">
                      <a:extLst>
                        <a:ext uri="{9D8B030D-6E8A-4147-A177-3AD203B41FA5}">
                          <a16:colId xmlns:a16="http://schemas.microsoft.com/office/drawing/2014/main" val="1069660563"/>
                        </a:ext>
                      </a:extLst>
                    </a:gridCol>
                    <a:gridCol w="2018992">
                      <a:extLst>
                        <a:ext uri="{9D8B030D-6E8A-4147-A177-3AD203B41FA5}">
                          <a16:colId xmlns:a16="http://schemas.microsoft.com/office/drawing/2014/main" val="3863162536"/>
                        </a:ext>
                      </a:extLst>
                    </a:gridCol>
                    <a:gridCol w="2018992">
                      <a:extLst>
                        <a:ext uri="{9D8B030D-6E8A-4147-A177-3AD203B41FA5}">
                          <a16:colId xmlns:a16="http://schemas.microsoft.com/office/drawing/2014/main" val="3730897095"/>
                        </a:ext>
                      </a:extLst>
                    </a:gridCol>
                    <a:gridCol w="2018992">
                      <a:extLst>
                        <a:ext uri="{9D8B030D-6E8A-4147-A177-3AD203B41FA5}">
                          <a16:colId xmlns:a16="http://schemas.microsoft.com/office/drawing/2014/main" val="147896942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Parameter</a:t>
                          </a:r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Isobar</a:t>
                          </a:r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K-matrix</a:t>
                          </a:r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QMI</a:t>
                          </a:r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984186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smtClean="0">
                                        <a:latin typeface="Cambria Math" panose="02040503050406030204" pitchFamily="18" charset="0"/>
                                      </a:rPr>
                                      <m:t>A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smtClean="0">
                                        <a:latin typeface="Cambria Math" panose="02040503050406030204" pitchFamily="18" charset="0"/>
                                      </a:rPr>
                                      <m:t>CP</m:t>
                                    </m:r>
                                  </m:sub>
                                </m:sSub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sSup>
                                  <m:sSupPr>
                                    <m:ctrlPr>
                                      <a:rPr lang="en-US" altLang="zh-CN" b="0" i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altLang="zh-CN" b="0" i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b="0" i="0" smtClean="0">
                                            <a:latin typeface="Cambria Math" panose="02040503050406030204" pitchFamily="18" charset="0"/>
                                          </a:rPr>
                                          <m:t>782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altLang="zh-CN" b="0" i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</a:rPr>
                                  <m:t>0.011±0.158±0.064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</a:rPr>
                                  <m:t>−0.023±0.131±0.063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</a:rPr>
                                  <m:t>−0.004±0.139±0.015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414988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0" name="表格 19">
                <a:extLst>
                  <a:ext uri="{FF2B5EF4-FFF2-40B4-BE49-F238E27FC236}">
                    <a16:creationId xmlns:a16="http://schemas.microsoft.com/office/drawing/2014/main" id="{AA419439-0F72-4E7B-2999-D9221CAB86A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57339097"/>
                  </p:ext>
                </p:extLst>
              </p:nvPr>
            </p:nvGraphicFramePr>
            <p:xfrm>
              <a:off x="534016" y="2369344"/>
              <a:ext cx="8075968" cy="741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18992">
                      <a:extLst>
                        <a:ext uri="{9D8B030D-6E8A-4147-A177-3AD203B41FA5}">
                          <a16:colId xmlns:a16="http://schemas.microsoft.com/office/drawing/2014/main" val="1069660563"/>
                        </a:ext>
                      </a:extLst>
                    </a:gridCol>
                    <a:gridCol w="2018992">
                      <a:extLst>
                        <a:ext uri="{9D8B030D-6E8A-4147-A177-3AD203B41FA5}">
                          <a16:colId xmlns:a16="http://schemas.microsoft.com/office/drawing/2014/main" val="3863162536"/>
                        </a:ext>
                      </a:extLst>
                    </a:gridCol>
                    <a:gridCol w="2018992">
                      <a:extLst>
                        <a:ext uri="{9D8B030D-6E8A-4147-A177-3AD203B41FA5}">
                          <a16:colId xmlns:a16="http://schemas.microsoft.com/office/drawing/2014/main" val="3730897095"/>
                        </a:ext>
                      </a:extLst>
                    </a:gridCol>
                    <a:gridCol w="2018992">
                      <a:extLst>
                        <a:ext uri="{9D8B030D-6E8A-4147-A177-3AD203B41FA5}">
                          <a16:colId xmlns:a16="http://schemas.microsoft.com/office/drawing/2014/main" val="147896942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Parameter</a:t>
                          </a:r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Isobar</a:t>
                          </a:r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K-matrix</a:t>
                          </a:r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QMI</a:t>
                          </a:r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984186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629" t="-106897" r="-301887" b="-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00629" t="-106897" r="-201887" b="-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200629" t="-106897" r="-101887" b="-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300629" t="-106897" r="-1887" b="-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414988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6" name="文本框 25">
            <a:extLst>
              <a:ext uri="{FF2B5EF4-FFF2-40B4-BE49-F238E27FC236}">
                <a16:creationId xmlns:a16="http://schemas.microsoft.com/office/drawing/2014/main" id="{54DF4B5D-402A-B941-ED7B-D21E1EB81FCA}"/>
              </a:ext>
            </a:extLst>
          </p:cNvPr>
          <p:cNvSpPr txBox="1"/>
          <p:nvPr/>
        </p:nvSpPr>
        <p:spPr>
          <a:xfrm>
            <a:off x="226561" y="1930614"/>
            <a:ext cx="8597525" cy="376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results,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consistent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zero,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uncertainties</a:t>
            </a:r>
          </a:p>
        </p:txBody>
      </p:sp>
      <p:graphicFrame>
        <p:nvGraphicFramePr>
          <p:cNvPr id="31" name="表格 30">
            <a:extLst>
              <a:ext uri="{FF2B5EF4-FFF2-40B4-BE49-F238E27FC236}">
                <a16:creationId xmlns:a16="http://schemas.microsoft.com/office/drawing/2014/main" id="{90FD6C6A-DEB9-2162-BF65-9CA2BF24FF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741151"/>
              </p:ext>
            </p:extLst>
          </p:nvPr>
        </p:nvGraphicFramePr>
        <p:xfrm>
          <a:off x="604215" y="985403"/>
          <a:ext cx="7311096" cy="881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7774">
                  <a:extLst>
                    <a:ext uri="{9D8B030D-6E8A-4147-A177-3AD203B41FA5}">
                      <a16:colId xmlns:a16="http://schemas.microsoft.com/office/drawing/2014/main" val="4103170796"/>
                    </a:ext>
                  </a:extLst>
                </a:gridCol>
                <a:gridCol w="1827774">
                  <a:extLst>
                    <a:ext uri="{9D8B030D-6E8A-4147-A177-3AD203B41FA5}">
                      <a16:colId xmlns:a16="http://schemas.microsoft.com/office/drawing/2014/main" val="2465476869"/>
                    </a:ext>
                  </a:extLst>
                </a:gridCol>
                <a:gridCol w="1827774">
                  <a:extLst>
                    <a:ext uri="{9D8B030D-6E8A-4147-A177-3AD203B41FA5}">
                      <a16:colId xmlns:a16="http://schemas.microsoft.com/office/drawing/2014/main" val="2481220037"/>
                    </a:ext>
                  </a:extLst>
                </a:gridCol>
                <a:gridCol w="1827774">
                  <a:extLst>
                    <a:ext uri="{9D8B030D-6E8A-4147-A177-3AD203B41FA5}">
                      <a16:colId xmlns:a16="http://schemas.microsoft.com/office/drawing/2014/main" val="10188191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QCDF</a:t>
                      </a:r>
                      <a:endParaRPr lang="zh-CN" altLang="en-US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pQCD</a:t>
                      </a:r>
                      <a:endParaRPr lang="zh-CN" altLang="en-US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SCET</a:t>
                      </a:r>
                      <a:endParaRPr lang="zh-CN" altLang="en-US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FS</a:t>
                      </a:r>
                      <a:endParaRPr lang="zh-CN" altLang="en-US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424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19.3%</a:t>
                      </a:r>
                      <a:r>
                        <a:rPr lang="zh-CN" altLang="en-US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CN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[NPB675</a:t>
                      </a:r>
                      <a:r>
                        <a:rPr kumimoji="1" lang="zh-CN" altLang="en-US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CN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(2003)</a:t>
                      </a:r>
                      <a:r>
                        <a:rPr kumimoji="1" lang="zh-CN" altLang="en-US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CN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333]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22.1%</a:t>
                      </a:r>
                      <a:r>
                        <a:rPr kumimoji="1" lang="en-US" altLang="zh-CN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[PRD80</a:t>
                      </a:r>
                      <a:r>
                        <a:rPr kumimoji="1" lang="zh-CN" altLang="en-US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CN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(2009)</a:t>
                      </a:r>
                      <a:r>
                        <a:rPr kumimoji="1" lang="zh-CN" altLang="en-US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CN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114008]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CN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32%</a:t>
                      </a:r>
                      <a:r>
                        <a:rPr kumimoji="1" lang="zh-CN" altLang="en-US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CN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[PRD74</a:t>
                      </a:r>
                      <a:r>
                        <a:rPr kumimoji="1" lang="zh-CN" altLang="en-US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CN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(2006)</a:t>
                      </a:r>
                      <a:r>
                        <a:rPr kumimoji="1" lang="zh-CN" altLang="en-US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CN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094020]</a:t>
                      </a:r>
                      <a:endParaRPr lang="zh-CN" altLang="en-US" sz="8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12.3%</a:t>
                      </a:r>
                      <a:r>
                        <a:rPr kumimoji="1" lang="en-US" altLang="zh-CN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[PRD78</a:t>
                      </a:r>
                      <a:r>
                        <a:rPr kumimoji="1" lang="zh-CN" altLang="en-US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CN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(2008)</a:t>
                      </a:r>
                      <a:r>
                        <a:rPr kumimoji="1" lang="zh-CN" altLang="en-US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CN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034011]</a:t>
                      </a:r>
                      <a:endParaRPr lang="zh-CN" altLang="en-US" sz="8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1.0%</a:t>
                      </a:r>
                      <a:r>
                        <a:rPr kumimoji="1" lang="en-US" altLang="zh-CN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[PRD91</a:t>
                      </a:r>
                      <a:r>
                        <a:rPr kumimoji="1" lang="zh-CN" altLang="en-US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CN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(2015)</a:t>
                      </a:r>
                      <a:r>
                        <a:rPr kumimoji="1" lang="zh-CN" altLang="en-US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zh-CN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014011]</a:t>
                      </a:r>
                      <a:endParaRPr lang="zh-CN" altLang="en-US" sz="8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25681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3" name="表格 32">
                <a:extLst>
                  <a:ext uri="{FF2B5EF4-FFF2-40B4-BE49-F238E27FC236}">
                    <a16:creationId xmlns:a16="http://schemas.microsoft.com/office/drawing/2014/main" id="{957F02B8-4B3B-EB6F-96A6-9A7AC83A876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3165575"/>
                  </p:ext>
                </p:extLst>
              </p:nvPr>
            </p:nvGraphicFramePr>
            <p:xfrm>
              <a:off x="3408422" y="3448398"/>
              <a:ext cx="5735578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51148">
                      <a:extLst>
                        <a:ext uri="{9D8B030D-6E8A-4147-A177-3AD203B41FA5}">
                          <a16:colId xmlns:a16="http://schemas.microsoft.com/office/drawing/2014/main" val="1069660563"/>
                        </a:ext>
                      </a:extLst>
                    </a:gridCol>
                    <a:gridCol w="1113692">
                      <a:extLst>
                        <a:ext uri="{9D8B030D-6E8A-4147-A177-3AD203B41FA5}">
                          <a16:colId xmlns:a16="http://schemas.microsoft.com/office/drawing/2014/main" val="3863162536"/>
                        </a:ext>
                      </a:extLst>
                    </a:gridCol>
                    <a:gridCol w="1113692">
                      <a:extLst>
                        <a:ext uri="{9D8B030D-6E8A-4147-A177-3AD203B41FA5}">
                          <a16:colId xmlns:a16="http://schemas.microsoft.com/office/drawing/2014/main" val="3730897095"/>
                        </a:ext>
                      </a:extLst>
                    </a:gridCol>
                    <a:gridCol w="973016">
                      <a:extLst>
                        <a:ext uri="{9D8B030D-6E8A-4147-A177-3AD203B41FA5}">
                          <a16:colId xmlns:a16="http://schemas.microsoft.com/office/drawing/2014/main" val="1478969421"/>
                        </a:ext>
                      </a:extLst>
                    </a:gridCol>
                    <a:gridCol w="1184030">
                      <a:extLst>
                        <a:ext uri="{9D8B030D-6E8A-4147-A177-3AD203B41FA5}">
                          <a16:colId xmlns:a16="http://schemas.microsoft.com/office/drawing/2014/main" val="57916796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Parameter</a:t>
                          </a:r>
                          <a:r>
                            <a:rPr lang="zh-CN" altLang="en-US" sz="1200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200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(Isobar)</a:t>
                          </a:r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Fit</a:t>
                          </a:r>
                          <a:r>
                            <a:rPr lang="zh-CN" altLang="en-US" sz="1200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200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fraction</a:t>
                          </a:r>
                          <a:r>
                            <a:rPr lang="zh-CN" altLang="en-US" sz="1200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200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(%)</a:t>
                          </a:r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sz="1200" b="0" i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CP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𝛿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°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𝛿</m:t>
                                    </m:r>
                                  </m:e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°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984186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𝜔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(782)</m:t>
                                </m:r>
                              </m:oMath>
                            </m:oMathPara>
                          </a14:m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0.202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±0.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030</m:t>
                                </m:r>
                              </m:oMath>
                            </m:oMathPara>
                          </a14:m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0.011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±0.1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58</m:t>
                                </m:r>
                              </m:oMath>
                            </m:oMathPara>
                          </a14:m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104.3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7.2</m:t>
                                </m:r>
                              </m:oMath>
                            </m:oMathPara>
                          </a14:m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82.4±6.5</m:t>
                                </m:r>
                              </m:oMath>
                            </m:oMathPara>
                          </a14:m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41498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𝜌</m:t>
                                </m:r>
                                <m:d>
                                  <m:d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770</m:t>
                                    </m:r>
                                  </m:e>
                                </m:d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𝜔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(782)</m:t>
                                </m:r>
                              </m:oMath>
                            </m:oMathPara>
                          </a14:m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0.175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±0.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026</m:t>
                                </m:r>
                              </m:oMath>
                            </m:oMathPara>
                          </a14:m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0.005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±0.1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29</m:t>
                                </m:r>
                              </m:oMath>
                            </m:oMathPara>
                          </a14:m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2.1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7.5</m:t>
                                </m:r>
                              </m:oMath>
                            </m:oMathPara>
                          </a14:m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-20.0±6.1</m:t>
                                </m:r>
                              </m:oMath>
                            </m:oMathPara>
                          </a14:m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8753387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3" name="表格 32">
                <a:extLst>
                  <a:ext uri="{FF2B5EF4-FFF2-40B4-BE49-F238E27FC236}">
                    <a16:creationId xmlns:a16="http://schemas.microsoft.com/office/drawing/2014/main" id="{957F02B8-4B3B-EB6F-96A6-9A7AC83A876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3165575"/>
                  </p:ext>
                </p:extLst>
              </p:nvPr>
            </p:nvGraphicFramePr>
            <p:xfrm>
              <a:off x="3408422" y="3448398"/>
              <a:ext cx="5735578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51148">
                      <a:extLst>
                        <a:ext uri="{9D8B030D-6E8A-4147-A177-3AD203B41FA5}">
                          <a16:colId xmlns:a16="http://schemas.microsoft.com/office/drawing/2014/main" val="1069660563"/>
                        </a:ext>
                      </a:extLst>
                    </a:gridCol>
                    <a:gridCol w="1113692">
                      <a:extLst>
                        <a:ext uri="{9D8B030D-6E8A-4147-A177-3AD203B41FA5}">
                          <a16:colId xmlns:a16="http://schemas.microsoft.com/office/drawing/2014/main" val="3863162536"/>
                        </a:ext>
                      </a:extLst>
                    </a:gridCol>
                    <a:gridCol w="1113692">
                      <a:extLst>
                        <a:ext uri="{9D8B030D-6E8A-4147-A177-3AD203B41FA5}">
                          <a16:colId xmlns:a16="http://schemas.microsoft.com/office/drawing/2014/main" val="3730897095"/>
                        </a:ext>
                      </a:extLst>
                    </a:gridCol>
                    <a:gridCol w="973016">
                      <a:extLst>
                        <a:ext uri="{9D8B030D-6E8A-4147-A177-3AD203B41FA5}">
                          <a16:colId xmlns:a16="http://schemas.microsoft.com/office/drawing/2014/main" val="1478969421"/>
                        </a:ext>
                      </a:extLst>
                    </a:gridCol>
                    <a:gridCol w="1184030">
                      <a:extLst>
                        <a:ext uri="{9D8B030D-6E8A-4147-A177-3AD203B41FA5}">
                          <a16:colId xmlns:a16="http://schemas.microsoft.com/office/drawing/2014/main" val="57916796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Parameter</a:t>
                          </a:r>
                          <a:r>
                            <a:rPr lang="zh-CN" altLang="en-US" sz="1200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200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(Isobar)</a:t>
                          </a:r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Fit</a:t>
                          </a:r>
                          <a:r>
                            <a:rPr lang="zh-CN" altLang="en-US" sz="1200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200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fraction</a:t>
                          </a:r>
                          <a:r>
                            <a:rPr lang="zh-CN" altLang="en-US" sz="1200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200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(%)</a:t>
                          </a:r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221591" t="-3333" r="-19659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67532" t="-3333" r="-12467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87097" t="-3333" r="-3226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984186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943" t="-106897" r="-329245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21591" t="-106897" r="-296591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221591" t="-106897" r="-196591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67532" t="-106897" r="-124675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87097" t="-106897" r="-3226" b="-1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41498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943" t="-200000" r="-329245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21591" t="-200000" r="-296591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221591" t="-200000" r="-196591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67532" t="-200000" r="-124675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87097" t="-200000" r="-3226" b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753387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FB350E1A-E18D-7C09-F1E9-86A11782DEFA}"/>
                  </a:ext>
                </a:extLst>
              </p:cNvPr>
              <p:cNvSpPr txBox="1"/>
              <p:nvPr/>
            </p:nvSpPr>
            <p:spPr>
              <a:xfrm>
                <a:off x="226560" y="3084973"/>
                <a:ext cx="3407593" cy="16694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𝟕𝟖𝟐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𝝎</m:t>
                    </m:r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𝟕𝟖𝟐</m:t>
                        </m:r>
                      </m:e>
                    </m:d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directly: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RBW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𝝎</m:t>
                    </m:r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𝟕𝟖𝟐</m:t>
                        </m:r>
                      </m:e>
                    </m:d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𝝆</m:t>
                    </m:r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𝟕𝟕𝟎</m:t>
                        </m:r>
                      </m:e>
                    </m:d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GS</a:t>
                </a:r>
                <a14:m>
                  <m:oMath xmlns:m="http://schemas.openxmlformats.org/officeDocument/2006/math">
                    <m:r>
                      <a:rPr lang="en-US" altLang="zh-CN" sz="14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RBW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Little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difference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NLL</a:t>
                </a:r>
              </a:p>
            </p:txBody>
          </p:sp>
        </mc:Choice>
        <mc:Fallback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FB350E1A-E18D-7C09-F1E9-86A11782D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60" y="3084973"/>
                <a:ext cx="3407593" cy="1669431"/>
              </a:xfrm>
              <a:prstGeom prst="rect">
                <a:avLst/>
              </a:prstGeom>
              <a:blipFill>
                <a:blip r:embed="rId6"/>
                <a:stretch>
                  <a:fillRect l="-370" b="-30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184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1F7C8-AC35-BA8A-9C82-95ADE94DA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13E7BB08-DB6F-A886-85A8-744B368DB99C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CF19DC75-B56E-BA71-520A-336F0401973C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46331"/>
              <a:chOff x="110103" y="48516"/>
              <a:chExt cx="8885307" cy="646331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4B6E7067-623C-D0BD-B9AE-C7960A74B8EE}"/>
                  </a:ext>
                </a:extLst>
              </p:cNvPr>
              <p:cNvSpPr/>
              <p:nvPr/>
            </p:nvSpPr>
            <p:spPr>
              <a:xfrm>
                <a:off x="231515" y="48516"/>
                <a:ext cx="8691034" cy="615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2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through</a:t>
                </a:r>
                <a:r>
                  <a:rPr lang="zh-CN" altLang="en-US" sz="2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interference</a:t>
                </a:r>
                <a:r>
                  <a:rPr lang="zh-CN" altLang="en-US" sz="2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between</a:t>
                </a:r>
                <a:r>
                  <a:rPr lang="zh-CN" altLang="en-US" sz="2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different</a:t>
                </a:r>
                <a:r>
                  <a:rPr lang="zh-CN" altLang="en-US" sz="2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waves</a:t>
                </a:r>
                <a:endParaRPr lang="zh-CN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23266C94-5375-A929-1DBF-5B3ED914A806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9E9B334B-431B-520F-15E7-5AE64F5CB942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7CEEFBC7-A471-3B29-D9D1-F1590947FDD8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DE044F59-F225-97B2-2A73-C73A26CC6DE0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727FC7F-E1F5-8310-CAD2-68C8A961484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679286E2-D39C-83C8-C96A-5A14652CF1E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BBAB06F-AB14-A55F-B020-602D718D4AAF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F3437EE-4AA6-CC7C-6500-54984078E5C1}"/>
              </a:ext>
            </a:extLst>
          </p:cNvPr>
          <p:cNvSpPr txBox="1"/>
          <p:nvPr/>
        </p:nvSpPr>
        <p:spPr>
          <a:xfrm>
            <a:off x="231515" y="543962"/>
            <a:ext cx="8597525" cy="376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Legendre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polynomial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weighted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violation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ED87642-1C2C-EC2A-3162-1E851B99D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934" y="943558"/>
            <a:ext cx="4544158" cy="105508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BE34D94-FB1B-085A-5C7B-9BB24A040680}"/>
              </a:ext>
            </a:extLst>
          </p:cNvPr>
          <p:cNvSpPr txBox="1"/>
          <p:nvPr/>
        </p:nvSpPr>
        <p:spPr>
          <a:xfrm>
            <a:off x="231514" y="1962168"/>
            <a:ext cx="8597525" cy="376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violation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interference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S-P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waves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(discovery)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S-D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waves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(evidence)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zh-CN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506E932-08E0-A79F-1A90-6D4F05F00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14" y="2338938"/>
            <a:ext cx="4502763" cy="2504848"/>
          </a:xfrm>
          <a:prstGeom prst="rect">
            <a:avLst/>
          </a:prstGeom>
        </p:spPr>
      </p:pic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A7FAEEED-47F1-BD6A-0C0B-347CF4273ECC}"/>
              </a:ext>
            </a:extLst>
          </p:cNvPr>
          <p:cNvCxnSpPr>
            <a:cxnSpLocks/>
          </p:cNvCxnSpPr>
          <p:nvPr/>
        </p:nvCxnSpPr>
        <p:spPr>
          <a:xfrm flipH="1" flipV="1">
            <a:off x="3959406" y="3083169"/>
            <a:ext cx="937384" cy="732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DF43250C-0126-196E-1FA7-F70BF9275DEA}"/>
              </a:ext>
            </a:extLst>
          </p:cNvPr>
          <p:cNvSpPr txBox="1"/>
          <p:nvPr/>
        </p:nvSpPr>
        <p:spPr>
          <a:xfrm>
            <a:off x="5058325" y="3080095"/>
            <a:ext cx="1220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S-P</a:t>
            </a:r>
            <a:r>
              <a:rPr lang="zh-CN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waves</a:t>
            </a:r>
            <a:r>
              <a:rPr lang="zh-CN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/>
          </a:p>
        </p:txBody>
      </p: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D88BDD25-2A90-3323-8151-A9D753A3D4AA}"/>
              </a:ext>
            </a:extLst>
          </p:cNvPr>
          <p:cNvCxnSpPr>
            <a:cxnSpLocks/>
          </p:cNvCxnSpPr>
          <p:nvPr/>
        </p:nvCxnSpPr>
        <p:spPr>
          <a:xfrm flipH="1" flipV="1">
            <a:off x="3714323" y="3879616"/>
            <a:ext cx="1019954" cy="5327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825F4979-3983-B00B-1D99-FA77DF847D3C}"/>
              </a:ext>
            </a:extLst>
          </p:cNvPr>
          <p:cNvSpPr txBox="1"/>
          <p:nvPr/>
        </p:nvSpPr>
        <p:spPr>
          <a:xfrm>
            <a:off x="4822490" y="4173130"/>
            <a:ext cx="37175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S-D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interference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zh-CN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BFE5988A-2343-E422-CE2A-104ACCA087DB}"/>
                  </a:ext>
                </a:extLst>
              </p:cNvPr>
              <p:cNvSpPr txBox="1"/>
              <p:nvPr/>
            </p:nvSpPr>
            <p:spPr>
              <a:xfrm>
                <a:off x="6524880" y="3125061"/>
                <a:ext cx="13083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1" lang="zh-CN" alt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BFE5988A-2343-E422-CE2A-104ACCA087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4880" y="3125061"/>
                <a:ext cx="1308307" cy="276999"/>
              </a:xfrm>
              <a:prstGeom prst="rect">
                <a:avLst/>
              </a:prstGeom>
              <a:blipFill>
                <a:blip r:embed="rId5"/>
                <a:stretch>
                  <a:fillRect l="-1923" t="-4545" r="-6731" b="-363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线箭头连接符 24">
            <a:extLst>
              <a:ext uri="{FF2B5EF4-FFF2-40B4-BE49-F238E27FC236}">
                <a16:creationId xmlns:a16="http://schemas.microsoft.com/office/drawing/2014/main" id="{1C5B24C7-5C6B-9C98-FB89-C57A8E1951F7}"/>
              </a:ext>
            </a:extLst>
          </p:cNvPr>
          <p:cNvCxnSpPr>
            <a:cxnSpLocks/>
          </p:cNvCxnSpPr>
          <p:nvPr/>
        </p:nvCxnSpPr>
        <p:spPr>
          <a:xfrm>
            <a:off x="7072806" y="2837030"/>
            <a:ext cx="0" cy="2833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B41764E-9A1A-806C-A96D-6308D2246BAF}"/>
                  </a:ext>
                </a:extLst>
              </p:cNvPr>
              <p:cNvSpPr txBox="1"/>
              <p:nvPr/>
            </p:nvSpPr>
            <p:spPr>
              <a:xfrm>
                <a:off x="6065689" y="2425396"/>
                <a:ext cx="262799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Almost</a:t>
                </a:r>
                <a:r>
                  <a:rPr lang="zh-CN" alt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flat</a:t>
                </a:r>
                <a:r>
                  <a:rPr lang="zh-CN" alt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vs</a:t>
                </a:r>
                <a:r>
                  <a:rPr lang="zh-CN" alt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𝒎</m:t>
                    </m:r>
                    <m:r>
                      <a:rPr lang="en-US" altLang="zh-CN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zh-CN" altLang="en-US" dirty="0"/>
              </a:p>
            </p:txBody>
          </p:sp>
        </mc:Choice>
        <mc:Fallback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B41764E-9A1A-806C-A96D-6308D2246B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5689" y="2425396"/>
                <a:ext cx="2627994" cy="369332"/>
              </a:xfrm>
              <a:prstGeom prst="rect">
                <a:avLst/>
              </a:prstGeom>
              <a:blipFill>
                <a:blip r:embed="rId6"/>
                <a:stretch>
                  <a:fillRect l="-1923" t="-10345" b="-275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线箭头连接符 29">
            <a:extLst>
              <a:ext uri="{FF2B5EF4-FFF2-40B4-BE49-F238E27FC236}">
                <a16:creationId xmlns:a16="http://schemas.microsoft.com/office/drawing/2014/main" id="{EF35E669-2E9A-780E-C74F-45715217AB45}"/>
              </a:ext>
            </a:extLst>
          </p:cNvPr>
          <p:cNvCxnSpPr>
            <a:cxnSpLocks/>
          </p:cNvCxnSpPr>
          <p:nvPr/>
        </p:nvCxnSpPr>
        <p:spPr>
          <a:xfrm flipV="1">
            <a:off x="7586205" y="3449427"/>
            <a:ext cx="0" cy="2679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2D85DCED-FA9C-4E2D-BBB4-CEE67B2943CF}"/>
                  </a:ext>
                </a:extLst>
              </p:cNvPr>
              <p:cNvSpPr txBox="1"/>
              <p:nvPr/>
            </p:nvSpPr>
            <p:spPr>
              <a:xfrm>
                <a:off x="4984544" y="3717339"/>
                <a:ext cx="394103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</a:t>
                </a:r>
                <a:r>
                  <a:rPr lang="zh-CN" alt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shift</a:t>
                </a:r>
                <a:r>
                  <a:rPr lang="zh-CN" alt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𝝅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around</a:t>
                </a:r>
                <a:r>
                  <a:rPr lang="zh-CN" alt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𝝆</m:t>
                    </m:r>
                    <m:r>
                      <a:rPr lang="en-US" altLang="zh-CN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𝟕𝟕𝟎</m:t>
                    </m:r>
                    <m:r>
                      <a:rPr lang="en-US" altLang="zh-CN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pole</a:t>
                </a:r>
                <a:endParaRPr lang="zh-CN" altLang="en-US" dirty="0"/>
              </a:p>
            </p:txBody>
          </p:sp>
        </mc:Choice>
        <mc:Fallback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2D85DCED-FA9C-4E2D-BBB4-CEE67B294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4544" y="3717339"/>
                <a:ext cx="3941039" cy="369332"/>
              </a:xfrm>
              <a:prstGeom prst="rect">
                <a:avLst/>
              </a:prstGeom>
              <a:blipFill>
                <a:blip r:embed="rId7"/>
                <a:stretch>
                  <a:fillRect l="-1286"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632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9D8D2-01DE-D110-C600-D48617745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1C8BB38F-A370-84CD-8799-60B3D424AE98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6BF54EB4-18B7-07A1-C18C-C7D3B8BAB404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1A071BB9-1F20-1C38-3EC8-D05AB0330B2C}"/>
                  </a:ext>
                </a:extLst>
              </p:cNvPr>
              <p:cNvSpPr/>
              <p:nvPr/>
            </p:nvSpPr>
            <p:spPr>
              <a:xfrm>
                <a:off x="231515" y="48516"/>
                <a:ext cx="4333366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More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results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325FBAC3-1E4A-3B69-258F-44E340C5CEB3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24965E3B-421B-44EA-4A46-2F4C5901D409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1B627227-618F-67F7-9A04-B8225F04E7F7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4273DB37-1B76-6CDA-288A-B597E513B1E1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21F00DF3-BD25-8468-2620-A844923971A5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174D8935-1B3D-6EDB-1D1B-69A5D5559BEF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A33FEFCC-5CFF-F13B-19BE-15FC0AE379DA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49049F7-BB0E-B44A-CC22-0A7C87C5341B}"/>
                  </a:ext>
                </a:extLst>
              </p:cNvPr>
              <p:cNvSpPr txBox="1"/>
              <p:nvPr/>
            </p:nvSpPr>
            <p:spPr>
              <a:xfrm>
                <a:off x="3959406" y="2123966"/>
                <a:ext cx="5184593" cy="26389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found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S-wave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𝝅𝝅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rescattering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region)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𝑪𝑷</m:t>
                        </m:r>
                      </m:sub>
                    </m:sSub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exceeding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𝝈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𝟏𝟐𝟕𝟎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however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amplitude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analysis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offer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information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established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8.2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𝝈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information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Evidence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spin-3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seen</a:t>
                </a:r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49049F7-BB0E-B44A-CC22-0A7C87C534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9406" y="2123966"/>
                <a:ext cx="5184593" cy="2638928"/>
              </a:xfrm>
              <a:prstGeom prst="rect">
                <a:avLst/>
              </a:prstGeom>
              <a:blipFill>
                <a:blip r:embed="rId3"/>
                <a:stretch>
                  <a:fillRect l="-490" b="-14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594D9B4-FF7A-32F1-6E7A-0E0E6D00B59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7009646"/>
                  </p:ext>
                </p:extLst>
              </p:nvPr>
            </p:nvGraphicFramePr>
            <p:xfrm>
              <a:off x="231514" y="722506"/>
              <a:ext cx="8763896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49160">
                      <a:extLst>
                        <a:ext uri="{9D8B030D-6E8A-4147-A177-3AD203B41FA5}">
                          <a16:colId xmlns:a16="http://schemas.microsoft.com/office/drawing/2014/main" val="915124952"/>
                        </a:ext>
                      </a:extLst>
                    </a:gridCol>
                    <a:gridCol w="2348564">
                      <a:extLst>
                        <a:ext uri="{9D8B030D-6E8A-4147-A177-3AD203B41FA5}">
                          <a16:colId xmlns:a16="http://schemas.microsoft.com/office/drawing/2014/main" val="1692124949"/>
                        </a:ext>
                      </a:extLst>
                    </a:gridCol>
                    <a:gridCol w="2406316">
                      <a:extLst>
                        <a:ext uri="{9D8B030D-6E8A-4147-A177-3AD203B41FA5}">
                          <a16:colId xmlns:a16="http://schemas.microsoft.com/office/drawing/2014/main" val="2919694688"/>
                        </a:ext>
                      </a:extLst>
                    </a:gridCol>
                    <a:gridCol w="2459856">
                      <a:extLst>
                        <a:ext uri="{9D8B030D-6E8A-4147-A177-3AD203B41FA5}">
                          <a16:colId xmlns:a16="http://schemas.microsoft.com/office/drawing/2014/main" val="35288310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Parameter</a:t>
                          </a:r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Isobar</a:t>
                          </a:r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K-matrix</a:t>
                          </a:r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QMI</a:t>
                          </a:r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280357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𝐶𝑃</m:t>
                                    </m:r>
                                  </m:sub>
                                  <m:sup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p>
                                </m:sSubSup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altLang="zh-CN" sz="1200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sub>
                                </m:sSub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sub>
                                </m:sSub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200" b="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0.657±0.033±0.059</m:t>
                                </m:r>
                                <m:r>
                                  <a:rPr lang="zh-CN" altLang="en-US" sz="12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(9.7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0.638±0.008±0.016</m:t>
                                </m:r>
                                <m:r>
                                  <a:rPr lang="zh-CN" altLang="en-US" sz="12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35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0.754±0.115±0.113</m:t>
                                </m:r>
                                <m:r>
                                  <a:rPr lang="zh-CN" altLang="en-US" sz="12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.7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81322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𝐶𝑃</m:t>
                                    </m:r>
                                  </m:sub>
                                </m:sSub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(1270)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200" b="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−0.354±0.047±0.076</m:t>
                                </m:r>
                                <m:r>
                                  <a:rPr lang="zh-CN" altLang="en-US" sz="12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-0.402±0.051±0.041</m:t>
                                </m:r>
                                <m:r>
                                  <a:rPr lang="zh-CN" altLang="en-US" sz="12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6.1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−0.279±0.067±0.115</m:t>
                                </m:r>
                                <m:r>
                                  <a:rPr lang="zh-CN" altLang="en-US" sz="12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2.1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90053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𝐶𝑃</m:t>
                                    </m:r>
                                  </m:sub>
                                </m:sSub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altLang="zh-CN" sz="12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(1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69</m:t>
                                </m:r>
                                <m:r>
                                  <a:rPr lang="en-US" altLang="zh-CN" sz="1200" b="0" i="1" smtClean="0">
                                    <a:latin typeface="Cambria Math" panose="02040503050406030204" pitchFamily="18" charset="0"/>
                                  </a:rPr>
                                  <m:t>0))</m:t>
                                </m:r>
                              </m:oMath>
                            </m:oMathPara>
                          </a14:m>
                          <a:endParaRPr lang="zh-CN" altLang="en-US" sz="1200" b="0" i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0.603±0.090±0.121</m:t>
                                </m:r>
                                <m:r>
                                  <a:rPr lang="zh-CN" altLang="en-US" sz="12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(4.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0.477±0.100±0.096</m:t>
                                </m:r>
                                <m:r>
                                  <a:rPr lang="zh-CN" altLang="en-US" sz="12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0.698±0.135±0.163</m:t>
                                </m:r>
                                <m:r>
                                  <a:rPr lang="zh-CN" altLang="en-US" sz="12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  <m:r>
                                  <a:rPr lang="en-US" altLang="zh-CN" sz="1200" b="0" i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4117249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594D9B4-FF7A-32F1-6E7A-0E0E6D00B59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7009646"/>
                  </p:ext>
                </p:extLst>
              </p:nvPr>
            </p:nvGraphicFramePr>
            <p:xfrm>
              <a:off x="231514" y="722506"/>
              <a:ext cx="8763896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49160">
                      <a:extLst>
                        <a:ext uri="{9D8B030D-6E8A-4147-A177-3AD203B41FA5}">
                          <a16:colId xmlns:a16="http://schemas.microsoft.com/office/drawing/2014/main" val="915124952"/>
                        </a:ext>
                      </a:extLst>
                    </a:gridCol>
                    <a:gridCol w="2348564">
                      <a:extLst>
                        <a:ext uri="{9D8B030D-6E8A-4147-A177-3AD203B41FA5}">
                          <a16:colId xmlns:a16="http://schemas.microsoft.com/office/drawing/2014/main" val="1692124949"/>
                        </a:ext>
                      </a:extLst>
                    </a:gridCol>
                    <a:gridCol w="2406316">
                      <a:extLst>
                        <a:ext uri="{9D8B030D-6E8A-4147-A177-3AD203B41FA5}">
                          <a16:colId xmlns:a16="http://schemas.microsoft.com/office/drawing/2014/main" val="2919694688"/>
                        </a:ext>
                      </a:extLst>
                    </a:gridCol>
                    <a:gridCol w="2459856">
                      <a:extLst>
                        <a:ext uri="{9D8B030D-6E8A-4147-A177-3AD203B41FA5}">
                          <a16:colId xmlns:a16="http://schemas.microsoft.com/office/drawing/2014/main" val="352883108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Parameter</a:t>
                          </a:r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Isobar</a:t>
                          </a:r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K-matrix</a:t>
                          </a:r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QMI</a:t>
                          </a:r>
                          <a:endParaRPr lang="zh-CN" altLang="en-US" sz="1200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280357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820" t="-103448" r="-468033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66486" t="-103448" r="-208649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62105" t="-103448" r="-103158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256701" t="-103448" r="-1031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81322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820" t="-196667" r="-46803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66486" t="-196667" r="-20864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62105" t="-196667" r="-10315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256701" t="-196667" r="-1031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690053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820" t="-306897" r="-46803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66486" t="-306897" r="-208649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62105" t="-306897" r="-103158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256701" t="-306897" r="-1031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4117249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DF291C65-A511-EC44-DC4E-005B0F83C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026" y="2336430"/>
            <a:ext cx="4086512" cy="249157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2518157-5AC1-3116-2ED2-CA5269D3E8A1}"/>
                  </a:ext>
                </a:extLst>
              </p:cNvPr>
              <p:cNvSpPr txBox="1"/>
              <p:nvPr/>
            </p:nvSpPr>
            <p:spPr>
              <a:xfrm>
                <a:off x="5170701" y="3443430"/>
                <a:ext cx="2570384" cy="2775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=∑</m:t>
                      </m:r>
                      <m:sSub>
                        <m:sSubPr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kumimoji="1"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kumimoji="1" lang="en-US" altLang="zh-CN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zh-CN" altLang="en-US" b="0" i="1" smtClean="0">
                          <a:latin typeface="Cambria Math" panose="02040503050406030204" pitchFamily="18" charset="0"/>
                        </a:rPr>
                        <m:t>   </m:t>
                      </m:r>
                      <m:acc>
                        <m:accPr>
                          <m:chr m:val="̅"/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=∑</m:t>
                      </m:r>
                      <m:acc>
                        <m:accPr>
                          <m:chr m:val="̅"/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2518157-5AC1-3116-2ED2-CA5269D3E8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701" y="3443430"/>
                <a:ext cx="2570384" cy="277576"/>
              </a:xfrm>
              <a:prstGeom prst="rect">
                <a:avLst/>
              </a:prstGeom>
              <a:blipFill>
                <a:blip r:embed="rId6"/>
                <a:stretch>
                  <a:fillRect l="-1478" t="-9091" r="-493" b="-409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2D53532-1681-62CF-8CAF-A9F9FE11D9E1}"/>
                  </a:ext>
                </a:extLst>
              </p:cNvPr>
              <p:cNvSpPr txBox="1"/>
              <p:nvPr/>
            </p:nvSpPr>
            <p:spPr>
              <a:xfrm>
                <a:off x="4213997" y="3830839"/>
                <a:ext cx="224189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kumimoji="1" lang="en-US" altLang="zh-CN" sz="1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1" lang="en-US" altLang="zh-CN" sz="14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1400" dirty="0"/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2D53532-1681-62CF-8CAF-A9F9FE11D9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3997" y="3830839"/>
                <a:ext cx="2241896" cy="215444"/>
              </a:xfrm>
              <a:prstGeom prst="rect">
                <a:avLst/>
              </a:prstGeom>
              <a:blipFill>
                <a:blip r:embed="rId7"/>
                <a:stretch>
                  <a:fillRect l="-562" t="-5556" r="-2247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DFEC0EA-C58B-89CA-1CC1-A564D6304163}"/>
                  </a:ext>
                </a:extLst>
              </p:cNvPr>
              <p:cNvSpPr txBox="1"/>
              <p:nvPr/>
            </p:nvSpPr>
            <p:spPr>
              <a:xfrm>
                <a:off x="6753514" y="3830839"/>
                <a:ext cx="224189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kumimoji="1" lang="en-US" altLang="zh-CN" sz="1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1" lang="en-US" altLang="zh-CN" sz="14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zh-CN" altLang="en-US" sz="1400" dirty="0"/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DFEC0EA-C58B-89CA-1CC1-A564D6304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3514" y="3830839"/>
                <a:ext cx="2241896" cy="215444"/>
              </a:xfrm>
              <a:prstGeom prst="rect">
                <a:avLst/>
              </a:prstGeom>
              <a:blipFill>
                <a:blip r:embed="rId8"/>
                <a:stretch>
                  <a:fillRect l="-562" t="-5556" r="-2247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346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6B73B-EED5-A006-0C13-542BB9128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498FCB52-7E96-DCF0-4DC4-CEC1C44925C3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5D01BC0-204A-B674-8217-F8A7D95FDACA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B1DE9645-F669-2475-57ED-6232AEC46A96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6694718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Branching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fraction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of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sSubSup>
                          <m:sSub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</m:sub>
                          <m:sup>
                            <m:r>
                              <a:rPr lang="zh-CN" altLang="en-US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∗</m:t>
                            </m:r>
                          </m:sup>
                        </m:sSubSup>
                        <m:d>
                          <m:d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𝟏𝟒𝟑𝟎</m:t>
                            </m:r>
                          </m:e>
                        </m:d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</m:oMath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B1DE9645-F669-2475-57ED-6232AEC46A9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6694718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705" t="-9756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D11873EE-2197-CCDD-F9C8-4FA693DB312E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09ED1F16-041C-0951-999A-D88098ED9DE2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990AD9F8-C302-1292-F915-5FC5FA173C97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F9B48A3C-2A33-03A7-0537-CB2A811211B4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03FC1190-CD91-31EA-213C-7C9001ABE0F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70EB5C65-FC03-F567-347B-1E90B58C359D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A8C1605A-B636-0438-09FC-5FF26A636B86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D153D0-9909-800C-F0C8-A1992EC78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3" y="754306"/>
            <a:ext cx="3903346" cy="25642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F969C8B-E4B9-C187-4655-8A16DABA2D18}"/>
                  </a:ext>
                </a:extLst>
              </p:cNvPr>
              <p:cNvSpPr txBox="1"/>
              <p:nvPr/>
            </p:nvSpPr>
            <p:spPr>
              <a:xfrm>
                <a:off x="4109996" y="565925"/>
                <a:ext cx="5034004" cy="26403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Different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predictions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pQCD</a:t>
                </a:r>
                <a:r>
                  <a:rPr lang="en-US" altLang="zh-CN" sz="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[EPJC50</a:t>
                </a:r>
                <a:r>
                  <a:rPr lang="zh-CN" altLang="en-US" sz="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(2007)</a:t>
                </a:r>
                <a:r>
                  <a:rPr lang="zh-CN" altLang="en-US" sz="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877]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QCDf</a:t>
                </a:r>
                <a:r>
                  <a:rPr lang="en-US" altLang="zh-CN" sz="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[PRD87</a:t>
                </a:r>
                <a:r>
                  <a:rPr lang="zh-CN" altLang="en-US" sz="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(2013)</a:t>
                </a:r>
                <a:r>
                  <a:rPr lang="zh-CN" altLang="en-US" sz="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114001]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solutions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Belle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measurements,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agree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pQCD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other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QCDf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branching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fraction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presented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later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Belle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paper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BaBar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favors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branching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fraction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1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pQCD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Predictions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QCDf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agree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better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  <m:sup>
                        <m:r>
                          <a:rPr lang="zh-CN" alt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𝟏𝟒𝟑𝟎</m:t>
                        </m:r>
                      </m:e>
                    </m:d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𝜼</m:t>
                        </m:r>
                      </m:e>
                      <m:sup>
                        <m:d>
                          <m:d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e>
                        </m:d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𝝆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𝝓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F969C8B-E4B9-C187-4655-8A16DABA2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996" y="565925"/>
                <a:ext cx="5034004" cy="2640338"/>
              </a:xfrm>
              <a:prstGeom prst="rect">
                <a:avLst/>
              </a:prstGeom>
              <a:blipFill>
                <a:blip r:embed="rId5"/>
                <a:stretch>
                  <a:fillRect l="-252" b="-9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C6F6928A-BDD7-F9A7-37D4-248A1408C20A}"/>
              </a:ext>
            </a:extLst>
          </p:cNvPr>
          <p:cNvSpPr txBox="1"/>
          <p:nvPr/>
        </p:nvSpPr>
        <p:spPr>
          <a:xfrm>
            <a:off x="110103" y="3437228"/>
            <a:ext cx="2208944" cy="376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favors</a:t>
            </a:r>
            <a:r>
              <a:rPr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QCDf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6813022-E966-71E0-96E5-016D73EF5152}"/>
              </a:ext>
            </a:extLst>
          </p:cNvPr>
          <p:cNvSpPr txBox="1"/>
          <p:nvPr/>
        </p:nvSpPr>
        <p:spPr>
          <a:xfrm>
            <a:off x="110103" y="3778978"/>
            <a:ext cx="5881206" cy="1023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improvements: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Larger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datasets: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favor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QCDf</a:t>
            </a:r>
            <a:endParaRPr lang="en-US" altLang="zh-CN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improvements: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GLASS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instead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LASS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3D615EE-495A-64D4-8660-7E361D8F2C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9996" y="3813998"/>
            <a:ext cx="4872128" cy="3417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CC5215F6-3DC3-C9B6-57FD-5300B685E56D}"/>
                  </a:ext>
                </a:extLst>
              </p:cNvPr>
              <p:cNvSpPr txBox="1"/>
              <p:nvPr/>
            </p:nvSpPr>
            <p:spPr>
              <a:xfrm>
                <a:off x="6227480" y="4290528"/>
                <a:ext cx="251582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LASS: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𝑬𝑹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zh-CN" altLang="en-US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𝐧𝐨𝐧𝐫𝐞𝐬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1" i="1" smtClean="0"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lang="en-US" altLang="zh-CN" sz="1400" b="1" i="1" smtClean="0">
                              <a:latin typeface="Cambria Math" panose="02040503050406030204" pitchFamily="18" charset="0"/>
                            </a:rPr>
                            <m:t>𝑬𝑹</m:t>
                          </m:r>
                        </m:sub>
                      </m:sSub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zh-CN" altLang="en-US" sz="1400" b="1" dirty="0"/>
              </a:p>
            </p:txBody>
          </p:sp>
        </mc:Choice>
        <mc:Fallback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CC5215F6-3DC3-C9B6-57FD-5300B685E5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480" y="4290528"/>
                <a:ext cx="2515828" cy="523220"/>
              </a:xfrm>
              <a:prstGeom prst="rect">
                <a:avLst/>
              </a:prstGeom>
              <a:blipFill>
                <a:blip r:embed="rId7"/>
                <a:stretch>
                  <a:fillRect l="-1005" t="-2326" b="-46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E180ABE0-FE61-8AE7-5C04-D8DA8F5FE9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3652" y="3489045"/>
            <a:ext cx="3448472" cy="27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6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034F9-2199-1992-A860-EB211908F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12E6AF2C-5682-EB47-10C3-AEF1E41741BF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D9EA729A-DB48-83A0-0717-8E709DECAD35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CCDF9B4D-5988-4ADB-924B-DEBE62870AAD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3993337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Extra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benefit: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𝑿</m:t>
                            </m:r>
                          </m:sub>
                        </m:sSub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𝟏𝟑𝟎𝟎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oMath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CCDF9B4D-5988-4ADB-924B-DEBE62870AA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3993337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857" t="-9756" r="-952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04DB07BB-F80F-99B6-D803-473CB045F116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9263E86A-E300-30D0-A4EF-56F27C477859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90917E72-6143-7CDB-C929-851B173EC589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3D096BA8-2D31-75D2-55EF-009B8489141F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81CD2AB7-8D0A-E058-742E-03C5CC2AB718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A50F7CF-6CF5-7E84-440E-3927F2E51A05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F1BC075-EC00-A8B4-90F6-BB3D3162FEA8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86E870D-23A4-5FFC-DDF8-662CA786DE87}"/>
                  </a:ext>
                </a:extLst>
              </p:cNvPr>
              <p:cNvSpPr txBox="1"/>
              <p:nvPr/>
            </p:nvSpPr>
            <p:spPr>
              <a:xfrm>
                <a:off x="262911" y="575776"/>
                <a:ext cx="8885307" cy="704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LASS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parameterization,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BaBar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Belle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scalar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𝑿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𝟏𝟑𝟎𝟎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Belle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study</a:t>
                </a:r>
                <a:r>
                  <a:rPr lang="en-US" altLang="zh-CN" sz="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[PRD71</a:t>
                </a:r>
                <a:r>
                  <a:rPr lang="zh-CN" altLang="en-US" sz="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(2005)</a:t>
                </a:r>
                <a:r>
                  <a:rPr lang="zh-CN" altLang="en-US" sz="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092003]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different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spin-parity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tried,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zh-CN" altLang="en-US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gives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NLL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while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consistent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𝟏𝟑𝟕𝟎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86E870D-23A4-5FFC-DDF8-662CA786D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1" y="575776"/>
                <a:ext cx="8885307" cy="704552"/>
              </a:xfrm>
              <a:prstGeom prst="rect">
                <a:avLst/>
              </a:prstGeom>
              <a:blipFill>
                <a:blip r:embed="rId4"/>
                <a:stretch>
                  <a:fillRect l="-143" b="-89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FDB6775B-FEEA-5355-BD6E-76FF902F54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2236569"/>
                  </p:ext>
                </p:extLst>
              </p:nvPr>
            </p:nvGraphicFramePr>
            <p:xfrm>
              <a:off x="1657565" y="1378631"/>
              <a:ext cx="6096000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24000">
                      <a:extLst>
                        <a:ext uri="{9D8B030D-6E8A-4147-A177-3AD203B41FA5}">
                          <a16:colId xmlns:a16="http://schemas.microsoft.com/office/drawing/2014/main" val="2210387431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3678993579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1005709172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79189371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0" i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smtClean="0">
                                        <a:latin typeface="Cambria Math" panose="02040503050406030204" pitchFamily="18" charset="0"/>
                                      </a:rPr>
                                      <m:t>J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altLang="zh-CN" b="0" i="0" smtClean="0">
                                        <a:latin typeface="Cambria Math" panose="02040503050406030204" pitchFamily="18" charset="0"/>
                                      </a:rPr>
                                      <m:t>P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Mass</a:t>
                          </a:r>
                          <a:r>
                            <a:rPr lang="zh-CN" altLang="en-US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(MeV)</a:t>
                          </a:r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Width</a:t>
                          </a:r>
                          <a:r>
                            <a:rPr lang="zh-CN" altLang="en-US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(MeV)</a:t>
                          </a:r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NLL</a:t>
                          </a:r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25596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b="0" i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altLang="zh-CN" b="0" i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(solution1,</a:t>
                          </a:r>
                          <a:r>
                            <a:rPr lang="zh-CN" altLang="en-US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L)</a:t>
                          </a:r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</a:rPr>
                                  <m:t>1369±26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</a:rPr>
                                  <m:t>185±52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-4041.8</a:t>
                          </a:r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3359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b="0" i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altLang="zh-CN" b="0" i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(solution2,</a:t>
                          </a:r>
                          <a:r>
                            <a:rPr lang="zh-CN" altLang="en-US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S)</a:t>
                          </a:r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</a:rPr>
                                  <m:t>1400±28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</a:rPr>
                                  <m:t>165±48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-4024.4</a:t>
                          </a:r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723586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0" i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en-US" altLang="zh-CN" b="0" i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</a:rPr>
                                  <m:t>1330±19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</a:rPr>
                                  <m:t>210±48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-4048.1</a:t>
                          </a:r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723119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b="0" i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altLang="zh-CN" b="0" i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</a:rPr>
                                  <m:t>1337±38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</a:rPr>
                                  <m:t>85±31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-4013.0</a:t>
                          </a:r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511777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FDB6775B-FEEA-5355-BD6E-76FF902F54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62236569"/>
                  </p:ext>
                </p:extLst>
              </p:nvPr>
            </p:nvGraphicFramePr>
            <p:xfrm>
              <a:off x="1657565" y="1378631"/>
              <a:ext cx="6096000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24000">
                      <a:extLst>
                        <a:ext uri="{9D8B030D-6E8A-4147-A177-3AD203B41FA5}">
                          <a16:colId xmlns:a16="http://schemas.microsoft.com/office/drawing/2014/main" val="2210387431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3678993579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1005709172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79189371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833" r="-302500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Mass</a:t>
                          </a:r>
                          <a:r>
                            <a:rPr lang="zh-CN" altLang="en-US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(MeV)</a:t>
                          </a:r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Width</a:t>
                          </a:r>
                          <a:r>
                            <a:rPr lang="zh-CN" altLang="en-US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(MeV)</a:t>
                          </a:r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NLL</a:t>
                          </a:r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25596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833" t="-96667" r="-302500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00000" t="-96667" r="-200000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201667" t="-96667" r="-101667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-4041.8</a:t>
                          </a:r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3359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833" t="-203448" r="-302500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00000" t="-203448" r="-200000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201667" t="-203448" r="-101667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-4024.4</a:t>
                          </a:r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723586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833" t="-293333" r="-3025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00000" t="-293333" r="-200000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201667" t="-293333" r="-10166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-4048.1</a:t>
                          </a:r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723119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833" t="-406897" r="-3025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00000" t="-406897" r="-2000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201667" t="-406897" r="-101667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-4013.0</a:t>
                          </a:r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511777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78B6078B-7369-CF17-92CB-5BBC788D3313}"/>
                  </a:ext>
                </a:extLst>
              </p:cNvPr>
              <p:cNvSpPr txBox="1"/>
              <p:nvPr/>
            </p:nvSpPr>
            <p:spPr>
              <a:xfrm>
                <a:off x="363186" y="3241571"/>
                <a:ext cx="8452042" cy="16694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BaBar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study</a:t>
                </a:r>
                <a:r>
                  <a:rPr lang="en-US" altLang="zh-CN" sz="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[PRD78</a:t>
                </a:r>
                <a:r>
                  <a:rPr lang="zh-CN" altLang="en-US" sz="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(2008)</a:t>
                </a:r>
                <a:r>
                  <a:rPr lang="zh-CN" altLang="en-US" sz="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012004]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:r>
                  <a:rPr lang="en-US" altLang="zh-CN" sz="1400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gives a mass consistent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𝟏𝟓𝟎𝟎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𝟏𝟒𝟕𝟗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±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𝟖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MeV and 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𝚪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𝟖𝟎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±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𝟏𝟗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MeV, while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zh-CN" altLang="en-US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also fits well with mass consistent with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𝝆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𝟏𝟒𝟓𝟎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fraction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𝑿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𝟏𝟑𝟎𝟎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Belle varies from 3.7% to 6.7%, while in </a:t>
                </a:r>
                <a:r>
                  <a:rPr lang="en-US" altLang="zh-CN" sz="1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BaBar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it is around 1.3%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Theoretical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interpretations: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known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scalar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𝟏𝟑𝟕𝟎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𝟏𝟓𝟎𝟎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Artefact from glueball; unknown scalar etc. </a:t>
                </a:r>
              </a:p>
            </p:txBody>
          </p:sp>
        </mc:Choice>
        <mc:Fallback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78B6078B-7369-CF17-92CB-5BBC788D3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6" y="3241571"/>
                <a:ext cx="8452042" cy="1669431"/>
              </a:xfrm>
              <a:prstGeom prst="rect">
                <a:avLst/>
              </a:prstGeom>
              <a:blipFill>
                <a:blip r:embed="rId6"/>
                <a:stretch>
                  <a:fillRect l="-150" b="-30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45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10266-849A-2CDC-9978-EED32224B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1EEFB208-084C-B8A7-3D72-4DE5691F67BC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A94CCB9F-D8FF-16D6-660B-A1A2C42977D9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1ABA0385-E77C-F79B-7C53-B838BED665D5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4147226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Our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results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on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𝑿</m:t>
                            </m:r>
                          </m:sub>
                        </m:sSub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𝟏𝟑𝟎𝟎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oMath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1ABA0385-E77C-F79B-7C53-B838BED665D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4147226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752" t="-9756" r="-917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5FAEB87D-5372-66E9-3C47-9F21CA70574F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3BF7BE80-A965-2E5A-30A6-218D4129426E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99BD1E08-D57D-BF56-859E-DBA1CC18E4FC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17525925-ACDE-9FEA-DC96-3E6BDA58B866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51218421-BFF2-3016-69CC-DFF7E0076532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97ED2243-3270-8C6B-3612-76BED44FD617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9C3DAAC-FEBF-FF58-79C6-AD28ABF5BA05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08B99ED-520C-EC54-FAC2-C57693826560}"/>
                  </a:ext>
                </a:extLst>
              </p:cNvPr>
              <p:cNvSpPr txBox="1"/>
              <p:nvPr/>
            </p:nvSpPr>
            <p:spPr>
              <a:xfrm>
                <a:off x="262911" y="575776"/>
                <a:ext cx="8885307" cy="381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LASS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𝑿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𝟏𝟑𝟎𝟎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𝟏𝟒𝟓𝟒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±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MeV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𝚪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±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MeV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08B99ED-520C-EC54-FAC2-C57693826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1" y="575776"/>
                <a:ext cx="8885307" cy="381386"/>
              </a:xfrm>
              <a:prstGeom prst="rect">
                <a:avLst/>
              </a:prstGeom>
              <a:blipFill>
                <a:blip r:embed="rId4"/>
                <a:stretch>
                  <a:fillRect l="-143"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EE568FAE-4B43-C186-C27C-9800F3FA4F7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95767794"/>
                  </p:ext>
                </p:extLst>
              </p:nvPr>
            </p:nvGraphicFramePr>
            <p:xfrm>
              <a:off x="968888" y="1032395"/>
              <a:ext cx="6692348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174435">
                      <a:extLst>
                        <a:ext uri="{9D8B030D-6E8A-4147-A177-3AD203B41FA5}">
                          <a16:colId xmlns:a16="http://schemas.microsoft.com/office/drawing/2014/main" val="2210387431"/>
                        </a:ext>
                      </a:extLst>
                    </a:gridCol>
                    <a:gridCol w="2517913">
                      <a:extLst>
                        <a:ext uri="{9D8B030D-6E8A-4147-A177-3AD203B41FA5}">
                          <a16:colId xmlns:a16="http://schemas.microsoft.com/office/drawing/2014/main" val="367899357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Model</a:t>
                          </a:r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Δ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(−2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NLL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25596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LASS</a:t>
                          </a:r>
                          <a:r>
                            <a:rPr lang="zh-CN" altLang="en-US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zh-CN" altLang="en-US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(1300)</m:t>
                              </m:r>
                            </m:oMath>
                          </a14:m>
                          <a:r>
                            <a:rPr lang="zh-CN" altLang="en-US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(free</a:t>
                          </a:r>
                          <a:r>
                            <a:rPr lang="zh-CN" altLang="en-US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mass</a:t>
                          </a:r>
                          <a:r>
                            <a:rPr lang="zh-CN" altLang="en-US" b="0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b="0" i="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zh-CN" altLang="en-US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width)</a:t>
                          </a:r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</a:rPr>
                                  <m:t>1521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3359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LASS</a:t>
                          </a:r>
                          <a:r>
                            <a:rPr lang="zh-CN" altLang="en-US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zh-CN" altLang="en-US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1370</m:t>
                                  </m:r>
                                </m:e>
                              </m:d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(1500)</m:t>
                              </m:r>
                            </m:oMath>
                          </a14:m>
                          <a:r>
                            <a:rPr lang="zh-CN" altLang="en-US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(fixed</a:t>
                          </a:r>
                          <a:r>
                            <a:rPr lang="zh-CN" altLang="en-US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mass</a:t>
                          </a:r>
                          <a:r>
                            <a:rPr lang="zh-CN" altLang="en-US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zh-CN" altLang="en-US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width)</a:t>
                          </a:r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</a:rPr>
                                  <m:t>1598</m:t>
                                </m:r>
                              </m:oMath>
                            </m:oMathPara>
                          </a14:m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7235868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EE568FAE-4B43-C186-C27C-9800F3FA4F7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95767794"/>
                  </p:ext>
                </p:extLst>
              </p:nvPr>
            </p:nvGraphicFramePr>
            <p:xfrm>
              <a:off x="968888" y="1032395"/>
              <a:ext cx="6692348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174435">
                      <a:extLst>
                        <a:ext uri="{9D8B030D-6E8A-4147-A177-3AD203B41FA5}">
                          <a16:colId xmlns:a16="http://schemas.microsoft.com/office/drawing/2014/main" val="2210387431"/>
                        </a:ext>
                      </a:extLst>
                    </a:gridCol>
                    <a:gridCol w="2517913">
                      <a:extLst>
                        <a:ext uri="{9D8B030D-6E8A-4147-A177-3AD203B41FA5}">
                          <a16:colId xmlns:a16="http://schemas.microsoft.com/office/drawing/2014/main" val="367899357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i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Model</a:t>
                          </a:r>
                          <a:endParaRPr lang="zh-CN" altLang="en-US" b="0" i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65829" t="-3448" r="-1005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25596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04" t="-100000" r="-6109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65829" t="-100000" r="-1005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53359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04" t="-206897" r="-61094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65829" t="-206897" r="-1005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235868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19FA6EB-3DF9-CF14-A483-034DAD4F5A19}"/>
                  </a:ext>
                </a:extLst>
              </p:cNvPr>
              <p:cNvSpPr txBox="1"/>
              <p:nvPr/>
            </p:nvSpPr>
            <p:spPr>
              <a:xfrm>
                <a:off x="363185" y="2190364"/>
                <a:ext cx="8885307" cy="23988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using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GLASS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 need to include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𝑿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𝟏𝟑𝟎𝟎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altLang="zh-CN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(−2</m:t>
                    </m:r>
                    <m:r>
                      <m:rPr>
                        <m:sty m:val="p"/>
                      </m:rPr>
                      <a:rPr lang="en-US" altLang="zh-CN" sz="14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NLL</m:t>
                    </m:r>
                    <m:r>
                      <a:rPr lang="en-US" altLang="zh-CN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more than 1500 better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𝟏𝟑𝟕𝟎</m:t>
                            </m:r>
                          </m:e>
                        </m:d>
                      </m:e>
                    </m:d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e>
                    </m:d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</m:t>
                    </m:r>
                  </m:oMath>
                </a14:m>
                <a:endPara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𝟓𝟎</m:t>
                            </m:r>
                            <m:r>
                              <a:rPr lang="en-US" altLang="zh-CN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e>
                        </m:d>
                      </m:e>
                    </m:d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</m:t>
                    </m:r>
                  </m:oMath>
                </a14:m>
                <a:endPara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519FA6EB-3DF9-CF14-A483-034DAD4F5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5" y="2190364"/>
                <a:ext cx="8885307" cy="2398862"/>
              </a:xfrm>
              <a:prstGeom prst="rect">
                <a:avLst/>
              </a:prstGeom>
              <a:blipFill>
                <a:blip r:embed="rId6"/>
                <a:stretch>
                  <a:fillRect l="-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0973ED98-EAB6-0953-BFCA-1001ACC640C5}"/>
              </a:ext>
            </a:extLst>
          </p:cNvPr>
          <p:cNvSpPr txBox="1"/>
          <p:nvPr/>
        </p:nvSpPr>
        <p:spPr>
          <a:xfrm>
            <a:off x="7871791" y="1385006"/>
            <a:ext cx="1123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BETTER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D83712E-D404-03D3-9C3B-42F9A6EFD1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8239" y="2184614"/>
            <a:ext cx="4272576" cy="264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ACC85-A451-6A16-A28E-FCD0C4DB5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1A510282-7162-0C6B-EA87-850246DF0CA4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D42CB43B-64FE-11E3-ED0C-838CE95B0A45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CE7218D-6A8A-81E1-12F4-77471B1B1B76}"/>
                  </a:ext>
                </a:extLst>
              </p:cNvPr>
              <p:cNvSpPr/>
              <p:nvPr/>
            </p:nvSpPr>
            <p:spPr>
              <a:xfrm>
                <a:off x="231515" y="48516"/>
                <a:ext cx="7859844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improved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branching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fractions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A1A8280E-5263-0EE9-9D8C-ABEA884063F2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2D15905B-A97F-2527-7580-F94E90B8AFDA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1595EF2D-A719-6880-B225-9FD3F7AC2959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D93C75E5-4852-5CF1-4D0E-16A20726907A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1A7F57F4-6444-C710-1AEB-3926DB99FF5F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CC9713E5-16C5-A6E2-0A95-051622B9C88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DC30DEF-63FF-8D36-D779-2DF5F458B6C0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75FE20E-765B-C741-90FA-1328C3F2F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15" y="1416211"/>
            <a:ext cx="2711548" cy="242138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18E5829-1049-835F-0CF8-97F0E7F16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770" y="1191411"/>
            <a:ext cx="6220440" cy="336402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2D22B03-3E1D-3EBE-E95F-788EDE098F3D}"/>
              </a:ext>
            </a:extLst>
          </p:cNvPr>
          <p:cNvSpPr txBox="1"/>
          <p:nvPr/>
        </p:nvSpPr>
        <p:spPr>
          <a:xfrm>
            <a:off x="71790" y="498053"/>
            <a:ext cx="8452042" cy="699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Quite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decays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found;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Almost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branching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fractions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improved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95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A1477-3770-92B3-1318-2E5440023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1709610D-4042-6FE2-2FB4-7ADE5FB631D0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84775354-3119-8EC4-52F2-EB0AD5E302F8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08D2E55-CA83-0CD1-D119-D6896456E738}"/>
                  </a:ext>
                </a:extLst>
              </p:cNvPr>
              <p:cNvSpPr/>
              <p:nvPr/>
            </p:nvSpPr>
            <p:spPr>
              <a:xfrm>
                <a:off x="231515" y="48516"/>
                <a:ext cx="31085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Outline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talk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7E2B3CB8-D829-C1D1-D3B4-03646BE8568E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709D7C4D-41D6-1F8A-63F9-6F0FE5340674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D43AC79-160B-119A-0E99-01E129874CA8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A9EDF5E1-C5E5-CC45-C4F7-677A2ED9C666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CB2FAA83-AC2A-CDF1-9463-6B39D8D7E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4713124-0A78-6FBE-5295-D1645601CC47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257CE59-BB6C-CA08-D934-EDA7C31044F6}"/>
                  </a:ext>
                </a:extLst>
              </p:cNvPr>
              <p:cNvSpPr txBox="1"/>
              <p:nvPr/>
            </p:nvSpPr>
            <p:spPr>
              <a:xfrm>
                <a:off x="683969" y="823004"/>
                <a:ext cx="8311441" cy="3036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2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Introduction</a:t>
                </a:r>
              </a:p>
              <a:p>
                <a:pPr marL="285750" indent="-285750">
                  <a:lnSpc>
                    <a:spcPct val="2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Precise</a:t>
                </a:r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measurement</a:t>
                </a:r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CKM</a:t>
                </a:r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angle</a:t>
                </a:r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1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𝛄</m:t>
                    </m:r>
                  </m:oMath>
                </a14:m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novel</a:t>
                </a:r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approach</a:t>
                </a:r>
              </a:p>
              <a:p>
                <a:pPr marL="285750" indent="-285750">
                  <a:lnSpc>
                    <a:spcPct val="2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studies</a:t>
                </a:r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20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decays</a:t>
                </a:r>
              </a:p>
              <a:p>
                <a:pPr marL="285750" indent="-285750">
                  <a:lnSpc>
                    <a:spcPct val="2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Prospects</a:t>
                </a:r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conclusion</a:t>
                </a:r>
              </a:p>
            </p:txBody>
          </p:sp>
        </mc:Choice>
        <mc:Fallback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257CE59-BB6C-CA08-D934-EDA7C3104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969" y="823004"/>
                <a:ext cx="8311441" cy="3036152"/>
              </a:xfrm>
              <a:prstGeom prst="rect">
                <a:avLst/>
              </a:prstGeom>
              <a:blipFill>
                <a:blip r:embed="rId3"/>
                <a:stretch>
                  <a:fillRect l="-610" b="-29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37AB20C3-C75C-97FE-76C7-28007726FF57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9914775-CBAE-48D7-0300-08D95FD6C54A}"/>
              </a:ext>
            </a:extLst>
          </p:cNvPr>
          <p:cNvSpPr txBox="1"/>
          <p:nvPr/>
        </p:nvSpPr>
        <p:spPr>
          <a:xfrm>
            <a:off x="3959406" y="4161024"/>
            <a:ext cx="4965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Disclaimer: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results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are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selected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based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personal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taste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4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"/>
    </mc:Choice>
    <mc:Fallback xmlns="">
      <p:transition spd="slow" advTm="3329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6494085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Prospects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flavor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physics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programs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右箭头 5">
            <a:extLst>
              <a:ext uri="{FF2B5EF4-FFF2-40B4-BE49-F238E27FC236}">
                <a16:creationId xmlns:a16="http://schemas.microsoft.com/office/drawing/2014/main" id="{6F2A01C9-8B99-5F76-0EDE-4F8770A1A36D}"/>
              </a:ext>
            </a:extLst>
          </p:cNvPr>
          <p:cNvSpPr/>
          <p:nvPr/>
        </p:nvSpPr>
        <p:spPr>
          <a:xfrm>
            <a:off x="236023" y="1638912"/>
            <a:ext cx="8733087" cy="26125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48C2026-EDDC-C5AD-4B50-A9017032DBFF}"/>
              </a:ext>
            </a:extLst>
          </p:cNvPr>
          <p:cNvSpPr/>
          <p:nvPr/>
        </p:nvSpPr>
        <p:spPr>
          <a:xfrm>
            <a:off x="301373" y="1846256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2015-2018</a:t>
            </a:r>
            <a:endParaRPr lang="zh-CN" altLang="en-US" sz="1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6D09392-4BAA-617F-20B2-35F38A32D819}"/>
              </a:ext>
            </a:extLst>
          </p:cNvPr>
          <p:cNvSpPr/>
          <p:nvPr/>
        </p:nvSpPr>
        <p:spPr>
          <a:xfrm>
            <a:off x="250372" y="2153358"/>
            <a:ext cx="1011127" cy="36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Run2</a:t>
            </a:r>
            <a:endParaRPr kumimoji="1"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9EFB760-DEEE-FD8B-4402-D135FD651E3C}"/>
              </a:ext>
            </a:extLst>
          </p:cNvPr>
          <p:cNvSpPr/>
          <p:nvPr/>
        </p:nvSpPr>
        <p:spPr>
          <a:xfrm>
            <a:off x="1285102" y="2161371"/>
            <a:ext cx="1015336" cy="3683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LS2</a:t>
            </a:r>
            <a:endParaRPr kumimoji="1"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5AFD18E-98FE-671B-D074-454B9B5F167F}"/>
              </a:ext>
            </a:extLst>
          </p:cNvPr>
          <p:cNvSpPr/>
          <p:nvPr/>
        </p:nvSpPr>
        <p:spPr>
          <a:xfrm>
            <a:off x="3799604" y="2161371"/>
            <a:ext cx="1379932" cy="3683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LS3</a:t>
            </a:r>
            <a:endParaRPr kumimoji="1"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9F18FA1-51A4-E192-FDE3-F98FF8EBB33E}"/>
              </a:ext>
            </a:extLst>
          </p:cNvPr>
          <p:cNvSpPr/>
          <p:nvPr/>
        </p:nvSpPr>
        <p:spPr>
          <a:xfrm>
            <a:off x="2323893" y="2161371"/>
            <a:ext cx="1452551" cy="36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Run3</a:t>
            </a:r>
            <a:endParaRPr kumimoji="1"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B6A724B-F15C-DB56-8836-D9AE9298C426}"/>
              </a:ext>
            </a:extLst>
          </p:cNvPr>
          <p:cNvSpPr/>
          <p:nvPr/>
        </p:nvSpPr>
        <p:spPr>
          <a:xfrm>
            <a:off x="5202695" y="2153337"/>
            <a:ext cx="1462112" cy="36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Run4</a:t>
            </a:r>
            <a:endParaRPr kumimoji="1"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30B0FDE-485C-5F64-32B3-4B535DED3FEA}"/>
              </a:ext>
            </a:extLst>
          </p:cNvPr>
          <p:cNvSpPr/>
          <p:nvPr/>
        </p:nvSpPr>
        <p:spPr>
          <a:xfrm>
            <a:off x="7490221" y="2157206"/>
            <a:ext cx="1318753" cy="36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Run5-6</a:t>
            </a:r>
            <a:endParaRPr kumimoji="1"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43E98CD-CDAA-2BA5-CB60-88B701F83B20}"/>
              </a:ext>
            </a:extLst>
          </p:cNvPr>
          <p:cNvSpPr/>
          <p:nvPr/>
        </p:nvSpPr>
        <p:spPr>
          <a:xfrm>
            <a:off x="6686735" y="2153337"/>
            <a:ext cx="781079" cy="3683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LS4</a:t>
            </a:r>
            <a:endParaRPr kumimoji="1"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8748649-7FDB-C369-FCB9-8F85E12704EC}"/>
              </a:ext>
            </a:extLst>
          </p:cNvPr>
          <p:cNvSpPr/>
          <p:nvPr/>
        </p:nvSpPr>
        <p:spPr>
          <a:xfrm>
            <a:off x="1361770" y="1843937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2019-2022</a:t>
            </a:r>
            <a:endParaRPr lang="zh-CN" altLang="en-US" sz="1400" dirty="0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85CD08FA-9340-00DB-CB44-6170FB917D16}"/>
              </a:ext>
            </a:extLst>
          </p:cNvPr>
          <p:cNvSpPr/>
          <p:nvPr/>
        </p:nvSpPr>
        <p:spPr>
          <a:xfrm>
            <a:off x="3318147" y="1662663"/>
            <a:ext cx="184048" cy="2137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F1F6030-57D2-2296-A84C-F00051C0545A}"/>
              </a:ext>
            </a:extLst>
          </p:cNvPr>
          <p:cNvSpPr/>
          <p:nvPr/>
        </p:nvSpPr>
        <p:spPr>
          <a:xfrm>
            <a:off x="2617125" y="1834928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2022-2026</a:t>
            </a:r>
            <a:endParaRPr lang="zh-CN" altLang="en-US" sz="1400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9C8AC4C-0F28-E9FA-C1B3-E851D923D260}"/>
              </a:ext>
            </a:extLst>
          </p:cNvPr>
          <p:cNvSpPr/>
          <p:nvPr/>
        </p:nvSpPr>
        <p:spPr>
          <a:xfrm>
            <a:off x="4056700" y="1834927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2027-2029</a:t>
            </a:r>
            <a:endParaRPr lang="zh-CN" altLang="en-US" sz="1400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A7CEFB9-1546-4832-AE2F-551C89FF7A05}"/>
              </a:ext>
            </a:extLst>
          </p:cNvPr>
          <p:cNvSpPr/>
          <p:nvPr/>
        </p:nvSpPr>
        <p:spPr>
          <a:xfrm>
            <a:off x="5459233" y="1831565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2030-2033</a:t>
            </a:r>
            <a:endParaRPr lang="zh-CN" altLang="en-US" sz="1400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250513C-811E-2D42-9FA8-3C03725E48CC}"/>
              </a:ext>
            </a:extLst>
          </p:cNvPr>
          <p:cNvSpPr/>
          <p:nvPr/>
        </p:nvSpPr>
        <p:spPr>
          <a:xfrm>
            <a:off x="6615935" y="1854248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2034-2035</a:t>
            </a:r>
            <a:endParaRPr lang="zh-CN" altLang="en-US" sz="1400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65C3B446-56F6-FD98-E815-7EA0201E0C5C}"/>
              </a:ext>
            </a:extLst>
          </p:cNvPr>
          <p:cNvSpPr/>
          <p:nvPr/>
        </p:nvSpPr>
        <p:spPr>
          <a:xfrm>
            <a:off x="7743480" y="1860291"/>
            <a:ext cx="10310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2036-future</a:t>
            </a:r>
            <a:endParaRPr lang="zh-CN" altLang="en-US" sz="1400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802125C-4A7F-18B2-B0E1-9D1E83CDFFB7}"/>
              </a:ext>
            </a:extLst>
          </p:cNvPr>
          <p:cNvSpPr/>
          <p:nvPr/>
        </p:nvSpPr>
        <p:spPr>
          <a:xfrm>
            <a:off x="3501069" y="3180509"/>
            <a:ext cx="7697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24+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79158048-CE84-01E7-86E3-F96BE3D43943}"/>
              </a:ext>
            </a:extLst>
          </p:cNvPr>
          <p:cNvCxnSpPr/>
          <p:nvPr/>
        </p:nvCxnSpPr>
        <p:spPr>
          <a:xfrm flipV="1">
            <a:off x="3817379" y="2682881"/>
            <a:ext cx="0" cy="49762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624F242F-C73C-3651-E57D-6D40FC4BF30F}"/>
              </a:ext>
            </a:extLst>
          </p:cNvPr>
          <p:cNvSpPr/>
          <p:nvPr/>
        </p:nvSpPr>
        <p:spPr>
          <a:xfrm>
            <a:off x="6288418" y="3178237"/>
            <a:ext cx="6671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50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76E80513-9C12-C400-2253-C1739CF13354}"/>
              </a:ext>
            </a:extLst>
          </p:cNvPr>
          <p:cNvCxnSpPr/>
          <p:nvPr/>
        </p:nvCxnSpPr>
        <p:spPr>
          <a:xfrm flipV="1">
            <a:off x="6704510" y="2680609"/>
            <a:ext cx="0" cy="49762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075DD722-4D07-994E-F5C8-BADD653BFF7E}"/>
              </a:ext>
            </a:extLst>
          </p:cNvPr>
          <p:cNvSpPr/>
          <p:nvPr/>
        </p:nvSpPr>
        <p:spPr>
          <a:xfrm>
            <a:off x="8312383" y="3186212"/>
            <a:ext cx="756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300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36" name="直线箭头连接符 35">
            <a:extLst>
              <a:ext uri="{FF2B5EF4-FFF2-40B4-BE49-F238E27FC236}">
                <a16:creationId xmlns:a16="http://schemas.microsoft.com/office/drawing/2014/main" id="{7E714C14-6022-0138-6F8F-6DF9A63B17B2}"/>
              </a:ext>
            </a:extLst>
          </p:cNvPr>
          <p:cNvCxnSpPr/>
          <p:nvPr/>
        </p:nvCxnSpPr>
        <p:spPr>
          <a:xfrm flipV="1">
            <a:off x="8826749" y="2640164"/>
            <a:ext cx="0" cy="49762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>
            <a:extLst>
              <a:ext uri="{FF2B5EF4-FFF2-40B4-BE49-F238E27FC236}">
                <a16:creationId xmlns:a16="http://schemas.microsoft.com/office/drawing/2014/main" id="{DBD1D51F-7ECD-C6E4-E403-3ED4E7F5302D}"/>
              </a:ext>
            </a:extLst>
          </p:cNvPr>
          <p:cNvSpPr/>
          <p:nvPr/>
        </p:nvSpPr>
        <p:spPr>
          <a:xfrm>
            <a:off x="1301517" y="2657080"/>
            <a:ext cx="853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Phase</a:t>
            </a:r>
            <a:r>
              <a:rPr kumimoji="1" lang="zh-CN" altLang="en-US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I</a:t>
            </a:r>
          </a:p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Upgrade</a:t>
            </a:r>
            <a:endParaRPr lang="zh-CN" altLang="en-US" sz="1400" b="1" dirty="0">
              <a:solidFill>
                <a:srgbClr val="7030A0"/>
              </a:solidFill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A2D28999-A031-5E19-0CC9-D8BB97A5F6A0}"/>
              </a:ext>
            </a:extLst>
          </p:cNvPr>
          <p:cNvSpPr/>
          <p:nvPr/>
        </p:nvSpPr>
        <p:spPr>
          <a:xfrm>
            <a:off x="6859309" y="2650868"/>
            <a:ext cx="853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Phase</a:t>
            </a:r>
            <a:r>
              <a:rPr kumimoji="1" lang="zh-CN" altLang="en-US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II</a:t>
            </a:r>
          </a:p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Upgrade</a:t>
            </a:r>
            <a:endParaRPr lang="zh-CN" altLang="en-US" sz="1400" b="1" dirty="0">
              <a:solidFill>
                <a:srgbClr val="7030A0"/>
              </a:solidFill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7E6D0BE4-9058-49CD-6467-9138B6A06471}"/>
              </a:ext>
            </a:extLst>
          </p:cNvPr>
          <p:cNvSpPr/>
          <p:nvPr/>
        </p:nvSpPr>
        <p:spPr>
          <a:xfrm>
            <a:off x="4228975" y="2632993"/>
            <a:ext cx="853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Phase</a:t>
            </a:r>
            <a:r>
              <a:rPr kumimoji="1" lang="zh-CN" altLang="en-US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Ib</a:t>
            </a:r>
            <a:endParaRPr kumimoji="1" lang="en-US" altLang="zh-CN" sz="1400" b="1" dirty="0">
              <a:solidFill>
                <a:srgbClr val="7030A0"/>
              </a:solidFill>
              <a:latin typeface="Times New Roman" panose="02020603050405020304" pitchFamily="18" charset="0"/>
              <a:ea typeface="SimHei" charset="-122"/>
              <a:cs typeface="Times New Roman" panose="02020603050405020304" pitchFamily="18" charset="0"/>
            </a:endParaRPr>
          </a:p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Upgrade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B6C67D38-7749-6EC6-EABE-698221B94310}"/>
              </a:ext>
            </a:extLst>
          </p:cNvPr>
          <p:cNvSpPr/>
          <p:nvPr/>
        </p:nvSpPr>
        <p:spPr>
          <a:xfrm>
            <a:off x="1301518" y="1225882"/>
            <a:ext cx="1022376" cy="36839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</a:t>
            </a:r>
            <a:r>
              <a:rPr kumimoji="1" lang="zh-CN" altLang="en-US" dirty="0"/>
              <a:t> </a:t>
            </a:r>
            <a:r>
              <a:rPr kumimoji="1" lang="en-US" altLang="zh-CN" dirty="0"/>
              <a:t>1</a:t>
            </a:r>
            <a:endParaRPr kumimoji="1" lang="zh-CN" altLang="en-US" dirty="0"/>
          </a:p>
        </p:txBody>
      </p:sp>
      <p:cxnSp>
        <p:nvCxnSpPr>
          <p:cNvPr id="46" name="直线箭头连接符 45">
            <a:extLst>
              <a:ext uri="{FF2B5EF4-FFF2-40B4-BE49-F238E27FC236}">
                <a16:creationId xmlns:a16="http://schemas.microsoft.com/office/drawing/2014/main" id="{D3E22E94-9870-6247-F2AF-6B24D6857EA2}"/>
              </a:ext>
            </a:extLst>
          </p:cNvPr>
          <p:cNvCxnSpPr>
            <a:cxnSpLocks/>
          </p:cNvCxnSpPr>
          <p:nvPr/>
        </p:nvCxnSpPr>
        <p:spPr>
          <a:xfrm>
            <a:off x="2333596" y="672757"/>
            <a:ext cx="0" cy="43455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>
            <a:extLst>
              <a:ext uri="{FF2B5EF4-FFF2-40B4-BE49-F238E27FC236}">
                <a16:creationId xmlns:a16="http://schemas.microsoft.com/office/drawing/2014/main" id="{0ADA4E0D-C53A-0686-4AAB-D21BECFAF2EC}"/>
              </a:ext>
            </a:extLst>
          </p:cNvPr>
          <p:cNvSpPr/>
          <p:nvPr/>
        </p:nvSpPr>
        <p:spPr>
          <a:xfrm>
            <a:off x="2347274" y="682824"/>
            <a:ext cx="845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0.4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49" name="直线箭头连接符 48">
            <a:extLst>
              <a:ext uri="{FF2B5EF4-FFF2-40B4-BE49-F238E27FC236}">
                <a16:creationId xmlns:a16="http://schemas.microsoft.com/office/drawing/2014/main" id="{A002862D-624B-B102-39D1-A1F754F64B9B}"/>
              </a:ext>
            </a:extLst>
          </p:cNvPr>
          <p:cNvCxnSpPr>
            <a:cxnSpLocks/>
          </p:cNvCxnSpPr>
          <p:nvPr/>
        </p:nvCxnSpPr>
        <p:spPr>
          <a:xfrm>
            <a:off x="5907819" y="691498"/>
            <a:ext cx="0" cy="43455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>
            <a:extLst>
              <a:ext uri="{FF2B5EF4-FFF2-40B4-BE49-F238E27FC236}">
                <a16:creationId xmlns:a16="http://schemas.microsoft.com/office/drawing/2014/main" id="{2A54A7E1-28E7-6F58-0F98-12F7A0FE0D95}"/>
              </a:ext>
            </a:extLst>
          </p:cNvPr>
          <p:cNvSpPr/>
          <p:nvPr/>
        </p:nvSpPr>
        <p:spPr>
          <a:xfrm>
            <a:off x="7040801" y="679778"/>
            <a:ext cx="6974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50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53" name="直线箭头连接符 52">
            <a:extLst>
              <a:ext uri="{FF2B5EF4-FFF2-40B4-BE49-F238E27FC236}">
                <a16:creationId xmlns:a16="http://schemas.microsoft.com/office/drawing/2014/main" id="{9969FED7-F70C-D8CA-9236-42278309FFF8}"/>
              </a:ext>
            </a:extLst>
          </p:cNvPr>
          <p:cNvCxnSpPr>
            <a:cxnSpLocks/>
          </p:cNvCxnSpPr>
          <p:nvPr/>
        </p:nvCxnSpPr>
        <p:spPr>
          <a:xfrm>
            <a:off x="7828027" y="652451"/>
            <a:ext cx="0" cy="48791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>
            <a:extLst>
              <a:ext uri="{FF2B5EF4-FFF2-40B4-BE49-F238E27FC236}">
                <a16:creationId xmlns:a16="http://schemas.microsoft.com/office/drawing/2014/main" id="{2AA1584E-2E6D-CE9B-860B-60B9467D3551}"/>
              </a:ext>
            </a:extLst>
          </p:cNvPr>
          <p:cNvSpPr/>
          <p:nvPr/>
        </p:nvSpPr>
        <p:spPr>
          <a:xfrm>
            <a:off x="117206" y="2774461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</a:t>
            </a:r>
          </a:p>
        </p:txBody>
      </p:sp>
      <p:sp useBgFill="1">
        <p:nvSpPr>
          <p:cNvPr id="58" name="矩形 57">
            <a:extLst>
              <a:ext uri="{FF2B5EF4-FFF2-40B4-BE49-F238E27FC236}">
                <a16:creationId xmlns:a16="http://schemas.microsoft.com/office/drawing/2014/main" id="{47F34802-AFCB-BBB9-6214-2D3D8EB7C000}"/>
              </a:ext>
            </a:extLst>
          </p:cNvPr>
          <p:cNvSpPr/>
          <p:nvPr/>
        </p:nvSpPr>
        <p:spPr>
          <a:xfrm>
            <a:off x="110103" y="739765"/>
            <a:ext cx="934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Belle</a:t>
            </a:r>
            <a:r>
              <a:rPr kumimoji="1"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25CCB71C-0EDD-B61A-0950-4C3CB890B106}"/>
              </a:ext>
            </a:extLst>
          </p:cNvPr>
          <p:cNvSpPr/>
          <p:nvPr/>
        </p:nvSpPr>
        <p:spPr>
          <a:xfrm>
            <a:off x="2360469" y="1227012"/>
            <a:ext cx="517410" cy="3683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LS1</a:t>
            </a:r>
            <a:endParaRPr kumimoji="1" lang="zh-CN" altLang="en-US" dirty="0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CBE0C11A-09FC-83EB-8198-10E2D137C77A}"/>
              </a:ext>
            </a:extLst>
          </p:cNvPr>
          <p:cNvSpPr/>
          <p:nvPr/>
        </p:nvSpPr>
        <p:spPr>
          <a:xfrm>
            <a:off x="2900285" y="1232525"/>
            <a:ext cx="3007534" cy="36839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</a:t>
            </a:r>
            <a:r>
              <a:rPr kumimoji="1" lang="zh-CN" altLang="en-US" dirty="0"/>
              <a:t> </a:t>
            </a:r>
            <a:r>
              <a:rPr kumimoji="1" lang="en-US" altLang="zh-CN" dirty="0"/>
              <a:t>2</a:t>
            </a:r>
            <a:endParaRPr kumimoji="1" lang="zh-CN" altLang="en-US" dirty="0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EC9C6D07-BBFA-24B4-3757-C32CD35AF428}"/>
              </a:ext>
            </a:extLst>
          </p:cNvPr>
          <p:cNvSpPr/>
          <p:nvPr/>
        </p:nvSpPr>
        <p:spPr>
          <a:xfrm>
            <a:off x="1366808" y="908278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2019-2022</a:t>
            </a:r>
            <a:endParaRPr lang="zh-CN" altLang="en-US" sz="1400" dirty="0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ED91E327-F14A-236E-8D1C-0ECAFD47E714}"/>
              </a:ext>
            </a:extLst>
          </p:cNvPr>
          <p:cNvSpPr/>
          <p:nvPr/>
        </p:nvSpPr>
        <p:spPr>
          <a:xfrm>
            <a:off x="4090938" y="889268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2024-2032</a:t>
            </a:r>
            <a:endParaRPr lang="zh-CN" altLang="en-US" sz="1400" dirty="0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4D92A261-FBEA-758D-70B3-8A6797988970}"/>
              </a:ext>
            </a:extLst>
          </p:cNvPr>
          <p:cNvSpPr/>
          <p:nvPr/>
        </p:nvSpPr>
        <p:spPr>
          <a:xfrm>
            <a:off x="5929746" y="1235056"/>
            <a:ext cx="735062" cy="3683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LS2</a:t>
            </a:r>
            <a:endParaRPr kumimoji="1" lang="zh-CN" altLang="en-US" dirty="0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622BAE95-7FFE-80BF-CFDC-2355818157E1}"/>
              </a:ext>
            </a:extLst>
          </p:cNvPr>
          <p:cNvSpPr/>
          <p:nvPr/>
        </p:nvSpPr>
        <p:spPr>
          <a:xfrm>
            <a:off x="5115111" y="688660"/>
            <a:ext cx="7587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10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21FF0E44-1C9D-5ACB-2324-F898F690BBDA}"/>
              </a:ext>
            </a:extLst>
          </p:cNvPr>
          <p:cNvSpPr/>
          <p:nvPr/>
        </p:nvSpPr>
        <p:spPr>
          <a:xfrm>
            <a:off x="6686735" y="1238903"/>
            <a:ext cx="1141290" cy="36839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</a:t>
            </a:r>
            <a:r>
              <a:rPr kumimoji="1" lang="zh-CN" altLang="en-US" dirty="0"/>
              <a:t> </a:t>
            </a:r>
            <a:r>
              <a:rPr kumimoji="1" lang="en-US" altLang="zh-CN" dirty="0"/>
              <a:t>3</a:t>
            </a:r>
            <a:endParaRPr kumimoji="1" lang="zh-CN" altLang="en-US" dirty="0"/>
          </a:p>
        </p:txBody>
      </p:sp>
      <p:cxnSp>
        <p:nvCxnSpPr>
          <p:cNvPr id="73" name="直线箭头连接符 72">
            <a:extLst>
              <a:ext uri="{FF2B5EF4-FFF2-40B4-BE49-F238E27FC236}">
                <a16:creationId xmlns:a16="http://schemas.microsoft.com/office/drawing/2014/main" id="{1CEBBFCB-A33E-A5E6-9963-607166C19F10}"/>
              </a:ext>
            </a:extLst>
          </p:cNvPr>
          <p:cNvCxnSpPr/>
          <p:nvPr/>
        </p:nvCxnSpPr>
        <p:spPr>
          <a:xfrm>
            <a:off x="5202695" y="3844112"/>
            <a:ext cx="3766415" cy="0"/>
          </a:xfrm>
          <a:prstGeom prst="straightConnector1">
            <a:avLst/>
          </a:prstGeom>
          <a:ln w="539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 73">
            <a:extLst>
              <a:ext uri="{FF2B5EF4-FFF2-40B4-BE49-F238E27FC236}">
                <a16:creationId xmlns:a16="http://schemas.microsoft.com/office/drawing/2014/main" id="{141502AF-5B1E-5ACC-0735-8D6AA9C65FEA}"/>
              </a:ext>
            </a:extLst>
          </p:cNvPr>
          <p:cNvSpPr/>
          <p:nvPr/>
        </p:nvSpPr>
        <p:spPr>
          <a:xfrm>
            <a:off x="6942635" y="3532186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HL-LHC</a:t>
            </a: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3532A94F-95DE-0BAB-4366-C27026CD6366}"/>
              </a:ext>
            </a:extLst>
          </p:cNvPr>
          <p:cNvSpPr/>
          <p:nvPr/>
        </p:nvSpPr>
        <p:spPr>
          <a:xfrm>
            <a:off x="136103" y="3755498"/>
            <a:ext cx="1514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CMS/ATLAS</a:t>
            </a:r>
          </a:p>
        </p:txBody>
      </p:sp>
      <p:cxnSp>
        <p:nvCxnSpPr>
          <p:cNvPr id="76" name="直线箭头连接符 75">
            <a:extLst>
              <a:ext uri="{FF2B5EF4-FFF2-40B4-BE49-F238E27FC236}">
                <a16:creationId xmlns:a16="http://schemas.microsoft.com/office/drawing/2014/main" id="{061352B4-AC53-082F-86EA-EA5B3A2974CA}"/>
              </a:ext>
            </a:extLst>
          </p:cNvPr>
          <p:cNvCxnSpPr/>
          <p:nvPr/>
        </p:nvCxnSpPr>
        <p:spPr>
          <a:xfrm flipV="1">
            <a:off x="3834654" y="3673995"/>
            <a:ext cx="0" cy="497628"/>
          </a:xfrm>
          <a:prstGeom prst="straightConnector1">
            <a:avLst/>
          </a:prstGeom>
          <a:ln w="444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矩形 76">
            <a:extLst>
              <a:ext uri="{FF2B5EF4-FFF2-40B4-BE49-F238E27FC236}">
                <a16:creationId xmlns:a16="http://schemas.microsoft.com/office/drawing/2014/main" id="{4502E7D3-AEBA-30CB-6C94-9F51E18E1C77}"/>
              </a:ext>
            </a:extLst>
          </p:cNvPr>
          <p:cNvSpPr/>
          <p:nvPr/>
        </p:nvSpPr>
        <p:spPr>
          <a:xfrm>
            <a:off x="2939678" y="3832025"/>
            <a:ext cx="756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200</a:t>
            </a:r>
            <a:r>
              <a:rPr kumimoji="1"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400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002060"/>
              </a:solidFill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C823E4B5-062F-5E68-76FF-43C7641C17CA}"/>
              </a:ext>
            </a:extLst>
          </p:cNvPr>
          <p:cNvSpPr/>
          <p:nvPr/>
        </p:nvSpPr>
        <p:spPr>
          <a:xfrm>
            <a:off x="8222614" y="4002142"/>
            <a:ext cx="8467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3000</a:t>
            </a:r>
            <a:r>
              <a:rPr kumimoji="1"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400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81B36B7F-947F-0471-33C3-1D6780232350}"/>
                  </a:ext>
                </a:extLst>
              </p:cNvPr>
              <p:cNvSpPr/>
              <p:nvPr/>
            </p:nvSpPr>
            <p:spPr>
              <a:xfrm>
                <a:off x="136103" y="4343939"/>
                <a:ext cx="31983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BESIII/super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𝛕</m:t>
                    </m:r>
                  </m:oMath>
                </a14:m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-charm/CEPC</a:t>
                </a:r>
              </a:p>
            </p:txBody>
          </p:sp>
        </mc:Choice>
        <mc:Fallback xmlns=""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81B36B7F-947F-0471-33C3-1D67802323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03" y="4343939"/>
                <a:ext cx="3198311" cy="369332"/>
              </a:xfrm>
              <a:prstGeom prst="rect">
                <a:avLst/>
              </a:prstGeom>
              <a:blipFill>
                <a:blip r:embed="rId3"/>
                <a:stretch>
                  <a:fillRect l="-1581" t="-10000" r="-395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0951FF78-DA58-E6EE-977F-EB6F4EFE47E0}"/>
                  </a:ext>
                </a:extLst>
              </p:cNvPr>
              <p:cNvSpPr/>
              <p:nvPr/>
            </p:nvSpPr>
            <p:spPr>
              <a:xfrm>
                <a:off x="3579248" y="4346809"/>
                <a:ext cx="56797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BEPCII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upgrade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+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running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of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super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𝛕</m:t>
                    </m:r>
                  </m:oMath>
                </a14:m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-charm/CEPC</a:t>
                </a:r>
              </a:p>
            </p:txBody>
          </p:sp>
        </mc:Choice>
        <mc:Fallback xmlns=""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0951FF78-DA58-E6EE-977F-EB6F4EFE47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9248" y="4346809"/>
                <a:ext cx="5679760" cy="369332"/>
              </a:xfrm>
              <a:prstGeom prst="rect">
                <a:avLst/>
              </a:prstGeom>
              <a:blipFill>
                <a:blip r:embed="rId4"/>
                <a:stretch>
                  <a:fillRect l="-891"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A2F29EE7-7AA5-1005-F01E-10CEE42AD885}"/>
              </a:ext>
            </a:extLst>
          </p:cNvPr>
          <p:cNvSpPr/>
          <p:nvPr/>
        </p:nvSpPr>
        <p:spPr>
          <a:xfrm>
            <a:off x="7851717" y="1237091"/>
            <a:ext cx="984267" cy="36839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upgrade</a:t>
            </a:r>
            <a:endParaRPr kumimoji="1" lang="zh-CN" altLang="en-US" dirty="0"/>
          </a:p>
        </p:txBody>
      </p:sp>
      <p:cxnSp>
        <p:nvCxnSpPr>
          <p:cNvPr id="3" name="直线箭头连接符 2">
            <a:extLst>
              <a:ext uri="{FF2B5EF4-FFF2-40B4-BE49-F238E27FC236}">
                <a16:creationId xmlns:a16="http://schemas.microsoft.com/office/drawing/2014/main" id="{6C5073F3-AAC3-B150-FBBC-A05086648FC3}"/>
              </a:ext>
            </a:extLst>
          </p:cNvPr>
          <p:cNvCxnSpPr>
            <a:cxnSpLocks/>
          </p:cNvCxnSpPr>
          <p:nvPr/>
        </p:nvCxnSpPr>
        <p:spPr>
          <a:xfrm>
            <a:off x="8808974" y="658470"/>
            <a:ext cx="0" cy="48791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33F1D49A-6EAD-6E5B-8EDC-B1724EE4D1A1}"/>
              </a:ext>
            </a:extLst>
          </p:cNvPr>
          <p:cNvSpPr/>
          <p:nvPr/>
        </p:nvSpPr>
        <p:spPr>
          <a:xfrm>
            <a:off x="7917818" y="684065"/>
            <a:ext cx="8567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250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79FC23A-080D-8916-4C6D-EB37C01B1680}"/>
              </a:ext>
            </a:extLst>
          </p:cNvPr>
          <p:cNvSpPr txBox="1"/>
          <p:nvPr/>
        </p:nvSpPr>
        <p:spPr>
          <a:xfrm>
            <a:off x="3959406" y="4835058"/>
            <a:ext cx="1893852" cy="782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</a:p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
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5019DCAC-2A2C-A57D-08C1-85B7D6817BA0}"/>
              </a:ext>
            </a:extLst>
          </p:cNvPr>
          <p:cNvCxnSpPr>
            <a:cxnSpLocks/>
          </p:cNvCxnSpPr>
          <p:nvPr/>
        </p:nvCxnSpPr>
        <p:spPr>
          <a:xfrm>
            <a:off x="3782545" y="694629"/>
            <a:ext cx="0" cy="43455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C06AAA22-7F83-5E80-4C69-617294776B27}"/>
              </a:ext>
            </a:extLst>
          </p:cNvPr>
          <p:cNvSpPr/>
          <p:nvPr/>
        </p:nvSpPr>
        <p:spPr>
          <a:xfrm>
            <a:off x="3817379" y="687804"/>
            <a:ext cx="845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1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73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55"/>
    </mc:Choice>
    <mc:Fallback xmlns="">
      <p:transition spd="slow" advTm="29055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4108817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Future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flavor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physics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3C086D3-5145-60C4-4DAD-C5FD91905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3" y="586255"/>
            <a:ext cx="2181992" cy="20056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81BC3CC-A78F-9D31-E453-2473463C464D}"/>
              </a:ext>
            </a:extLst>
          </p:cNvPr>
          <p:cNvSpPr txBox="1"/>
          <p:nvPr/>
        </p:nvSpPr>
        <p:spPr>
          <a:xfrm>
            <a:off x="1077167" y="2646572"/>
            <a:ext cx="6918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endParaRPr kumimoji="1"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右箭头 3">
            <a:extLst>
              <a:ext uri="{FF2B5EF4-FFF2-40B4-BE49-F238E27FC236}">
                <a16:creationId xmlns:a16="http://schemas.microsoft.com/office/drawing/2014/main" id="{F899FD92-6857-26F7-A68A-0AF9AEF562D7}"/>
              </a:ext>
            </a:extLst>
          </p:cNvPr>
          <p:cNvSpPr/>
          <p:nvPr/>
        </p:nvSpPr>
        <p:spPr>
          <a:xfrm>
            <a:off x="2414016" y="1385954"/>
            <a:ext cx="569406" cy="26822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7373BAC-2348-FC49-38BD-CD6D0297B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343" y="687382"/>
            <a:ext cx="2022193" cy="188436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B08AAAB-CBE7-2430-F718-EB7707983D56}"/>
              </a:ext>
            </a:extLst>
          </p:cNvPr>
          <p:cNvSpPr txBox="1"/>
          <p:nvPr/>
        </p:nvSpPr>
        <p:spPr>
          <a:xfrm>
            <a:off x="3972767" y="2644034"/>
            <a:ext cx="6918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kumimoji="1"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右箭头 36">
            <a:extLst>
              <a:ext uri="{FF2B5EF4-FFF2-40B4-BE49-F238E27FC236}">
                <a16:creationId xmlns:a16="http://schemas.microsoft.com/office/drawing/2014/main" id="{FE0BD3CA-0044-87CA-B088-836BAC37DAFB}"/>
              </a:ext>
            </a:extLst>
          </p:cNvPr>
          <p:cNvSpPr/>
          <p:nvPr/>
        </p:nvSpPr>
        <p:spPr>
          <a:xfrm>
            <a:off x="5371378" y="1392793"/>
            <a:ext cx="569406" cy="26822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07DDA192-E073-6FBB-9058-5C0ABCF19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901" y="631610"/>
            <a:ext cx="2022193" cy="1863474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A6A5C8D7-60B5-7AA2-C522-FD30D800C57C}"/>
              </a:ext>
            </a:extLst>
          </p:cNvPr>
          <p:cNvSpPr txBox="1"/>
          <p:nvPr/>
        </p:nvSpPr>
        <p:spPr>
          <a:xfrm>
            <a:off x="7075631" y="2644033"/>
            <a:ext cx="6918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2040?</a:t>
            </a:r>
            <a:endParaRPr kumimoji="1"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30C2FB11-67A8-B744-2B78-6815CC327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942" y="3100759"/>
            <a:ext cx="1893349" cy="1668096"/>
          </a:xfrm>
          <a:prstGeom prst="rect">
            <a:avLst/>
          </a:prstGeom>
        </p:spPr>
      </p:pic>
      <p:sp>
        <p:nvSpPr>
          <p:cNvPr id="45" name="椭圆 44">
            <a:extLst>
              <a:ext uri="{FF2B5EF4-FFF2-40B4-BE49-F238E27FC236}">
                <a16:creationId xmlns:a16="http://schemas.microsoft.com/office/drawing/2014/main" id="{777AF0D6-E882-C2C9-61F0-679C915F3EB5}"/>
              </a:ext>
            </a:extLst>
          </p:cNvPr>
          <p:cNvSpPr/>
          <p:nvPr/>
        </p:nvSpPr>
        <p:spPr>
          <a:xfrm>
            <a:off x="6961632" y="1085088"/>
            <a:ext cx="341376" cy="33208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51" name="直线箭头连接符 50">
            <a:extLst>
              <a:ext uri="{FF2B5EF4-FFF2-40B4-BE49-F238E27FC236}">
                <a16:creationId xmlns:a16="http://schemas.microsoft.com/office/drawing/2014/main" id="{75A30B49-3C37-5738-DD6F-CF1FCE471E84}"/>
              </a:ext>
            </a:extLst>
          </p:cNvPr>
          <p:cNvCxnSpPr/>
          <p:nvPr/>
        </p:nvCxnSpPr>
        <p:spPr>
          <a:xfrm>
            <a:off x="7900416" y="2495084"/>
            <a:ext cx="0" cy="60567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图片 51">
            <a:extLst>
              <a:ext uri="{FF2B5EF4-FFF2-40B4-BE49-F238E27FC236}">
                <a16:creationId xmlns:a16="http://schemas.microsoft.com/office/drawing/2014/main" id="{50804858-184C-DCE7-786F-0FE42B1D7C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8380" y="3234590"/>
            <a:ext cx="4011584" cy="140732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72DFA01-1EA9-29EA-4F8C-91A5B2FD940C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8A8B062-6332-EC1E-ECE8-56D427E83FF5}"/>
              </a:ext>
            </a:extLst>
          </p:cNvPr>
          <p:cNvSpPr/>
          <p:nvPr/>
        </p:nvSpPr>
        <p:spPr>
          <a:xfrm>
            <a:off x="0" y="3489323"/>
            <a:ext cx="25309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New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physics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may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probably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arrive</a:t>
            </a:r>
            <a:r>
              <a:rPr kumimoji="1"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soon!</a:t>
            </a:r>
          </a:p>
        </p:txBody>
      </p:sp>
    </p:spTree>
    <p:extLst>
      <p:ext uri="{BB962C8B-B14F-4D97-AF65-F5344CB8AC3E}">
        <p14:creationId xmlns:p14="http://schemas.microsoft.com/office/powerpoint/2010/main" val="319748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31"/>
    </mc:Choice>
    <mc:Fallback xmlns="">
      <p:transition spd="slow" advTm="4513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3006079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Why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37DED8C-D94C-6913-9EC4-8F3C831BABF1}"/>
              </a:ext>
            </a:extLst>
          </p:cNvPr>
          <p:cNvSpPr/>
          <p:nvPr/>
        </p:nvSpPr>
        <p:spPr>
          <a:xfrm>
            <a:off x="307575" y="768147"/>
            <a:ext cx="8490362" cy="3607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model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very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successful;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Still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effective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theory,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many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unexplained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phenomena;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One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standing-out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quest: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understanding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matter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antimatter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asymmetry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Universe</a:t>
            </a:r>
          </a:p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Extra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sources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CP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violation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needed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Higgs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sector?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Neutrino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sector?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PMNS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matrix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Quark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sector?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14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Other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places?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</a:t>
            </a: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A759E63-1CA5-4482-F3AA-523EF3A5F74A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ED80514-98D5-DE91-45E8-B02B039B6677}"/>
              </a:ext>
            </a:extLst>
          </p:cNvPr>
          <p:cNvGrpSpPr/>
          <p:nvPr/>
        </p:nvGrpSpPr>
        <p:grpSpPr>
          <a:xfrm>
            <a:off x="1953753" y="1959529"/>
            <a:ext cx="5034068" cy="507923"/>
            <a:chOff x="507118" y="1841511"/>
            <a:chExt cx="5034068" cy="50792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687A562-EFB4-71FD-D4B3-5B2006AFD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118" y="1841511"/>
              <a:ext cx="1474082" cy="5079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514BF2F5-E8D9-C13F-7B74-222186174F7E}"/>
                    </a:ext>
                  </a:extLst>
                </p:cNvPr>
                <p:cNvSpPr txBox="1"/>
                <p:nvPr/>
              </p:nvSpPr>
              <p:spPr>
                <a:xfrm>
                  <a:off x="2046425" y="1970944"/>
                  <a:ext cx="3494761" cy="2202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zh-CN" altLang="en-US" sz="1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≪</m:t>
                      </m:r>
                      <m:sSup>
                        <m:sSupPr>
                          <m:ctrlPr>
                            <a:rPr kumimoji="1" lang="en-US" altLang="zh-CN" sz="1400" b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kumimoji="1" lang="en-US" altLang="zh-CN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zh-CN" sz="1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sup>
                      </m:sSup>
                    </m:oMath>
                  </a14:m>
                  <a:r>
                    <a:rPr kumimoji="1" lang="zh-CN" altLang="en-US" sz="1400" b="1" dirty="0">
                      <a:latin typeface="Arial" panose="020B0604020202020204" pitchFamily="34" charset="0"/>
                      <a:ea typeface="Microsoft YaHei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kumimoji="1" lang="en-US" altLang="zh-CN" sz="14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  <a:cs typeface="Arial" panose="020B0604020202020204" pitchFamily="34" charset="0"/>
                    </a:rPr>
                    <a:t>predicted</a:t>
                  </a:r>
                  <a:r>
                    <a:rPr kumimoji="1" lang="zh-CN" altLang="en-US" sz="14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kumimoji="1" lang="en-US" altLang="zh-CN" sz="14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  <a:cs typeface="Arial" panose="020B0604020202020204" pitchFamily="34" charset="0"/>
                    </a:rPr>
                    <a:t>by</a:t>
                  </a:r>
                  <a:r>
                    <a:rPr kumimoji="1" lang="zh-CN" altLang="en-US" sz="14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kumimoji="1" lang="en-US" altLang="zh-CN" sz="14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  <a:cs typeface="Arial" panose="020B0604020202020204" pitchFamily="34" charset="0"/>
                    </a:rPr>
                    <a:t>CKM</a:t>
                  </a:r>
                  <a:r>
                    <a:rPr kumimoji="1" lang="zh-CN" altLang="en-US" sz="14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kumimoji="1" lang="en-US" altLang="zh-CN" sz="14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  <a:cs typeface="Arial" panose="020B0604020202020204" pitchFamily="34" charset="0"/>
                    </a:rPr>
                    <a:t>mechanism</a:t>
                  </a:r>
                  <a:endParaRPr kumimoji="1"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514BF2F5-E8D9-C13F-7B74-222186174F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6425" y="1970944"/>
                  <a:ext cx="3494761" cy="220253"/>
                </a:xfrm>
                <a:prstGeom prst="rect">
                  <a:avLst/>
                </a:prstGeom>
                <a:blipFill>
                  <a:blip r:embed="rId4"/>
                  <a:stretch>
                    <a:fillRect l="-1812" t="-27778" b="-5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770F126F-F50F-79CD-496B-55D5D0A65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5281" y="2992597"/>
            <a:ext cx="2512483" cy="427023"/>
          </a:xfrm>
          <a:prstGeom prst="rect">
            <a:avLst/>
          </a:prstGeom>
        </p:spPr>
      </p:pic>
      <p:sp>
        <p:nvSpPr>
          <p:cNvPr id="9" name="右大括号 8">
            <a:extLst>
              <a:ext uri="{FF2B5EF4-FFF2-40B4-BE49-F238E27FC236}">
                <a16:creationId xmlns:a16="http://schemas.microsoft.com/office/drawing/2014/main" id="{DAC532BD-ADDE-D65B-3529-71917694B968}"/>
              </a:ext>
            </a:extLst>
          </p:cNvPr>
          <p:cNvSpPr/>
          <p:nvPr/>
        </p:nvSpPr>
        <p:spPr>
          <a:xfrm>
            <a:off x="5360991" y="3206108"/>
            <a:ext cx="307107" cy="1169245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b="1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4019127-9092-57A9-1692-FAE5EE759A71}"/>
              </a:ext>
            </a:extLst>
          </p:cNvPr>
          <p:cNvSpPr txBox="1"/>
          <p:nvPr/>
        </p:nvSpPr>
        <p:spPr>
          <a:xfrm>
            <a:off x="6036298" y="3630030"/>
            <a:ext cx="23934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All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requires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New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physics</a:t>
            </a:r>
            <a:endParaRPr lang="zh-CN" altLang="en-US" sz="1400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11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94"/>
    </mc:Choice>
    <mc:Fallback xmlns="">
      <p:transition spd="slow" advTm="52094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521137"/>
            <a:ext cx="9144000" cy="4622365"/>
            <a:chOff x="0" y="694847"/>
            <a:chExt cx="9144000" cy="6163154"/>
          </a:xfrm>
        </p:grpSpPr>
        <p:cxnSp>
          <p:nvCxnSpPr>
            <p:cNvPr id="12" name="直线连接符 11"/>
            <p:cNvCxnSpPr/>
            <p:nvPr/>
          </p:nvCxnSpPr>
          <p:spPr>
            <a:xfrm>
              <a:off x="110103" y="694847"/>
              <a:ext cx="888530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9E863973-CE64-244C-AA83-B0D3A6E0B76F}"/>
              </a:ext>
            </a:extLst>
          </p:cNvPr>
          <p:cNvSpPr/>
          <p:nvPr/>
        </p:nvSpPr>
        <p:spPr>
          <a:xfrm>
            <a:off x="1855775" y="2279362"/>
            <a:ext cx="58721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Thank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you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your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attention!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2866D55-FD92-B740-87A9-889DAD13E08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灯片编号占位符 1">
            <a:extLst>
              <a:ext uri="{FF2B5EF4-FFF2-40B4-BE49-F238E27FC236}">
                <a16:creationId xmlns:a16="http://schemas.microsoft.com/office/drawing/2014/main" id="{C13FA518-AB45-144D-B9D6-E2370FCBC345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0D71CB3-8DEC-3AA0-3E05-969CA6799280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167445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6"/>
    </mc:Choice>
    <mc:Fallback xmlns="">
      <p:transition spd="slow" advTm="7726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757F1-45E2-09BE-8097-9043A2D06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7FC84D59-73E2-A630-7618-7B36D2E84ACB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2B10DB04-D1A7-4456-4AAE-5FEA53D58D6B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EE6DC139-F48E-D0EE-7BA5-6F6C4EDDB715}"/>
                  </a:ext>
                </a:extLst>
              </p:cNvPr>
              <p:cNvSpPr/>
              <p:nvPr/>
            </p:nvSpPr>
            <p:spPr>
              <a:xfrm>
                <a:off x="231515" y="48516"/>
                <a:ext cx="319844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</a:t>
                </a: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66D0A3D9-5128-16DC-D91D-C6E6CC7AF253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809245DD-5D04-C187-6031-A0126884855D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24636E2B-506B-C9D6-2084-A4C9EA378873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6521D3D4-CABD-DC6E-D91D-0D9E68326436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6E8C901-4615-75A5-46EC-BDE9B37C284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ADE4094-ED2E-6A45-D5C9-C004ECF9C87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F315694-EACD-8C81-C1B2-EE1056E1E365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AA4BC8E-EE82-F498-8C71-6C94F479BB2A}"/>
              </a:ext>
            </a:extLst>
          </p:cNvPr>
          <p:cNvSpPr txBox="1"/>
          <p:nvPr/>
        </p:nvSpPr>
        <p:spPr>
          <a:xfrm>
            <a:off x="363185" y="587594"/>
            <a:ext cx="8194329" cy="69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030" indent="-28503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Complex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phases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CKM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matrix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PMNS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matrix</a:t>
            </a:r>
          </a:p>
          <a:p>
            <a:pPr marL="285030" indent="-28503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CKM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matrix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：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unitary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matrix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connecting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interaction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mass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eigenstates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605C838-553A-DFD5-208B-321B349EC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847" y="1341993"/>
            <a:ext cx="2394525" cy="13605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0FB9732-10EB-8B58-5786-94E22A950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86" y="1407695"/>
            <a:ext cx="4751301" cy="1353866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CEB02457-6449-8474-DDB0-6A612718BEDC}"/>
              </a:ext>
            </a:extLst>
          </p:cNvPr>
          <p:cNvSpPr/>
          <p:nvPr/>
        </p:nvSpPr>
        <p:spPr>
          <a:xfrm>
            <a:off x="825576" y="2702531"/>
            <a:ext cx="21307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Interaction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eigenstates</a:t>
            </a:r>
            <a:endParaRPr lang="zh-CN" alt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357817D-F245-CC9F-8FF8-7FAB8FB0CBAF}"/>
              </a:ext>
            </a:extLst>
          </p:cNvPr>
          <p:cNvSpPr/>
          <p:nvPr/>
        </p:nvSpPr>
        <p:spPr>
          <a:xfrm>
            <a:off x="3784118" y="2699241"/>
            <a:ext cx="16642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Mass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eigenstates</a:t>
            </a:r>
            <a:endParaRPr lang="zh-CN" alt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BB3C1ED-2E5A-6149-A803-137477A4EE0D}"/>
              </a:ext>
            </a:extLst>
          </p:cNvPr>
          <p:cNvSpPr txBox="1"/>
          <p:nvPr/>
        </p:nvSpPr>
        <p:spPr>
          <a:xfrm>
            <a:off x="363184" y="3015758"/>
            <a:ext cx="5974553" cy="1668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030" indent="-28503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Matrix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pattern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very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different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？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Why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？</a:t>
            </a:r>
            <a:endParaRPr kumimoji="1" lang="en-US" altLang="zh-CN" sz="1400" b="1" dirty="0">
              <a:solidFill>
                <a:srgbClr val="002060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285030" indent="-28503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1400" b="1" dirty="0" err="1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Jarlskog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invariant:</a:t>
            </a:r>
          </a:p>
          <a:p>
            <a:pPr marL="285030" indent="-285030">
              <a:lnSpc>
                <a:spcPct val="150000"/>
              </a:lnSpc>
              <a:buFont typeface="Arial" charset="0"/>
              <a:buChar char="•"/>
            </a:pPr>
            <a:endParaRPr kumimoji="1" lang="en-US" altLang="zh-CN" sz="1400" b="1" dirty="0">
              <a:solidFill>
                <a:srgbClr val="002060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285030" indent="-285030">
              <a:lnSpc>
                <a:spcPct val="150000"/>
              </a:lnSpc>
              <a:buFont typeface="Arial" charset="0"/>
              <a:buChar char="•"/>
            </a:pPr>
            <a:endParaRPr kumimoji="1" lang="en-US" altLang="zh-CN" sz="1400" b="1" dirty="0">
              <a:solidFill>
                <a:srgbClr val="002060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285030" indent="-28503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Related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to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mass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hierarchy?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Relation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between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Yukawa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CKM?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D633FE7F-CFDC-3278-D0C5-B2616980A16D}"/>
                  </a:ext>
                </a:extLst>
              </p:cNvPr>
              <p:cNvSpPr txBox="1"/>
              <p:nvPr/>
            </p:nvSpPr>
            <p:spPr>
              <a:xfrm>
                <a:off x="1264071" y="3849865"/>
                <a:ext cx="3232423" cy="3030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𝐉</m:t>
                        </m:r>
                      </m:e>
                      <m:sub>
                        <m:r>
                          <a:rPr kumimoji="1" lang="en-US" altLang="zh-CN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𝐞𝐱𝐩</m:t>
                        </m:r>
                      </m:sub>
                    </m:sSub>
                  </m:oMath>
                </a14:m>
                <a:r>
                  <a:rPr kumimoji="1" lang="en-US" altLang="zh-CN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3x10</a:t>
                </a:r>
                <a:r>
                  <a:rPr kumimoji="1" lang="en-US" altLang="zh-CN" b="1" baseline="30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-5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kumimoji="1"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=1/6</m:t>
                    </m:r>
                    <m:rad>
                      <m:radPr>
                        <m:degHide m:val="on"/>
                        <m:ctrlP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kumimoji="1"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kumimoji="1"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~0.1</a:t>
                </a:r>
                <a:r>
                  <a:rPr kumimoji="1" lang="zh-CN" altLang="en-US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D633FE7F-CFDC-3278-D0C5-B2616980A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071" y="3849865"/>
                <a:ext cx="3232423" cy="303096"/>
              </a:xfrm>
              <a:prstGeom prst="rect">
                <a:avLst/>
              </a:prstGeom>
              <a:blipFill>
                <a:blip r:embed="rId5"/>
                <a:stretch>
                  <a:fillRect l="-3125" t="-20833" r="-1563" b="-4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矩形 30">
            <a:extLst>
              <a:ext uri="{FF2B5EF4-FFF2-40B4-BE49-F238E27FC236}">
                <a16:creationId xmlns:a16="http://schemas.microsoft.com/office/drawing/2014/main" id="{04E248A0-D928-815B-EAF5-21B41251A55A}"/>
              </a:ext>
            </a:extLst>
          </p:cNvPr>
          <p:cNvSpPr/>
          <p:nvPr/>
        </p:nvSpPr>
        <p:spPr>
          <a:xfrm>
            <a:off x="6442841" y="3226676"/>
            <a:ext cx="63062" cy="735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D7A5352-1358-83C1-DD1F-92E23CBA52AE}"/>
              </a:ext>
            </a:extLst>
          </p:cNvPr>
          <p:cNvSpPr/>
          <p:nvPr/>
        </p:nvSpPr>
        <p:spPr>
          <a:xfrm>
            <a:off x="6437588" y="3484176"/>
            <a:ext cx="162910" cy="20219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4BCB872C-E47A-D14A-A1B4-24838546568B}"/>
              </a:ext>
            </a:extLst>
          </p:cNvPr>
          <p:cNvSpPr/>
          <p:nvPr/>
        </p:nvSpPr>
        <p:spPr>
          <a:xfrm>
            <a:off x="6437587" y="3868642"/>
            <a:ext cx="452123" cy="39304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C76C69F7-E63B-2B96-6ADC-3BD7E38C346E}"/>
                  </a:ext>
                </a:extLst>
              </p:cNvPr>
              <p:cNvSpPr txBox="1"/>
              <p:nvPr/>
            </p:nvSpPr>
            <p:spPr>
              <a:xfrm>
                <a:off x="6657956" y="3124962"/>
                <a:ext cx="1932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C76C69F7-E63B-2B96-6ADC-3BD7E38C3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7956" y="3124962"/>
                <a:ext cx="193258" cy="276999"/>
              </a:xfrm>
              <a:prstGeom prst="rect">
                <a:avLst/>
              </a:prstGeom>
              <a:blipFill>
                <a:blip r:embed="rId6"/>
                <a:stretch>
                  <a:fillRect l="-31250" r="-25000" b="-90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4C8DA19A-BAA5-3B4B-32E4-A6EB436C36EC}"/>
                  </a:ext>
                </a:extLst>
              </p:cNvPr>
              <p:cNvSpPr txBox="1"/>
              <p:nvPr/>
            </p:nvSpPr>
            <p:spPr>
              <a:xfrm>
                <a:off x="6837160" y="3446773"/>
                <a:ext cx="16504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4C8DA19A-BAA5-3B4B-32E4-A6EB436C3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7160" y="3446773"/>
                <a:ext cx="165045" cy="276999"/>
              </a:xfrm>
              <a:prstGeom prst="rect">
                <a:avLst/>
              </a:prstGeom>
              <a:blipFill>
                <a:blip r:embed="rId7"/>
                <a:stretch>
                  <a:fillRect l="-21429" r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00622425-1AA7-B63B-CBE5-6FC37A65727C}"/>
                  </a:ext>
                </a:extLst>
              </p:cNvPr>
              <p:cNvSpPr txBox="1"/>
              <p:nvPr/>
            </p:nvSpPr>
            <p:spPr>
              <a:xfrm>
                <a:off x="7021029" y="3909625"/>
                <a:ext cx="1829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00622425-1AA7-B63B-CBE5-6FC37A6572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029" y="3909625"/>
                <a:ext cx="182999" cy="276999"/>
              </a:xfrm>
              <a:prstGeom prst="rect">
                <a:avLst/>
              </a:prstGeom>
              <a:blipFill>
                <a:blip r:embed="rId8"/>
                <a:stretch>
                  <a:fillRect l="-25000" r="-25000" b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矩形 36">
            <a:extLst>
              <a:ext uri="{FF2B5EF4-FFF2-40B4-BE49-F238E27FC236}">
                <a16:creationId xmlns:a16="http://schemas.microsoft.com/office/drawing/2014/main" id="{89D9A167-AF4D-76FC-4D36-CA42A9E3584A}"/>
              </a:ext>
            </a:extLst>
          </p:cNvPr>
          <p:cNvSpPr/>
          <p:nvPr/>
        </p:nvSpPr>
        <p:spPr>
          <a:xfrm>
            <a:off x="7656784" y="3231934"/>
            <a:ext cx="63062" cy="735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6272932-0D26-98DA-E0BE-70739456AC02}"/>
              </a:ext>
            </a:extLst>
          </p:cNvPr>
          <p:cNvSpPr/>
          <p:nvPr/>
        </p:nvSpPr>
        <p:spPr>
          <a:xfrm>
            <a:off x="7651530" y="3394841"/>
            <a:ext cx="346841" cy="34547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7D5A4EE5-C3CA-9749-7BAE-33532563E186}"/>
              </a:ext>
            </a:extLst>
          </p:cNvPr>
          <p:cNvSpPr/>
          <p:nvPr/>
        </p:nvSpPr>
        <p:spPr>
          <a:xfrm>
            <a:off x="7651530" y="3873899"/>
            <a:ext cx="1129286" cy="9470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D3B32FDF-D96C-0CAE-34BD-CBC7F72B92B7}"/>
                  </a:ext>
                </a:extLst>
              </p:cNvPr>
              <p:cNvSpPr txBox="1"/>
              <p:nvPr/>
            </p:nvSpPr>
            <p:spPr>
              <a:xfrm>
                <a:off x="7871899" y="3119710"/>
                <a:ext cx="1917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D3B32FDF-D96C-0CAE-34BD-CBC7F72B9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1899" y="3119710"/>
                <a:ext cx="191783" cy="276999"/>
              </a:xfrm>
              <a:prstGeom prst="rect">
                <a:avLst/>
              </a:prstGeom>
              <a:blipFill>
                <a:blip r:embed="rId9"/>
                <a:stretch>
                  <a:fillRect l="-11765" r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4A1EB86B-5573-62B1-C16D-D2FBACD56FE3}"/>
                  </a:ext>
                </a:extLst>
              </p:cNvPr>
              <p:cNvSpPr txBox="1"/>
              <p:nvPr/>
            </p:nvSpPr>
            <p:spPr>
              <a:xfrm>
                <a:off x="8355898" y="3452031"/>
                <a:ext cx="1660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4A1EB86B-5573-62B1-C16D-D2FBACD56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5898" y="3452031"/>
                <a:ext cx="166007" cy="276999"/>
              </a:xfrm>
              <a:prstGeom prst="rect">
                <a:avLst/>
              </a:prstGeom>
              <a:blipFill>
                <a:blip r:embed="rId10"/>
                <a:stretch>
                  <a:fillRect l="-21429" r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9F69B29C-53C2-D918-4213-3836804B312F}"/>
                  </a:ext>
                </a:extLst>
              </p:cNvPr>
              <p:cNvSpPr txBox="1"/>
              <p:nvPr/>
            </p:nvSpPr>
            <p:spPr>
              <a:xfrm>
                <a:off x="8844571" y="3914883"/>
                <a:ext cx="1499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9F69B29C-53C2-D918-4213-3836804B3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4571" y="3914883"/>
                <a:ext cx="149913" cy="276999"/>
              </a:xfrm>
              <a:prstGeom prst="rect">
                <a:avLst/>
              </a:prstGeom>
              <a:blipFill>
                <a:blip r:embed="rId11"/>
                <a:stretch>
                  <a:fillRect l="-33333" r="-33333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上箭头 2">
            <a:extLst>
              <a:ext uri="{FF2B5EF4-FFF2-40B4-BE49-F238E27FC236}">
                <a16:creationId xmlns:a16="http://schemas.microsoft.com/office/drawing/2014/main" id="{266BD7F6-FD99-300F-B1CB-B2F5349170C2}"/>
              </a:ext>
            </a:extLst>
          </p:cNvPr>
          <p:cNvSpPr/>
          <p:nvPr/>
        </p:nvSpPr>
        <p:spPr>
          <a:xfrm rot="17792292">
            <a:off x="6919882" y="2667303"/>
            <a:ext cx="137810" cy="68804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6820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94"/>
    </mc:Choice>
    <mc:Fallback xmlns="">
      <p:transition spd="slow" advTm="52094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5194B-ED5D-314A-BA90-A9C425691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CA9F9FCB-4FD4-6AF6-F561-4FD33D671B5E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36903D8A-4414-24F4-30F7-BF2D1655C31D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42B86B9-36A8-64C7-0390-340F4B210592}"/>
                  </a:ext>
                </a:extLst>
              </p:cNvPr>
              <p:cNvSpPr/>
              <p:nvPr/>
            </p:nvSpPr>
            <p:spPr>
              <a:xfrm>
                <a:off x="231515" y="48516"/>
                <a:ext cx="367280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detector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60B454F1-4DC1-0F83-A606-28B7206A349F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865CE116-3B27-6F36-3C98-BEA1715951A9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25B8C9A5-DF8B-4C87-84F7-F4CC6D697EEC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DFDE1830-CC6C-DB4B-5FF3-EB8D478CE5ED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35258FA5-B190-8C03-7694-93548B241E8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CE9B306D-1779-55C4-C4D5-6C22AB5508E1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9D93382-7525-4C22-EE81-7BFC45AA7387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1025" name="Picture 1" descr="page19image1759739088">
            <a:extLst>
              <a:ext uri="{FF2B5EF4-FFF2-40B4-BE49-F238E27FC236}">
                <a16:creationId xmlns:a16="http://schemas.microsoft.com/office/drawing/2014/main" id="{141C58B2-7356-F269-D899-E5389433F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1" y="1322388"/>
            <a:ext cx="48514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C878FEF-4376-B1E2-EB41-F5C288991F5B}"/>
              </a:ext>
            </a:extLst>
          </p:cNvPr>
          <p:cNvSpPr txBox="1"/>
          <p:nvPr/>
        </p:nvSpPr>
        <p:spPr>
          <a:xfrm>
            <a:off x="-48590" y="1273719"/>
            <a:ext cx="8673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pixel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Velo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8BAD35C-51D0-070B-4EFC-87CBC98A6108}"/>
              </a:ext>
            </a:extLst>
          </p:cNvPr>
          <p:cNvSpPr txBox="1"/>
          <p:nvPr/>
        </p:nvSpPr>
        <p:spPr>
          <a:xfrm>
            <a:off x="634150" y="1279611"/>
            <a:ext cx="8673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UT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A2FFC8C-6965-1398-0E21-28C80FE76704}"/>
              </a:ext>
            </a:extLst>
          </p:cNvPr>
          <p:cNvSpPr txBox="1"/>
          <p:nvPr/>
        </p:nvSpPr>
        <p:spPr>
          <a:xfrm>
            <a:off x="1672336" y="1273719"/>
            <a:ext cx="8673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SciFi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747A73C-EB09-540B-ACBF-A53F96C385AC}"/>
              </a:ext>
            </a:extLst>
          </p:cNvPr>
          <p:cNvSpPr txBox="1"/>
          <p:nvPr/>
        </p:nvSpPr>
        <p:spPr>
          <a:xfrm>
            <a:off x="2838035" y="1267914"/>
            <a:ext cx="13806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Removed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M1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readout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803A78A-9E37-377B-51E1-3CAC28C7EC1A}"/>
              </a:ext>
            </a:extLst>
          </p:cNvPr>
          <p:cNvSpPr txBox="1"/>
          <p:nvPr/>
        </p:nvSpPr>
        <p:spPr>
          <a:xfrm>
            <a:off x="0" y="4482423"/>
            <a:ext cx="23631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RICH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optics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PMS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75A7041-EFCA-BFD2-2358-FFC7B5A8C493}"/>
              </a:ext>
            </a:extLst>
          </p:cNvPr>
          <p:cNvSpPr txBox="1"/>
          <p:nvPr/>
        </p:nvSpPr>
        <p:spPr>
          <a:xfrm>
            <a:off x="2386958" y="4338029"/>
            <a:ext cx="22827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Removed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PS/SPD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readout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716764A7-5177-85B4-ABED-5F070F2DA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090" y="1256154"/>
            <a:ext cx="2187731" cy="1492440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2AED68C3-23AC-543B-9B68-569995C955E7}"/>
              </a:ext>
            </a:extLst>
          </p:cNvPr>
          <p:cNvSpPr txBox="1"/>
          <p:nvPr/>
        </p:nvSpPr>
        <p:spPr>
          <a:xfrm>
            <a:off x="4943401" y="1693462"/>
            <a:ext cx="16632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Similar</a:t>
            </a:r>
            <a:r>
              <a:rPr lang="zh-CN" altLang="en-US" sz="14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PID</a:t>
            </a:r>
            <a:r>
              <a:rPr lang="zh-CN" altLang="en-US" sz="14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performance</a:t>
            </a:r>
            <a:endParaRPr lang="zh-CN" altLang="en-US" sz="1400" dirty="0"/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55254C38-A08A-8168-E594-B6F484835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757" y="2794792"/>
            <a:ext cx="4475418" cy="1704921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115D9562-4B9E-A84B-0489-18B4A6F37F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8925" y="4444417"/>
            <a:ext cx="3603081" cy="331741"/>
          </a:xfrm>
          <a:prstGeom prst="rect">
            <a:avLst/>
          </a:pr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72D98A7D-C27C-FF0A-774D-94D0B17C7075}"/>
              </a:ext>
            </a:extLst>
          </p:cNvPr>
          <p:cNvSpPr txBox="1"/>
          <p:nvPr/>
        </p:nvSpPr>
        <p:spPr>
          <a:xfrm>
            <a:off x="4479548" y="2568100"/>
            <a:ext cx="31881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Twice</a:t>
            </a:r>
            <a:r>
              <a:rPr lang="zh-CN" altLang="en-US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trigger</a:t>
            </a:r>
            <a:r>
              <a:rPr lang="zh-CN" altLang="en-US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efficiencies</a:t>
            </a:r>
            <a:r>
              <a:rPr lang="zh-CN" altLang="en-US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(hadronic)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AB6F5B5-F705-F2CF-C10D-2E3D8EFCE21E}"/>
              </a:ext>
            </a:extLst>
          </p:cNvPr>
          <p:cNvSpPr txBox="1"/>
          <p:nvPr/>
        </p:nvSpPr>
        <p:spPr>
          <a:xfrm>
            <a:off x="363185" y="462353"/>
            <a:ext cx="8131335" cy="792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With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our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LHCb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detector,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already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collected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more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data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than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Run1+2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More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importantly,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full software trigger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➜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better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performance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on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hadronic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final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states</a:t>
            </a:r>
          </a:p>
        </p:txBody>
      </p:sp>
    </p:spTree>
    <p:extLst>
      <p:ext uri="{BB962C8B-B14F-4D97-AF65-F5344CB8AC3E}">
        <p14:creationId xmlns:p14="http://schemas.microsoft.com/office/powerpoint/2010/main" val="375237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62332-C943-6433-85D7-8BF98F746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9CEB7275-8624-FF95-4407-F644FB7A92C3}"/>
              </a:ext>
            </a:extLst>
          </p:cNvPr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535553AD-AA29-C1A4-BEBC-24DAC0155E69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D47C001-9E2B-6986-F0E1-31DCE0813999}"/>
                  </a:ext>
                </a:extLst>
              </p:cNvPr>
              <p:cNvSpPr/>
              <p:nvPr/>
            </p:nvSpPr>
            <p:spPr>
              <a:xfrm>
                <a:off x="231515" y="48516"/>
                <a:ext cx="514756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Next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detector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2030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8F463211-2301-0827-F669-B1FA101CADFC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EA7EDCA9-974A-7575-7D1F-FAA88E43F833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102D01AA-C3B9-7A6C-5379-D2FD7046801D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20699468-D935-C58E-E4B6-66E9707C9BBB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191168F7-50C9-0EF0-DDFB-6CADAE6D0C2E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26703B4-E030-C832-303C-E6D3900B6704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465C555-89B9-A0AD-5AB0-95E820A7B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973" y="562402"/>
            <a:ext cx="6975566" cy="426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2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55"/>
    </mc:Choice>
    <mc:Fallback xmlns="">
      <p:transition spd="slow" advTm="2905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EBE88-54D0-B01F-3165-285D64DF8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23A3ADF1-17A8-A5AD-2570-3E836AEBCDA3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3DAA4A7F-BD84-30FB-4057-41309BB34EF5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803820C-B475-22FB-97E3-DB0E6A1080F6}"/>
                  </a:ext>
                </a:extLst>
              </p:cNvPr>
              <p:cNvSpPr/>
              <p:nvPr/>
            </p:nvSpPr>
            <p:spPr>
              <a:xfrm>
                <a:off x="231515" y="48516"/>
                <a:ext cx="428194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Precision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E2CEEAB3-1DBC-7E6E-C9E8-ABBF85AB1D92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96A1F64F-38FF-1195-D401-0E03565F8DBA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C75614D-F580-6797-375D-B4E5ADA8EFAE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7D274D8B-D13E-A8BC-BF0B-FBDFBD097645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8DC8C101-0720-060D-97D1-8F30518891F8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D07AB9A9-2D92-8839-C7A6-59F206C185D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32C0301-764E-1283-7012-00E294245856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927E1D9-A235-C04F-8A7A-D7EF3FC3B6F4}"/>
              </a:ext>
            </a:extLst>
          </p:cNvPr>
          <p:cNvSpPr txBox="1"/>
          <p:nvPr/>
        </p:nvSpPr>
        <p:spPr>
          <a:xfrm>
            <a:off x="363185" y="587594"/>
            <a:ext cx="8194329" cy="376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030" indent="-28503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Precision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essential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to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find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the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footprint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of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NP</a:t>
            </a:r>
            <a:endParaRPr kumimoji="1" lang="en-US" altLang="zh-CN" sz="1400" b="1" dirty="0">
              <a:solidFill>
                <a:srgbClr val="002060"/>
              </a:solidFill>
              <a:latin typeface="Times New Roman" panose="02020603050405020304" pitchFamily="18" charset="0"/>
              <a:ea typeface="SimHei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9750068-26B3-9ACB-7B99-4BF84CCDD7F6}"/>
              </a:ext>
            </a:extLst>
          </p:cNvPr>
          <p:cNvGrpSpPr/>
          <p:nvPr/>
        </p:nvGrpSpPr>
        <p:grpSpPr>
          <a:xfrm>
            <a:off x="1114147" y="1005884"/>
            <a:ext cx="4938329" cy="884432"/>
            <a:chOff x="1114146" y="1005884"/>
            <a:chExt cx="6926984" cy="145689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3C0506D-253F-C853-9549-54CCE8970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7399" y="1146315"/>
              <a:ext cx="4316960" cy="759026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1B85C984-2315-0194-776E-A0A0EB35F4E1}"/>
                </a:ext>
              </a:extLst>
            </p:cNvPr>
            <p:cNvSpPr/>
            <p:nvPr/>
          </p:nvSpPr>
          <p:spPr>
            <a:xfrm>
              <a:off x="3988448" y="1146315"/>
              <a:ext cx="649356" cy="777678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5D83DE5-A21C-4571-3815-8B421832223D}"/>
                </a:ext>
              </a:extLst>
            </p:cNvPr>
            <p:cNvSpPr/>
            <p:nvPr/>
          </p:nvSpPr>
          <p:spPr>
            <a:xfrm>
              <a:off x="1114146" y="1091986"/>
              <a:ext cx="2105675" cy="77767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矩形 5">
                  <a:extLst>
                    <a:ext uri="{FF2B5EF4-FFF2-40B4-BE49-F238E27FC236}">
                      <a16:creationId xmlns:a16="http://schemas.microsoft.com/office/drawing/2014/main" id="{D573BD60-83FC-02A7-B91B-B88AD4E384B9}"/>
                    </a:ext>
                  </a:extLst>
                </p:cNvPr>
                <p:cNvSpPr/>
                <p:nvPr/>
              </p:nvSpPr>
              <p:spPr>
                <a:xfrm>
                  <a:off x="3285879" y="1909101"/>
                  <a:ext cx="3357411" cy="5536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zh-CN" sz="12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Energy</a:t>
                  </a:r>
                  <a:r>
                    <a:rPr lang="zh-CN" altLang="en-US" sz="12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2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scale</a:t>
                  </a:r>
                  <a:r>
                    <a:rPr lang="zh-CN" altLang="en-US" sz="12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2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for</a:t>
                  </a:r>
                  <a:r>
                    <a:rPr lang="zh-CN" altLang="en-US" sz="12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2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SM:</a:t>
                  </a:r>
                  <a:r>
                    <a:rPr lang="zh-CN" altLang="en-US" sz="12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1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altLang="zh-CN" sz="1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m:t> ~100</m:t>
                      </m:r>
                    </m:oMath>
                  </a14:m>
                  <a:r>
                    <a:rPr lang="zh-CN" altLang="en-US" sz="12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2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GeV</a:t>
                  </a:r>
                  <a:endParaRPr lang="zh-CN" altLang="en-US" sz="12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矩形 5">
                  <a:extLst>
                    <a:ext uri="{FF2B5EF4-FFF2-40B4-BE49-F238E27FC236}">
                      <a16:creationId xmlns:a16="http://schemas.microsoft.com/office/drawing/2014/main" id="{D573BD60-83FC-02A7-B91B-B88AD4E384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5879" y="1909101"/>
                  <a:ext cx="3357411" cy="553675"/>
                </a:xfrm>
                <a:prstGeom prst="rect">
                  <a:avLst/>
                </a:prstGeom>
                <a:blipFill>
                  <a:blip r:embed="rId4"/>
                  <a:stretch>
                    <a:fillRect b="-148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直线箭头连接符 7">
              <a:extLst>
                <a:ext uri="{FF2B5EF4-FFF2-40B4-BE49-F238E27FC236}">
                  <a16:creationId xmlns:a16="http://schemas.microsoft.com/office/drawing/2014/main" id="{1C90D7C5-7F8C-28A3-75C1-9FB9F9BFE1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9748" y="1439185"/>
              <a:ext cx="958805" cy="34299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2E377DE5-EBFA-4094-139E-B6851296B944}"/>
                    </a:ext>
                  </a:extLst>
                </p:cNvPr>
                <p:cNvSpPr/>
                <p:nvPr/>
              </p:nvSpPr>
              <p:spPr>
                <a:xfrm>
                  <a:off x="6265209" y="1005884"/>
                  <a:ext cx="1775921" cy="6876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zh-CN" sz="1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NP</a:t>
                  </a:r>
                  <a:r>
                    <a:rPr lang="zh-CN" altLang="en-US" sz="1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scale:</a:t>
                  </a:r>
                  <a:r>
                    <a:rPr lang="zh-CN" altLang="en-US" sz="16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SimHei" panose="02010609060101010101" pitchFamily="49" charset="-122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panose="02010609060101010101" pitchFamily="49" charset="-122"/>
                          <a:cs typeface="Times New Roman" panose="02020603050405020304" pitchFamily="18" charset="0"/>
                        </a:rPr>
                        <m:t>Λ</m:t>
                      </m:r>
                    </m:oMath>
                  </a14:m>
                  <a:endParaRPr lang="zh-CN" alt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矩形 8">
                  <a:extLst>
                    <a:ext uri="{FF2B5EF4-FFF2-40B4-BE49-F238E27FC236}">
                      <a16:creationId xmlns:a16="http://schemas.microsoft.com/office/drawing/2014/main" id="{2E377DE5-EBFA-4094-139E-B6851296B9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65209" y="1005884"/>
                  <a:ext cx="1775921" cy="687604"/>
                </a:xfrm>
                <a:prstGeom prst="rect">
                  <a:avLst/>
                </a:prstGeom>
                <a:blipFill>
                  <a:blip r:embed="rId5"/>
                  <a:stretch>
                    <a:fillRect l="-1980" b="-2121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CF42A661-B2AA-83A1-529A-CDD2A5CDE76C}"/>
              </a:ext>
            </a:extLst>
          </p:cNvPr>
          <p:cNvSpPr txBox="1"/>
          <p:nvPr/>
        </p:nvSpPr>
        <p:spPr>
          <a:xfrm>
            <a:off x="2912870" y="1898725"/>
            <a:ext cx="6279212" cy="376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030" indent="-28503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Unitarity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test: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precision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driven!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kumimoji="1" lang="en-US" altLang="zh-CN" sz="1400" b="1" dirty="0">
              <a:solidFill>
                <a:srgbClr val="002060"/>
              </a:solidFill>
              <a:latin typeface="Times New Roman" panose="02020603050405020304" pitchFamily="18" charset="0"/>
              <a:ea typeface="SimHei" charset="-122"/>
              <a:cs typeface="Times New Roman" panose="02020603050405020304" pitchFamily="18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DC921281-D86B-39AB-7E49-A3C0C53CBB9C}"/>
              </a:ext>
            </a:extLst>
          </p:cNvPr>
          <p:cNvSpPr/>
          <p:nvPr/>
        </p:nvSpPr>
        <p:spPr>
          <a:xfrm>
            <a:off x="2945260" y="2306796"/>
            <a:ext cx="2937022" cy="45634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Is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current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precision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enough?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No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1FCD2C60-809B-23DC-0D69-84716DA2465F}"/>
              </a:ext>
            </a:extLst>
          </p:cNvPr>
          <p:cNvGrpSpPr/>
          <p:nvPr/>
        </p:nvGrpSpPr>
        <p:grpSpPr>
          <a:xfrm>
            <a:off x="3339958" y="3141024"/>
            <a:ext cx="2334806" cy="678890"/>
            <a:chOff x="1558608" y="5548322"/>
            <a:chExt cx="2334806" cy="6788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A9240B8E-24FE-BF59-D84E-81FF9EC09416}"/>
                    </a:ext>
                  </a:extLst>
                </p:cNvPr>
                <p:cNvSpPr txBox="1"/>
                <p:nvPr/>
              </p:nvSpPr>
              <p:spPr>
                <a:xfrm>
                  <a:off x="1558608" y="5548322"/>
                  <a:ext cx="2334806" cy="6463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𝑢𝑑</m:t>
                            </m:r>
                          </m:sub>
                        </m:sSub>
                        <m:sSubSup>
                          <m:sSubSupPr>
                            <m:ctrlP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𝑢𝑑</m:t>
                            </m:r>
                          </m:sub>
                          <m:sup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kumimoji="1" lang="en-US" altLang="zh-CN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𝑢𝑠</m:t>
                            </m:r>
                          </m:sub>
                        </m:sSub>
                        <m:sSubSup>
                          <m:sSubSupPr>
                            <m:ctrlP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latin typeface="Cambria Math" panose="02040503050406030204" pitchFamily="18" charset="0"/>
                              </a:rPr>
                              <m:t>𝑢𝑠</m:t>
                            </m:r>
                          </m:sub>
                          <m:sup>
                            <m:r>
                              <a:rPr kumimoji="1" lang="zh-CN" altLang="en-US" sz="1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kumimoji="1" lang="en-US" altLang="zh-CN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kumimoji="1" lang="en-US" altLang="zh-CN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𝑢𝑏</m:t>
                            </m:r>
                          </m:sub>
                        </m:sSub>
                        <m:sSubSup>
                          <m:sSubSupPr>
                            <m:ctrlPr>
                              <a:rPr kumimoji="1" lang="en-US" altLang="zh-CN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zh-CN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𝑢𝑏</m:t>
                            </m:r>
                          </m:sub>
                          <m:sup>
                            <m:r>
                              <a:rPr kumimoji="1" lang="zh-CN" altLang="en-US" sz="1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kumimoji="1" lang="en-US" altLang="zh-CN" sz="1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kumimoji="1" lang="en-US" altLang="zh-CN" sz="1400" i="1" dirty="0">
                    <a:latin typeface="Cambria Math" panose="02040503050406030204" pitchFamily="18" charset="0"/>
                  </a:endParaRPr>
                </a:p>
                <a:p>
                  <a:endParaRPr kumimoji="1" lang="en-US" altLang="zh-CN" sz="14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kumimoji="1" lang="en-US" altLang="zh-CN" sz="1400" i="1">
                            <a:latin typeface="Cambria Math" panose="02040503050406030204" pitchFamily="18" charset="0"/>
                          </a:rPr>
                          <m:t>[0.00012,−0.00295] </m:t>
                        </m:r>
                        <m:d>
                          <m:dPr>
                            <m:ctrlPr>
                              <a:rPr kumimoji="1" lang="en-US" altLang="zh-CN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40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kumimoji="1" lang="en-US" altLang="zh-CN" sz="1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557E2E9E-BAF6-E94A-F6D1-00E89F502F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8608" y="5548322"/>
                  <a:ext cx="2334806" cy="646331"/>
                </a:xfrm>
                <a:prstGeom prst="rect">
                  <a:avLst/>
                </a:prstGeom>
                <a:blipFill>
                  <a:blip r:embed="rId7"/>
                  <a:stretch>
                    <a:fillRect l="-541" r="-541" b="-1153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17FE02CB-68C7-5413-5500-BC377296B4E6}"/>
                </a:ext>
              </a:extLst>
            </p:cNvPr>
            <p:cNvSpPr/>
            <p:nvPr/>
          </p:nvSpPr>
          <p:spPr>
            <a:xfrm>
              <a:off x="2370172" y="5919435"/>
              <a:ext cx="18473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1400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5D502FF2-9EA8-77BE-C523-5FA651C782A6}"/>
                  </a:ext>
                </a:extLst>
              </p:cNvPr>
              <p:cNvSpPr/>
              <p:nvPr/>
            </p:nvSpPr>
            <p:spPr>
              <a:xfrm>
                <a:off x="4738035" y="2792598"/>
                <a:ext cx="600869" cy="3101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zh-CN" altLang="en-US" sz="1400" dirty="0"/>
              </a:p>
            </p:txBody>
          </p:sp>
        </mc:Choice>
        <mc:Fallback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5D502FF2-9EA8-77BE-C523-5FA651C782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8035" y="2792598"/>
                <a:ext cx="600869" cy="31015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文本框 44">
            <a:extLst>
              <a:ext uri="{FF2B5EF4-FFF2-40B4-BE49-F238E27FC236}">
                <a16:creationId xmlns:a16="http://schemas.microsoft.com/office/drawing/2014/main" id="{57BF9DB6-CA03-E7B9-842A-5443AEDDC47D}"/>
              </a:ext>
            </a:extLst>
          </p:cNvPr>
          <p:cNvSpPr txBox="1"/>
          <p:nvPr/>
        </p:nvSpPr>
        <p:spPr>
          <a:xfrm>
            <a:off x="3684884" y="3905650"/>
            <a:ext cx="17222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Cabbibo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anomaly?</a:t>
            </a:r>
            <a:endParaRPr lang="zh-CN" alt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BF8E85D-AB51-6DFC-202B-8EA327F97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1757" y="3026780"/>
            <a:ext cx="3158267" cy="1022921"/>
          </a:xfrm>
          <a:prstGeom prst="rect">
            <a:avLst/>
          </a:prstGeom>
        </p:spPr>
      </p:pic>
      <p:sp>
        <p:nvSpPr>
          <p:cNvPr id="49" name="矩形 48">
            <a:extLst>
              <a:ext uri="{FF2B5EF4-FFF2-40B4-BE49-F238E27FC236}">
                <a16:creationId xmlns:a16="http://schemas.microsoft.com/office/drawing/2014/main" id="{9BCE0F2D-CB27-348F-8D2A-D2CCFF9F2CA9}"/>
              </a:ext>
            </a:extLst>
          </p:cNvPr>
          <p:cNvSpPr/>
          <p:nvPr/>
        </p:nvSpPr>
        <p:spPr>
          <a:xfrm>
            <a:off x="7962785" y="3948984"/>
            <a:ext cx="1160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From</a:t>
            </a:r>
            <a:r>
              <a:rPr lang="zh-CN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A.</a:t>
            </a:r>
            <a:r>
              <a:rPr lang="zh-CN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Buras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9A3B0047-330D-C4CC-EFB8-30017F60C881}"/>
              </a:ext>
            </a:extLst>
          </p:cNvPr>
          <p:cNvSpPr/>
          <p:nvPr/>
        </p:nvSpPr>
        <p:spPr>
          <a:xfrm>
            <a:off x="5905058" y="2431685"/>
            <a:ext cx="31582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Disaster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new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physics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searches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if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CKM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elements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not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precise</a:t>
            </a:r>
            <a:endParaRPr lang="zh-CN" alt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7EB12F27-3EE4-1A2E-BEF5-78A8BBB8027D}"/>
              </a:ext>
            </a:extLst>
          </p:cNvPr>
          <p:cNvSpPr/>
          <p:nvPr/>
        </p:nvSpPr>
        <p:spPr>
          <a:xfrm>
            <a:off x="2977751" y="2351875"/>
            <a:ext cx="2870609" cy="19378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B3FC2107-1872-CB35-3582-976DFF6E05D0}"/>
              </a:ext>
            </a:extLst>
          </p:cNvPr>
          <p:cNvSpPr/>
          <p:nvPr/>
        </p:nvSpPr>
        <p:spPr>
          <a:xfrm>
            <a:off x="5938981" y="2343213"/>
            <a:ext cx="3181044" cy="194655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9AB529A-3257-334E-9F49-C930A2B7714C}"/>
              </a:ext>
            </a:extLst>
          </p:cNvPr>
          <p:cNvSpPr txBox="1"/>
          <p:nvPr/>
        </p:nvSpPr>
        <p:spPr>
          <a:xfrm>
            <a:off x="2958806" y="4374130"/>
            <a:ext cx="6279212" cy="376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030" indent="-28503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Precise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measurements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NP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sensitive</a:t>
            </a:r>
            <a:r>
              <a:rPr kumimoji="1"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decays</a:t>
            </a:r>
            <a:endParaRPr kumimoji="1" lang="en-US" altLang="zh-CN" sz="1400" b="1" dirty="0">
              <a:solidFill>
                <a:srgbClr val="002060"/>
              </a:solidFill>
              <a:latin typeface="Times New Roman" panose="02020603050405020304" pitchFamily="18" charset="0"/>
              <a:ea typeface="SimHei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9F111E2-F4F4-B52B-0992-72CAD08355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86" y="2120348"/>
            <a:ext cx="2809633" cy="253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1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94"/>
    </mc:Choice>
    <mc:Fallback xmlns="">
      <p:transition spd="slow" advTm="5209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496482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detector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(Run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1+2)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66AFBAE-C8C9-D1F4-258F-C835C6D57E01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80" name="图片 79">
            <a:extLst>
              <a:ext uri="{FF2B5EF4-FFF2-40B4-BE49-F238E27FC236}">
                <a16:creationId xmlns:a16="http://schemas.microsoft.com/office/drawing/2014/main" id="{06887F1E-3802-D17F-271B-4AB95C4B8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3" y="575776"/>
            <a:ext cx="7924288" cy="4178114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99F02DB3-0CB8-1673-FB6C-0B2AB6569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776" y="543962"/>
            <a:ext cx="2636121" cy="2563120"/>
          </a:xfrm>
          <a:prstGeom prst="rect">
            <a:avLst/>
          </a:prstGeom>
        </p:spPr>
      </p:pic>
      <p:sp>
        <p:nvSpPr>
          <p:cNvPr id="82" name="矩形 81">
            <a:extLst>
              <a:ext uri="{FF2B5EF4-FFF2-40B4-BE49-F238E27FC236}">
                <a16:creationId xmlns:a16="http://schemas.microsoft.com/office/drawing/2014/main" id="{2E8CF44B-D993-D3DA-DE05-7718A0F1E248}"/>
              </a:ext>
            </a:extLst>
          </p:cNvPr>
          <p:cNvSpPr/>
          <p:nvPr/>
        </p:nvSpPr>
        <p:spPr>
          <a:xfrm>
            <a:off x="4012980" y="4495476"/>
            <a:ext cx="51310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Designed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violation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heavy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flavor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studies</a:t>
            </a:r>
            <a:endParaRPr lang="zh-CN" alt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1B9F557-79BF-5ADA-1BF3-0C78F0B0B436}"/>
              </a:ext>
            </a:extLst>
          </p:cNvPr>
          <p:cNvSpPr txBox="1"/>
          <p:nvPr/>
        </p:nvSpPr>
        <p:spPr>
          <a:xfrm>
            <a:off x="7292774" y="203556"/>
            <a:ext cx="17411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2008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JINST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3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S08005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32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B436D-4AB4-3210-1D5F-4760C270A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3B00A0D7-B905-237F-8CA9-D7C9BD294AFF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9DA44012-9F52-EEBF-A23A-8D02283672FB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6192D37-6719-CAF2-2108-6AE38D83BFF8}"/>
                  </a:ext>
                </a:extLst>
              </p:cNvPr>
              <p:cNvSpPr/>
              <p:nvPr/>
            </p:nvSpPr>
            <p:spPr>
              <a:xfrm>
                <a:off x="231515" y="48516"/>
                <a:ext cx="2935419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status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55E3CB7A-6236-50CB-37B0-F393C8139572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8BCD586C-6D82-D862-642E-5F27B65219BA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7D4114AD-424D-E64A-A808-95A471E334BC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243FCBE3-5B23-1C8C-17AC-DFBE76F3C076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244BC3A1-C8A4-103A-38E6-E2F19A53F201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B3E599F-37A9-C408-6E91-21423C798DB7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7FC1395-1C08-A0EB-1DBC-8C822D7A26E4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090E361-5B60-F382-BFEF-329C420E48B0}"/>
              </a:ext>
            </a:extLst>
          </p:cNvPr>
          <p:cNvSpPr/>
          <p:nvPr/>
        </p:nvSpPr>
        <p:spPr>
          <a:xfrm>
            <a:off x="5095982" y="543962"/>
            <a:ext cx="3899428" cy="3370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036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Run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1: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en-US" altLang="zh-CN" sz="1600" b="1" dirty="0">
              <a:solidFill>
                <a:srgbClr val="7A81FF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2011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(7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):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en-US" altLang="zh-CN" sz="1600" b="1" dirty="0">
              <a:solidFill>
                <a:srgbClr val="7A81FF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2012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(8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):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</a:p>
          <a:p>
            <a:pPr marL="285036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Run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2:</a:t>
            </a: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2015-2018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(13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):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6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</a:p>
          <a:p>
            <a:pPr marL="285036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Run</a:t>
            </a:r>
            <a:r>
              <a:rPr lang="zh-CN" altLang="en-US" sz="1600" b="1" baseline="30000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3:</a:t>
            </a: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2024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alone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(13.6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TeV):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9.56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2025 (13.6 TeV): 11.81 fb</a:t>
            </a:r>
            <a:r>
              <a:rPr lang="en-US" altLang="zh-CN" sz="1600" b="1" baseline="30000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2026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(13.6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TeV):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&gt;3.62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  <a:endParaRPr lang="en-US" altLang="zh-CN" sz="1600" b="1" dirty="0">
              <a:solidFill>
                <a:srgbClr val="002060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F35F15E7-4F83-FDA5-3F57-8468718E7731}"/>
                  </a:ext>
                </a:extLst>
              </p:cNvPr>
              <p:cNvSpPr/>
              <p:nvPr/>
            </p:nvSpPr>
            <p:spPr>
              <a:xfrm>
                <a:off x="0" y="3914628"/>
                <a:ext cx="9243753" cy="7853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new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LHCb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detector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for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Run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3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operates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at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𝟓</m:t>
                    </m:r>
                  </m:oMath>
                </a14:m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higher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instantaneous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luminosity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Similar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performance,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while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efficiency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for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hadron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final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states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increased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by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factor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2</a:t>
                </a:r>
                <a:endParaRPr lang="zh-CN" alt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F35F15E7-4F83-FDA5-3F57-8468718E77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14628"/>
                <a:ext cx="9243753" cy="785343"/>
              </a:xfrm>
              <a:prstGeom prst="rect">
                <a:avLst/>
              </a:prstGeom>
              <a:blipFill>
                <a:blip r:embed="rId3"/>
                <a:stretch>
                  <a:fillRect l="-275" b="-79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utoShape 2" descr="PieChartEffBreakdown">
            <a:extLst>
              <a:ext uri="{FF2B5EF4-FFF2-40B4-BE49-F238E27FC236}">
                <a16:creationId xmlns:a16="http://schemas.microsoft.com/office/drawing/2014/main" id="{A66A9B28-6AEB-59C9-7992-27C15FDABF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4825" y="0"/>
            <a:ext cx="81327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AutoShape 4" descr="PieChartEffBreakdown">
            <a:extLst>
              <a:ext uri="{FF2B5EF4-FFF2-40B4-BE49-F238E27FC236}">
                <a16:creationId xmlns:a16="http://schemas.microsoft.com/office/drawing/2014/main" id="{DC7AF622-CABC-F180-ECFA-5F28454888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7225" y="152400"/>
            <a:ext cx="81327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CAC72C9-F296-03AF-34C2-847BF0DC3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03" y="645055"/>
            <a:ext cx="4342815" cy="319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6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84C38-0885-3853-4947-175C405D1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527FBB4B-5C64-DC64-5E4E-9C8E37473483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3FA0A0D8-9E60-AEC4-6983-682E8F8E0C88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70884A1C-4A54-48A9-01DC-7B41C59DB921}"/>
                  </a:ext>
                </a:extLst>
              </p:cNvPr>
              <p:cNvSpPr/>
              <p:nvPr/>
            </p:nvSpPr>
            <p:spPr>
              <a:xfrm>
                <a:off x="231515" y="48516"/>
                <a:ext cx="31085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Outline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talk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FAFE276E-72A4-A5FE-7896-4E802CFDC484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C85D45CD-8486-0267-B2B3-302AF4423188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EFB66A74-19E2-9374-73D7-031C8AF35280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616426DE-2ADE-D190-30D9-8F93097A52D5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8FD50F69-23C5-2879-D2B9-2764B89C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1364EF1-A398-63BE-6DBA-ABE5D545E970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1E414C9-E3D7-7EA2-5854-B4307EB30B8E}"/>
                  </a:ext>
                </a:extLst>
              </p:cNvPr>
              <p:cNvSpPr txBox="1"/>
              <p:nvPr/>
            </p:nvSpPr>
            <p:spPr>
              <a:xfrm>
                <a:off x="683969" y="823004"/>
                <a:ext cx="8311441" cy="3036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2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Introduction</a:t>
                </a:r>
              </a:p>
              <a:p>
                <a:pPr marL="285750" indent="-285750">
                  <a:lnSpc>
                    <a:spcPct val="2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Precise</a:t>
                </a:r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measurement</a:t>
                </a:r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CKM</a:t>
                </a:r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angle</a:t>
                </a:r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𝛄</m:t>
                    </m:r>
                  </m:oMath>
                </a14:m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novel</a:t>
                </a:r>
                <a:r>
                  <a:rPr lang="zh-CN" altLang="en-US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approach</a:t>
                </a:r>
              </a:p>
              <a:p>
                <a:pPr marL="285750" indent="-285750">
                  <a:lnSpc>
                    <a:spcPct val="2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studies</a:t>
                </a:r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20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decays</a:t>
                </a:r>
              </a:p>
              <a:p>
                <a:pPr marL="285750" indent="-285750">
                  <a:lnSpc>
                    <a:spcPct val="2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Prospects</a:t>
                </a:r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2000" b="1" dirty="0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b="1" dirty="0">
                    <a:solidFill>
                      <a:schemeClr val="bg2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conclusion</a:t>
                </a:r>
              </a:p>
            </p:txBody>
          </p:sp>
        </mc:Choice>
        <mc:Fallback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1E414C9-E3D7-7EA2-5854-B4307EB30B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969" y="823004"/>
                <a:ext cx="8311441" cy="3036152"/>
              </a:xfrm>
              <a:prstGeom prst="rect">
                <a:avLst/>
              </a:prstGeom>
              <a:blipFill>
                <a:blip r:embed="rId3"/>
                <a:stretch>
                  <a:fillRect l="-610" b="-29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F1E95B9F-9258-9F77-36D5-3947D98BD9E3}"/>
              </a:ext>
            </a:extLst>
          </p:cNvPr>
          <p:cNvSpPr txBox="1"/>
          <p:nvPr/>
        </p:nvSpPr>
        <p:spPr>
          <a:xfrm>
            <a:off x="3959406" y="4835058"/>
            <a:ext cx="189385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UCAS, Wenbin 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F56B422-486C-B0EE-A29B-80B0D5D627A5}"/>
              </a:ext>
            </a:extLst>
          </p:cNvPr>
          <p:cNvSpPr txBox="1"/>
          <p:nvPr/>
        </p:nvSpPr>
        <p:spPr>
          <a:xfrm>
            <a:off x="3959406" y="4161024"/>
            <a:ext cx="4965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Disclaimer: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results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are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selected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based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personal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taste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1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"/>
    </mc:Choice>
    <mc:Fallback xmlns="">
      <p:transition spd="slow" advTm="332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/>
                  <p:cNvSpPr/>
                  <p:nvPr/>
                </p:nvSpPr>
                <p:spPr>
                  <a:xfrm>
                    <a:off x="231515" y="48516"/>
                    <a:ext cx="2265364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CKM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angle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altLang="zh-CN" sz="27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𝛄</m:t>
                        </m:r>
                      </m:oMath>
                    </a14:m>
                    <a:endParaRPr lang="zh-CN" altLang="en-US" sz="2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2265364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5028" t="-9756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071B2A2C-8B20-B347-BF13-CB9F0BF35B3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507BA49-E915-3E47-959A-61BA1732379C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Wenbin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2613EE6-7A8C-7B92-5369-0EA87D323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2640" y="601929"/>
            <a:ext cx="1731048" cy="5692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BE09FB58-FAD3-8945-FE8C-B32C4E199C40}"/>
                  </a:ext>
                </a:extLst>
              </p:cNvPr>
              <p:cNvSpPr/>
              <p:nvPr/>
            </p:nvSpPr>
            <p:spPr>
              <a:xfrm>
                <a:off x="55511" y="531606"/>
                <a:ext cx="8377250" cy="30991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Measured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through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tree-level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dominated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𝒃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→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Arial" panose="020B0604020202020204" pitchFamily="34" charset="0"/>
                      </a:rPr>
                      <m:t>𝒄</m:t>
                    </m:r>
                  </m:oMath>
                </a14:m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𝒃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𝒖</m:t>
                    </m:r>
                    <m:r>
                      <a:rPr lang="zh-CN" altLang="en-US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processes</a:t>
                </a: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Negligible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theoretical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uncertainty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[JHEP</a:t>
                </a:r>
                <a:r>
                  <a:rPr lang="zh-CN" altLang="en-US" sz="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01(2014)</a:t>
                </a:r>
                <a:r>
                  <a:rPr lang="zh-CN" altLang="en-US" sz="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051]</a:t>
                </a: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Less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affected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by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NP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entering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trough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quantum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fluctuation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➡️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candle</a:t>
                </a: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NP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search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by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comparing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between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direct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indirect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endParaRPr lang="en-US" altLang="zh-CN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Currently,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single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best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±</m:t>
                        </m:r>
                      </m:sup>
                    </m:sSup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altLang="zh-CN" sz="1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CN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𝑲</m:t>
                                </m:r>
                              </m:e>
                              <m:sub>
                                <m:r>
                                  <a:rPr lang="en-US" altLang="zh-CN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𝑺</m:t>
                                </m:r>
                              </m:sub>
                              <m:sup>
                                <m:r>
                                  <a:rPr lang="en-US" altLang="zh-CN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𝟎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lang="en-US" altLang="zh-CN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𝒉</m:t>
                                </m:r>
                              </m:e>
                              <m:sup>
                                <m:r>
                                  <a:rPr lang="en-US" altLang="zh-CN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𝒉</m:t>
                                </m:r>
                              </m:e>
                              <m:sup>
                                <m:r>
                                  <a:rPr lang="en-US" altLang="zh-CN" sz="16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sub>
                    </m:sSub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′±</m:t>
                        </m:r>
                      </m:sup>
                    </m:sSup>
                  </m:oMath>
                </a14:m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</a:p>
            </p:txBody>
          </p:sp>
        </mc:Choice>
        <mc:Fallback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BE09FB58-FAD3-8945-FE8C-B32C4E199C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1" y="531606"/>
                <a:ext cx="8377250" cy="3099118"/>
              </a:xfrm>
              <a:prstGeom prst="rect">
                <a:avLst/>
              </a:prstGeom>
              <a:blipFill>
                <a:blip r:embed="rId5"/>
                <a:stretch>
                  <a:fillRect l="-3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F29B577D-AF18-3F13-B6C2-AED124B17CA3}"/>
                  </a:ext>
                </a:extLst>
              </p:cNvPr>
              <p:cNvSpPr txBox="1"/>
              <p:nvPr/>
            </p:nvSpPr>
            <p:spPr>
              <a:xfrm>
                <a:off x="606464" y="2766571"/>
                <a:ext cx="2575087" cy="2839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ind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66.16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−3.20</m:t>
                                  </m:r>
                                </m:sub>
                                <m:sup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+0.78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F29B577D-AF18-3F13-B6C2-AED124B17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464" y="2766571"/>
                <a:ext cx="2575087" cy="283989"/>
              </a:xfrm>
              <a:prstGeom prst="rect">
                <a:avLst/>
              </a:prstGeom>
              <a:blipFill>
                <a:blip r:embed="rId6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F9FA53A4-4ACF-825B-891E-50418F60E835}"/>
                  </a:ext>
                </a:extLst>
              </p:cNvPr>
              <p:cNvSpPr txBox="1"/>
              <p:nvPr/>
            </p:nvSpPr>
            <p:spPr>
              <a:xfrm>
                <a:off x="4674907" y="2766571"/>
                <a:ext cx="25750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dir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62.8</m:t>
                              </m:r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±2.6</m:t>
                              </m:r>
                            </m:e>
                          </m:d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F9FA53A4-4ACF-825B-891E-50418F60E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4907" y="2766571"/>
                <a:ext cx="2575087" cy="276999"/>
              </a:xfrm>
              <a:prstGeom prst="rect">
                <a:avLst/>
              </a:prstGeom>
              <a:blipFill>
                <a:blip r:embed="rId7"/>
                <a:stretch>
                  <a:fillRect b="-260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文本框 42">
            <a:extLst>
              <a:ext uri="{FF2B5EF4-FFF2-40B4-BE49-F238E27FC236}">
                <a16:creationId xmlns:a16="http://schemas.microsoft.com/office/drawing/2014/main" id="{58AD1B60-4DD1-764E-6FCF-CD4C55882AFD}"/>
              </a:ext>
            </a:extLst>
          </p:cNvPr>
          <p:cNvSpPr txBox="1"/>
          <p:nvPr/>
        </p:nvSpPr>
        <p:spPr>
          <a:xfrm>
            <a:off x="2912438" y="2781787"/>
            <a:ext cx="1762469" cy="300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[CKMfitter</a:t>
            </a:r>
            <a:r>
              <a:rPr lang="zh-CN" altLang="en-US" sz="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2025]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38AC5210-6105-7979-F8D5-967581BE7991}"/>
              </a:ext>
            </a:extLst>
          </p:cNvPr>
          <p:cNvSpPr txBox="1"/>
          <p:nvPr/>
        </p:nvSpPr>
        <p:spPr>
          <a:xfrm>
            <a:off x="7036307" y="2781787"/>
            <a:ext cx="1762469" cy="300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[LHCb-CONF-2025-003]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EA9170BD-EAE0-6AC4-49B9-4FFAF447BB9A}"/>
                  </a:ext>
                </a:extLst>
              </p:cNvPr>
              <p:cNvSpPr txBox="1"/>
              <p:nvPr/>
            </p:nvSpPr>
            <p:spPr>
              <a:xfrm>
                <a:off x="2843059" y="3676361"/>
                <a:ext cx="2575087" cy="335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GGSZ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68.7</m:t>
                                  </m:r>
                                </m:e>
                                <m:sub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−5.1</m:t>
                                  </m:r>
                                </m:sub>
                                <m:sup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+5.2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EA9170BD-EAE0-6AC4-49B9-4FFAF447B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059" y="3676361"/>
                <a:ext cx="2575087" cy="335220"/>
              </a:xfrm>
              <a:prstGeom prst="rect">
                <a:avLst/>
              </a:prstGeom>
              <a:blipFill>
                <a:blip r:embed="rId8"/>
                <a:stretch>
                  <a:fillRect b="-185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文本框 46">
            <a:extLst>
              <a:ext uri="{FF2B5EF4-FFF2-40B4-BE49-F238E27FC236}">
                <a16:creationId xmlns:a16="http://schemas.microsoft.com/office/drawing/2014/main" id="{29C19C94-0F77-6548-9FDF-A0B1468C585F}"/>
              </a:ext>
            </a:extLst>
          </p:cNvPr>
          <p:cNvSpPr txBox="1"/>
          <p:nvPr/>
        </p:nvSpPr>
        <p:spPr>
          <a:xfrm>
            <a:off x="-38620" y="415647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uncertainty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dominated</a:t>
            </a:r>
          </a:p>
          <a:p>
            <a:pPr algn="ctr"/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binned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1400" dirty="0">
              <a:solidFill>
                <a:srgbClr val="7030A0"/>
              </a:solidFill>
            </a:endParaRPr>
          </a:p>
        </p:txBody>
      </p:sp>
      <p:sp>
        <p:nvSpPr>
          <p:cNvPr id="48" name="右箭头 47">
            <a:extLst>
              <a:ext uri="{FF2B5EF4-FFF2-40B4-BE49-F238E27FC236}">
                <a16:creationId xmlns:a16="http://schemas.microsoft.com/office/drawing/2014/main" id="{BCDAAAF3-6DAA-7093-B89B-4787C825D77C}"/>
              </a:ext>
            </a:extLst>
          </p:cNvPr>
          <p:cNvSpPr/>
          <p:nvPr/>
        </p:nvSpPr>
        <p:spPr>
          <a:xfrm>
            <a:off x="4361688" y="4326901"/>
            <a:ext cx="768096" cy="1681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473C2198-9B31-318C-E14F-7CFFC91E3149}"/>
              </a:ext>
            </a:extLst>
          </p:cNvPr>
          <p:cNvSpPr txBox="1"/>
          <p:nvPr/>
        </p:nvSpPr>
        <p:spPr>
          <a:xfrm>
            <a:off x="5449824" y="4156478"/>
            <a:ext cx="3483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unbinned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endParaRPr lang="zh-CN" altLang="en-US" sz="1400" dirty="0">
              <a:solidFill>
                <a:srgbClr val="7030A0"/>
              </a:solidFill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08E26298-46F6-4561-6904-6B3795FBF032}"/>
              </a:ext>
            </a:extLst>
          </p:cNvPr>
          <p:cNvSpPr txBox="1"/>
          <p:nvPr/>
        </p:nvSpPr>
        <p:spPr>
          <a:xfrm>
            <a:off x="5273838" y="3774131"/>
            <a:ext cx="1762469" cy="300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[LHCb-PAPER-2020-019]</a:t>
            </a:r>
          </a:p>
        </p:txBody>
      </p:sp>
    </p:spTree>
    <p:extLst>
      <p:ext uri="{BB962C8B-B14F-4D97-AF65-F5344CB8AC3E}">
        <p14:creationId xmlns:p14="http://schemas.microsoft.com/office/powerpoint/2010/main" val="120283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64"/>
    </mc:Choice>
    <mc:Fallback xmlns="">
      <p:transition spd="slow" advTm="6716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6F27C-D182-4AF7-0A3C-055D2655B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462129DB-CD0B-AD54-CC2A-FB97B07EC86F}"/>
              </a:ext>
            </a:extLst>
          </p:cNvPr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BE471255-A959-FB78-34D5-489EAA291B94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B28B6CF3-50E4-DB90-E623-C82F4440EFF7}"/>
                  </a:ext>
                </a:extLst>
              </p:cNvPr>
              <p:cNvSpPr/>
              <p:nvPr/>
            </p:nvSpPr>
            <p:spPr>
              <a:xfrm>
                <a:off x="231515" y="48516"/>
                <a:ext cx="7667484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Joint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between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BESIII</a:t>
                </a:r>
                <a:endParaRPr lang="zh-CN" altLang="en-US" sz="27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52777CCA-03F7-03CA-2456-C4B0A5737930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32388631-C0BC-4A4F-1D2C-4CC52C9E16CA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6872CBF2-C028-D0CA-D8A1-05FC6E232602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467A799A-C7FB-CDF7-3E42-8283F01793B1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8C2EAC54-5E42-F075-9845-6E295FF71E56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2026/04/25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659CFF70-8D65-327A-D8D2-BE99FCF35E38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492C987-FFF5-364F-3B51-1610D7938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99" y="771840"/>
            <a:ext cx="3051002" cy="153663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35CDF42-3D16-FE9C-B864-419CDBE7F4DC}"/>
              </a:ext>
            </a:extLst>
          </p:cNvPr>
          <p:cNvSpPr/>
          <p:nvPr/>
        </p:nvSpPr>
        <p:spPr>
          <a:xfrm>
            <a:off x="2590244" y="670910"/>
            <a:ext cx="1144973" cy="1637563"/>
          </a:xfrm>
          <a:prstGeom prst="rect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1FFCEF9-5CA9-A909-71A6-94F06D1D0BD4}"/>
                  </a:ext>
                </a:extLst>
              </p:cNvPr>
              <p:cNvSpPr txBox="1"/>
              <p:nvPr/>
            </p:nvSpPr>
            <p:spPr>
              <a:xfrm>
                <a:off x="3777432" y="1966808"/>
                <a:ext cx="1388969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kumimoji="1" lang="zh-CN" altLang="en-US" sz="1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C6949192-4258-55DD-D67E-33D67686E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432" y="1966808"/>
                <a:ext cx="1388969" cy="215444"/>
              </a:xfrm>
              <a:prstGeom prst="rect">
                <a:avLst/>
              </a:prstGeom>
              <a:blipFill>
                <a:blip r:embed="rId5"/>
                <a:stretch>
                  <a:fillRect t="-5882" b="-35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17AA455-93EE-71CF-3F86-9D2C283787AE}"/>
                  </a:ext>
                </a:extLst>
              </p:cNvPr>
              <p:cNvSpPr txBox="1"/>
              <p:nvPr/>
            </p:nvSpPr>
            <p:spPr>
              <a:xfrm>
                <a:off x="3931353" y="873904"/>
                <a:ext cx="1081129" cy="2158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d>
                        <m:d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CN" sz="1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kumimoji="1" lang="en-US" altLang="zh-CN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kumimoji="1" lang="zh-CN" altLang="en-US" sz="14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674C699-80BF-CFB9-0B9F-11DCA9037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353" y="873904"/>
                <a:ext cx="1081129" cy="215893"/>
              </a:xfrm>
              <a:prstGeom prst="rect">
                <a:avLst/>
              </a:prstGeom>
              <a:blipFill>
                <a:blip r:embed="rId6"/>
                <a:stretch>
                  <a:fillRect l="-3488" t="-5556" r="-4651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350F2472-E125-CED8-6120-D52721BB66E1}"/>
              </a:ext>
            </a:extLst>
          </p:cNvPr>
          <p:cNvCxnSpPr>
            <a:cxnSpLocks/>
          </p:cNvCxnSpPr>
          <p:nvPr/>
        </p:nvCxnSpPr>
        <p:spPr>
          <a:xfrm>
            <a:off x="5124981" y="1014637"/>
            <a:ext cx="699582" cy="359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A5DA646E-4282-27FC-42A0-17C3AEF1CEDF}"/>
              </a:ext>
            </a:extLst>
          </p:cNvPr>
          <p:cNvCxnSpPr>
            <a:cxnSpLocks/>
          </p:cNvCxnSpPr>
          <p:nvPr/>
        </p:nvCxnSpPr>
        <p:spPr>
          <a:xfrm flipV="1">
            <a:off x="5186421" y="1561853"/>
            <a:ext cx="638142" cy="474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A32EB557-BDB8-D8C8-9354-97E106F5DCA3}"/>
                  </a:ext>
                </a:extLst>
              </p:cNvPr>
              <p:cNvSpPr txBox="1"/>
              <p:nvPr/>
            </p:nvSpPr>
            <p:spPr>
              <a:xfrm>
                <a:off x="6165723" y="1205197"/>
                <a:ext cx="1428660" cy="574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2640814-D98D-8AC9-CCCE-5448A2E57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723" y="1205197"/>
                <a:ext cx="1428660" cy="574709"/>
              </a:xfrm>
              <a:prstGeom prst="rect">
                <a:avLst/>
              </a:prstGeom>
              <a:blipFill>
                <a:blip r:embed="rId7"/>
                <a:stretch>
                  <a:fillRect l="-1754" t="-6522" r="-877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椭圆 27">
            <a:extLst>
              <a:ext uri="{FF2B5EF4-FFF2-40B4-BE49-F238E27FC236}">
                <a16:creationId xmlns:a16="http://schemas.microsoft.com/office/drawing/2014/main" id="{9E9094C0-21DF-DF37-040E-3526CD42DD2E}"/>
              </a:ext>
            </a:extLst>
          </p:cNvPr>
          <p:cNvSpPr/>
          <p:nvPr/>
        </p:nvSpPr>
        <p:spPr>
          <a:xfrm>
            <a:off x="7142452" y="3071941"/>
            <a:ext cx="315315" cy="298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B2CA9895-EB4E-A0B5-7BD4-0E2C5F6BE573}"/>
                  </a:ext>
                </a:extLst>
              </p:cNvPr>
              <p:cNvSpPr/>
              <p:nvPr/>
            </p:nvSpPr>
            <p:spPr>
              <a:xfrm>
                <a:off x="7457767" y="3071941"/>
                <a:ext cx="11074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3770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177C67C5-B7E1-3A16-B73F-8B7A4E53BC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767" y="3071941"/>
                <a:ext cx="1107418" cy="369332"/>
              </a:xfrm>
              <a:prstGeom prst="rect">
                <a:avLst/>
              </a:prstGeom>
              <a:blipFill>
                <a:blip r:embed="rId8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线箭头连接符 29">
            <a:extLst>
              <a:ext uri="{FF2B5EF4-FFF2-40B4-BE49-F238E27FC236}">
                <a16:creationId xmlns:a16="http://schemas.microsoft.com/office/drawing/2014/main" id="{D7F8E5F1-E69B-3B08-C840-4C9A5312EAB0}"/>
              </a:ext>
            </a:extLst>
          </p:cNvPr>
          <p:cNvCxnSpPr>
            <a:cxnSpLocks/>
          </p:cNvCxnSpPr>
          <p:nvPr/>
        </p:nvCxnSpPr>
        <p:spPr>
          <a:xfrm flipV="1">
            <a:off x="7517114" y="2224314"/>
            <a:ext cx="741302" cy="799969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73C94070-0FD2-DD65-805C-A4A58CE5570F}"/>
              </a:ext>
            </a:extLst>
          </p:cNvPr>
          <p:cNvCxnSpPr>
            <a:cxnSpLocks/>
          </p:cNvCxnSpPr>
          <p:nvPr/>
        </p:nvCxnSpPr>
        <p:spPr>
          <a:xfrm flipH="1">
            <a:off x="6319386" y="3448404"/>
            <a:ext cx="813441" cy="84594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13D595D2-1DE8-0240-F184-D59DAF20540C}"/>
                  </a:ext>
                </a:extLst>
              </p:cNvPr>
              <p:cNvSpPr/>
              <p:nvPr/>
            </p:nvSpPr>
            <p:spPr>
              <a:xfrm>
                <a:off x="8254614" y="1902966"/>
                <a:ext cx="8353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CN" b="0" i="1" smtClean="0"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C78AF9FD-60F3-8846-7F4C-69957C88D2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4614" y="1902966"/>
                <a:ext cx="835357" cy="369332"/>
              </a:xfrm>
              <a:prstGeom prst="rect">
                <a:avLst/>
              </a:prstGeom>
              <a:blipFill>
                <a:blip r:embed="rId9"/>
                <a:stretch>
                  <a:fillRect t="-9677"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99A25987-71CE-27CC-AB30-FFF078A2E59E}"/>
                  </a:ext>
                </a:extLst>
              </p:cNvPr>
              <p:cNvSpPr/>
              <p:nvPr/>
            </p:nvSpPr>
            <p:spPr>
              <a:xfrm>
                <a:off x="5790800" y="4336331"/>
                <a:ext cx="1008481" cy="390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acc>
                      <m:r>
                        <a:rPr lang="en-US" altLang="zh-CN" b="0" i="1" smtClean="0"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(−</m:t>
                      </m:r>
                      <m:acc>
                        <m:accPr>
                          <m:chr m:val="⃗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altLang="zh-CN" b="0" i="1" smtClean="0"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79031B45-2D67-456F-5075-8DF33AF4A7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0800" y="4336331"/>
                <a:ext cx="1008481" cy="390107"/>
              </a:xfrm>
              <a:prstGeom prst="rect">
                <a:avLst/>
              </a:prstGeom>
              <a:blipFill>
                <a:blip r:embed="rId10"/>
                <a:stretch>
                  <a:fillRect t="-6452" b="-16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上箭头 34">
            <a:extLst>
              <a:ext uri="{FF2B5EF4-FFF2-40B4-BE49-F238E27FC236}">
                <a16:creationId xmlns:a16="http://schemas.microsoft.com/office/drawing/2014/main" id="{3638B205-1738-E80A-BDFB-8FEE21CBA939}"/>
              </a:ext>
            </a:extLst>
          </p:cNvPr>
          <p:cNvSpPr/>
          <p:nvPr/>
        </p:nvSpPr>
        <p:spPr>
          <a:xfrm>
            <a:off x="6697166" y="1998063"/>
            <a:ext cx="365774" cy="811599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98A19D8-4A21-521F-AF51-CD4C1A8DDD91}"/>
              </a:ext>
            </a:extLst>
          </p:cNvPr>
          <p:cNvSpPr txBox="1"/>
          <p:nvPr/>
        </p:nvSpPr>
        <p:spPr>
          <a:xfrm>
            <a:off x="7377375" y="4009432"/>
            <a:ext cx="10351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QC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data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D595D2B7-98F7-137A-4825-392A8423426F}"/>
                  </a:ext>
                </a:extLst>
              </p:cNvPr>
              <p:cNvSpPr txBox="1"/>
              <p:nvPr/>
            </p:nvSpPr>
            <p:spPr>
              <a:xfrm>
                <a:off x="786339" y="2397681"/>
                <a:ext cx="166049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𝛄</m:t>
                    </m:r>
                  </m:oMath>
                </a14:m>
                <a:r>
                  <a:rPr lang="zh-CN" altLang="en-US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measurements</a:t>
                </a:r>
                <a:endParaRPr lang="zh-CN" altLang="en-US" sz="1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D595D2B7-98F7-137A-4825-392A84234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339" y="2397681"/>
                <a:ext cx="1660496" cy="307777"/>
              </a:xfrm>
              <a:prstGeom prst="rect">
                <a:avLst/>
              </a:prstGeom>
              <a:blipFill>
                <a:blip r:embed="rId11"/>
                <a:stretch>
                  <a:fillRect t="-3846" b="-1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上箭头 40">
            <a:extLst>
              <a:ext uri="{FF2B5EF4-FFF2-40B4-BE49-F238E27FC236}">
                <a16:creationId xmlns:a16="http://schemas.microsoft.com/office/drawing/2014/main" id="{1F1E62B8-CC88-4664-E1CC-31ABB8C15F26}"/>
              </a:ext>
            </a:extLst>
          </p:cNvPr>
          <p:cNvSpPr/>
          <p:nvPr/>
        </p:nvSpPr>
        <p:spPr>
          <a:xfrm rot="16200000">
            <a:off x="5486152" y="3420745"/>
            <a:ext cx="365774" cy="811599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上下箭头 41">
            <a:extLst>
              <a:ext uri="{FF2B5EF4-FFF2-40B4-BE49-F238E27FC236}">
                <a16:creationId xmlns:a16="http://schemas.microsoft.com/office/drawing/2014/main" id="{97D87F58-98B5-E18C-4BBB-1F7E809D3837}"/>
              </a:ext>
            </a:extLst>
          </p:cNvPr>
          <p:cNvSpPr/>
          <p:nvPr/>
        </p:nvSpPr>
        <p:spPr>
          <a:xfrm>
            <a:off x="2956372" y="2590221"/>
            <a:ext cx="331028" cy="638742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0DD1784-02FE-F0E7-E492-182C87FA55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57767" y="3648548"/>
            <a:ext cx="741303" cy="3148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116FDE3-0363-3E4D-5199-B0C44EBE67E3}"/>
              </a:ext>
            </a:extLst>
          </p:cNvPr>
          <p:cNvSpPr txBox="1"/>
          <p:nvPr/>
        </p:nvSpPr>
        <p:spPr>
          <a:xfrm>
            <a:off x="3959406" y="4835058"/>
            <a:ext cx="1845762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UCAS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Wenbin</a:t>
            </a:r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 </a:t>
            </a:r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Qian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SimSun" panose="02010600030101010101" pitchFamily="2" charset="-122"/>
              <a:cs typeface="Times New Roman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4134313-B236-2E4B-1907-CD95284AEE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42381" y="610399"/>
            <a:ext cx="1512143" cy="523850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1334DD02-A4E0-AE06-1C4F-AE902D623B6E}"/>
              </a:ext>
            </a:extLst>
          </p:cNvPr>
          <p:cNvSpPr/>
          <p:nvPr/>
        </p:nvSpPr>
        <p:spPr>
          <a:xfrm>
            <a:off x="1183310" y="1963947"/>
            <a:ext cx="285135" cy="3445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9C859E6-97AC-730D-60CF-D17029F6B283}"/>
                  </a:ext>
                </a:extLst>
              </p:cNvPr>
              <p:cNvSpPr txBox="1"/>
              <p:nvPr/>
            </p:nvSpPr>
            <p:spPr>
              <a:xfrm>
                <a:off x="67303" y="2025657"/>
                <a:ext cx="73337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𝒖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endParaRPr lang="zh-CN" altLang="en-US" sz="1400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8EE5C24-5756-6239-31F9-C401C0867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03" y="2025657"/>
                <a:ext cx="733375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AA763AC-BEC7-9522-93B3-80EA74309E7E}"/>
                  </a:ext>
                </a:extLst>
              </p:cNvPr>
              <p:cNvSpPr txBox="1"/>
              <p:nvPr/>
            </p:nvSpPr>
            <p:spPr>
              <a:xfrm>
                <a:off x="54938" y="837572"/>
                <a:ext cx="8382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endParaRPr lang="zh-CN" altLang="en-US" sz="1400" dirty="0"/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FF7EF15F-3392-D23C-78FB-AE43C9237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8" y="837572"/>
                <a:ext cx="838200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lhcb logo 的图像结果">
            <a:extLst>
              <a:ext uri="{FF2B5EF4-FFF2-40B4-BE49-F238E27FC236}">
                <a16:creationId xmlns:a16="http://schemas.microsoft.com/office/drawing/2014/main" id="{2FD24CD3-77BD-2668-99C2-AD5DED98A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17" y="2761336"/>
            <a:ext cx="1202643" cy="72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6B9F4D5-2812-A641-CF53-F78EB5A54DCC}"/>
              </a:ext>
            </a:extLst>
          </p:cNvPr>
          <p:cNvSpPr txBox="1"/>
          <p:nvPr/>
        </p:nvSpPr>
        <p:spPr>
          <a:xfrm>
            <a:off x="1325877" y="3488067"/>
            <a:ext cx="3483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analyses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BESIII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collaborations</a:t>
            </a:r>
            <a:endParaRPr lang="zh-CN" altLang="en-US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5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64"/>
    </mc:Choice>
    <mc:Fallback xmlns="">
      <p:transition spd="slow" advTm="67164"/>
    </mc:Fallback>
  </mc:AlternateContent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112567</TotalTime>
  <Words>2248</Words>
  <Application>Microsoft Macintosh PowerPoint</Application>
  <PresentationFormat>全屏显示(16:9)</PresentationFormat>
  <Paragraphs>509</Paragraphs>
  <Slides>33</Slides>
  <Notes>32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1" baseType="lpstr">
      <vt:lpstr>DengXian</vt:lpstr>
      <vt:lpstr>Microsoft YaHei</vt:lpstr>
      <vt:lpstr>Arial</vt:lpstr>
      <vt:lpstr>Calibri</vt:lpstr>
      <vt:lpstr>Calibri Light</vt:lpstr>
      <vt:lpstr>Cambria Math</vt:lpstr>
      <vt:lpstr>Times New Roman</vt:lpstr>
      <vt:lpstr>Office 主题</vt:lpstr>
      <vt:lpstr>Recent CP violation results from LHCb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WB Q</cp:lastModifiedBy>
  <cp:revision>712</cp:revision>
  <cp:lastPrinted>2020-12-04T23:54:58Z</cp:lastPrinted>
  <dcterms:created xsi:type="dcterms:W3CDTF">2016-11-07T09:39:16Z</dcterms:created>
  <dcterms:modified xsi:type="dcterms:W3CDTF">2026-04-24T13:22:20Z</dcterms:modified>
</cp:coreProperties>
</file>