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18" r:id="rId1"/>
  </p:sldMasterIdLst>
  <p:notesMasterIdLst>
    <p:notesMasterId r:id="rId19"/>
  </p:notesMasterIdLst>
  <p:handoutMasterIdLst>
    <p:handoutMasterId r:id="rId20"/>
  </p:handoutMasterIdLst>
  <p:sldIdLst>
    <p:sldId id="5283988" r:id="rId2"/>
    <p:sldId id="5283973" r:id="rId3"/>
    <p:sldId id="5283974" r:id="rId4"/>
    <p:sldId id="5283976" r:id="rId5"/>
    <p:sldId id="5283975" r:id="rId6"/>
    <p:sldId id="5283977" r:id="rId7"/>
    <p:sldId id="5283979" r:id="rId8"/>
    <p:sldId id="5283978" r:id="rId9"/>
    <p:sldId id="5283962" r:id="rId10"/>
    <p:sldId id="5283981" r:id="rId11"/>
    <p:sldId id="5283982" r:id="rId12"/>
    <p:sldId id="5283971" r:id="rId13"/>
    <p:sldId id="5283970" r:id="rId14"/>
    <p:sldId id="5283986" r:id="rId15"/>
    <p:sldId id="5283987" r:id="rId16"/>
    <p:sldId id="5283967" r:id="rId17"/>
    <p:sldId id="2709" r:id="rId18"/>
  </p:sldIdLst>
  <p:sldSz cx="12192000" cy="6858000"/>
  <p:notesSz cx="6797675" cy="9928225"/>
  <p:custDataLst>
    <p:tags r:id="rId21"/>
  </p:custDataLst>
  <p:defaultTextStyle>
    <a:defPPr>
      <a:defRPr lang="en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90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PS" initials="W" lastIdx="1" clrIdx="0"/>
  <p:cmAuthor id="2" name="作者" initials="A" lastIdx="0" clrIdx="1"/>
  <p:cmAuthor id="3" name="微软用户" initials="微软用户" lastIdx="8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71C5"/>
    <a:srgbClr val="004F8A"/>
    <a:srgbClr val="5B9BD5"/>
    <a:srgbClr val="0070C0"/>
    <a:srgbClr val="C00000"/>
    <a:srgbClr val="DAE3F3"/>
    <a:srgbClr val="FFFFFF"/>
    <a:srgbClr val="E35397"/>
    <a:srgbClr val="11426A"/>
    <a:srgbClr val="338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28F275-DE9F-436F-802F-90591E581019}" styleName="表样式 1 14">
    <a:wholeTbl>
      <a:tcTxStyle>
        <a:fontRef idx="none">
          <a:srgbClr val="000000"/>
        </a:fontRef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band2V>
    <a:lastCol>
      <a:tcTxStyle b="on">
        <a:fontRef idx="none">
          <a:srgbClr val="08090C"/>
        </a:fontRef>
      </a:tcTxStyle>
      <a:tcStyle>
        <a:tcBdr>
          <a:left>
            <a:ln>
              <a:noFill/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Ref idx="none">
          <a:schemeClr val="accent1"/>
        </a:fontRef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94" autoAdjust="0"/>
    <p:restoredTop sz="86934" autoAdjust="0"/>
  </p:normalViewPr>
  <p:slideViewPr>
    <p:cSldViewPr snapToGrid="0" showGuides="1">
      <p:cViewPr varScale="1">
        <p:scale>
          <a:sx n="99" d="100"/>
          <a:sy n="99" d="100"/>
        </p:scale>
        <p:origin x="1224" y="168"/>
      </p:cViewPr>
      <p:guideLst>
        <p:guide orient="horz" pos="2183"/>
        <p:guide pos="39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3" d="100"/>
          <a:sy n="63" d="100"/>
        </p:scale>
        <p:origin x="1656" y="3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5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C68A92-F7BD-1942-ACDF-3BDC90A173C6}" type="doc">
      <dgm:prSet loTypeId="urn:microsoft.com/office/officeart/2005/8/layout/pList1#14" loCatId="" qsTypeId="urn:microsoft.com/office/officeart/2005/8/quickstyle/simple1#44" qsCatId="simple" csTypeId="urn:microsoft.com/office/officeart/2005/8/colors/accent1_2#4" csCatId="accent1" phldr="1"/>
      <dgm:spPr/>
      <dgm:t>
        <a:bodyPr/>
        <a:lstStyle/>
        <a:p>
          <a:endParaRPr lang="en-US"/>
        </a:p>
      </dgm:t>
    </dgm:pt>
    <dgm:pt modelId="{D1729C67-F731-424B-B548-71B315A12187}">
      <dgm:prSet phldrT="[Text]" custT="1"/>
      <dgm:spPr/>
      <dgm:t>
        <a:bodyPr anchor="ctr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核子结构与自旋物理</a:t>
          </a:r>
          <a:endParaRPr lang="en-US" altLang="zh-CN" sz="2000" b="1" kern="1200" dirty="0">
            <a:solidFill>
              <a:srgbClr val="C00000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CFDA75A8-EE95-314E-8B3B-F533D26416DB}" type="parTrans" cxnId="{271FE02E-C056-8442-8317-CF974E554FB9}">
      <dgm:prSet/>
      <dgm:spPr/>
      <dgm:t>
        <a:bodyPr/>
        <a:lstStyle/>
        <a:p>
          <a:endParaRPr lang="en-US"/>
        </a:p>
      </dgm:t>
    </dgm:pt>
    <dgm:pt modelId="{D5A780AD-5576-2C44-B141-D319BC06D2EC}" type="sibTrans" cxnId="{271FE02E-C056-8442-8317-CF974E554FB9}">
      <dgm:prSet/>
      <dgm:spPr/>
      <dgm:t>
        <a:bodyPr/>
        <a:lstStyle/>
        <a:p>
          <a:endParaRPr lang="en-US"/>
        </a:p>
      </dgm:t>
    </dgm:pt>
    <dgm:pt modelId="{D0EFC6E8-22BB-C34A-A16E-33CC759E9248}" type="pres">
      <dgm:prSet presAssocID="{8BC68A92-F7BD-1942-ACDF-3BDC90A173C6}" presName="Name0" presStyleCnt="0">
        <dgm:presLayoutVars>
          <dgm:dir/>
          <dgm:resizeHandles val="exact"/>
        </dgm:presLayoutVars>
      </dgm:prSet>
      <dgm:spPr/>
    </dgm:pt>
    <dgm:pt modelId="{00EB18A0-9737-614D-A682-222CD524F0F1}" type="pres">
      <dgm:prSet presAssocID="{D1729C67-F731-424B-B548-71B315A12187}" presName="compNode" presStyleCnt="0"/>
      <dgm:spPr/>
    </dgm:pt>
    <dgm:pt modelId="{B8A7A514-402D-974C-911A-A3B5299802C5}" type="pres">
      <dgm:prSet presAssocID="{D1729C67-F731-424B-B548-71B315A12187}" presName="pictRect" presStyleLbl="node1" presStyleIdx="0" presStyleCnt="1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504F9441-1761-AB41-A486-30273DD5F5B1}" type="pres">
      <dgm:prSet presAssocID="{D1729C67-F731-424B-B548-71B315A12187}" presName="textRect" presStyleLbl="revTx" presStyleIdx="0" presStyleCnt="1" custScaleX="171032">
        <dgm:presLayoutVars>
          <dgm:bulletEnabled val="1"/>
        </dgm:presLayoutVars>
      </dgm:prSet>
      <dgm:spPr/>
    </dgm:pt>
  </dgm:ptLst>
  <dgm:cxnLst>
    <dgm:cxn modelId="{CB924F0B-D7B3-B640-80FE-2C58884C7CF2}" type="presOf" srcId="{D1729C67-F731-424B-B548-71B315A12187}" destId="{504F9441-1761-AB41-A486-30273DD5F5B1}" srcOrd="0" destOrd="0" presId="urn:microsoft.com/office/officeart/2005/8/layout/pList1#14"/>
    <dgm:cxn modelId="{271FE02E-C056-8442-8317-CF974E554FB9}" srcId="{8BC68A92-F7BD-1942-ACDF-3BDC90A173C6}" destId="{D1729C67-F731-424B-B548-71B315A12187}" srcOrd="0" destOrd="0" parTransId="{CFDA75A8-EE95-314E-8B3B-F533D26416DB}" sibTransId="{D5A780AD-5576-2C44-B141-D319BC06D2EC}"/>
    <dgm:cxn modelId="{89CE3378-9AA9-F44B-AA67-4C1C779CD111}" type="presOf" srcId="{8BC68A92-F7BD-1942-ACDF-3BDC90A173C6}" destId="{D0EFC6E8-22BB-C34A-A16E-33CC759E9248}" srcOrd="0" destOrd="0" presId="urn:microsoft.com/office/officeart/2005/8/layout/pList1#14"/>
    <dgm:cxn modelId="{7971A16A-B13C-FD45-9852-5C1C09357CE9}" type="presParOf" srcId="{D0EFC6E8-22BB-C34A-A16E-33CC759E9248}" destId="{00EB18A0-9737-614D-A682-222CD524F0F1}" srcOrd="0" destOrd="0" presId="urn:microsoft.com/office/officeart/2005/8/layout/pList1#14"/>
    <dgm:cxn modelId="{52C36B58-6247-AB44-8C8D-6EF08DFF95FB}" type="presParOf" srcId="{00EB18A0-9737-614D-A682-222CD524F0F1}" destId="{B8A7A514-402D-974C-911A-A3B5299802C5}" srcOrd="0" destOrd="0" presId="urn:microsoft.com/office/officeart/2005/8/layout/pList1#14"/>
    <dgm:cxn modelId="{3742DC96-A23D-C44B-B241-69E5B82F8343}" type="presParOf" srcId="{00EB18A0-9737-614D-A682-222CD524F0F1}" destId="{504F9441-1761-AB41-A486-30273DD5F5B1}" srcOrd="1" destOrd="0" presId="urn:microsoft.com/office/officeart/2005/8/layout/pList1#1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C68A92-F7BD-1942-ACDF-3BDC90A173C6}" type="doc">
      <dgm:prSet loTypeId="urn:microsoft.com/office/officeart/2005/8/layout/pList1#15" loCatId="" qsTypeId="urn:microsoft.com/office/officeart/2005/8/quickstyle/simple1#45" qsCatId="simple" csTypeId="urn:microsoft.com/office/officeart/2005/8/colors/accent1_2#5" csCatId="accent1" phldr="1"/>
      <dgm:spPr/>
      <dgm:t>
        <a:bodyPr/>
        <a:lstStyle/>
        <a:p>
          <a:endParaRPr lang="en-US"/>
        </a:p>
      </dgm:t>
    </dgm:pt>
    <dgm:pt modelId="{D1729C67-F731-424B-B548-71B315A12187}">
      <dgm:prSet phldrT="[Text]" custT="1"/>
      <dgm:spPr/>
      <dgm:t>
        <a:bodyPr anchor="ctr"/>
        <a:lstStyle/>
        <a:p>
          <a:r>
            <a:rPr lang="zh-CN" altLang="en-US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喷注物理与精确计算</a:t>
          </a:r>
          <a:endParaRPr lang="en-US" altLang="zh-CN" sz="2000" b="1" dirty="0">
            <a:solidFill>
              <a:srgbClr val="C0000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FDA75A8-EE95-314E-8B3B-F533D26416DB}" type="parTrans" cxnId="{271FE02E-C056-8442-8317-CF974E554FB9}">
      <dgm:prSet/>
      <dgm:spPr/>
      <dgm:t>
        <a:bodyPr/>
        <a:lstStyle/>
        <a:p>
          <a:endParaRPr lang="en-US"/>
        </a:p>
      </dgm:t>
    </dgm:pt>
    <dgm:pt modelId="{D5A780AD-5576-2C44-B141-D319BC06D2EC}" type="sibTrans" cxnId="{271FE02E-C056-8442-8317-CF974E554FB9}">
      <dgm:prSet/>
      <dgm:spPr/>
      <dgm:t>
        <a:bodyPr/>
        <a:lstStyle/>
        <a:p>
          <a:endParaRPr lang="en-US"/>
        </a:p>
      </dgm:t>
    </dgm:pt>
    <dgm:pt modelId="{D0EFC6E8-22BB-C34A-A16E-33CC759E9248}" type="pres">
      <dgm:prSet presAssocID="{8BC68A92-F7BD-1942-ACDF-3BDC90A173C6}" presName="Name0" presStyleCnt="0">
        <dgm:presLayoutVars>
          <dgm:dir/>
          <dgm:resizeHandles val="exact"/>
        </dgm:presLayoutVars>
      </dgm:prSet>
      <dgm:spPr/>
    </dgm:pt>
    <dgm:pt modelId="{00EB18A0-9737-614D-A682-222CD524F0F1}" type="pres">
      <dgm:prSet presAssocID="{D1729C67-F731-424B-B548-71B315A12187}" presName="compNode" presStyleCnt="0"/>
      <dgm:spPr/>
    </dgm:pt>
    <dgm:pt modelId="{B8A7A514-402D-974C-911A-A3B5299802C5}" type="pres">
      <dgm:prSet presAssocID="{D1729C67-F731-424B-B548-71B315A12187}" presName="pictRect" presStyleLbl="node1" presStyleIdx="0" presStyleCnt="1"/>
      <dgm:spPr>
        <a:blipFill>
          <a:blip xmlns:r="http://schemas.openxmlformats.org/officeDocument/2006/relationships" r:embed="rId1"/>
          <a:srcRect/>
          <a:stretch>
            <a:fillRect t="-3000" b="-3000"/>
          </a:stretch>
        </a:blipFill>
      </dgm:spPr>
    </dgm:pt>
    <dgm:pt modelId="{504F9441-1761-AB41-A486-30273DD5F5B1}" type="pres">
      <dgm:prSet presAssocID="{D1729C67-F731-424B-B548-71B315A12187}" presName="textRect" presStyleLbl="revTx" presStyleIdx="0" presStyleCnt="1" custScaleX="152996">
        <dgm:presLayoutVars>
          <dgm:bulletEnabled val="1"/>
        </dgm:presLayoutVars>
      </dgm:prSet>
      <dgm:spPr/>
    </dgm:pt>
  </dgm:ptLst>
  <dgm:cxnLst>
    <dgm:cxn modelId="{CB924F0B-D7B3-B640-80FE-2C58884C7CF2}" type="presOf" srcId="{D1729C67-F731-424B-B548-71B315A12187}" destId="{504F9441-1761-AB41-A486-30273DD5F5B1}" srcOrd="0" destOrd="0" presId="urn:microsoft.com/office/officeart/2005/8/layout/pList1#15"/>
    <dgm:cxn modelId="{271FE02E-C056-8442-8317-CF974E554FB9}" srcId="{8BC68A92-F7BD-1942-ACDF-3BDC90A173C6}" destId="{D1729C67-F731-424B-B548-71B315A12187}" srcOrd="0" destOrd="0" parTransId="{CFDA75A8-EE95-314E-8B3B-F533D26416DB}" sibTransId="{D5A780AD-5576-2C44-B141-D319BC06D2EC}"/>
    <dgm:cxn modelId="{89CE3378-9AA9-F44B-AA67-4C1C779CD111}" type="presOf" srcId="{8BC68A92-F7BD-1942-ACDF-3BDC90A173C6}" destId="{D0EFC6E8-22BB-C34A-A16E-33CC759E9248}" srcOrd="0" destOrd="0" presId="urn:microsoft.com/office/officeart/2005/8/layout/pList1#15"/>
    <dgm:cxn modelId="{7971A16A-B13C-FD45-9852-5C1C09357CE9}" type="presParOf" srcId="{D0EFC6E8-22BB-C34A-A16E-33CC759E9248}" destId="{00EB18A0-9737-614D-A682-222CD524F0F1}" srcOrd="0" destOrd="0" presId="urn:microsoft.com/office/officeart/2005/8/layout/pList1#15"/>
    <dgm:cxn modelId="{52C36B58-6247-AB44-8C8D-6EF08DFF95FB}" type="presParOf" srcId="{00EB18A0-9737-614D-A682-222CD524F0F1}" destId="{B8A7A514-402D-974C-911A-A3B5299802C5}" srcOrd="0" destOrd="0" presId="urn:microsoft.com/office/officeart/2005/8/layout/pList1#15"/>
    <dgm:cxn modelId="{3742DC96-A23D-C44B-B241-69E5B82F8343}" type="presParOf" srcId="{00EB18A0-9737-614D-A682-222CD524F0F1}" destId="{504F9441-1761-AB41-A486-30273DD5F5B1}" srcOrd="1" destOrd="0" presId="urn:microsoft.com/office/officeart/2005/8/layout/pList1#1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A7A514-402D-974C-911A-A3B5299802C5}">
      <dsp:nvSpPr>
        <dsp:cNvPr id="0" name=""/>
        <dsp:cNvSpPr/>
      </dsp:nvSpPr>
      <dsp:spPr>
        <a:xfrm>
          <a:off x="1026550" y="1451"/>
          <a:ext cx="2352274" cy="1620716"/>
        </a:xfrm>
        <a:prstGeom prst="roundRect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4F9441-1761-AB41-A486-30273DD5F5B1}">
      <dsp:nvSpPr>
        <dsp:cNvPr id="0" name=""/>
        <dsp:cNvSpPr/>
      </dsp:nvSpPr>
      <dsp:spPr bwMode="white">
        <a:xfrm>
          <a:off x="191117" y="1622168"/>
          <a:ext cx="4023141" cy="872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核子结构与自旋物理</a:t>
          </a:r>
          <a:endParaRPr lang="en-US" altLang="zh-CN" sz="2000" b="1" kern="1200" dirty="0">
            <a:solidFill>
              <a:srgbClr val="C00000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191117" y="1622168"/>
        <a:ext cx="4023141" cy="8726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A7A514-402D-974C-911A-A3B5299802C5}">
      <dsp:nvSpPr>
        <dsp:cNvPr id="0" name=""/>
        <dsp:cNvSpPr/>
      </dsp:nvSpPr>
      <dsp:spPr>
        <a:xfrm>
          <a:off x="1026550" y="1451"/>
          <a:ext cx="2352274" cy="1620716"/>
        </a:xfrm>
        <a:prstGeom prst="roundRect">
          <a:avLst/>
        </a:prstGeom>
        <a:blipFill>
          <a:blip xmlns:r="http://schemas.openxmlformats.org/officeDocument/2006/relationships" r:embed="rId1"/>
          <a:srcRect/>
          <a:stretch>
            <a:fillRect t="-3000" b="-3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4F9441-1761-AB41-A486-30273DD5F5B1}">
      <dsp:nvSpPr>
        <dsp:cNvPr id="0" name=""/>
        <dsp:cNvSpPr/>
      </dsp:nvSpPr>
      <dsp:spPr bwMode="white">
        <a:xfrm>
          <a:off x="403245" y="1622168"/>
          <a:ext cx="3598885" cy="872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喷注物理与精确计算</a:t>
          </a:r>
          <a:endParaRPr lang="en-US" altLang="zh-CN" sz="2000" b="1" kern="1200" dirty="0">
            <a:solidFill>
              <a:srgbClr val="C0000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403245" y="1622168"/>
        <a:ext cx="3598885" cy="8726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#14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off" val="ctr"/>
          <dgm:param type="contDir" val="sameDir"/>
          <dgm:param type="grDir" val="tL"/>
          <dgm:param type="flowDir" val="row"/>
          <dgm:param type="horzAlign" val="ctr"/>
          <dgm:param type="vertAlign" val="mid"/>
        </dgm:alg>
      </dgm:if>
      <dgm:else name="Name3">
        <dgm:alg type="snake">
          <dgm:param type="off" val="ctr"/>
          <dgm:param type="contDir" val="sameDir"/>
          <dgm:param type="grDir" val="tR"/>
          <dgm:param type="flowDir" val="row"/>
          <dgm:param type="horzAlign" val="ctr"/>
          <dgm:param type="vertAlign" val="mid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#15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off" val="ctr"/>
          <dgm:param type="contDir" val="sameDir"/>
          <dgm:param type="grDir" val="tL"/>
          <dgm:param type="flowDir" val="row"/>
          <dgm:param type="horzAlign" val="ctr"/>
          <dgm:param type="vertAlign" val="mid"/>
        </dgm:alg>
      </dgm:if>
      <dgm:else name="Name3">
        <dgm:alg type="snake">
          <dgm:param type="off" val="ctr"/>
          <dgm:param type="contDir" val="sameDir"/>
          <dgm:param type="grDir" val="tR"/>
          <dgm:param type="flowDir" val="row"/>
          <dgm:param type="horzAlign" val="ctr"/>
          <dgm:param type="vertAlign" val="mid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4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45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748" cy="54085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18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16573" y="0"/>
            <a:ext cx="2919748" cy="54085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180"/>
            </a:lvl1pPr>
          </a:lstStyle>
          <a:p>
            <a:fld id="{0F9B84EA-7D68-4D60-9CB1-D50884785D1C}" type="datetimeFigureOut">
              <a:rPr lang="zh-CN" altLang="en-US" smtClean="0"/>
              <a:t>2026/4/24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10238852"/>
            <a:ext cx="2919748" cy="5408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8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16573" y="10238852"/>
            <a:ext cx="2919748" cy="5408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18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FEB78B-06A6-42EC-A429-DAEA5A928F38}" type="datetimeFigureOut">
              <a:rPr lang="zh-CN" altLang="en-US" smtClean="0"/>
              <a:t>2026/4/24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07953-8FA6-4157-8941-75924BBC693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99637-5E86-023E-9235-BF6192C44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73BFC6F-F844-A68F-BEC0-14B827D509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40AAF2C-A2FB-3D25-303E-C9A6B05CC0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1413178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6549209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64300-A7DB-C1A2-53CF-CE34AF7EF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B395DCD-86A1-8C85-CB0C-AC4BFDBEDE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0A00F42-12C0-CCB2-5042-E072550727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513503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AF7EA-C189-2FDE-DEAB-0F5C05C94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1F794BE-3EA4-7AA1-DA68-98E338F730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6A155D8-980A-506C-FC9C-E214A1D6D1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149444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5850C-CF51-99F5-0D2E-950577E10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CB28E38-9801-7A69-723E-3DCB80C085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D303BB2-AE42-08C3-9A8B-01DEEEB286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878221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0A357E-4DD9-999D-3D0B-55DF8A3C0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D22DE42-8604-0559-7F7A-21CB32A548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57487E0-4574-A9FE-10C7-41B55C5F09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621947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C07850-CC47-2486-F575-AB591A846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C578C6A-CF04-3B84-ECF4-5CCDAEDB55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B51EE01-1106-C593-EC14-AD07CE725C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50770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60C82-8CA3-AAB9-6267-CD48B97DA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B14C96F-462E-F05A-5825-0EB641F5D5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56912D0-395B-6AD1-510A-FFD3071F1D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489431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AD669-C00F-AC55-9C72-6064EF8FFE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551D10F-05CA-1B81-45AA-4EA1BA217D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09129E3-2ED4-6DD9-1661-568FF32F7E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9443314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DE4301-466A-3FD7-2CF3-CF533E420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C146659-013C-01DC-3543-B0E91A72D8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2999BDB-825C-596C-6F25-E170E947D2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503225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9F1688-AC42-F032-65EF-A3C9DC02C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0BF626C-5BC9-34C1-B8E7-8AD211E9D9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7678FA7-0589-E28C-29D9-139DF1CF0C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97497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E804C0-6699-3219-3D73-70F6ECBD1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F17DD03-E6B6-185F-A3C1-56E45452F3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1D79BA1-5C07-1114-7DD0-F96234BAAE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902510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6A63A-3D3E-AB6B-90E9-2BB03954F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4A0C9CE-7316-C5CF-0E19-96BC4ACBAF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F36505F-AE74-7C38-DF55-8F0A0D7725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693465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458996-25CB-5A14-4C18-1A085E31D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5E8FCEC-49E9-F1A1-BCF2-F4566D84A4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F39D6B6-D470-2E20-BC54-DCBFE008D3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36818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0EF1DE-FECC-5604-0DCC-2F69B0C8C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54177ED-5C49-2F81-8BE8-C35DED5C5D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45560A4-FE05-FD78-BFAC-AD1FEDE5AD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568464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2E5E8-A6DA-E38D-6DE1-6DD38E7D28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1540F-66AE-3B1F-BC12-C6E82890F1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E6983-03B7-8BF4-C778-E8A3F9379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E7443B-7E95-653C-6FDF-5391A8821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EA3862-A997-7A80-BDCC-0227096E1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4524821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14D75-5F48-B09E-1605-EA94CF74F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B61FB4-792F-9D5E-AF30-EDE772911B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523513-6CF9-22AF-AA78-4D2CE835C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76D2F-F89B-89E8-3462-CAC3424D4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0EB4D2-56BA-DEC1-4014-3145AA7DC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4887736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47E436-52F0-CFE8-734F-B93E3866C2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37CF09-305C-8B99-92C7-D93F7CA9DF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A3E1F2-8C43-4895-F381-E9EF6DF34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8536B7-6D4F-1E1D-73DC-B68BBAB93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28AEE-F9CC-F3E8-BBB0-7358E6EBF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4364485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 userDrawn="1"/>
        </p:nvSpPr>
        <p:spPr>
          <a:xfrm>
            <a:off x="0" y="64135"/>
            <a:ext cx="1346835" cy="840105"/>
          </a:xfrm>
          <a:custGeom>
            <a:avLst/>
            <a:gdLst>
              <a:gd name="connsiteX0" fmla="*/ 0 w 1095825"/>
              <a:gd name="connsiteY0" fmla="*/ 0 h 914400"/>
              <a:gd name="connsiteX1" fmla="*/ 1095825 w 1095825"/>
              <a:gd name="connsiteY1" fmla="*/ 0 h 914400"/>
              <a:gd name="connsiteX2" fmla="*/ 608144 w 1095825"/>
              <a:gd name="connsiteY2" fmla="*/ 914400 h 914400"/>
              <a:gd name="connsiteX3" fmla="*/ 0 w 1095825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5825" h="914400">
                <a:moveTo>
                  <a:pt x="0" y="0"/>
                </a:moveTo>
                <a:lnTo>
                  <a:pt x="1095825" y="0"/>
                </a:lnTo>
                <a:lnTo>
                  <a:pt x="608144" y="914400"/>
                </a:lnTo>
                <a:lnTo>
                  <a:pt x="0" y="914400"/>
                </a:lnTo>
                <a:close/>
              </a:path>
            </a:pathLst>
          </a:custGeom>
          <a:solidFill>
            <a:srgbClr val="004F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004F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6786000"/>
            <a:ext cx="12192000" cy="72000"/>
          </a:xfrm>
          <a:prstGeom prst="rect">
            <a:avLst/>
          </a:prstGeom>
          <a:solidFill>
            <a:srgbClr val="004F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190" y="94615"/>
            <a:ext cx="714375" cy="71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38828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 userDrawn="1"/>
        </p:nvSpPr>
        <p:spPr>
          <a:xfrm>
            <a:off x="2019869" y="5501898"/>
            <a:ext cx="10172131" cy="1284102"/>
          </a:xfrm>
          <a:prstGeom prst="roundRect">
            <a:avLst>
              <a:gd name="adj" fmla="val 0"/>
            </a:avLst>
          </a:prstGeom>
          <a:solidFill>
            <a:srgbClr val="004F8A">
              <a:alpha val="9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/>
        </p:nvSpPr>
        <p:spPr>
          <a:xfrm>
            <a:off x="0" y="5501898"/>
            <a:ext cx="3048000" cy="1284102"/>
          </a:xfrm>
          <a:custGeom>
            <a:avLst/>
            <a:gdLst>
              <a:gd name="connsiteX0" fmla="*/ 0 w 3036468"/>
              <a:gd name="connsiteY0" fmla="*/ 0 h 1800000"/>
              <a:gd name="connsiteX1" fmla="*/ 3036468 w 3036468"/>
              <a:gd name="connsiteY1" fmla="*/ 0 h 1800000"/>
              <a:gd name="connsiteX2" fmla="*/ 2061536 w 3036468"/>
              <a:gd name="connsiteY2" fmla="*/ 1800000 h 1800000"/>
              <a:gd name="connsiteX3" fmla="*/ 0 w 3036468"/>
              <a:gd name="connsiteY3" fmla="*/ 1800000 h 18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6468" h="1800000">
                <a:moveTo>
                  <a:pt x="0" y="0"/>
                </a:moveTo>
                <a:lnTo>
                  <a:pt x="3036468" y="0"/>
                </a:lnTo>
                <a:lnTo>
                  <a:pt x="2061536" y="1800000"/>
                </a:lnTo>
                <a:lnTo>
                  <a:pt x="0" y="1800000"/>
                </a:lnTo>
                <a:close/>
              </a:path>
            </a:pathLst>
          </a:custGeom>
          <a:solidFill>
            <a:srgbClr val="0171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5429898"/>
            <a:ext cx="12192000" cy="72000"/>
          </a:xfrm>
          <a:prstGeom prst="rect">
            <a:avLst/>
          </a:prstGeom>
          <a:solidFill>
            <a:srgbClr val="0171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6786000"/>
            <a:ext cx="12192000" cy="72000"/>
          </a:xfrm>
          <a:prstGeom prst="rect">
            <a:avLst/>
          </a:prstGeom>
          <a:solidFill>
            <a:srgbClr val="0171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743201" y="5970198"/>
            <a:ext cx="9448799" cy="522360"/>
          </a:xfrm>
        </p:spPr>
        <p:txBody>
          <a:bodyPr anchor="ctr"/>
          <a:lstStyle>
            <a:lvl1pPr algn="l">
              <a:defRPr sz="6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362" y="5611454"/>
            <a:ext cx="1100407" cy="11036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004F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813176" cy="6858000"/>
          </a:xfrm>
          <a:ln>
            <a:noFill/>
          </a:ln>
        </p:spPr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489C2-221D-A117-FBD5-24DA3C4B3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C884D9-BDA1-A14D-3878-5D3906B3C3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F04ACB-16ED-C96A-E370-B42668808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168176-EA44-E94F-1C1A-5169A11E0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F8750-A354-E52A-C01C-640E50733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430422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F19FE-9957-1895-B38B-6CE855404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F5794B-81D2-84D9-4BD2-CC07819CA6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EF8904-29F4-2AEC-A392-22A5278C3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2F6EA-A95E-5549-60D2-A67BB6C7B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0AF7C4-3979-C2A2-B56C-5B79A82A9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3505691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3B3D2-D434-99CF-1B89-EDF640E6E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87BCA-1E19-841E-F34B-6BAA94D4BF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20F134-192D-1F19-DFF4-8A9B66580E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D44221-A294-4999-D4DA-8EA9E1B6B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575297-1E58-8B66-EBC1-80DDA1322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38B01C-9B8F-A3A2-D1BC-B4F2F0B96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9898393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13D90-5E48-3656-3108-7E80833D6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234DB3-D121-3182-DD5D-06F27DAEB0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01FB57-766B-C779-76DF-FD4A9311A5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B52DE0-B1DD-BE93-674A-23C01AD1FA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374B30-5121-0B06-CDDE-F45AD071B2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F27064-9D9F-D34D-B408-97905E38F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852C08-88D0-28FD-FBA6-B149092D1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A5D1B6-7494-3E86-1526-02DFA8332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0990834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E49D9-A045-FA9F-BE98-7DA827D3D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A1EB7A-F213-C5DE-8F86-7040CF62E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658FDC-4692-E855-8950-50F451B42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D2AE92-DC16-E32B-FA2D-EA85A56B8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750634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90119B-B230-55D9-DE83-BE3BEC327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8C2148-22D4-FB28-2221-F20B8D7E2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C8C222-D766-CE18-9CBC-0FCAD984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7764724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7C612-85A0-1D24-E18A-13B07694A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1BB1F-6B31-CB8E-7F0D-EF5A6C8812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A7FEC9-AFAF-B871-5B41-5649D6A3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4597DB-0DB0-233E-60B5-409939622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41FEC6-AAAC-0C06-B0E2-3CA23E749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C06D74-B1D5-9C4A-0589-13AE6BAE6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122585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3F9BB-4726-A9E7-5CC8-295A45592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2D3257-CB3F-D50C-2373-49DC48A74F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234C6D-0CF0-9DCD-6B9D-809D2937B1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51C9E5-F0D9-9C82-9204-C1E6E7DBE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69D9BF-100B-582D-5558-DA022EC87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C6AD53-8436-DEB7-C814-25DC21B50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3769588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D100A7-00C7-91B8-F4AA-5D4E97914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78A214-8410-A069-561F-337856D290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32FE7-BF7F-A956-9AA2-BCA16ABE8C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E8039-A536-5A78-DED6-DA982BFAB4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3FD962-608C-B478-7D65-96310435F1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1BC2DF-976F-4C49-92B9-E79BD60CFE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4116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649" r:id="rId13"/>
    <p:sldLayoutId id="2147483651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emf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46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10" Type="http://schemas.openxmlformats.org/officeDocument/2006/relationships/image" Target="../media/image38.png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59FF78-8A68-4A62-C8CC-B2B47985B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836874-DA6D-E7EE-D967-DF7F96A6C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t>1</a:t>
            </a:fld>
            <a:endParaRPr lang="zh-CN" altLang="en-US" dirty="0"/>
          </a:p>
        </p:txBody>
      </p:sp>
      <p:sp>
        <p:nvSpPr>
          <p:cNvPr id="3" name="文本框 8">
            <a:extLst>
              <a:ext uri="{FF2B5EF4-FFF2-40B4-BE49-F238E27FC236}">
                <a16:creationId xmlns:a16="http://schemas.microsoft.com/office/drawing/2014/main" id="{54FE9155-8883-434C-8DFB-76C2297847FE}"/>
              </a:ext>
            </a:extLst>
          </p:cNvPr>
          <p:cNvSpPr txBox="1"/>
          <p:nvPr/>
        </p:nvSpPr>
        <p:spPr>
          <a:xfrm>
            <a:off x="152400" y="1999948"/>
            <a:ext cx="11887200" cy="9202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New Perspectives on Precision Nucleon Tomography</a:t>
            </a:r>
          </a:p>
        </p:txBody>
      </p:sp>
      <p:sp>
        <p:nvSpPr>
          <p:cNvPr id="4" name="文本框 9">
            <a:extLst>
              <a:ext uri="{FF2B5EF4-FFF2-40B4-BE49-F238E27FC236}">
                <a16:creationId xmlns:a16="http://schemas.microsoft.com/office/drawing/2014/main" id="{DBDFE307-6369-D43D-E49E-FC352F9EB607}"/>
              </a:ext>
            </a:extLst>
          </p:cNvPr>
          <p:cNvSpPr txBox="1"/>
          <p:nvPr/>
        </p:nvSpPr>
        <p:spPr>
          <a:xfrm>
            <a:off x="4402349" y="3344243"/>
            <a:ext cx="3387302" cy="13088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邵鼎煜</a:t>
            </a:r>
            <a:endParaRPr lang="en-US" altLang="zh-CN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复旦大学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AA5C61-0EF5-2DE1-EB8B-7AA05E0A0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974" y="263178"/>
            <a:ext cx="1149350" cy="11493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C3AFB46-A94F-C39F-916B-0074E4BAD90F}"/>
              </a:ext>
            </a:extLst>
          </p:cNvPr>
          <p:cNvSpPr/>
          <p:nvPr/>
        </p:nvSpPr>
        <p:spPr>
          <a:xfrm>
            <a:off x="0" y="5267062"/>
            <a:ext cx="12192000" cy="1454413"/>
          </a:xfrm>
          <a:prstGeom prst="rect">
            <a:avLst/>
          </a:prstGeom>
          <a:solidFill>
            <a:srgbClr val="004F8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Phys. Rev. Lett. 136 (2026) 151902</a:t>
            </a: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Phys. Rev. Lett. 136 (2026)</a:t>
            </a:r>
            <a:r>
              <a:rPr lang="zh-C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021901</a:t>
            </a: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Phys. Rev. Lett. 135 (2025) 171903</a:t>
            </a:r>
          </a:p>
          <a:p>
            <a:pPr algn="ctr"/>
            <a:r>
              <a:rPr lang="en-US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JHEP 11 (2025) 082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2602.20249</a:t>
            </a:r>
            <a:r>
              <a:rPr lang="zh-CN" altLang="en-US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，</a:t>
            </a:r>
            <a:r>
              <a:rPr lang="en-US" altLang="zh-CN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2602.22972</a:t>
            </a:r>
            <a:r>
              <a:rPr lang="zh-CN" altLang="en-US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，</a:t>
            </a:r>
            <a:r>
              <a:rPr lang="en-US" altLang="zh-CN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2510.13951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8B01E5-62A9-3A14-7553-680C72004BE5}"/>
              </a:ext>
            </a:extLst>
          </p:cNvPr>
          <p:cNvSpPr txBox="1"/>
          <p:nvPr/>
        </p:nvSpPr>
        <p:spPr>
          <a:xfrm>
            <a:off x="4856480" y="250895"/>
            <a:ext cx="7183120" cy="11350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第八届全国重味物理和量子色动力学研讨会（重庆）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2026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24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-28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</a:p>
        </p:txBody>
      </p:sp>
    </p:spTree>
    <p:extLst>
      <p:ext uri="{BB962C8B-B14F-4D97-AF65-F5344CB8AC3E}">
        <p14:creationId xmlns:p14="http://schemas.microsoft.com/office/powerpoint/2010/main" val="9974796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1090F3-B73E-5AF4-78D7-463B5B764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160ADA13-31E4-EEDE-3CE3-578E00F38C93}"/>
              </a:ext>
            </a:extLst>
          </p:cNvPr>
          <p:cNvSpPr txBox="1"/>
          <p:nvPr/>
        </p:nvSpPr>
        <p:spPr>
          <a:xfrm>
            <a:off x="867410" y="137795"/>
            <a:ext cx="11273790" cy="754380"/>
          </a:xfrm>
          <a:prstGeom prst="parallelogram">
            <a:avLst>
              <a:gd name="adj" fmla="val 70791"/>
            </a:avLst>
          </a:prstGeom>
          <a:solidFill>
            <a:srgbClr val="004F8A"/>
          </a:solidFill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978D4A0-AC65-2C46-B5C2-659AE86EA1C6}"/>
              </a:ext>
            </a:extLst>
          </p:cNvPr>
          <p:cNvSpPr txBox="1"/>
          <p:nvPr/>
        </p:nvSpPr>
        <p:spPr>
          <a:xfrm>
            <a:off x="1465580" y="247015"/>
            <a:ext cx="10218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Accessing Nucleon Transversity via One-Point Energy Correlators</a:t>
            </a:r>
          </a:p>
        </p:txBody>
      </p:sp>
      <p:sp>
        <p:nvSpPr>
          <p:cNvPr id="19" name="灯片编号占位符 1">
            <a:extLst>
              <a:ext uri="{FF2B5EF4-FFF2-40B4-BE49-F238E27FC236}">
                <a16:creationId xmlns:a16="http://schemas.microsoft.com/office/drawing/2014/main" id="{4D37A6A7-E219-E6E4-FB3D-E37BE3220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1279" y="6416040"/>
            <a:ext cx="2743200" cy="365125"/>
          </a:xfrm>
        </p:spPr>
        <p:txBody>
          <a:bodyPr/>
          <a:lstStyle/>
          <a:p>
            <a:fld id="{D81BC2DF-976F-4C49-92B9-E79BD60CFE9D}" type="slidenum">
              <a:rPr lang="zh-CN" altLang="en-US" sz="1600" smtClean="0"/>
              <a:t>10</a:t>
            </a:fld>
            <a:endParaRPr lang="zh-CN" altLang="en-US" sz="16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7709CD7-C309-0FC4-50C4-437441D515A0}"/>
              </a:ext>
            </a:extLst>
          </p:cNvPr>
          <p:cNvSpPr/>
          <p:nvPr/>
        </p:nvSpPr>
        <p:spPr>
          <a:xfrm>
            <a:off x="3625810" y="1785520"/>
            <a:ext cx="637830" cy="400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E26B95-FD32-7D81-9F65-7BF21BAE5454}"/>
              </a:ext>
            </a:extLst>
          </p:cNvPr>
          <p:cNvSpPr txBox="1"/>
          <p:nvPr/>
        </p:nvSpPr>
        <p:spPr>
          <a:xfrm>
            <a:off x="5349241" y="979170"/>
            <a:ext cx="67919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sz="2000" dirty="0">
                <a:solidFill>
                  <a:schemeClr val="accent6">
                    <a:lumMod val="50000"/>
                  </a:schemeClr>
                </a:solidFill>
              </a:rPr>
              <a:t>Gao(</a:t>
            </a:r>
            <a:r>
              <a:rPr lang="en-CN" sz="2000" dirty="0">
                <a:solidFill>
                  <a:schemeClr val="accent6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高梅森</a:t>
            </a:r>
            <a:r>
              <a:rPr lang="en-CN" sz="2000" dirty="0">
                <a:solidFill>
                  <a:schemeClr val="accent6">
                    <a:lumMod val="50000"/>
                  </a:schemeClr>
                </a:solidFill>
              </a:rPr>
              <a:t>), Kang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CN" sz="2000" dirty="0">
                <a:solidFill>
                  <a:schemeClr val="accent6">
                    <a:lumMod val="50000"/>
                  </a:schemeClr>
                </a:solidFill>
              </a:rPr>
              <a:t>Li(</a:t>
            </a:r>
            <a:r>
              <a:rPr lang="en-CN" sz="2000" dirty="0">
                <a:solidFill>
                  <a:schemeClr val="accent6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李婉辰</a:t>
            </a:r>
            <a:r>
              <a:rPr lang="en-CN" sz="2000" dirty="0">
                <a:solidFill>
                  <a:schemeClr val="accent6">
                    <a:lumMod val="50000"/>
                  </a:schemeClr>
                </a:solidFill>
              </a:rPr>
              <a:t>), </a:t>
            </a:r>
            <a:r>
              <a:rPr lang="en-CN" sz="2000" u="sng" dirty="0">
                <a:solidFill>
                  <a:schemeClr val="accent6">
                    <a:lumMod val="50000"/>
                  </a:schemeClr>
                </a:solidFill>
              </a:rPr>
              <a:t>DYS</a:t>
            </a:r>
            <a:r>
              <a:rPr lang="en-CN" sz="2000" dirty="0">
                <a:solidFill>
                  <a:schemeClr val="accent6">
                    <a:lumMod val="50000"/>
                  </a:schemeClr>
                </a:solidFill>
              </a:rPr>
              <a:t> 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PRL 136 (2026) 151902</a:t>
            </a:r>
            <a:endParaRPr lang="en-CN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E08598A-9522-6444-FCF7-2416AC28ED0D}"/>
                  </a:ext>
                </a:extLst>
              </p:cNvPr>
              <p:cNvSpPr txBox="1"/>
              <p:nvPr/>
            </p:nvSpPr>
            <p:spPr>
              <a:xfrm>
                <a:off x="113825" y="1379280"/>
                <a:ext cx="11770654" cy="1468791"/>
              </a:xfrm>
              <a:prstGeom prst="rect">
                <a:avLst/>
              </a:prstGeom>
              <a:noFill/>
            </p:spPr>
            <p:txBody>
              <a:bodyPr wrap="square" lIns="108000" tIns="36000" bIns="36000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altLang="zh-CN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Transversity distribution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2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altLang="zh-CN" sz="22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𝒉</m:t>
                        </m:r>
                      </m:e>
                      <m:sub>
                        <m:r>
                          <a:rPr lang="en-US" altLang="zh-CN" sz="22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</m:t>
                        </m:r>
                      </m:sub>
                      <m:sup>
                        <m:r>
                          <a:rPr lang="en-US" altLang="zh-CN" sz="22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𝒒</m:t>
                        </m:r>
                      </m:sup>
                    </m:sSubSup>
                  </m:oMath>
                </a14:m>
                <a:r>
                  <a:rPr lang="en-US" altLang="zh-CN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is a fundamental, yet less known, </a:t>
                </a:r>
                <a:r>
                  <a:rPr lang="en-US" altLang="zh-CN" sz="2200" b="1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parton</a:t>
                </a:r>
                <a:r>
                  <a:rPr lang="en-US" altLang="zh-CN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distribution.</a:t>
                </a: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altLang="zh-CN" sz="22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Its chiral-odd nature prevents access via inclusive DIS</a:t>
                </a: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altLang="zh-CN" sz="22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Nucleon tensor charge </a:t>
                </a:r>
                <a14:m>
                  <m:oMath xmlns:m="http://schemas.openxmlformats.org/officeDocument/2006/math">
                    <m:r>
                      <a:rPr lang="en-US" altLang="zh-CN" sz="2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𝜹</m:t>
                    </m:r>
                    <m:r>
                      <a:rPr lang="en-US" altLang="zh-CN" sz="2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𝒒</m:t>
                    </m:r>
                  </m:oMath>
                </a14:m>
                <a:r>
                  <a:rPr lang="en-US" altLang="zh-CN" sz="22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2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is essential </a:t>
                </a:r>
                <a:r>
                  <a:rPr lang="en-US" altLang="zh-CN" sz="22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for BSM search</a:t>
                </a:r>
                <a:r>
                  <a:rPr lang="en-US" altLang="zh-CN" sz="2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Lattice QCD benchmarks</a:t>
                </a: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altLang="zh-CN" sz="22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We introduce the one-point energy correlator (OPEC) to probe the nucleon </a:t>
                </a:r>
                <a:r>
                  <a:rPr lang="en-US" altLang="zh-CN" sz="22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transversity</a:t>
                </a:r>
                <a:endParaRPr lang="en-US" altLang="zh-CN" sz="22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E08598A-9522-6444-FCF7-2416AC28ED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25" y="1379280"/>
                <a:ext cx="11770654" cy="1468791"/>
              </a:xfrm>
              <a:prstGeom prst="rect">
                <a:avLst/>
              </a:prstGeom>
              <a:blipFill>
                <a:blip r:embed="rId3"/>
                <a:stretch>
                  <a:fillRect l="-431" t="-1709" b="-769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8AFBA911-2D3A-B904-10C3-708273EFEE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0564" y="3748011"/>
            <a:ext cx="4434281" cy="28629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4A5EF7-CB90-8B98-8CAF-F05D86F349AE}"/>
              </a:ext>
            </a:extLst>
          </p:cNvPr>
          <p:cNvSpPr txBox="1"/>
          <p:nvPr/>
        </p:nvSpPr>
        <p:spPr>
          <a:xfrm>
            <a:off x="8989306" y="3418565"/>
            <a:ext cx="2325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RHIC-STAR 2604.15543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AB3554-D777-3A9E-D973-39F55AD307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6782" y="3776389"/>
            <a:ext cx="3853782" cy="26750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892437-DFFD-B49D-14B8-FC92563D6C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6644" y="2858484"/>
            <a:ext cx="5791200" cy="719347"/>
          </a:xfrm>
          <a:prstGeom prst="rect">
            <a:avLst/>
          </a:prstGeom>
        </p:spPr>
      </p:pic>
      <p:pic>
        <p:nvPicPr>
          <p:cNvPr id="13" name="图片 1">
            <a:extLst>
              <a:ext uri="{FF2B5EF4-FFF2-40B4-BE49-F238E27FC236}">
                <a16:creationId xmlns:a16="http://schemas.microsoft.com/office/drawing/2014/main" id="{5BAB1B28-EBBC-6552-8411-68654DAA32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748011"/>
            <a:ext cx="3830119" cy="255304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272719-8D75-4DBF-A0A7-AB23AC4F7F08}"/>
              </a:ext>
            </a:extLst>
          </p:cNvPr>
          <p:cNvSpPr txBox="1"/>
          <p:nvPr/>
        </p:nvSpPr>
        <p:spPr>
          <a:xfrm>
            <a:off x="8615966" y="2938743"/>
            <a:ext cx="35228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Also see H. X. Zhu &amp; X. H. Liu’s talks</a:t>
            </a:r>
            <a:r>
              <a:rPr lang="zh-CN" altLang="en-US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62310779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6E1ACB-EBCA-D88A-1364-BD424D7F5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E9B8305-57E3-4908-DB71-A616C839AD1C}"/>
              </a:ext>
            </a:extLst>
          </p:cNvPr>
          <p:cNvSpPr txBox="1"/>
          <p:nvPr/>
        </p:nvSpPr>
        <p:spPr>
          <a:xfrm>
            <a:off x="867410" y="137795"/>
            <a:ext cx="11273790" cy="754380"/>
          </a:xfrm>
          <a:prstGeom prst="parallelogram">
            <a:avLst>
              <a:gd name="adj" fmla="val 70791"/>
            </a:avLst>
          </a:prstGeom>
          <a:solidFill>
            <a:srgbClr val="004F8A"/>
          </a:solidFill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文本框 4">
            <a:extLst>
              <a:ext uri="{FF2B5EF4-FFF2-40B4-BE49-F238E27FC236}">
                <a16:creationId xmlns:a16="http://schemas.microsoft.com/office/drawing/2014/main" id="{44A6BFB9-817C-C788-CB16-392A8BF68BAD}"/>
              </a:ext>
            </a:extLst>
          </p:cNvPr>
          <p:cNvSpPr txBox="1"/>
          <p:nvPr/>
        </p:nvSpPr>
        <p:spPr>
          <a:xfrm>
            <a:off x="1465580" y="247015"/>
            <a:ext cx="94211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Spin asymmetry and QCD evolution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C9691A-2A27-057A-5D5F-5376EDD8A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442" y="1790700"/>
            <a:ext cx="3118757" cy="2971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F7D85A-3B36-256F-DDD6-73A39F1593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6547" y="1790700"/>
            <a:ext cx="3587750" cy="30814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EF9039-1553-2EC9-CEAA-A131579431C1}"/>
              </a:ext>
            </a:extLst>
          </p:cNvPr>
          <p:cNvSpPr txBox="1"/>
          <p:nvPr/>
        </p:nvSpPr>
        <p:spPr>
          <a:xfrm>
            <a:off x="636248" y="1181808"/>
            <a:ext cx="2923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ithout evolution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8EBF06-78BB-4AE6-4A3F-C5264586A107}"/>
              </a:ext>
            </a:extLst>
          </p:cNvPr>
          <p:cNvSpPr txBox="1"/>
          <p:nvPr/>
        </p:nvSpPr>
        <p:spPr>
          <a:xfrm>
            <a:off x="4788937" y="1182126"/>
            <a:ext cx="24141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ith evolution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9BDEDB-EE59-2803-1DFA-5CC07CE9A3B4}"/>
              </a:ext>
            </a:extLst>
          </p:cNvPr>
          <p:cNvSpPr txBox="1"/>
          <p:nvPr/>
        </p:nvSpPr>
        <p:spPr>
          <a:xfrm>
            <a:off x="7673933" y="1530878"/>
            <a:ext cx="446726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Soft and collinear radiation destroy superposition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Soft radiation decohere the directions of the momenta and the gauge representations of the particles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Collinear radiation decohere the energies and the spin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2E55B3-6032-55FF-BE82-917EBA791DE5}"/>
              </a:ext>
            </a:extLst>
          </p:cNvPr>
          <p:cNvSpPr txBox="1"/>
          <p:nvPr/>
        </p:nvSpPr>
        <p:spPr>
          <a:xfrm>
            <a:off x="1290402" y="4838700"/>
            <a:ext cx="16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Kang &amp; Qiu ‘09</a:t>
            </a:r>
            <a:endParaRPr lang="en-CN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50B009-FC7A-41BC-849F-37F72771B8B5}"/>
              </a:ext>
            </a:extLst>
          </p:cNvPr>
          <p:cNvSpPr txBox="1"/>
          <p:nvPr/>
        </p:nvSpPr>
        <p:spPr>
          <a:xfrm>
            <a:off x="4294572" y="4882720"/>
            <a:ext cx="3402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Echevarria, Idilbi, Kang, Vitev ’14</a:t>
            </a:r>
            <a:endParaRPr lang="en-CN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1A0444-CAC3-914B-A088-A1E9504C96F3}"/>
              </a:ext>
            </a:extLst>
          </p:cNvPr>
          <p:cNvSpPr txBox="1"/>
          <p:nvPr/>
        </p:nvSpPr>
        <p:spPr>
          <a:xfrm>
            <a:off x="1034457" y="5695573"/>
            <a:ext cx="55041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Evolution reduces the asymmetry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B1807D-E680-574D-A1AB-0B59C0EFB3A0}"/>
              </a:ext>
            </a:extLst>
          </p:cNvPr>
          <p:cNvSpPr txBox="1"/>
          <p:nvPr/>
        </p:nvSpPr>
        <p:spPr>
          <a:xfrm>
            <a:off x="7968091" y="4669423"/>
            <a:ext cx="402815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Carney, Chaurette, Neuenfeld, Semenof ’17</a:t>
            </a:r>
          </a:p>
          <a:p>
            <a:pPr algn="r"/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Neill, Waalewijn ’19</a:t>
            </a:r>
          </a:p>
          <a:p>
            <a:pPr algn="r"/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S.J. Lin, M.J. Liu, </a:t>
            </a:r>
            <a:r>
              <a:rPr lang="en-US" sz="1600" u="sng" dirty="0">
                <a:solidFill>
                  <a:schemeClr val="accent6">
                    <a:lumMod val="50000"/>
                  </a:schemeClr>
                </a:solidFill>
              </a:rPr>
              <a:t>DYS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, S.Y. Wei ‘25</a:t>
            </a:r>
          </a:p>
          <a:p>
            <a:pPr algn="r"/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J.Y. Gu, S.J. Lin, </a:t>
            </a:r>
            <a:r>
              <a:rPr lang="en-US" sz="1600" u="sng" dirty="0">
                <a:solidFill>
                  <a:schemeClr val="accent6">
                    <a:lumMod val="50000"/>
                  </a:schemeClr>
                </a:solidFill>
              </a:rPr>
              <a:t>DYS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, S.X. Yang, L.T Wang ’25</a:t>
            </a:r>
          </a:p>
          <a:p>
            <a:pPr algn="r"/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… …</a:t>
            </a:r>
          </a:p>
        </p:txBody>
      </p:sp>
    </p:spTree>
    <p:extLst>
      <p:ext uri="{BB962C8B-B14F-4D97-AF65-F5344CB8AC3E}">
        <p14:creationId xmlns:p14="http://schemas.microsoft.com/office/powerpoint/2010/main" val="28457678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EEB43-278B-9810-63ED-79DB209B4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D9E90E9E-2B09-0857-A3D9-74BEA0584262}"/>
              </a:ext>
            </a:extLst>
          </p:cNvPr>
          <p:cNvSpPr txBox="1"/>
          <p:nvPr/>
        </p:nvSpPr>
        <p:spPr>
          <a:xfrm>
            <a:off x="867410" y="137795"/>
            <a:ext cx="11273790" cy="754380"/>
          </a:xfrm>
          <a:prstGeom prst="parallelogram">
            <a:avLst>
              <a:gd name="adj" fmla="val 70791"/>
            </a:avLst>
          </a:prstGeom>
          <a:solidFill>
            <a:srgbClr val="004F8A"/>
          </a:solidFill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BC0D143-E14B-BC70-3A24-8E43A020B31F}"/>
              </a:ext>
            </a:extLst>
          </p:cNvPr>
          <p:cNvSpPr txBox="1"/>
          <p:nvPr/>
        </p:nvSpPr>
        <p:spPr>
          <a:xfrm>
            <a:off x="1465580" y="247015"/>
            <a:ext cx="94211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热光子辐射引起的退相干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1">
            <a:extLst>
              <a:ext uri="{FF2B5EF4-FFF2-40B4-BE49-F238E27FC236}">
                <a16:creationId xmlns:a16="http://schemas.microsoft.com/office/drawing/2014/main" id="{91C2F2FC-7566-92E1-B64E-AA2CD8F59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1279" y="6416040"/>
            <a:ext cx="2743200" cy="365125"/>
          </a:xfrm>
        </p:spPr>
        <p:txBody>
          <a:bodyPr/>
          <a:lstStyle/>
          <a:p>
            <a:fld id="{D81BC2DF-976F-4C49-92B9-E79BD60CFE9D}" type="slidenum">
              <a:rPr lang="zh-CN" altLang="en-US" sz="1600" smtClean="0"/>
              <a:t>12</a:t>
            </a:fld>
            <a:endParaRPr lang="zh-CN" altLang="en-US" sz="16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181DC7-DB8B-962E-9903-22CE3E516CDE}"/>
              </a:ext>
            </a:extLst>
          </p:cNvPr>
          <p:cNvSpPr txBox="1"/>
          <p:nvPr/>
        </p:nvSpPr>
        <p:spPr>
          <a:xfrm>
            <a:off x="5413478" y="861858"/>
            <a:ext cx="6538460" cy="467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0D6002"/>
                </a:solidFill>
                <a:effectLst/>
                <a:latin typeface="Helvetica" pitchFamily="2" charset="0"/>
              </a:rPr>
              <a:t>Hackermuller, Hornberger, Brezger,</a:t>
            </a:r>
            <a:r>
              <a:rPr lang="zh-CN" altLang="en-US" dirty="0">
                <a:solidFill>
                  <a:srgbClr val="0D6002"/>
                </a:solidFill>
                <a:effectLst/>
                <a:latin typeface="Helvetica" pitchFamily="2" charset="0"/>
              </a:rPr>
              <a:t> </a:t>
            </a:r>
            <a:r>
              <a:rPr lang="en-US" dirty="0">
                <a:solidFill>
                  <a:srgbClr val="0D6002"/>
                </a:solidFill>
                <a:effectLst/>
                <a:latin typeface="Helvetica" pitchFamily="2" charset="0"/>
              </a:rPr>
              <a:t>Zeilinger, Arndt  Nature ‘04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6AAE49E-8767-98DC-E24B-4B62AB715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58" y="1329487"/>
            <a:ext cx="5264819" cy="22190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E8022A-BAE6-9B1E-4E3A-DB035EE10F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7765" y="3287110"/>
            <a:ext cx="4087892" cy="34104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7EE049A-83E9-0FFF-0549-EC8CED78960D}"/>
              </a:ext>
            </a:extLst>
          </p:cNvPr>
          <p:cNvSpPr txBox="1"/>
          <p:nvPr/>
        </p:nvSpPr>
        <p:spPr>
          <a:xfrm>
            <a:off x="5533604" y="1777542"/>
            <a:ext cx="6803311" cy="1289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塔尔博特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劳厄干涉仪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在进入干涉仪之前，</a:t>
            </a:r>
            <a:r>
              <a:rPr 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C70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分子会穿过一束激光以提高温度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温度调节范围从低于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1000</a:t>
            </a:r>
            <a:r>
              <a:rPr 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K（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低温）至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3000</a:t>
            </a:r>
            <a:r>
              <a:rPr 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K（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高温）</a:t>
            </a:r>
            <a:endParaRPr lang="en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A31EF8-161F-7F59-C7BF-3BD531A7FCAA}"/>
              </a:ext>
            </a:extLst>
          </p:cNvPr>
          <p:cNvSpPr txBox="1"/>
          <p:nvPr/>
        </p:nvSpPr>
        <p:spPr>
          <a:xfrm>
            <a:off x="252671" y="3895570"/>
            <a:ext cx="82290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低温：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分子辐射可忽略不计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buFont typeface="Wingdings" pitchFamily="2" charset="2"/>
              <a:buChar char="Ø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结果：观测到清晰的干涉条纹</a:t>
            </a:r>
          </a:p>
          <a:p>
            <a:pPr marL="285750" indent="-285750">
              <a:buFont typeface="Wingdings" pitchFamily="2" charset="2"/>
              <a:buChar char="Ø"/>
            </a:pP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高温：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分子发射携带路径信息的热光子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buFont typeface="Wingdings" pitchFamily="2" charset="2"/>
              <a:buChar char="Ø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结果：干涉条纹可见度降至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0%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96DCF4-09CB-9DB3-2AAE-339FCC76313E}"/>
              </a:ext>
            </a:extLst>
          </p:cNvPr>
          <p:cNvSpPr txBox="1"/>
          <p:nvPr/>
        </p:nvSpPr>
        <p:spPr>
          <a:xfrm>
            <a:off x="1674010" y="6087765"/>
            <a:ext cx="61688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辐射可以导致退相干</a:t>
            </a:r>
          </a:p>
        </p:txBody>
      </p:sp>
    </p:spTree>
    <p:extLst>
      <p:ext uri="{BB962C8B-B14F-4D97-AF65-F5344CB8AC3E}">
        <p14:creationId xmlns:p14="http://schemas.microsoft.com/office/powerpoint/2010/main" val="10891516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07AB9-6807-48B2-FF5A-C3266AECB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089DB7A8-833E-AC0E-1CE2-0928E8C4DCF7}"/>
              </a:ext>
            </a:extLst>
          </p:cNvPr>
          <p:cNvSpPr txBox="1"/>
          <p:nvPr/>
        </p:nvSpPr>
        <p:spPr>
          <a:xfrm>
            <a:off x="867410" y="137795"/>
            <a:ext cx="11273790" cy="754380"/>
          </a:xfrm>
          <a:prstGeom prst="parallelogram">
            <a:avLst>
              <a:gd name="adj" fmla="val 70791"/>
            </a:avLst>
          </a:prstGeom>
          <a:solidFill>
            <a:srgbClr val="004F8A"/>
          </a:solidFill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72F0589-20BF-36EB-2D42-ACBEA930B108}"/>
              </a:ext>
            </a:extLst>
          </p:cNvPr>
          <p:cNvSpPr txBox="1"/>
          <p:nvPr/>
        </p:nvSpPr>
        <p:spPr>
          <a:xfrm>
            <a:off x="1465580" y="247015"/>
            <a:ext cx="10078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Quantum information science meets high energy physics</a:t>
            </a:r>
            <a:endParaRPr kumimoji="0" lang="zh-CN" altLang="en-US" sz="32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9" name="灯片编号占位符 1">
            <a:extLst>
              <a:ext uri="{FF2B5EF4-FFF2-40B4-BE49-F238E27FC236}">
                <a16:creationId xmlns:a16="http://schemas.microsoft.com/office/drawing/2014/main" id="{3D0CAB2B-2F4B-BC0F-4AA7-6AE848873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1279" y="6416040"/>
            <a:ext cx="2743200" cy="365125"/>
          </a:xfrm>
        </p:spPr>
        <p:txBody>
          <a:bodyPr/>
          <a:lstStyle/>
          <a:p>
            <a:fld id="{D81BC2DF-976F-4C49-92B9-E79BD60CFE9D}" type="slidenum">
              <a:rPr lang="zh-CN" altLang="en-US" sz="1600" smtClean="0"/>
              <a:t>13</a:t>
            </a:fld>
            <a:endParaRPr lang="zh-CN" altLang="en-US" sz="16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414BF9-6224-D404-00C0-49C022100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368" y="2412603"/>
            <a:ext cx="7489517" cy="38643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D741E3-3345-0505-15A3-CEDD21B0DC10}"/>
              </a:ext>
            </a:extLst>
          </p:cNvPr>
          <p:cNvSpPr txBox="1"/>
          <p:nvPr/>
        </p:nvSpPr>
        <p:spPr>
          <a:xfrm>
            <a:off x="7667844" y="3039474"/>
            <a:ext cx="1857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RHIC Nature 2026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B39BE6-B96D-98AD-3450-C2EF7D8B2C01}"/>
              </a:ext>
            </a:extLst>
          </p:cNvPr>
          <p:cNvSpPr txBox="1"/>
          <p:nvPr/>
        </p:nvSpPr>
        <p:spPr>
          <a:xfrm>
            <a:off x="220980" y="1056690"/>
            <a:ext cx="11663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The study of quantum information in high-energy collider physics is rapidly transitioning from a theoretical curiosity to an experimental reality. </a:t>
            </a:r>
            <a:endParaRPr lang="en-CN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ACA79E-CC6C-CF1C-1EDD-85C05EE1AA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410" y="2198705"/>
            <a:ext cx="2537810" cy="1856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733391-8348-3E9A-70DD-43147D2F5C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490" y="4452398"/>
            <a:ext cx="2642100" cy="17155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A7F90AF-2E89-9DE9-F4E5-6481F7C8DEC6}"/>
              </a:ext>
            </a:extLst>
          </p:cNvPr>
          <p:cNvSpPr txBox="1"/>
          <p:nvPr/>
        </p:nvSpPr>
        <p:spPr>
          <a:xfrm>
            <a:off x="1298337" y="3997079"/>
            <a:ext cx="2075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ATLAS Nature 2024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2CCC62-ADCE-635E-5A9A-7AA24722530F}"/>
              </a:ext>
            </a:extLst>
          </p:cNvPr>
          <p:cNvSpPr txBox="1"/>
          <p:nvPr/>
        </p:nvSpPr>
        <p:spPr>
          <a:xfrm>
            <a:off x="433614" y="6225295"/>
            <a:ext cx="3805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BESIII Nature Communications 2025</a:t>
            </a:r>
            <a:endParaRPr lang="en-CN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E34D80-A878-BA88-8FDA-B812810EE2F5}"/>
              </a:ext>
            </a:extLst>
          </p:cNvPr>
          <p:cNvSpPr txBox="1"/>
          <p:nvPr/>
        </p:nvSpPr>
        <p:spPr>
          <a:xfrm>
            <a:off x="5001570" y="2043962"/>
            <a:ext cx="7190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“Measuring spin correlation between quarks during QCD confinement”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37263567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EF186-D32C-9562-55F3-3309F578B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26C2C4B3-9573-20A4-40C2-BD80ECD9BF24}"/>
              </a:ext>
            </a:extLst>
          </p:cNvPr>
          <p:cNvSpPr txBox="1"/>
          <p:nvPr/>
        </p:nvSpPr>
        <p:spPr>
          <a:xfrm>
            <a:off x="867410" y="137795"/>
            <a:ext cx="11273790" cy="754380"/>
          </a:xfrm>
          <a:prstGeom prst="parallelogram">
            <a:avLst>
              <a:gd name="adj" fmla="val 70791"/>
            </a:avLst>
          </a:prstGeom>
          <a:solidFill>
            <a:srgbClr val="004F8A"/>
          </a:solidFill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14AD6B5-62E4-C81E-709E-6F4040B48374}"/>
              </a:ext>
            </a:extLst>
          </p:cNvPr>
          <p:cNvSpPr txBox="1"/>
          <p:nvPr/>
        </p:nvSpPr>
        <p:spPr>
          <a:xfrm>
            <a:off x="1465580" y="247015"/>
            <a:ext cx="94211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Effective field theory for decoherence</a:t>
            </a:r>
          </a:p>
        </p:txBody>
      </p:sp>
      <p:sp>
        <p:nvSpPr>
          <p:cNvPr id="9" name="灯片编号占位符 1">
            <a:extLst>
              <a:ext uri="{FF2B5EF4-FFF2-40B4-BE49-F238E27FC236}">
                <a16:creationId xmlns:a16="http://schemas.microsoft.com/office/drawing/2014/main" id="{47384FD7-A3AC-A538-3993-A0117BC8D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1279" y="6416040"/>
            <a:ext cx="2743200" cy="365125"/>
          </a:xfrm>
        </p:spPr>
        <p:txBody>
          <a:bodyPr/>
          <a:lstStyle/>
          <a:p>
            <a:fld id="{D81BC2DF-976F-4C49-92B9-E79BD60CFE9D}" type="slidenum">
              <a:rPr lang="zh-CN" altLang="en-US" sz="1600" smtClean="0"/>
              <a:t>14</a:t>
            </a:fld>
            <a:endParaRPr lang="zh-CN" altLang="en-US" sz="16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D0CBAF-EE4C-E116-7A21-220B4730DFEA}"/>
              </a:ext>
            </a:extLst>
          </p:cNvPr>
          <p:cNvSpPr txBox="1"/>
          <p:nvPr/>
        </p:nvSpPr>
        <p:spPr>
          <a:xfrm>
            <a:off x="551738" y="928310"/>
            <a:ext cx="116402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S.J. Lin(</a:t>
            </a:r>
            <a:r>
              <a:rPr lang="zh-CN" altLang="en-US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林士佳</a:t>
            </a:r>
            <a:r>
              <a:rPr lang="en-US" altLang="zh-CN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), M.J. Liu(</a:t>
            </a:r>
            <a:r>
              <a:rPr lang="zh-CN" altLang="en-US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刘铭钧</a:t>
            </a:r>
            <a:r>
              <a:rPr lang="en-US" altLang="zh-CN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), </a:t>
            </a:r>
            <a:r>
              <a:rPr lang="en-US" altLang="zh-CN" sz="1600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DYS</a:t>
            </a:r>
            <a:r>
              <a:rPr lang="en-US" altLang="zh-CN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S.Y. Wei 25</a:t>
            </a:r>
            <a:r>
              <a:rPr lang="zh-CN" altLang="en-US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JHEP; J.Y. Gu, S.J. Lin(</a:t>
            </a:r>
            <a:r>
              <a:rPr lang="zh-CN" altLang="en-US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林士佳</a:t>
            </a:r>
            <a:r>
              <a:rPr lang="en-US" altLang="zh-CN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), </a:t>
            </a:r>
            <a:r>
              <a:rPr lang="en-US" altLang="zh-CN" sz="1600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DYS</a:t>
            </a:r>
            <a:r>
              <a:rPr lang="en-US" altLang="zh-CN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S.X. Yang(</a:t>
            </a:r>
            <a:r>
              <a:rPr lang="zh-CN" altLang="en-US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杨斯翔</a:t>
            </a:r>
            <a:r>
              <a:rPr lang="en-US" altLang="zh-CN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), L.T Wang 25</a:t>
            </a:r>
            <a:endParaRPr lang="en-C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CF8F50-5079-3AC8-4D68-DE5FCE3A2C92}"/>
              </a:ext>
            </a:extLst>
          </p:cNvPr>
          <p:cNvSpPr txBox="1"/>
          <p:nvPr/>
        </p:nvSpPr>
        <p:spPr>
          <a:xfrm>
            <a:off x="194936" y="1207866"/>
            <a:ext cx="11984001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A systematic framework calculating decoherence</a:t>
            </a:r>
            <a:r>
              <a:rPr lang="zh-CN" alt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200" b="1" dirty="0">
                <a:latin typeface="Calibri" panose="020F0502020204030204" pitchFamily="34" charset="0"/>
                <a:cs typeface="Calibri" panose="020F0502020204030204" pitchFamily="34" charset="0"/>
              </a:rPr>
              <a:t>in high energy collisions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by combing SCET with the formalism of open quantum systems.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The renormalization group evolution constitutes a quantum channel, where the RG flow parameter, rather than time, drives a Markovian loss of quantum coherence.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7B6C2D-4608-AD0B-FB62-35F513314B48}"/>
              </a:ext>
            </a:extLst>
          </p:cNvPr>
          <p:cNvSpPr txBox="1"/>
          <p:nvPr/>
        </p:nvSpPr>
        <p:spPr>
          <a:xfrm>
            <a:off x="7200705" y="5689166"/>
            <a:ext cx="45312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effectLst/>
                <a:latin typeface="Helvetica" pitchFamily="2" charset="0"/>
              </a:rPr>
              <a:t>decoherence = RG flow</a:t>
            </a:r>
            <a:endParaRPr lang="en-US" sz="2000" dirty="0">
              <a:solidFill>
                <a:srgbClr val="C00000"/>
              </a:solidFill>
              <a:effectLst/>
              <a:latin typeface="Helvetica" pitchFamily="2" charset="0"/>
            </a:endParaRPr>
          </a:p>
          <a:p>
            <a:pPr algn="ctr"/>
            <a:r>
              <a:rPr lang="en-US" sz="2000" dirty="0">
                <a:solidFill>
                  <a:srgbClr val="C00000"/>
                </a:solidFill>
                <a:effectLst/>
                <a:latin typeface="Helvetica" pitchFamily="2" charset="0"/>
              </a:rPr>
              <a:t>anomalous dimensions in RGE determine the information loss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1D2F69-7DE3-A563-A286-12BD72CB70A2}"/>
              </a:ext>
            </a:extLst>
          </p:cNvPr>
          <p:cNvSpPr txBox="1"/>
          <p:nvPr/>
        </p:nvSpPr>
        <p:spPr>
          <a:xfrm>
            <a:off x="204032" y="2784618"/>
            <a:ext cx="6793328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US" b="1" dirty="0">
                <a:solidFill>
                  <a:srgbClr val="000000"/>
                </a:solidFill>
                <a:latin typeface="Helvetica" pitchFamily="2" charset="0"/>
              </a:rPr>
              <a:t>E.g. Applications </a:t>
            </a:r>
            <a:r>
              <a:rPr lang="en-US" b="1" dirty="0">
                <a:solidFill>
                  <a:srgbClr val="000000"/>
                </a:solidFill>
                <a:effectLst/>
                <a:latin typeface="Helvetica" pitchFamily="2" charset="0"/>
              </a:rPr>
              <a:t>in QED processes</a:t>
            </a:r>
            <a:endParaRPr lang="en-CN" b="1" dirty="0">
              <a:solidFill>
                <a:srgbClr val="000000"/>
              </a:solidFill>
              <a:latin typeface="Helvetica" pitchFamily="2" charset="0"/>
            </a:endParaRP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US" b="1" dirty="0">
                <a:solidFill>
                  <a:srgbClr val="000000"/>
                </a:solidFill>
                <a:effectLst/>
                <a:latin typeface="Helvetica" pitchFamily="2" charset="0"/>
              </a:rPr>
              <a:t>Lindblad equation and jump operators</a:t>
            </a:r>
            <a:endParaRPr lang="en-US" dirty="0">
              <a:solidFill>
                <a:srgbClr val="000000"/>
              </a:solidFill>
              <a:latin typeface="Helvetica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b="1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b="1" dirty="0">
              <a:solidFill>
                <a:srgbClr val="000000"/>
              </a:solidFill>
              <a:latin typeface="Helvetica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b="1" dirty="0">
              <a:solidFill>
                <a:srgbClr val="000000"/>
              </a:solidFill>
              <a:latin typeface="Helvetica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b="1" dirty="0">
              <a:solidFill>
                <a:srgbClr val="000000"/>
              </a:solidFill>
              <a:latin typeface="Helvetica" pitchFamily="2" charset="0"/>
            </a:endParaRPr>
          </a:p>
          <a:p>
            <a:endParaRPr lang="en-US" b="1" dirty="0">
              <a:solidFill>
                <a:srgbClr val="000000"/>
              </a:solidFill>
              <a:latin typeface="Helvetica" pitchFamily="2" charset="0"/>
            </a:endParaRPr>
          </a:p>
          <a:p>
            <a:pPr marL="357750" indent="-321750">
              <a:buFont typeface="Wingdings" pitchFamily="2" charset="2"/>
              <a:buChar char="Ø"/>
            </a:pPr>
            <a:r>
              <a:rPr lang="en-US" b="1" dirty="0">
                <a:solidFill>
                  <a:srgbClr val="000000"/>
                </a:solidFill>
                <a:latin typeface="Helvetica" pitchFamily="2" charset="0"/>
              </a:rPr>
              <a:t>E</a:t>
            </a:r>
            <a:r>
              <a:rPr lang="en-US" b="1" dirty="0">
                <a:solidFill>
                  <a:srgbClr val="000000"/>
                </a:solidFill>
                <a:effectLst/>
                <a:latin typeface="Helvetica" pitchFamily="2" charset="0"/>
              </a:rPr>
              <a:t>ach </a:t>
            </a:r>
            <a:r>
              <a:rPr lang="en-US" b="1" dirty="0">
                <a:solidFill>
                  <a:srgbClr val="000000"/>
                </a:solidFill>
                <a:latin typeface="Helvetica" pitchFamily="2" charset="0"/>
              </a:rPr>
              <a:t>“</a:t>
            </a:r>
            <a:r>
              <a:rPr lang="en-US" b="1" dirty="0">
                <a:solidFill>
                  <a:srgbClr val="000000"/>
                </a:solidFill>
                <a:effectLst/>
                <a:latin typeface="Helvetica" pitchFamily="2" charset="0"/>
              </a:rPr>
              <a:t>jump” corresponds to an unresolved collinear photon emission from either of the fermion legs, which induces a stochastic </a:t>
            </a:r>
            <a:r>
              <a:rPr lang="en-US" b="1" dirty="0">
                <a:solidFill>
                  <a:srgbClr val="A30003"/>
                </a:solidFill>
                <a:effectLst/>
                <a:latin typeface="Helvetica" pitchFamily="2" charset="0"/>
              </a:rPr>
              <a:t>phase-flip </a:t>
            </a:r>
            <a:r>
              <a:rPr lang="en-US" b="1" dirty="0">
                <a:effectLst/>
                <a:latin typeface="Helvetica" pitchFamily="2" charset="0"/>
              </a:rPr>
              <a:t>quantum channel</a:t>
            </a:r>
          </a:p>
          <a:p>
            <a:pPr marL="357750" indent="-321750">
              <a:spcBef>
                <a:spcPts val="600"/>
              </a:spcBef>
              <a:buFont typeface="Wingdings" pitchFamily="2" charset="2"/>
              <a:buChar char="Ø"/>
            </a:pPr>
            <a:r>
              <a:rPr lang="en-US" b="1" dirty="0">
                <a:latin typeface="Helvetica" pitchFamily="2" charset="0"/>
              </a:rPr>
              <a:t>Reduction of the concurrence</a:t>
            </a:r>
            <a:endParaRPr lang="en-US" b="1" dirty="0">
              <a:effectLst/>
              <a:latin typeface="Helvetica" pitchFamily="2" charset="0"/>
            </a:endParaRPr>
          </a:p>
          <a:p>
            <a:endParaRPr lang="en-US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F42BB43-3C37-B388-EABA-72D02AB56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516" y="3666397"/>
            <a:ext cx="6793328" cy="4958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133CC5-329D-6023-E7BE-01FCBF8F7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0155" y="4339387"/>
            <a:ext cx="5363535" cy="4025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B221064-7D36-0726-9A4B-33E13D313D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4541" y="2804188"/>
            <a:ext cx="2040426" cy="3503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22E6101-7783-20E1-8EF1-DB104C8347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7063" y="6096715"/>
            <a:ext cx="1984234" cy="562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83B512E-636E-FA90-2698-C97254DD26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3690" y="2776194"/>
            <a:ext cx="3856433" cy="29481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F12C17-ABE6-36BE-3956-FBD99D367C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1737" y="4431323"/>
            <a:ext cx="1448462" cy="27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9705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BF0855-43F8-1C52-7A04-78FB37867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CE4B79-350F-9C92-2A39-FCD6550E8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8336" y="3563198"/>
            <a:ext cx="4909838" cy="3157007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ECF5FABA-6ED9-81DF-4AB9-E00A26140CCB}"/>
              </a:ext>
            </a:extLst>
          </p:cNvPr>
          <p:cNvSpPr txBox="1"/>
          <p:nvPr/>
        </p:nvSpPr>
        <p:spPr>
          <a:xfrm>
            <a:off x="867410" y="137795"/>
            <a:ext cx="11273790" cy="754380"/>
          </a:xfrm>
          <a:prstGeom prst="parallelogram">
            <a:avLst>
              <a:gd name="adj" fmla="val 70791"/>
            </a:avLst>
          </a:prstGeom>
          <a:solidFill>
            <a:srgbClr val="004F8A"/>
          </a:solidFill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4634A09-8697-E738-FF54-D58D98B77175}"/>
              </a:ext>
            </a:extLst>
          </p:cNvPr>
          <p:cNvSpPr txBox="1"/>
          <p:nvPr/>
        </p:nvSpPr>
        <p:spPr>
          <a:xfrm>
            <a:off x="1465580" y="247015"/>
            <a:ext cx="10078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Nucleon tomography with zero-</a:t>
            </a:r>
            <a:r>
              <a:rPr kumimoji="0" lang="en-US" altLang="zh-CN" sz="3200" b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jettiness</a:t>
            </a:r>
            <a:endParaRPr kumimoji="0" lang="zh-CN" altLang="en-US" sz="32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9" name="灯片编号占位符 1">
            <a:extLst>
              <a:ext uri="{FF2B5EF4-FFF2-40B4-BE49-F238E27FC236}">
                <a16:creationId xmlns:a16="http://schemas.microsoft.com/office/drawing/2014/main" id="{A71F9E7F-979D-84B4-55C0-5F94E3E2E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1279" y="6416040"/>
            <a:ext cx="2743200" cy="365125"/>
          </a:xfrm>
        </p:spPr>
        <p:txBody>
          <a:bodyPr/>
          <a:lstStyle/>
          <a:p>
            <a:fld id="{D81BC2DF-976F-4C49-92B9-E79BD60CFE9D}" type="slidenum">
              <a:rPr lang="zh-CN" altLang="en-US" sz="1600" smtClean="0"/>
              <a:t>15</a:t>
            </a:fld>
            <a:endParaRPr lang="zh-CN" altLang="en-US" sz="16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777CEC-9229-2223-5354-5868C6404BFC}"/>
              </a:ext>
            </a:extLst>
          </p:cNvPr>
          <p:cNvSpPr txBox="1"/>
          <p:nvPr/>
        </p:nvSpPr>
        <p:spPr>
          <a:xfrm>
            <a:off x="6748530" y="978195"/>
            <a:ext cx="5448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chemeClr val="accent6">
                    <a:lumMod val="50000"/>
                  </a:schemeClr>
                </a:solidFill>
                <a:latin typeface="TeXGyrePagellaX"/>
              </a:rPr>
              <a:t>Fang(</a:t>
            </a:r>
            <a:r>
              <a:rPr lang="zh-CN" altLang="en-US" dirty="0">
                <a:solidFill>
                  <a:schemeClr val="accent6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方申</a:t>
            </a:r>
            <a:r>
              <a:rPr lang="en-US" altLang="zh-CN" sz="1800" dirty="0">
                <a:solidFill>
                  <a:schemeClr val="accent6">
                    <a:lumMod val="50000"/>
                  </a:schemeClr>
                </a:solidFill>
                <a:latin typeface="TeXGyrePagellaX"/>
              </a:rPr>
              <a:t>), Lin</a:t>
            </a:r>
            <a:r>
              <a:rPr lang="en-US" altLang="zh-CN" dirty="0">
                <a:solidFill>
                  <a:schemeClr val="accent6">
                    <a:lumMod val="50000"/>
                  </a:schemeClr>
                </a:solidFill>
                <a:latin typeface="TeXGyrePagellaX"/>
              </a:rPr>
              <a:t>(</a:t>
            </a:r>
            <a:r>
              <a:rPr lang="zh-CN" altLang="en-US" dirty="0">
                <a:solidFill>
                  <a:schemeClr val="accent6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林硕</a:t>
            </a:r>
            <a:r>
              <a:rPr lang="en-US" altLang="zh-CN" dirty="0">
                <a:solidFill>
                  <a:schemeClr val="accent6">
                    <a:lumMod val="50000"/>
                  </a:schemeClr>
                </a:solidFill>
                <a:latin typeface="TeXGyrePagellaX"/>
              </a:rPr>
              <a:t>)</a:t>
            </a:r>
            <a:r>
              <a:rPr lang="en-US" altLang="zh-CN" sz="1800" dirty="0">
                <a:solidFill>
                  <a:schemeClr val="accent6">
                    <a:lumMod val="50000"/>
                  </a:schemeClr>
                </a:solidFill>
                <a:latin typeface="TeXGyrePagellaX"/>
              </a:rPr>
              <a:t>, </a:t>
            </a:r>
            <a:r>
              <a:rPr lang="en-US" altLang="zh-CN" sz="1800" u="sng" dirty="0">
                <a:solidFill>
                  <a:schemeClr val="accent6">
                    <a:lumMod val="50000"/>
                  </a:schemeClr>
                </a:solidFill>
                <a:latin typeface="TeXGyrePagellaX"/>
              </a:rPr>
              <a:t>DYS</a:t>
            </a:r>
            <a:r>
              <a:rPr lang="en-US" altLang="zh-CN" sz="1800" dirty="0">
                <a:solidFill>
                  <a:schemeClr val="accent6">
                    <a:lumMod val="50000"/>
                  </a:schemeClr>
                </a:solidFill>
                <a:latin typeface="TeXGyrePagellaX"/>
              </a:rPr>
              <a:t>, Zhou PRL136 (2026)021901</a:t>
            </a:r>
            <a:endParaRPr lang="en-CN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2161870-3AC9-3B6A-3FCB-15BBE1DAFB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9563" y="1491246"/>
            <a:ext cx="3709816" cy="6895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A85DEC2-CE44-1EE8-BE17-94247A1C90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7403" y="2442467"/>
            <a:ext cx="3540772" cy="749811"/>
          </a:xfrm>
          <a:prstGeom prst="rect">
            <a:avLst/>
          </a:prstGeom>
        </p:spPr>
      </p:pic>
      <p:sp>
        <p:nvSpPr>
          <p:cNvPr id="22" name="Down Arrow 21">
            <a:extLst>
              <a:ext uri="{FF2B5EF4-FFF2-40B4-BE49-F238E27FC236}">
                <a16:creationId xmlns:a16="http://schemas.microsoft.com/office/drawing/2014/main" id="{696FF2EA-310E-F3E3-48F2-EC222BB1BF3E}"/>
              </a:ext>
            </a:extLst>
          </p:cNvPr>
          <p:cNvSpPr/>
          <p:nvPr/>
        </p:nvSpPr>
        <p:spPr>
          <a:xfrm>
            <a:off x="8996418" y="2149995"/>
            <a:ext cx="235131" cy="39335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3" name="Down Arrow 22">
            <a:extLst>
              <a:ext uri="{FF2B5EF4-FFF2-40B4-BE49-F238E27FC236}">
                <a16:creationId xmlns:a16="http://schemas.microsoft.com/office/drawing/2014/main" id="{FFB918DB-6157-1D04-2A7E-DFB09A43693A}"/>
              </a:ext>
            </a:extLst>
          </p:cNvPr>
          <p:cNvSpPr/>
          <p:nvPr/>
        </p:nvSpPr>
        <p:spPr>
          <a:xfrm>
            <a:off x="10816511" y="2105634"/>
            <a:ext cx="235131" cy="39335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175665D-2278-8759-D08B-968DA9E853BE}"/>
                  </a:ext>
                </a:extLst>
              </p:cNvPr>
              <p:cNvSpPr txBox="1"/>
              <p:nvPr/>
            </p:nvSpPr>
            <p:spPr>
              <a:xfrm>
                <a:off x="113826" y="1379280"/>
                <a:ext cx="7785738" cy="5489571"/>
              </a:xfrm>
              <a:prstGeom prst="rect">
                <a:avLst/>
              </a:prstGeom>
              <a:noFill/>
            </p:spPr>
            <p:txBody>
              <a:bodyPr wrap="square" lIns="108000" tIns="36000" bIns="36000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altLang="zh-CN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TMDs encode the quantum correlations between hadron polarization and the motion and polarization of quarks and gluons</a:t>
                </a: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altLang="zh-CN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However, at high energies, initial state radiation acts as environmental noise, causing decoherence that obscures these signals.</a:t>
                </a: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altLang="zh-CN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We introduce 0-jettiness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𝝉</m:t>
                    </m:r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𝟐</m:t>
                    </m:r>
                    <m:nary>
                      <m:naryPr>
                        <m:chr m:val="∑"/>
                        <m:supHide m:val="on"/>
                        <m:ctrlP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naryPr>
                      <m:sub>
                        <m: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𝒊</m:t>
                        </m:r>
                      </m:sub>
                      <m:sup/>
                      <m:e>
                        <m:r>
                          <a:rPr lang="en-US" altLang="zh-CN" sz="20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𝐦𝐢𝐧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altLang="zh-CN" sz="2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20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𝒑</m:t>
                                </m:r>
                              </m:e>
                              <m:sub>
                                <m:r>
                                  <a:rPr lang="en-US" altLang="zh-CN" sz="20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𝒂</m:t>
                                </m:r>
                              </m:sub>
                            </m:sSub>
                            <m:r>
                              <a:rPr lang="en-US" altLang="zh-CN" sz="2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⋅</m:t>
                            </m:r>
                            <m:sSub>
                              <m:sSubPr>
                                <m:ctrlPr>
                                  <a:rPr lang="en-US" altLang="zh-CN" sz="20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𝒍</m:t>
                                </m:r>
                              </m:e>
                              <m:sub>
                                <m:r>
                                  <a:rPr lang="en-US" altLang="zh-CN" sz="20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𝒊</m:t>
                                </m:r>
                              </m:sub>
                            </m:sSub>
                            <m:r>
                              <a:rPr lang="en-US" altLang="zh-CN" sz="2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 ,</m:t>
                            </m:r>
                            <m:sSub>
                              <m:sSubPr>
                                <m:ctrlPr>
                                  <a:rPr lang="en-US" altLang="zh-CN" sz="20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𝒑</m:t>
                                </m:r>
                              </m:e>
                              <m:sub>
                                <m:r>
                                  <a:rPr lang="en-US" altLang="zh-CN" sz="20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𝒃</m:t>
                                </m:r>
                              </m:sub>
                            </m:sSub>
                            <m:r>
                              <a:rPr lang="en-US" altLang="zh-CN" sz="2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⋅</m:t>
                            </m:r>
                            <m:sSub>
                              <m:sSubPr>
                                <m:ctrlPr>
                                  <a:rPr lang="en-US" altLang="zh-CN" sz="20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𝒍</m:t>
                                </m:r>
                              </m:e>
                              <m:sub>
                                <m:r>
                                  <a:rPr lang="en-US" altLang="zh-CN" sz="20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𝒊</m:t>
                                </m:r>
                              </m:sub>
                            </m:sSub>
                          </m:e>
                        </m:d>
                        <m: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/</m:t>
                        </m:r>
                        <m:sSup>
                          <m:sSupPr>
                            <m:ctrlPr>
                              <a:rPr lang="en-US" altLang="zh-CN" sz="2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US" altLang="zh-CN" sz="2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𝑸</m:t>
                            </m:r>
                          </m:e>
                          <m:sup>
                            <m:r>
                              <a:rPr lang="en-US" altLang="zh-CN" sz="2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𝟐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US" altLang="zh-CN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                               into a tunable resolution scale for quantum coherence</a:t>
                </a:r>
              </a:p>
              <a:p>
                <a:pPr marL="342900" indent="-342900">
                  <a:buFont typeface="Wingdings" pitchFamily="2" charset="2"/>
                  <a:buChar char="Ø"/>
                </a:pPr>
                <a:endParaRPr lang="en-US" altLang="zh-CN" sz="22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endParaRPr lang="en-US" altLang="zh-CN" sz="22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endParaRPr lang="en-US" altLang="zh-CN" sz="22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endParaRPr lang="en-US" altLang="zh-CN" sz="22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endParaRPr lang="en-US" altLang="zh-CN" sz="22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altLang="zh-CN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We demonstrate a substantial enhancement  of the asymmetry signal (e.g., by 83% for Z SSA at qT=5 GeV)</a:t>
                </a:r>
              </a:p>
              <a:p>
                <a:pPr marL="342900" indent="-342900">
                  <a:buFont typeface="Wingdings" pitchFamily="2" charset="2"/>
                  <a:buChar char="Ø"/>
                </a:pPr>
                <a:endParaRPr lang="en-US" altLang="zh-CN" sz="22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175665D-2278-8759-D08B-968DA9E853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26" y="1379280"/>
                <a:ext cx="7785738" cy="5489571"/>
              </a:xfrm>
              <a:prstGeom prst="rect">
                <a:avLst/>
              </a:prstGeom>
              <a:blipFill>
                <a:blip r:embed="rId6"/>
                <a:stretch>
                  <a:fillRect l="-651" t="-92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E85B4D8A-B5D8-84CC-6952-21F824E4B8D4}"/>
              </a:ext>
            </a:extLst>
          </p:cNvPr>
          <p:cNvGrpSpPr/>
          <p:nvPr/>
        </p:nvGrpSpPr>
        <p:grpSpPr>
          <a:xfrm>
            <a:off x="2340677" y="4298686"/>
            <a:ext cx="4407853" cy="1353040"/>
            <a:chOff x="974044" y="4125680"/>
            <a:chExt cx="5153245" cy="1504904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07CB66C-9D0A-6E8C-E93E-572599F74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74044" y="4125680"/>
              <a:ext cx="5022616" cy="1504904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C0011FA-7A97-D42E-EFEE-2B81A4E7CA25}"/>
                </a:ext>
              </a:extLst>
            </p:cNvPr>
            <p:cNvSpPr/>
            <p:nvPr/>
          </p:nvSpPr>
          <p:spPr>
            <a:xfrm>
              <a:off x="5787655" y="5013776"/>
              <a:ext cx="339634" cy="4441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dirty="0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7B5644DD-CCD5-2590-6C3D-A6937D315AE8}"/>
              </a:ext>
            </a:extLst>
          </p:cNvPr>
          <p:cNvSpPr txBox="1"/>
          <p:nvPr/>
        </p:nvSpPr>
        <p:spPr>
          <a:xfrm>
            <a:off x="502220" y="4650490"/>
            <a:ext cx="1726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Modified Sukakov factor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1BE7CD-316B-417E-4E08-A922542C45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6492668" y="4849415"/>
            <a:ext cx="1608578" cy="24848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A15BC6-6755-A0DC-CB77-5D8C8DD847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39225" y="3496098"/>
            <a:ext cx="10678910" cy="329120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DE31F8EE-798D-9F1C-FE2C-F1C7A7650E64}"/>
              </a:ext>
            </a:extLst>
          </p:cNvPr>
          <p:cNvGrpSpPr/>
          <p:nvPr/>
        </p:nvGrpSpPr>
        <p:grpSpPr>
          <a:xfrm>
            <a:off x="2243142" y="3890803"/>
            <a:ext cx="9446638" cy="2322906"/>
            <a:chOff x="2243142" y="3890803"/>
            <a:chExt cx="9446638" cy="2322906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658CDB1-0A7C-6B51-C8E3-EB5068F3A48C}"/>
                </a:ext>
              </a:extLst>
            </p:cNvPr>
            <p:cNvCxnSpPr>
              <a:cxnSpLocks/>
            </p:cNvCxnSpPr>
            <p:nvPr/>
          </p:nvCxnSpPr>
          <p:spPr>
            <a:xfrm>
              <a:off x="2387259" y="3890803"/>
              <a:ext cx="9302521" cy="652926"/>
            </a:xfrm>
            <a:prstGeom prst="straightConnector1">
              <a:avLst/>
            </a:prstGeom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7D91C27-CE53-2E2F-953C-EE87E989A8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43142" y="5563580"/>
              <a:ext cx="9446638" cy="650129"/>
            </a:xfrm>
            <a:prstGeom prst="straightConnector1">
              <a:avLst/>
            </a:prstGeom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05B48FF-4B53-B609-3648-F23FAAF1DD2A}"/>
              </a:ext>
            </a:extLst>
          </p:cNvPr>
          <p:cNvGrpSpPr/>
          <p:nvPr/>
        </p:nvGrpSpPr>
        <p:grpSpPr>
          <a:xfrm>
            <a:off x="4210112" y="70697"/>
            <a:ext cx="4204876" cy="3508068"/>
            <a:chOff x="4210112" y="70697"/>
            <a:chExt cx="4204876" cy="350806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7F665E6-85E7-9300-BF79-E6A1B4661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210112" y="70697"/>
              <a:ext cx="4204876" cy="350806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5B3AFF3-1BA0-F035-72B4-62C6B9D96F14}"/>
                </a:ext>
              </a:extLst>
            </p:cNvPr>
            <p:cNvSpPr txBox="1"/>
            <p:nvPr/>
          </p:nvSpPr>
          <p:spPr>
            <a:xfrm>
              <a:off x="7038519" y="215262"/>
              <a:ext cx="11621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N" dirty="0">
                  <a:solidFill>
                    <a:schemeClr val="accent6">
                      <a:lumMod val="50000"/>
                    </a:schemeClr>
                  </a:solidFill>
                </a:rPr>
                <a:t>Nature 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02671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644FA-C5CA-22D0-BA2F-A3DDE0CF1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8367A93D-2DAE-7A3A-0A27-51D27E6E7EBB}"/>
              </a:ext>
            </a:extLst>
          </p:cNvPr>
          <p:cNvSpPr txBox="1"/>
          <p:nvPr/>
        </p:nvSpPr>
        <p:spPr>
          <a:xfrm>
            <a:off x="867410" y="137795"/>
            <a:ext cx="11273790" cy="754380"/>
          </a:xfrm>
          <a:prstGeom prst="parallelogram">
            <a:avLst>
              <a:gd name="adj" fmla="val 70791"/>
            </a:avLst>
          </a:prstGeom>
          <a:solidFill>
            <a:srgbClr val="004F8A"/>
          </a:solidFill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C2D3952-D339-A728-63FE-773CBFCFB325}"/>
              </a:ext>
            </a:extLst>
          </p:cNvPr>
          <p:cNvSpPr txBox="1"/>
          <p:nvPr/>
        </p:nvSpPr>
        <p:spPr>
          <a:xfrm>
            <a:off x="1465580" y="247015"/>
            <a:ext cx="10418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总结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与展望</a:t>
            </a:r>
          </a:p>
        </p:txBody>
      </p:sp>
      <p:sp>
        <p:nvSpPr>
          <p:cNvPr id="9" name="灯片编号占位符 1">
            <a:extLst>
              <a:ext uri="{FF2B5EF4-FFF2-40B4-BE49-F238E27FC236}">
                <a16:creationId xmlns:a16="http://schemas.microsoft.com/office/drawing/2014/main" id="{9393A614-C42C-42C7-FCF8-679E5EBBF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1279" y="6416040"/>
            <a:ext cx="2743200" cy="365125"/>
          </a:xfrm>
        </p:spPr>
        <p:txBody>
          <a:bodyPr/>
          <a:lstStyle/>
          <a:p>
            <a:fld id="{D81BC2DF-976F-4C49-92B9-E79BD60CFE9D}" type="slidenum">
              <a:rPr lang="zh-CN" altLang="en-US" sz="1600" smtClean="0"/>
              <a:t>16</a:t>
            </a:fld>
            <a:endParaRPr lang="zh-CN" altLang="en-US" sz="16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5F196FE-23E4-F4D4-7DC4-F02C13B375E0}"/>
              </a:ext>
            </a:extLst>
          </p:cNvPr>
          <p:cNvSpPr txBox="1"/>
          <p:nvPr/>
        </p:nvSpPr>
        <p:spPr>
          <a:xfrm>
            <a:off x="0" y="1272296"/>
            <a:ext cx="12039600" cy="58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Helvetica"/>
              </a:rPr>
              <a:t>QCD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Helvetica"/>
              </a:rPr>
              <a:t>对撞机物理研究从“总截面”的宏观成功，迈向“微分与极化”的微观精密时代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sym typeface="Helvetica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E4B43F7-8981-1878-8CBA-F4F56827D7E7}"/>
              </a:ext>
            </a:extLst>
          </p:cNvPr>
          <p:cNvGrpSpPr/>
          <p:nvPr/>
        </p:nvGrpSpPr>
        <p:grpSpPr>
          <a:xfrm>
            <a:off x="597779" y="2305483"/>
            <a:ext cx="10264375" cy="2496313"/>
            <a:chOff x="963812" y="4214748"/>
            <a:chExt cx="10264375" cy="2496313"/>
          </a:xfrm>
        </p:grpSpPr>
        <p:graphicFrame>
          <p:nvGraphicFramePr>
            <p:cNvPr id="14" name="Diagram 13">
              <a:extLst>
                <a:ext uri="{FF2B5EF4-FFF2-40B4-BE49-F238E27FC236}">
                  <a16:creationId xmlns:a16="http://schemas.microsoft.com/office/drawing/2014/main" id="{B111743F-AA38-EB87-339B-01971E1E4E1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320528818"/>
                </p:ext>
              </p:extLst>
            </p:nvPr>
          </p:nvGraphicFramePr>
          <p:xfrm>
            <a:off x="963812" y="4214748"/>
            <a:ext cx="4405376" cy="249631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aphicFrame>
          <p:nvGraphicFramePr>
            <p:cNvPr id="15" name="Diagram 14">
              <a:extLst>
                <a:ext uri="{FF2B5EF4-FFF2-40B4-BE49-F238E27FC236}">
                  <a16:creationId xmlns:a16="http://schemas.microsoft.com/office/drawing/2014/main" id="{DACAF469-FA51-91AB-E320-79A98C170FA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747603630"/>
                </p:ext>
              </p:extLst>
            </p:nvPr>
          </p:nvGraphicFramePr>
          <p:xfrm>
            <a:off x="6822811" y="4214748"/>
            <a:ext cx="4405376" cy="249631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</p:grpSp>
      <p:sp>
        <p:nvSpPr>
          <p:cNvPr id="16" name="箭头: 左右 6">
            <a:extLst>
              <a:ext uri="{FF2B5EF4-FFF2-40B4-BE49-F238E27FC236}">
                <a16:creationId xmlns:a16="http://schemas.microsoft.com/office/drawing/2014/main" id="{00473C52-ABD6-73BC-05EC-E84CDE5BBBD4}"/>
              </a:ext>
            </a:extLst>
          </p:cNvPr>
          <p:cNvSpPr/>
          <p:nvPr/>
        </p:nvSpPr>
        <p:spPr>
          <a:xfrm>
            <a:off x="4491377" y="2595759"/>
            <a:ext cx="2477180" cy="1300379"/>
          </a:xfrm>
          <a:prstGeom prst="leftRightArrow">
            <a:avLst>
              <a:gd name="adj1" fmla="val 61373"/>
              <a:gd name="adj2" fmla="val 36494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QCD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因子化</a:t>
            </a:r>
            <a:endParaRPr lang="en-US" altLang="zh-CN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SCET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C1E8C22-0575-730B-CFBC-30A863295B53}"/>
              </a:ext>
            </a:extLst>
          </p:cNvPr>
          <p:cNvGrpSpPr/>
          <p:nvPr/>
        </p:nvGrpSpPr>
        <p:grpSpPr>
          <a:xfrm>
            <a:off x="2681966" y="4897842"/>
            <a:ext cx="6096000" cy="1518198"/>
            <a:chOff x="2681966" y="4897842"/>
            <a:chExt cx="6096000" cy="151819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1E77FBA-D44E-6CF0-F21C-78499E1F57F0}"/>
                </a:ext>
              </a:extLst>
            </p:cNvPr>
            <p:cNvSpPr txBox="1"/>
            <p:nvPr/>
          </p:nvSpPr>
          <p:spPr>
            <a:xfrm>
              <a:off x="2681966" y="5834983"/>
              <a:ext cx="6096000" cy="5810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Helvetica"/>
                </a:rPr>
                <a:t>量子信息的视角</a:t>
              </a:r>
              <a:endPara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"/>
              </a:endParaRPr>
            </a:p>
          </p:txBody>
        </p:sp>
        <p:sp>
          <p:nvSpPr>
            <p:cNvPr id="19" name="箭头: 左右 6">
              <a:extLst>
                <a:ext uri="{FF2B5EF4-FFF2-40B4-BE49-F238E27FC236}">
                  <a16:creationId xmlns:a16="http://schemas.microsoft.com/office/drawing/2014/main" id="{64139CB2-7E2C-BC90-4A82-83D20EC7F809}"/>
                </a:ext>
              </a:extLst>
            </p:cNvPr>
            <p:cNvSpPr/>
            <p:nvPr/>
          </p:nvSpPr>
          <p:spPr>
            <a:xfrm rot="2216454">
              <a:off x="2977027" y="4897842"/>
              <a:ext cx="1218773" cy="758041"/>
            </a:xfrm>
            <a:prstGeom prst="leftRightArrow">
              <a:avLst>
                <a:gd name="adj1" fmla="val 61373"/>
                <a:gd name="adj2" fmla="val 36494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纠缠</a:t>
              </a:r>
              <a:endPara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箭头: 左右 6">
              <a:extLst>
                <a:ext uri="{FF2B5EF4-FFF2-40B4-BE49-F238E27FC236}">
                  <a16:creationId xmlns:a16="http://schemas.microsoft.com/office/drawing/2014/main" id="{69D4CB76-4903-B5DF-87AD-A16EE07958E9}"/>
                </a:ext>
              </a:extLst>
            </p:cNvPr>
            <p:cNvSpPr/>
            <p:nvPr/>
          </p:nvSpPr>
          <p:spPr>
            <a:xfrm rot="19004882">
              <a:off x="7281358" y="4939370"/>
              <a:ext cx="1218773" cy="758041"/>
            </a:xfrm>
            <a:prstGeom prst="leftRightArrow">
              <a:avLst>
                <a:gd name="adj1" fmla="val 61373"/>
                <a:gd name="adj2" fmla="val 36494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退相干</a:t>
              </a:r>
              <a:endPara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07992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58574" y="2039508"/>
            <a:ext cx="10074852" cy="2778984"/>
            <a:chOff x="1028411" y="2203542"/>
            <a:chExt cx="10074852" cy="2778984"/>
          </a:xfrm>
        </p:grpSpPr>
        <p:cxnSp>
          <p:nvCxnSpPr>
            <p:cNvPr id="11" name="直接连接符 10"/>
            <p:cNvCxnSpPr/>
            <p:nvPr/>
          </p:nvCxnSpPr>
          <p:spPr>
            <a:xfrm>
              <a:off x="1028411" y="2203542"/>
              <a:ext cx="10014526" cy="0"/>
            </a:xfrm>
            <a:prstGeom prst="line">
              <a:avLst/>
            </a:prstGeom>
            <a:ln w="25400" cmpd="sng">
              <a:solidFill>
                <a:srgbClr val="335899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1088737" y="4982526"/>
              <a:ext cx="10014526" cy="0"/>
            </a:xfrm>
            <a:prstGeom prst="line">
              <a:avLst/>
            </a:prstGeom>
            <a:ln w="25400" cmpd="sng">
              <a:solidFill>
                <a:srgbClr val="335899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文本框 11"/>
            <p:cNvSpPr txBox="1"/>
            <p:nvPr/>
          </p:nvSpPr>
          <p:spPr>
            <a:xfrm>
              <a:off x="1295717" y="3239657"/>
              <a:ext cx="9600565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0" b="1" dirty="0">
                  <a:solidFill>
                    <a:srgbClr val="0171C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谢谢</a:t>
              </a:r>
            </a:p>
          </p:txBody>
        </p:sp>
      </p:grp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DCFD59-0F87-2733-6D6E-5C9739287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A8DC961D-F77F-07AF-9A3C-E52ACDFE191E}"/>
              </a:ext>
            </a:extLst>
          </p:cNvPr>
          <p:cNvSpPr txBox="1"/>
          <p:nvPr/>
        </p:nvSpPr>
        <p:spPr>
          <a:xfrm>
            <a:off x="867410" y="137795"/>
            <a:ext cx="11273790" cy="754380"/>
          </a:xfrm>
          <a:prstGeom prst="parallelogram">
            <a:avLst>
              <a:gd name="adj" fmla="val 70791"/>
            </a:avLst>
          </a:prstGeom>
          <a:solidFill>
            <a:srgbClr val="004F8A"/>
          </a:solidFill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FBC3C11-D170-C3CA-DBC7-72C76EE37891}"/>
              </a:ext>
            </a:extLst>
          </p:cNvPr>
          <p:cNvSpPr txBox="1"/>
          <p:nvPr/>
        </p:nvSpPr>
        <p:spPr>
          <a:xfrm>
            <a:off x="1465580" y="247015"/>
            <a:ext cx="84893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QCD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中两类重要的演生现象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灯片编号占位符 1">
            <a:extLst>
              <a:ext uri="{FF2B5EF4-FFF2-40B4-BE49-F238E27FC236}">
                <a16:creationId xmlns:a16="http://schemas.microsoft.com/office/drawing/2014/main" id="{DDC327F1-D233-54BE-D481-24C228240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1279" y="6416040"/>
            <a:ext cx="2743200" cy="365125"/>
          </a:xfrm>
        </p:spPr>
        <p:txBody>
          <a:bodyPr/>
          <a:lstStyle/>
          <a:p>
            <a:fld id="{D81BC2DF-976F-4C49-92B9-E79BD60CFE9D}" type="slidenum">
              <a:rPr lang="zh-CN" altLang="en-US" sz="1600" smtClean="0"/>
              <a:t>2</a:t>
            </a:fld>
            <a:endParaRPr lang="zh-CN" altLang="en-US" sz="16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99797A-16A7-5780-6714-543A66C52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1903" y="2489931"/>
            <a:ext cx="4732382" cy="37860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1B2767-B211-B6D8-9C8D-22581DE794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7700" y="892175"/>
            <a:ext cx="5816600" cy="977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9325D4-5B05-E458-34FC-44B742050C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410" y="2710443"/>
            <a:ext cx="3658241" cy="33449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2BD4B02-E94F-82B7-1933-036447BDCF3F}"/>
              </a:ext>
            </a:extLst>
          </p:cNvPr>
          <p:cNvSpPr txBox="1"/>
          <p:nvPr/>
        </p:nvSpPr>
        <p:spPr>
          <a:xfrm>
            <a:off x="4488681" y="3040969"/>
            <a:ext cx="2880192" cy="2959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色禁闭</a:t>
            </a:r>
            <a:endParaRPr lang="en-US" altLang="zh-CN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渐近自由</a:t>
            </a:r>
            <a:endParaRPr lang="en-US" altLang="zh-CN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红外奇点</a:t>
            </a:r>
            <a:endParaRPr lang="en-US" altLang="zh-CN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495891-EE5D-E4CB-B086-6474279BB7E1}"/>
              </a:ext>
            </a:extLst>
          </p:cNvPr>
          <p:cNvSpPr txBox="1"/>
          <p:nvPr/>
        </p:nvSpPr>
        <p:spPr>
          <a:xfrm>
            <a:off x="1427175" y="1999730"/>
            <a:ext cx="2538709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强子结构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15710E-9B30-9767-EFD3-C0A224A06D4B}"/>
              </a:ext>
            </a:extLst>
          </p:cNvPr>
          <p:cNvSpPr txBox="1"/>
          <p:nvPr/>
        </p:nvSpPr>
        <p:spPr>
          <a:xfrm>
            <a:off x="8522541" y="1937570"/>
            <a:ext cx="2538709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喷注产生</a:t>
            </a:r>
          </a:p>
        </p:txBody>
      </p:sp>
    </p:spTree>
    <p:extLst>
      <p:ext uri="{BB962C8B-B14F-4D97-AF65-F5344CB8AC3E}">
        <p14:creationId xmlns:p14="http://schemas.microsoft.com/office/powerpoint/2010/main" val="419463895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0F796-2840-0367-73C1-438A50FEE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808379B3-6F10-AF40-B14D-9AF4E1868640}"/>
              </a:ext>
            </a:extLst>
          </p:cNvPr>
          <p:cNvSpPr txBox="1"/>
          <p:nvPr/>
        </p:nvSpPr>
        <p:spPr>
          <a:xfrm>
            <a:off x="867410" y="137795"/>
            <a:ext cx="11273790" cy="754380"/>
          </a:xfrm>
          <a:prstGeom prst="parallelogram">
            <a:avLst>
              <a:gd name="adj" fmla="val 70791"/>
            </a:avLst>
          </a:prstGeom>
          <a:solidFill>
            <a:srgbClr val="004F8A"/>
          </a:solidFill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FDB8ADE-4F2B-36DD-6A74-B2360C632D46}"/>
              </a:ext>
            </a:extLst>
          </p:cNvPr>
          <p:cNvSpPr txBox="1"/>
          <p:nvPr/>
        </p:nvSpPr>
        <p:spPr>
          <a:xfrm>
            <a:off x="1465580" y="247015"/>
            <a:ext cx="10037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Quark TMDs in e-p collisions</a:t>
            </a:r>
          </a:p>
        </p:txBody>
      </p:sp>
      <p:sp>
        <p:nvSpPr>
          <p:cNvPr id="19" name="灯片编号占位符 1">
            <a:extLst>
              <a:ext uri="{FF2B5EF4-FFF2-40B4-BE49-F238E27FC236}">
                <a16:creationId xmlns:a16="http://schemas.microsoft.com/office/drawing/2014/main" id="{B32D832B-DFA0-A64C-CAB2-300C57EDA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1279" y="6416040"/>
            <a:ext cx="2743200" cy="365125"/>
          </a:xfrm>
        </p:spPr>
        <p:txBody>
          <a:bodyPr/>
          <a:lstStyle/>
          <a:p>
            <a:fld id="{D81BC2DF-976F-4C49-92B9-E79BD60CFE9D}" type="slidenum">
              <a:rPr lang="zh-CN" altLang="en-US" sz="1600" smtClean="0"/>
              <a:t>3</a:t>
            </a:fld>
            <a:endParaRPr lang="zh-CN" altLang="en-US" sz="16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BF4364-E0B3-42D0-BB71-06F37F0B4897}"/>
              </a:ext>
            </a:extLst>
          </p:cNvPr>
          <p:cNvSpPr txBox="1"/>
          <p:nvPr/>
        </p:nvSpPr>
        <p:spPr>
          <a:xfrm>
            <a:off x="110272" y="1007367"/>
            <a:ext cx="12030928" cy="811367"/>
          </a:xfrm>
          <a:prstGeom prst="rect">
            <a:avLst/>
          </a:prstGeom>
          <a:noFill/>
        </p:spPr>
        <p:txBody>
          <a:bodyPr wrap="square" tIns="36000" bIns="3600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 of the most fundamental measurements in SIDIS related to TMDs is</a:t>
            </a:r>
            <a:r>
              <a:rPr lang="zh-CN" alt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study of the unpolarized 𝑃</a:t>
            </a:r>
            <a:r>
              <a:rPr lang="en-US" sz="2400" b="1" baseline="-25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ℎ𝑇 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differential cross section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1E2810-A696-4CF7-DF1A-EDAF47B2F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04411"/>
            <a:ext cx="5435600" cy="673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4F5281-2B4B-1279-CEB9-E10AF88BAE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661" y="3014133"/>
            <a:ext cx="3707606" cy="36049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C948054-9CD6-3FB8-43B3-4840AA25D1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8786" y="2214638"/>
            <a:ext cx="1770035" cy="2073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C8EB779-B775-4468-8FA6-9E3981B6AB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7816" y="2228536"/>
            <a:ext cx="1522345" cy="1942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5F701F6-C76B-9E0D-9F97-D81C91F4F0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2436" y="2240672"/>
            <a:ext cx="1484757" cy="1942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B68D7F-6CB4-905A-8A10-78329B31C3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096" y="4807256"/>
            <a:ext cx="1466070" cy="14441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0786E6E-2E0B-F2D6-A011-D8CD940091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25999" y="2472267"/>
            <a:ext cx="7222067" cy="4247938"/>
          </a:xfrm>
          <a:prstGeom prst="rect">
            <a:avLst/>
          </a:prstGeom>
        </p:spPr>
      </p:pic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6B674DC0-8AC8-63B4-8052-9027F2F4A98F}"/>
              </a:ext>
            </a:extLst>
          </p:cNvPr>
          <p:cNvSpPr/>
          <p:nvPr/>
        </p:nvSpPr>
        <p:spPr>
          <a:xfrm>
            <a:off x="5890437" y="2057246"/>
            <a:ext cx="1690577" cy="4194134"/>
          </a:xfrm>
          <a:prstGeom prst="roundRect">
            <a:avLst/>
          </a:prstGeom>
          <a:solidFill>
            <a:srgbClr val="FF0000">
              <a:alpha val="20939"/>
            </a:srgbClr>
          </a:solidFill>
          <a:ln>
            <a:solidFill>
              <a:srgbClr val="FF0000">
                <a:alpha val="12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EDEB3B1-3158-8682-9910-C6F400FFDAD6}"/>
              </a:ext>
            </a:extLst>
          </p:cNvPr>
          <p:cNvSpPr/>
          <p:nvPr/>
        </p:nvSpPr>
        <p:spPr>
          <a:xfrm>
            <a:off x="7644332" y="2057245"/>
            <a:ext cx="1690577" cy="4194134"/>
          </a:xfrm>
          <a:prstGeom prst="roundRect">
            <a:avLst/>
          </a:prstGeom>
          <a:solidFill>
            <a:srgbClr val="00B050">
              <a:alpha val="20939"/>
            </a:srgbClr>
          </a:solidFill>
          <a:ln>
            <a:solidFill>
              <a:srgbClr val="FF0000">
                <a:alpha val="12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40642372-F28C-48EC-72A5-7A4248270465}"/>
              </a:ext>
            </a:extLst>
          </p:cNvPr>
          <p:cNvSpPr/>
          <p:nvPr/>
        </p:nvSpPr>
        <p:spPr>
          <a:xfrm>
            <a:off x="9376961" y="2047900"/>
            <a:ext cx="2126037" cy="4194134"/>
          </a:xfrm>
          <a:prstGeom prst="roundRect">
            <a:avLst/>
          </a:prstGeom>
          <a:solidFill>
            <a:srgbClr val="0171C5">
              <a:alpha val="20939"/>
            </a:srgbClr>
          </a:solidFill>
          <a:ln>
            <a:solidFill>
              <a:srgbClr val="FF0000">
                <a:alpha val="12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B910690-56E7-DD07-BD53-2EE203DCA4C5}"/>
              </a:ext>
            </a:extLst>
          </p:cNvPr>
          <p:cNvSpPr txBox="1"/>
          <p:nvPr/>
        </p:nvSpPr>
        <p:spPr>
          <a:xfrm>
            <a:off x="7467193" y="1579074"/>
            <a:ext cx="2088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Gao, Li, Zhu, Zhu ‘26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CC1D61-34C3-FDB2-D883-EE27CD7B1011}"/>
              </a:ext>
            </a:extLst>
          </p:cNvPr>
          <p:cNvSpPr txBox="1"/>
          <p:nvPr/>
        </p:nvSpPr>
        <p:spPr>
          <a:xfrm>
            <a:off x="9587342" y="6381353"/>
            <a:ext cx="25845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 J.</a:t>
            </a:r>
            <a:r>
              <a:rPr lang="zh-CN" altLang="en-US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Gao, J. Zhou’s talks</a:t>
            </a:r>
            <a:r>
              <a:rPr lang="zh-CN" altLang="en-US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83356180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E9B493-CFF7-5859-F964-F38D2A884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6FFAEB7B-255A-A1BC-0F6D-6CF500E0C6BD}"/>
              </a:ext>
            </a:extLst>
          </p:cNvPr>
          <p:cNvSpPr txBox="1"/>
          <p:nvPr/>
        </p:nvSpPr>
        <p:spPr>
          <a:xfrm>
            <a:off x="867410" y="137795"/>
            <a:ext cx="11273790" cy="754380"/>
          </a:xfrm>
          <a:prstGeom prst="parallelogram">
            <a:avLst>
              <a:gd name="adj" fmla="val 70791"/>
            </a:avLst>
          </a:prstGeom>
          <a:solidFill>
            <a:srgbClr val="004F8A"/>
          </a:solidFill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BE75C10-DD22-44E1-F374-47C6C0F566E1}"/>
              </a:ext>
            </a:extLst>
          </p:cNvPr>
          <p:cNvSpPr txBox="1"/>
          <p:nvPr/>
        </p:nvSpPr>
        <p:spPr>
          <a:xfrm>
            <a:off x="1465580" y="247015"/>
            <a:ext cx="10037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NNLO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QCD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corrections for 𝑃</a:t>
            </a:r>
            <a:r>
              <a:rPr kumimoji="0" lang="en-US" altLang="zh-CN" sz="3200" b="1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ℎ</a:t>
            </a:r>
            <a:r>
              <a:rPr kumimoji="0" lang="en-US" altLang="zh-CN" sz="3200" b="1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𝑇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distribution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灯片编号占位符 1">
            <a:extLst>
              <a:ext uri="{FF2B5EF4-FFF2-40B4-BE49-F238E27FC236}">
                <a16:creationId xmlns:a16="http://schemas.microsoft.com/office/drawing/2014/main" id="{34E9170F-ED00-FB68-2F1F-5FDC1B2C1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1279" y="6416040"/>
            <a:ext cx="2743200" cy="365125"/>
          </a:xfrm>
        </p:spPr>
        <p:txBody>
          <a:bodyPr/>
          <a:lstStyle/>
          <a:p>
            <a:fld id="{D81BC2DF-976F-4C49-92B9-E79BD60CFE9D}" type="slidenum">
              <a:rPr lang="zh-CN" altLang="en-US" sz="1600" smtClean="0"/>
              <a:t>4</a:t>
            </a:fld>
            <a:endParaRPr lang="zh-CN" altLang="en-US" sz="16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527820-B7BD-ED9E-C443-CCC5CDAC23C0}"/>
              </a:ext>
            </a:extLst>
          </p:cNvPr>
          <p:cNvSpPr txBox="1"/>
          <p:nvPr/>
        </p:nvSpPr>
        <p:spPr>
          <a:xfrm>
            <a:off x="897097" y="1173880"/>
            <a:ext cx="3207086" cy="442035"/>
          </a:xfrm>
          <a:prstGeom prst="rect">
            <a:avLst/>
          </a:prstGeom>
          <a:noFill/>
        </p:spPr>
        <p:txBody>
          <a:bodyPr wrap="square" tIns="36000" bIns="3600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Hadron + jets @ NNLO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52593A-5142-A7D6-656C-D721AD8EF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528" y="1977501"/>
            <a:ext cx="4076126" cy="290299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123058D-4FAF-E53D-C4DF-7516B0C43546}"/>
              </a:ext>
            </a:extLst>
          </p:cNvPr>
          <p:cNvSpPr/>
          <p:nvPr/>
        </p:nvSpPr>
        <p:spPr>
          <a:xfrm>
            <a:off x="2424097" y="3648339"/>
            <a:ext cx="1933493" cy="5954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E68D1D-9A1A-09D9-98F0-F6B5B3B911C5}"/>
              </a:ext>
            </a:extLst>
          </p:cNvPr>
          <p:cNvSpPr/>
          <p:nvPr/>
        </p:nvSpPr>
        <p:spPr>
          <a:xfrm>
            <a:off x="3076227" y="3131287"/>
            <a:ext cx="1933493" cy="5954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8" name="Freeform 85">
            <a:extLst>
              <a:ext uri="{FF2B5EF4-FFF2-40B4-BE49-F238E27FC236}">
                <a16:creationId xmlns:a16="http://schemas.microsoft.com/office/drawing/2014/main" id="{44A76620-B0BE-6C8B-83DF-514EC1867759}"/>
              </a:ext>
            </a:extLst>
          </p:cNvPr>
          <p:cNvSpPr>
            <a:spLocks/>
          </p:cNvSpPr>
          <p:nvPr/>
        </p:nvSpPr>
        <p:spPr bwMode="auto">
          <a:xfrm flipV="1">
            <a:off x="2427640" y="3643021"/>
            <a:ext cx="1836000" cy="108000"/>
          </a:xfrm>
          <a:custGeom>
            <a:avLst/>
            <a:gdLst>
              <a:gd name="T0" fmla="*/ 0 w 2304"/>
              <a:gd name="T1" fmla="*/ 192 h 192"/>
              <a:gd name="T2" fmla="*/ 192 w 2304"/>
              <a:gd name="T3" fmla="*/ 0 h 192"/>
              <a:gd name="T4" fmla="*/ 384 w 2304"/>
              <a:gd name="T5" fmla="*/ 192 h 192"/>
              <a:gd name="T6" fmla="*/ 576 w 2304"/>
              <a:gd name="T7" fmla="*/ 0 h 192"/>
              <a:gd name="T8" fmla="*/ 768 w 2304"/>
              <a:gd name="T9" fmla="*/ 192 h 192"/>
              <a:gd name="T10" fmla="*/ 960 w 2304"/>
              <a:gd name="T11" fmla="*/ 0 h 192"/>
              <a:gd name="T12" fmla="*/ 1152 w 2304"/>
              <a:gd name="T13" fmla="*/ 192 h 192"/>
              <a:gd name="T14" fmla="*/ 1344 w 2304"/>
              <a:gd name="T15" fmla="*/ 0 h 192"/>
              <a:gd name="T16" fmla="*/ 1536 w 2304"/>
              <a:gd name="T17" fmla="*/ 192 h 192"/>
              <a:gd name="T18" fmla="*/ 1728 w 2304"/>
              <a:gd name="T19" fmla="*/ 0 h 192"/>
              <a:gd name="T20" fmla="*/ 1920 w 2304"/>
              <a:gd name="T21" fmla="*/ 192 h 192"/>
              <a:gd name="T22" fmla="*/ 2112 w 2304"/>
              <a:gd name="T23" fmla="*/ 0 h 192"/>
              <a:gd name="T24" fmla="*/ 2304 w 2304"/>
              <a:gd name="T25" fmla="*/ 192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304" h="192">
                <a:moveTo>
                  <a:pt x="0" y="192"/>
                </a:moveTo>
                <a:cubicBezTo>
                  <a:pt x="64" y="96"/>
                  <a:pt x="128" y="0"/>
                  <a:pt x="192" y="0"/>
                </a:cubicBezTo>
                <a:cubicBezTo>
                  <a:pt x="256" y="0"/>
                  <a:pt x="320" y="192"/>
                  <a:pt x="384" y="192"/>
                </a:cubicBezTo>
                <a:cubicBezTo>
                  <a:pt x="448" y="192"/>
                  <a:pt x="512" y="0"/>
                  <a:pt x="576" y="0"/>
                </a:cubicBezTo>
                <a:cubicBezTo>
                  <a:pt x="640" y="0"/>
                  <a:pt x="704" y="192"/>
                  <a:pt x="768" y="192"/>
                </a:cubicBezTo>
                <a:cubicBezTo>
                  <a:pt x="832" y="192"/>
                  <a:pt x="896" y="0"/>
                  <a:pt x="960" y="0"/>
                </a:cubicBezTo>
                <a:cubicBezTo>
                  <a:pt x="1024" y="0"/>
                  <a:pt x="1088" y="192"/>
                  <a:pt x="1152" y="192"/>
                </a:cubicBezTo>
                <a:cubicBezTo>
                  <a:pt x="1216" y="192"/>
                  <a:pt x="1280" y="0"/>
                  <a:pt x="1344" y="0"/>
                </a:cubicBezTo>
                <a:cubicBezTo>
                  <a:pt x="1408" y="0"/>
                  <a:pt x="1472" y="192"/>
                  <a:pt x="1536" y="192"/>
                </a:cubicBezTo>
                <a:cubicBezTo>
                  <a:pt x="1600" y="192"/>
                  <a:pt x="1664" y="0"/>
                  <a:pt x="1728" y="0"/>
                </a:cubicBezTo>
                <a:cubicBezTo>
                  <a:pt x="1792" y="0"/>
                  <a:pt x="1856" y="192"/>
                  <a:pt x="1920" y="192"/>
                </a:cubicBezTo>
                <a:cubicBezTo>
                  <a:pt x="1984" y="192"/>
                  <a:pt x="2048" y="0"/>
                  <a:pt x="2112" y="0"/>
                </a:cubicBezTo>
                <a:cubicBezTo>
                  <a:pt x="2176" y="0"/>
                  <a:pt x="2272" y="160"/>
                  <a:pt x="2304" y="192"/>
                </a:cubicBezTo>
              </a:path>
            </a:pathLst>
          </a:custGeom>
          <a:noFill/>
          <a:ln w="28575" cmpd="sng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663E28-5E46-00FD-0216-0DCA6256447E}"/>
              </a:ext>
            </a:extLst>
          </p:cNvPr>
          <p:cNvSpPr/>
          <p:nvPr/>
        </p:nvSpPr>
        <p:spPr>
          <a:xfrm>
            <a:off x="3189472" y="3773025"/>
            <a:ext cx="4363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𝛾*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C8A625-0D60-A163-5DBE-F12E63D1A7E4}"/>
              </a:ext>
            </a:extLst>
          </p:cNvPr>
          <p:cNvSpPr/>
          <p:nvPr/>
        </p:nvSpPr>
        <p:spPr>
          <a:xfrm>
            <a:off x="3625810" y="1785520"/>
            <a:ext cx="637830" cy="400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9316D3-5D34-FF9E-D9CF-309677D8694E}"/>
              </a:ext>
            </a:extLst>
          </p:cNvPr>
          <p:cNvSpPr/>
          <p:nvPr/>
        </p:nvSpPr>
        <p:spPr>
          <a:xfrm>
            <a:off x="3513197" y="1777446"/>
            <a:ext cx="4315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i="1" dirty="0"/>
              <a:t>P</a:t>
            </a:r>
            <a:r>
              <a:rPr lang="en-US" altLang="zh-CN" sz="2000" i="1" baseline="-25000" dirty="0"/>
              <a:t>h</a:t>
            </a:r>
            <a:endParaRPr lang="en-US" sz="2000" i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2E1308E-A586-8146-9A7E-D71266D9D2D1}"/>
              </a:ext>
            </a:extLst>
          </p:cNvPr>
          <p:cNvSpPr/>
          <p:nvPr/>
        </p:nvSpPr>
        <p:spPr>
          <a:xfrm>
            <a:off x="1034052" y="4922873"/>
            <a:ext cx="3792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i="1" dirty="0"/>
              <a:t>P</a:t>
            </a:r>
            <a:r>
              <a:rPr lang="en-US" altLang="zh-CN" sz="2000" i="1" baseline="-25000" dirty="0"/>
              <a:t>J</a:t>
            </a:r>
            <a:endParaRPr lang="en-US" sz="2000" i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735314-C180-8E70-0189-B79DB9807C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534" y="1785520"/>
            <a:ext cx="5346290" cy="118016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CA9795C-50A1-F6C6-EF06-B72CAB255DE0}"/>
              </a:ext>
            </a:extLst>
          </p:cNvPr>
          <p:cNvSpPr txBox="1"/>
          <p:nvPr/>
        </p:nvSpPr>
        <p:spPr>
          <a:xfrm>
            <a:off x="4263640" y="1001395"/>
            <a:ext cx="7891991" cy="5458793"/>
          </a:xfrm>
          <a:prstGeom prst="rect">
            <a:avLst/>
          </a:prstGeom>
          <a:noFill/>
        </p:spPr>
        <p:txBody>
          <a:bodyPr wrap="square" lIns="108000" tIns="36000" bIns="3600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key challenge is handling infrared (IR) divergences, which must cancel between real and virtual configurations.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2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2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2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2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FMNLO</a:t>
            </a:r>
            <a:r>
              <a:rPr lang="zh-CN" altLang="en-US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framework for hadron production</a:t>
            </a:r>
            <a:r>
              <a:rPr lang="zh-CN" altLang="en-US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NLO </a:t>
            </a:r>
            <a:r>
              <a:rPr lang="en-US" altLang="zh-CN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Liu, Shen, Zhou, Gao ‘23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Transverse momentum</a:t>
            </a:r>
            <a:r>
              <a:rPr lang="zh-CN" altLang="en-US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(qT)</a:t>
            </a:r>
            <a:r>
              <a:rPr lang="zh-CN" altLang="en-US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subtraction for hadron production</a:t>
            </a:r>
            <a:r>
              <a:rPr lang="zh-CN" altLang="en-US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NNLO </a:t>
            </a:r>
            <a:r>
              <a:rPr lang="en-US" altLang="zh-CN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Gao, Li, Zhu, Zhu ‘26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qT</a:t>
            </a:r>
            <a:r>
              <a:rPr lang="zh-CN" altLang="en-US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subtraction</a:t>
            </a:r>
            <a:r>
              <a:rPr lang="zh-CN" altLang="en-US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works</a:t>
            </a:r>
            <a:r>
              <a:rPr lang="zh-CN" altLang="en-US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well</a:t>
            </a:r>
            <a:r>
              <a:rPr lang="zh-CN" altLang="en-US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colorless or colored (but massive) system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N3LO Drell-Yan </a:t>
            </a:r>
            <a:r>
              <a:rPr lang="en-US" altLang="zh-CN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Chen, Gehrmann, Glover, Huss, Yang, Zhu ’23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N3LO di-photon </a:t>
            </a:r>
            <a:r>
              <a:rPr lang="en-US" altLang="zh-CN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Czakon, Eschment, Generet, Poncelet ‘26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processes with jets, qT is unsuitable because qT=0 for radiation emitted inside jets.</a:t>
            </a:r>
          </a:p>
        </p:txBody>
      </p:sp>
    </p:spTree>
    <p:extLst>
      <p:ext uri="{BB962C8B-B14F-4D97-AF65-F5344CB8AC3E}">
        <p14:creationId xmlns:p14="http://schemas.microsoft.com/office/powerpoint/2010/main" val="169669521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F5CDF7-B686-CB94-1DD8-60C23196D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39C978D-067D-D91A-5902-F1F2F2FB2FFB}"/>
              </a:ext>
            </a:extLst>
          </p:cNvPr>
          <p:cNvSpPr txBox="1"/>
          <p:nvPr/>
        </p:nvSpPr>
        <p:spPr>
          <a:xfrm>
            <a:off x="867410" y="137795"/>
            <a:ext cx="11273790" cy="754380"/>
          </a:xfrm>
          <a:prstGeom prst="parallelogram">
            <a:avLst>
              <a:gd name="adj" fmla="val 70791"/>
            </a:avLst>
          </a:prstGeom>
          <a:solidFill>
            <a:srgbClr val="004F8A"/>
          </a:solidFill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336532E-CA7E-4E10-EF77-4ED698A9D27B}"/>
              </a:ext>
            </a:extLst>
          </p:cNvPr>
          <p:cNvSpPr txBox="1"/>
          <p:nvPr/>
        </p:nvSpPr>
        <p:spPr>
          <a:xfrm>
            <a:off x="1465580" y="247015"/>
            <a:ext cx="10037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Winner-take-all qT subtraction for jets</a:t>
            </a:r>
          </a:p>
        </p:txBody>
      </p:sp>
      <p:sp>
        <p:nvSpPr>
          <p:cNvPr id="19" name="灯片编号占位符 1">
            <a:extLst>
              <a:ext uri="{FF2B5EF4-FFF2-40B4-BE49-F238E27FC236}">
                <a16:creationId xmlns:a16="http://schemas.microsoft.com/office/drawing/2014/main" id="{E414FC6C-6AF7-B006-1582-DF6104B5F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1279" y="6416040"/>
            <a:ext cx="2743200" cy="365125"/>
          </a:xfrm>
        </p:spPr>
        <p:txBody>
          <a:bodyPr/>
          <a:lstStyle/>
          <a:p>
            <a:fld id="{D81BC2DF-976F-4C49-92B9-E79BD60CFE9D}" type="slidenum">
              <a:rPr lang="zh-CN" altLang="en-US" sz="1600" smtClean="0"/>
              <a:t>5</a:t>
            </a:fld>
            <a:endParaRPr lang="zh-CN" altLang="en-US" sz="16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064767-C067-84C8-12ED-0A8F78DAFF00}"/>
              </a:ext>
            </a:extLst>
          </p:cNvPr>
          <p:cNvSpPr/>
          <p:nvPr/>
        </p:nvSpPr>
        <p:spPr>
          <a:xfrm>
            <a:off x="3625810" y="1785520"/>
            <a:ext cx="637830" cy="400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A3033E1-10C2-C5C8-606E-0FB7005BF334}"/>
                  </a:ext>
                </a:extLst>
              </p:cNvPr>
              <p:cNvSpPr txBox="1"/>
              <p:nvPr/>
            </p:nvSpPr>
            <p:spPr>
              <a:xfrm>
                <a:off x="92972" y="1475664"/>
                <a:ext cx="11964349" cy="4935573"/>
              </a:xfrm>
              <a:prstGeom prst="rect">
                <a:avLst/>
              </a:prstGeom>
              <a:noFill/>
            </p:spPr>
            <p:txBody>
              <a:bodyPr wrap="square" lIns="108000" tIns="36000" bIns="36000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altLang="zh-CN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Winner-take-all recombination scheme </a:t>
                </a:r>
                <a:r>
                  <a:rPr lang="en-US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Bertolini, Chan, Thaler ‘13</a:t>
                </a:r>
              </a:p>
              <a:p>
                <a:pPr marL="342900" indent="-342900">
                  <a:buFont typeface="Wingdings" pitchFamily="2" charset="2"/>
                  <a:buChar char="Ø"/>
                </a:pPr>
                <a:endParaRPr lang="en-US" altLang="zh-CN" sz="22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endParaRPr lang="en-US" altLang="zh-CN" sz="22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endParaRPr lang="en-US" altLang="zh-CN" sz="22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endParaRPr lang="en-US" altLang="zh-CN" sz="22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endParaRPr lang="en-US" altLang="zh-CN" sz="22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endParaRPr lang="en-US" altLang="zh-CN" sz="22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endParaRPr lang="en-US" altLang="zh-CN" sz="22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endParaRPr lang="en-US" altLang="zh-CN" sz="22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endParaRPr lang="en-US" altLang="zh-CN" sz="22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altLang="zh-CN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Factorization theorem is significantly simplified  </a:t>
                </a:r>
                <a:r>
                  <a:rPr lang="en-US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Chien, Rahn, </a:t>
                </a:r>
                <a:r>
                  <a:rPr lang="en-US" altLang="zh-CN" sz="2000" u="sng" dirty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DYS</a:t>
                </a:r>
                <a:r>
                  <a:rPr lang="en-US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Waalewijn &amp; Wu  ’22  JHEP + Schrignder ’21 PLB</a:t>
                </a:r>
                <a:endParaRPr lang="en-US" altLang="zh-CN" sz="22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800100" lvl="1" indent="-342900">
                  <a:spcBef>
                    <a:spcPts val="600"/>
                  </a:spcBef>
                  <a:buFont typeface="Wingdings" pitchFamily="2" charset="2"/>
                  <a:buChar char="Ø"/>
                </a:pPr>
                <a:r>
                  <a:rPr lang="en-US" altLang="zh-CN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NNLL resummation for </a:t>
                </a:r>
                <a14:m>
                  <m:oMath xmlns:m="http://schemas.openxmlformats.org/officeDocument/2006/math">
                    <m:r>
                      <a:rPr lang="en-US" altLang="zh-CN" sz="22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𝜹𝝓</m:t>
                    </m:r>
                  </m:oMath>
                </a14:m>
                <a:r>
                  <a:rPr lang="en-US" altLang="zh-CN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@ ep &amp; eA </a:t>
                </a:r>
                <a:r>
                  <a:rPr lang="en-US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Fang(</a:t>
                </a:r>
                <a:r>
                  <a:rPr lang="zh-CN" altLang="en-US" sz="2000" dirty="0">
                    <a:solidFill>
                      <a:schemeClr val="accent6">
                        <a:lumMod val="50000"/>
                      </a:schemeClr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方申</a:t>
                </a:r>
                <a:r>
                  <a:rPr lang="en-US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), Ke, </a:t>
                </a:r>
                <a:r>
                  <a:rPr lang="en-US" altLang="zh-CN" sz="2000" u="sng" dirty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DYS</a:t>
                </a:r>
                <a:r>
                  <a:rPr lang="en-US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Terry ’24 JHEP</a:t>
                </a:r>
              </a:p>
              <a:p>
                <a:pPr marL="800100" lvl="1" indent="-342900">
                  <a:spcBef>
                    <a:spcPts val="600"/>
                  </a:spcBef>
                  <a:buFont typeface="Wingdings" pitchFamily="2" charset="2"/>
                  <a:buChar char="Ø"/>
                </a:pPr>
                <a:r>
                  <a:rPr lang="en-US" altLang="zh-CN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N3LL + NNLO resummation for </a:t>
                </a:r>
                <a14:m>
                  <m:oMath xmlns:m="http://schemas.openxmlformats.org/officeDocument/2006/math">
                    <m:r>
                      <a:rPr lang="en-US" altLang="zh-CN" sz="22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𝜹𝝓</m:t>
                    </m:r>
                    <m:r>
                      <a:rPr lang="en-US" altLang="zh-CN" sz="22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altLang="zh-CN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@ ep </a:t>
                </a:r>
                <a:r>
                  <a:rPr lang="en-US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Fang(</a:t>
                </a:r>
                <a:r>
                  <a:rPr lang="zh-CN" altLang="en-US" sz="2000" dirty="0">
                    <a:solidFill>
                      <a:schemeClr val="accent6">
                        <a:lumMod val="50000"/>
                      </a:schemeClr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方申</a:t>
                </a:r>
                <a:r>
                  <a:rPr lang="en-US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), Gao(</a:t>
                </a:r>
                <a:r>
                  <a:rPr lang="zh-CN" altLang="en-US" sz="2000" dirty="0">
                    <a:solidFill>
                      <a:schemeClr val="accent6">
                        <a:lumMod val="50000"/>
                      </a:schemeClr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高梅森</a:t>
                </a:r>
                <a:r>
                  <a:rPr lang="en-US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), Li, </a:t>
                </a:r>
                <a:r>
                  <a:rPr lang="en-US" altLang="zh-CN" sz="2000" u="sng" dirty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DYS</a:t>
                </a:r>
                <a:r>
                  <a:rPr lang="en-US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’25 JHEP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A3033E1-10C2-C5C8-606E-0FB7005BF3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72" y="1475664"/>
                <a:ext cx="11964349" cy="4935573"/>
              </a:xfrm>
              <a:prstGeom prst="rect">
                <a:avLst/>
              </a:prstGeom>
              <a:blipFill>
                <a:blip r:embed="rId5"/>
                <a:stretch>
                  <a:fillRect l="-424" t="-1028" b="-179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B66D20F6-0436-669E-C82E-ACE6FECCEDD6}"/>
              </a:ext>
            </a:extLst>
          </p:cNvPr>
          <p:cNvSpPr txBox="1"/>
          <p:nvPr/>
        </p:nvSpPr>
        <p:spPr>
          <a:xfrm>
            <a:off x="5135526" y="992598"/>
            <a:ext cx="69217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sz="2000" dirty="0">
                <a:solidFill>
                  <a:schemeClr val="accent6">
                    <a:lumMod val="50000"/>
                  </a:schemeClr>
                </a:solidFill>
              </a:rPr>
              <a:t>Fu(</a:t>
            </a:r>
            <a:r>
              <a:rPr lang="en-CN" sz="2000" dirty="0">
                <a:solidFill>
                  <a:schemeClr val="accent6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符荣峻</a:t>
            </a:r>
            <a:r>
              <a:rPr lang="en-CN" sz="2000" dirty="0">
                <a:solidFill>
                  <a:schemeClr val="accent6">
                    <a:lumMod val="50000"/>
                  </a:schemeClr>
                </a:solidFill>
              </a:rPr>
              <a:t>), Rahn, </a:t>
            </a:r>
            <a:r>
              <a:rPr lang="en-CN" sz="2000" u="sng" dirty="0">
                <a:solidFill>
                  <a:schemeClr val="accent6">
                    <a:lumMod val="50000"/>
                  </a:schemeClr>
                </a:solidFill>
              </a:rPr>
              <a:t>DYS</a:t>
            </a:r>
            <a:r>
              <a:rPr lang="en-CN" sz="2000" dirty="0">
                <a:solidFill>
                  <a:schemeClr val="accent6">
                    <a:lumMod val="50000"/>
                  </a:schemeClr>
                </a:solidFill>
              </a:rPr>
              <a:t>, Waalewijn, Wu  PRL135 (2025) 171903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CDE7DE5-8794-25C1-A38D-4E6AE0E155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5174" y="2043529"/>
            <a:ext cx="3568287" cy="261488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9526ECF-ABA7-9FF2-EB14-0A4E8BBA1E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41702" y="4426226"/>
            <a:ext cx="1250298" cy="2293979"/>
          </a:xfrm>
          <a:prstGeom prst="rect">
            <a:avLst/>
          </a:prstGeom>
        </p:spPr>
      </p:pic>
      <p:pic>
        <p:nvPicPr>
          <p:cNvPr id="8" name="circle_merge.mp4">
            <a:hlinkClick r:id="" action="ppaction://media"/>
            <a:extLst>
              <a:ext uri="{FF2B5EF4-FFF2-40B4-BE49-F238E27FC236}">
                <a16:creationId xmlns:a16="http://schemas.microsoft.com/office/drawing/2014/main" id="{5C75313C-8C2F-0FE0-3DA7-6F75081D75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99185" y="1985575"/>
            <a:ext cx="2614885" cy="26148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AD6522-EE3A-DF03-0B32-B6DD7F83D5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7410" y="1961999"/>
            <a:ext cx="3549346" cy="27779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6B4E59-C2F8-3BE3-C6DD-45C67CE92B90}"/>
              </a:ext>
            </a:extLst>
          </p:cNvPr>
          <p:cNvSpPr txBox="1"/>
          <p:nvPr/>
        </p:nvSpPr>
        <p:spPr>
          <a:xfrm>
            <a:off x="9220610" y="1592667"/>
            <a:ext cx="25845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Also see S. Y. Wei’s talk</a:t>
            </a:r>
            <a:r>
              <a:rPr lang="zh-CN" altLang="en-US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620227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B7CD6-B36E-7671-5AAE-AFE6E1B5A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1B653298-F083-EC1B-1918-2541E36B455B}"/>
              </a:ext>
            </a:extLst>
          </p:cNvPr>
          <p:cNvSpPr txBox="1"/>
          <p:nvPr/>
        </p:nvSpPr>
        <p:spPr>
          <a:xfrm>
            <a:off x="867410" y="137795"/>
            <a:ext cx="11273790" cy="754380"/>
          </a:xfrm>
          <a:prstGeom prst="parallelogram">
            <a:avLst>
              <a:gd name="adj" fmla="val 70791"/>
            </a:avLst>
          </a:prstGeom>
          <a:solidFill>
            <a:srgbClr val="004F8A"/>
          </a:solidFill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A704577-646B-9037-B65C-3DA3A2895BF1}"/>
              </a:ext>
            </a:extLst>
          </p:cNvPr>
          <p:cNvSpPr txBox="1"/>
          <p:nvPr/>
        </p:nvSpPr>
        <p:spPr>
          <a:xfrm>
            <a:off x="1465580" y="247015"/>
            <a:ext cx="10037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Winner-take-all qT subtraction for jets</a:t>
            </a:r>
          </a:p>
        </p:txBody>
      </p:sp>
      <p:sp>
        <p:nvSpPr>
          <p:cNvPr id="19" name="灯片编号占位符 1">
            <a:extLst>
              <a:ext uri="{FF2B5EF4-FFF2-40B4-BE49-F238E27FC236}">
                <a16:creationId xmlns:a16="http://schemas.microsoft.com/office/drawing/2014/main" id="{74C7F455-7516-328F-8019-C64701054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1279" y="6416040"/>
            <a:ext cx="2743200" cy="365125"/>
          </a:xfrm>
        </p:spPr>
        <p:txBody>
          <a:bodyPr/>
          <a:lstStyle/>
          <a:p>
            <a:fld id="{D81BC2DF-976F-4C49-92B9-E79BD60CFE9D}" type="slidenum">
              <a:rPr lang="zh-CN" altLang="en-US" sz="1600" smtClean="0"/>
              <a:t>6</a:t>
            </a:fld>
            <a:endParaRPr lang="zh-CN" altLang="en-US" sz="16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4A6B6A-9730-A009-FF43-966985287B94}"/>
              </a:ext>
            </a:extLst>
          </p:cNvPr>
          <p:cNvSpPr/>
          <p:nvPr/>
        </p:nvSpPr>
        <p:spPr>
          <a:xfrm>
            <a:off x="3625810" y="1785520"/>
            <a:ext cx="637830" cy="400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756FA87-3A84-B4D7-0CC8-222D31B01EF9}"/>
                  </a:ext>
                </a:extLst>
              </p:cNvPr>
              <p:cNvSpPr txBox="1"/>
              <p:nvPr/>
            </p:nvSpPr>
            <p:spPr>
              <a:xfrm>
                <a:off x="92973" y="1316175"/>
                <a:ext cx="11964348" cy="5406279"/>
              </a:xfrm>
              <a:prstGeom prst="rect">
                <a:avLst/>
              </a:prstGeom>
              <a:noFill/>
            </p:spPr>
            <p:txBody>
              <a:bodyPr wrap="square" lIns="108000" tIns="36000" bIns="36000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altLang="zh-CN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We propose two ways of extending qT subtraction to processes with jets</a:t>
                </a:r>
              </a:p>
              <a:p>
                <a:pPr algn="ctr"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altLang="zh-CN" sz="22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The key ingredient is the use of a recoil-free WTA jet axis!</a:t>
                </a:r>
              </a:p>
              <a:p>
                <a:pPr marL="342900" indent="-34290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 altLang="zh-CN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Azimuthal decorrelation: </a:t>
                </a:r>
                <a14:m>
                  <m:oMath xmlns:m="http://schemas.openxmlformats.org/officeDocument/2006/math">
                    <m:r>
                      <a:rPr lang="en-US" altLang="zh-CN" sz="22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𝜹𝝓</m:t>
                    </m:r>
                  </m:oMath>
                </a14:m>
                <a:r>
                  <a:rPr lang="el-GR" altLang="zh-CN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sz="22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𝒒</m:t>
                        </m:r>
                      </m:e>
                      <m:sub>
                        <m:r>
                          <a:rPr lang="en-US" altLang="zh-CN" sz="22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𝒙</m:t>
                        </m:r>
                      </m:sub>
                    </m:sSub>
                  </m:oMath>
                </a14:m>
                <a:endParaRPr lang="en-US" altLang="zh-CN" sz="22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800100" lvl="1" indent="-34290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 altLang="zh-CN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Suitable for processes that are </a:t>
                </a:r>
                <a:r>
                  <a:rPr lang="en-US" altLang="zh-CN" sz="22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planar at LO</a:t>
                </a:r>
                <a:r>
                  <a:rPr lang="en-US" altLang="zh-CN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pp → 2 jets,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2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sz="22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𝜸</m:t>
                        </m:r>
                      </m:e>
                      <m:sup>
                        <m:r>
                          <a:rPr lang="en-US" altLang="zh-CN" sz="22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p>
                    <m:r>
                      <a:rPr lang="en-US" altLang="zh-CN" sz="22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𝒑</m:t>
                    </m:r>
                    <m:r>
                      <a:rPr lang="en-US" altLang="zh-CN" sz="22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→</m:t>
                    </m:r>
                    <m:r>
                      <a:rPr lang="en-US" altLang="zh-CN" sz="22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𝒋𝒋</m:t>
                    </m:r>
                  </m:oMath>
                </a14:m>
                <a:r>
                  <a:rPr lang="en-US" altLang="zh-CN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e</a:t>
                </a:r>
                <a:r>
                  <a:rPr lang="en-US" altLang="zh-CN" sz="2200" b="1" baseline="300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+</a:t>
                </a:r>
                <a:r>
                  <a:rPr lang="en-US" altLang="zh-CN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</a:t>
                </a:r>
                <a:r>
                  <a:rPr lang="en-US" altLang="zh-CN" sz="2200" b="1" baseline="300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−</a:t>
                </a:r>
                <a:r>
                  <a:rPr lang="en-US" altLang="zh-CN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→ 3 jets, etc.;</a:t>
                </a:r>
              </a:p>
              <a:p>
                <a:pPr marL="800100" lvl="1" indent="-34290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 altLang="zh-CN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Standard TMD PDFs and soft functions: known at N3LO </a:t>
                </a:r>
                <a:r>
                  <a:rPr lang="en-US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Luo, Yang, Zhu, Zhu, ’19; Ebert, Mistlberger, Vita ’20 …</a:t>
                </a:r>
              </a:p>
              <a:p>
                <a:pPr marL="800100" lvl="1" indent="-34290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 altLang="zh-CN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TMD jet functions: partially known at NNLO; </a:t>
                </a:r>
                <a:r>
                  <a:rPr lang="en-US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Reyes, Scimemi, Waalewijn, Zoppi ’19; Bell, Brune, Das, Wald ’23; Fang, Gao, Li, </a:t>
                </a:r>
                <a:r>
                  <a:rPr lang="en-US" altLang="zh-CN" sz="2000" u="sng" dirty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DYS</a:t>
                </a:r>
                <a:r>
                  <a:rPr lang="en-US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’24</a:t>
                </a:r>
              </a:p>
              <a:p>
                <a:pPr marL="342900" indent="-34290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 altLang="zh-CN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Total transverse momentum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sz="22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𝒒</m:t>
                        </m:r>
                      </m:e>
                      <m:sub>
                        <m:r>
                          <a:rPr lang="en-US" altLang="zh-CN" sz="22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en-US" altLang="zh-CN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marL="800100" lvl="1" indent="-34290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 altLang="zh-CN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Suitable for </a:t>
                </a:r>
                <a:r>
                  <a:rPr lang="en-US" altLang="zh-CN" sz="22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LO non-planar process</a:t>
                </a:r>
                <a:r>
                  <a:rPr lang="en-US" altLang="zh-CN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such as pp → V/H + 2 jets, pp → 3 jets, etc. </a:t>
                </a:r>
              </a:p>
              <a:p>
                <a:pPr marL="800100" lvl="1" indent="-34290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 altLang="zh-CN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Soft function is new: Outside the jet (b</a:t>
                </a:r>
                <a:r>
                  <a:rPr lang="en-US" altLang="zh-CN" sz="2200" b="1" baseline="-250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</a:t>
                </a:r>
                <a:r>
                  <a:rPr lang="en-US" altLang="zh-CN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), Inside the jet (b</a:t>
                </a:r>
                <a:r>
                  <a:rPr lang="en-US" altLang="zh-CN" sz="2200" b="1" baseline="-250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x</a:t>
                </a:r>
                <a:r>
                  <a:rPr lang="en-US" altLang="zh-CN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756FA87-3A84-B4D7-0CC8-222D31B01E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73" y="1316175"/>
                <a:ext cx="11964348" cy="5406279"/>
              </a:xfrm>
              <a:prstGeom prst="rect">
                <a:avLst/>
              </a:prstGeom>
              <a:blipFill>
                <a:blip r:embed="rId3"/>
                <a:stretch>
                  <a:fillRect l="-424" t="-937" r="-424" b="-140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94C374B7-7760-2D5D-F174-49471C5E2C94}"/>
              </a:ext>
            </a:extLst>
          </p:cNvPr>
          <p:cNvSpPr txBox="1"/>
          <p:nvPr/>
        </p:nvSpPr>
        <p:spPr>
          <a:xfrm>
            <a:off x="5135526" y="916065"/>
            <a:ext cx="69217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sz="2000" dirty="0">
                <a:solidFill>
                  <a:schemeClr val="accent6">
                    <a:lumMod val="50000"/>
                  </a:schemeClr>
                </a:solidFill>
              </a:rPr>
              <a:t>Fu(</a:t>
            </a:r>
            <a:r>
              <a:rPr lang="en-CN" sz="2000" dirty="0">
                <a:solidFill>
                  <a:schemeClr val="accent6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符荣峻</a:t>
            </a:r>
            <a:r>
              <a:rPr lang="en-CN" sz="2000" dirty="0">
                <a:solidFill>
                  <a:schemeClr val="accent6">
                    <a:lumMod val="50000"/>
                  </a:schemeClr>
                </a:solidFill>
              </a:rPr>
              <a:t>), Rahn, </a:t>
            </a:r>
            <a:r>
              <a:rPr lang="en-CN" sz="2000" u="sng" dirty="0">
                <a:solidFill>
                  <a:schemeClr val="accent6">
                    <a:lumMod val="50000"/>
                  </a:schemeClr>
                </a:solidFill>
              </a:rPr>
              <a:t>DYS</a:t>
            </a:r>
            <a:r>
              <a:rPr lang="en-CN" sz="2000" dirty="0">
                <a:solidFill>
                  <a:schemeClr val="accent6">
                    <a:lumMod val="50000"/>
                  </a:schemeClr>
                </a:solidFill>
              </a:rPr>
              <a:t>, Waalewijn, Wu  PRL135 (2025) 171903</a:t>
            </a:r>
          </a:p>
        </p:txBody>
      </p:sp>
    </p:spTree>
    <p:extLst>
      <p:ext uri="{BB962C8B-B14F-4D97-AF65-F5344CB8AC3E}">
        <p14:creationId xmlns:p14="http://schemas.microsoft.com/office/powerpoint/2010/main" val="386699491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630F1-F0FC-045C-AFC5-FF8C6BD0E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A975BE0A-69A4-1E1A-C744-CCC5DE09FEAF}"/>
              </a:ext>
            </a:extLst>
          </p:cNvPr>
          <p:cNvSpPr txBox="1"/>
          <p:nvPr/>
        </p:nvSpPr>
        <p:spPr>
          <a:xfrm>
            <a:off x="867410" y="137795"/>
            <a:ext cx="11273790" cy="754380"/>
          </a:xfrm>
          <a:prstGeom prst="parallelogram">
            <a:avLst>
              <a:gd name="adj" fmla="val 70791"/>
            </a:avLst>
          </a:prstGeom>
          <a:solidFill>
            <a:srgbClr val="004F8A"/>
          </a:solidFill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F61EBE3-E02F-EC27-42CA-D11DD56B6084}"/>
              </a:ext>
            </a:extLst>
          </p:cNvPr>
          <p:cNvSpPr txBox="1"/>
          <p:nvPr/>
        </p:nvSpPr>
        <p:spPr>
          <a:xfrm>
            <a:off x="1465580" y="247015"/>
            <a:ext cx="10037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NNLO new soft functions</a:t>
            </a:r>
          </a:p>
        </p:txBody>
      </p:sp>
      <p:sp>
        <p:nvSpPr>
          <p:cNvPr id="19" name="灯片编号占位符 1">
            <a:extLst>
              <a:ext uri="{FF2B5EF4-FFF2-40B4-BE49-F238E27FC236}">
                <a16:creationId xmlns:a16="http://schemas.microsoft.com/office/drawing/2014/main" id="{93082032-3E4C-C1A5-ACB3-1AC43055B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1279" y="6416040"/>
            <a:ext cx="2743200" cy="365125"/>
          </a:xfrm>
        </p:spPr>
        <p:txBody>
          <a:bodyPr/>
          <a:lstStyle/>
          <a:p>
            <a:fld id="{D81BC2DF-976F-4C49-92B9-E79BD60CFE9D}" type="slidenum">
              <a:rPr lang="zh-CN" altLang="en-US" sz="1600" smtClean="0"/>
              <a:t>7</a:t>
            </a:fld>
            <a:endParaRPr lang="zh-CN" altLang="en-US" sz="16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45E516-D9A2-5A20-D975-F4EAC4E51C24}"/>
              </a:ext>
            </a:extLst>
          </p:cNvPr>
          <p:cNvSpPr/>
          <p:nvPr/>
        </p:nvSpPr>
        <p:spPr>
          <a:xfrm>
            <a:off x="3625810" y="1785520"/>
            <a:ext cx="637830" cy="400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4F8A5E-6287-2BE1-E324-FB693FE1F9B4}"/>
              </a:ext>
            </a:extLst>
          </p:cNvPr>
          <p:cNvSpPr txBox="1"/>
          <p:nvPr/>
        </p:nvSpPr>
        <p:spPr>
          <a:xfrm>
            <a:off x="113826" y="1382633"/>
            <a:ext cx="12078174" cy="411257"/>
          </a:xfrm>
          <a:prstGeom prst="rect">
            <a:avLst/>
          </a:prstGeom>
          <a:noFill/>
        </p:spPr>
        <p:txBody>
          <a:bodyPr wrap="square" lIns="108000" tIns="36000" bIns="3600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small R limit, soft function refactorizes into simpler global and (</a:t>
            </a:r>
            <a:r>
              <a:rPr lang="en-US" altLang="zh-CN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ultra</a:t>
            </a:r>
            <a:r>
              <a:rPr lang="en-US" altLang="zh-CN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)-</a:t>
            </a:r>
            <a:r>
              <a:rPr lang="en-US" altLang="zh-CN" sz="2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collinear-soft</a:t>
            </a:r>
            <a:r>
              <a:rPr lang="en-US" altLang="zh-CN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contributions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98B3FE-CE04-75A5-E32C-C483A8B21210}"/>
              </a:ext>
            </a:extLst>
          </p:cNvPr>
          <p:cNvSpPr txBox="1"/>
          <p:nvPr/>
        </p:nvSpPr>
        <p:spPr>
          <a:xfrm>
            <a:off x="6409434" y="948095"/>
            <a:ext cx="57317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sz="2000" dirty="0">
                <a:solidFill>
                  <a:schemeClr val="accent6">
                    <a:lumMod val="50000"/>
                  </a:schemeClr>
                </a:solidFill>
              </a:rPr>
              <a:t>Fu(</a:t>
            </a:r>
            <a:r>
              <a:rPr lang="en-CN" sz="2000" dirty="0">
                <a:solidFill>
                  <a:schemeClr val="accent6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符荣峻</a:t>
            </a:r>
            <a:r>
              <a:rPr lang="en-CN" sz="2000" dirty="0">
                <a:solidFill>
                  <a:schemeClr val="accent6">
                    <a:lumMod val="50000"/>
                  </a:schemeClr>
                </a:solidFill>
              </a:rPr>
              <a:t>), Rahn, </a:t>
            </a:r>
            <a:r>
              <a:rPr lang="en-CN" sz="2000" u="sng" dirty="0">
                <a:solidFill>
                  <a:schemeClr val="accent6">
                    <a:lumMod val="50000"/>
                  </a:schemeClr>
                </a:solidFill>
              </a:rPr>
              <a:t>DYS</a:t>
            </a:r>
            <a:r>
              <a:rPr lang="en-CN" sz="2000" dirty="0">
                <a:solidFill>
                  <a:schemeClr val="accent6">
                    <a:lumMod val="50000"/>
                  </a:schemeClr>
                </a:solidFill>
              </a:rPr>
              <a:t>, Waalewijn, Wu 2602.20249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2F296B-BCE4-74BF-209C-E7AE0607E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247" y="1995073"/>
            <a:ext cx="5215126" cy="13481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F9224A-9D47-0EA8-7CF6-98A4E86B8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1247" y="1817816"/>
            <a:ext cx="3740064" cy="17130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B7D586-9E94-5399-4E08-1855BB9203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582" y="3716972"/>
            <a:ext cx="2933228" cy="24314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3A2F5B-625D-FCD1-D3B6-C3ACB42295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8873" y="4244970"/>
            <a:ext cx="4250863" cy="22266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597045-6970-9A4E-7B14-C3797A49E9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19020" y="3716972"/>
            <a:ext cx="2335604" cy="28940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16DCD0-8C26-AF46-3F43-7CEE47011C60}"/>
              </a:ext>
            </a:extLst>
          </p:cNvPr>
          <p:cNvSpPr txBox="1"/>
          <p:nvPr/>
        </p:nvSpPr>
        <p:spPr>
          <a:xfrm>
            <a:off x="4939531" y="3732041"/>
            <a:ext cx="3344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Two-loop collinear-soft function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8C865D-44AD-73A0-E69D-A0CF1196DFAA}"/>
              </a:ext>
            </a:extLst>
          </p:cNvPr>
          <p:cNvSpPr txBox="1"/>
          <p:nvPr/>
        </p:nvSpPr>
        <p:spPr>
          <a:xfrm>
            <a:off x="21249" y="6171510"/>
            <a:ext cx="50217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Multi-Wilson lines: </a:t>
            </a:r>
            <a:r>
              <a:rPr lang="en-US" sz="1600" dirty="0">
                <a:solidFill>
                  <a:srgbClr val="0D600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Becher, Neubert, Rothen, </a:t>
            </a:r>
            <a:r>
              <a:rPr lang="en-US" sz="1600" u="sng" dirty="0">
                <a:solidFill>
                  <a:srgbClr val="0D600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DYS</a:t>
            </a:r>
            <a:r>
              <a:rPr lang="en-US" sz="1600" dirty="0">
                <a:solidFill>
                  <a:srgbClr val="0D600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’16 PRL</a:t>
            </a:r>
          </a:p>
        </p:txBody>
      </p:sp>
    </p:spTree>
    <p:extLst>
      <p:ext uri="{BB962C8B-B14F-4D97-AF65-F5344CB8AC3E}">
        <p14:creationId xmlns:p14="http://schemas.microsoft.com/office/powerpoint/2010/main" val="363773810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1DB46-3477-D4A7-9015-3A50FA658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C8937861-5D6D-61E2-74AF-91C3BD758CF6}"/>
              </a:ext>
            </a:extLst>
          </p:cNvPr>
          <p:cNvSpPr txBox="1"/>
          <p:nvPr/>
        </p:nvSpPr>
        <p:spPr>
          <a:xfrm>
            <a:off x="867410" y="137795"/>
            <a:ext cx="11273790" cy="754380"/>
          </a:xfrm>
          <a:prstGeom prst="parallelogram">
            <a:avLst>
              <a:gd name="adj" fmla="val 70791"/>
            </a:avLst>
          </a:prstGeom>
          <a:solidFill>
            <a:srgbClr val="004F8A"/>
          </a:solidFill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474F2B8-5E5A-E482-9F4A-AD40AF93DA94}"/>
              </a:ext>
            </a:extLst>
          </p:cNvPr>
          <p:cNvSpPr txBox="1"/>
          <p:nvPr/>
        </p:nvSpPr>
        <p:spPr>
          <a:xfrm>
            <a:off x="1465580" y="247015"/>
            <a:ext cx="10037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NNLO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QCD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corrections for 𝑃</a:t>
            </a:r>
            <a:r>
              <a:rPr kumimoji="0" lang="en-US" altLang="zh-CN" sz="3200" b="1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ℎ</a:t>
            </a:r>
            <a:r>
              <a:rPr kumimoji="0" lang="en-US" altLang="zh-CN" sz="3200" b="1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𝑇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distribution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灯片编号占位符 1">
            <a:extLst>
              <a:ext uri="{FF2B5EF4-FFF2-40B4-BE49-F238E27FC236}">
                <a16:creationId xmlns:a16="http://schemas.microsoft.com/office/drawing/2014/main" id="{090615E1-25B0-5D9A-4B87-C81E64C51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1279" y="6416040"/>
            <a:ext cx="2743200" cy="365125"/>
          </a:xfrm>
        </p:spPr>
        <p:txBody>
          <a:bodyPr/>
          <a:lstStyle/>
          <a:p>
            <a:fld id="{D81BC2DF-976F-4C49-92B9-E79BD60CFE9D}" type="slidenum">
              <a:rPr lang="zh-CN" altLang="en-US" sz="1600" smtClean="0"/>
              <a:t>8</a:t>
            </a:fld>
            <a:endParaRPr lang="zh-CN" altLang="en-US" sz="16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42F320-E9A4-876F-5C4E-F927229B806B}"/>
              </a:ext>
            </a:extLst>
          </p:cNvPr>
          <p:cNvSpPr/>
          <p:nvPr/>
        </p:nvSpPr>
        <p:spPr>
          <a:xfrm>
            <a:off x="2424097" y="3648339"/>
            <a:ext cx="1933493" cy="5954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26D51A7-8066-3C11-C1FB-C906CB1BE055}"/>
              </a:ext>
            </a:extLst>
          </p:cNvPr>
          <p:cNvSpPr/>
          <p:nvPr/>
        </p:nvSpPr>
        <p:spPr>
          <a:xfrm>
            <a:off x="3625810" y="1785520"/>
            <a:ext cx="637830" cy="400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A3FEE9-60EA-C2B4-C82B-C4C4C3A32099}"/>
              </a:ext>
            </a:extLst>
          </p:cNvPr>
          <p:cNvSpPr txBox="1"/>
          <p:nvPr/>
        </p:nvSpPr>
        <p:spPr>
          <a:xfrm>
            <a:off x="4869713" y="968537"/>
            <a:ext cx="73222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sz="2000" dirty="0">
                <a:solidFill>
                  <a:schemeClr val="accent6">
                    <a:lumMod val="50000"/>
                  </a:schemeClr>
                </a:solidFill>
              </a:rPr>
              <a:t>Dong(</a:t>
            </a:r>
            <a:r>
              <a:rPr lang="en-CN" sz="2000" dirty="0">
                <a:solidFill>
                  <a:schemeClr val="accent6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董亮</a:t>
            </a:r>
            <a:r>
              <a:rPr lang="en-CN" sz="2000" dirty="0">
                <a:solidFill>
                  <a:schemeClr val="accent6">
                    <a:lumMod val="50000"/>
                  </a:schemeClr>
                </a:solidFill>
              </a:rPr>
              <a:t>)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CN" sz="2000" dirty="0">
                <a:solidFill>
                  <a:schemeClr val="accent6">
                    <a:lumMod val="50000"/>
                  </a:schemeClr>
                </a:solidFill>
              </a:rPr>
              <a:t>Fang(</a:t>
            </a:r>
            <a:r>
              <a:rPr lang="en-CN" sz="2000" dirty="0">
                <a:solidFill>
                  <a:schemeClr val="accent6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方申</a:t>
            </a:r>
            <a:r>
              <a:rPr lang="en-CN" sz="2000" dirty="0">
                <a:solidFill>
                  <a:schemeClr val="accent6">
                    <a:lumMod val="50000"/>
                  </a:schemeClr>
                </a:solidFill>
              </a:rPr>
              <a:t>), Gao, </a:t>
            </a:r>
            <a:r>
              <a:rPr lang="en-CN" sz="2000" u="sng" dirty="0">
                <a:solidFill>
                  <a:schemeClr val="accent6">
                    <a:lumMod val="50000"/>
                  </a:schemeClr>
                </a:solidFill>
              </a:rPr>
              <a:t>DYS</a:t>
            </a:r>
            <a:r>
              <a:rPr lang="en-CN" sz="2000" dirty="0">
                <a:solidFill>
                  <a:schemeClr val="accent6">
                    <a:lumMod val="50000"/>
                  </a:schemeClr>
                </a:solidFill>
              </a:rPr>
              <a:t>, Li, Zhu (</a:t>
            </a:r>
            <a:r>
              <a:rPr lang="en-CN" sz="2000" dirty="0">
                <a:solidFill>
                  <a:schemeClr val="accent6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朱雨蛟</a:t>
            </a:r>
            <a:r>
              <a:rPr lang="en-CN" sz="2000" dirty="0">
                <a:solidFill>
                  <a:schemeClr val="accent6">
                    <a:lumMod val="50000"/>
                  </a:schemeClr>
                </a:solidFill>
              </a:rPr>
              <a:t>) 2602.22972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547EBF-4F28-431D-D74A-ACD7B3BBEE80}"/>
              </a:ext>
            </a:extLst>
          </p:cNvPr>
          <p:cNvSpPr txBox="1"/>
          <p:nvPr/>
        </p:nvSpPr>
        <p:spPr>
          <a:xfrm>
            <a:off x="113825" y="1379280"/>
            <a:ext cx="7477821" cy="5551126"/>
          </a:xfrm>
          <a:prstGeom prst="rect">
            <a:avLst/>
          </a:prstGeom>
          <a:noFill/>
        </p:spPr>
        <p:txBody>
          <a:bodyPr wrap="square" lIns="108000" tIns="36000" bIns="3600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present the </a:t>
            </a:r>
            <a:r>
              <a:rPr lang="en-US" altLang="zh-CN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</a:t>
            </a:r>
            <a:r>
              <a:rPr lang="en-US" altLang="zh-CN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complete calculation of hadron production in DIS</a:t>
            </a:r>
            <a:r>
              <a:rPr lang="zh-CN" altLang="en-US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finite transverse momentum to NNLO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altLang="zh-CN" sz="2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altLang="zh-CN" sz="2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altLang="zh-CN" sz="2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altLang="zh-CN" sz="2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altLang="zh-CN" sz="2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altLang="zh-CN" sz="2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altLang="zh-CN" sz="2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altLang="zh-CN" sz="2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altLang="zh-CN" sz="2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altLang="zh-CN" sz="2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altLang="zh-CN" sz="2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</a:t>
            </a:r>
            <a:r>
              <a:rPr lang="en-US" altLang="zh-CN" sz="2200" b="1" dirty="0">
                <a:latin typeface="Calibri" panose="020F0502020204030204" pitchFamily="34" charset="0"/>
                <a:cs typeface="Calibri" panose="020F0502020204030204" pitchFamily="34" charset="0"/>
              </a:rPr>
              <a:t> N3LO</a:t>
            </a:r>
            <a:r>
              <a:rPr lang="zh-CN" alt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200" b="1" dirty="0">
                <a:latin typeface="Calibri" panose="020F0502020204030204" pitchFamily="34" charset="0"/>
                <a:cs typeface="Calibri" panose="020F0502020204030204" pitchFamily="34" charset="0"/>
              </a:rPr>
              <a:t>SIDIS</a:t>
            </a:r>
            <a:r>
              <a:rPr lang="zh-CN" alt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N" dirty="0">
                <a:solidFill>
                  <a:schemeClr val="accent6">
                    <a:lumMod val="50000"/>
                  </a:schemeClr>
                </a:solidFill>
              </a:rPr>
              <a:t>Dong(</a:t>
            </a:r>
            <a:r>
              <a:rPr lang="en-CN" dirty="0">
                <a:solidFill>
                  <a:schemeClr val="accent6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董亮</a:t>
            </a:r>
            <a:r>
              <a:rPr lang="en-CN" dirty="0">
                <a:solidFill>
                  <a:schemeClr val="accent6">
                    <a:lumMod val="50000"/>
                  </a:schemeClr>
                </a:solidFill>
              </a:rPr>
              <a:t>)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CN" dirty="0">
                <a:solidFill>
                  <a:schemeClr val="accent6">
                    <a:lumMod val="50000"/>
                  </a:schemeClr>
                </a:solidFill>
              </a:rPr>
              <a:t>Fang(</a:t>
            </a:r>
            <a:r>
              <a:rPr lang="en-CN" dirty="0">
                <a:solidFill>
                  <a:schemeClr val="accent6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方申</a:t>
            </a:r>
            <a:r>
              <a:rPr lang="en-CN" dirty="0">
                <a:solidFill>
                  <a:schemeClr val="accent6">
                    <a:lumMod val="50000"/>
                  </a:schemeClr>
                </a:solidFill>
              </a:rPr>
              <a:t>), Gao, </a:t>
            </a:r>
            <a:r>
              <a:rPr lang="en-CN" u="sng" dirty="0">
                <a:solidFill>
                  <a:schemeClr val="accent6">
                    <a:lumMod val="50000"/>
                  </a:schemeClr>
                </a:solidFill>
              </a:rPr>
              <a:t>DYS</a:t>
            </a:r>
            <a:r>
              <a:rPr lang="en-CN" dirty="0">
                <a:solidFill>
                  <a:schemeClr val="accent6">
                    <a:lumMod val="50000"/>
                  </a:schemeClr>
                </a:solidFill>
              </a:rPr>
              <a:t>, Li, Zhu (</a:t>
            </a:r>
            <a:r>
              <a:rPr lang="en-CN" dirty="0">
                <a:solidFill>
                  <a:schemeClr val="accent6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朱雨蛟</a:t>
            </a:r>
            <a:r>
              <a:rPr lang="en-CN" dirty="0">
                <a:solidFill>
                  <a:schemeClr val="accent6">
                    <a:lumMod val="50000"/>
                  </a:schemeClr>
                </a:solidFill>
              </a:rPr>
              <a:t>)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, Zhu</a:t>
            </a:r>
            <a:r>
              <a:rPr lang="en-CN" dirty="0">
                <a:solidFill>
                  <a:schemeClr val="accent6">
                    <a:lumMod val="50000"/>
                  </a:schemeClr>
                </a:solidFill>
              </a:rPr>
              <a:t> 2603.29673 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altLang="zh-CN" sz="22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FFE090A-9EC7-FF4A-4045-406BD5E01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4" y="3240177"/>
            <a:ext cx="3422771" cy="23452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624B4D1-03C9-81C8-F7FD-535FC37AA8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0396" y="1600818"/>
            <a:ext cx="4750804" cy="48152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8A204E1-9486-B3F2-0E1C-4D3BF1CB38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5335" y="2262180"/>
            <a:ext cx="4237960" cy="7856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3538578-0DCF-2FAB-2F17-83A599AB55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4315" y="3603827"/>
            <a:ext cx="3646967" cy="165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8201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79F5A5-FB49-4EE8-6547-BAD43B041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7BA7CEAF-E2DE-2079-E586-A0727ECE9DA6}"/>
              </a:ext>
            </a:extLst>
          </p:cNvPr>
          <p:cNvSpPr txBox="1"/>
          <p:nvPr/>
        </p:nvSpPr>
        <p:spPr>
          <a:xfrm>
            <a:off x="867410" y="137795"/>
            <a:ext cx="11273790" cy="754380"/>
          </a:xfrm>
          <a:prstGeom prst="parallelogram">
            <a:avLst>
              <a:gd name="adj" fmla="val 70791"/>
            </a:avLst>
          </a:prstGeom>
          <a:solidFill>
            <a:srgbClr val="004F8A"/>
          </a:solidFill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EC8500E-63C9-C85A-7B11-3EE0C7FF3AF9}"/>
              </a:ext>
            </a:extLst>
          </p:cNvPr>
          <p:cNvSpPr txBox="1"/>
          <p:nvPr/>
        </p:nvSpPr>
        <p:spPr>
          <a:xfrm>
            <a:off x="1465580" y="247015"/>
            <a:ext cx="94211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核子成像与喷注探针</a:t>
            </a:r>
          </a:p>
        </p:txBody>
      </p:sp>
      <p:sp>
        <p:nvSpPr>
          <p:cNvPr id="9" name="灯片编号占位符 1">
            <a:extLst>
              <a:ext uri="{FF2B5EF4-FFF2-40B4-BE49-F238E27FC236}">
                <a16:creationId xmlns:a16="http://schemas.microsoft.com/office/drawing/2014/main" id="{4D4FCF0F-C3FE-1CA1-0B13-E9713FAEA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1279" y="6416040"/>
            <a:ext cx="2743200" cy="365125"/>
          </a:xfrm>
        </p:spPr>
        <p:txBody>
          <a:bodyPr/>
          <a:lstStyle/>
          <a:p>
            <a:fld id="{D81BC2DF-976F-4C49-92B9-E79BD60CFE9D}" type="slidenum">
              <a:rPr lang="zh-CN" altLang="en-US" sz="1600" smtClean="0"/>
              <a:t>9</a:t>
            </a:fld>
            <a:endParaRPr lang="zh-CN" altLang="en-US" sz="16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420F51-FC25-6CF8-1BC2-9DBD04EA17EA}"/>
              </a:ext>
            </a:extLst>
          </p:cNvPr>
          <p:cNvSpPr txBox="1"/>
          <p:nvPr/>
        </p:nvSpPr>
        <p:spPr>
          <a:xfrm>
            <a:off x="32274" y="890881"/>
            <a:ext cx="11925264" cy="2571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核子成像</a:t>
            </a:r>
            <a:endParaRPr lang="en-US" altLang="zh-CN" sz="2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endParaRPr lang="en-US" altLang="zh-CN" sz="2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endParaRPr lang="en-US" altLang="zh-CN" sz="2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endParaRPr lang="en-US" altLang="zh-CN" sz="2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2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5C1FA14-1A81-258D-DC31-0DF9B543B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3924" y="1634959"/>
            <a:ext cx="2485802" cy="1281701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CBFD851-06A0-1467-EFD6-2A3FFFFE146F}"/>
              </a:ext>
            </a:extLst>
          </p:cNvPr>
          <p:cNvCxnSpPr/>
          <p:nvPr/>
        </p:nvCxnSpPr>
        <p:spPr>
          <a:xfrm>
            <a:off x="7771326" y="2543443"/>
            <a:ext cx="1989574" cy="0"/>
          </a:xfrm>
          <a:prstGeom prst="straightConnector1">
            <a:avLst/>
          </a:prstGeom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9218" name="Picture 2" descr="Introduction to general relativity - Making Physics Clear">
            <a:extLst>
              <a:ext uri="{FF2B5EF4-FFF2-40B4-BE49-F238E27FC236}">
                <a16:creationId xmlns:a16="http://schemas.microsoft.com/office/drawing/2014/main" id="{29A2CF53-E7A7-E73A-14AF-EE4F26213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863" y="1582774"/>
            <a:ext cx="1932503" cy="151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C272474-E3B3-4896-9FEB-FDDB8AD706E8}"/>
              </a:ext>
            </a:extLst>
          </p:cNvPr>
          <p:cNvCxnSpPr/>
          <p:nvPr/>
        </p:nvCxnSpPr>
        <p:spPr>
          <a:xfrm>
            <a:off x="1799149" y="2570552"/>
            <a:ext cx="1989574" cy="0"/>
          </a:xfrm>
          <a:prstGeom prst="straightConnector1">
            <a:avLst/>
          </a:prstGeom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013ED10-AAB9-BF46-5F0F-E85F1E280B44}"/>
              </a:ext>
            </a:extLst>
          </p:cNvPr>
          <p:cNvSpPr txBox="1"/>
          <p:nvPr/>
        </p:nvSpPr>
        <p:spPr>
          <a:xfrm>
            <a:off x="1790608" y="1729757"/>
            <a:ext cx="2074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C00000"/>
                </a:solidFill>
              </a:rPr>
              <a:t>黑洞成像将深化人类对引力的理解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0BB854-13A7-99A7-1F4B-18CF4B877001}"/>
              </a:ext>
            </a:extLst>
          </p:cNvPr>
          <p:cNvSpPr txBox="1"/>
          <p:nvPr/>
        </p:nvSpPr>
        <p:spPr>
          <a:xfrm>
            <a:off x="7692202" y="1766597"/>
            <a:ext cx="2074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C00000"/>
                </a:solidFill>
              </a:rPr>
              <a:t>核子成像将深化人类对强力的理解</a:t>
            </a:r>
          </a:p>
        </p:txBody>
      </p:sp>
      <p:pic>
        <p:nvPicPr>
          <p:cNvPr id="1026" name="Picture 2" descr="Visualizing the Proton” through animation and film | MIT News |  Massachusetts Institute of Technology">
            <a:extLst>
              <a:ext uri="{FF2B5EF4-FFF2-40B4-BE49-F238E27FC236}">
                <a16:creationId xmlns:a16="http://schemas.microsoft.com/office/drawing/2014/main" id="{606782FA-956A-7406-2DD2-F44088674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941" y="1582774"/>
            <a:ext cx="1799491" cy="151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E81E2B-301B-4B54-4C03-1F9F56D638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160" y="1658087"/>
            <a:ext cx="1480414" cy="14360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0DFAA26-87E6-2CBF-55E4-4F365FE4BCD9}"/>
              </a:ext>
            </a:extLst>
          </p:cNvPr>
          <p:cNvSpPr txBox="1"/>
          <p:nvPr/>
        </p:nvSpPr>
        <p:spPr>
          <a:xfrm>
            <a:off x="8944" y="3085444"/>
            <a:ext cx="7062703" cy="961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喷注及其精细结构为抽取核子分布函数提供了新的探针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与传统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SIDIS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观测量相比可以有效分离出末态的非微扰信息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AD5296F-1550-A28D-AE01-9F7D715BA5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701" y="4278679"/>
            <a:ext cx="2147702" cy="18940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2E65E6-D091-BCA8-79C6-ECDD991D13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7090" y="4046669"/>
            <a:ext cx="3547621" cy="269524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6F452FA-CF69-9C2C-954D-6026B87C1D73}"/>
              </a:ext>
            </a:extLst>
          </p:cNvPr>
          <p:cNvSpPr txBox="1"/>
          <p:nvPr/>
        </p:nvSpPr>
        <p:spPr>
          <a:xfrm>
            <a:off x="32274" y="6160078"/>
            <a:ext cx="35765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dirty="0">
                <a:solidFill>
                  <a:schemeClr val="accent6">
                    <a:lumMod val="50000"/>
                  </a:schemeClr>
                </a:solidFill>
              </a:rPr>
              <a:t>Liu, Ringer, Vogelsang, Yuan 19</a:t>
            </a:r>
          </a:p>
          <a:p>
            <a:r>
              <a:rPr lang="en-CN" dirty="0">
                <a:solidFill>
                  <a:schemeClr val="accent6">
                    <a:lumMod val="50000"/>
                  </a:schemeClr>
                </a:solidFill>
              </a:rPr>
              <a:t>Arratia, Kang, Prokudin, Ringer 19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289FB83-871D-0D5E-042B-7A28644B39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8144760" y="2522711"/>
            <a:ext cx="2739665" cy="498698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AC12C26-BAA8-FE5B-7D55-7B8379E39134}"/>
              </a:ext>
            </a:extLst>
          </p:cNvPr>
          <p:cNvSpPr txBox="1"/>
          <p:nvPr/>
        </p:nvSpPr>
        <p:spPr>
          <a:xfrm>
            <a:off x="8302324" y="6298577"/>
            <a:ext cx="274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dirty="0">
                <a:solidFill>
                  <a:schemeClr val="accent6">
                    <a:lumMod val="50000"/>
                  </a:schemeClr>
                </a:solidFill>
              </a:rPr>
              <a:t>Kang, Lee, </a:t>
            </a:r>
            <a:r>
              <a:rPr lang="en-CN" u="sng" dirty="0">
                <a:solidFill>
                  <a:schemeClr val="accent6">
                    <a:lumMod val="50000"/>
                  </a:schemeClr>
                </a:solidFill>
              </a:rPr>
              <a:t>DYS</a:t>
            </a:r>
            <a:r>
              <a:rPr lang="en-CN" dirty="0">
                <a:solidFill>
                  <a:schemeClr val="accent6">
                    <a:lumMod val="50000"/>
                  </a:schemeClr>
                </a:solidFill>
              </a:rPr>
              <a:t>, Zhao ‘21</a:t>
            </a:r>
            <a:endParaRPr lang="en-CN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4E8C68-77A5-BAE6-3A77-3202C235BA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23809" y="3300050"/>
            <a:ext cx="4432114" cy="3990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C14263-81BB-AB37-2F5D-AF835510958D}"/>
              </a:ext>
            </a:extLst>
          </p:cNvPr>
          <p:cNvSpPr txBox="1"/>
          <p:nvPr/>
        </p:nvSpPr>
        <p:spPr>
          <a:xfrm>
            <a:off x="1630574" y="1047423"/>
            <a:ext cx="25845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Also see J. Zhou’s talk</a:t>
            </a:r>
            <a:r>
              <a:rPr lang="zh-CN" altLang="en-US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251687208"/>
      </p:ext>
    </p:extLst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zkxODI2NmY2ODNlNDBiMTEyYWUwMmI0YmE5ZmViZWIifQ=="/>
  <p:tag name="RESOURCE_RECORD_KEY" val="{&quot;13&quot;:[20482079,19965474,4722044,4364942,4364900,4685212,4563109,4695728,4364974,4563120],&quot;29&quot;:[50000269,50000051,50000076,50000077,50052433,50000099,50052436,50052716,50052423,50000131,50000264,50052696,50052712,50000153,50000040,50052451,50000213,50000211,50000162,50052448,50000195,50000283,50000031,50000088,50000068,50000135,50000049,50000059,50000042,50000165,50000033,50000038,50000114,50000024,50000072,50000097],&quot;65&quot;:[20230921],&quot;70&quot;:[3314588,3317096]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53599</TotalTime>
  <Words>1465</Words>
  <Application>Microsoft Macintosh PowerPoint</Application>
  <PresentationFormat>Widescreen</PresentationFormat>
  <Paragraphs>191</Paragraphs>
  <Slides>17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KaiTi</vt:lpstr>
      <vt:lpstr>Microsoft YaHei</vt:lpstr>
      <vt:lpstr>Microsoft YaHei</vt:lpstr>
      <vt:lpstr>TeXGyrePagellaX</vt:lpstr>
      <vt:lpstr>Aptos</vt:lpstr>
      <vt:lpstr>Aptos Display</vt:lpstr>
      <vt:lpstr>Arial</vt:lpstr>
      <vt:lpstr>Calibri</vt:lpstr>
      <vt:lpstr>Cambria Math</vt:lpstr>
      <vt:lpstr>Helvetica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Ryan Lee</dc:creator>
  <cp:lastModifiedBy>Dingyu Shao</cp:lastModifiedBy>
  <cp:revision>2353</cp:revision>
  <cp:lastPrinted>2026-04-25T01:54:54Z</cp:lastPrinted>
  <dcterms:created xsi:type="dcterms:W3CDTF">2014-04-01T11:22:00Z</dcterms:created>
  <dcterms:modified xsi:type="dcterms:W3CDTF">2026-04-25T04:24:30Z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CAC063314AF94ABF938FE2BC20404F24_12</vt:lpwstr>
  </property>
  <property fmtid="{D5CDD505-2E9C-101B-9397-08002B2CF9AE}" pid="3" name="KSOProductBuildVer">
    <vt:lpwstr>2052-12.1.0.19770</vt:lpwstr>
  </property>
</Properties>
</file>