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685" r:id="rId2"/>
  </p:sldMasterIdLst>
  <p:notesMasterIdLst>
    <p:notesMasterId r:id="rId35"/>
  </p:notesMasterIdLst>
  <p:handoutMasterIdLst>
    <p:handoutMasterId r:id="rId36"/>
  </p:handoutMasterIdLst>
  <p:sldIdLst>
    <p:sldId id="256" r:id="rId3"/>
    <p:sldId id="828" r:id="rId4"/>
    <p:sldId id="829" r:id="rId5"/>
    <p:sldId id="415" r:id="rId6"/>
    <p:sldId id="835" r:id="rId7"/>
    <p:sldId id="827" r:id="rId8"/>
    <p:sldId id="830" r:id="rId9"/>
    <p:sldId id="831" r:id="rId10"/>
    <p:sldId id="756" r:id="rId11"/>
    <p:sldId id="833" r:id="rId12"/>
    <p:sldId id="834" r:id="rId13"/>
    <p:sldId id="842" r:id="rId14"/>
    <p:sldId id="840" r:id="rId15"/>
    <p:sldId id="841" r:id="rId16"/>
    <p:sldId id="836" r:id="rId17"/>
    <p:sldId id="843" r:id="rId18"/>
    <p:sldId id="504" r:id="rId19"/>
    <p:sldId id="844" r:id="rId20"/>
    <p:sldId id="869" r:id="rId21"/>
    <p:sldId id="845" r:id="rId22"/>
    <p:sldId id="861" r:id="rId23"/>
    <p:sldId id="868" r:id="rId24"/>
    <p:sldId id="839" r:id="rId25"/>
    <p:sldId id="849" r:id="rId26"/>
    <p:sldId id="852" r:id="rId27"/>
    <p:sldId id="853" r:id="rId28"/>
    <p:sldId id="850" r:id="rId29"/>
    <p:sldId id="857" r:id="rId30"/>
    <p:sldId id="863" r:id="rId31"/>
    <p:sldId id="859" r:id="rId32"/>
    <p:sldId id="862" r:id="rId33"/>
    <p:sldId id="807" r:id="rId34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ou xiaorong" initials="zx" lastIdx="2" clrIdx="0">
    <p:extLst>
      <p:ext uri="{19B8F6BF-5375-455C-9EA6-DF929625EA0E}">
        <p15:presenceInfo xmlns:p15="http://schemas.microsoft.com/office/powerpoint/2012/main" userId="d563c460d0eff0a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97D2FF"/>
    <a:srgbClr val="993300"/>
    <a:srgbClr val="0000FF"/>
    <a:srgbClr val="CC0066"/>
    <a:srgbClr val="99CC66"/>
    <a:srgbClr val="CCCC00"/>
    <a:srgbClr val="000066"/>
    <a:srgbClr val="9900FF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14" autoAdjust="0"/>
    <p:restoredTop sz="81519" autoAdjust="0"/>
  </p:normalViewPr>
  <p:slideViewPr>
    <p:cSldViewPr snapToGrid="0">
      <p:cViewPr varScale="1">
        <p:scale>
          <a:sx n="78" d="100"/>
          <a:sy n="78" d="100"/>
        </p:scale>
        <p:origin x="369" y="6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131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B8043D88-447C-41AF-9EF2-5BDB65B209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C9228AE-B0A3-431F-95E7-1237E83131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76015C9D-2D40-4214-95FC-9C420828B833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C21EAF6-8C48-4384-824B-4921EFBBC1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8492957-D872-4899-9234-5A7E01A433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C031933F-F810-4456-B4FD-E849EE4CD8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25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13D58D4F-73CC-4F06-B937-2173671676BB}" type="datetimeFigureOut">
              <a:rPr lang="zh-CN" altLang="en-US" smtClean="0"/>
              <a:t>2026/4/26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31C3A102-C040-45B2-BAA1-C8B41635F4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064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486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001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008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483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887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39380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9444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156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33906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3704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297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982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120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0700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443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8514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6227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9911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希格斯衰变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4047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2073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44846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21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1773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8623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6521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787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00039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564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59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657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01195-1527-8143-852E-1EAFEE2E87D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56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C3A102-C040-45B2-BAA1-C8B41635F48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898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8702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12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8335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69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8702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181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793006"/>
          </a:xfrm>
        </p:spPr>
        <p:txBody>
          <a:bodyPr/>
          <a:lstStyle>
            <a:lvl1pPr algn="ctr">
              <a:defRPr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03869"/>
            <a:ext cx="10515600" cy="4873094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EA172FF1-12B0-49DE-8C33-E4853660F9CF}"/>
              </a:ext>
            </a:extLst>
          </p:cNvPr>
          <p:cNvCxnSpPr>
            <a:cxnSpLocks/>
          </p:cNvCxnSpPr>
          <p:nvPr userDrawn="1"/>
        </p:nvCxnSpPr>
        <p:spPr>
          <a:xfrm>
            <a:off x="0" y="990648"/>
            <a:ext cx="12192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1"/>
                </a:gs>
                <a:gs pos="26000">
                  <a:schemeClr val="accent6">
                    <a:lumMod val="40000"/>
                    <a:lumOff val="60000"/>
                  </a:schemeClr>
                </a:gs>
                <a:gs pos="56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117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6504C07-1E97-49D8-AAFD-B51462ED56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80628"/>
            <a:ext cx="12216360" cy="187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32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780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973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48800" y="6356349"/>
            <a:ext cx="2743200" cy="365125"/>
          </a:xfrm>
        </p:spPr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140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8514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4755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256"/>
            <a:ext cx="10515600" cy="793006"/>
          </a:xfrm>
        </p:spPr>
        <p:txBody>
          <a:bodyPr/>
          <a:lstStyle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03868"/>
            <a:ext cx="10515600" cy="5334323"/>
          </a:xfrm>
        </p:spPr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EA172FF1-12B0-49DE-8C33-E4853660F9CF}"/>
              </a:ext>
            </a:extLst>
          </p:cNvPr>
          <p:cNvCxnSpPr>
            <a:cxnSpLocks/>
          </p:cNvCxnSpPr>
          <p:nvPr userDrawn="1"/>
        </p:nvCxnSpPr>
        <p:spPr>
          <a:xfrm>
            <a:off x="0" y="990648"/>
            <a:ext cx="12192000" cy="0"/>
          </a:xfrm>
          <a:prstGeom prst="line">
            <a:avLst/>
          </a:prstGeom>
          <a:ln w="38100">
            <a:gradFill flip="none" rotWithShape="1">
              <a:gsLst>
                <a:gs pos="0">
                  <a:schemeClr val="bg1"/>
                </a:gs>
                <a:gs pos="26000">
                  <a:schemeClr val="accent6">
                    <a:lumMod val="40000"/>
                    <a:lumOff val="60000"/>
                  </a:schemeClr>
                </a:gs>
                <a:gs pos="56000">
                  <a:schemeClr val="accent6">
                    <a:lumMod val="60000"/>
                    <a:lumOff val="40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0"/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7B83EC81-2124-45E2-A953-0BF46FD82C28}"/>
              </a:ext>
            </a:extLst>
          </p:cNvPr>
          <p:cNvSpPr txBox="1"/>
          <p:nvPr userDrawn="1"/>
        </p:nvSpPr>
        <p:spPr>
          <a:xfrm>
            <a:off x="11652157" y="441930"/>
            <a:ext cx="455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CA44AABA-6ED3-43D4-A200-DA0A2F6CBD6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78949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1202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3432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6813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有页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658701" y="1092061"/>
            <a:ext cx="10938100" cy="5382411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217276" y="6537844"/>
            <a:ext cx="2457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0" kern="1200" spc="-60" baseline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Berkeley Lab 2021-12-22</a:t>
            </a:r>
            <a:endParaRPr lang="zh-CN" altLang="en-US" sz="1200" b="0" kern="1200" spc="-60" baseline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45686B-F511-406E-90A1-9B8C3B532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700" y="88043"/>
            <a:ext cx="10938101" cy="791688"/>
          </a:xfrm>
        </p:spPr>
        <p:txBody>
          <a:bodyPr>
            <a:normAutofit/>
          </a:bodyPr>
          <a:lstStyle>
            <a:lvl1pPr>
              <a:defRPr sz="3800" b="1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F4D44CE1-B1BA-48F7-8D71-A5A7A59232A1}"/>
              </a:ext>
            </a:extLst>
          </p:cNvPr>
          <p:cNvCxnSpPr/>
          <p:nvPr userDrawn="1"/>
        </p:nvCxnSpPr>
        <p:spPr>
          <a:xfrm>
            <a:off x="0" y="953387"/>
            <a:ext cx="12192000" cy="0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headEnd type="none" w="med" len="med"/>
            <a:tailEnd type="none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BAD4B343-C51B-47A6-A904-30F728E10E35}"/>
              </a:ext>
            </a:extLst>
          </p:cNvPr>
          <p:cNvSpPr txBox="1"/>
          <p:nvPr userDrawn="1"/>
        </p:nvSpPr>
        <p:spPr>
          <a:xfrm>
            <a:off x="11599531" y="6583780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24FAEF-F85D-934A-9D39-BAF082DCC493}" type="slidenum">
              <a:rPr lang="en-US" altLang="zh-CN" sz="1800" b="1" smtClean="0"/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altLang="zh-CN" sz="1800" b="1" dirty="0"/>
          </a:p>
        </p:txBody>
      </p:sp>
    </p:spTree>
    <p:extLst>
      <p:ext uri="{BB962C8B-B14F-4D97-AF65-F5344CB8AC3E}">
        <p14:creationId xmlns:p14="http://schemas.microsoft.com/office/powerpoint/2010/main" val="6000085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6504C07-1E97-49D8-AAFD-B51462ED56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380628"/>
            <a:ext cx="12216360" cy="187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68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716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199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48800" y="6356349"/>
            <a:ext cx="2743200" cy="365125"/>
          </a:xfrm>
        </p:spPr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1302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216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106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121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93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4AABA-6ED3-43D4-A200-DA0A2F6CBD6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9498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0.png"/><Relationship Id="rId3" Type="http://schemas.openxmlformats.org/officeDocument/2006/relationships/image" Target="../media/image520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7.png"/><Relationship Id="rId5" Type="http://schemas.openxmlformats.org/officeDocument/2006/relationships/image" Target="../media/image71.jpeg"/><Relationship Id="rId15" Type="http://schemas.openxmlformats.org/officeDocument/2006/relationships/image" Target="../media/image81.png"/><Relationship Id="rId10" Type="http://schemas.openxmlformats.org/officeDocument/2006/relationships/image" Target="../media/image76.jpeg"/><Relationship Id="rId4" Type="http://schemas.openxmlformats.org/officeDocument/2006/relationships/image" Target="../media/image70.png"/><Relationship Id="rId9" Type="http://schemas.openxmlformats.org/officeDocument/2006/relationships/image" Target="../media/image75.jpeg"/><Relationship Id="rId14" Type="http://schemas.openxmlformats.org/officeDocument/2006/relationships/image" Target="../media/image80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>
            <a:extLst>
              <a:ext uri="{FF2B5EF4-FFF2-40B4-BE49-F238E27FC236}">
                <a16:creationId xmlns:a16="http://schemas.microsoft.com/office/drawing/2014/main" id="{3E3F02F2-0AE4-2497-B65C-FAF06C6C04F5}"/>
              </a:ext>
            </a:extLst>
          </p:cNvPr>
          <p:cNvSpPr txBox="1">
            <a:spLocks/>
          </p:cNvSpPr>
          <p:nvPr/>
        </p:nvSpPr>
        <p:spPr>
          <a:xfrm>
            <a:off x="1291570" y="1079795"/>
            <a:ext cx="9745362" cy="20005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6375"/>
              </a:lnSpc>
              <a:spcBef>
                <a:spcPts val="900"/>
              </a:spcBef>
            </a:pPr>
            <a:r>
              <a:rPr lang="en-US" altLang="zh-CN" sz="4400" b="1" dirty="0">
                <a:solidFill>
                  <a:srgbClr val="0033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QCD and Electroweak corrections for collider physics</a:t>
            </a:r>
            <a:endParaRPr lang="zh-CN" altLang="en-US" sz="3200" b="1" dirty="0">
              <a:solidFill>
                <a:srgbClr val="003366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D7439143-DF24-4A6B-9ACF-502F2C0F784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65213" y="4076313"/>
            <a:ext cx="9745362" cy="187801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Long-Bin Chen(</a:t>
            </a:r>
            <a:r>
              <a:rPr lang="zh-CN" altLang="en-US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陈龙斌</a:t>
            </a: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8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Guangzhou University 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83AC66F-A370-AF1F-919F-92C9121CDCFB}"/>
              </a:ext>
            </a:extLst>
          </p:cNvPr>
          <p:cNvSpPr txBox="1"/>
          <p:nvPr/>
        </p:nvSpPr>
        <p:spPr>
          <a:xfrm>
            <a:off x="4804837" y="6240504"/>
            <a:ext cx="341006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zh-CN" altLang="en-US" dirty="0">
                <a:latin typeface="Roboto" panose="02000000000000000000" pitchFamily="2" charset="0"/>
              </a:rPr>
              <a:t> </a:t>
            </a:r>
            <a:r>
              <a:rPr lang="en-US" altLang="zh-CN" dirty="0">
                <a:latin typeface="Roboto" panose="02000000000000000000" pitchFamily="2" charset="0"/>
              </a:rPr>
              <a:t>2026</a:t>
            </a:r>
            <a:r>
              <a:rPr lang="zh-CN" altLang="en-US" dirty="0">
                <a:latin typeface="Roboto" panose="02000000000000000000" pitchFamily="2" charset="0"/>
              </a:rPr>
              <a:t>年</a:t>
            </a:r>
            <a:r>
              <a:rPr lang="en-US" altLang="zh-CN" dirty="0">
                <a:latin typeface="Roboto" panose="02000000000000000000" pitchFamily="2" charset="0"/>
              </a:rPr>
              <a:t>4</a:t>
            </a:r>
            <a:r>
              <a:rPr lang="zh-CN" altLang="en-US" dirty="0">
                <a:latin typeface="Roboto" panose="02000000000000000000" pitchFamily="2" charset="0"/>
              </a:rPr>
              <a:t>月</a:t>
            </a:r>
            <a:r>
              <a:rPr lang="en-US" altLang="zh-CN" dirty="0">
                <a:latin typeface="Roboto" panose="02000000000000000000" pitchFamily="2" charset="0"/>
              </a:rPr>
              <a:t>26</a:t>
            </a:r>
            <a:r>
              <a:rPr lang="zh-CN" altLang="en-US" dirty="0">
                <a:latin typeface="Roboto" panose="02000000000000000000" pitchFamily="2" charset="0"/>
              </a:rPr>
              <a:t>日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E2BD605-D536-5E46-3DC7-4FDAAD230975}"/>
              </a:ext>
            </a:extLst>
          </p:cNvPr>
          <p:cNvSpPr txBox="1"/>
          <p:nvPr/>
        </p:nvSpPr>
        <p:spPr>
          <a:xfrm>
            <a:off x="1591506" y="147286"/>
            <a:ext cx="9008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第八届全国重味物理与量子色动力学研讨会</a:t>
            </a:r>
          </a:p>
        </p:txBody>
      </p:sp>
    </p:spTree>
    <p:extLst>
      <p:ext uri="{BB962C8B-B14F-4D97-AF65-F5344CB8AC3E}">
        <p14:creationId xmlns:p14="http://schemas.microsoft.com/office/powerpoint/2010/main" val="2907773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9DE3A3-FA14-4A2A-97CB-1AC36ECCE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34" y="115533"/>
            <a:ext cx="11120336" cy="793006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Theoretical challenges in the high order calculations</a:t>
            </a:r>
            <a:endParaRPr lang="zh-CN" altLang="en-US" b="1" dirty="0">
              <a:solidFill>
                <a:srgbClr val="0070C0"/>
              </a:solidFill>
              <a:ea typeface="黑体" panose="02010609060101010101" pitchFamily="49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5959356"/>
                  </p:ext>
                </p:extLst>
              </p:nvPr>
            </p:nvGraphicFramePr>
            <p:xfrm>
              <a:off x="576775" y="1878257"/>
              <a:ext cx="11294640" cy="38525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950506">
                      <a:extLst>
                        <a:ext uri="{9D8B030D-6E8A-4147-A177-3AD203B41FA5}">
                          <a16:colId xmlns:a16="http://schemas.microsoft.com/office/drawing/2014/main" val="641242941"/>
                        </a:ext>
                      </a:extLst>
                    </a:gridCol>
                    <a:gridCol w="6344134">
                      <a:extLst>
                        <a:ext uri="{9D8B030D-6E8A-4147-A177-3AD203B41FA5}">
                          <a16:colId xmlns:a16="http://schemas.microsoft.com/office/drawing/2014/main" val="3571184322"/>
                        </a:ext>
                      </a:extLst>
                    </a:gridCol>
                  </a:tblGrid>
                  <a:tr h="421771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Topic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Open issues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74478"/>
                      </a:ext>
                    </a:extLst>
                  </a:tr>
                  <a:tr h="42762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Generation of the diagrams and amplitudes</a:t>
                          </a:r>
                        </a:p>
                        <a:p>
                          <a:r>
                            <a:rPr lang="en-US" altLang="zh-CN" dirty="0"/>
                            <a:t>(</a:t>
                          </a:r>
                          <a:r>
                            <a:rPr lang="en-US" altLang="zh-CN" dirty="0" err="1"/>
                            <a:t>Qgraf</a:t>
                          </a:r>
                          <a:r>
                            <a:rPr lang="en-US" altLang="zh-CN" baseline="0" dirty="0"/>
                            <a:t>, </a:t>
                          </a:r>
                          <a:r>
                            <a:rPr lang="en-US" altLang="zh-CN" baseline="0" dirty="0" err="1"/>
                            <a:t>Feynarts</a:t>
                          </a:r>
                          <a:r>
                            <a:rPr lang="en-US" altLang="zh-CN" dirty="0"/>
                            <a:t>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O(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dirty="0"/>
                            <a:t>) Feynman</a:t>
                          </a:r>
                          <a:r>
                            <a:rPr lang="en-US" altLang="zh-CN" baseline="0" dirty="0"/>
                            <a:t> Diagrams for higher order corrections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47644275"/>
                      </a:ext>
                    </a:extLst>
                  </a:tr>
                  <a:tr h="42762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Dirac</a:t>
                          </a:r>
                          <a:r>
                            <a:rPr lang="en-US" altLang="zh-CN" baseline="0" dirty="0"/>
                            <a:t> Matrices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baseline="0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b="0" i="1" baseline="0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b="0" i="1" baseline="0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  <m:r>
                                <a:rPr lang="en-US" altLang="zh-CN" b="0" i="1" baseline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altLang="zh-CN" baseline="0" dirty="0"/>
                            <a:t> treatments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Chiral couplings in dimensional regularization 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2426163"/>
                      </a:ext>
                    </a:extLst>
                  </a:tr>
                  <a:tr h="769737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Reduction of Feynman</a:t>
                          </a:r>
                          <a:r>
                            <a:rPr lang="en-US" altLang="zh-CN" baseline="0" dirty="0"/>
                            <a:t> Integrals </a:t>
                          </a:r>
                        </a:p>
                        <a:p>
                          <a:r>
                            <a:rPr lang="en-US" altLang="zh-CN" baseline="0" dirty="0"/>
                            <a:t>(FIRE, Kira, Blade…)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Exponential growth of master integral basis, prohibitive computational complexity of solving large-scale linear systems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3360477"/>
                      </a:ext>
                    </a:extLst>
                  </a:tr>
                  <a:tr h="42762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Evaluation of Feynman</a:t>
                          </a:r>
                          <a:r>
                            <a:rPr lang="en-US" altLang="zh-CN" baseline="0" dirty="0"/>
                            <a:t> Integrals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Increasing</a:t>
                          </a:r>
                          <a:r>
                            <a:rPr lang="en-US" altLang="zh-CN" baseline="0" dirty="0"/>
                            <a:t> number of energy scales and function spaces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70459134"/>
                      </a:ext>
                    </a:extLst>
                  </a:tr>
                  <a:tr h="73810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Subtraction of the</a:t>
                          </a:r>
                          <a:r>
                            <a:rPr lang="en-US" altLang="zh-CN" baseline="0" dirty="0"/>
                            <a:t> IR Poles</a:t>
                          </a:r>
                        </a:p>
                        <a:p>
                          <a:r>
                            <a:rPr lang="en-US" altLang="zh-CN" baseline="0" dirty="0"/>
                            <a:t>(SCET)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Separation of IR-finite remainder from IR-enhanced (</a:t>
                          </a:r>
                          <a:r>
                            <a:rPr lang="en-US" altLang="zh-CN" dirty="0" err="1"/>
                            <a:t>Resummation</a:t>
                          </a:r>
                          <a:r>
                            <a:rPr lang="en-US" altLang="zh-CN" dirty="0"/>
                            <a:t>) terms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48120791"/>
                      </a:ext>
                    </a:extLst>
                  </a:tr>
                  <a:tr h="427629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Numerical evaluation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Stability (large cancellations, precision loss) and speed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06581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表格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05959356"/>
                  </p:ext>
                </p:extLst>
              </p:nvPr>
            </p:nvGraphicFramePr>
            <p:xfrm>
              <a:off x="576775" y="1878257"/>
              <a:ext cx="11294640" cy="385257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950506">
                      <a:extLst>
                        <a:ext uri="{9D8B030D-6E8A-4147-A177-3AD203B41FA5}">
                          <a16:colId xmlns:a16="http://schemas.microsoft.com/office/drawing/2014/main" val="641242941"/>
                        </a:ext>
                      </a:extLst>
                    </a:gridCol>
                    <a:gridCol w="6344134">
                      <a:extLst>
                        <a:ext uri="{9D8B030D-6E8A-4147-A177-3AD203B41FA5}">
                          <a16:colId xmlns:a16="http://schemas.microsoft.com/office/drawing/2014/main" val="3571184322"/>
                        </a:ext>
                      </a:extLst>
                    </a:gridCol>
                  </a:tblGrid>
                  <a:tr h="421771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Topic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Open issues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74478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Generation of the diagrams and amplitudes</a:t>
                          </a:r>
                        </a:p>
                        <a:p>
                          <a:r>
                            <a:rPr lang="en-US" altLang="zh-CN" dirty="0" smtClean="0"/>
                            <a:t>(</a:t>
                          </a:r>
                          <a:r>
                            <a:rPr lang="en-US" altLang="zh-CN" dirty="0" err="1" smtClean="0"/>
                            <a:t>Qgraf</a:t>
                          </a:r>
                          <a:r>
                            <a:rPr lang="en-US" altLang="zh-CN" baseline="0" dirty="0" smtClean="0"/>
                            <a:t>, </a:t>
                          </a:r>
                          <a:r>
                            <a:rPr lang="en-US" altLang="zh-CN" baseline="0" dirty="0" err="1" smtClean="0"/>
                            <a:t>Feynarts</a:t>
                          </a:r>
                          <a:r>
                            <a:rPr lang="en-US" altLang="zh-CN" dirty="0" smtClean="0"/>
                            <a:t>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78194" t="-70476" r="-384" b="-44190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47644275"/>
                      </a:ext>
                    </a:extLst>
                  </a:tr>
                  <a:tr h="42762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3"/>
                          <a:stretch>
                            <a:fillRect l="-123" t="-252113" r="-128536" b="-5535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Chiral couplings in dimensional </a:t>
                          </a:r>
                          <a:r>
                            <a:rPr lang="en-US" altLang="zh-CN" dirty="0" smtClean="0"/>
                            <a:t>regularization 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2426163"/>
                      </a:ext>
                    </a:extLst>
                  </a:tr>
                  <a:tr h="769737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Reduction of Feynman</a:t>
                          </a:r>
                          <a:r>
                            <a:rPr lang="en-US" altLang="zh-CN" baseline="0" dirty="0" smtClean="0"/>
                            <a:t> Integrals </a:t>
                          </a:r>
                        </a:p>
                        <a:p>
                          <a:r>
                            <a:rPr lang="en-US" altLang="zh-CN" baseline="0" dirty="0" smtClean="0"/>
                            <a:t>(FIRE, Kira, Blade…)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Exponential growth of master integral </a:t>
                          </a:r>
                          <a:r>
                            <a:rPr lang="en-US" altLang="zh-CN" dirty="0" smtClean="0"/>
                            <a:t>basis, </a:t>
                          </a:r>
                          <a:r>
                            <a:rPr lang="en-US" altLang="zh-CN" dirty="0" smtClean="0"/>
                            <a:t>prohibitive computational complexity of solving large-scale linear systems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13360477"/>
                      </a:ext>
                    </a:extLst>
                  </a:tr>
                  <a:tr h="427629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Evaluation of Feynman</a:t>
                          </a:r>
                          <a:r>
                            <a:rPr lang="en-US" altLang="zh-CN" baseline="0" dirty="0" smtClean="0"/>
                            <a:t> Integrals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Increasing</a:t>
                          </a:r>
                          <a:r>
                            <a:rPr lang="en-US" altLang="zh-CN" baseline="0" dirty="0" smtClean="0"/>
                            <a:t> number of energy scales </a:t>
                          </a:r>
                          <a:r>
                            <a:rPr lang="en-US" altLang="zh-CN" baseline="0" dirty="0" smtClean="0"/>
                            <a:t>and </a:t>
                          </a:r>
                          <a:r>
                            <a:rPr lang="en-US" altLang="zh-CN" baseline="0" dirty="0" smtClean="0"/>
                            <a:t>function spaces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70459134"/>
                      </a:ext>
                    </a:extLst>
                  </a:tr>
                  <a:tr h="738100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Subtraction of the</a:t>
                          </a:r>
                          <a:r>
                            <a:rPr lang="en-US" altLang="zh-CN" baseline="0" dirty="0" smtClean="0"/>
                            <a:t> IR Poles</a:t>
                          </a:r>
                        </a:p>
                        <a:p>
                          <a:r>
                            <a:rPr lang="en-US" altLang="zh-CN" baseline="0" dirty="0" smtClean="0"/>
                            <a:t>(SCET)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Separation of IR-finite remainder from IR-enhanced (</a:t>
                          </a:r>
                          <a:r>
                            <a:rPr lang="en-US" altLang="zh-CN" dirty="0" err="1" smtClean="0"/>
                            <a:t>Resummation</a:t>
                          </a:r>
                          <a:r>
                            <a:rPr lang="en-US" altLang="zh-CN" dirty="0" smtClean="0"/>
                            <a:t>) terms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48120791"/>
                      </a:ext>
                    </a:extLst>
                  </a:tr>
                  <a:tr h="427629"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Numerical evaluation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 smtClean="0"/>
                            <a:t>Stability (large cancellations</a:t>
                          </a:r>
                          <a:r>
                            <a:rPr lang="en-US" altLang="zh-CN" dirty="0" smtClean="0"/>
                            <a:t>, precision </a:t>
                          </a:r>
                          <a:r>
                            <a:rPr lang="en-US" altLang="zh-CN" dirty="0" smtClean="0"/>
                            <a:t>loss) and speed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5065818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圆角矩形 3"/>
          <p:cNvSpPr/>
          <p:nvPr/>
        </p:nvSpPr>
        <p:spPr>
          <a:xfrm>
            <a:off x="525194" y="3380935"/>
            <a:ext cx="11390141" cy="1176997"/>
          </a:xfrm>
          <a:prstGeom prst="roundRect">
            <a:avLst/>
          </a:prstGeom>
          <a:noFill/>
          <a:ln w="28575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63117" y="5964866"/>
            <a:ext cx="8506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……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4A7A564-2A3A-05D1-A0A2-93AEBBCD3F52}"/>
              </a:ext>
            </a:extLst>
          </p:cNvPr>
          <p:cNvSpPr txBox="1"/>
          <p:nvPr/>
        </p:nvSpPr>
        <p:spPr>
          <a:xfrm>
            <a:off x="7388843" y="6057133"/>
            <a:ext cx="4148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AI agent for Perturbative Calculations?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23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9DE3A3-FA14-4A2A-97CB-1AC36ECCE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endParaRPr lang="en-US" altLang="zh-CN" b="1" dirty="0">
              <a:solidFill>
                <a:srgbClr val="003366"/>
              </a:solidFill>
              <a:ea typeface="黑体" panose="02010609060101010101" pitchFamily="49" charset="-122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AE9DE3A3-FA14-4A2A-97CB-1AC36ECCE5D7}"/>
              </a:ext>
            </a:extLst>
          </p:cNvPr>
          <p:cNvSpPr txBox="1">
            <a:spLocks/>
          </p:cNvSpPr>
          <p:nvPr/>
        </p:nvSpPr>
        <p:spPr>
          <a:xfrm>
            <a:off x="990600" y="170656"/>
            <a:ext cx="10515600" cy="793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  <a:t>Methodology</a:t>
            </a:r>
            <a:endParaRPr lang="zh-CN" altLang="en-US" b="1" dirty="0">
              <a:solidFill>
                <a:srgbClr val="003366"/>
              </a:solidFill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928" y="1074862"/>
            <a:ext cx="3567016" cy="54346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7918" y="1074862"/>
            <a:ext cx="3584082" cy="54346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874" y="1259487"/>
            <a:ext cx="3957415" cy="5134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4189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4612" y="94659"/>
            <a:ext cx="11608442" cy="564708"/>
          </a:xfrm>
        </p:spPr>
        <p:txBody>
          <a:bodyPr>
            <a:no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ea typeface="黑体" panose="02010609060101010101" pitchFamily="49" charset="-122"/>
              </a:rPr>
              <a:t>Integrals Reduction: IBP</a:t>
            </a:r>
            <a:endParaRPr lang="zh-CN" altLang="en-US" sz="3200" b="1" dirty="0">
              <a:solidFill>
                <a:srgbClr val="0070C0"/>
              </a:solidFill>
              <a:ea typeface="黑体" panose="02010609060101010101" pitchFamily="49" charset="-122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76938" y="1160475"/>
            <a:ext cx="1905921" cy="56039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37" y="2295135"/>
            <a:ext cx="2836159" cy="6908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983" y="3625588"/>
            <a:ext cx="3239405" cy="42887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983" y="4756642"/>
            <a:ext cx="3209442" cy="734332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536294" y="1045580"/>
            <a:ext cx="4274916" cy="4913602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/>
          <p:cNvCxnSpPr/>
          <p:nvPr/>
        </p:nvCxnSpPr>
        <p:spPr>
          <a:xfrm>
            <a:off x="8610246" y="2239701"/>
            <a:ext cx="0" cy="25153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>
            <a:off x="2488917" y="3134061"/>
            <a:ext cx="0" cy="25153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/>
          <p:nvPr/>
        </p:nvCxnSpPr>
        <p:spPr>
          <a:xfrm>
            <a:off x="2495489" y="4320465"/>
            <a:ext cx="0" cy="25153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圆角矩形 16"/>
          <p:cNvSpPr/>
          <p:nvPr/>
        </p:nvSpPr>
        <p:spPr>
          <a:xfrm>
            <a:off x="5400373" y="1191001"/>
            <a:ext cx="6578278" cy="4332790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 flipV="1">
            <a:off x="4926957" y="3449256"/>
            <a:ext cx="420547" cy="38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2070636" y="2339752"/>
            <a:ext cx="1381525" cy="69750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89864" y="6276093"/>
            <a:ext cx="6607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K.G.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Chetyrkin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F.V.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Tkachov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Nucl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 Phys. B </a:t>
            </a:r>
            <a:r>
              <a:rPr lang="en-US" altLang="zh-CN" sz="2000" b="1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192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159 (1981)</a:t>
            </a:r>
            <a:endParaRPr lang="zh-CN" altLang="en-US" sz="2000" dirty="0">
              <a:solidFill>
                <a:srgbClr val="00B0F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3120" y="1398719"/>
            <a:ext cx="5715681" cy="73956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4501" y="2739438"/>
            <a:ext cx="4612215" cy="1016636"/>
          </a:xfrm>
          <a:prstGeom prst="rect">
            <a:avLst/>
          </a:prstGeom>
        </p:spPr>
      </p:pic>
      <p:cxnSp>
        <p:nvCxnSpPr>
          <p:cNvPr id="21" name="直接箭头连接符 20"/>
          <p:cNvCxnSpPr/>
          <p:nvPr/>
        </p:nvCxnSpPr>
        <p:spPr>
          <a:xfrm>
            <a:off x="2488401" y="1993484"/>
            <a:ext cx="0" cy="25153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1545" y="4464902"/>
            <a:ext cx="5390233" cy="860525"/>
          </a:xfrm>
          <a:prstGeom prst="rect">
            <a:avLst/>
          </a:prstGeom>
        </p:spPr>
      </p:pic>
      <p:cxnSp>
        <p:nvCxnSpPr>
          <p:cNvPr id="23" name="直接箭头连接符 22"/>
          <p:cNvCxnSpPr/>
          <p:nvPr/>
        </p:nvCxnSpPr>
        <p:spPr>
          <a:xfrm>
            <a:off x="8632166" y="4019264"/>
            <a:ext cx="0" cy="25153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8610246" y="5878676"/>
            <a:ext cx="3333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number of MIs is finite 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[Smirnov,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Petukhov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2011]</a:t>
            </a:r>
            <a:endParaRPr lang="zh-CN" altLang="en-US" sz="2000" dirty="0">
              <a:solidFill>
                <a:srgbClr val="00B0F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780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9DE3A3-FA14-4A2A-97CB-1AC36ECCE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003366"/>
                </a:solidFill>
                <a:ea typeface="黑体" panose="02010609060101010101" pitchFamily="49" charset="-122"/>
              </a:rPr>
              <a:t>Feynman Integrals Reduction-IBP</a:t>
            </a:r>
            <a:endParaRPr lang="zh-CN" altLang="en-US" sz="4000" b="1" dirty="0">
              <a:solidFill>
                <a:srgbClr val="003366"/>
              </a:solidFill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0236" y="1062952"/>
            <a:ext cx="11128443" cy="563231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Feynman integrals are related by IBP identities 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Chetyrkin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Tkachov,1981]</a:t>
            </a:r>
          </a:p>
          <a:p>
            <a:pPr marL="342900" indent="-342900" algn="l"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B0F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B0F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B0F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B0F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B0F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l"/>
            </a:pPr>
            <a:endParaRPr lang="en-US" altLang="zh-CN" sz="2000" dirty="0">
              <a:solidFill>
                <a:srgbClr val="00B0F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l"/>
            </a:pP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Systematic solution: </a:t>
            </a:r>
            <a:r>
              <a:rPr lang="en-US" altLang="zh-CN" sz="20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Laporta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Alrorithm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Laporta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2000]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Finite-fields method 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Manteufell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Schabinger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Peraro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Abreu, Page,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Ita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Klappert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Lange...,2015,...]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Algebraic geometry methods-syzygy  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[Zhang,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Bohem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…]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Intersection theory 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[Mizera, Mastrolia, Frellesvig, Ma, Yang…]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Block-triangular form 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[Guan, Liu,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Ma,Wu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2024]</a:t>
            </a: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Generating functions 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[Guan, Li, Ma, Hu, Feng, Zhang, Liu, Zhang, 2025]    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Also see Bo Feng’s talk </a:t>
            </a:r>
          </a:p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             </a:t>
            </a:r>
          </a:p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                                           </a:t>
            </a:r>
          </a:p>
          <a:p>
            <a:pPr algn="l"/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                                                </a:t>
            </a:r>
            <a:r>
              <a:rPr lang="en-US" altLang="zh-CN" sz="2000" b="1" dirty="0" err="1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Redution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Packages:</a:t>
            </a:r>
          </a:p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                                   </a:t>
            </a:r>
            <a:r>
              <a:rPr lang="en-US" altLang="zh-CN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FIRE, Kira, Blade, </a:t>
            </a:r>
            <a:r>
              <a:rPr lang="en-US" altLang="zh-CN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Ampred</a:t>
            </a:r>
            <a:r>
              <a:rPr lang="en-US" altLang="zh-CN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n-US" altLang="zh-CN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NeatIBP</a:t>
            </a:r>
            <a:r>
              <a:rPr lang="en-US" altLang="zh-CN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2769" y="1843606"/>
            <a:ext cx="5813795" cy="134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04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9DE3A3-FA14-4A2A-97CB-1AC36ECCE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834" y="122017"/>
            <a:ext cx="10515600" cy="793006"/>
          </a:xfrm>
        </p:spPr>
        <p:txBody>
          <a:bodyPr/>
          <a:lstStyle/>
          <a:p>
            <a: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  <a:t>Evaluation of Feynman Integrals</a:t>
            </a:r>
            <a:endParaRPr lang="zh-CN" altLang="en-US" b="1" dirty="0">
              <a:solidFill>
                <a:srgbClr val="003366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171" y="1763001"/>
            <a:ext cx="5486399" cy="102150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522" y="2985518"/>
            <a:ext cx="6110469" cy="100892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572016" y="4433720"/>
            <a:ext cx="2240755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Change the order of integration over loop momentum and parameters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0167" y="1236384"/>
            <a:ext cx="7473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l"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Alpha and Feynman parameters</a:t>
            </a:r>
            <a:endParaRPr lang="zh-CN" altLang="en-US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23745" y="6394315"/>
            <a:ext cx="68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V. A. Smirnov, Analytic Tools for Feynman Integrals(2013)</a:t>
            </a:r>
            <a:endParaRPr lang="zh-CN" altLang="en-US" sz="2000" dirty="0">
              <a:solidFill>
                <a:srgbClr val="00B0F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70168" y="4326619"/>
            <a:ext cx="4163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l"/>
            </a:pPr>
            <a:r>
              <a:rPr lang="en-US" altLang="zh-CN" sz="24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Mellin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-Barnes representation </a:t>
            </a:r>
            <a:endParaRPr lang="zh-CN" altLang="en-US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171" y="5023461"/>
            <a:ext cx="7908300" cy="1041475"/>
          </a:xfrm>
          <a:prstGeom prst="rect">
            <a:avLst/>
          </a:prstGeom>
        </p:spPr>
      </p:pic>
      <p:sp>
        <p:nvSpPr>
          <p:cNvPr id="10" name="右箭头 9"/>
          <p:cNvSpPr/>
          <p:nvPr/>
        </p:nvSpPr>
        <p:spPr>
          <a:xfrm>
            <a:off x="7405991" y="2797452"/>
            <a:ext cx="252920" cy="214881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859249" y="2518087"/>
            <a:ext cx="4170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Sector decomposition </a:t>
            </a:r>
          </a:p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Binoth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Heinrich, 2000]</a:t>
            </a:r>
            <a:endParaRPr lang="zh-CN" altLang="en-US" sz="2000" dirty="0">
              <a:solidFill>
                <a:srgbClr val="00B0F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524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9DE3A3-FA14-4A2A-97CB-1AC36ECCE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  <a:t>Differential Equations</a:t>
            </a:r>
            <a:endParaRPr lang="zh-CN" altLang="en-US" b="1" dirty="0">
              <a:solidFill>
                <a:srgbClr val="003366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5591" y="1329447"/>
            <a:ext cx="1160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First Proposed in 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1991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by 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A.V.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Kotikov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</a:t>
            </a:r>
          </a:p>
          <a:p>
            <a:pPr marL="342900" indent="-342900" algn="l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Extend to calculate 2-loop 4-points integrals 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[T.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Gehrmann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E.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Remiddi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1999] </a:t>
            </a: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76800" y="1335932"/>
            <a:ext cx="5071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B0F0"/>
                </a:solidFill>
                <a:ea typeface="黑体" panose="02010609060101010101" pitchFamily="49" charset="-122"/>
                <a:cs typeface="Times New Roman" panose="02020603050405020304" pitchFamily="18" charset="0"/>
              </a:rPr>
              <a:t>PLB, 254, 158 (1991)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</a:p>
          <a:p>
            <a:pPr algn="l"/>
            <a:endParaRPr lang="zh-CN" altLang="en-US" sz="2000" dirty="0">
              <a:solidFill>
                <a:srgbClr val="00B0F0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3719162" y="3856117"/>
                <a:ext cx="48392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are master integrals, x is kinematics.</a:t>
                </a:r>
                <a:endParaRPr lang="zh-CN" altLang="en-US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162" y="3856117"/>
                <a:ext cx="4839287" cy="400110"/>
              </a:xfrm>
              <a:prstGeom prst="rect">
                <a:avLst/>
              </a:prstGeom>
              <a:blipFill>
                <a:blip r:embed="rId3"/>
                <a:stretch>
                  <a:fillRect l="-504" t="-9231" b="-2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7040" y="2082751"/>
            <a:ext cx="6040937" cy="18202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115" y="4338312"/>
            <a:ext cx="6227862" cy="245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47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9DE3A3-FA14-4A2A-97CB-1AC36ECCE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  <a:t>Canonical-Differential Equations</a:t>
            </a:r>
            <a:endParaRPr lang="zh-CN" altLang="en-US" b="1" dirty="0">
              <a:solidFill>
                <a:srgbClr val="003366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0144" y="1337075"/>
            <a:ext cx="11601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Construction of </a:t>
            </a: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Canonical  Basis 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(basis with Uniform </a:t>
            </a:r>
            <a:r>
              <a:rPr lang="en-US" altLang="zh-CN" sz="20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Transcendentality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) 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[Henn,2013](arXiv:1304.1806)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3842374" y="6414868"/>
                <a:ext cx="48392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are master integrals, x is kinematics.</a:t>
                </a:r>
                <a:endParaRPr lang="zh-CN" altLang="en-US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2374" y="6414868"/>
                <a:ext cx="4839287" cy="400110"/>
              </a:xfrm>
              <a:prstGeom prst="rect">
                <a:avLst/>
              </a:prstGeom>
              <a:blipFill>
                <a:blip r:embed="rId3"/>
                <a:stretch>
                  <a:fillRect l="-504" t="-7576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543" y="2003401"/>
            <a:ext cx="5645834" cy="966530"/>
          </a:xfrm>
          <a:prstGeom prst="rect">
            <a:avLst/>
          </a:prstGeom>
        </p:spPr>
      </p:pic>
      <p:sp>
        <p:nvSpPr>
          <p:cNvPr id="8" name="下箭头 7"/>
          <p:cNvSpPr/>
          <p:nvPr/>
        </p:nvSpPr>
        <p:spPr>
          <a:xfrm>
            <a:off x="5279120" y="3100260"/>
            <a:ext cx="314179" cy="9753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5983460" y="3451203"/>
                <a:ext cx="3226736" cy="4001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2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Basis Transformation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endParaRPr lang="zh-CN" altLang="en-US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460" y="3451203"/>
                <a:ext cx="3226736" cy="400110"/>
              </a:xfrm>
              <a:prstGeom prst="rect">
                <a:avLst/>
              </a:prstGeom>
              <a:blipFill>
                <a:blip r:embed="rId5"/>
                <a:stretch>
                  <a:fillRect l="-2079" t="-7576" b="-257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/>
          <p:cNvSpPr/>
          <p:nvPr/>
        </p:nvSpPr>
        <p:spPr>
          <a:xfrm>
            <a:off x="3540999" y="2058005"/>
            <a:ext cx="1650829" cy="9665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3026410" y="5623571"/>
            <a:ext cx="610507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Streamline the solution process for differential equations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210196" y="4350565"/>
            <a:ext cx="29432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Can also be achieved for integrals beyond </a:t>
            </a:r>
            <a:r>
              <a:rPr lang="en-US" altLang="zh-CN" sz="20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PolyLogs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See Xing Wang’s talk 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7303257" y="2058005"/>
            <a:ext cx="1650829" cy="9665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5850" y="4277981"/>
            <a:ext cx="6315639" cy="95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67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组合 3"/>
          <p:cNvGrpSpPr/>
          <p:nvPr/>
        </p:nvGrpSpPr>
        <p:grpSpPr>
          <a:xfrm>
            <a:off x="-24680" y="-27384"/>
            <a:ext cx="12192000" cy="6890385"/>
            <a:chOff x="-3175" y="869"/>
            <a:chExt cx="12192319" cy="6889989"/>
          </a:xfrm>
        </p:grpSpPr>
        <p:sp>
          <p:nvSpPr>
            <p:cNvPr id="2" name="矩形 1"/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produce an even more accurate calculation within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the SM.</a:t>
              </a: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7200" b="1" i="0" u="none" strike="noStrike" kern="1200" cap="none" spc="6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107" name="文本框 19"/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08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9" name="图片 6"/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0" name="图片 9"/>
            <p:cNvPicPr>
              <a:picLocks noChangeAspect="1"/>
            </p:cNvPicPr>
            <p:nvPr/>
          </p:nvPicPr>
          <p:blipFill>
            <a:blip r:embed="rId4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1" name="图片 10"/>
            <p:cNvPicPr>
              <a:picLocks noChangeAspect="1"/>
            </p:cNvPicPr>
            <p:nvPr/>
          </p:nvPicPr>
          <p:blipFill>
            <a:blip r:embed="rId4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2" name="图片 11"/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1489710" y="1451128"/>
              <a:ext cx="3978275" cy="69011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3" name="图片 9"/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4" name="图片 9"/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5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6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7" name="图片 8"/>
            <p:cNvPicPr>
              <a:picLocks noChangeAspect="1"/>
            </p:cNvPicPr>
            <p:nvPr/>
          </p:nvPicPr>
          <p:blipFill>
            <a:blip r:embed="rId5"/>
            <a:srcRect t="64230" r="65837" b="9946"/>
            <a:stretch>
              <a:fillRect/>
            </a:stretch>
          </p:blipFill>
          <p:spPr>
            <a:xfrm rot="5400000">
              <a:off x="433386" y="-397753"/>
              <a:ext cx="2343150" cy="31480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8" name="图片 2"/>
            <p:cNvPicPr>
              <a:picLocks noChangeAspect="1"/>
            </p:cNvPicPr>
            <p:nvPr/>
          </p:nvPicPr>
          <p:blipFill>
            <a:blip r:embed="rId4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19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20" name="图片 9"/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矩形 37"/>
            <p:cNvSpPr/>
            <p:nvPr/>
          </p:nvSpPr>
          <p:spPr bwMode="auto">
            <a:xfrm rot="5400000">
              <a:off x="2647990" y="-2650296"/>
              <a:ext cx="6889989" cy="12192319"/>
            </a:xfrm>
            <a:prstGeom prst="rect">
              <a:avLst/>
            </a:prstGeom>
            <a:solidFill>
              <a:srgbClr val="FFFFFF">
                <a:alpha val="92157"/>
              </a:srgbClr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lvl="0" algn="ctr"/>
              <a:endParaRPr lang="zh-CN" altLang="en-US" dirty="0">
                <a:solidFill>
                  <a:srgbClr val="FFFFFF"/>
                </a:solidFill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-24680" y="-27384"/>
            <a:ext cx="12185230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</a:rPr>
              <a:t>Choosing Good Basis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410" y="1771264"/>
            <a:ext cx="6432854" cy="1023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直接连接符 5"/>
          <p:cNvCxnSpPr/>
          <p:nvPr/>
        </p:nvCxnSpPr>
        <p:spPr>
          <a:xfrm>
            <a:off x="6935153" y="710992"/>
            <a:ext cx="24943" cy="6073931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568" y="2902793"/>
            <a:ext cx="6408840" cy="101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1271464" y="764704"/>
            <a:ext cx="4275040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</a:rPr>
              <a:t>Bad Denominator </a:t>
            </a:r>
            <a:r>
              <a:rPr lang="en-US" altLang="zh-CN" dirty="0"/>
              <a:t>could appear in the IBP reduction 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251354" y="4176267"/>
            <a:ext cx="64947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Slow down the IBP reduction, results in more complicate DEs.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b="1" dirty="0">
                <a:solidFill>
                  <a:srgbClr val="FF0000"/>
                </a:solidFill>
              </a:rPr>
              <a:t>Good Basis</a:t>
            </a:r>
            <a:r>
              <a:rPr lang="en-US" altLang="zh-CN" dirty="0"/>
              <a:t>: basis whose IBP coefficients without bad denominators .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739331" y="5879013"/>
            <a:ext cx="5932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</a:rPr>
              <a:t>A.V. Smirnov, V.A. Smirnov,   2002.08042</a:t>
            </a:r>
          </a:p>
          <a:p>
            <a:r>
              <a:rPr lang="en-US" altLang="zh-CN" dirty="0">
                <a:solidFill>
                  <a:srgbClr val="00B0F0"/>
                </a:solidFill>
              </a:rPr>
              <a:t>       Johann </a:t>
            </a:r>
            <a:r>
              <a:rPr lang="en-US" altLang="zh-CN" dirty="0" err="1">
                <a:solidFill>
                  <a:srgbClr val="00B0F0"/>
                </a:solidFill>
              </a:rPr>
              <a:t>Usovitsch</a:t>
            </a:r>
            <a:r>
              <a:rPr lang="en-US" altLang="zh-CN" dirty="0">
                <a:solidFill>
                  <a:srgbClr val="00B0F0"/>
                </a:solidFill>
              </a:rPr>
              <a:t>,          2002.08173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60684" y="1411035"/>
            <a:ext cx="5015184" cy="375487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7030A0"/>
                </a:solidFill>
              </a:rPr>
              <a:t>Improvement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/>
              <a:t>Develop a method to search good basis more efficient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/>
              <a:t>Construct good basis for all families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/>
              <a:t>Derive More simple 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/>
              <a:t>AMFLOW to Calculate boundary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/>
              <a:t>Solving DEs numerically at all phase space points</a:t>
            </a:r>
          </a:p>
          <a:p>
            <a:endParaRPr lang="zh-CN" altLang="en-US" dirty="0"/>
          </a:p>
        </p:txBody>
      </p:sp>
      <p:cxnSp>
        <p:nvCxnSpPr>
          <p:cNvPr id="12" name="直接连接符 11"/>
          <p:cNvCxnSpPr/>
          <p:nvPr/>
        </p:nvCxnSpPr>
        <p:spPr>
          <a:xfrm>
            <a:off x="119336" y="4668948"/>
            <a:ext cx="6696744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>
            <a:off x="1199456" y="1052736"/>
            <a:ext cx="720080" cy="885011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>
            <a:off x="2724484" y="1052736"/>
            <a:ext cx="161024" cy="210197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2207568" y="1937747"/>
            <a:ext cx="2592288" cy="185129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2207568" y="1771264"/>
            <a:ext cx="1944216" cy="205197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84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9DE3A3-FA14-4A2A-97CB-1AC36ECCE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003366"/>
                </a:solidFill>
                <a:ea typeface="黑体" panose="02010609060101010101" pitchFamily="49" charset="-122"/>
              </a:rPr>
              <a:t>Auxiliary Mass Flow-AMFLOW</a:t>
            </a:r>
            <a:endParaRPr lang="zh-CN" altLang="en-US" sz="4000" b="1" dirty="0">
              <a:solidFill>
                <a:srgbClr val="003366"/>
              </a:solidFill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5591" y="1329447"/>
            <a:ext cx="116018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Determination of boundary conditions automatically</a:t>
            </a:r>
          </a:p>
          <a:p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[Liu, Ma, Wang, 2017;</a:t>
            </a:r>
          </a:p>
          <a:p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 Liu, Ma</a:t>
            </a:r>
            <a:r>
              <a:rPr lang="zh-CN" altLang="en-US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200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2022] AMFLOW packages</a:t>
            </a:r>
            <a:endParaRPr lang="en-US" altLang="zh-CN" sz="2000" dirty="0">
              <a:solidFill>
                <a:srgbClr val="00B0F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553" y="4892802"/>
            <a:ext cx="6284069" cy="88337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7003" y="3979818"/>
            <a:ext cx="4054997" cy="227182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191169" y="5976689"/>
            <a:ext cx="3787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Liu, Ma, Wang, 1711.09572</a:t>
            </a:r>
          </a:p>
          <a:p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Liu, Ma,            2201.11669</a:t>
            </a:r>
            <a:endParaRPr lang="zh-CN" altLang="en-US" sz="2000" dirty="0">
              <a:solidFill>
                <a:srgbClr val="00B0F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7218" y="3589064"/>
            <a:ext cx="5895772" cy="12216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4165" y="2401169"/>
            <a:ext cx="8707902" cy="118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83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9DE3A3-FA14-4A2A-97CB-1AC36ECCE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  <a:t>Status of perturbative calculations</a:t>
            </a:r>
            <a:endParaRPr lang="zh-CN" altLang="en-US" b="1" dirty="0">
              <a:solidFill>
                <a:srgbClr val="003366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990564"/>
              </p:ext>
            </p:extLst>
          </p:nvPr>
        </p:nvGraphicFramePr>
        <p:xfrm>
          <a:off x="410902" y="1701211"/>
          <a:ext cx="11736727" cy="32032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376">
                  <a:extLst>
                    <a:ext uri="{9D8B030D-6E8A-4147-A177-3AD203B41FA5}">
                      <a16:colId xmlns:a16="http://schemas.microsoft.com/office/drawing/2014/main" val="3646557571"/>
                    </a:ext>
                  </a:extLst>
                </a:gridCol>
                <a:gridCol w="1751867">
                  <a:extLst>
                    <a:ext uri="{9D8B030D-6E8A-4147-A177-3AD203B41FA5}">
                      <a16:colId xmlns:a16="http://schemas.microsoft.com/office/drawing/2014/main" val="2555292063"/>
                    </a:ext>
                  </a:extLst>
                </a:gridCol>
                <a:gridCol w="1956121">
                  <a:extLst>
                    <a:ext uri="{9D8B030D-6E8A-4147-A177-3AD203B41FA5}">
                      <a16:colId xmlns:a16="http://schemas.microsoft.com/office/drawing/2014/main" val="502004964"/>
                    </a:ext>
                  </a:extLst>
                </a:gridCol>
                <a:gridCol w="1956121">
                  <a:extLst>
                    <a:ext uri="{9D8B030D-6E8A-4147-A177-3AD203B41FA5}">
                      <a16:colId xmlns:a16="http://schemas.microsoft.com/office/drawing/2014/main" val="122842198"/>
                    </a:ext>
                  </a:extLst>
                </a:gridCol>
                <a:gridCol w="1956121">
                  <a:extLst>
                    <a:ext uri="{9D8B030D-6E8A-4147-A177-3AD203B41FA5}">
                      <a16:colId xmlns:a16="http://schemas.microsoft.com/office/drawing/2014/main" val="1849219435"/>
                    </a:ext>
                  </a:extLst>
                </a:gridCol>
                <a:gridCol w="1956121">
                  <a:extLst>
                    <a:ext uri="{9D8B030D-6E8A-4147-A177-3AD203B41FA5}">
                      <a16:colId xmlns:a16="http://schemas.microsoft.com/office/drawing/2014/main" val="2035503154"/>
                    </a:ext>
                  </a:extLst>
                </a:gridCol>
              </a:tblGrid>
              <a:tr h="649330"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/>
                        <a:t>2 </a:t>
                      </a:r>
                      <a:r>
                        <a:rPr lang="zh-CN" altLang="en-US" sz="2400" dirty="0"/>
                        <a:t>→</a:t>
                      </a:r>
                      <a:r>
                        <a:rPr lang="en-US" altLang="zh-CN" sz="2400" dirty="0"/>
                        <a:t> 1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/>
                        <a:t>2 </a:t>
                      </a:r>
                      <a:r>
                        <a:rPr lang="zh-CN" altLang="en-US" sz="2400" dirty="0"/>
                        <a:t>→</a:t>
                      </a:r>
                      <a:r>
                        <a:rPr lang="en-US" altLang="zh-CN" sz="2400" dirty="0"/>
                        <a:t> 2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/>
                        <a:t>2 </a:t>
                      </a:r>
                      <a:r>
                        <a:rPr lang="zh-CN" altLang="en-US" sz="2400" dirty="0"/>
                        <a:t>→</a:t>
                      </a:r>
                      <a:r>
                        <a:rPr lang="en-US" altLang="zh-CN" sz="2400" dirty="0"/>
                        <a:t> 3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2 </a:t>
                      </a:r>
                      <a:r>
                        <a:rPr lang="zh-CN" altLang="en-US" sz="2400" dirty="0"/>
                        <a:t>→ </a:t>
                      </a:r>
                      <a:r>
                        <a:rPr lang="en-US" altLang="zh-CN" sz="2400" dirty="0"/>
                        <a:t>4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dirty="0"/>
                        <a:t>2 </a:t>
                      </a:r>
                      <a:r>
                        <a:rPr lang="zh-CN" altLang="en-US" sz="2400" dirty="0"/>
                        <a:t>→ </a:t>
                      </a:r>
                      <a:r>
                        <a:rPr lang="en-US" altLang="zh-CN" sz="2400" dirty="0"/>
                        <a:t>5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453140"/>
                  </a:ext>
                </a:extLst>
              </a:tr>
              <a:tr h="46112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One-Loop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known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known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known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known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known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0440961"/>
                  </a:ext>
                </a:extLst>
              </a:tr>
              <a:tr h="8158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Two-Loop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known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Most Known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Some Results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Some Results</a:t>
                      </a:r>
                      <a:endParaRPr lang="zh-CN" altLang="en-US" sz="20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❌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039411"/>
                  </a:ext>
                </a:extLst>
              </a:tr>
              <a:tr h="8158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Three-Loop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known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Some Results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Some Results</a:t>
                      </a:r>
                      <a:endParaRPr lang="zh-CN" altLang="en-US" sz="2000" dirty="0">
                        <a:solidFill>
                          <a:schemeClr val="bg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❌</a:t>
                      </a:r>
                      <a:endParaRPr lang="zh-CN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❌</a:t>
                      </a:r>
                      <a:endParaRPr lang="zh-CN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780900"/>
                  </a:ext>
                </a:extLst>
              </a:tr>
              <a:tr h="4611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Four-Loop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known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❌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❌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❌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❌</a:t>
                      </a:r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1023963"/>
                  </a:ext>
                </a:extLst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4933868" y="4904437"/>
            <a:ext cx="581065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………</a:t>
            </a:r>
          </a:p>
        </p:txBody>
      </p:sp>
    </p:spTree>
    <p:extLst>
      <p:ext uri="{BB962C8B-B14F-4D97-AF65-F5344CB8AC3E}">
        <p14:creationId xmlns:p14="http://schemas.microsoft.com/office/powerpoint/2010/main" val="1231104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D5722-E97E-9740-A1F2-59D557F65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449"/>
            <a:ext cx="10515600" cy="793006"/>
          </a:xfrm>
        </p:spPr>
        <p:txBody>
          <a:bodyPr>
            <a:noAutofit/>
          </a:bodyPr>
          <a:lstStyle/>
          <a:p>
            <a:r>
              <a:rPr lang="en-US" altLang="zh-CN" sz="4000" b="1" dirty="0">
                <a:solidFill>
                  <a:srgbClr val="003366"/>
                </a:solidFill>
                <a:ea typeface="楷体" panose="02010609060101010101" pitchFamily="49" charset="-122"/>
              </a:rPr>
              <a:t>ATLAS-Measurements</a:t>
            </a:r>
            <a:endParaRPr lang="en-US" sz="4000" b="1" dirty="0">
              <a:solidFill>
                <a:srgbClr val="003366"/>
              </a:solidFill>
              <a:ea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9" y="1100013"/>
            <a:ext cx="8365310" cy="564236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557355" y="3567254"/>
            <a:ext cx="331528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Many orders of precision test for Standard Model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00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68"/>
    </mc:Choice>
    <mc:Fallback xmlns="">
      <p:transition spd="slow" advTm="2766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9DE3A3-FA14-4A2A-97CB-1AC36ECCE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endParaRPr lang="en-US" altLang="zh-CN" b="1" dirty="0">
              <a:solidFill>
                <a:srgbClr val="003366"/>
              </a:solidFill>
              <a:ea typeface="黑体" panose="02010609060101010101" pitchFamily="49" charset="-122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AE9DE3A3-FA14-4A2A-97CB-1AC36ECCE5D7}"/>
              </a:ext>
            </a:extLst>
          </p:cNvPr>
          <p:cNvSpPr txBox="1">
            <a:spLocks/>
          </p:cNvSpPr>
          <p:nvPr/>
        </p:nvSpPr>
        <p:spPr>
          <a:xfrm>
            <a:off x="990600" y="170656"/>
            <a:ext cx="10515600" cy="793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  <a:t>Recent Progress on Frontier Calculations</a:t>
            </a:r>
            <a:endParaRPr lang="zh-CN" altLang="en-US" b="1" dirty="0">
              <a:solidFill>
                <a:srgbClr val="003366"/>
              </a:solidFill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8896" y="1384870"/>
            <a:ext cx="56100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2-loop 5-leg</a:t>
            </a:r>
          </a:p>
          <a:p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Chicherin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Gehrmann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Henn,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Wasser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Zhang,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Zoia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…]</a:t>
            </a:r>
            <a:endParaRPr lang="zh-CN" altLang="en-US" sz="2000" dirty="0">
              <a:solidFill>
                <a:srgbClr val="00B0F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Massless-finished</a:t>
            </a:r>
          </a:p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One off-shell leg, Leading color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041985" y="1326791"/>
            <a:ext cx="59725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2-loop 6-leg</a:t>
            </a:r>
          </a:p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Massless-planar integrals</a:t>
            </a:r>
          </a:p>
          <a:p>
            <a:pPr algn="l"/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[Henn,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Matijasic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Miczajka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Peraro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Xu, Zhang, 2025]</a:t>
            </a:r>
            <a:endParaRPr lang="zh-CN" altLang="en-US" sz="2000" dirty="0">
              <a:solidFill>
                <a:srgbClr val="00B0F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86" y="3437294"/>
            <a:ext cx="5197509" cy="26079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894" y="3145319"/>
            <a:ext cx="5645619" cy="2938867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 flipH="1">
            <a:off x="5700409" y="1245140"/>
            <a:ext cx="45395" cy="5220511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785720CA-62CF-F5EF-BB94-1D4297507B7E}"/>
              </a:ext>
            </a:extLst>
          </p:cNvPr>
          <p:cNvSpPr txBox="1"/>
          <p:nvPr/>
        </p:nvSpPr>
        <p:spPr>
          <a:xfrm>
            <a:off x="7075856" y="6235101"/>
            <a:ext cx="3899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See Yang Zhang’s talk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359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9DE3A3-FA14-4A2A-97CB-1AC36ECCE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endParaRPr lang="en-US" altLang="zh-CN" b="1" dirty="0">
              <a:solidFill>
                <a:srgbClr val="003366"/>
              </a:solidFill>
              <a:ea typeface="黑体" panose="02010609060101010101" pitchFamily="49" charset="-122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AE9DE3A3-FA14-4A2A-97CB-1AC36ECCE5D7}"/>
              </a:ext>
            </a:extLst>
          </p:cNvPr>
          <p:cNvSpPr txBox="1">
            <a:spLocks/>
          </p:cNvSpPr>
          <p:nvPr/>
        </p:nvSpPr>
        <p:spPr>
          <a:xfrm>
            <a:off x="990600" y="170656"/>
            <a:ext cx="10515600" cy="793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  <a:t>Recent Progress on Frontier Calculations</a:t>
            </a:r>
            <a:endParaRPr lang="zh-CN" altLang="en-US" b="1" dirty="0">
              <a:solidFill>
                <a:srgbClr val="003366"/>
              </a:solidFill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4748" y="1185626"/>
            <a:ext cx="49416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3-loop 4-leg</a:t>
            </a:r>
          </a:p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Massless, known</a:t>
            </a:r>
          </a:p>
          <a:p>
            <a:pPr algn="l"/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[Henn,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Mistlberger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Smirnov,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Wasser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2020]</a:t>
            </a:r>
          </a:p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One </a:t>
            </a:r>
            <a:r>
              <a:rPr lang="en-US" altLang="zh-CN" sz="2000" dirty="0" err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offshell</a:t>
            </a: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-leg, closed to finished</a:t>
            </a:r>
          </a:p>
          <a:p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Gehrmann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Henn,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Jakubcik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… 2024;</a:t>
            </a:r>
          </a:p>
          <a:p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Guan,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Mistlberger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Ruf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2025]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935821" y="1139459"/>
            <a:ext cx="51905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3-loop 5-leg</a:t>
            </a:r>
          </a:p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Massless, planar</a:t>
            </a:r>
          </a:p>
          <a:p>
            <a:pPr algn="l"/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[Liu,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Matijasic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Miczajka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Xu, Xu, Zhang, 2025]</a:t>
            </a:r>
            <a:endParaRPr lang="zh-CN" altLang="en-US" sz="2000" dirty="0">
              <a:solidFill>
                <a:srgbClr val="00B0F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5" y="5145275"/>
            <a:ext cx="6233557" cy="11123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47" y="3346582"/>
            <a:ext cx="6331397" cy="11706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0127" y="3046071"/>
            <a:ext cx="5254906" cy="2655392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 flipH="1">
            <a:off x="6569413" y="1139459"/>
            <a:ext cx="45395" cy="5220511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76A0875E-1130-E9F7-046F-61B6FCD11EB6}"/>
              </a:ext>
            </a:extLst>
          </p:cNvPr>
          <p:cNvSpPr txBox="1"/>
          <p:nvPr/>
        </p:nvSpPr>
        <p:spPr>
          <a:xfrm>
            <a:off x="7744780" y="6214850"/>
            <a:ext cx="3899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See Yang Zhang’s talk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978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9DE3A3-FA14-4A2A-97CB-1AC36ECCE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endParaRPr lang="en-US" altLang="zh-CN" b="1" dirty="0">
              <a:solidFill>
                <a:srgbClr val="003366"/>
              </a:solidFill>
              <a:ea typeface="黑体" panose="02010609060101010101" pitchFamily="49" charset="-122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AE9DE3A3-FA14-4A2A-97CB-1AC36ECCE5D7}"/>
              </a:ext>
            </a:extLst>
          </p:cNvPr>
          <p:cNvSpPr txBox="1">
            <a:spLocks/>
          </p:cNvSpPr>
          <p:nvPr/>
        </p:nvSpPr>
        <p:spPr>
          <a:xfrm>
            <a:off x="990600" y="170656"/>
            <a:ext cx="10515600" cy="7930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  <a:t>Recent Progress on Frontier Calculations</a:t>
            </a:r>
            <a:endParaRPr lang="zh-CN" altLang="en-US" b="1" dirty="0">
              <a:solidFill>
                <a:srgbClr val="003366"/>
              </a:solidFill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52272" y="1211567"/>
            <a:ext cx="494165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4-loop 3-leg</a:t>
            </a:r>
          </a:p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Massless, known</a:t>
            </a:r>
          </a:p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[Lee, </a:t>
            </a:r>
            <a:r>
              <a:rPr lang="en-US" altLang="zh-CN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Manteuffel,Schabinger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Smirnov, Smirnov, Steinhauser,2022,2023]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zh-CN" sz="2000" dirty="0"/>
            </a:b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43" y="2812005"/>
            <a:ext cx="5751097" cy="262058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676417" y="1211567"/>
            <a:ext cx="49416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5-loop 2-leg</a:t>
            </a:r>
          </a:p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Massless, known</a:t>
            </a:r>
          </a:p>
          <a:p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altLang="zh-CN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Georgoudis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Goncalves</a:t>
            </a:r>
            <a:r>
              <a:rPr lang="en-US" altLang="zh-C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Panzer, Pereira, Smirnov, Smirnov,2021…].</a:t>
            </a:r>
            <a:br>
              <a:rPr lang="en-US" altLang="zh-CN" sz="2000" dirty="0"/>
            </a:b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168" y="3678866"/>
            <a:ext cx="6152322" cy="1160926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691577" y="1446028"/>
            <a:ext cx="166222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Cut and Glue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5820545" y="1211567"/>
            <a:ext cx="45395" cy="5220511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2C1B8356-A3EE-5F27-16E6-6902E53E7785}"/>
              </a:ext>
            </a:extLst>
          </p:cNvPr>
          <p:cNvSpPr txBox="1"/>
          <p:nvPr/>
        </p:nvSpPr>
        <p:spPr>
          <a:xfrm>
            <a:off x="346353" y="6031968"/>
            <a:ext cx="5242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Four loop splitting function, see Tongzhi’s talk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951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9DE3A3-FA14-4A2A-97CB-1AC36ECCE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74" y="2527991"/>
            <a:ext cx="10515600" cy="2219106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  <a:t>Progress in specific calculations</a:t>
            </a:r>
            <a:b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</a:br>
            <a:r>
              <a:rPr lang="en-US" altLang="zh-CN" sz="2000" b="1" dirty="0">
                <a:solidFill>
                  <a:srgbClr val="003366"/>
                </a:solidFill>
                <a:latin typeface="Tw Cen MT" panose="020B0602020104020603" pitchFamily="34" charset="0"/>
                <a:ea typeface="黑体" panose="02010609060101010101" pitchFamily="49" charset="-122"/>
              </a:rPr>
              <a:t>Sorry for the one-sided, incomplete selection</a:t>
            </a:r>
            <a:endParaRPr lang="zh-CN" altLang="en-US" b="1" dirty="0">
              <a:solidFill>
                <a:srgbClr val="003366"/>
              </a:solidFill>
              <a:latin typeface="Tw Cen MT" panose="020B0602020104020603" pitchFamily="34" charset="0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5422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25230" y="122018"/>
            <a:ext cx="10515600" cy="793006"/>
          </a:xfrm>
        </p:spPr>
        <p:txBody>
          <a:bodyPr>
            <a:normAutofit/>
          </a:bodyPr>
          <a:lstStyle/>
          <a:p>
            <a:r>
              <a:rPr lang="en-US" altLang="zh-CN" dirty="0"/>
              <a:t> </a:t>
            </a:r>
            <a: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  <a:t>Higgs boson-QCD corrections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155643" y="1118525"/>
                <a:ext cx="595332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Wingdings" panose="05000000000000000000" pitchFamily="2" charset="2"/>
                  <a:buChar char="l"/>
                </a:pPr>
                <a:r>
                  <a:rPr lang="en-US" altLang="zh-CN" sz="2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Higgs production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𝑔𝑔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𝐻</m:t>
                    </m:r>
                  </m:oMath>
                </a14:m>
                <a:endParaRPr lang="en-US" altLang="zh-CN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   [</a:t>
                </a:r>
                <a:r>
                  <a:rPr lang="sv-SE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Anastasiou,Duhr, Dulat, Herzog, Mistlberger, 2015</a:t>
                </a:r>
                <a:r>
                  <a:rPr lang="en-US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]</a:t>
                </a:r>
                <a:endParaRPr lang="zh-CN" alt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43" y="1118525"/>
                <a:ext cx="5953327" cy="707886"/>
              </a:xfrm>
              <a:prstGeom prst="rect">
                <a:avLst/>
              </a:prstGeom>
              <a:blipFill>
                <a:blip r:embed="rId3"/>
                <a:stretch>
                  <a:fillRect l="-922" t="-4274" b="-136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/>
              <p:cNvSpPr txBox="1"/>
              <p:nvPr/>
            </p:nvSpPr>
            <p:spPr>
              <a:xfrm>
                <a:off x="6238673" y="1108582"/>
                <a:ext cx="595332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Wingdings" panose="05000000000000000000" pitchFamily="2" charset="2"/>
                  <a:buChar char="l"/>
                </a:pPr>
                <a:r>
                  <a:rPr lang="en-US" altLang="zh-CN" sz="2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Higgs pair production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𝑔𝑔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𝐻𝐻</m:t>
                    </m:r>
                  </m:oMath>
                </a14:m>
                <a:endParaRPr lang="en-US" altLang="zh-CN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    [</a:t>
                </a:r>
                <a:r>
                  <a:rPr lang="sv-SE" altLang="zh-CN" sz="2000" b="1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LBC</a:t>
                </a:r>
                <a:r>
                  <a:rPr lang="sv-SE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, Li, Shao, Wang, 2019</a:t>
                </a:r>
                <a:r>
                  <a:rPr lang="en-US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]</a:t>
                </a:r>
                <a:endParaRPr lang="zh-CN" alt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673" y="1108582"/>
                <a:ext cx="5953327" cy="707886"/>
              </a:xfrm>
              <a:prstGeom prst="rect">
                <a:avLst/>
              </a:prstGeom>
              <a:blipFill>
                <a:blip r:embed="rId4"/>
                <a:stretch>
                  <a:fillRect l="-921" t="-5172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/>
          <p:cNvSpPr txBox="1"/>
          <p:nvPr/>
        </p:nvSpPr>
        <p:spPr>
          <a:xfrm>
            <a:off x="2218206" y="6440178"/>
            <a:ext cx="750725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Scale uncertainty reduces significantly, finite top mass effects required.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643" y="2029913"/>
            <a:ext cx="5953327" cy="4351089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 flipH="1">
            <a:off x="6199936" y="1031631"/>
            <a:ext cx="9379" cy="5205046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1231" y="1826411"/>
            <a:ext cx="5220182" cy="6879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1782" y="2591298"/>
            <a:ext cx="5600218" cy="382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207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25230" y="122018"/>
            <a:ext cx="10515600" cy="793006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 </a:t>
            </a:r>
            <a: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  <a:t>Higgs production Electro-weak corrections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155643" y="1118525"/>
                <a:ext cx="595332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Wingdings" panose="05000000000000000000" pitchFamily="2" charset="2"/>
                  <a:buChar char="l"/>
                </a:pPr>
                <a:r>
                  <a:rPr lang="en-US" altLang="zh-CN" sz="2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Electroweak corrections to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𝑔𝑔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𝐻𝐻</m:t>
                    </m:r>
                  </m:oMath>
                </a14:m>
                <a:endParaRPr lang="en-US" altLang="zh-CN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   [</a:t>
                </a:r>
                <a:r>
                  <a:rPr lang="sv-SE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Bi, Huang, Huang, Ma,Yu, 2023</a:t>
                </a:r>
                <a:r>
                  <a:rPr lang="en-US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;</a:t>
                </a:r>
              </a:p>
              <a:p>
                <a:r>
                  <a:rPr lang="en-US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    </a:t>
                </a:r>
                <a:r>
                  <a:rPr lang="sv-SE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L</a:t>
                </a:r>
                <a:r>
                  <a:rPr lang="en-US" altLang="zh-CN" sz="2000" dirty="0" err="1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i</a:t>
                </a:r>
                <a:r>
                  <a:rPr lang="en-US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, Si, Wang, Zhang, Zhao</a:t>
                </a:r>
                <a:r>
                  <a:rPr lang="sv-SE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, 2024</a:t>
                </a:r>
                <a:r>
                  <a:rPr lang="en-US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]</a:t>
                </a:r>
                <a:endParaRPr lang="zh-CN" alt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endParaRPr lang="zh-CN" alt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43" y="1118525"/>
                <a:ext cx="5953327" cy="1323439"/>
              </a:xfrm>
              <a:prstGeom prst="rect">
                <a:avLst/>
              </a:prstGeom>
              <a:blipFill>
                <a:blip r:embed="rId3"/>
                <a:stretch>
                  <a:fillRect l="-922" t="-2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接连接符 8"/>
          <p:cNvCxnSpPr/>
          <p:nvPr/>
        </p:nvCxnSpPr>
        <p:spPr>
          <a:xfrm flipH="1">
            <a:off x="5986252" y="1118525"/>
            <a:ext cx="9379" cy="5205046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9656" y="1929670"/>
            <a:ext cx="5176584" cy="7248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6316997" y="1118525"/>
                <a:ext cx="595332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Wingdings" panose="05000000000000000000" pitchFamily="2" charset="2"/>
                  <a:buChar char="l"/>
                </a:pPr>
                <a:r>
                  <a:rPr lang="en-US" altLang="zh-CN" sz="2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Electroweak corrections to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𝑔𝑔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𝑔𝐻</m:t>
                    </m:r>
                  </m:oMath>
                </a14:m>
                <a:endParaRPr lang="en-US" altLang="zh-CN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   [</a:t>
                </a:r>
                <a:r>
                  <a:rPr lang="sv-SE" altLang="zh-CN" sz="2000" b="1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LBC</a:t>
                </a:r>
                <a:r>
                  <a:rPr lang="sv-SE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,Li,Sang, 2025; Bi,Ma,Mu,2025</a:t>
                </a:r>
                <a:r>
                  <a:rPr lang="en-US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]</a:t>
                </a:r>
                <a:endParaRPr lang="zh-CN" alt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6997" y="1118525"/>
                <a:ext cx="5953327" cy="707886"/>
              </a:xfrm>
              <a:prstGeom prst="rect">
                <a:avLst/>
              </a:prstGeom>
              <a:blipFill>
                <a:blip r:embed="rId5"/>
                <a:stretch>
                  <a:fillRect l="-921" t="-4274" b="-136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993" y="2163725"/>
            <a:ext cx="3857828" cy="74067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85" y="3006021"/>
            <a:ext cx="5774527" cy="37055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8970" y="2757796"/>
            <a:ext cx="6021298" cy="395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14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25230" y="122018"/>
            <a:ext cx="10515600" cy="793006"/>
          </a:xfrm>
        </p:spPr>
        <p:txBody>
          <a:bodyPr>
            <a:normAutofit/>
          </a:bodyPr>
          <a:lstStyle/>
          <a:p>
            <a:r>
              <a:rPr lang="en-US" altLang="zh-CN" dirty="0"/>
              <a:t> </a:t>
            </a:r>
            <a: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  <a:t>Higgs boson decay</a:t>
            </a:r>
            <a:endParaRPr lang="zh-CN" altLang="en-US" dirty="0"/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6305299" y="1038877"/>
            <a:ext cx="9379" cy="5205046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78325" y="1108582"/>
                <a:ext cx="595332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CN" sz="2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Electroweak corrections to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𝑍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altLang="zh-CN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[</a:t>
                </a:r>
                <a:r>
                  <a:rPr lang="sv-SE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Chen, </a:t>
                </a:r>
                <a:r>
                  <a:rPr lang="sv-SE" altLang="zh-CN" sz="2000" b="1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LBC</a:t>
                </a:r>
                <a:r>
                  <a:rPr lang="sv-SE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, Qiao, Zhu, 2024, Feng, Jia, Sang, 2024</a:t>
                </a:r>
                <a:r>
                  <a:rPr lang="en-US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]</a:t>
                </a:r>
                <a:endParaRPr lang="zh-CN" alt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25" y="1108582"/>
                <a:ext cx="5953327" cy="707886"/>
              </a:xfrm>
              <a:prstGeom prst="rect">
                <a:avLst/>
              </a:prstGeom>
              <a:blipFill>
                <a:blip r:embed="rId3"/>
                <a:stretch>
                  <a:fillRect l="-922" t="-5172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990" y="1876732"/>
            <a:ext cx="4877415" cy="10718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25" y="3101753"/>
            <a:ext cx="6164051" cy="37562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6377600" y="1108582"/>
                <a:ext cx="566434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l"/>
                </a:pPr>
                <a:r>
                  <a:rPr lang="en-US" altLang="zh-CN" sz="2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Mix EW-QCD corrections to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𝐻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𝛾</m:t>
                    </m:r>
                    <m:r>
                      <a:rPr lang="en-US" altLang="zh-CN" sz="2000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𝛾</m:t>
                    </m:r>
                  </m:oMath>
                </a14:m>
                <a:endParaRPr lang="en-US" altLang="zh-CN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r>
                  <a:rPr lang="en-US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     [</a:t>
                </a:r>
                <a:r>
                  <a:rPr lang="sv-SE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Feng, Jia, Sang, 2025</a:t>
                </a:r>
                <a:r>
                  <a:rPr lang="en-US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]</a:t>
                </a:r>
                <a:endParaRPr lang="zh-CN" alt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7600" y="1108582"/>
                <a:ext cx="5664346" cy="707886"/>
              </a:xfrm>
              <a:prstGeom prst="rect">
                <a:avLst/>
              </a:prstGeom>
              <a:blipFill>
                <a:blip r:embed="rId6"/>
                <a:stretch>
                  <a:fillRect l="-969" t="-5172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7550" y="2083327"/>
            <a:ext cx="5610595" cy="864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7151700" y="5894440"/>
                <a:ext cx="4689232" cy="4073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For Higgs decay into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000" b="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i="1" dirty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acc>
                    <m:r>
                      <a:rPr lang="en-US" altLang="zh-CN" sz="2000" b="0" i="1" dirty="0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en-US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, see </a:t>
                </a:r>
                <a:r>
                  <a:rPr lang="en-US" altLang="zh-CN" sz="2000" dirty="0" err="1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Yefan’s</a:t>
                </a:r>
                <a:r>
                  <a:rPr lang="en-US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talk.</a:t>
                </a:r>
                <a:endParaRPr lang="zh-CN" alt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1700" y="5894440"/>
                <a:ext cx="4689232" cy="407356"/>
              </a:xfrm>
              <a:prstGeom prst="rect">
                <a:avLst/>
              </a:prstGeom>
              <a:blipFill>
                <a:blip r:embed="rId8"/>
                <a:stretch>
                  <a:fillRect l="-1300" t="-7463" b="-253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2831" y="3782766"/>
            <a:ext cx="5664346" cy="123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386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25230" y="122018"/>
            <a:ext cx="10515600" cy="793006"/>
          </a:xfrm>
        </p:spPr>
        <p:txBody>
          <a:bodyPr>
            <a:normAutofit/>
          </a:bodyPr>
          <a:lstStyle/>
          <a:p>
            <a:r>
              <a:rPr lang="en-US" altLang="zh-CN" dirty="0"/>
              <a:t> </a:t>
            </a:r>
            <a: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  <a:t>Top quark production and decay</a:t>
            </a:r>
            <a:endParaRPr lang="zh-CN" altLang="en-US" dirty="0"/>
          </a:p>
        </p:txBody>
      </p:sp>
      <p:cxnSp>
        <p:nvCxnSpPr>
          <p:cNvPr id="4" name="直接连接符 3"/>
          <p:cNvCxnSpPr/>
          <p:nvPr/>
        </p:nvCxnSpPr>
        <p:spPr>
          <a:xfrm flipH="1">
            <a:off x="5972383" y="1251527"/>
            <a:ext cx="9379" cy="5205046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356680" y="1031134"/>
                <a:ext cx="541871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cross section, NNLO</a:t>
                </a:r>
              </a:p>
              <a:p>
                <a:r>
                  <a:rPr lang="en-US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    [</a:t>
                </a:r>
                <a:r>
                  <a:rPr lang="en-US" altLang="zh-CN" sz="2000" dirty="0" err="1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Czakon</a:t>
                </a:r>
                <a:r>
                  <a:rPr lang="en-US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, Fiedler, </a:t>
                </a:r>
                <a:r>
                  <a:rPr lang="en-US" altLang="zh-CN" sz="2000" dirty="0" err="1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Mitov</a:t>
                </a:r>
                <a:r>
                  <a:rPr lang="en-US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, 2013] </a:t>
                </a:r>
                <a:endParaRPr lang="en-US" altLang="zh-CN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H,</a:t>
                </a:r>
                <a:r>
                  <a:rPr lang="en-US" altLang="zh-CN" sz="2000" dirty="0"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acc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𝑊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aNNLO</m:t>
                    </m:r>
                  </m:oMath>
                </a14:m>
                <a:r>
                  <a:rPr lang="en-US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 [</a:t>
                </a:r>
                <a:r>
                  <a:rPr lang="it-IT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Catani, Devoto, ... 2023</a:t>
                </a:r>
                <a:r>
                  <a:rPr lang="en-US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]</a:t>
                </a:r>
              </a:p>
              <a:p>
                <a:pPr algn="l"/>
                <a:endParaRPr lang="en-US" altLang="zh-CN" sz="2000" dirty="0">
                  <a:solidFill>
                    <a:srgbClr val="00B0F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80" y="1031134"/>
                <a:ext cx="5418717" cy="1323439"/>
              </a:xfrm>
              <a:prstGeom prst="rect">
                <a:avLst/>
              </a:prstGeom>
              <a:blipFill>
                <a:blip r:embed="rId3"/>
                <a:stretch>
                  <a:fillRect l="-1014" t="-23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3" y="2202416"/>
            <a:ext cx="5822066" cy="464009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410526" y="1021954"/>
            <a:ext cx="5748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Top quark decay, NNNLO</a:t>
            </a:r>
          </a:p>
          <a:p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[</a:t>
            </a:r>
            <a:r>
              <a:rPr lang="sv-SE" altLang="zh-CN" sz="2000" b="1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LBC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Li, Li, Wang, Wang, Wu, 2023;</a:t>
            </a:r>
          </a:p>
          <a:p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 Chen, Chen, Guan, Ma, 2023] </a:t>
            </a:r>
            <a:endParaRPr lang="en-US" altLang="zh-CN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algn="l"/>
            <a:endParaRPr lang="en-US" altLang="zh-CN" sz="2000" dirty="0">
              <a:solidFill>
                <a:srgbClr val="00B0F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7727" y="5407861"/>
            <a:ext cx="4763186" cy="144402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8747" y="2015187"/>
            <a:ext cx="5783688" cy="344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5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25230" y="122018"/>
            <a:ext cx="10515600" cy="793006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003366"/>
                </a:solidFill>
                <a:ea typeface="黑体" panose="02010609060101010101" pitchFamily="49" charset="-122"/>
              </a:rPr>
              <a:t>Semi inclusive DIS  and SIA</a:t>
            </a:r>
            <a:endParaRPr lang="zh-CN" altLang="en-US" sz="4000" dirty="0"/>
          </a:p>
        </p:txBody>
      </p:sp>
      <p:sp>
        <p:nvSpPr>
          <p:cNvPr id="4" name="文本框 3"/>
          <p:cNvSpPr txBox="1"/>
          <p:nvPr/>
        </p:nvSpPr>
        <p:spPr>
          <a:xfrm>
            <a:off x="45801" y="1171753"/>
            <a:ext cx="6406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SIDIS @NNLO</a:t>
            </a:r>
          </a:p>
          <a:p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[Bonino,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Gehrmann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Lochner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Schonwald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Stagnitto,2024..;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Goyal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Lee,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Moch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Pathak, Rana, Ravindran,2024..]</a:t>
            </a:r>
            <a:endParaRPr lang="zh-CN" altLang="en-US" sz="2000" dirty="0">
              <a:solidFill>
                <a:srgbClr val="00B0F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85262"/>
            <a:ext cx="2150184" cy="1504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1" y="2484657"/>
            <a:ext cx="6231782" cy="9067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6673" y="3738017"/>
            <a:ext cx="4566007" cy="23906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6686145" y="1171753"/>
                <a:ext cx="51491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l">
                  <a:buFont typeface="Wingdings" panose="05000000000000000000" pitchFamily="2" charset="2"/>
                  <a:buChar char="l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黑体" panose="02010609060101010101" pitchFamily="49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𝐻𝑎𝑟𝑑𝑟𝑜𝑛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ea typeface="黑体" panose="02010609060101010101" pitchFamily="49" charset="-122"/>
                        <a:cs typeface="Times New Roman" panose="02020603050405020304" pitchFamily="18" charset="0"/>
                      </a:rPr>
                      <m:t>𝑋</m:t>
                    </m:r>
                  </m:oMath>
                </a14:m>
                <a:r>
                  <a:rPr lang="zh-CN" altLang="en-US" sz="2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to NNNLO</a:t>
                </a:r>
              </a:p>
              <a:p>
                <a:pPr algn="l"/>
                <a:r>
                  <a:rPr lang="en-US" altLang="zh-CN" sz="2000" dirty="0">
                    <a:solidFill>
                      <a:srgbClr val="00B0F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     [He, Xing, Yang, Zhu, 2025]</a:t>
                </a:r>
                <a:endParaRPr lang="zh-CN" altLang="en-US" sz="2000" dirty="0">
                  <a:solidFill>
                    <a:srgbClr val="00B0F0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145" y="1171753"/>
                <a:ext cx="5149174" cy="707886"/>
              </a:xfrm>
              <a:prstGeom prst="rect">
                <a:avLst/>
              </a:prstGeom>
              <a:blipFill>
                <a:blip r:embed="rId6"/>
                <a:stretch>
                  <a:fillRect l="-1066" t="-4310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0203" y="2827505"/>
            <a:ext cx="5342743" cy="397061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4739" y="1581467"/>
            <a:ext cx="2151865" cy="1236704"/>
          </a:xfrm>
          <a:prstGeom prst="rect">
            <a:avLst/>
          </a:prstGeom>
        </p:spPr>
      </p:pic>
      <p:cxnSp>
        <p:nvCxnSpPr>
          <p:cNvPr id="14" name="直接连接符 13"/>
          <p:cNvCxnSpPr/>
          <p:nvPr/>
        </p:nvCxnSpPr>
        <p:spPr>
          <a:xfrm flipH="1">
            <a:off x="6498078" y="1322962"/>
            <a:ext cx="12969" cy="485734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F6615D72-120B-A0F6-A3D4-79880211A560}"/>
              </a:ext>
            </a:extLst>
          </p:cNvPr>
          <p:cNvSpPr txBox="1"/>
          <p:nvPr/>
        </p:nvSpPr>
        <p:spPr>
          <a:xfrm>
            <a:off x="1251930" y="6336693"/>
            <a:ext cx="30745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See Jun Gao’s talk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3720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831715" y="70072"/>
            <a:ext cx="10515600" cy="793006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003366"/>
                </a:solidFill>
                <a:ea typeface="楷体" panose="02010609060101010101" pitchFamily="49" charset="-122"/>
              </a:rPr>
              <a:t>Colliders to measure EM Form factors</a:t>
            </a:r>
            <a:endParaRPr lang="zh-CN" altLang="en-US" b="1" dirty="0">
              <a:solidFill>
                <a:srgbClr val="003366"/>
              </a:solidFill>
              <a:ea typeface="楷体" panose="02010609060101010101" pitchFamily="49" charset="-122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89E5F5FA-8383-1033-9271-FF07E41B7009}"/>
              </a:ext>
            </a:extLst>
          </p:cNvPr>
          <p:cNvGrpSpPr/>
          <p:nvPr/>
        </p:nvGrpSpPr>
        <p:grpSpPr>
          <a:xfrm>
            <a:off x="1669554" y="1661000"/>
            <a:ext cx="8286750" cy="2617854"/>
            <a:chOff x="410851" y="1856438"/>
            <a:chExt cx="8286750" cy="2617854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D5071C7-E7AE-4D1A-A4DE-A4A5C9C60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0851" y="1856438"/>
              <a:ext cx="8286750" cy="2590800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3369450" y="2938819"/>
              <a:ext cx="261694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latin typeface="ArialMT"/>
                </a:rPr>
                <a:t>N</a:t>
              </a:r>
              <a:r>
                <a:rPr lang="el-GR" altLang="zh-CN" dirty="0">
                  <a:latin typeface="ArialMT"/>
                </a:rPr>
                <a:t> =  Λ, Σ ...</a:t>
              </a:r>
              <a:endParaRPr lang="zh-CN" altLang="en-US" dirty="0"/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EEFCFD37-6025-4457-AAAD-D5957219BED6}"/>
                </a:ext>
              </a:extLst>
            </p:cNvPr>
            <p:cNvSpPr txBox="1"/>
            <p:nvPr/>
          </p:nvSpPr>
          <p:spPr>
            <a:xfrm>
              <a:off x="1927155" y="3259353"/>
              <a:ext cx="14995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/>
                <a:t>Leading order</a:t>
              </a:r>
              <a:endParaRPr lang="zh-CN" altLang="en-US" b="1" dirty="0"/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501C5FA-8B46-C6EC-6B63-5C1AFE4DC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6200000">
              <a:off x="339878" y="3156532"/>
              <a:ext cx="1045422" cy="274892"/>
            </a:xfrm>
            <a:prstGeom prst="rect">
              <a:avLst/>
            </a:prstGeom>
          </p:spPr>
        </p:pic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051F40CB-ED58-6969-8F80-90859DFE8D34}"/>
                </a:ext>
              </a:extLst>
            </p:cNvPr>
            <p:cNvSpPr txBox="1"/>
            <p:nvPr/>
          </p:nvSpPr>
          <p:spPr>
            <a:xfrm>
              <a:off x="6612192" y="3506237"/>
              <a:ext cx="623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i="1" dirty="0"/>
                <a:t>10</a:t>
              </a:r>
              <a:r>
                <a:rPr lang="en-US" altLang="zh-CN" sz="1400" i="1" baseline="30000" dirty="0"/>
                <a:t>-10 </a:t>
              </a:r>
              <a:r>
                <a:rPr lang="en-US" altLang="zh-CN" sz="1400" i="1" dirty="0"/>
                <a:t>s</a:t>
              </a:r>
              <a:endParaRPr lang="zh-CN" altLang="en-US" sz="1400" i="1" dirty="0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552C45F7-3C3F-D114-848D-5C48F16BF589}"/>
                </a:ext>
              </a:extLst>
            </p:cNvPr>
            <p:cNvSpPr txBox="1"/>
            <p:nvPr/>
          </p:nvSpPr>
          <p:spPr>
            <a:xfrm>
              <a:off x="6612191" y="2715277"/>
              <a:ext cx="623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i="1" dirty="0"/>
                <a:t>10</a:t>
              </a:r>
              <a:r>
                <a:rPr lang="en-US" altLang="zh-CN" sz="1400" i="1" baseline="30000" dirty="0"/>
                <a:t>-21 </a:t>
              </a:r>
              <a:r>
                <a:rPr lang="en-US" altLang="zh-CN" sz="1400" i="1" dirty="0"/>
                <a:t>s</a:t>
              </a:r>
              <a:endParaRPr lang="zh-CN" altLang="en-US" sz="1400" i="1" dirty="0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52CC6178-E5BE-7C89-DC7D-B0AC6CAF521C}"/>
                </a:ext>
              </a:extLst>
            </p:cNvPr>
            <p:cNvSpPr txBox="1"/>
            <p:nvPr/>
          </p:nvSpPr>
          <p:spPr>
            <a:xfrm>
              <a:off x="7654896" y="2771267"/>
              <a:ext cx="6367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i="1"/>
              </a:lvl1pPr>
            </a:lstStyle>
            <a:p>
              <a:r>
                <a:rPr lang="en-US" altLang="zh-CN" dirty="0"/>
                <a:t>10</a:t>
              </a:r>
              <a:r>
                <a:rPr lang="en-US" altLang="zh-CN" baseline="30000" dirty="0"/>
                <a:t>-11</a:t>
              </a:r>
              <a:r>
                <a:rPr lang="en-US" altLang="zh-CN" dirty="0"/>
                <a:t> s</a:t>
              </a:r>
              <a:endParaRPr lang="zh-CN" altLang="en-US" dirty="0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5CCC6781-7418-2CE2-E93B-D3BF13AB1F4C}"/>
                </a:ext>
              </a:extLst>
            </p:cNvPr>
            <p:cNvSpPr txBox="1"/>
            <p:nvPr/>
          </p:nvSpPr>
          <p:spPr>
            <a:xfrm>
              <a:off x="5437410" y="2774161"/>
              <a:ext cx="623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i="1"/>
              </a:lvl1pPr>
            </a:lstStyle>
            <a:p>
              <a:r>
                <a:rPr lang="en-US" altLang="zh-CN" dirty="0"/>
                <a:t>10</a:t>
              </a:r>
              <a:r>
                <a:rPr lang="en-US" altLang="zh-CN" baseline="30000" dirty="0"/>
                <a:t>-10 </a:t>
              </a:r>
              <a:r>
                <a:rPr lang="en-US" altLang="zh-CN" dirty="0"/>
                <a:t>s</a:t>
              </a:r>
              <a:endParaRPr lang="zh-CN" altLang="en-US" dirty="0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43ED7E7-5A52-F40C-0100-1E7F928999D5}"/>
                </a:ext>
              </a:extLst>
            </p:cNvPr>
            <p:cNvSpPr txBox="1"/>
            <p:nvPr/>
          </p:nvSpPr>
          <p:spPr>
            <a:xfrm>
              <a:off x="7053132" y="4152365"/>
              <a:ext cx="6367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i="1"/>
              </a:lvl1pPr>
            </a:lstStyle>
            <a:p>
              <a:r>
                <a:rPr lang="en-US" altLang="zh-CN" dirty="0"/>
                <a:t>10</a:t>
              </a:r>
              <a:r>
                <a:rPr lang="en-US" altLang="zh-CN" baseline="30000" dirty="0"/>
                <a:t>-10</a:t>
              </a:r>
              <a:r>
                <a:rPr lang="en-US" altLang="zh-CN" dirty="0"/>
                <a:t> s</a:t>
              </a:r>
              <a:endParaRPr lang="zh-CN" altLang="en-US" dirty="0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D5019C99-F1C7-7F2E-23FB-7A181B455C62}"/>
                </a:ext>
              </a:extLst>
            </p:cNvPr>
            <p:cNvSpPr txBox="1"/>
            <p:nvPr/>
          </p:nvSpPr>
          <p:spPr>
            <a:xfrm>
              <a:off x="6101947" y="4166515"/>
              <a:ext cx="6367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i="1"/>
              </a:lvl1pPr>
            </a:lstStyle>
            <a:p>
              <a:r>
                <a:rPr lang="en-US" altLang="zh-CN" dirty="0"/>
                <a:t>10</a:t>
              </a:r>
              <a:r>
                <a:rPr lang="en-US" altLang="zh-CN" baseline="30000" dirty="0"/>
                <a:t>-10</a:t>
              </a:r>
              <a:r>
                <a:rPr lang="en-US" altLang="zh-CN" dirty="0"/>
                <a:t> s</a:t>
              </a:r>
              <a:endParaRPr lang="zh-CN" altLang="en-US" dirty="0"/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F2E81425-0E44-26C7-D463-A5ADD9D43F54}"/>
                </a:ext>
              </a:extLst>
            </p:cNvPr>
            <p:cNvSpPr txBox="1"/>
            <p:nvPr/>
          </p:nvSpPr>
          <p:spPr>
            <a:xfrm>
              <a:off x="7053132" y="2054999"/>
              <a:ext cx="13083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i="1"/>
              </a:lvl1pPr>
            </a:lstStyle>
            <a:p>
              <a:r>
                <a:rPr lang="en-US" altLang="zh-CN" dirty="0"/>
                <a:t>&gt;1029  years</a:t>
              </a:r>
              <a:endParaRPr lang="zh-CN" altLang="en-US" dirty="0"/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2CF823C3-00EE-BC6E-0632-A24A85AE6702}"/>
                </a:ext>
              </a:extLst>
            </p:cNvPr>
            <p:cNvSpPr txBox="1"/>
            <p:nvPr/>
          </p:nvSpPr>
          <p:spPr>
            <a:xfrm>
              <a:off x="6101947" y="2092008"/>
              <a:ext cx="5966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i="1" dirty="0"/>
                <a:t>878 </a:t>
              </a:r>
              <a:r>
                <a:rPr lang="en-US" altLang="zh-CN" sz="1400" i="1" baseline="30000" dirty="0"/>
                <a:t> </a:t>
              </a:r>
              <a:r>
                <a:rPr lang="en-US" altLang="zh-CN" sz="1400" i="1" dirty="0"/>
                <a:t>s</a:t>
              </a:r>
              <a:endParaRPr lang="zh-CN" altLang="en-US" sz="1400" i="1" dirty="0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51CC214-A798-440D-9436-EE9C9C90A62C}"/>
              </a:ext>
            </a:extLst>
          </p:cNvPr>
          <p:cNvGrpSpPr/>
          <p:nvPr/>
        </p:nvGrpSpPr>
        <p:grpSpPr>
          <a:xfrm>
            <a:off x="1191092" y="4846460"/>
            <a:ext cx="9779214" cy="1410346"/>
            <a:chOff x="576881" y="5380285"/>
            <a:chExt cx="9779214" cy="1410346"/>
          </a:xfrm>
        </p:grpSpPr>
        <p:pic>
          <p:nvPicPr>
            <p:cNvPr id="19" name="Picture 6" descr="查看源图像">
              <a:extLst>
                <a:ext uri="{FF2B5EF4-FFF2-40B4-BE49-F238E27FC236}">
                  <a16:creationId xmlns:a16="http://schemas.microsoft.com/office/drawing/2014/main" id="{4D98EFA7-F70A-4299-8E9A-119651293F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7016" y="5579920"/>
              <a:ext cx="1761842" cy="10029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查看源图像">
              <a:extLst>
                <a:ext uri="{FF2B5EF4-FFF2-40B4-BE49-F238E27FC236}">
                  <a16:creationId xmlns:a16="http://schemas.microsoft.com/office/drawing/2014/main" id="{6F9BF778-1026-4AD0-B9CC-DAB8D2BF6F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5919" y="5579920"/>
              <a:ext cx="1616556" cy="1210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查看源图像">
              <a:extLst>
                <a:ext uri="{FF2B5EF4-FFF2-40B4-BE49-F238E27FC236}">
                  <a16:creationId xmlns:a16="http://schemas.microsoft.com/office/drawing/2014/main" id="{46767327-6AD7-4753-B55E-EC5252CC36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881" y="5579920"/>
              <a:ext cx="1583439" cy="11190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8E51526B-DE5B-400D-95F6-0B6D5B443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22662" y="5579920"/>
              <a:ext cx="1447293" cy="1082088"/>
            </a:xfrm>
            <a:prstGeom prst="rect">
              <a:avLst/>
            </a:prstGeom>
          </p:spPr>
        </p:pic>
        <p:pic>
          <p:nvPicPr>
            <p:cNvPr id="30" name="Picture 16" descr="查看源图像">
              <a:extLst>
                <a:ext uri="{FF2B5EF4-FFF2-40B4-BE49-F238E27FC236}">
                  <a16:creationId xmlns:a16="http://schemas.microsoft.com/office/drawing/2014/main" id="{C56785FF-DDBB-4586-8476-12CDA4F478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5814" y="5380285"/>
              <a:ext cx="650131" cy="239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8">
              <a:extLst>
                <a:ext uri="{FF2B5EF4-FFF2-40B4-BE49-F238E27FC236}">
                  <a16:creationId xmlns:a16="http://schemas.microsoft.com/office/drawing/2014/main" id="{44F19DD3-2344-4D96-84B6-BC4E10D4A8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9652" y="5380285"/>
              <a:ext cx="597541" cy="280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E686B035-88B5-414F-95B1-01CF92245F80}"/>
                </a:ext>
              </a:extLst>
            </p:cNvPr>
            <p:cNvSpPr txBox="1"/>
            <p:nvPr/>
          </p:nvSpPr>
          <p:spPr>
            <a:xfrm>
              <a:off x="784891" y="5380285"/>
              <a:ext cx="73227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600" b="1" i="1" baseline="0" dirty="0">
                  <a:solidFill>
                    <a:srgbClr val="0000CC"/>
                  </a:solidFill>
                  <a:latin typeface="Sitka Subheading" panose="02000505000000020004" pitchFamily="2" charset="0"/>
                </a:rPr>
                <a:t>CLEO-c</a:t>
              </a:r>
              <a:endParaRPr lang="zh-CN" altLang="en-US" sz="1600" b="1" i="1" baseline="0" dirty="0">
                <a:solidFill>
                  <a:srgbClr val="0000CC"/>
                </a:solidFill>
                <a:latin typeface="Sitka Subheading" panose="02000505000000020004" pitchFamily="2" charset="0"/>
              </a:endParaRPr>
            </a:p>
          </p:txBody>
        </p:sp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FF5B4C8-81F5-494C-A04A-A749B239B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58735" y="5380285"/>
              <a:ext cx="447649" cy="477295"/>
            </a:xfrm>
            <a:prstGeom prst="rect">
              <a:avLst/>
            </a:prstGeom>
          </p:spPr>
        </p:pic>
        <p:pic>
          <p:nvPicPr>
            <p:cNvPr id="35" name="Picture 17">
              <a:extLst>
                <a:ext uri="{FF2B5EF4-FFF2-40B4-BE49-F238E27FC236}">
                  <a16:creationId xmlns:a16="http://schemas.microsoft.com/office/drawing/2014/main" id="{5001DF5E-590D-4BC9-B63E-46B4661E91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7381" y="5579920"/>
              <a:ext cx="1268220" cy="917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0438BCB8-E902-474C-9C35-D83D5C1F4655}"/>
                </a:ext>
              </a:extLst>
            </p:cNvPr>
            <p:cNvSpPr/>
            <p:nvPr/>
          </p:nvSpPr>
          <p:spPr>
            <a:xfrm>
              <a:off x="2107360" y="5380285"/>
              <a:ext cx="106792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b="1" dirty="0">
                  <a:solidFill>
                    <a:srgbClr val="065EE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CMD-3 </a:t>
              </a:r>
              <a:endParaRPr lang="zh-CN" altLang="en-US" sz="1400" b="1" dirty="0">
                <a:solidFill>
                  <a:srgbClr val="065EE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07453158-C93A-413B-B529-3727ADBAA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739538" y="5579920"/>
              <a:ext cx="1616557" cy="1159057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20D94CCE-2194-4E5F-99C1-42087D919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0981" y="5380285"/>
              <a:ext cx="283482" cy="256585"/>
            </a:xfrm>
            <a:prstGeom prst="rect">
              <a:avLst/>
            </a:prstGeom>
          </p:spPr>
        </p:pic>
        <p:pic>
          <p:nvPicPr>
            <p:cNvPr id="39" name="Picture 4" descr="查看源图像">
              <a:extLst>
                <a:ext uri="{FF2B5EF4-FFF2-40B4-BE49-F238E27FC236}">
                  <a16:creationId xmlns:a16="http://schemas.microsoft.com/office/drawing/2014/main" id="{59E5F05A-35E1-4B54-8C3D-55A113DB55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2093" y="5380285"/>
              <a:ext cx="257543" cy="228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26878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D5722-E97E-9740-A1F2-59D557F65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449"/>
            <a:ext cx="10515600" cy="793006"/>
          </a:xfrm>
        </p:spPr>
        <p:txBody>
          <a:bodyPr>
            <a:noAutofit/>
          </a:bodyPr>
          <a:lstStyle/>
          <a:p>
            <a:r>
              <a:rPr lang="en-US" altLang="zh-CN" sz="4000" b="1" dirty="0">
                <a:solidFill>
                  <a:srgbClr val="003366"/>
                </a:solidFill>
                <a:ea typeface="楷体" panose="02010609060101010101" pitchFamily="49" charset="-122"/>
              </a:rPr>
              <a:t>CMS-Measurements</a:t>
            </a:r>
            <a:endParaRPr lang="en-US" sz="4000" b="1" dirty="0">
              <a:solidFill>
                <a:srgbClr val="003366"/>
              </a:solidFill>
              <a:ea typeface="楷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795" y="1059539"/>
            <a:ext cx="7556205" cy="5512410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FCB39FDD-8B2F-ECEB-8DFB-9479E2D1D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32" y="1061118"/>
            <a:ext cx="3976278" cy="553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10E31BEF-C301-EF13-EC86-A28AA58EED64}"/>
              </a:ext>
            </a:extLst>
          </p:cNvPr>
          <p:cNvSpPr txBox="1"/>
          <p:nvPr/>
        </p:nvSpPr>
        <p:spPr>
          <a:xfrm>
            <a:off x="3593686" y="6457890"/>
            <a:ext cx="3848888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  <a:sym typeface="Wingdings" panose="05000000000000000000" pitchFamily="2" charset="2"/>
              </a:rPr>
              <a:t>SM have been tested at 15 orders!</a:t>
            </a:r>
            <a:endParaRPr lang="zh-CN" altLang="en-US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38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68"/>
    </mc:Choice>
    <mc:Fallback xmlns="">
      <p:transition spd="slow" advTm="27668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4851" y="122018"/>
            <a:ext cx="12127149" cy="793006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 </a:t>
            </a:r>
            <a: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  <a:t>Hard Exclusive Processes relate to hadron EM form factors-QCD corrections to Pion and Proton FFs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555522" y="1233930"/>
            <a:ext cx="4513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Pion and Baryon EM Form factors</a:t>
            </a:r>
          </a:p>
          <a:p>
            <a:pPr algn="l"/>
            <a:r>
              <a:rPr lang="en-US" altLang="zh-CN" sz="2000" b="1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[LBC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Chen ,Feng,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Jia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Hu, 2024;</a:t>
            </a:r>
          </a:p>
          <a:p>
            <a:pPr algn="l"/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Huang, Ji, Shi, Wang, …, Zhao, 2024]</a:t>
            </a:r>
            <a:endParaRPr lang="zh-CN" altLang="en-US" sz="2000" dirty="0">
              <a:solidFill>
                <a:srgbClr val="00B0F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43" y="2768041"/>
            <a:ext cx="6095594" cy="15434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43" y="5278555"/>
            <a:ext cx="6040709" cy="13266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1547" y="1174233"/>
            <a:ext cx="6586838" cy="754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2959" y="2132954"/>
            <a:ext cx="3870683" cy="21174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/>
              <p:cNvSpPr txBox="1"/>
              <p:nvPr/>
            </p:nvSpPr>
            <p:spPr>
              <a:xfrm>
                <a:off x="10831643" y="4003708"/>
                <a:ext cx="6471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黑体" panose="02010609060101010101" pitchFamily="49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sz="1400" dirty="0">
                  <a:latin typeface="Corbel" panose="020B0503020204020204" pitchFamily="34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31643" y="4003708"/>
                <a:ext cx="647113" cy="307777"/>
              </a:xfrm>
              <a:prstGeom prst="rect">
                <a:avLst/>
              </a:prstGeom>
              <a:blipFill>
                <a:blip r:embed="rId7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F7A24547-DDEB-26E0-B94D-D06D6E6568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4440" y="4725046"/>
            <a:ext cx="5619366" cy="198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25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-6485" y="147959"/>
            <a:ext cx="12062298" cy="793006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solidFill>
                  <a:srgbClr val="003366"/>
                </a:solidFill>
                <a:ea typeface="黑体" panose="02010609060101010101" pitchFamily="49" charset="-122"/>
              </a:rPr>
              <a:t>Classical Gravitational Wave from Perturbative QFT</a:t>
            </a:r>
            <a:endParaRPr lang="zh-CN" altLang="en-US" sz="4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9" y="3445773"/>
            <a:ext cx="5791346" cy="32373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222" y="1048684"/>
            <a:ext cx="2913993" cy="20197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07217" y="1226189"/>
            <a:ext cx="5694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[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Dlapa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Kalin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Liu,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Neef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Porto, Yang, 2020-2025;</a:t>
            </a:r>
          </a:p>
          <a:p>
            <a:pPr algn="l"/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Bern,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Ita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Kosmopoulos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Luna,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Roiban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,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Teng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…]</a:t>
            </a:r>
            <a:endParaRPr lang="zh-CN" altLang="en-US" sz="2000" dirty="0">
              <a:solidFill>
                <a:srgbClr val="00B0F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13" y="2194592"/>
            <a:ext cx="5668127" cy="10984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8678" y="2496766"/>
            <a:ext cx="3247135" cy="43089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95002" y="1402844"/>
            <a:ext cx="3060811" cy="71669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1285" y="4089091"/>
            <a:ext cx="2746467" cy="84997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001284" y="5816084"/>
            <a:ext cx="2746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Pictures taken from </a:t>
            </a:r>
            <a:r>
              <a:rPr lang="en-US" altLang="zh-CN" sz="2000" dirty="0" err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Zhengwen</a:t>
            </a:r>
            <a:r>
              <a:rPr lang="en-US" altLang="zh-CN" sz="2000" dirty="0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Liu’s Talk</a:t>
            </a:r>
          </a:p>
        </p:txBody>
      </p:sp>
    </p:spTree>
    <p:extLst>
      <p:ext uri="{BB962C8B-B14F-4D97-AF65-F5344CB8AC3E}">
        <p14:creationId xmlns:p14="http://schemas.microsoft.com/office/powerpoint/2010/main" val="415592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743B39-8A67-720F-56AE-541E02DE7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rgbClr val="042263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Summary and Outlook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960612-4CD9-E638-EBC3-C5729A7C7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953" y="1264957"/>
            <a:ext cx="10515600" cy="5334323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High-order corrections play a crucial role in conducting precise tests of the Standard Model and searching for new physics.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</a:pPr>
            <a:endParaRPr lang="en-US" altLang="zh-C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Much progress has been achieved over the past few years.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1200"/>
              </a:spcBef>
            </a:pP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Further exciting advancements are on the horizon—stay tuned for updates!</a:t>
            </a:r>
          </a:p>
        </p:txBody>
      </p:sp>
    </p:spTree>
    <p:extLst>
      <p:ext uri="{BB962C8B-B14F-4D97-AF65-F5344CB8AC3E}">
        <p14:creationId xmlns:p14="http://schemas.microsoft.com/office/powerpoint/2010/main" val="970692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B8A3D3A8-77DC-B6FF-CC67-DB1895EF9450}"/>
              </a:ext>
            </a:extLst>
          </p:cNvPr>
          <p:cNvGrpSpPr/>
          <p:nvPr/>
        </p:nvGrpSpPr>
        <p:grpSpPr>
          <a:xfrm>
            <a:off x="71239" y="0"/>
            <a:ext cx="12163426" cy="6862115"/>
            <a:chOff x="0" y="21744"/>
            <a:chExt cx="12163744" cy="6869112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EBF1BD78-48BC-D3CB-B9E3-E05307C1A901}"/>
                </a:ext>
              </a:extLst>
            </p:cNvPr>
            <p:cNvSpPr/>
            <p:nvPr/>
          </p:nvSpPr>
          <p:spPr>
            <a:xfrm>
              <a:off x="1549400" y="1979613"/>
              <a:ext cx="8942388" cy="2471737"/>
            </a:xfrm>
            <a:prstGeom prst="rect">
              <a:avLst/>
            </a:prstGeom>
            <a:solidFill>
              <a:srgbClr val="56725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37BF3C8F-9761-B2C5-4FDF-15A9584AE786}"/>
                </a:ext>
              </a:extLst>
            </p:cNvPr>
            <p:cNvSpPr/>
            <p:nvPr/>
          </p:nvSpPr>
          <p:spPr>
            <a:xfrm>
              <a:off x="1906588" y="2359025"/>
              <a:ext cx="8942387" cy="2365375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1B3FC141-C77D-0EA9-8BE9-39A04BD1DCAA}"/>
                </a:ext>
              </a:extLst>
            </p:cNvPr>
            <p:cNvSpPr txBox="1"/>
            <p:nvPr/>
          </p:nvSpPr>
          <p:spPr>
            <a:xfrm>
              <a:off x="1631950" y="2514600"/>
              <a:ext cx="8956675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7200" b="1" i="0" u="none" strike="noStrike" kern="1200" cap="none" spc="6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+mn-cs"/>
                </a:rPr>
                <a:t>毕业论文答辩</a:t>
              </a:r>
            </a:p>
          </p:txBody>
        </p:sp>
        <p:sp>
          <p:nvSpPr>
            <p:cNvPr id="30" name="文本框 19">
              <a:extLst>
                <a:ext uri="{FF2B5EF4-FFF2-40B4-BE49-F238E27FC236}">
                  <a16:creationId xmlns:a16="http://schemas.microsoft.com/office/drawing/2014/main" id="{BE9F42B8-7618-C67C-3866-FC532975C8EF}"/>
                </a:ext>
              </a:extLst>
            </p:cNvPr>
            <p:cNvSpPr txBox="1"/>
            <p:nvPr/>
          </p:nvSpPr>
          <p:spPr>
            <a:xfrm>
              <a:off x="2959100" y="3851275"/>
              <a:ext cx="6381750" cy="3698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lvl1pPr marL="228600" indent="-228600" algn="l" rtl="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lvl="0" indent="0" algn="ctr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答辩人：小不点      答辩时间：</a:t>
              </a:r>
              <a:r>
                <a:rPr lang="en-US" altLang="zh-CN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5.5      </a:t>
              </a:r>
              <a:r>
                <a:rPr lang="zh-CN" altLang="en-US" sz="18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指导老师：大不点</a:t>
              </a:r>
            </a:p>
          </p:txBody>
        </p:sp>
        <p:pic>
          <p:nvPicPr>
            <p:cNvPr id="31" name="图片 3">
              <a:extLst>
                <a:ext uri="{FF2B5EF4-FFF2-40B4-BE49-F238E27FC236}">
                  <a16:creationId xmlns:a16="http://schemas.microsoft.com/office/drawing/2014/main" id="{A241A5E2-B9EA-7859-D52B-1AC592871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651524" y="-2618668"/>
              <a:ext cx="6858000" cy="121610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2" name="图片 6">
              <a:extLst>
                <a:ext uri="{FF2B5EF4-FFF2-40B4-BE49-F238E27FC236}">
                  <a16:creationId xmlns:a16="http://schemas.microsoft.com/office/drawing/2014/main" id="{846FE254-4DED-0329-566F-9E9C67F57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41998" t="35860" b="16335"/>
            <a:stretch>
              <a:fillRect/>
            </a:stretch>
          </p:blipFill>
          <p:spPr>
            <a:xfrm rot="5400000">
              <a:off x="2986882" y="1987862"/>
              <a:ext cx="3978275" cy="58277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3CE9CFF0-4DFA-8F27-8EFC-FB4A09367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6923" r="32001" b="64230"/>
            <a:stretch>
              <a:fillRect/>
            </a:stretch>
          </p:blipFill>
          <p:spPr>
            <a:xfrm rot="5400000">
              <a:off x="3799682" y="606737"/>
              <a:ext cx="4664075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10">
              <a:extLst>
                <a:ext uri="{FF2B5EF4-FFF2-40B4-BE49-F238E27FC236}">
                  <a16:creationId xmlns:a16="http://schemas.microsoft.com/office/drawing/2014/main" id="{A1E68E3B-77D9-0C3E-520C-9964A5B03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" t="6923" r="83958" b="64230"/>
            <a:stretch>
              <a:fillRect/>
            </a:stretch>
          </p:blipFill>
          <p:spPr>
            <a:xfrm rot="5400000">
              <a:off x="4718050" y="-1175231"/>
              <a:ext cx="1100138" cy="35163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" name="图片 9">
              <a:extLst>
                <a:ext uri="{FF2B5EF4-FFF2-40B4-BE49-F238E27FC236}">
                  <a16:creationId xmlns:a16="http://schemas.microsoft.com/office/drawing/2014/main" id="{410EE34C-A25A-2166-C16B-A81FDE336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7665642" y="-184236"/>
              <a:ext cx="4289426" cy="470138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20D55FC3-D4BD-CA11-77D0-84AF278B3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32001" b="64230"/>
            <a:stretch>
              <a:fillRect/>
            </a:stretch>
          </p:blipFill>
          <p:spPr>
            <a:xfrm rot="5400000">
              <a:off x="3909218" y="408300"/>
              <a:ext cx="4289426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9">
              <a:extLst>
                <a:ext uri="{FF2B5EF4-FFF2-40B4-BE49-F238E27FC236}">
                  <a16:creationId xmlns:a16="http://schemas.microsoft.com/office/drawing/2014/main" id="{3B736DEC-1744-90FA-2C9E-0745FDE2A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4159250" y="4919181"/>
              <a:ext cx="428625" cy="351472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9" name="图片 9">
              <a:extLst>
                <a:ext uri="{FF2B5EF4-FFF2-40B4-BE49-F238E27FC236}">
                  <a16:creationId xmlns:a16="http://schemas.microsoft.com/office/drawing/2014/main" id="{C6B9E753-8F66-5182-3984-F19B14390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2645569" y="4918387"/>
              <a:ext cx="428625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" name="图片 2">
              <a:extLst>
                <a:ext uri="{FF2B5EF4-FFF2-40B4-BE49-F238E27FC236}">
                  <a16:creationId xmlns:a16="http://schemas.microsoft.com/office/drawing/2014/main" id="{4CC03F23-41F0-F6C5-4CC8-1869653D33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0209" t="9946" b="64230"/>
            <a:stretch>
              <a:fillRect/>
            </a:stretch>
          </p:blipFill>
          <p:spPr>
            <a:xfrm rot="5400000">
              <a:off x="9568182" y="4233622"/>
              <a:ext cx="2043112" cy="31480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3" name="图片 9">
              <a:extLst>
                <a:ext uri="{FF2B5EF4-FFF2-40B4-BE49-F238E27FC236}">
                  <a16:creationId xmlns:a16="http://schemas.microsoft.com/office/drawing/2014/main" id="{AC5E0878-4333-D136-B29F-00DE98DC9D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5059362" y="-1522894"/>
              <a:ext cx="427038" cy="351631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4" name="图片 9">
              <a:extLst>
                <a:ext uri="{FF2B5EF4-FFF2-40B4-BE49-F238E27FC236}">
                  <a16:creationId xmlns:a16="http://schemas.microsoft.com/office/drawing/2014/main" id="{E3F7053D-9C35-F261-F219-70F7993EC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466" t="6923" r="88295" b="64230"/>
            <a:stretch>
              <a:fillRect/>
            </a:stretch>
          </p:blipFill>
          <p:spPr>
            <a:xfrm rot="5400000">
              <a:off x="6638132" y="4918387"/>
              <a:ext cx="428625" cy="351631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" name="文本框 2"/>
          <p:cNvSpPr txBox="1"/>
          <p:nvPr/>
        </p:nvSpPr>
        <p:spPr>
          <a:xfrm>
            <a:off x="5115968" y="5078843"/>
            <a:ext cx="49965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</a:rPr>
              <a:t>The Higgs boson enables mass via electroweak symmetry breaking, underpinning the Standard Model and linking to vacuum stability via its potential.</a:t>
            </a:r>
            <a:endParaRPr lang="zh-CN" altLang="en-US" sz="2000" b="1" dirty="0">
              <a:solidFill>
                <a:srgbClr val="7030A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4713" y="104035"/>
            <a:ext cx="4591488" cy="459148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980828" y="3128496"/>
            <a:ext cx="2031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Standard Model</a:t>
            </a:r>
            <a:endParaRPr lang="zh-CN" altLang="en-US" sz="2800" b="1" dirty="0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804" y="1508719"/>
            <a:ext cx="5871469" cy="401532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A215B97-448A-F246-A280-2456EB0A6879}"/>
              </a:ext>
            </a:extLst>
          </p:cNvPr>
          <p:cNvSpPr txBox="1"/>
          <p:nvPr/>
        </p:nvSpPr>
        <p:spPr>
          <a:xfrm>
            <a:off x="9369180" y="4231753"/>
            <a:ext cx="2883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SU(3)</a:t>
            </a:r>
            <a:r>
              <a:rPr lang="zh-CN" altLang="en-US" sz="2000" b="1" i="0" dirty="0">
                <a:solidFill>
                  <a:srgbClr val="060A26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b="1" i="0" dirty="0">
                <a:solidFill>
                  <a:srgbClr val="060A26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×  </a:t>
            </a:r>
            <a:r>
              <a:rPr lang="en-US" altLang="zh-CN" sz="2000" b="1" dirty="0"/>
              <a:t>SU(2)</a:t>
            </a:r>
            <a:r>
              <a:rPr lang="zh-CN" altLang="en-US" sz="2000" b="1" i="0" dirty="0">
                <a:solidFill>
                  <a:srgbClr val="060A26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000" b="1" i="0" dirty="0">
                <a:solidFill>
                  <a:srgbClr val="060A26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×  </a:t>
            </a:r>
            <a:r>
              <a:rPr lang="en-US" altLang="zh-CN" sz="2000" b="1" dirty="0"/>
              <a:t>U(1)</a:t>
            </a:r>
            <a:endParaRPr lang="zh-CN" altLang="en-US" sz="2000" b="1" dirty="0"/>
          </a:p>
        </p:txBody>
      </p:sp>
      <p:sp>
        <p:nvSpPr>
          <p:cNvPr id="7" name="文本框 4">
            <a:extLst>
              <a:ext uri="{FF2B5EF4-FFF2-40B4-BE49-F238E27FC236}">
                <a16:creationId xmlns:a16="http://schemas.microsoft.com/office/drawing/2014/main" id="{F484317F-4F0B-8C36-9B08-8565E97CECA1}"/>
              </a:ext>
            </a:extLst>
          </p:cNvPr>
          <p:cNvSpPr txBox="1"/>
          <p:nvPr/>
        </p:nvSpPr>
        <p:spPr>
          <a:xfrm>
            <a:off x="285072" y="287206"/>
            <a:ext cx="55399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457200" lvl="1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914400" lvl="2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371600" lvl="3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1828800" lvl="4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286000" lvl="5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743200" lvl="6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200400" lvl="7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657600" lvl="8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r>
              <a:rPr lang="en-US" altLang="zh-CN" sz="2000" b="1" dirty="0"/>
              <a:t>Higgs isn’t everything. It’s the only thing.</a:t>
            </a:r>
          </a:p>
          <a:p>
            <a:r>
              <a:rPr lang="en-US" altLang="zh-CN" sz="2000" b="1" dirty="0"/>
              <a:t>  —Michael E. </a:t>
            </a:r>
            <a:r>
              <a:rPr lang="en-US" altLang="zh-CN" sz="2000" b="1" dirty="0" err="1"/>
              <a:t>Peskin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1920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716" y="1702986"/>
            <a:ext cx="7685736" cy="4708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/>
              <p:cNvSpPr txBox="1"/>
              <p:nvPr/>
            </p:nvSpPr>
            <p:spPr>
              <a:xfrm>
                <a:off x="2419136" y="1120731"/>
                <a:ext cx="2799412" cy="6189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𝑆𝑀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136" y="1120731"/>
                <a:ext cx="2799412" cy="6189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/>
          <p:cNvSpPr txBox="1"/>
          <p:nvPr/>
        </p:nvSpPr>
        <p:spPr>
          <a:xfrm>
            <a:off x="1201206" y="1746191"/>
            <a:ext cx="108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ATLAS</a:t>
            </a:r>
            <a:endParaRPr lang="zh-CN" altLang="en-US" sz="2000" dirty="0"/>
          </a:p>
        </p:txBody>
      </p:sp>
      <p:sp>
        <p:nvSpPr>
          <p:cNvPr id="42" name="文本框 41"/>
          <p:cNvSpPr txBox="1"/>
          <p:nvPr/>
        </p:nvSpPr>
        <p:spPr>
          <a:xfrm>
            <a:off x="1268677" y="2401265"/>
            <a:ext cx="108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CMS</a:t>
            </a:r>
            <a:endParaRPr lang="zh-CN" altLang="en-US" sz="2000" dirty="0"/>
          </a:p>
        </p:txBody>
      </p:sp>
      <p:sp>
        <p:nvSpPr>
          <p:cNvPr id="8" name="圆角矩形 7"/>
          <p:cNvSpPr/>
          <p:nvPr/>
        </p:nvSpPr>
        <p:spPr>
          <a:xfrm>
            <a:off x="7174811" y="1648022"/>
            <a:ext cx="3003412" cy="572003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067" y="2994726"/>
            <a:ext cx="2874639" cy="36636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7899" y="2898418"/>
            <a:ext cx="4320108" cy="377094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69528" y="465557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7030A0"/>
                </a:solidFill>
              </a:rPr>
              <a:t>Nature 2022</a:t>
            </a:r>
            <a:endParaRPr lang="zh-CN" altLang="en-US" b="1" dirty="0">
              <a:solidFill>
                <a:srgbClr val="7030A0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7252" y="2423586"/>
            <a:ext cx="7740971" cy="331055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8760296" y="2326124"/>
            <a:ext cx="1347037" cy="45480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5807968" y="1702986"/>
            <a:ext cx="1296144" cy="443315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圆角矩形 46"/>
          <p:cNvSpPr/>
          <p:nvPr/>
        </p:nvSpPr>
        <p:spPr>
          <a:xfrm>
            <a:off x="7174811" y="2337613"/>
            <a:ext cx="1546624" cy="443315"/>
          </a:xfrm>
          <a:prstGeom prst="roundRect">
            <a:avLst/>
          </a:prstGeom>
          <a:noFill/>
          <a:ln w="381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Title 1">
            <a:extLst>
              <a:ext uri="{FF2B5EF4-FFF2-40B4-BE49-F238E27FC236}">
                <a16:creationId xmlns:a16="http://schemas.microsoft.com/office/drawing/2014/main" id="{218D5722-E97E-9740-A1F2-59D557F65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449"/>
            <a:ext cx="10515600" cy="793006"/>
          </a:xfrm>
        </p:spPr>
        <p:txBody>
          <a:bodyPr>
            <a:noAutofit/>
          </a:bodyPr>
          <a:lstStyle/>
          <a:p>
            <a:r>
              <a:rPr lang="en-US" altLang="zh-CN" sz="4000" b="1" dirty="0">
                <a:solidFill>
                  <a:srgbClr val="003366"/>
                </a:solidFill>
                <a:ea typeface="楷体" panose="02010609060101010101" pitchFamily="49" charset="-122"/>
              </a:rPr>
              <a:t>States of Higgs measurement</a:t>
            </a:r>
          </a:p>
        </p:txBody>
      </p:sp>
    </p:spTree>
    <p:extLst>
      <p:ext uri="{BB962C8B-B14F-4D97-AF65-F5344CB8AC3E}">
        <p14:creationId xmlns:p14="http://schemas.microsoft.com/office/powerpoint/2010/main" val="3433513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D5722-E97E-9740-A1F2-59D557F65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449"/>
            <a:ext cx="10515600" cy="793006"/>
          </a:xfrm>
        </p:spPr>
        <p:txBody>
          <a:bodyPr>
            <a:noAutofit/>
          </a:bodyPr>
          <a:lstStyle/>
          <a:p>
            <a:r>
              <a:rPr lang="en-US" altLang="zh-CN" b="1" dirty="0">
                <a:solidFill>
                  <a:srgbClr val="003366"/>
                </a:solidFill>
                <a:ea typeface="楷体" panose="02010609060101010101" pitchFamily="49" charset="-122"/>
              </a:rPr>
              <a:t>Why precision?-Higgs production</a:t>
            </a:r>
            <a:endParaRPr lang="en-US" b="1" dirty="0">
              <a:solidFill>
                <a:srgbClr val="003366"/>
              </a:solidFill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9" y="1084771"/>
            <a:ext cx="8319793" cy="541428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954215" y="1735015"/>
            <a:ext cx="4947139" cy="36529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277448" y="3157870"/>
            <a:ext cx="391455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Why is precise theoretical prediction necessary?</a:t>
            </a:r>
          </a:p>
          <a:p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Considering the Higgs production cross sections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57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68"/>
    </mc:Choice>
    <mc:Fallback xmlns="">
      <p:transition spd="slow" advTm="27668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9" y="1084771"/>
            <a:ext cx="8319793" cy="541428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999914" y="1669366"/>
            <a:ext cx="4009292" cy="2002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18D5722-E97E-9740-A1F2-59D557F65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449"/>
            <a:ext cx="10515600" cy="793006"/>
          </a:xfrm>
        </p:spPr>
        <p:txBody>
          <a:bodyPr>
            <a:noAutofit/>
          </a:bodyPr>
          <a:lstStyle/>
          <a:p>
            <a:r>
              <a:rPr lang="en-US" altLang="zh-CN" b="1" dirty="0">
                <a:solidFill>
                  <a:srgbClr val="003366"/>
                </a:solidFill>
                <a:ea typeface="楷体" panose="02010609060101010101" pitchFamily="49" charset="-122"/>
              </a:rPr>
              <a:t>Why precision?-Higgs production</a:t>
            </a:r>
            <a:endParaRPr lang="en-US" b="1" dirty="0">
              <a:solidFill>
                <a:srgbClr val="003366"/>
              </a:solidFill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277448" y="3157870"/>
            <a:ext cx="391455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Why is precise theoretical prediction necessary?</a:t>
            </a:r>
          </a:p>
          <a:p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Considering the Higgs production cross sections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36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68"/>
    </mc:Choice>
    <mc:Fallback xmlns="">
      <p:transition spd="slow" advTm="2766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9" y="1084771"/>
            <a:ext cx="8319793" cy="541428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431618" y="2984313"/>
            <a:ext cx="3551274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Quantum corrections up to the third order are required for a meaningful, accurate, and precise comparison.</a:t>
            </a:r>
            <a:endParaRPr lang="zh-CN" altLang="en-US" sz="20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18D5722-E97E-9740-A1F2-59D557F65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449"/>
            <a:ext cx="10515600" cy="793006"/>
          </a:xfrm>
        </p:spPr>
        <p:txBody>
          <a:bodyPr>
            <a:noAutofit/>
          </a:bodyPr>
          <a:lstStyle/>
          <a:p>
            <a:r>
              <a:rPr lang="en-US" altLang="zh-CN" b="1" dirty="0">
                <a:solidFill>
                  <a:srgbClr val="003366"/>
                </a:solidFill>
                <a:ea typeface="楷体" panose="02010609060101010101" pitchFamily="49" charset="-122"/>
              </a:rPr>
              <a:t>Why precision?-Higgs production</a:t>
            </a:r>
            <a:endParaRPr lang="en-US" b="1" dirty="0">
              <a:solidFill>
                <a:srgbClr val="003366"/>
              </a:solidFill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770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68"/>
    </mc:Choice>
    <mc:Fallback xmlns="">
      <p:transition spd="slow" advTm="27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9DE3A3-FA14-4A2A-97CB-1AC36ECCE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rgbClr val="003366"/>
                </a:solidFill>
                <a:ea typeface="黑体" panose="02010609060101010101" pitchFamily="49" charset="-122"/>
              </a:rPr>
              <a:t>HL-HLC</a:t>
            </a:r>
            <a:endParaRPr lang="zh-CN" altLang="en-US" b="1" dirty="0">
              <a:solidFill>
                <a:srgbClr val="003366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165" y="1112914"/>
            <a:ext cx="9740631" cy="5140586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9172136" y="4682963"/>
            <a:ext cx="1294228" cy="5533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674124" y="6335004"/>
            <a:ext cx="684827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The HL-LHC phase offers an excellent testing ground of SM</a:t>
            </a:r>
            <a:endParaRPr lang="zh-CN" altLang="en-US" sz="20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83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FFFF00"/>
        </a:solidFill>
      </a:spPr>
      <a:bodyPr wrap="square" rtlCol="0">
        <a:spAutoFit/>
      </a:bodyPr>
      <a:lstStyle>
        <a:defPPr algn="l">
          <a:defRPr sz="2000" dirty="0" smtClean="0">
            <a:latin typeface="Times New Roman" panose="02020603050405020304" pitchFamily="18" charset="0"/>
            <a:ea typeface="黑体" panose="02010609060101010101" pitchFamily="49" charset="-122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FFFF00"/>
        </a:solidFill>
      </a:spPr>
      <a:bodyPr wrap="square" rtlCol="0">
        <a:spAutoFit/>
      </a:bodyPr>
      <a:lstStyle>
        <a:defPPr algn="l">
          <a:defRPr sz="2000" dirty="0" smtClean="0">
            <a:latin typeface="Times New Roman" panose="02020603050405020304" pitchFamily="18" charset="0"/>
            <a:ea typeface="黑体" panose="02010609060101010101" pitchFamily="49" charset="-122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30897</TotalTime>
  <Words>7474</Words>
  <Application>Microsoft Office PowerPoint</Application>
  <PresentationFormat>宽屏</PresentationFormat>
  <Paragraphs>271</Paragraphs>
  <Slides>32</Slides>
  <Notes>32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51" baseType="lpstr">
      <vt:lpstr>ArialMT</vt:lpstr>
      <vt:lpstr>等线</vt:lpstr>
      <vt:lpstr>黑体</vt:lpstr>
      <vt:lpstr>楷体</vt:lpstr>
      <vt:lpstr>Microsoft YaHei</vt:lpstr>
      <vt:lpstr>Microsoft YaHei</vt:lpstr>
      <vt:lpstr>Arial</vt:lpstr>
      <vt:lpstr>Calibri</vt:lpstr>
      <vt:lpstr>Calibri Light</vt:lpstr>
      <vt:lpstr>Cambria Math</vt:lpstr>
      <vt:lpstr>Corbel</vt:lpstr>
      <vt:lpstr>Roboto</vt:lpstr>
      <vt:lpstr>Sitka Subheading</vt:lpstr>
      <vt:lpstr>Times New Roman</vt:lpstr>
      <vt:lpstr>Tw Cen MT</vt:lpstr>
      <vt:lpstr>Verdana</vt:lpstr>
      <vt:lpstr>Wingdings</vt:lpstr>
      <vt:lpstr>Office 主题​​</vt:lpstr>
      <vt:lpstr>1_Office 主题​​</vt:lpstr>
      <vt:lpstr>PowerPoint 演示文稿</vt:lpstr>
      <vt:lpstr>ATLAS-Measurements</vt:lpstr>
      <vt:lpstr>CMS-Measurements</vt:lpstr>
      <vt:lpstr>PowerPoint 演示文稿</vt:lpstr>
      <vt:lpstr>States of Higgs measurement</vt:lpstr>
      <vt:lpstr>Why precision?-Higgs production</vt:lpstr>
      <vt:lpstr>Why precision?-Higgs production</vt:lpstr>
      <vt:lpstr>Why precision?-Higgs production</vt:lpstr>
      <vt:lpstr>HL-HLC</vt:lpstr>
      <vt:lpstr>Theoretical challenges in the high order calculations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Integrals Reduction: IBP</vt:lpstr>
      <vt:lpstr>Feynman Integrals Reduction-IBP</vt:lpstr>
      <vt:lpstr>Evaluation of Feynman Integrals</vt:lpstr>
      <vt:lpstr>Differential Equations</vt:lpstr>
      <vt:lpstr>Canonical-Differential Equations</vt:lpstr>
      <vt:lpstr>PowerPoint 演示文稿</vt:lpstr>
      <vt:lpstr>Auxiliary Mass Flow-AMFLOW</vt:lpstr>
      <vt:lpstr>Status of perturbative calculations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vt:lpstr>
      <vt:lpstr>Progress in specific calculations Sorry for the one-sided, incomplete selection</vt:lpstr>
      <vt:lpstr> Higgs boson-QCD corrections</vt:lpstr>
      <vt:lpstr> Higgs production Electro-weak corrections</vt:lpstr>
      <vt:lpstr> Higgs boson decay</vt:lpstr>
      <vt:lpstr> Top quark production and decay</vt:lpstr>
      <vt:lpstr>Semi inclusive DIS  and SIA</vt:lpstr>
      <vt:lpstr>Colliders to measure EM Form factors</vt:lpstr>
      <vt:lpstr> Hard Exclusive Processes relate to hadron EM form factors-QCD corrections to Pion and Proton FFs</vt:lpstr>
      <vt:lpstr>Classical Gravitational Wave from Perturbative QFT</vt:lpstr>
      <vt:lpstr>Summary and Outlook</vt:lpstr>
    </vt:vector>
  </TitlesOfParts>
  <Manager>zhizi</Manager>
  <Company>zhizi tecnology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Baryons_TLFF</dc:title>
  <dc:creator>胡继峰</dc:creator>
  <cp:lastModifiedBy>longbin chen</cp:lastModifiedBy>
  <cp:revision>2071</cp:revision>
  <cp:lastPrinted>2024-04-05T06:09:54Z</cp:lastPrinted>
  <dcterms:created xsi:type="dcterms:W3CDTF">2021-06-08T11:12:26Z</dcterms:created>
  <dcterms:modified xsi:type="dcterms:W3CDTF">2026-04-26T00:50:49Z</dcterms:modified>
  <cp:version>v2</cp:version>
</cp:coreProperties>
</file>