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6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3" r:id="rId3"/>
    <p:sldMasterId id="2147483686" r:id="rId4"/>
    <p:sldMasterId id="2147483699" r:id="rId5"/>
    <p:sldMasterId id="2147483711" r:id="rId6"/>
    <p:sldMasterId id="2147483724" r:id="rId7"/>
  </p:sldMasterIdLst>
  <p:notesMasterIdLst>
    <p:notesMasterId r:id="rId47"/>
  </p:notesMasterIdLst>
  <p:sldIdLst>
    <p:sldId id="648" r:id="rId8"/>
    <p:sldId id="697" r:id="rId9"/>
    <p:sldId id="699" r:id="rId10"/>
    <p:sldId id="605" r:id="rId11"/>
    <p:sldId id="335" r:id="rId12"/>
    <p:sldId id="658" r:id="rId13"/>
    <p:sldId id="685" r:id="rId14"/>
    <p:sldId id="647" r:id="rId15"/>
    <p:sldId id="732" r:id="rId16"/>
    <p:sldId id="787" r:id="rId17"/>
    <p:sldId id="734" r:id="rId18"/>
    <p:sldId id="735" r:id="rId19"/>
    <p:sldId id="785" r:id="rId20"/>
    <p:sldId id="795" r:id="rId21"/>
    <p:sldId id="722" r:id="rId22"/>
    <p:sldId id="720" r:id="rId23"/>
    <p:sldId id="642" r:id="rId24"/>
    <p:sldId id="717" r:id="rId25"/>
    <p:sldId id="692" r:id="rId26"/>
    <p:sldId id="641" r:id="rId27"/>
    <p:sldId id="790" r:id="rId28"/>
    <p:sldId id="792" r:id="rId29"/>
    <p:sldId id="789" r:id="rId30"/>
    <p:sldId id="701" r:id="rId31"/>
    <p:sldId id="796" r:id="rId32"/>
    <p:sldId id="786" r:id="rId33"/>
    <p:sldId id="794" r:id="rId34"/>
    <p:sldId id="793" r:id="rId35"/>
    <p:sldId id="784" r:id="rId36"/>
    <p:sldId id="797" r:id="rId37"/>
    <p:sldId id="798" r:id="rId38"/>
    <p:sldId id="457" r:id="rId39"/>
    <p:sldId id="746" r:id="rId40"/>
    <p:sldId id="747" r:id="rId41"/>
    <p:sldId id="748" r:id="rId42"/>
    <p:sldId id="799" r:id="rId43"/>
    <p:sldId id="730" r:id="rId44"/>
    <p:sldId id="728" r:id="rId45"/>
    <p:sldId id="800" r:id="rId4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小泡 江" initials="小泡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FF"/>
    <a:srgbClr val="00FFFF"/>
    <a:srgbClr val="A3FA06"/>
    <a:srgbClr val="001028"/>
    <a:srgbClr val="FF8B8B"/>
    <a:srgbClr val="00FF00"/>
    <a:srgbClr val="595959"/>
    <a:srgbClr val="3A424E"/>
    <a:srgbClr val="00050C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中度样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0081" autoAdjust="0"/>
    <p:restoredTop sz="92286" autoAdjust="0"/>
  </p:normalViewPr>
  <p:slideViewPr>
    <p:cSldViewPr snapToGrid="0">
      <p:cViewPr varScale="1">
        <p:scale>
          <a:sx n="59" d="100"/>
          <a:sy n="59" d="100"/>
        </p:scale>
        <p:origin x="38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presProps" Target="pres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commentAuthors" Target="commentAuthors.xml"/><Relationship Id="rId8" Type="http://schemas.openxmlformats.org/officeDocument/2006/relationships/slide" Target="slides/slide1.xml"/><Relationship Id="rId51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20" Type="http://schemas.openxmlformats.org/officeDocument/2006/relationships/slide" Target="slides/slide13.xml"/><Relationship Id="rId41" Type="http://schemas.openxmlformats.org/officeDocument/2006/relationships/slide" Target="slides/slide3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BBCA83-FC1D-4648-902A-E61F3F2F99E4}" type="datetimeFigureOut">
              <a:rPr lang="zh-CN" altLang="en-US" smtClean="0"/>
              <a:t>2026/4/27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4A29AA-1721-4BE7-A6BF-2A26EEB392F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4A29AA-1721-4BE7-A6BF-2A26EEB392F9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71528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2E2BC5-1C4B-289A-6AD2-37E5C9E912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371EEDCB-4E32-D10F-1BE3-B156C09B519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09F8D663-2020-DF88-2FEB-448B434CCC4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1D5D8B5-DDCE-8789-3B58-4C9BFC56CC8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4A29AA-1721-4BE7-A6BF-2A26EEB392F9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47186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4A29AA-1721-4BE7-A6BF-2A26EEB392F9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37773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72D716-6653-EB2F-F0C0-D18100CFF3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E7F3AD1B-3956-B524-16ED-32BD0FF62A6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B5E84240-E579-FBA2-58B3-C67F335D894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9700532-CEB0-D35A-FA58-E6C8D45B7EA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4A29AA-1721-4BE7-A6BF-2A26EEB392F9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90023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8CB7B8-6972-65BF-D9BF-85B9C5E17C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E0BC3E6E-0AF4-3705-C8BF-CF979876EE3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ECDBA071-B2B9-F06B-EE61-CD3DBD884A5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8742E6F-1AB0-B394-5D07-675CE95DB54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4A29AA-1721-4BE7-A6BF-2A26EEB392F9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42884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5124D0-F19F-2DFB-1068-768B01CB73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356D1872-F154-EBFE-5D8B-0E13AFF23EA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CF7A5934-8825-7C4D-90C9-DBF1008D8C2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622A34D-2225-202B-E426-0D383535C75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4A29AA-1721-4BE7-A6BF-2A26EEB392F9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5898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0FAFFA-0BBF-9411-A4C7-4432ACA130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343A2FA5-7345-BDF6-DD7E-66AB6F3A236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E67BA0FB-221A-0A33-ADA9-CD09D8B1EA3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50CD497-2977-0D85-5645-3A36482F555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4A29AA-1721-4BE7-A6BF-2A26EEB392F9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65596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2AA902-8856-8304-58D2-11B65A44B7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04EB2959-20C0-B5B0-4C7E-B617C673F85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3A0BCC5B-8B76-0D56-9109-391476F1504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361CF2C-36C8-AECC-5493-821EB5F6937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4A29AA-1721-4BE7-A6BF-2A26EEB392F9}" type="slidenum">
              <a:rPr lang="zh-CN" altLang="en-US" smtClean="0"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80570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0694E2-A6C4-14AE-646B-FC1A38D99E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EB4BF376-63CB-7D85-8DE5-A5D4F48671B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DA86266B-E5FD-A098-AFD6-F7E75042BA2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C285AED-CD96-BB9F-67FE-8CD3B5953BC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4A29AA-1721-4BE7-A6BF-2A26EEB392F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70237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196F6-F910-4DE7-93E1-9AD218993848}" type="datetimeFigureOut">
              <a:rPr lang="zh-CN" altLang="en-US" smtClean="0"/>
              <a:t>2026/4/27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EEE88-5E32-492C-88EC-29288B998A6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196F6-F910-4DE7-93E1-9AD218993848}" type="datetimeFigureOut">
              <a:rPr lang="zh-CN" altLang="en-US" smtClean="0"/>
              <a:t>2026/4/27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EEE88-5E32-492C-88EC-29288B998A6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196F6-F910-4DE7-93E1-9AD218993848}" type="datetimeFigureOut">
              <a:rPr lang="zh-CN" altLang="en-US" smtClean="0"/>
              <a:t>2026/4/27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EEE88-5E32-492C-88EC-29288B998A6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196F6-F910-4DE7-93E1-9AD218993848}" type="datetimeFigureOut">
              <a:rPr lang="zh-CN" altLang="en-US" smtClean="0"/>
              <a:t>2026/4/27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EEE88-5E32-492C-88EC-29288B998A6A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6" name="图片占位符 5"/>
          <p:cNvSpPr>
            <a:spLocks noGrp="1"/>
          </p:cNvSpPr>
          <p:nvPr>
            <p:ph type="pic" sz="quarter" idx="13"/>
          </p:nvPr>
        </p:nvSpPr>
        <p:spPr>
          <a:xfrm>
            <a:off x="6211888" y="2854325"/>
            <a:ext cx="1781175" cy="1008063"/>
          </a:xfrm>
          <a:effectLst>
            <a:reflection blurRad="6350" stA="52000" endA="300" endPos="35000" dir="5400000" sy="-100000" algn="bl" rotWithShape="0"/>
            <a:softEdge rad="38100"/>
          </a:effectLst>
        </p:spPr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196F6-F910-4DE7-93E1-9AD218993848}" type="datetimeFigureOut">
              <a:rPr lang="zh-CN" altLang="en-US" smtClean="0"/>
              <a:t>2026/4/27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EEE88-5E32-492C-88EC-29288B998A6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196F6-F910-4DE7-93E1-9AD218993848}" type="datetimeFigureOut">
              <a:rPr lang="zh-CN" altLang="en-US" smtClean="0"/>
              <a:t>2026/4/27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EEE88-5E32-492C-88EC-29288B998A6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196F6-F910-4DE7-93E1-9AD218993848}" type="datetimeFigureOut">
              <a:rPr lang="zh-CN" altLang="en-US" smtClean="0"/>
              <a:t>2026/4/27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EEE88-5E32-492C-88EC-29288B998A6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196F6-F910-4DE7-93E1-9AD218993848}" type="datetimeFigureOut">
              <a:rPr lang="zh-CN" altLang="en-US" smtClean="0"/>
              <a:t>2026/4/27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EEE88-5E32-492C-88EC-29288B998A6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196F6-F910-4DE7-93E1-9AD218993848}" type="datetimeFigureOut">
              <a:rPr lang="zh-CN" altLang="en-US" smtClean="0"/>
              <a:t>2026/4/27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EEE88-5E32-492C-88EC-29288B998A6A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196F6-F910-4DE7-93E1-9AD218993848}" type="datetimeFigureOut">
              <a:rPr lang="zh-CN" altLang="en-US" smtClean="0"/>
              <a:t>2026/4/27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EEE88-5E32-492C-88EC-29288B998A6A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196F6-F910-4DE7-93E1-9AD218993848}" type="datetimeFigureOut">
              <a:rPr lang="zh-CN" altLang="en-US" smtClean="0"/>
              <a:t>2026/4/27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EEE88-5E32-492C-88EC-29288B998A6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196F6-F910-4DE7-93E1-9AD218993848}" type="datetimeFigureOut">
              <a:rPr lang="zh-CN" altLang="en-US" smtClean="0"/>
              <a:t>2026/4/27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EEE88-5E32-492C-88EC-29288B998A6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196F6-F910-4DE7-93E1-9AD218993848}" type="datetimeFigureOut">
              <a:rPr lang="zh-CN" altLang="en-US" smtClean="0"/>
              <a:t>2026/4/27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EEE88-5E32-492C-88EC-29288B998A6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196F6-F910-4DE7-93E1-9AD218993848}" type="datetimeFigureOut">
              <a:rPr lang="zh-CN" altLang="en-US" smtClean="0"/>
              <a:t>2026/4/27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EEE88-5E32-492C-88EC-29288B998A6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196F6-F910-4DE7-93E1-9AD218993848}" type="datetimeFigureOut">
              <a:rPr lang="zh-CN" altLang="en-US" smtClean="0"/>
              <a:t>2026/4/27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EEE88-5E32-492C-88EC-29288B998A6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196F6-F910-4DE7-93E1-9AD218993848}" type="datetimeFigureOut">
              <a:rPr lang="zh-CN" altLang="en-US" smtClean="0"/>
              <a:t>2026/4/27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EEE88-5E32-492C-88EC-29288B998A6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196F6-F910-4DE7-93E1-9AD218993848}" type="datetimeFigureOut">
              <a:rPr lang="zh-CN" altLang="en-US" smtClean="0"/>
              <a:t>2026/4/27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EEE88-5E32-492C-88EC-29288B998A6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196F6-F910-4DE7-93E1-9AD218993848}" type="datetimeFigureOut">
              <a:rPr lang="zh-CN" altLang="en-US" smtClean="0"/>
              <a:t>2026/4/27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EEE88-5E32-492C-88EC-29288B998A6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196F6-F910-4DE7-93E1-9AD218993848}" type="datetimeFigureOut">
              <a:rPr lang="zh-CN" altLang="en-US" smtClean="0"/>
              <a:t>2026/4/27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EEE88-5E32-492C-88EC-29288B998A6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196F6-F910-4DE7-93E1-9AD218993848}" type="datetimeFigureOut">
              <a:rPr lang="zh-CN" altLang="en-US" smtClean="0"/>
              <a:t>2026/4/27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EEE88-5E32-492C-88EC-29288B998A6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196F6-F910-4DE7-93E1-9AD218993848}" type="datetimeFigureOut">
              <a:rPr lang="zh-CN" altLang="en-US" smtClean="0"/>
              <a:t>2026/4/27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EEE88-5E32-492C-88EC-29288B998A6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196F6-F910-4DE7-93E1-9AD218993848}" type="datetimeFigureOut">
              <a:rPr lang="zh-CN" altLang="en-US" smtClean="0"/>
              <a:t>2026/4/27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EEE88-5E32-492C-88EC-29288B998A6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196F6-F910-4DE7-93E1-9AD218993848}" type="datetimeFigureOut">
              <a:rPr lang="zh-CN" altLang="en-US" smtClean="0"/>
              <a:t>2026/4/27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EEE88-5E32-492C-88EC-29288B998A6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196F6-F910-4DE7-93E1-9AD218993848}" type="datetimeFigureOut">
              <a:rPr lang="zh-CN" altLang="en-US" smtClean="0"/>
              <a:t>2026/4/27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EEE88-5E32-492C-88EC-29288B998A6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196F6-F910-4DE7-93E1-9AD218993848}" type="datetimeFigureOut">
              <a:rPr lang="zh-CN" altLang="en-US" smtClean="0"/>
              <a:t>2026/4/27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EEE88-5E32-492C-88EC-29288B998A6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196F6-F910-4DE7-93E1-9AD218993848}" type="datetimeFigureOut">
              <a:rPr lang="zh-CN" altLang="en-US" smtClean="0"/>
              <a:t>2026/4/27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EEE88-5E32-492C-88EC-29288B998A6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196F6-F910-4DE7-93E1-9AD218993848}" type="datetimeFigureOut">
              <a:rPr lang="zh-CN" altLang="en-US" smtClean="0"/>
              <a:t>2026/4/27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EEE88-5E32-492C-88EC-29288B998A6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196F6-F910-4DE7-93E1-9AD218993848}" type="datetimeFigureOut">
              <a:rPr lang="zh-CN" altLang="en-US" smtClean="0"/>
              <a:t>2026/4/27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EEE88-5E32-492C-88EC-29288B998A6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196F6-F910-4DE7-93E1-9AD218993848}" type="datetimeFigureOut">
              <a:rPr lang="zh-CN" altLang="en-US" smtClean="0"/>
              <a:t>2026/4/27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EEE88-5E32-492C-88EC-29288B998A6A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6" name="图片占位符 5"/>
          <p:cNvSpPr>
            <a:spLocks noGrp="1"/>
          </p:cNvSpPr>
          <p:nvPr>
            <p:ph type="pic" sz="quarter" idx="13"/>
          </p:nvPr>
        </p:nvSpPr>
        <p:spPr>
          <a:xfrm>
            <a:off x="6211888" y="2854325"/>
            <a:ext cx="1781175" cy="1008063"/>
          </a:xfrm>
          <a:effectLst>
            <a:reflection blurRad="6350" stA="52000" endA="300" endPos="35000" dir="5400000" sy="-100000" algn="bl" rotWithShape="0"/>
            <a:softEdge rad="38100"/>
          </a:effectLst>
        </p:spPr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196F6-F910-4DE7-93E1-9AD218993848}" type="datetimeFigureOut">
              <a:rPr lang="zh-CN" altLang="en-US" smtClean="0"/>
              <a:t>2026/4/27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EEE88-5E32-492C-88EC-29288B998A6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196F6-F910-4DE7-93E1-9AD218993848}" type="datetimeFigureOut">
              <a:rPr lang="zh-CN" altLang="en-US" smtClean="0"/>
              <a:t>2026/4/27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EEE88-5E32-492C-88EC-29288B998A6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196F6-F910-4DE7-93E1-9AD218993848}" type="datetimeFigureOut">
              <a:rPr lang="zh-CN" altLang="en-US" smtClean="0"/>
              <a:t>2026/4/27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EEE88-5E32-492C-88EC-29288B998A6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196F6-F910-4DE7-93E1-9AD218993848}" type="datetimeFigureOut">
              <a:rPr lang="zh-CN" altLang="en-US" smtClean="0"/>
              <a:t>2026/4/27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EEE88-5E32-492C-88EC-29288B998A6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196F6-F910-4DE7-93E1-9AD218993848}" type="datetimeFigureOut">
              <a:rPr lang="zh-CN" altLang="en-US" smtClean="0"/>
              <a:t>2026/4/27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EEE88-5E32-492C-88EC-29288B998A6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196F6-F910-4DE7-93E1-9AD218993848}" type="datetimeFigureOut">
              <a:rPr lang="zh-CN" altLang="en-US" smtClean="0"/>
              <a:t>2026/4/27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EEE88-5E32-492C-88EC-29288B998A6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196F6-F910-4DE7-93E1-9AD218993848}" type="datetimeFigureOut">
              <a:rPr lang="zh-CN" altLang="en-US" smtClean="0"/>
              <a:t>2026/4/27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EEE88-5E32-492C-88EC-29288B998A6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196F6-F910-4DE7-93E1-9AD218993848}" type="datetimeFigureOut">
              <a:rPr lang="zh-CN" altLang="en-US" smtClean="0"/>
              <a:t>2026/4/27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EEE88-5E32-492C-88EC-29288B998A6A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6" name="图片占位符 5"/>
          <p:cNvSpPr>
            <a:spLocks noGrp="1"/>
          </p:cNvSpPr>
          <p:nvPr>
            <p:ph type="pic" sz="quarter" idx="13"/>
          </p:nvPr>
        </p:nvSpPr>
        <p:spPr>
          <a:xfrm>
            <a:off x="6211888" y="2854325"/>
            <a:ext cx="1781175" cy="1008063"/>
          </a:xfrm>
          <a:effectLst>
            <a:reflection blurRad="6350" stA="52000" endA="300" endPos="35000" dir="5400000" sy="-100000" algn="bl" rotWithShape="0"/>
            <a:softEdge rad="38100"/>
          </a:effectLst>
        </p:spPr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196F6-F910-4DE7-93E1-9AD218993848}" type="datetimeFigureOut">
              <a:rPr lang="zh-CN" altLang="en-US" smtClean="0"/>
              <a:t>2026/4/27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EEE88-5E32-492C-88EC-29288B998A6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196F6-F910-4DE7-93E1-9AD218993848}" type="datetimeFigureOut">
              <a:rPr lang="zh-CN" altLang="en-US" smtClean="0"/>
              <a:t>2026/4/27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EEE88-5E32-492C-88EC-29288B998A6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196F6-F910-4DE7-93E1-9AD218993848}" type="datetimeFigureOut">
              <a:rPr lang="zh-CN" altLang="en-US" smtClean="0"/>
              <a:t>2026/4/27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EEE88-5E32-492C-88EC-29288B998A6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196F6-F910-4DE7-93E1-9AD218993848}" type="datetimeFigureOut">
              <a:rPr lang="zh-CN" altLang="en-US" smtClean="0"/>
              <a:t>2026/4/27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EEE88-5E32-492C-88EC-29288B998A6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196F6-F910-4DE7-93E1-9AD218993848}" type="datetimeFigureOut">
              <a:rPr lang="zh-CN" altLang="en-US" smtClean="0"/>
              <a:t>2026/4/27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EEE88-5E32-492C-88EC-29288B998A6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196F6-F910-4DE7-93E1-9AD218993848}" type="datetimeFigureOut">
              <a:rPr lang="zh-CN" altLang="en-US" smtClean="0"/>
              <a:t>2026/4/27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EEE88-5E32-492C-88EC-29288B998A6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196F6-F910-4DE7-93E1-9AD218993848}" type="datetimeFigureOut">
              <a:rPr lang="zh-CN" altLang="en-US" smtClean="0"/>
              <a:t>2026/4/27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EEE88-5E32-492C-88EC-29288B998A6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196F6-F910-4DE7-93E1-9AD218993848}" type="datetimeFigureOut">
              <a:rPr lang="zh-CN" altLang="en-US" smtClean="0"/>
              <a:t>2026/4/27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EEE88-5E32-492C-88EC-29288B998A6A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196F6-F910-4DE7-93E1-9AD218993848}" type="datetimeFigureOut">
              <a:rPr lang="zh-CN" altLang="en-US" smtClean="0"/>
              <a:t>2026/4/27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EEE88-5E32-492C-88EC-29288B998A6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196F6-F910-4DE7-93E1-9AD218993848}" type="datetimeFigureOut">
              <a:rPr lang="zh-CN" altLang="en-US" smtClean="0"/>
              <a:t>2026/4/27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EEE88-5E32-492C-88EC-29288B998A6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196F6-F910-4DE7-93E1-9AD218993848}" type="datetimeFigureOut">
              <a:rPr lang="zh-CN" altLang="en-US" smtClean="0"/>
              <a:t>2026/4/27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EEE88-5E32-492C-88EC-29288B998A6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196F6-F910-4DE7-93E1-9AD218993848}" type="datetimeFigureOut">
              <a:rPr lang="zh-CN" altLang="en-US" smtClean="0"/>
              <a:t>2026/4/27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EEE88-5E32-492C-88EC-29288B998A6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196F6-F910-4DE7-93E1-9AD218993848}" type="datetimeFigureOut">
              <a:rPr lang="zh-CN" altLang="en-US" smtClean="0"/>
              <a:t>2026/4/27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EEE88-5E32-492C-88EC-29288B998A6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196F6-F910-4DE7-93E1-9AD218993848}" type="datetimeFigureOut">
              <a:rPr lang="zh-CN" altLang="en-US" smtClean="0"/>
              <a:t>2026/4/27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EEE88-5E32-492C-88EC-29288B998A6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196F6-F910-4DE7-93E1-9AD218993848}" type="datetimeFigureOut">
              <a:rPr lang="zh-CN" altLang="en-US" smtClean="0"/>
              <a:t>2026/4/27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EEE88-5E32-492C-88EC-29288B998A6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196F6-F910-4DE7-93E1-9AD218993848}" type="datetimeFigureOut">
              <a:rPr lang="zh-CN" altLang="en-US" smtClean="0"/>
              <a:t>2026/4/27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EEE88-5E32-492C-88EC-29288B998A6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196F6-F910-4DE7-93E1-9AD218993848}" type="datetimeFigureOut">
              <a:rPr lang="zh-CN" altLang="en-US" smtClean="0"/>
              <a:t>2026/4/27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EEE88-5E32-492C-88EC-29288B998A6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196F6-F910-4DE7-93E1-9AD218993848}" type="datetimeFigureOut">
              <a:rPr lang="zh-CN" altLang="en-US" smtClean="0"/>
              <a:t>2026/4/27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EEE88-5E32-492C-88EC-29288B998A6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196F6-F910-4DE7-93E1-9AD218993848}" type="datetimeFigureOut">
              <a:rPr lang="zh-CN" altLang="en-US" smtClean="0"/>
              <a:t>2026/4/27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EEE88-5E32-492C-88EC-29288B998A6A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196F6-F910-4DE7-93E1-9AD218993848}" type="datetimeFigureOut">
              <a:rPr lang="zh-CN" altLang="en-US" smtClean="0"/>
              <a:t>2026/4/27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EEE88-5E32-492C-88EC-29288B998A6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196F6-F910-4DE7-93E1-9AD218993848}" type="datetimeFigureOut">
              <a:rPr lang="zh-CN" altLang="en-US" smtClean="0"/>
              <a:t>2026/4/27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EEE88-5E32-492C-88EC-29288B998A6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196F6-F910-4DE7-93E1-9AD218993848}" type="datetimeFigureOut">
              <a:rPr lang="zh-CN" altLang="en-US" smtClean="0"/>
              <a:t>2026/4/27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EEE88-5E32-492C-88EC-29288B998A6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196F6-F910-4DE7-93E1-9AD218993848}" type="datetimeFigureOut">
              <a:rPr lang="zh-CN" altLang="en-US" smtClean="0"/>
              <a:t>2026/4/27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EEE88-5E32-492C-88EC-29288B998A6A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196F6-F910-4DE7-93E1-9AD218993848}" type="datetimeFigureOut">
              <a:rPr lang="zh-CN" altLang="en-US" smtClean="0"/>
              <a:t>2026/4/27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EEE88-5E32-492C-88EC-29288B998A6A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196F6-F910-4DE7-93E1-9AD218993848}" type="datetimeFigureOut">
              <a:rPr lang="zh-CN" altLang="en-US" smtClean="0"/>
              <a:t>2026/4/27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EEE88-5E32-492C-88EC-29288B998A6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196F6-F910-4DE7-93E1-9AD218993848}" type="datetimeFigureOut">
              <a:rPr lang="zh-CN" altLang="en-US" smtClean="0"/>
              <a:t>2026/4/27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EEE88-5E32-492C-88EC-29288B998A6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196F6-F910-4DE7-93E1-9AD218993848}" type="datetimeFigureOut">
              <a:rPr lang="zh-CN" altLang="en-US" smtClean="0"/>
              <a:t>2026/4/27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EEE88-5E32-492C-88EC-29288B998A6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196F6-F910-4DE7-93E1-9AD218993848}" type="datetimeFigureOut">
              <a:rPr lang="zh-CN" altLang="en-US" smtClean="0"/>
              <a:t>2026/4/27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EEE88-5E32-492C-88EC-29288B998A6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196F6-F910-4DE7-93E1-9AD218993848}" type="datetimeFigureOut">
              <a:rPr lang="zh-CN" altLang="en-US" smtClean="0"/>
              <a:t>2026/4/27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EEE88-5E32-492C-88EC-29288B998A6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196F6-F910-4DE7-93E1-9AD218993848}" type="datetimeFigureOut">
              <a:rPr lang="zh-CN" altLang="en-US" smtClean="0"/>
              <a:t>2026/4/27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EEE88-5E32-492C-88EC-29288B998A6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196F6-F910-4DE7-93E1-9AD218993848}" type="datetimeFigureOut">
              <a:rPr lang="zh-CN" altLang="en-US" smtClean="0"/>
              <a:t>2026/4/27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EEE88-5E32-492C-88EC-29288B998A6A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6" name="图片占位符 5"/>
          <p:cNvSpPr>
            <a:spLocks noGrp="1"/>
          </p:cNvSpPr>
          <p:nvPr>
            <p:ph type="pic" sz="quarter" idx="13"/>
          </p:nvPr>
        </p:nvSpPr>
        <p:spPr>
          <a:xfrm>
            <a:off x="6211888" y="2854325"/>
            <a:ext cx="1781175" cy="1008063"/>
          </a:xfrm>
          <a:effectLst>
            <a:reflection blurRad="6350" stA="52000" endA="300" endPos="35000" dir="5400000" sy="-100000" algn="bl" rotWithShape="0"/>
            <a:softEdge rad="38100"/>
          </a:effectLst>
        </p:spPr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196F6-F910-4DE7-93E1-9AD218993848}" type="datetimeFigureOut">
              <a:rPr lang="zh-CN" altLang="en-US" smtClean="0"/>
              <a:t>2026/4/27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EEE88-5E32-492C-88EC-29288B998A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943075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196F6-F910-4DE7-93E1-9AD218993848}" type="datetimeFigureOut">
              <a:rPr lang="zh-CN" altLang="en-US" smtClean="0"/>
              <a:t>2026/4/27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EEE88-5E32-492C-88EC-29288B998A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438579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196F6-F910-4DE7-93E1-9AD218993848}" type="datetimeFigureOut">
              <a:rPr lang="zh-CN" altLang="en-US" smtClean="0"/>
              <a:t>2026/4/27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EEE88-5E32-492C-88EC-29288B998A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886284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196F6-F910-4DE7-93E1-9AD218993848}" type="datetimeFigureOut">
              <a:rPr lang="zh-CN" altLang="en-US" smtClean="0"/>
              <a:t>2026/4/27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EEE88-5E32-492C-88EC-29288B998A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853441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196F6-F910-4DE7-93E1-9AD218993848}" type="datetimeFigureOut">
              <a:rPr lang="zh-CN" altLang="en-US" smtClean="0"/>
              <a:t>2026/4/27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EEE88-5E32-492C-88EC-29288B998A6A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069122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196F6-F910-4DE7-93E1-9AD218993848}" type="datetimeFigureOut">
              <a:rPr lang="zh-CN" altLang="en-US" smtClean="0"/>
              <a:t>2026/4/27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EEE88-5E32-492C-88EC-29288B998A6A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63576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196F6-F910-4DE7-93E1-9AD218993848}" type="datetimeFigureOut">
              <a:rPr lang="zh-CN" altLang="en-US" smtClean="0"/>
              <a:t>2026/4/27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EEE88-5E32-492C-88EC-29288B998A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832542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196F6-F910-4DE7-93E1-9AD218993848}" type="datetimeFigureOut">
              <a:rPr lang="zh-CN" altLang="en-US" smtClean="0"/>
              <a:t>2026/4/27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EEE88-5E32-492C-88EC-29288B998A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262836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196F6-F910-4DE7-93E1-9AD218993848}" type="datetimeFigureOut">
              <a:rPr lang="zh-CN" altLang="en-US" smtClean="0"/>
              <a:t>2026/4/27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EEE88-5E32-492C-88EC-29288B998A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38717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196F6-F910-4DE7-93E1-9AD218993848}" type="datetimeFigureOut">
              <a:rPr lang="zh-CN" altLang="en-US" smtClean="0"/>
              <a:t>2026/4/27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EEE88-5E32-492C-88EC-29288B998A6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196F6-F910-4DE7-93E1-9AD218993848}" type="datetimeFigureOut">
              <a:rPr lang="zh-CN" altLang="en-US" smtClean="0"/>
              <a:t>2026/4/27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EEE88-5E32-492C-88EC-29288B998A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307533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196F6-F910-4DE7-93E1-9AD218993848}" type="datetimeFigureOut">
              <a:rPr lang="zh-CN" altLang="en-US" smtClean="0"/>
              <a:t>2026/4/27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EEE88-5E32-492C-88EC-29288B998A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974910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196F6-F910-4DE7-93E1-9AD218993848}" type="datetimeFigureOut">
              <a:rPr lang="zh-CN" altLang="en-US" smtClean="0"/>
              <a:t>2026/4/27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EEE88-5E32-492C-88EC-29288B998A6A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6" name="图片占位符 5"/>
          <p:cNvSpPr>
            <a:spLocks noGrp="1"/>
          </p:cNvSpPr>
          <p:nvPr>
            <p:ph type="pic" sz="quarter" idx="13"/>
          </p:nvPr>
        </p:nvSpPr>
        <p:spPr>
          <a:xfrm>
            <a:off x="6211888" y="2854325"/>
            <a:ext cx="1781175" cy="1008063"/>
          </a:xfrm>
          <a:effectLst>
            <a:reflection blurRad="6350" stA="52000" endA="300" endPos="35000" dir="5400000" sy="-100000" algn="bl" rotWithShape="0"/>
            <a:softEdge rad="38100"/>
          </a:effectLst>
        </p:spPr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88254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196F6-F910-4DE7-93E1-9AD218993848}" type="datetimeFigureOut">
              <a:rPr lang="zh-CN" altLang="en-US" smtClean="0"/>
              <a:t>2026/4/27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EEE88-5E32-492C-88EC-29288B998A6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slideLayout" Target="../slideLayouts/slideLayout70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Relationship Id="rId14" Type="http://schemas.openxmlformats.org/officeDocument/2006/relationships/image" Target="../media/image1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slideLayout" Target="../slideLayouts/slideLayout82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211196F6-F910-4DE7-93E1-9AD218993848}" type="datetimeFigureOut">
              <a:rPr lang="zh-CN" altLang="en-US" smtClean="0"/>
              <a:t>2026/4/27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DEEE88-5E32-492C-88EC-29288B998A6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anose="05020102010507070707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anose="05020102010507070707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anose="05020102010507070707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anose="05020102010507070707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anose="05020102010507070707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anose="05020102010507070707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anose="05020102010507070707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anose="05020102010507070707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anose="05020102010507070707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211196F6-F910-4DE7-93E1-9AD218993848}" type="datetimeFigureOut">
              <a:rPr lang="zh-CN" altLang="en-US" smtClean="0"/>
              <a:t>2026/4/27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DEEE88-5E32-492C-88EC-29288B998A6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anose="05020102010507070707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anose="05020102010507070707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anose="05020102010507070707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anose="05020102010507070707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anose="05020102010507070707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anose="05020102010507070707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anose="05020102010507070707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anose="05020102010507070707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anose="05020102010507070707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1196F6-F910-4DE7-93E1-9AD218993848}" type="datetimeFigureOut">
              <a:rPr lang="zh-CN" altLang="en-US" smtClean="0"/>
              <a:t>2026/4/27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DEEE88-5E32-492C-88EC-29288B998A6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1196F6-F910-4DE7-93E1-9AD218993848}" type="datetimeFigureOut">
              <a:rPr lang="zh-CN" altLang="en-US" smtClean="0"/>
              <a:t>2026/4/27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DEEE88-5E32-492C-88EC-29288B998A6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1196F6-F910-4DE7-93E1-9AD218993848}" type="datetimeFigureOut">
              <a:rPr lang="zh-CN" altLang="en-US" smtClean="0"/>
              <a:t>2026/4/27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DEEE88-5E32-492C-88EC-29288B998A6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bright="-20000"/>
                    </a14:imgEffect>
                    <a14:imgEffect>
                      <a14:saturation sat="101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211196F6-F910-4DE7-93E1-9AD218993848}" type="datetimeFigureOut">
              <a:rPr lang="zh-CN" altLang="en-US" smtClean="0"/>
              <a:t>2026/4/27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DEEE88-5E32-492C-88EC-29288B998A6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anose="05020102010507070707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anose="05020102010507070707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anose="05020102010507070707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anose="05020102010507070707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anose="05020102010507070707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anose="05020102010507070707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anose="05020102010507070707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anose="05020102010507070707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anose="05020102010507070707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aturation sat="101000"/>
                    </a14:imgEffect>
                    <a14:imgEffect>
                      <a14:brightnessContrast bright="-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211196F6-F910-4DE7-93E1-9AD218993848}" type="datetimeFigureOut">
              <a:rPr lang="zh-CN" altLang="en-US" smtClean="0"/>
              <a:t>2026/4/27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DEEE88-5E32-492C-88EC-29288B998A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2725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anose="05020102010507070707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anose="05020102010507070707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anose="05020102010507070707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anose="05020102010507070707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anose="05020102010507070707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anose="05020102010507070707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anose="05020102010507070707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anose="05020102010507070707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anose="05020102010507070707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microsoft.com/office/2007/relationships/hdphoto" Target="../media/hdphoto5.wdp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3" Type="http://schemas.openxmlformats.org/officeDocument/2006/relationships/image" Target="../media/image24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microsoft.com/office/2007/relationships/hdphoto" Target="../media/hdphoto7.wdp"/><Relationship Id="rId5" Type="http://schemas.openxmlformats.org/officeDocument/2006/relationships/image" Target="../media/image25.png"/><Relationship Id="rId4" Type="http://schemas.microsoft.com/office/2007/relationships/hdphoto" Target="../media/hdphoto6.wdp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43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microsoft.com/office/2007/relationships/hdphoto" Target="../media/hdphoto12.wdp"/><Relationship Id="rId18" Type="http://schemas.openxmlformats.org/officeDocument/2006/relationships/image" Target="../media/image29.png"/><Relationship Id="rId3" Type="http://schemas.openxmlformats.org/officeDocument/2006/relationships/image" Target="../media/image31.png"/><Relationship Id="rId7" Type="http://schemas.microsoft.com/office/2007/relationships/hdphoto" Target="../media/hdphoto9.wdp"/><Relationship Id="rId12" Type="http://schemas.openxmlformats.org/officeDocument/2006/relationships/image" Target="../media/image36.png"/><Relationship Id="rId17" Type="http://schemas.openxmlformats.org/officeDocument/2006/relationships/image" Target="../media/image28.png"/><Relationship Id="rId2" Type="http://schemas.openxmlformats.org/officeDocument/2006/relationships/image" Target="../media/image30.png"/><Relationship Id="rId16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11" Type="http://schemas.microsoft.com/office/2007/relationships/hdphoto" Target="../media/hdphoto11.wdp"/><Relationship Id="rId5" Type="http://schemas.openxmlformats.org/officeDocument/2006/relationships/image" Target="../media/image254.png"/><Relationship Id="rId15" Type="http://schemas.microsoft.com/office/2007/relationships/hdphoto" Target="../media/hdphoto13.wdp"/><Relationship Id="rId10" Type="http://schemas.openxmlformats.org/officeDocument/2006/relationships/image" Target="../media/image35.png"/><Relationship Id="rId4" Type="http://schemas.openxmlformats.org/officeDocument/2006/relationships/image" Target="../media/image32.png"/><Relationship Id="rId9" Type="http://schemas.microsoft.com/office/2007/relationships/hdphoto" Target="../media/hdphoto10.wdp"/><Relationship Id="rId1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microsoft.com/office/2007/relationships/hdphoto" Target="../media/hdphoto11.wdp"/><Relationship Id="rId7" Type="http://schemas.microsoft.com/office/2007/relationships/hdphoto" Target="../media/hdphoto13.wdp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5" Type="http://schemas.microsoft.com/office/2007/relationships/hdphoto" Target="../media/hdphoto12.wdp"/><Relationship Id="rId4" Type="http://schemas.openxmlformats.org/officeDocument/2006/relationships/image" Target="../media/image36.png"/><Relationship Id="rId9" Type="http://schemas.microsoft.com/office/2007/relationships/hdphoto" Target="../media/hdphoto14.wdp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47.png"/><Relationship Id="rId18" Type="http://schemas.openxmlformats.org/officeDocument/2006/relationships/image" Target="../media/image50.png"/><Relationship Id="rId3" Type="http://schemas.microsoft.com/office/2007/relationships/hdphoto" Target="../media/hdphoto15.wdp"/><Relationship Id="rId7" Type="http://schemas.microsoft.com/office/2007/relationships/hdphoto" Target="../media/hdphoto17.wdp"/><Relationship Id="rId12" Type="http://schemas.openxmlformats.org/officeDocument/2006/relationships/image" Target="../media/image46.png"/><Relationship Id="rId17" Type="http://schemas.openxmlformats.org/officeDocument/2006/relationships/image" Target="../media/image49.png"/><Relationship Id="rId2" Type="http://schemas.openxmlformats.org/officeDocument/2006/relationships/image" Target="../media/image40.png"/><Relationship Id="rId16" Type="http://schemas.microsoft.com/office/2007/relationships/hdphoto" Target="../media/hdphoto20.wd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png"/><Relationship Id="rId11" Type="http://schemas.openxmlformats.org/officeDocument/2006/relationships/image" Target="../media/image45.png"/><Relationship Id="rId5" Type="http://schemas.microsoft.com/office/2007/relationships/hdphoto" Target="../media/hdphoto16.wdp"/><Relationship Id="rId15" Type="http://schemas.openxmlformats.org/officeDocument/2006/relationships/image" Target="../media/image48.png"/><Relationship Id="rId10" Type="http://schemas.openxmlformats.org/officeDocument/2006/relationships/image" Target="../media/image44.png"/><Relationship Id="rId4" Type="http://schemas.openxmlformats.org/officeDocument/2006/relationships/image" Target="../media/image41.png"/><Relationship Id="rId9" Type="http://schemas.microsoft.com/office/2007/relationships/hdphoto" Target="../media/hdphoto18.wdp"/><Relationship Id="rId14" Type="http://schemas.microsoft.com/office/2007/relationships/hdphoto" Target="../media/hdphoto19.wdp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hdphoto" Target="../media/hdphoto16.wdp"/><Relationship Id="rId3" Type="http://schemas.microsoft.com/office/2007/relationships/hdphoto" Target="../media/hdphoto15.wdp"/><Relationship Id="rId7" Type="http://schemas.openxmlformats.org/officeDocument/2006/relationships/image" Target="../media/image41.png"/><Relationship Id="rId12" Type="http://schemas.openxmlformats.org/officeDocument/2006/relationships/image" Target="../media/image52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png"/><Relationship Id="rId11" Type="http://schemas.openxmlformats.org/officeDocument/2006/relationships/image" Target="../media/image51.png"/><Relationship Id="rId5" Type="http://schemas.microsoft.com/office/2007/relationships/hdphoto" Target="../media/hdphoto17.wdp"/><Relationship Id="rId10" Type="http://schemas.openxmlformats.org/officeDocument/2006/relationships/image" Target="../media/image46.png"/><Relationship Id="rId4" Type="http://schemas.openxmlformats.org/officeDocument/2006/relationships/image" Target="../media/image42.png"/><Relationship Id="rId9" Type="http://schemas.openxmlformats.org/officeDocument/2006/relationships/image" Target="../media/image45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3" Type="http://schemas.openxmlformats.org/officeDocument/2006/relationships/image" Target="../media/image24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microsoft.com/office/2007/relationships/hdphoto" Target="../media/hdphoto7.wdp"/><Relationship Id="rId5" Type="http://schemas.openxmlformats.org/officeDocument/2006/relationships/image" Target="../media/image25.png"/><Relationship Id="rId4" Type="http://schemas.microsoft.com/office/2007/relationships/hdphoto" Target="../media/hdphoto6.wdp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3" Type="http://schemas.openxmlformats.org/officeDocument/2006/relationships/image" Target="../media/image24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microsoft.com/office/2007/relationships/hdphoto" Target="../media/hdphoto7.wdp"/><Relationship Id="rId5" Type="http://schemas.openxmlformats.org/officeDocument/2006/relationships/image" Target="../media/image25.png"/><Relationship Id="rId4" Type="http://schemas.microsoft.com/office/2007/relationships/hdphoto" Target="../media/hdphoto6.wdp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svg"/><Relationship Id="rId3" Type="http://schemas.openxmlformats.org/officeDocument/2006/relationships/image" Target="../media/image59.svg"/><Relationship Id="rId7" Type="http://schemas.openxmlformats.org/officeDocument/2006/relationships/image" Target="../media/image63.svg"/><Relationship Id="rId2" Type="http://schemas.openxmlformats.org/officeDocument/2006/relationships/image" Target="../media/image58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2.svg"/><Relationship Id="rId5" Type="http://schemas.openxmlformats.org/officeDocument/2006/relationships/image" Target="../media/image61.svg"/><Relationship Id="rId4" Type="http://schemas.openxmlformats.org/officeDocument/2006/relationships/image" Target="../media/image60.sv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svg"/><Relationship Id="rId3" Type="http://schemas.openxmlformats.org/officeDocument/2006/relationships/image" Target="../media/image66.svg"/><Relationship Id="rId7" Type="http://schemas.openxmlformats.org/officeDocument/2006/relationships/image" Target="../media/image70.svg"/><Relationship Id="rId2" Type="http://schemas.openxmlformats.org/officeDocument/2006/relationships/image" Target="../media/image65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9.svg"/><Relationship Id="rId5" Type="http://schemas.openxmlformats.org/officeDocument/2006/relationships/image" Target="../media/image68.svg"/><Relationship Id="rId4" Type="http://schemas.openxmlformats.org/officeDocument/2006/relationships/image" Target="../media/image67.svg"/></Relationships>
</file>

<file path=ppt/slides/_rels/slide34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microsoft.com/office/2007/relationships/hdphoto" Target="../media/hdphoto21.wdp"/><Relationship Id="rId7" Type="http://schemas.microsoft.com/office/2007/relationships/hdphoto" Target="../media/hdphoto23.wdp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4.png"/><Relationship Id="rId5" Type="http://schemas.microsoft.com/office/2007/relationships/hdphoto" Target="../media/hdphoto22.wdp"/><Relationship Id="rId4" Type="http://schemas.openxmlformats.org/officeDocument/2006/relationships/image" Target="../media/image73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microsoft.com/office/2007/relationships/hdphoto" Target="../media/hdphoto24.wdp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2" Type="http://schemas.openxmlformats.org/officeDocument/2006/relationships/image" Target="../media/image12.svg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openxmlformats.org/officeDocument/2006/relationships/image" Target="../media/image14.png"/><Relationship Id="rId4" Type="http://schemas.microsoft.com/office/2007/relationships/hdphoto" Target="../media/hdphoto2.wdp"/><Relationship Id="rId9" Type="http://schemas.microsoft.com/office/2007/relationships/hdphoto" Target="../media/hdphoto4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sv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svg"/><Relationship Id="rId4" Type="http://schemas.openxmlformats.org/officeDocument/2006/relationships/image" Target="../media/image21.sv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87B987D-CFA0-9E1E-E03A-8046221947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>
            <a:extLst>
              <a:ext uri="{FF2B5EF4-FFF2-40B4-BE49-F238E27FC236}">
                <a16:creationId xmlns:a16="http://schemas.microsoft.com/office/drawing/2014/main" id="{CAAE3CA5-03EE-6322-FD5C-A4F05DF66B2B}"/>
              </a:ext>
            </a:extLst>
          </p:cNvPr>
          <p:cNvGrpSpPr/>
          <p:nvPr/>
        </p:nvGrpSpPr>
        <p:grpSpPr>
          <a:xfrm>
            <a:off x="306398" y="1914234"/>
            <a:ext cx="11579203" cy="3144949"/>
            <a:chOff x="263132" y="3190878"/>
            <a:chExt cx="11579203" cy="3144949"/>
          </a:xfrm>
        </p:grpSpPr>
        <p:sp>
          <p:nvSpPr>
            <p:cNvPr id="23" name="文本框 22">
              <a:extLst>
                <a:ext uri="{FF2B5EF4-FFF2-40B4-BE49-F238E27FC236}">
                  <a16:creationId xmlns:a16="http://schemas.microsoft.com/office/drawing/2014/main" id="{250E3BB4-304B-0369-5C54-FD61115155AA}"/>
                </a:ext>
              </a:extLst>
            </p:cNvPr>
            <p:cNvSpPr txBox="1"/>
            <p:nvPr/>
          </p:nvSpPr>
          <p:spPr>
            <a:xfrm>
              <a:off x="263132" y="4996999"/>
              <a:ext cx="11579203" cy="13388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b="1" dirty="0">
                  <a:solidFill>
                    <a:schemeClr val="bg1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吴子昊</a:t>
              </a:r>
              <a:endParaRPr lang="en-US" altLang="zh-CN" sz="2800" b="1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  <a:p>
              <a:pPr algn="ctr"/>
              <a:endParaRPr lang="en-US" altLang="zh-CN" sz="2800" b="1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  <a:p>
              <a:pPr algn="ctr"/>
              <a:r>
                <a:rPr lang="zh-CN" altLang="en-US" sz="2500" b="1" dirty="0">
                  <a:solidFill>
                    <a:schemeClr val="bg1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华南师范大学</a:t>
              </a:r>
            </a:p>
          </p:txBody>
        </p:sp>
        <p:sp>
          <p:nvSpPr>
            <p:cNvPr id="24" name="文本框 23">
              <a:extLst>
                <a:ext uri="{FF2B5EF4-FFF2-40B4-BE49-F238E27FC236}">
                  <a16:creationId xmlns:a16="http://schemas.microsoft.com/office/drawing/2014/main" id="{F776F6B8-A57F-5D4C-7373-B674FF6B8E36}"/>
                </a:ext>
              </a:extLst>
            </p:cNvPr>
            <p:cNvSpPr txBox="1"/>
            <p:nvPr/>
          </p:nvSpPr>
          <p:spPr>
            <a:xfrm>
              <a:off x="263132" y="3190878"/>
              <a:ext cx="11579203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000" b="1" dirty="0">
                  <a:solidFill>
                    <a:schemeClr val="bg1"/>
                  </a:solidFill>
                  <a:ea typeface="宋体" panose="02010600030101010101" pitchFamily="2" charset="-122"/>
                </a:rPr>
                <a:t>Recent developments and applications of </a:t>
              </a:r>
              <a:r>
                <a:rPr lang="en-US" altLang="zh-CN" sz="3000" b="1" dirty="0" err="1">
                  <a:solidFill>
                    <a:schemeClr val="bg1"/>
                  </a:solidFill>
                  <a:ea typeface="宋体" panose="02010600030101010101" pitchFamily="2" charset="-122"/>
                </a:rPr>
                <a:t>NeatIBP</a:t>
              </a:r>
              <a:endParaRPr lang="en-US" altLang="zh-CN" sz="2800" b="1" dirty="0">
                <a:solidFill>
                  <a:srgbClr val="66FFFF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" name="文本框 2">
              <a:extLst>
                <a:ext uri="{FF2B5EF4-FFF2-40B4-BE49-F238E27FC236}">
                  <a16:creationId xmlns:a16="http://schemas.microsoft.com/office/drawing/2014/main" id="{1EE45B4D-DFCE-7CB5-003F-9A8298C30903}"/>
                </a:ext>
              </a:extLst>
            </p:cNvPr>
            <p:cNvSpPr txBox="1"/>
            <p:nvPr/>
          </p:nvSpPr>
          <p:spPr>
            <a:xfrm>
              <a:off x="263132" y="3970827"/>
              <a:ext cx="1157920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dirty="0">
                  <a:solidFill>
                    <a:schemeClr val="bg1"/>
                  </a:solidFill>
                  <a:ea typeface="宋体" panose="02010600030101010101" pitchFamily="2" charset="-122"/>
                </a:rPr>
                <a:t>A package for IBP reduction of </a:t>
              </a:r>
              <a:r>
                <a:rPr lang="en-US" altLang="zh-CN" sz="2000" dirty="0">
                  <a:solidFill>
                    <a:srgbClr val="00FFFF"/>
                  </a:solidFill>
                  <a:ea typeface="宋体" panose="02010600030101010101" pitchFamily="2" charset="-122"/>
                </a:rPr>
                <a:t>Feynman integrals</a:t>
              </a:r>
            </a:p>
          </p:txBody>
        </p:sp>
      </p:grpSp>
      <p:sp>
        <p:nvSpPr>
          <p:cNvPr id="2" name="矩形 1">
            <a:extLst>
              <a:ext uri="{FF2B5EF4-FFF2-40B4-BE49-F238E27FC236}">
                <a16:creationId xmlns:a16="http://schemas.microsoft.com/office/drawing/2014/main" id="{13DF01E2-B965-A711-3845-1C942184FF3C}"/>
              </a:ext>
            </a:extLst>
          </p:cNvPr>
          <p:cNvSpPr/>
          <p:nvPr/>
        </p:nvSpPr>
        <p:spPr>
          <a:xfrm>
            <a:off x="360678" y="372420"/>
            <a:ext cx="11470644" cy="6267865"/>
          </a:xfrm>
          <a:prstGeom prst="rect">
            <a:avLst/>
          </a:prstGeom>
          <a:noFill/>
          <a:ln w="19050" cap="flat" cmpd="sng" algn="ctr">
            <a:solidFill>
              <a:srgbClr val="29F5FF"/>
            </a:solidFill>
            <a:prstDash val="solid"/>
          </a:ln>
          <a:effectLst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alatino Linotype" panose="020405020505050303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B0CE54E4-F08D-0CAB-282C-722014CC92E9}"/>
              </a:ext>
            </a:extLst>
          </p:cNvPr>
          <p:cNvSpPr txBox="1"/>
          <p:nvPr/>
        </p:nvSpPr>
        <p:spPr>
          <a:xfrm>
            <a:off x="360678" y="5344161"/>
            <a:ext cx="1157920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第八届全国重味物理与量子色动力学研讨会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A53434F2-D8F3-A5A4-88A4-659431679686}"/>
              </a:ext>
            </a:extLst>
          </p:cNvPr>
          <p:cNvSpPr txBox="1"/>
          <p:nvPr/>
        </p:nvSpPr>
        <p:spPr>
          <a:xfrm>
            <a:off x="197839" y="5993137"/>
            <a:ext cx="1157920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600" b="1" dirty="0">
                <a:solidFill>
                  <a:prstClr val="white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2026.4   </a:t>
            </a:r>
            <a:r>
              <a:rPr lang="zh-CN" altLang="en-US" sz="2600" b="1" dirty="0">
                <a:solidFill>
                  <a:prstClr val="white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重庆</a:t>
            </a:r>
            <a:endParaRPr kumimoji="0" lang="zh-CN" altLang="en-US" sz="2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8200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6D6FD69-EE47-44CC-2C69-99E200879B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aodingPPT-1-4">
            <a:extLst>
              <a:ext uri="{FF2B5EF4-FFF2-40B4-BE49-F238E27FC236}">
                <a16:creationId xmlns:a16="http://schemas.microsoft.com/office/drawing/2014/main" id="{8A011BD4-28DC-FDA3-1343-3FE2EB589762}"/>
              </a:ext>
            </a:extLst>
          </p:cNvPr>
          <p:cNvSpPr txBox="1"/>
          <p:nvPr/>
        </p:nvSpPr>
        <p:spPr>
          <a:xfrm>
            <a:off x="-738957" y="162171"/>
            <a:ext cx="9099755" cy="574500"/>
          </a:xfrm>
          <a:prstGeom prst="rect">
            <a:avLst/>
          </a:prstGeom>
          <a:noFill/>
          <a:ln w="12700" cap="rnd" cmpd="sng" algn="ctr">
            <a:noFill/>
            <a:prstDash val="solid"/>
            <a:round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algn="ctr" defTabSz="914400">
              <a:defRPr sz="1400" b="1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 Linotype" panose="02040502050505030304"/>
                <a:ea typeface="宋体" panose="02010600030101010101" pitchFamily="2" charset="-122"/>
                <a:cs typeface="+mn-cs"/>
              </a:rPr>
              <a:t>           The work flow and program package </a:t>
            </a:r>
            <a:r>
              <a:rPr kumimoji="0" lang="en-US" altLang="zh-CN" sz="30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 Linotype" panose="02040502050505030304"/>
                <a:ea typeface="宋体" panose="02010600030101010101" pitchFamily="2" charset="-122"/>
                <a:cs typeface="+mn-cs"/>
              </a:rPr>
              <a:t>NeatIBP</a:t>
            </a:r>
            <a:endParaRPr kumimoji="0" lang="en-US" altLang="zh-CN" sz="3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alatino Linotype" panose="02040502050505030304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54" name="组合 53">
            <a:extLst>
              <a:ext uri="{FF2B5EF4-FFF2-40B4-BE49-F238E27FC236}">
                <a16:creationId xmlns:a16="http://schemas.microsoft.com/office/drawing/2014/main" id="{AC3A88BA-6F0F-3EE9-2B8E-5AAC6B493C16}"/>
              </a:ext>
            </a:extLst>
          </p:cNvPr>
          <p:cNvGrpSpPr/>
          <p:nvPr/>
        </p:nvGrpSpPr>
        <p:grpSpPr>
          <a:xfrm>
            <a:off x="576794" y="1602326"/>
            <a:ext cx="11301675" cy="4432322"/>
            <a:chOff x="2620017" y="1714743"/>
            <a:chExt cx="11301675" cy="4432322"/>
          </a:xfrm>
        </p:grpSpPr>
        <p:grpSp>
          <p:nvGrpSpPr>
            <p:cNvPr id="52" name="组合 51">
              <a:extLst>
                <a:ext uri="{FF2B5EF4-FFF2-40B4-BE49-F238E27FC236}">
                  <a16:creationId xmlns:a16="http://schemas.microsoft.com/office/drawing/2014/main" id="{F0F659A9-AB6D-9A5F-651E-BB1FF0502E9E}"/>
                </a:ext>
              </a:extLst>
            </p:cNvPr>
            <p:cNvGrpSpPr/>
            <p:nvPr/>
          </p:nvGrpSpPr>
          <p:grpSpPr>
            <a:xfrm>
              <a:off x="2620017" y="1714743"/>
              <a:ext cx="11301675" cy="4017776"/>
              <a:chOff x="1013285" y="1740869"/>
              <a:chExt cx="11301675" cy="4017776"/>
            </a:xfrm>
          </p:grpSpPr>
          <p:sp>
            <p:nvSpPr>
              <p:cNvPr id="4" name="椭圆 3">
                <a:extLst>
                  <a:ext uri="{FF2B5EF4-FFF2-40B4-BE49-F238E27FC236}">
                    <a16:creationId xmlns:a16="http://schemas.microsoft.com/office/drawing/2014/main" id="{57F82400-F7EC-1262-E9B9-C495C57AAB8B}"/>
                  </a:ext>
                </a:extLst>
              </p:cNvPr>
              <p:cNvSpPr/>
              <p:nvPr/>
            </p:nvSpPr>
            <p:spPr>
              <a:xfrm>
                <a:off x="1013285" y="1740869"/>
                <a:ext cx="2217775" cy="851068"/>
              </a:xfrm>
              <a:prstGeom prst="ellipse">
                <a:avLst/>
              </a:prstGeom>
              <a:solidFill>
                <a:schemeClr val="tx1"/>
              </a:solidFill>
              <a:ln w="19050">
                <a:solidFill>
                  <a:srgbClr val="00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Palatino Linotype"/>
                    <a:ea typeface="宋体"/>
                    <a:cs typeface="+mn-cs"/>
                  </a:rPr>
                  <a:t>Syzygy equations</a:t>
                </a: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Palatino Linotype"/>
                  <a:ea typeface="宋体"/>
                  <a:cs typeface="+mn-cs"/>
                </a:endParaRPr>
              </a:p>
            </p:txBody>
          </p:sp>
          <p:cxnSp>
            <p:nvCxnSpPr>
              <p:cNvPr id="22" name="直接连接符 21">
                <a:extLst>
                  <a:ext uri="{FF2B5EF4-FFF2-40B4-BE49-F238E27FC236}">
                    <a16:creationId xmlns:a16="http://schemas.microsoft.com/office/drawing/2014/main" id="{92410E39-F13D-8E83-5831-F8998E19789C}"/>
                  </a:ext>
                </a:extLst>
              </p:cNvPr>
              <p:cNvCxnSpPr>
                <a:cxnSpLocks/>
                <a:stCxn id="5" idx="0"/>
                <a:endCxn id="4" idx="4"/>
              </p:cNvCxnSpPr>
              <p:nvPr/>
            </p:nvCxnSpPr>
            <p:spPr>
              <a:xfrm flipV="1">
                <a:off x="2122173" y="2591937"/>
                <a:ext cx="0" cy="751114"/>
              </a:xfrm>
              <a:prstGeom prst="line">
                <a:avLst/>
              </a:prstGeom>
              <a:ln w="38100">
                <a:solidFill>
                  <a:srgbClr val="00FF00"/>
                </a:solidFill>
                <a:head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" name="椭圆 4">
                <a:extLst>
                  <a:ext uri="{FF2B5EF4-FFF2-40B4-BE49-F238E27FC236}">
                    <a16:creationId xmlns:a16="http://schemas.microsoft.com/office/drawing/2014/main" id="{751E2689-51CE-5E7A-9BBA-D2DCA7739B3B}"/>
                  </a:ext>
                </a:extLst>
              </p:cNvPr>
              <p:cNvSpPr/>
              <p:nvPr/>
            </p:nvSpPr>
            <p:spPr>
              <a:xfrm>
                <a:off x="1013285" y="3343051"/>
                <a:ext cx="2217775" cy="851068"/>
              </a:xfrm>
              <a:prstGeom prst="ellipse">
                <a:avLst/>
              </a:prstGeom>
              <a:solidFill>
                <a:schemeClr val="tx1"/>
              </a:solidFill>
              <a:ln w="19050">
                <a:solidFill>
                  <a:srgbClr val="00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Palatino Linotype"/>
                    <a:ea typeface="宋体"/>
                    <a:cs typeface="+mn-cs"/>
                  </a:rPr>
                  <a:t>Nicer IBP generators</a:t>
                </a: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Palatino Linotype"/>
                  <a:ea typeface="宋体"/>
                  <a:cs typeface="+mn-cs"/>
                </a:endParaRPr>
              </a:p>
            </p:txBody>
          </p:sp>
          <p:sp>
            <p:nvSpPr>
              <p:cNvPr id="11" name="椭圆 10">
                <a:extLst>
                  <a:ext uri="{FF2B5EF4-FFF2-40B4-BE49-F238E27FC236}">
                    <a16:creationId xmlns:a16="http://schemas.microsoft.com/office/drawing/2014/main" id="{BAC8954F-03F1-F954-BBFB-EF008C69C4C2}"/>
                  </a:ext>
                </a:extLst>
              </p:cNvPr>
              <p:cNvSpPr/>
              <p:nvPr/>
            </p:nvSpPr>
            <p:spPr>
              <a:xfrm>
                <a:off x="3406712" y="3314141"/>
                <a:ext cx="2217775" cy="851068"/>
              </a:xfrm>
              <a:prstGeom prst="ellipse">
                <a:avLst/>
              </a:prstGeom>
              <a:solidFill>
                <a:schemeClr val="tx1"/>
              </a:solidFill>
              <a:ln w="19050">
                <a:solidFill>
                  <a:srgbClr val="66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Palatino Linotype"/>
                    <a:ea typeface="宋体"/>
                    <a:cs typeface="+mn-cs"/>
                  </a:rPr>
                  <a:t>Seeding</a:t>
                </a: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Palatino Linotype"/>
                  <a:ea typeface="宋体"/>
                  <a:cs typeface="+mn-cs"/>
                </a:endParaRPr>
              </a:p>
            </p:txBody>
          </p:sp>
          <p:sp>
            <p:nvSpPr>
              <p:cNvPr id="12" name="椭圆 11">
                <a:extLst>
                  <a:ext uri="{FF2B5EF4-FFF2-40B4-BE49-F238E27FC236}">
                    <a16:creationId xmlns:a16="http://schemas.microsoft.com/office/drawing/2014/main" id="{30EB62B9-8F6B-0403-CD13-EFABDBE2F862}"/>
                  </a:ext>
                </a:extLst>
              </p:cNvPr>
              <p:cNvSpPr/>
              <p:nvPr/>
            </p:nvSpPr>
            <p:spPr>
              <a:xfrm>
                <a:off x="2227103" y="4881451"/>
                <a:ext cx="2217775" cy="851068"/>
              </a:xfrm>
              <a:prstGeom prst="ellipse">
                <a:avLst/>
              </a:prstGeom>
              <a:solidFill>
                <a:schemeClr val="tx1"/>
              </a:solidFill>
              <a:ln w="19050">
                <a:solidFill>
                  <a:srgbClr val="66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Palatino Linotype"/>
                    <a:ea typeface="宋体"/>
                    <a:cs typeface="+mn-cs"/>
                  </a:rPr>
                  <a:t>Smaller IBP system</a:t>
                </a: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Palatino Linotype"/>
                  <a:ea typeface="宋体"/>
                  <a:cs typeface="+mn-cs"/>
                </a:endParaRPr>
              </a:p>
            </p:txBody>
          </p:sp>
          <p:sp>
            <p:nvSpPr>
              <p:cNvPr id="14" name="椭圆 13">
                <a:extLst>
                  <a:ext uri="{FF2B5EF4-FFF2-40B4-BE49-F238E27FC236}">
                    <a16:creationId xmlns:a16="http://schemas.microsoft.com/office/drawing/2014/main" id="{78824A97-FC0F-6C67-7A34-C1332C4BB9DB}"/>
                  </a:ext>
                </a:extLst>
              </p:cNvPr>
              <p:cNvSpPr/>
              <p:nvPr/>
            </p:nvSpPr>
            <p:spPr>
              <a:xfrm>
                <a:off x="5472669" y="4892439"/>
                <a:ext cx="2888129" cy="851068"/>
              </a:xfrm>
              <a:prstGeom prst="ellipse">
                <a:avLst/>
              </a:prstGeom>
              <a:solidFill>
                <a:schemeClr val="tx1"/>
              </a:solidFill>
              <a:ln w="19050">
                <a:solidFill>
                  <a:srgbClr val="66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Palatino Linotype"/>
                    <a:ea typeface="宋体"/>
                    <a:cs typeface="+mn-cs"/>
                  </a:rPr>
                  <a:t>Minimal-needed IBP system</a:t>
                </a: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Palatino Linotype"/>
                  <a:ea typeface="宋体"/>
                  <a:cs typeface="+mn-cs"/>
                </a:endParaRPr>
              </a:p>
            </p:txBody>
          </p:sp>
          <p:cxnSp>
            <p:nvCxnSpPr>
              <p:cNvPr id="25" name="直接连接符 24">
                <a:extLst>
                  <a:ext uri="{FF2B5EF4-FFF2-40B4-BE49-F238E27FC236}">
                    <a16:creationId xmlns:a16="http://schemas.microsoft.com/office/drawing/2014/main" id="{F7030D96-513E-66A0-F0CA-882292449CCE}"/>
                  </a:ext>
                </a:extLst>
              </p:cNvPr>
              <p:cNvCxnSpPr>
                <a:cxnSpLocks/>
                <a:endCxn id="5" idx="4"/>
              </p:cNvCxnSpPr>
              <p:nvPr/>
            </p:nvCxnSpPr>
            <p:spPr>
              <a:xfrm flipH="1" flipV="1">
                <a:off x="2122173" y="4194119"/>
                <a:ext cx="933234" cy="687332"/>
              </a:xfrm>
              <a:prstGeom prst="line">
                <a:avLst/>
              </a:prstGeom>
              <a:ln w="38100">
                <a:solidFill>
                  <a:srgbClr val="66FFFF"/>
                </a:solidFill>
                <a:head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>
                <a:extLst>
                  <a:ext uri="{FF2B5EF4-FFF2-40B4-BE49-F238E27FC236}">
                    <a16:creationId xmlns:a16="http://schemas.microsoft.com/office/drawing/2014/main" id="{272B104D-6E4D-5E2F-C187-8A272FA48D42}"/>
                  </a:ext>
                </a:extLst>
              </p:cNvPr>
              <p:cNvCxnSpPr>
                <a:cxnSpLocks/>
                <a:endCxn id="11" idx="4"/>
              </p:cNvCxnSpPr>
              <p:nvPr/>
            </p:nvCxnSpPr>
            <p:spPr>
              <a:xfrm flipV="1">
                <a:off x="3620064" y="4165209"/>
                <a:ext cx="895536" cy="742368"/>
              </a:xfrm>
              <a:prstGeom prst="line">
                <a:avLst/>
              </a:prstGeom>
              <a:ln w="38100">
                <a:solidFill>
                  <a:srgbClr val="66FFFF"/>
                </a:solidFill>
                <a:head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直接连接符 38">
                <a:extLst>
                  <a:ext uri="{FF2B5EF4-FFF2-40B4-BE49-F238E27FC236}">
                    <a16:creationId xmlns:a16="http://schemas.microsoft.com/office/drawing/2014/main" id="{3F51DC51-6D9B-29B2-A1CE-71706B0E811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431815" y="5306985"/>
                <a:ext cx="1040854" cy="0"/>
              </a:xfrm>
              <a:prstGeom prst="line">
                <a:avLst/>
              </a:prstGeom>
              <a:ln w="38100">
                <a:solidFill>
                  <a:srgbClr val="66FFFF"/>
                </a:solidFill>
                <a:head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" name="椭圆 1">
                <a:extLst>
                  <a:ext uri="{FF2B5EF4-FFF2-40B4-BE49-F238E27FC236}">
                    <a16:creationId xmlns:a16="http://schemas.microsoft.com/office/drawing/2014/main" id="{1A3FDDF5-301C-2AE5-1A52-AEE7575A6865}"/>
                  </a:ext>
                </a:extLst>
              </p:cNvPr>
              <p:cNvSpPr/>
              <p:nvPr/>
            </p:nvSpPr>
            <p:spPr>
              <a:xfrm>
                <a:off x="9426831" y="4907577"/>
                <a:ext cx="2888129" cy="851068"/>
              </a:xfrm>
              <a:prstGeom prst="ellipse">
                <a:avLst/>
              </a:prstGeom>
              <a:solidFill>
                <a:schemeClr val="tx1"/>
              </a:solidFill>
              <a:ln w="19050">
                <a:solidFill>
                  <a:srgbClr val="66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Palatino Linotype"/>
                    <a:ea typeface="宋体"/>
                    <a:cs typeface="+mn-cs"/>
                  </a:rPr>
                  <a:t>Reduced IBP</a:t>
                </a: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Palatino Linotype"/>
                  <a:ea typeface="宋体"/>
                  <a:cs typeface="+mn-cs"/>
                </a:endParaRPr>
              </a:p>
            </p:txBody>
          </p:sp>
          <p:cxnSp>
            <p:nvCxnSpPr>
              <p:cNvPr id="3" name="直接连接符 2">
                <a:extLst>
                  <a:ext uri="{FF2B5EF4-FFF2-40B4-BE49-F238E27FC236}">
                    <a16:creationId xmlns:a16="http://schemas.microsoft.com/office/drawing/2014/main" id="{89E215B8-733E-BCC0-9390-24F5A49BC25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385977" y="5322123"/>
                <a:ext cx="1040854" cy="0"/>
              </a:xfrm>
              <a:prstGeom prst="line">
                <a:avLst/>
              </a:prstGeom>
              <a:ln w="38100">
                <a:solidFill>
                  <a:srgbClr val="66FFFF"/>
                </a:solidFill>
                <a:head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3" name="GaodingPPT-1-4">
              <a:extLst>
                <a:ext uri="{FF2B5EF4-FFF2-40B4-BE49-F238E27FC236}">
                  <a16:creationId xmlns:a16="http://schemas.microsoft.com/office/drawing/2014/main" id="{E9E97560-2AA7-55B7-CEA8-85308BE1BCF2}"/>
                </a:ext>
              </a:extLst>
            </p:cNvPr>
            <p:cNvSpPr txBox="1"/>
            <p:nvPr/>
          </p:nvSpPr>
          <p:spPr>
            <a:xfrm>
              <a:off x="6096000" y="5450117"/>
              <a:ext cx="1480457" cy="574500"/>
            </a:xfrm>
            <a:prstGeom prst="rect">
              <a:avLst/>
            </a:prstGeom>
            <a:noFill/>
            <a:ln w="12700" cap="rnd" cmpd="sng" algn="ctr">
              <a:noFill/>
              <a:prstDash val="solid"/>
              <a:round/>
            </a:ln>
            <a:effectLst/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algn="ctr" defTabSz="914400">
                <a:defRPr sz="1400" b="1">
                  <a:solidFill>
                    <a:schemeClr val="tx1">
                      <a:lumMod val="90000"/>
                      <a:lumOff val="10000"/>
                    </a:schemeClr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Palatino Linotype" panose="02040502050505030304"/>
                  <a:ea typeface="宋体" panose="02010600030101010101" pitchFamily="2" charset="-122"/>
                  <a:cs typeface="+mn-cs"/>
                </a:rPr>
                <a:t>Refining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Palatino Linotype" panose="02040502050505030304"/>
                  <a:ea typeface="宋体" panose="02010600030101010101" pitchFamily="2" charset="-122"/>
                  <a:cs typeface="+mn-cs"/>
                </a:rPr>
                <a:t>system</a:t>
              </a:r>
              <a:endPara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 Linotype" panose="020405020505050303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" name="GaodingPPT-1-4">
              <a:extLst>
                <a:ext uri="{FF2B5EF4-FFF2-40B4-BE49-F238E27FC236}">
                  <a16:creationId xmlns:a16="http://schemas.microsoft.com/office/drawing/2014/main" id="{31BA0077-99CC-8209-BF6B-5AAD196D5958}"/>
                </a:ext>
              </a:extLst>
            </p:cNvPr>
            <p:cNvSpPr txBox="1"/>
            <p:nvPr/>
          </p:nvSpPr>
          <p:spPr>
            <a:xfrm>
              <a:off x="9967530" y="5572565"/>
              <a:ext cx="1480457" cy="574500"/>
            </a:xfrm>
            <a:prstGeom prst="rect">
              <a:avLst/>
            </a:prstGeom>
            <a:noFill/>
            <a:ln w="12700" cap="rnd" cmpd="sng" algn="ctr">
              <a:noFill/>
              <a:prstDash val="solid"/>
              <a:round/>
            </a:ln>
            <a:effectLst/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algn="ctr" defTabSz="914400">
                <a:defRPr sz="1400" b="1">
                  <a:solidFill>
                    <a:schemeClr val="tx1">
                      <a:lumMod val="90000"/>
                      <a:lumOff val="10000"/>
                    </a:schemeClr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Palatino Linotype" panose="02040502050505030304"/>
                  <a:ea typeface="宋体" panose="02010600030101010101" pitchFamily="2" charset="-122"/>
                  <a:cs typeface="+mn-cs"/>
                </a:rPr>
                <a:t>IBP reduction</a:t>
              </a:r>
            </a:p>
          </p:txBody>
        </p:sp>
      </p:grpSp>
      <p:sp>
        <p:nvSpPr>
          <p:cNvPr id="7" name="GaodingPPT-1-4">
            <a:extLst>
              <a:ext uri="{FF2B5EF4-FFF2-40B4-BE49-F238E27FC236}">
                <a16:creationId xmlns:a16="http://schemas.microsoft.com/office/drawing/2014/main" id="{9CA34713-CC62-CABC-F4EF-3668B1947637}"/>
              </a:ext>
            </a:extLst>
          </p:cNvPr>
          <p:cNvSpPr txBox="1"/>
          <p:nvPr/>
        </p:nvSpPr>
        <p:spPr>
          <a:xfrm>
            <a:off x="3312548" y="1820121"/>
            <a:ext cx="4781128" cy="574500"/>
          </a:xfrm>
          <a:prstGeom prst="rect">
            <a:avLst/>
          </a:prstGeom>
          <a:noFill/>
          <a:ln w="12700" cap="rnd" cmpd="sng" algn="ctr">
            <a:noFill/>
            <a:prstDash val="solid"/>
            <a:round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algn="ctr" defTabSz="914400">
              <a:defRPr sz="1400" b="1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000" kern="0" dirty="0">
                <a:solidFill>
                  <a:srgbClr val="FFFFFF"/>
                </a:solidFill>
                <a:latin typeface="Palatino Linotype" panose="02040502050505030304"/>
                <a:ea typeface="宋体" panose="02010600030101010101" pitchFamily="2" charset="-122"/>
              </a:rPr>
              <a:t>Computational algebraic geometry</a:t>
            </a:r>
            <a:endParaRPr kumimoji="0" lang="en-US" altLang="zh-CN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alatino Linotype" panose="020405020505050303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85015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0D409AF-1F54-F1FA-413F-AC356F77E3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aodingPPT-1-4">
            <a:extLst>
              <a:ext uri="{FF2B5EF4-FFF2-40B4-BE49-F238E27FC236}">
                <a16:creationId xmlns:a16="http://schemas.microsoft.com/office/drawing/2014/main" id="{93209B2A-3EB9-603C-322B-B0402627693E}"/>
              </a:ext>
            </a:extLst>
          </p:cNvPr>
          <p:cNvSpPr txBox="1"/>
          <p:nvPr/>
        </p:nvSpPr>
        <p:spPr>
          <a:xfrm>
            <a:off x="-738957" y="162171"/>
            <a:ext cx="9099755" cy="574500"/>
          </a:xfrm>
          <a:prstGeom prst="rect">
            <a:avLst/>
          </a:prstGeom>
          <a:noFill/>
          <a:ln w="12700" cap="rnd" cmpd="sng" algn="ctr">
            <a:noFill/>
            <a:prstDash val="solid"/>
            <a:round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algn="ctr" defTabSz="914400">
              <a:defRPr sz="1400" b="1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 Linotype" panose="02040502050505030304"/>
                <a:ea typeface="宋体" panose="02010600030101010101" pitchFamily="2" charset="-122"/>
                <a:cs typeface="+mn-cs"/>
              </a:rPr>
              <a:t>           The work flow and program package </a:t>
            </a:r>
            <a:r>
              <a:rPr kumimoji="0" lang="en-US" altLang="zh-CN" sz="30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 Linotype" panose="02040502050505030304"/>
                <a:ea typeface="宋体" panose="02010600030101010101" pitchFamily="2" charset="-122"/>
                <a:cs typeface="+mn-cs"/>
              </a:rPr>
              <a:t>NeatIBP</a:t>
            </a:r>
            <a:endParaRPr kumimoji="0" lang="en-US" altLang="zh-CN" sz="3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alatino Linotype" panose="02040502050505030304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54" name="组合 53">
            <a:extLst>
              <a:ext uri="{FF2B5EF4-FFF2-40B4-BE49-F238E27FC236}">
                <a16:creationId xmlns:a16="http://schemas.microsoft.com/office/drawing/2014/main" id="{8DEB0C6B-F951-4AEF-8DBB-68BB23C1CEE5}"/>
              </a:ext>
            </a:extLst>
          </p:cNvPr>
          <p:cNvGrpSpPr/>
          <p:nvPr/>
        </p:nvGrpSpPr>
        <p:grpSpPr>
          <a:xfrm>
            <a:off x="576794" y="1602326"/>
            <a:ext cx="7347513" cy="4309874"/>
            <a:chOff x="2620017" y="1714743"/>
            <a:chExt cx="7347513" cy="4309874"/>
          </a:xfrm>
        </p:grpSpPr>
        <p:grpSp>
          <p:nvGrpSpPr>
            <p:cNvPr id="52" name="组合 51">
              <a:extLst>
                <a:ext uri="{FF2B5EF4-FFF2-40B4-BE49-F238E27FC236}">
                  <a16:creationId xmlns:a16="http://schemas.microsoft.com/office/drawing/2014/main" id="{0580EF3B-8148-6DFE-393B-95AA2B8C695D}"/>
                </a:ext>
              </a:extLst>
            </p:cNvPr>
            <p:cNvGrpSpPr/>
            <p:nvPr/>
          </p:nvGrpSpPr>
          <p:grpSpPr>
            <a:xfrm>
              <a:off x="2620017" y="1714743"/>
              <a:ext cx="7347513" cy="4002638"/>
              <a:chOff x="1013285" y="1740869"/>
              <a:chExt cx="7347513" cy="4002638"/>
            </a:xfrm>
          </p:grpSpPr>
          <p:sp>
            <p:nvSpPr>
              <p:cNvPr id="4" name="椭圆 3">
                <a:extLst>
                  <a:ext uri="{FF2B5EF4-FFF2-40B4-BE49-F238E27FC236}">
                    <a16:creationId xmlns:a16="http://schemas.microsoft.com/office/drawing/2014/main" id="{369731F1-3BF4-B6A8-693D-AC370ED31CD0}"/>
                  </a:ext>
                </a:extLst>
              </p:cNvPr>
              <p:cNvSpPr/>
              <p:nvPr/>
            </p:nvSpPr>
            <p:spPr>
              <a:xfrm>
                <a:off x="1013285" y="1740869"/>
                <a:ext cx="2217775" cy="851068"/>
              </a:xfrm>
              <a:prstGeom prst="ellipse">
                <a:avLst/>
              </a:prstGeom>
              <a:solidFill>
                <a:schemeClr val="tx1"/>
              </a:solidFill>
              <a:ln w="19050">
                <a:solidFill>
                  <a:srgbClr val="66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Palatino Linotype"/>
                    <a:ea typeface="宋体"/>
                    <a:cs typeface="+mn-cs"/>
                  </a:rPr>
                  <a:t>Syzygy equations</a:t>
                </a: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Palatino Linotype"/>
                  <a:ea typeface="宋体"/>
                  <a:cs typeface="+mn-cs"/>
                </a:endParaRPr>
              </a:p>
            </p:txBody>
          </p:sp>
          <p:cxnSp>
            <p:nvCxnSpPr>
              <p:cNvPr id="22" name="直接连接符 21">
                <a:extLst>
                  <a:ext uri="{FF2B5EF4-FFF2-40B4-BE49-F238E27FC236}">
                    <a16:creationId xmlns:a16="http://schemas.microsoft.com/office/drawing/2014/main" id="{7439188B-68C9-11B1-AD9C-1946EF0CA47A}"/>
                  </a:ext>
                </a:extLst>
              </p:cNvPr>
              <p:cNvCxnSpPr>
                <a:cxnSpLocks/>
                <a:stCxn id="5" idx="0"/>
                <a:endCxn id="4" idx="4"/>
              </p:cNvCxnSpPr>
              <p:nvPr/>
            </p:nvCxnSpPr>
            <p:spPr>
              <a:xfrm flipV="1">
                <a:off x="2122173" y="2591937"/>
                <a:ext cx="0" cy="751114"/>
              </a:xfrm>
              <a:prstGeom prst="line">
                <a:avLst/>
              </a:prstGeom>
              <a:ln w="38100">
                <a:solidFill>
                  <a:srgbClr val="66FFFF"/>
                </a:solidFill>
                <a:head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" name="椭圆 4">
                <a:extLst>
                  <a:ext uri="{FF2B5EF4-FFF2-40B4-BE49-F238E27FC236}">
                    <a16:creationId xmlns:a16="http://schemas.microsoft.com/office/drawing/2014/main" id="{4E51A745-EF2F-524B-DD7F-BB95B72FE83D}"/>
                  </a:ext>
                </a:extLst>
              </p:cNvPr>
              <p:cNvSpPr/>
              <p:nvPr/>
            </p:nvSpPr>
            <p:spPr>
              <a:xfrm>
                <a:off x="1013285" y="3343051"/>
                <a:ext cx="2217775" cy="851068"/>
              </a:xfrm>
              <a:prstGeom prst="ellipse">
                <a:avLst/>
              </a:prstGeom>
              <a:solidFill>
                <a:schemeClr val="tx1"/>
              </a:solidFill>
              <a:ln w="19050">
                <a:solidFill>
                  <a:srgbClr val="66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Palatino Linotype"/>
                    <a:ea typeface="宋体"/>
                    <a:cs typeface="+mn-cs"/>
                  </a:rPr>
                  <a:t>IBP generators</a:t>
                </a: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Palatino Linotype"/>
                  <a:ea typeface="宋体"/>
                  <a:cs typeface="+mn-cs"/>
                </a:endParaRPr>
              </a:p>
            </p:txBody>
          </p:sp>
          <p:sp>
            <p:nvSpPr>
              <p:cNvPr id="11" name="椭圆 10">
                <a:extLst>
                  <a:ext uri="{FF2B5EF4-FFF2-40B4-BE49-F238E27FC236}">
                    <a16:creationId xmlns:a16="http://schemas.microsoft.com/office/drawing/2014/main" id="{ACA37144-85FA-E3FD-E0B5-098F62B14A92}"/>
                  </a:ext>
                </a:extLst>
              </p:cNvPr>
              <p:cNvSpPr/>
              <p:nvPr/>
            </p:nvSpPr>
            <p:spPr>
              <a:xfrm>
                <a:off x="3406712" y="3314141"/>
                <a:ext cx="2217775" cy="851068"/>
              </a:xfrm>
              <a:prstGeom prst="ellipse">
                <a:avLst/>
              </a:prstGeom>
              <a:solidFill>
                <a:schemeClr val="tx1"/>
              </a:solidFill>
              <a:ln w="19050">
                <a:solidFill>
                  <a:srgbClr val="66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Palatino Linotype"/>
                    <a:ea typeface="宋体"/>
                    <a:cs typeface="+mn-cs"/>
                  </a:rPr>
                  <a:t>Seeding</a:t>
                </a: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Palatino Linotype"/>
                  <a:ea typeface="宋体"/>
                  <a:cs typeface="+mn-cs"/>
                </a:endParaRPr>
              </a:p>
            </p:txBody>
          </p:sp>
          <p:sp>
            <p:nvSpPr>
              <p:cNvPr id="12" name="椭圆 11">
                <a:extLst>
                  <a:ext uri="{FF2B5EF4-FFF2-40B4-BE49-F238E27FC236}">
                    <a16:creationId xmlns:a16="http://schemas.microsoft.com/office/drawing/2014/main" id="{F8BAA775-3332-77AC-75AD-B73DFBB4A43F}"/>
                  </a:ext>
                </a:extLst>
              </p:cNvPr>
              <p:cNvSpPr/>
              <p:nvPr/>
            </p:nvSpPr>
            <p:spPr>
              <a:xfrm>
                <a:off x="2227103" y="4881451"/>
                <a:ext cx="2217775" cy="851068"/>
              </a:xfrm>
              <a:prstGeom prst="ellipse">
                <a:avLst/>
              </a:prstGeom>
              <a:solidFill>
                <a:schemeClr val="tx1"/>
              </a:solidFill>
              <a:ln w="19050">
                <a:solidFill>
                  <a:srgbClr val="66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Palatino Linotype"/>
                    <a:ea typeface="宋体"/>
                    <a:cs typeface="+mn-cs"/>
                  </a:rPr>
                  <a:t>IBP system</a:t>
                </a: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Palatino Linotype"/>
                  <a:ea typeface="宋体"/>
                  <a:cs typeface="+mn-cs"/>
                </a:endParaRPr>
              </a:p>
            </p:txBody>
          </p:sp>
          <p:sp>
            <p:nvSpPr>
              <p:cNvPr id="14" name="椭圆 13">
                <a:extLst>
                  <a:ext uri="{FF2B5EF4-FFF2-40B4-BE49-F238E27FC236}">
                    <a16:creationId xmlns:a16="http://schemas.microsoft.com/office/drawing/2014/main" id="{4F563183-DD3E-0F37-F99B-E1F58115CB9E}"/>
                  </a:ext>
                </a:extLst>
              </p:cNvPr>
              <p:cNvSpPr/>
              <p:nvPr/>
            </p:nvSpPr>
            <p:spPr>
              <a:xfrm>
                <a:off x="5472669" y="4892439"/>
                <a:ext cx="2888129" cy="851068"/>
              </a:xfrm>
              <a:prstGeom prst="ellipse">
                <a:avLst/>
              </a:prstGeom>
              <a:solidFill>
                <a:schemeClr val="tx1"/>
              </a:solidFill>
              <a:ln w="19050">
                <a:solidFill>
                  <a:srgbClr val="66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Palatino Linotype"/>
                    <a:ea typeface="宋体"/>
                    <a:cs typeface="+mn-cs"/>
                  </a:rPr>
                  <a:t>Minimal-needed IBP system</a:t>
                </a: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Palatino Linotype"/>
                  <a:ea typeface="宋体"/>
                  <a:cs typeface="+mn-cs"/>
                </a:endParaRPr>
              </a:p>
            </p:txBody>
          </p:sp>
          <p:cxnSp>
            <p:nvCxnSpPr>
              <p:cNvPr id="25" name="直接连接符 24">
                <a:extLst>
                  <a:ext uri="{FF2B5EF4-FFF2-40B4-BE49-F238E27FC236}">
                    <a16:creationId xmlns:a16="http://schemas.microsoft.com/office/drawing/2014/main" id="{36CBCA2A-C621-8096-D2F6-67BC00400A57}"/>
                  </a:ext>
                </a:extLst>
              </p:cNvPr>
              <p:cNvCxnSpPr>
                <a:cxnSpLocks/>
                <a:endCxn id="5" idx="4"/>
              </p:cNvCxnSpPr>
              <p:nvPr/>
            </p:nvCxnSpPr>
            <p:spPr>
              <a:xfrm flipH="1" flipV="1">
                <a:off x="2122173" y="4194119"/>
                <a:ext cx="933234" cy="687332"/>
              </a:xfrm>
              <a:prstGeom prst="line">
                <a:avLst/>
              </a:prstGeom>
              <a:ln w="38100">
                <a:solidFill>
                  <a:srgbClr val="66FFFF"/>
                </a:solidFill>
                <a:head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>
                <a:extLst>
                  <a:ext uri="{FF2B5EF4-FFF2-40B4-BE49-F238E27FC236}">
                    <a16:creationId xmlns:a16="http://schemas.microsoft.com/office/drawing/2014/main" id="{FDC9B302-070A-E772-C41F-3EA2B993DB43}"/>
                  </a:ext>
                </a:extLst>
              </p:cNvPr>
              <p:cNvCxnSpPr>
                <a:cxnSpLocks/>
                <a:endCxn id="11" idx="4"/>
              </p:cNvCxnSpPr>
              <p:nvPr/>
            </p:nvCxnSpPr>
            <p:spPr>
              <a:xfrm flipV="1">
                <a:off x="3620064" y="4165209"/>
                <a:ext cx="895536" cy="742368"/>
              </a:xfrm>
              <a:prstGeom prst="line">
                <a:avLst/>
              </a:prstGeom>
              <a:ln w="38100">
                <a:solidFill>
                  <a:srgbClr val="66FFFF"/>
                </a:solidFill>
                <a:head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直接连接符 38">
                <a:extLst>
                  <a:ext uri="{FF2B5EF4-FFF2-40B4-BE49-F238E27FC236}">
                    <a16:creationId xmlns:a16="http://schemas.microsoft.com/office/drawing/2014/main" id="{43C89468-511A-EEAD-0033-1AA801CD717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431815" y="5306985"/>
                <a:ext cx="1040854" cy="0"/>
              </a:xfrm>
              <a:prstGeom prst="line">
                <a:avLst/>
              </a:prstGeom>
              <a:ln w="38100">
                <a:solidFill>
                  <a:srgbClr val="66FFFF"/>
                </a:solidFill>
                <a:head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3" name="GaodingPPT-1-4">
              <a:extLst>
                <a:ext uri="{FF2B5EF4-FFF2-40B4-BE49-F238E27FC236}">
                  <a16:creationId xmlns:a16="http://schemas.microsoft.com/office/drawing/2014/main" id="{0AEA0E1A-22AA-24E1-2726-A91DAF1D6DAB}"/>
                </a:ext>
              </a:extLst>
            </p:cNvPr>
            <p:cNvSpPr txBox="1"/>
            <p:nvPr/>
          </p:nvSpPr>
          <p:spPr>
            <a:xfrm>
              <a:off x="6096000" y="5450117"/>
              <a:ext cx="1480457" cy="574500"/>
            </a:xfrm>
            <a:prstGeom prst="rect">
              <a:avLst/>
            </a:prstGeom>
            <a:noFill/>
            <a:ln w="12700" cap="rnd" cmpd="sng" algn="ctr">
              <a:noFill/>
              <a:prstDash val="solid"/>
              <a:round/>
            </a:ln>
            <a:effectLst/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algn="ctr" defTabSz="914400">
                <a:defRPr sz="1400" b="1">
                  <a:solidFill>
                    <a:schemeClr val="tx1">
                      <a:lumMod val="90000"/>
                      <a:lumOff val="10000"/>
                    </a:schemeClr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Palatino Linotype" panose="02040502050505030304"/>
                  <a:ea typeface="宋体" panose="02010600030101010101" pitchFamily="2" charset="-122"/>
                  <a:cs typeface="+mn-cs"/>
                </a:rPr>
                <a:t>Refining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Palatino Linotype" panose="02040502050505030304"/>
                  <a:ea typeface="宋体" panose="02010600030101010101" pitchFamily="2" charset="-122"/>
                  <a:cs typeface="+mn-cs"/>
                </a:rPr>
                <a:t>system</a:t>
              </a:r>
              <a:endPara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 Linotype" panose="02040502050505030304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55" name="矩形 54">
            <a:extLst>
              <a:ext uri="{FF2B5EF4-FFF2-40B4-BE49-F238E27FC236}">
                <a16:creationId xmlns:a16="http://schemas.microsoft.com/office/drawing/2014/main" id="{38A2F3D5-8885-BB62-DA50-6861AF57DB53}"/>
              </a:ext>
            </a:extLst>
          </p:cNvPr>
          <p:cNvSpPr/>
          <p:nvPr/>
        </p:nvSpPr>
        <p:spPr>
          <a:xfrm>
            <a:off x="362425" y="1458276"/>
            <a:ext cx="7798526" cy="4597974"/>
          </a:xfrm>
          <a:prstGeom prst="rect">
            <a:avLst/>
          </a:prstGeom>
          <a:noFill/>
          <a:ln w="19050" cap="flat" cmpd="sng" algn="ctr">
            <a:solidFill>
              <a:srgbClr val="00FF00"/>
            </a:solidFill>
            <a:prstDash val="solid"/>
          </a:ln>
          <a:effectLst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alatino Linotype" panose="020405020505050303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6" name="文本框 55">
            <a:extLst>
              <a:ext uri="{FF2B5EF4-FFF2-40B4-BE49-F238E27FC236}">
                <a16:creationId xmlns:a16="http://schemas.microsoft.com/office/drawing/2014/main" id="{45F348B5-4FBA-D6D7-4EC2-4E36348CDA9E}"/>
              </a:ext>
            </a:extLst>
          </p:cNvPr>
          <p:cNvSpPr txBox="1"/>
          <p:nvPr/>
        </p:nvSpPr>
        <p:spPr>
          <a:xfrm>
            <a:off x="8286117" y="2606014"/>
            <a:ext cx="295247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Arial Black" panose="020B0A04020102020204" pitchFamily="34" charset="0"/>
                <a:ea typeface="宋体" panose="02010600030101010101" pitchFamily="2" charset="-122"/>
                <a:cs typeface="+mn-cs"/>
              </a:rPr>
              <a:t>NeatIBP</a:t>
            </a:r>
            <a:endParaRPr kumimoji="0" lang="en-US" altLang="zh-CN" sz="3000" b="1" i="0" u="none" strike="noStrike" kern="1200" cap="none" spc="0" normalizeH="0" baseline="0" noProof="0" dirty="0">
              <a:ln>
                <a:noFill/>
              </a:ln>
              <a:solidFill>
                <a:srgbClr val="00FF00"/>
              </a:solidFill>
              <a:effectLst/>
              <a:uLnTx/>
              <a:uFillTx/>
              <a:latin typeface="Arial Black" panose="020B0A040201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7" name="GaodingPPT-1-4">
            <a:extLst>
              <a:ext uri="{FF2B5EF4-FFF2-40B4-BE49-F238E27FC236}">
                <a16:creationId xmlns:a16="http://schemas.microsoft.com/office/drawing/2014/main" id="{5E605DB5-5B69-C9F5-A5C6-6A64D35F601C}"/>
              </a:ext>
            </a:extLst>
          </p:cNvPr>
          <p:cNvSpPr txBox="1"/>
          <p:nvPr/>
        </p:nvSpPr>
        <p:spPr>
          <a:xfrm>
            <a:off x="8536450" y="3057473"/>
            <a:ext cx="3421084" cy="948589"/>
          </a:xfrm>
          <a:prstGeom prst="rect">
            <a:avLst/>
          </a:prstGeom>
          <a:noFill/>
          <a:ln w="12700" cap="rnd" cmpd="sng" algn="ctr">
            <a:noFill/>
            <a:prstDash val="solid"/>
            <a:round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algn="ctr" defTabSz="914400">
              <a:defRPr sz="1400" b="1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 Linotype" panose="02040502050505030304"/>
                <a:ea typeface="宋体" panose="02010600030101010101" pitchFamily="2" charset="-122"/>
                <a:cs typeface="+mn-cs"/>
              </a:rPr>
              <a:t>Based on: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 Linotype" panose="02040502050505030304"/>
                <a:ea typeface="宋体" panose="02010600030101010101" pitchFamily="2" charset="-122"/>
                <a:cs typeface="+mn-cs"/>
              </a:rPr>
              <a:t>Mathematica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 Linotype" panose="02040502050505030304"/>
                <a:ea typeface="宋体" panose="02010600030101010101" pitchFamily="2" charset="-122"/>
                <a:cs typeface="+mn-cs"/>
              </a:rPr>
              <a:t>Singular</a:t>
            </a:r>
          </a:p>
        </p:txBody>
      </p:sp>
      <p:sp>
        <p:nvSpPr>
          <p:cNvPr id="58" name="GaodingPPT-1-4">
            <a:extLst>
              <a:ext uri="{FF2B5EF4-FFF2-40B4-BE49-F238E27FC236}">
                <a16:creationId xmlns:a16="http://schemas.microsoft.com/office/drawing/2014/main" id="{56A8ED4C-8BF0-3B56-5A9A-85EBD7E31391}"/>
              </a:ext>
            </a:extLst>
          </p:cNvPr>
          <p:cNvSpPr txBox="1"/>
          <p:nvPr/>
        </p:nvSpPr>
        <p:spPr>
          <a:xfrm>
            <a:off x="8360798" y="4293821"/>
            <a:ext cx="3128128" cy="948589"/>
          </a:xfrm>
          <a:prstGeom prst="rect">
            <a:avLst/>
          </a:prstGeom>
          <a:noFill/>
          <a:ln w="12700" cap="rnd" cmpd="sng" algn="ctr">
            <a:noFill/>
            <a:prstDash val="solid"/>
            <a:round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algn="ctr" defTabSz="914400">
              <a:defRPr sz="1400" b="1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srgbClr val="66FFFF"/>
                </a:solidFill>
                <a:effectLst/>
                <a:uLnTx/>
                <a:uFillTx/>
                <a:latin typeface="Palatino Linotype" panose="02040502050505030304"/>
                <a:ea typeface="宋体" panose="02010600030101010101" pitchFamily="2" charset="-122"/>
                <a:cs typeface="+mn-cs"/>
              </a:rPr>
              <a:t>https://github.com/yzhphy/NeatIBP</a:t>
            </a:r>
          </a:p>
        </p:txBody>
      </p:sp>
    </p:spTree>
    <p:extLst>
      <p:ext uri="{BB962C8B-B14F-4D97-AF65-F5344CB8AC3E}">
        <p14:creationId xmlns:p14="http://schemas.microsoft.com/office/powerpoint/2010/main" val="2336053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A5E6A80-9563-A566-53C0-BB15999B89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aodingPPT-1-4">
            <a:extLst>
              <a:ext uri="{FF2B5EF4-FFF2-40B4-BE49-F238E27FC236}">
                <a16:creationId xmlns:a16="http://schemas.microsoft.com/office/drawing/2014/main" id="{1E622C46-DF83-70B7-B961-C9D5640A344E}"/>
              </a:ext>
            </a:extLst>
          </p:cNvPr>
          <p:cNvSpPr txBox="1"/>
          <p:nvPr/>
        </p:nvSpPr>
        <p:spPr>
          <a:xfrm>
            <a:off x="196322" y="234730"/>
            <a:ext cx="9099755" cy="574500"/>
          </a:xfrm>
          <a:prstGeom prst="rect">
            <a:avLst/>
          </a:prstGeom>
          <a:noFill/>
          <a:ln w="12700" cap="rnd" cmpd="sng" algn="ctr">
            <a:noFill/>
            <a:prstDash val="solid"/>
            <a:round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algn="ctr" defTabSz="914400">
              <a:defRPr sz="1400" b="1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0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 Linotype" panose="02040502050505030304"/>
                <a:ea typeface="宋体" panose="02010600030101010101" pitchFamily="2" charset="-122"/>
                <a:cs typeface="+mn-cs"/>
              </a:rPr>
              <a:t>NeatIBP</a:t>
            </a:r>
            <a:r>
              <a:rPr kumimoji="0" lang="en-US" altLang="zh-CN" sz="3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 Linotype" panose="02040502050505030304"/>
                <a:ea typeface="宋体" panose="02010600030101010101" pitchFamily="2" charset="-122"/>
                <a:cs typeface="+mn-cs"/>
              </a:rPr>
              <a:t> in/out</a:t>
            </a:r>
          </a:p>
        </p:txBody>
      </p:sp>
      <p:grpSp>
        <p:nvGrpSpPr>
          <p:cNvPr id="103" name="组合 102">
            <a:extLst>
              <a:ext uri="{FF2B5EF4-FFF2-40B4-BE49-F238E27FC236}">
                <a16:creationId xmlns:a16="http://schemas.microsoft.com/office/drawing/2014/main" id="{03E82E92-AC12-BADC-8B00-8BC9B39C8BE5}"/>
              </a:ext>
            </a:extLst>
          </p:cNvPr>
          <p:cNvGrpSpPr/>
          <p:nvPr/>
        </p:nvGrpSpPr>
        <p:grpSpPr>
          <a:xfrm>
            <a:off x="1276274" y="1528355"/>
            <a:ext cx="9639452" cy="4339288"/>
            <a:chOff x="471199" y="1418057"/>
            <a:chExt cx="10641721" cy="4919848"/>
          </a:xfrm>
        </p:grpSpPr>
        <p:grpSp>
          <p:nvGrpSpPr>
            <p:cNvPr id="61" name="组合 60">
              <a:extLst>
                <a:ext uri="{FF2B5EF4-FFF2-40B4-BE49-F238E27FC236}">
                  <a16:creationId xmlns:a16="http://schemas.microsoft.com/office/drawing/2014/main" id="{76340CF3-68C9-201D-F56D-AB758EEA0A11}"/>
                </a:ext>
              </a:extLst>
            </p:cNvPr>
            <p:cNvGrpSpPr/>
            <p:nvPr/>
          </p:nvGrpSpPr>
          <p:grpSpPr>
            <a:xfrm>
              <a:off x="471199" y="1602723"/>
              <a:ext cx="1460656" cy="1387738"/>
              <a:chOff x="489860" y="2041262"/>
              <a:chExt cx="1460656" cy="1387738"/>
            </a:xfrm>
          </p:grpSpPr>
          <p:grpSp>
            <p:nvGrpSpPr>
              <p:cNvPr id="62" name="组合 61">
                <a:extLst>
                  <a:ext uri="{FF2B5EF4-FFF2-40B4-BE49-F238E27FC236}">
                    <a16:creationId xmlns:a16="http://schemas.microsoft.com/office/drawing/2014/main" id="{8B1E0A7E-903E-887E-29AA-58188DD96237}"/>
                  </a:ext>
                </a:extLst>
              </p:cNvPr>
              <p:cNvGrpSpPr/>
              <p:nvPr/>
            </p:nvGrpSpPr>
            <p:grpSpPr>
              <a:xfrm>
                <a:off x="895739" y="2041262"/>
                <a:ext cx="765110" cy="953866"/>
                <a:chOff x="1212980" y="2593910"/>
                <a:chExt cx="830424" cy="1054359"/>
              </a:xfrm>
            </p:grpSpPr>
            <p:sp>
              <p:nvSpPr>
                <p:cNvPr id="64" name="矩形: 剪去单角 63">
                  <a:extLst>
                    <a:ext uri="{FF2B5EF4-FFF2-40B4-BE49-F238E27FC236}">
                      <a16:creationId xmlns:a16="http://schemas.microsoft.com/office/drawing/2014/main" id="{BA6A260B-BAEB-1A92-A80A-E6BCA4F0A3FF}"/>
                    </a:ext>
                  </a:extLst>
                </p:cNvPr>
                <p:cNvSpPr/>
                <p:nvPr/>
              </p:nvSpPr>
              <p:spPr>
                <a:xfrm>
                  <a:off x="1212980" y="2593910"/>
                  <a:ext cx="830424" cy="1054359"/>
                </a:xfrm>
                <a:prstGeom prst="snip1Rect">
                  <a:avLst>
                    <a:gd name="adj" fmla="val 26780"/>
                  </a:avLst>
                </a:prstGeom>
                <a:no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65" name="直角三角形 64">
                  <a:extLst>
                    <a:ext uri="{FF2B5EF4-FFF2-40B4-BE49-F238E27FC236}">
                      <a16:creationId xmlns:a16="http://schemas.microsoft.com/office/drawing/2014/main" id="{423FA82A-759B-3A34-BA45-218A40BC5299}"/>
                    </a:ext>
                  </a:extLst>
                </p:cNvPr>
                <p:cNvSpPr/>
                <p:nvPr/>
              </p:nvSpPr>
              <p:spPr>
                <a:xfrm>
                  <a:off x="1810139" y="2593910"/>
                  <a:ext cx="233265" cy="233265"/>
                </a:xfrm>
                <a:prstGeom prst="rtTriangle">
                  <a:avLst/>
                </a:prstGeom>
                <a:no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63" name="文本框 62">
                <a:extLst>
                  <a:ext uri="{FF2B5EF4-FFF2-40B4-BE49-F238E27FC236}">
                    <a16:creationId xmlns:a16="http://schemas.microsoft.com/office/drawing/2014/main" id="{A1D0B990-0942-FD82-8AEF-965BEB590694}"/>
                  </a:ext>
                </a:extLst>
              </p:cNvPr>
              <p:cNvSpPr txBox="1"/>
              <p:nvPr/>
            </p:nvSpPr>
            <p:spPr>
              <a:xfrm>
                <a:off x="489860" y="3059668"/>
                <a:ext cx="146065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dirty="0">
                    <a:solidFill>
                      <a:schemeClr val="bg1"/>
                    </a:solidFill>
                  </a:rPr>
                  <a:t>   kinematics</a:t>
                </a:r>
                <a:endParaRPr lang="zh-CN" altLang="en-US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66" name="组合 65">
              <a:extLst>
                <a:ext uri="{FF2B5EF4-FFF2-40B4-BE49-F238E27FC236}">
                  <a16:creationId xmlns:a16="http://schemas.microsoft.com/office/drawing/2014/main" id="{EF756B71-F4E8-5470-C380-520940C73B88}"/>
                </a:ext>
              </a:extLst>
            </p:cNvPr>
            <p:cNvGrpSpPr/>
            <p:nvPr/>
          </p:nvGrpSpPr>
          <p:grpSpPr>
            <a:xfrm>
              <a:off x="471199" y="3276445"/>
              <a:ext cx="1773884" cy="1399480"/>
              <a:chOff x="467386" y="2041262"/>
              <a:chExt cx="1773884" cy="1399480"/>
            </a:xfrm>
          </p:grpSpPr>
          <p:grpSp>
            <p:nvGrpSpPr>
              <p:cNvPr id="67" name="组合 66">
                <a:extLst>
                  <a:ext uri="{FF2B5EF4-FFF2-40B4-BE49-F238E27FC236}">
                    <a16:creationId xmlns:a16="http://schemas.microsoft.com/office/drawing/2014/main" id="{F0BDC03F-BB0F-4CC0-E928-E286B096DC0E}"/>
                  </a:ext>
                </a:extLst>
              </p:cNvPr>
              <p:cNvGrpSpPr/>
              <p:nvPr/>
            </p:nvGrpSpPr>
            <p:grpSpPr>
              <a:xfrm>
                <a:off x="895739" y="2041262"/>
                <a:ext cx="765110" cy="953866"/>
                <a:chOff x="1212980" y="2593910"/>
                <a:chExt cx="830424" cy="1054359"/>
              </a:xfrm>
            </p:grpSpPr>
            <p:sp>
              <p:nvSpPr>
                <p:cNvPr id="69" name="矩形: 剪去单角 68">
                  <a:extLst>
                    <a:ext uri="{FF2B5EF4-FFF2-40B4-BE49-F238E27FC236}">
                      <a16:creationId xmlns:a16="http://schemas.microsoft.com/office/drawing/2014/main" id="{AF9D3997-FBD3-AECD-A56E-A87784EA2298}"/>
                    </a:ext>
                  </a:extLst>
                </p:cNvPr>
                <p:cNvSpPr/>
                <p:nvPr/>
              </p:nvSpPr>
              <p:spPr>
                <a:xfrm>
                  <a:off x="1212980" y="2593910"/>
                  <a:ext cx="830424" cy="1054359"/>
                </a:xfrm>
                <a:prstGeom prst="snip1Rect">
                  <a:avLst>
                    <a:gd name="adj" fmla="val 26780"/>
                  </a:avLst>
                </a:prstGeom>
                <a:no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70" name="直角三角形 69">
                  <a:extLst>
                    <a:ext uri="{FF2B5EF4-FFF2-40B4-BE49-F238E27FC236}">
                      <a16:creationId xmlns:a16="http://schemas.microsoft.com/office/drawing/2014/main" id="{074EB879-A6B6-0A56-49B1-993C56FC4B61}"/>
                    </a:ext>
                  </a:extLst>
                </p:cNvPr>
                <p:cNvSpPr/>
                <p:nvPr/>
              </p:nvSpPr>
              <p:spPr>
                <a:xfrm>
                  <a:off x="1810139" y="2593910"/>
                  <a:ext cx="233265" cy="233265"/>
                </a:xfrm>
                <a:prstGeom prst="rtTriangle">
                  <a:avLst/>
                </a:prstGeom>
                <a:no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68" name="文本框 67">
                <a:extLst>
                  <a:ext uri="{FF2B5EF4-FFF2-40B4-BE49-F238E27FC236}">
                    <a16:creationId xmlns:a16="http://schemas.microsoft.com/office/drawing/2014/main" id="{12234E8D-4A42-887F-5BEF-8013030D3E31}"/>
                  </a:ext>
                </a:extLst>
              </p:cNvPr>
              <p:cNvSpPr txBox="1"/>
              <p:nvPr/>
            </p:nvSpPr>
            <p:spPr>
              <a:xfrm>
                <a:off x="467386" y="3071410"/>
                <a:ext cx="177388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dirty="0">
                    <a:solidFill>
                      <a:schemeClr val="bg1"/>
                    </a:solidFill>
                  </a:rPr>
                  <a:t>target integrals</a:t>
                </a:r>
                <a:endParaRPr lang="zh-CN" altLang="en-US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71" name="组合 70">
              <a:extLst>
                <a:ext uri="{FF2B5EF4-FFF2-40B4-BE49-F238E27FC236}">
                  <a16:creationId xmlns:a16="http://schemas.microsoft.com/office/drawing/2014/main" id="{4DDD6A0C-53CA-D885-A324-1BD890441124}"/>
                </a:ext>
              </a:extLst>
            </p:cNvPr>
            <p:cNvGrpSpPr/>
            <p:nvPr/>
          </p:nvGrpSpPr>
          <p:grpSpPr>
            <a:xfrm>
              <a:off x="493673" y="4950167"/>
              <a:ext cx="1726755" cy="1387738"/>
              <a:chOff x="489860" y="2041262"/>
              <a:chExt cx="1726755" cy="1387738"/>
            </a:xfrm>
          </p:grpSpPr>
          <p:grpSp>
            <p:nvGrpSpPr>
              <p:cNvPr id="72" name="组合 71">
                <a:extLst>
                  <a:ext uri="{FF2B5EF4-FFF2-40B4-BE49-F238E27FC236}">
                    <a16:creationId xmlns:a16="http://schemas.microsoft.com/office/drawing/2014/main" id="{17BEDC9D-A818-F1B9-EB6E-DD7D790DD453}"/>
                  </a:ext>
                </a:extLst>
              </p:cNvPr>
              <p:cNvGrpSpPr/>
              <p:nvPr/>
            </p:nvGrpSpPr>
            <p:grpSpPr>
              <a:xfrm>
                <a:off x="895739" y="2041262"/>
                <a:ext cx="765110" cy="953866"/>
                <a:chOff x="1212980" y="2593910"/>
                <a:chExt cx="830424" cy="1054359"/>
              </a:xfrm>
            </p:grpSpPr>
            <p:sp>
              <p:nvSpPr>
                <p:cNvPr id="74" name="矩形: 剪去单角 73">
                  <a:extLst>
                    <a:ext uri="{FF2B5EF4-FFF2-40B4-BE49-F238E27FC236}">
                      <a16:creationId xmlns:a16="http://schemas.microsoft.com/office/drawing/2014/main" id="{073EA708-70DA-908F-3DF1-6591A113F8C9}"/>
                    </a:ext>
                  </a:extLst>
                </p:cNvPr>
                <p:cNvSpPr/>
                <p:nvPr/>
              </p:nvSpPr>
              <p:spPr>
                <a:xfrm>
                  <a:off x="1212980" y="2593910"/>
                  <a:ext cx="830424" cy="1054359"/>
                </a:xfrm>
                <a:prstGeom prst="snip1Rect">
                  <a:avLst>
                    <a:gd name="adj" fmla="val 26780"/>
                  </a:avLst>
                </a:prstGeom>
                <a:no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75" name="直角三角形 74">
                  <a:extLst>
                    <a:ext uri="{FF2B5EF4-FFF2-40B4-BE49-F238E27FC236}">
                      <a16:creationId xmlns:a16="http://schemas.microsoft.com/office/drawing/2014/main" id="{7C93A5BC-254F-F054-C32A-F4B49AFA3622}"/>
                    </a:ext>
                  </a:extLst>
                </p:cNvPr>
                <p:cNvSpPr/>
                <p:nvPr/>
              </p:nvSpPr>
              <p:spPr>
                <a:xfrm>
                  <a:off x="1810139" y="2593910"/>
                  <a:ext cx="233265" cy="233265"/>
                </a:xfrm>
                <a:prstGeom prst="rtTriangle">
                  <a:avLst/>
                </a:prstGeom>
                <a:no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73" name="文本框 72">
                <a:extLst>
                  <a:ext uri="{FF2B5EF4-FFF2-40B4-BE49-F238E27FC236}">
                    <a16:creationId xmlns:a16="http://schemas.microsoft.com/office/drawing/2014/main" id="{AE79AA5C-55B7-1CD3-22E3-095F3B32C37B}"/>
                  </a:ext>
                </a:extLst>
              </p:cNvPr>
              <p:cNvSpPr txBox="1"/>
              <p:nvPr/>
            </p:nvSpPr>
            <p:spPr>
              <a:xfrm>
                <a:off x="489860" y="3059668"/>
                <a:ext cx="172675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dirty="0">
                    <a:solidFill>
                      <a:schemeClr val="bg1"/>
                    </a:solidFill>
                  </a:rPr>
                  <a:t> configurations</a:t>
                </a:r>
                <a:endParaRPr lang="zh-CN" altLang="en-US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76" name="组合 75">
              <a:extLst>
                <a:ext uri="{FF2B5EF4-FFF2-40B4-BE49-F238E27FC236}">
                  <a16:creationId xmlns:a16="http://schemas.microsoft.com/office/drawing/2014/main" id="{DBC4BA2D-1F16-CDB4-D1BB-2AE44D2FBBAE}"/>
                </a:ext>
              </a:extLst>
            </p:cNvPr>
            <p:cNvGrpSpPr/>
            <p:nvPr/>
          </p:nvGrpSpPr>
          <p:grpSpPr>
            <a:xfrm>
              <a:off x="3700306" y="2670702"/>
              <a:ext cx="3584510" cy="2165352"/>
              <a:chOff x="3469432" y="2236814"/>
              <a:chExt cx="4293638" cy="2689387"/>
            </a:xfrm>
          </p:grpSpPr>
          <p:grpSp>
            <p:nvGrpSpPr>
              <p:cNvPr id="77" name="组合 76">
                <a:extLst>
                  <a:ext uri="{FF2B5EF4-FFF2-40B4-BE49-F238E27FC236}">
                    <a16:creationId xmlns:a16="http://schemas.microsoft.com/office/drawing/2014/main" id="{DD19ECE9-FAAC-51F1-69DE-FA4D2D05FE38}"/>
                  </a:ext>
                </a:extLst>
              </p:cNvPr>
              <p:cNvGrpSpPr/>
              <p:nvPr/>
            </p:nvGrpSpPr>
            <p:grpSpPr>
              <a:xfrm>
                <a:off x="3469432" y="2236814"/>
                <a:ext cx="4293638" cy="2689387"/>
                <a:chOff x="4066591" y="2582409"/>
                <a:chExt cx="3051110" cy="1869666"/>
              </a:xfrm>
            </p:grpSpPr>
            <p:sp>
              <p:nvSpPr>
                <p:cNvPr id="80" name="矩形 79">
                  <a:extLst>
                    <a:ext uri="{FF2B5EF4-FFF2-40B4-BE49-F238E27FC236}">
                      <a16:creationId xmlns:a16="http://schemas.microsoft.com/office/drawing/2014/main" id="{E32FABB5-FDF1-B9A9-D31A-E11C245AA9DA}"/>
                    </a:ext>
                  </a:extLst>
                </p:cNvPr>
                <p:cNvSpPr/>
                <p:nvPr/>
              </p:nvSpPr>
              <p:spPr>
                <a:xfrm>
                  <a:off x="4066591" y="2582409"/>
                  <a:ext cx="3051110" cy="1869666"/>
                </a:xfrm>
                <a:prstGeom prst="rect">
                  <a:avLst/>
                </a:prstGeom>
                <a:no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81" name="矩形 80">
                  <a:extLst>
                    <a:ext uri="{FF2B5EF4-FFF2-40B4-BE49-F238E27FC236}">
                      <a16:creationId xmlns:a16="http://schemas.microsoft.com/office/drawing/2014/main" id="{813EF38A-A72F-D43E-A6D3-9B1548EB25F9}"/>
                    </a:ext>
                  </a:extLst>
                </p:cNvPr>
                <p:cNvSpPr/>
                <p:nvPr/>
              </p:nvSpPr>
              <p:spPr>
                <a:xfrm>
                  <a:off x="4066591" y="3060441"/>
                  <a:ext cx="3051110" cy="1391634"/>
                </a:xfrm>
                <a:prstGeom prst="rect">
                  <a:avLst/>
                </a:prstGeom>
                <a:no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78" name="文本框 77">
                <a:extLst>
                  <a:ext uri="{FF2B5EF4-FFF2-40B4-BE49-F238E27FC236}">
                    <a16:creationId xmlns:a16="http://schemas.microsoft.com/office/drawing/2014/main" id="{2D95A0E7-E95A-7D91-92CD-8C2E81C40267}"/>
                  </a:ext>
                </a:extLst>
              </p:cNvPr>
              <p:cNvSpPr txBox="1"/>
              <p:nvPr/>
            </p:nvSpPr>
            <p:spPr>
              <a:xfrm>
                <a:off x="3558927" y="2270620"/>
                <a:ext cx="156004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800" dirty="0">
                    <a:solidFill>
                      <a:schemeClr val="bg1"/>
                    </a:solidFill>
                    <a:latin typeface="Imprint MT Shadow" panose="04020605060303030202" pitchFamily="82" charset="0"/>
                  </a:rPr>
                  <a:t>NeatIBP</a:t>
                </a:r>
                <a:endParaRPr lang="zh-CN" altLang="en-US" sz="2800" dirty="0">
                  <a:solidFill>
                    <a:schemeClr val="bg1"/>
                  </a:solidFill>
                  <a:latin typeface="Imprint MT Shadow" panose="04020605060303030202" pitchFamily="82" charset="0"/>
                </a:endParaRPr>
              </a:p>
            </p:txBody>
          </p:sp>
          <p:sp>
            <p:nvSpPr>
              <p:cNvPr id="79" name="文本框 78">
                <a:extLst>
                  <a:ext uri="{FF2B5EF4-FFF2-40B4-BE49-F238E27FC236}">
                    <a16:creationId xmlns:a16="http://schemas.microsoft.com/office/drawing/2014/main" id="{FF0E5D03-0663-D17C-5113-752265B4A9D1}"/>
                  </a:ext>
                </a:extLst>
              </p:cNvPr>
              <p:cNvSpPr txBox="1"/>
              <p:nvPr/>
            </p:nvSpPr>
            <p:spPr>
              <a:xfrm>
                <a:off x="3558927" y="3026736"/>
                <a:ext cx="105670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000" dirty="0">
                    <a:solidFill>
                      <a:schemeClr val="bg1"/>
                    </a:solidFill>
                    <a:latin typeface="+mj-lt"/>
                  </a:rPr>
                  <a:t>./run.sh</a:t>
                </a:r>
                <a:endParaRPr lang="zh-CN" altLang="en-US" sz="2000" dirty="0">
                  <a:solidFill>
                    <a:schemeClr val="bg1"/>
                  </a:solidFill>
                  <a:latin typeface="+mj-lt"/>
                </a:endParaRPr>
              </a:p>
            </p:txBody>
          </p:sp>
        </p:grpSp>
        <p:sp>
          <p:nvSpPr>
            <p:cNvPr id="82" name="箭头: 右 81">
              <a:extLst>
                <a:ext uri="{FF2B5EF4-FFF2-40B4-BE49-F238E27FC236}">
                  <a16:creationId xmlns:a16="http://schemas.microsoft.com/office/drawing/2014/main" id="{880C630B-70D9-5A39-493A-F81F8CFEABE5}"/>
                </a:ext>
              </a:extLst>
            </p:cNvPr>
            <p:cNvSpPr/>
            <p:nvPr/>
          </p:nvSpPr>
          <p:spPr>
            <a:xfrm rot="1156327">
              <a:off x="2130071" y="2344143"/>
              <a:ext cx="1231641" cy="311416"/>
            </a:xfrm>
            <a:prstGeom prst="rightArrow">
              <a:avLst>
                <a:gd name="adj1" fmla="val 44007"/>
                <a:gd name="adj2" fmla="val 55992"/>
              </a:avLst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3" name="箭头: 右 82">
              <a:extLst>
                <a:ext uri="{FF2B5EF4-FFF2-40B4-BE49-F238E27FC236}">
                  <a16:creationId xmlns:a16="http://schemas.microsoft.com/office/drawing/2014/main" id="{30B901EC-0840-7270-830E-0321B280F7A1}"/>
                </a:ext>
              </a:extLst>
            </p:cNvPr>
            <p:cNvSpPr/>
            <p:nvPr/>
          </p:nvSpPr>
          <p:spPr>
            <a:xfrm rot="20191764">
              <a:off x="2124253" y="4931538"/>
              <a:ext cx="1231641" cy="311416"/>
            </a:xfrm>
            <a:prstGeom prst="rightArrow">
              <a:avLst>
                <a:gd name="adj1" fmla="val 44007"/>
                <a:gd name="adj2" fmla="val 55992"/>
              </a:avLst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4" name="箭头: 右 83">
              <a:extLst>
                <a:ext uri="{FF2B5EF4-FFF2-40B4-BE49-F238E27FC236}">
                  <a16:creationId xmlns:a16="http://schemas.microsoft.com/office/drawing/2014/main" id="{8CBC70FA-083C-8CF9-C617-934AA4A47AA2}"/>
                </a:ext>
              </a:extLst>
            </p:cNvPr>
            <p:cNvSpPr/>
            <p:nvPr/>
          </p:nvSpPr>
          <p:spPr>
            <a:xfrm>
              <a:off x="2113188" y="3669205"/>
              <a:ext cx="1231641" cy="311416"/>
            </a:xfrm>
            <a:prstGeom prst="rightArrow">
              <a:avLst>
                <a:gd name="adj1" fmla="val 44007"/>
                <a:gd name="adj2" fmla="val 55992"/>
              </a:avLst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85" name="组合 84">
              <a:extLst>
                <a:ext uri="{FF2B5EF4-FFF2-40B4-BE49-F238E27FC236}">
                  <a16:creationId xmlns:a16="http://schemas.microsoft.com/office/drawing/2014/main" id="{06A869D7-7899-4689-84BB-031E4612F3CA}"/>
                </a:ext>
              </a:extLst>
            </p:cNvPr>
            <p:cNvGrpSpPr/>
            <p:nvPr/>
          </p:nvGrpSpPr>
          <p:grpSpPr>
            <a:xfrm>
              <a:off x="9228447" y="1418057"/>
              <a:ext cx="1700731" cy="1437150"/>
              <a:chOff x="369826" y="2041262"/>
              <a:chExt cx="1700731" cy="1437150"/>
            </a:xfrm>
          </p:grpSpPr>
          <p:grpSp>
            <p:nvGrpSpPr>
              <p:cNvPr id="86" name="组合 85">
                <a:extLst>
                  <a:ext uri="{FF2B5EF4-FFF2-40B4-BE49-F238E27FC236}">
                    <a16:creationId xmlns:a16="http://schemas.microsoft.com/office/drawing/2014/main" id="{EEAAA634-3F7F-620E-ACD3-840A279DC452}"/>
                  </a:ext>
                </a:extLst>
              </p:cNvPr>
              <p:cNvGrpSpPr/>
              <p:nvPr/>
            </p:nvGrpSpPr>
            <p:grpSpPr>
              <a:xfrm>
                <a:off x="895739" y="2041262"/>
                <a:ext cx="765110" cy="953866"/>
                <a:chOff x="1212980" y="2593910"/>
                <a:chExt cx="830424" cy="1054359"/>
              </a:xfrm>
            </p:grpSpPr>
            <p:sp>
              <p:nvSpPr>
                <p:cNvPr id="88" name="矩形: 剪去单角 87">
                  <a:extLst>
                    <a:ext uri="{FF2B5EF4-FFF2-40B4-BE49-F238E27FC236}">
                      <a16:creationId xmlns:a16="http://schemas.microsoft.com/office/drawing/2014/main" id="{469B513D-949D-7950-6629-863692BEA6DA}"/>
                    </a:ext>
                  </a:extLst>
                </p:cNvPr>
                <p:cNvSpPr/>
                <p:nvPr/>
              </p:nvSpPr>
              <p:spPr>
                <a:xfrm>
                  <a:off x="1212980" y="2593910"/>
                  <a:ext cx="830424" cy="1054359"/>
                </a:xfrm>
                <a:prstGeom prst="snip1Rect">
                  <a:avLst>
                    <a:gd name="adj" fmla="val 26780"/>
                  </a:avLst>
                </a:prstGeom>
                <a:noFill/>
                <a:ln>
                  <a:solidFill>
                    <a:srgbClr val="00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89" name="直角三角形 88">
                  <a:extLst>
                    <a:ext uri="{FF2B5EF4-FFF2-40B4-BE49-F238E27FC236}">
                      <a16:creationId xmlns:a16="http://schemas.microsoft.com/office/drawing/2014/main" id="{28238C5E-949F-F2A1-A0FD-9B0B6081DE94}"/>
                    </a:ext>
                  </a:extLst>
                </p:cNvPr>
                <p:cNvSpPr/>
                <p:nvPr/>
              </p:nvSpPr>
              <p:spPr>
                <a:xfrm>
                  <a:off x="1810139" y="2593910"/>
                  <a:ext cx="233265" cy="233265"/>
                </a:xfrm>
                <a:prstGeom prst="rtTriangle">
                  <a:avLst/>
                </a:prstGeom>
                <a:noFill/>
                <a:ln>
                  <a:solidFill>
                    <a:srgbClr val="00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87" name="文本框 86">
                <a:extLst>
                  <a:ext uri="{FF2B5EF4-FFF2-40B4-BE49-F238E27FC236}">
                    <a16:creationId xmlns:a16="http://schemas.microsoft.com/office/drawing/2014/main" id="{58A6197C-F899-135F-F203-682E3BC86AB5}"/>
                  </a:ext>
                </a:extLst>
              </p:cNvPr>
              <p:cNvSpPr txBox="1"/>
              <p:nvPr/>
            </p:nvSpPr>
            <p:spPr>
              <a:xfrm>
                <a:off x="369826" y="3059667"/>
                <a:ext cx="1700731" cy="4187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dirty="0">
                    <a:solidFill>
                      <a:srgbClr val="00FFFF"/>
                    </a:solidFill>
                  </a:rPr>
                  <a:t> IBP relations</a:t>
                </a:r>
                <a:endParaRPr lang="zh-CN" altLang="en-US" dirty="0">
                  <a:solidFill>
                    <a:srgbClr val="00FFFF"/>
                  </a:solidFill>
                </a:endParaRPr>
              </a:p>
            </p:txBody>
          </p:sp>
        </p:grpSp>
        <p:grpSp>
          <p:nvGrpSpPr>
            <p:cNvPr id="90" name="组合 89">
              <a:extLst>
                <a:ext uri="{FF2B5EF4-FFF2-40B4-BE49-F238E27FC236}">
                  <a16:creationId xmlns:a16="http://schemas.microsoft.com/office/drawing/2014/main" id="{E2E8BC29-3A78-2D30-37D0-3B40810F489D}"/>
                </a:ext>
              </a:extLst>
            </p:cNvPr>
            <p:cNvGrpSpPr/>
            <p:nvPr/>
          </p:nvGrpSpPr>
          <p:grpSpPr>
            <a:xfrm>
              <a:off x="9195791" y="3182442"/>
              <a:ext cx="1882247" cy="1433632"/>
              <a:chOff x="337170" y="2041262"/>
              <a:chExt cx="1882247" cy="1433632"/>
            </a:xfrm>
          </p:grpSpPr>
          <p:grpSp>
            <p:nvGrpSpPr>
              <p:cNvPr id="91" name="组合 90">
                <a:extLst>
                  <a:ext uri="{FF2B5EF4-FFF2-40B4-BE49-F238E27FC236}">
                    <a16:creationId xmlns:a16="http://schemas.microsoft.com/office/drawing/2014/main" id="{562C7E9D-6ADD-9AD9-391E-2A7D83386C56}"/>
                  </a:ext>
                </a:extLst>
              </p:cNvPr>
              <p:cNvGrpSpPr/>
              <p:nvPr/>
            </p:nvGrpSpPr>
            <p:grpSpPr>
              <a:xfrm>
                <a:off x="895739" y="2041262"/>
                <a:ext cx="765110" cy="953866"/>
                <a:chOff x="1212980" y="2593910"/>
                <a:chExt cx="830424" cy="1054359"/>
              </a:xfrm>
            </p:grpSpPr>
            <p:sp>
              <p:nvSpPr>
                <p:cNvPr id="93" name="矩形: 剪去单角 92">
                  <a:extLst>
                    <a:ext uri="{FF2B5EF4-FFF2-40B4-BE49-F238E27FC236}">
                      <a16:creationId xmlns:a16="http://schemas.microsoft.com/office/drawing/2014/main" id="{676194E7-4DF2-A986-2186-43A4D65F170D}"/>
                    </a:ext>
                  </a:extLst>
                </p:cNvPr>
                <p:cNvSpPr/>
                <p:nvPr/>
              </p:nvSpPr>
              <p:spPr>
                <a:xfrm>
                  <a:off x="1212980" y="2593910"/>
                  <a:ext cx="830424" cy="1054359"/>
                </a:xfrm>
                <a:prstGeom prst="snip1Rect">
                  <a:avLst>
                    <a:gd name="adj" fmla="val 26780"/>
                  </a:avLst>
                </a:prstGeom>
                <a:no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94" name="直角三角形 93">
                  <a:extLst>
                    <a:ext uri="{FF2B5EF4-FFF2-40B4-BE49-F238E27FC236}">
                      <a16:creationId xmlns:a16="http://schemas.microsoft.com/office/drawing/2014/main" id="{36E3BD8D-A892-98DC-8551-8D86D1480C28}"/>
                    </a:ext>
                  </a:extLst>
                </p:cNvPr>
                <p:cNvSpPr/>
                <p:nvPr/>
              </p:nvSpPr>
              <p:spPr>
                <a:xfrm>
                  <a:off x="1810139" y="2593910"/>
                  <a:ext cx="233265" cy="233265"/>
                </a:xfrm>
                <a:prstGeom prst="rtTriangle">
                  <a:avLst/>
                </a:prstGeom>
                <a:no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92" name="文本框 91">
                <a:extLst>
                  <a:ext uri="{FF2B5EF4-FFF2-40B4-BE49-F238E27FC236}">
                    <a16:creationId xmlns:a16="http://schemas.microsoft.com/office/drawing/2014/main" id="{FC2E3089-A650-B514-FDDB-25C6A5F3B46B}"/>
                  </a:ext>
                </a:extLst>
              </p:cNvPr>
              <p:cNvSpPr txBox="1"/>
              <p:nvPr/>
            </p:nvSpPr>
            <p:spPr>
              <a:xfrm>
                <a:off x="337170" y="3105562"/>
                <a:ext cx="188224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dirty="0">
                    <a:solidFill>
                      <a:schemeClr val="bg1"/>
                    </a:solidFill>
                  </a:rPr>
                  <a:t> master integrals</a:t>
                </a:r>
                <a:endParaRPr lang="zh-CN" altLang="en-US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95" name="组合 94">
              <a:extLst>
                <a:ext uri="{FF2B5EF4-FFF2-40B4-BE49-F238E27FC236}">
                  <a16:creationId xmlns:a16="http://schemas.microsoft.com/office/drawing/2014/main" id="{D6EE8875-70D8-6DC9-7882-CFB7C5E9FBE1}"/>
                </a:ext>
              </a:extLst>
            </p:cNvPr>
            <p:cNvGrpSpPr/>
            <p:nvPr/>
          </p:nvGrpSpPr>
          <p:grpSpPr>
            <a:xfrm>
              <a:off x="9160911" y="4886315"/>
              <a:ext cx="1952009" cy="1433632"/>
              <a:chOff x="302290" y="2041262"/>
              <a:chExt cx="1952009" cy="1433632"/>
            </a:xfrm>
          </p:grpSpPr>
          <p:grpSp>
            <p:nvGrpSpPr>
              <p:cNvPr id="96" name="组合 95">
                <a:extLst>
                  <a:ext uri="{FF2B5EF4-FFF2-40B4-BE49-F238E27FC236}">
                    <a16:creationId xmlns:a16="http://schemas.microsoft.com/office/drawing/2014/main" id="{E01A1F38-ACE8-0789-1A77-881246C7B1B8}"/>
                  </a:ext>
                </a:extLst>
              </p:cNvPr>
              <p:cNvGrpSpPr/>
              <p:nvPr/>
            </p:nvGrpSpPr>
            <p:grpSpPr>
              <a:xfrm>
                <a:off x="895739" y="2041262"/>
                <a:ext cx="765110" cy="953866"/>
                <a:chOff x="1212980" y="2593910"/>
                <a:chExt cx="830424" cy="1054359"/>
              </a:xfrm>
            </p:grpSpPr>
            <p:sp>
              <p:nvSpPr>
                <p:cNvPr id="98" name="矩形: 剪去单角 97">
                  <a:extLst>
                    <a:ext uri="{FF2B5EF4-FFF2-40B4-BE49-F238E27FC236}">
                      <a16:creationId xmlns:a16="http://schemas.microsoft.com/office/drawing/2014/main" id="{F46D5D10-2A45-5253-842B-A52B929367B4}"/>
                    </a:ext>
                  </a:extLst>
                </p:cNvPr>
                <p:cNvSpPr/>
                <p:nvPr/>
              </p:nvSpPr>
              <p:spPr>
                <a:xfrm>
                  <a:off x="1212980" y="2593910"/>
                  <a:ext cx="830424" cy="1054359"/>
                </a:xfrm>
                <a:prstGeom prst="snip1Rect">
                  <a:avLst>
                    <a:gd name="adj" fmla="val 26780"/>
                  </a:avLst>
                </a:prstGeom>
                <a:no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99" name="直角三角形 98">
                  <a:extLst>
                    <a:ext uri="{FF2B5EF4-FFF2-40B4-BE49-F238E27FC236}">
                      <a16:creationId xmlns:a16="http://schemas.microsoft.com/office/drawing/2014/main" id="{369463D6-88D0-928D-6805-0C6A9558666D}"/>
                    </a:ext>
                  </a:extLst>
                </p:cNvPr>
                <p:cNvSpPr/>
                <p:nvPr/>
              </p:nvSpPr>
              <p:spPr>
                <a:xfrm>
                  <a:off x="1810139" y="2593910"/>
                  <a:ext cx="233265" cy="233265"/>
                </a:xfrm>
                <a:prstGeom prst="rtTriangle">
                  <a:avLst/>
                </a:prstGeom>
                <a:no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97" name="文本框 96">
                <a:extLst>
                  <a:ext uri="{FF2B5EF4-FFF2-40B4-BE49-F238E27FC236}">
                    <a16:creationId xmlns:a16="http://schemas.microsoft.com/office/drawing/2014/main" id="{6AE190BD-B8D2-A479-2C73-18B1FE64F279}"/>
                  </a:ext>
                </a:extLst>
              </p:cNvPr>
              <p:cNvSpPr txBox="1"/>
              <p:nvPr/>
            </p:nvSpPr>
            <p:spPr>
              <a:xfrm>
                <a:off x="302290" y="3105562"/>
                <a:ext cx="195200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dirty="0">
                    <a:solidFill>
                      <a:schemeClr val="bg1"/>
                    </a:solidFill>
                  </a:rPr>
                  <a:t> relative integrals</a:t>
                </a:r>
                <a:endParaRPr lang="zh-CN" altLang="en-US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00" name="箭头: 右 99">
              <a:extLst>
                <a:ext uri="{FF2B5EF4-FFF2-40B4-BE49-F238E27FC236}">
                  <a16:creationId xmlns:a16="http://schemas.microsoft.com/office/drawing/2014/main" id="{AD9BB609-0FDD-6216-63B0-106DDD9EB99B}"/>
                </a:ext>
              </a:extLst>
            </p:cNvPr>
            <p:cNvSpPr/>
            <p:nvPr/>
          </p:nvSpPr>
          <p:spPr>
            <a:xfrm rot="20439638">
              <a:off x="7638742" y="2318599"/>
              <a:ext cx="1231641" cy="311416"/>
            </a:xfrm>
            <a:prstGeom prst="rightArrow">
              <a:avLst>
                <a:gd name="adj1" fmla="val 44007"/>
                <a:gd name="adj2" fmla="val 55992"/>
              </a:avLst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1" name="箭头: 右 100">
              <a:extLst>
                <a:ext uri="{FF2B5EF4-FFF2-40B4-BE49-F238E27FC236}">
                  <a16:creationId xmlns:a16="http://schemas.microsoft.com/office/drawing/2014/main" id="{D3CD07E2-9A89-BB07-30F4-097AC48F2AFF}"/>
                </a:ext>
              </a:extLst>
            </p:cNvPr>
            <p:cNvSpPr/>
            <p:nvPr/>
          </p:nvSpPr>
          <p:spPr>
            <a:xfrm>
              <a:off x="7696223" y="3742053"/>
              <a:ext cx="1231641" cy="311416"/>
            </a:xfrm>
            <a:prstGeom prst="rightArrow">
              <a:avLst>
                <a:gd name="adj1" fmla="val 44007"/>
                <a:gd name="adj2" fmla="val 55992"/>
              </a:avLst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2" name="箭头: 右 101">
              <a:extLst>
                <a:ext uri="{FF2B5EF4-FFF2-40B4-BE49-F238E27FC236}">
                  <a16:creationId xmlns:a16="http://schemas.microsoft.com/office/drawing/2014/main" id="{51F1EB31-5D23-E956-9215-31E5FE07B084}"/>
                </a:ext>
              </a:extLst>
            </p:cNvPr>
            <p:cNvSpPr/>
            <p:nvPr/>
          </p:nvSpPr>
          <p:spPr>
            <a:xfrm rot="1378991">
              <a:off x="7659585" y="4898047"/>
              <a:ext cx="1231641" cy="311416"/>
            </a:xfrm>
            <a:prstGeom prst="rightArrow">
              <a:avLst>
                <a:gd name="adj1" fmla="val 44007"/>
                <a:gd name="adj2" fmla="val 55992"/>
              </a:avLst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9291489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5863000-8507-6B01-D746-A7A898D711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aodingPPT-1-4">
            <a:extLst>
              <a:ext uri="{FF2B5EF4-FFF2-40B4-BE49-F238E27FC236}">
                <a16:creationId xmlns:a16="http://schemas.microsoft.com/office/drawing/2014/main" id="{EAB492DE-190C-19A4-068E-3144002485FD}"/>
              </a:ext>
            </a:extLst>
          </p:cNvPr>
          <p:cNvSpPr txBox="1"/>
          <p:nvPr/>
        </p:nvSpPr>
        <p:spPr>
          <a:xfrm>
            <a:off x="196322" y="234730"/>
            <a:ext cx="9099755" cy="574500"/>
          </a:xfrm>
          <a:prstGeom prst="rect">
            <a:avLst/>
          </a:prstGeom>
          <a:noFill/>
          <a:ln w="12700" cap="rnd" cmpd="sng" algn="ctr">
            <a:noFill/>
            <a:prstDash val="solid"/>
            <a:round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algn="ctr" defTabSz="914400">
              <a:defRPr sz="1400" b="1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 Linotype" panose="02040502050505030304"/>
                <a:ea typeface="宋体" panose="02010600030101010101" pitchFamily="2" charset="-122"/>
                <a:cs typeface="+mn-cs"/>
              </a:rPr>
              <a:t>I/O </a:t>
            </a:r>
            <a:r>
              <a:rPr lang="en-US" altLang="zh-CN" sz="3000" kern="0" dirty="0">
                <a:solidFill>
                  <a:srgbClr val="FFFFFF"/>
                </a:solidFill>
                <a:latin typeface="Palatino Linotype" panose="02040502050505030304"/>
                <a:ea typeface="宋体" panose="02010600030101010101" pitchFamily="2" charset="-122"/>
              </a:rPr>
              <a:t>of </a:t>
            </a:r>
            <a:r>
              <a:rPr kumimoji="0" lang="en-US" altLang="zh-CN" sz="30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 Linotype" panose="02040502050505030304"/>
                <a:ea typeface="宋体" panose="02010600030101010101" pitchFamily="2" charset="-122"/>
                <a:cs typeface="+mn-cs"/>
              </a:rPr>
              <a:t>NeatIBP</a:t>
            </a:r>
            <a:r>
              <a:rPr kumimoji="0" lang="en-US" altLang="zh-CN" sz="3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 Linotype" panose="02040502050505030304"/>
                <a:ea typeface="宋体" panose="02010600030101010101" pitchFamily="2" charset="-122"/>
                <a:cs typeface="+mn-cs"/>
              </a:rPr>
              <a:t> with Kira interface</a:t>
            </a:r>
          </a:p>
        </p:txBody>
      </p:sp>
      <p:grpSp>
        <p:nvGrpSpPr>
          <p:cNvPr id="103" name="组合 102">
            <a:extLst>
              <a:ext uri="{FF2B5EF4-FFF2-40B4-BE49-F238E27FC236}">
                <a16:creationId xmlns:a16="http://schemas.microsoft.com/office/drawing/2014/main" id="{68D1329E-E0B7-2DA4-C422-9FB5882D639E}"/>
              </a:ext>
            </a:extLst>
          </p:cNvPr>
          <p:cNvGrpSpPr/>
          <p:nvPr/>
        </p:nvGrpSpPr>
        <p:grpSpPr>
          <a:xfrm>
            <a:off x="1276274" y="1691230"/>
            <a:ext cx="9849776" cy="4176413"/>
            <a:chOff x="471199" y="1602723"/>
            <a:chExt cx="10873913" cy="4735182"/>
          </a:xfrm>
        </p:grpSpPr>
        <p:grpSp>
          <p:nvGrpSpPr>
            <p:cNvPr id="61" name="组合 60">
              <a:extLst>
                <a:ext uri="{FF2B5EF4-FFF2-40B4-BE49-F238E27FC236}">
                  <a16:creationId xmlns:a16="http://schemas.microsoft.com/office/drawing/2014/main" id="{1175E3EB-1E8B-E000-C62D-6931A7C41B05}"/>
                </a:ext>
              </a:extLst>
            </p:cNvPr>
            <p:cNvGrpSpPr/>
            <p:nvPr/>
          </p:nvGrpSpPr>
          <p:grpSpPr>
            <a:xfrm>
              <a:off x="471199" y="1602723"/>
              <a:ext cx="1460656" cy="1387738"/>
              <a:chOff x="489860" y="2041262"/>
              <a:chExt cx="1460656" cy="1387738"/>
            </a:xfrm>
          </p:grpSpPr>
          <p:grpSp>
            <p:nvGrpSpPr>
              <p:cNvPr id="62" name="组合 61">
                <a:extLst>
                  <a:ext uri="{FF2B5EF4-FFF2-40B4-BE49-F238E27FC236}">
                    <a16:creationId xmlns:a16="http://schemas.microsoft.com/office/drawing/2014/main" id="{D6E77850-0292-4095-9ACD-D3F538AA864B}"/>
                  </a:ext>
                </a:extLst>
              </p:cNvPr>
              <p:cNvGrpSpPr/>
              <p:nvPr/>
            </p:nvGrpSpPr>
            <p:grpSpPr>
              <a:xfrm>
                <a:off x="895739" y="2041262"/>
                <a:ext cx="765110" cy="953866"/>
                <a:chOff x="1212980" y="2593910"/>
                <a:chExt cx="830424" cy="1054359"/>
              </a:xfrm>
            </p:grpSpPr>
            <p:sp>
              <p:nvSpPr>
                <p:cNvPr id="64" name="矩形: 剪去单角 63">
                  <a:extLst>
                    <a:ext uri="{FF2B5EF4-FFF2-40B4-BE49-F238E27FC236}">
                      <a16:creationId xmlns:a16="http://schemas.microsoft.com/office/drawing/2014/main" id="{036485E7-D2A0-583A-5D2E-7A9A3C728EB1}"/>
                    </a:ext>
                  </a:extLst>
                </p:cNvPr>
                <p:cNvSpPr/>
                <p:nvPr/>
              </p:nvSpPr>
              <p:spPr>
                <a:xfrm>
                  <a:off x="1212980" y="2593910"/>
                  <a:ext cx="830424" cy="1054359"/>
                </a:xfrm>
                <a:prstGeom prst="snip1Rect">
                  <a:avLst>
                    <a:gd name="adj" fmla="val 26780"/>
                  </a:avLst>
                </a:prstGeom>
                <a:no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65" name="直角三角形 64">
                  <a:extLst>
                    <a:ext uri="{FF2B5EF4-FFF2-40B4-BE49-F238E27FC236}">
                      <a16:creationId xmlns:a16="http://schemas.microsoft.com/office/drawing/2014/main" id="{2A7099C0-8597-DF57-DD8E-0118B6707C6D}"/>
                    </a:ext>
                  </a:extLst>
                </p:cNvPr>
                <p:cNvSpPr/>
                <p:nvPr/>
              </p:nvSpPr>
              <p:spPr>
                <a:xfrm>
                  <a:off x="1810139" y="2593910"/>
                  <a:ext cx="233265" cy="233265"/>
                </a:xfrm>
                <a:prstGeom prst="rtTriangle">
                  <a:avLst/>
                </a:prstGeom>
                <a:no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63" name="文本框 62">
                <a:extLst>
                  <a:ext uri="{FF2B5EF4-FFF2-40B4-BE49-F238E27FC236}">
                    <a16:creationId xmlns:a16="http://schemas.microsoft.com/office/drawing/2014/main" id="{85E8DF44-8910-CC3F-4749-D33EEB8E21D0}"/>
                  </a:ext>
                </a:extLst>
              </p:cNvPr>
              <p:cNvSpPr txBox="1"/>
              <p:nvPr/>
            </p:nvSpPr>
            <p:spPr>
              <a:xfrm>
                <a:off x="489860" y="3059668"/>
                <a:ext cx="146065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dirty="0">
                    <a:solidFill>
                      <a:schemeClr val="bg1"/>
                    </a:solidFill>
                  </a:rPr>
                  <a:t>   kinematics</a:t>
                </a:r>
                <a:endParaRPr lang="zh-CN" altLang="en-US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66" name="组合 65">
              <a:extLst>
                <a:ext uri="{FF2B5EF4-FFF2-40B4-BE49-F238E27FC236}">
                  <a16:creationId xmlns:a16="http://schemas.microsoft.com/office/drawing/2014/main" id="{BD7BA6DD-A14E-75BF-CFC9-7161D01411E1}"/>
                </a:ext>
              </a:extLst>
            </p:cNvPr>
            <p:cNvGrpSpPr/>
            <p:nvPr/>
          </p:nvGrpSpPr>
          <p:grpSpPr>
            <a:xfrm>
              <a:off x="471199" y="3276445"/>
              <a:ext cx="1773884" cy="1399480"/>
              <a:chOff x="467386" y="2041262"/>
              <a:chExt cx="1773884" cy="1399480"/>
            </a:xfrm>
          </p:grpSpPr>
          <p:grpSp>
            <p:nvGrpSpPr>
              <p:cNvPr id="67" name="组合 66">
                <a:extLst>
                  <a:ext uri="{FF2B5EF4-FFF2-40B4-BE49-F238E27FC236}">
                    <a16:creationId xmlns:a16="http://schemas.microsoft.com/office/drawing/2014/main" id="{E2827623-71C8-F144-8168-69AB85DD484B}"/>
                  </a:ext>
                </a:extLst>
              </p:cNvPr>
              <p:cNvGrpSpPr/>
              <p:nvPr/>
            </p:nvGrpSpPr>
            <p:grpSpPr>
              <a:xfrm>
                <a:off x="895739" y="2041262"/>
                <a:ext cx="765110" cy="953866"/>
                <a:chOff x="1212980" y="2593910"/>
                <a:chExt cx="830424" cy="1054359"/>
              </a:xfrm>
            </p:grpSpPr>
            <p:sp>
              <p:nvSpPr>
                <p:cNvPr id="69" name="矩形: 剪去单角 68">
                  <a:extLst>
                    <a:ext uri="{FF2B5EF4-FFF2-40B4-BE49-F238E27FC236}">
                      <a16:creationId xmlns:a16="http://schemas.microsoft.com/office/drawing/2014/main" id="{C07AE640-8F1D-08F2-AD0F-CAF673C36E7D}"/>
                    </a:ext>
                  </a:extLst>
                </p:cNvPr>
                <p:cNvSpPr/>
                <p:nvPr/>
              </p:nvSpPr>
              <p:spPr>
                <a:xfrm>
                  <a:off x="1212980" y="2593910"/>
                  <a:ext cx="830424" cy="1054359"/>
                </a:xfrm>
                <a:prstGeom prst="snip1Rect">
                  <a:avLst>
                    <a:gd name="adj" fmla="val 26780"/>
                  </a:avLst>
                </a:prstGeom>
                <a:no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70" name="直角三角形 69">
                  <a:extLst>
                    <a:ext uri="{FF2B5EF4-FFF2-40B4-BE49-F238E27FC236}">
                      <a16:creationId xmlns:a16="http://schemas.microsoft.com/office/drawing/2014/main" id="{52D87A1E-16DE-A3F1-7736-FD3CEC4C9679}"/>
                    </a:ext>
                  </a:extLst>
                </p:cNvPr>
                <p:cNvSpPr/>
                <p:nvPr/>
              </p:nvSpPr>
              <p:spPr>
                <a:xfrm>
                  <a:off x="1810139" y="2593910"/>
                  <a:ext cx="233265" cy="233265"/>
                </a:xfrm>
                <a:prstGeom prst="rtTriangle">
                  <a:avLst/>
                </a:prstGeom>
                <a:no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68" name="文本框 67">
                <a:extLst>
                  <a:ext uri="{FF2B5EF4-FFF2-40B4-BE49-F238E27FC236}">
                    <a16:creationId xmlns:a16="http://schemas.microsoft.com/office/drawing/2014/main" id="{8F94358C-7CBE-A15C-9626-7157FD71FCE8}"/>
                  </a:ext>
                </a:extLst>
              </p:cNvPr>
              <p:cNvSpPr txBox="1"/>
              <p:nvPr/>
            </p:nvSpPr>
            <p:spPr>
              <a:xfrm>
                <a:off x="467386" y="3071410"/>
                <a:ext cx="177388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dirty="0">
                    <a:solidFill>
                      <a:schemeClr val="bg1"/>
                    </a:solidFill>
                  </a:rPr>
                  <a:t>target integrals</a:t>
                </a:r>
                <a:endParaRPr lang="zh-CN" altLang="en-US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71" name="组合 70">
              <a:extLst>
                <a:ext uri="{FF2B5EF4-FFF2-40B4-BE49-F238E27FC236}">
                  <a16:creationId xmlns:a16="http://schemas.microsoft.com/office/drawing/2014/main" id="{F58EAAD4-8587-0330-4E93-B88C5BE25C90}"/>
                </a:ext>
              </a:extLst>
            </p:cNvPr>
            <p:cNvGrpSpPr/>
            <p:nvPr/>
          </p:nvGrpSpPr>
          <p:grpSpPr>
            <a:xfrm>
              <a:off x="493673" y="4950167"/>
              <a:ext cx="1726755" cy="1387738"/>
              <a:chOff x="489860" y="2041262"/>
              <a:chExt cx="1726755" cy="1387738"/>
            </a:xfrm>
          </p:grpSpPr>
          <p:grpSp>
            <p:nvGrpSpPr>
              <p:cNvPr id="72" name="组合 71">
                <a:extLst>
                  <a:ext uri="{FF2B5EF4-FFF2-40B4-BE49-F238E27FC236}">
                    <a16:creationId xmlns:a16="http://schemas.microsoft.com/office/drawing/2014/main" id="{DB60EE8A-7748-C54B-871A-27E0A0346758}"/>
                  </a:ext>
                </a:extLst>
              </p:cNvPr>
              <p:cNvGrpSpPr/>
              <p:nvPr/>
            </p:nvGrpSpPr>
            <p:grpSpPr>
              <a:xfrm>
                <a:off x="895739" y="2041262"/>
                <a:ext cx="765110" cy="953866"/>
                <a:chOff x="1212980" y="2593910"/>
                <a:chExt cx="830424" cy="1054359"/>
              </a:xfrm>
            </p:grpSpPr>
            <p:sp>
              <p:nvSpPr>
                <p:cNvPr id="74" name="矩形: 剪去单角 73">
                  <a:extLst>
                    <a:ext uri="{FF2B5EF4-FFF2-40B4-BE49-F238E27FC236}">
                      <a16:creationId xmlns:a16="http://schemas.microsoft.com/office/drawing/2014/main" id="{8E1CCFE1-B38D-FDBD-2735-A76F9A3AAF05}"/>
                    </a:ext>
                  </a:extLst>
                </p:cNvPr>
                <p:cNvSpPr/>
                <p:nvPr/>
              </p:nvSpPr>
              <p:spPr>
                <a:xfrm>
                  <a:off x="1212980" y="2593910"/>
                  <a:ext cx="830424" cy="1054359"/>
                </a:xfrm>
                <a:prstGeom prst="snip1Rect">
                  <a:avLst>
                    <a:gd name="adj" fmla="val 26780"/>
                  </a:avLst>
                </a:prstGeom>
                <a:no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75" name="直角三角形 74">
                  <a:extLst>
                    <a:ext uri="{FF2B5EF4-FFF2-40B4-BE49-F238E27FC236}">
                      <a16:creationId xmlns:a16="http://schemas.microsoft.com/office/drawing/2014/main" id="{B30BD55C-6104-235C-8D02-A65240572094}"/>
                    </a:ext>
                  </a:extLst>
                </p:cNvPr>
                <p:cNvSpPr/>
                <p:nvPr/>
              </p:nvSpPr>
              <p:spPr>
                <a:xfrm>
                  <a:off x="1810139" y="2593910"/>
                  <a:ext cx="233265" cy="233265"/>
                </a:xfrm>
                <a:prstGeom prst="rtTriangle">
                  <a:avLst/>
                </a:prstGeom>
                <a:no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73" name="文本框 72">
                <a:extLst>
                  <a:ext uri="{FF2B5EF4-FFF2-40B4-BE49-F238E27FC236}">
                    <a16:creationId xmlns:a16="http://schemas.microsoft.com/office/drawing/2014/main" id="{3C669FA7-09EC-65CA-44FC-AC2236A417F1}"/>
                  </a:ext>
                </a:extLst>
              </p:cNvPr>
              <p:cNvSpPr txBox="1"/>
              <p:nvPr/>
            </p:nvSpPr>
            <p:spPr>
              <a:xfrm>
                <a:off x="489860" y="3059668"/>
                <a:ext cx="172675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dirty="0">
                    <a:solidFill>
                      <a:schemeClr val="bg1"/>
                    </a:solidFill>
                  </a:rPr>
                  <a:t> configurations</a:t>
                </a:r>
                <a:endParaRPr lang="zh-CN" altLang="en-US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76" name="组合 75">
              <a:extLst>
                <a:ext uri="{FF2B5EF4-FFF2-40B4-BE49-F238E27FC236}">
                  <a16:creationId xmlns:a16="http://schemas.microsoft.com/office/drawing/2014/main" id="{E1EB947C-9FC4-9D3E-9066-D08264FB8527}"/>
                </a:ext>
              </a:extLst>
            </p:cNvPr>
            <p:cNvGrpSpPr/>
            <p:nvPr/>
          </p:nvGrpSpPr>
          <p:grpSpPr>
            <a:xfrm>
              <a:off x="3700306" y="2670702"/>
              <a:ext cx="3584510" cy="2165352"/>
              <a:chOff x="3469432" y="2236814"/>
              <a:chExt cx="4293638" cy="2689387"/>
            </a:xfrm>
          </p:grpSpPr>
          <p:grpSp>
            <p:nvGrpSpPr>
              <p:cNvPr id="77" name="组合 76">
                <a:extLst>
                  <a:ext uri="{FF2B5EF4-FFF2-40B4-BE49-F238E27FC236}">
                    <a16:creationId xmlns:a16="http://schemas.microsoft.com/office/drawing/2014/main" id="{EDFA06A6-82E6-E17F-3F1C-32EF6B1B3A41}"/>
                  </a:ext>
                </a:extLst>
              </p:cNvPr>
              <p:cNvGrpSpPr/>
              <p:nvPr/>
            </p:nvGrpSpPr>
            <p:grpSpPr>
              <a:xfrm>
                <a:off x="3469432" y="2236814"/>
                <a:ext cx="4293638" cy="2689387"/>
                <a:chOff x="4066591" y="2582409"/>
                <a:chExt cx="3051110" cy="1869666"/>
              </a:xfrm>
            </p:grpSpPr>
            <p:sp>
              <p:nvSpPr>
                <p:cNvPr id="80" name="矩形 79">
                  <a:extLst>
                    <a:ext uri="{FF2B5EF4-FFF2-40B4-BE49-F238E27FC236}">
                      <a16:creationId xmlns:a16="http://schemas.microsoft.com/office/drawing/2014/main" id="{90150BB0-4804-CFDE-275D-1B822BF547D4}"/>
                    </a:ext>
                  </a:extLst>
                </p:cNvPr>
                <p:cNvSpPr/>
                <p:nvPr/>
              </p:nvSpPr>
              <p:spPr>
                <a:xfrm>
                  <a:off x="4066591" y="2582409"/>
                  <a:ext cx="3051110" cy="1869666"/>
                </a:xfrm>
                <a:prstGeom prst="rect">
                  <a:avLst/>
                </a:prstGeom>
                <a:no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81" name="矩形 80">
                  <a:extLst>
                    <a:ext uri="{FF2B5EF4-FFF2-40B4-BE49-F238E27FC236}">
                      <a16:creationId xmlns:a16="http://schemas.microsoft.com/office/drawing/2014/main" id="{8B758429-60D0-D873-AD89-ECDC46DC9040}"/>
                    </a:ext>
                  </a:extLst>
                </p:cNvPr>
                <p:cNvSpPr/>
                <p:nvPr/>
              </p:nvSpPr>
              <p:spPr>
                <a:xfrm>
                  <a:off x="4066591" y="3060441"/>
                  <a:ext cx="3051110" cy="1391634"/>
                </a:xfrm>
                <a:prstGeom prst="rect">
                  <a:avLst/>
                </a:prstGeom>
                <a:no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78" name="文本框 77">
                <a:extLst>
                  <a:ext uri="{FF2B5EF4-FFF2-40B4-BE49-F238E27FC236}">
                    <a16:creationId xmlns:a16="http://schemas.microsoft.com/office/drawing/2014/main" id="{D7F703D8-F3A1-F61C-BC4D-075BD4F0374A}"/>
                  </a:ext>
                </a:extLst>
              </p:cNvPr>
              <p:cNvSpPr txBox="1"/>
              <p:nvPr/>
            </p:nvSpPr>
            <p:spPr>
              <a:xfrm>
                <a:off x="3558926" y="2270620"/>
                <a:ext cx="2052366" cy="7367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800" dirty="0" err="1">
                    <a:solidFill>
                      <a:schemeClr val="bg1"/>
                    </a:solidFill>
                    <a:latin typeface="Imprint MT Shadow" panose="04020605060303030202" pitchFamily="82" charset="0"/>
                  </a:rPr>
                  <a:t>NeatIBP</a:t>
                </a:r>
                <a:endParaRPr lang="zh-CN" altLang="en-US" sz="2800" dirty="0">
                  <a:solidFill>
                    <a:schemeClr val="bg1"/>
                  </a:solidFill>
                  <a:latin typeface="Imprint MT Shadow" panose="04020605060303030202" pitchFamily="82" charset="0"/>
                </a:endParaRPr>
              </a:p>
            </p:txBody>
          </p:sp>
          <p:sp>
            <p:nvSpPr>
              <p:cNvPr id="79" name="文本框 78">
                <a:extLst>
                  <a:ext uri="{FF2B5EF4-FFF2-40B4-BE49-F238E27FC236}">
                    <a16:creationId xmlns:a16="http://schemas.microsoft.com/office/drawing/2014/main" id="{DDC17D6E-8DCA-0607-7B0E-BCEBCB146B95}"/>
                  </a:ext>
                </a:extLst>
              </p:cNvPr>
              <p:cNvSpPr txBox="1"/>
              <p:nvPr/>
            </p:nvSpPr>
            <p:spPr>
              <a:xfrm>
                <a:off x="3558927" y="3026736"/>
                <a:ext cx="105670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000" dirty="0">
                    <a:solidFill>
                      <a:schemeClr val="bg1"/>
                    </a:solidFill>
                    <a:latin typeface="+mj-lt"/>
                  </a:rPr>
                  <a:t>./run.sh</a:t>
                </a:r>
                <a:endParaRPr lang="zh-CN" altLang="en-US" sz="2000" dirty="0">
                  <a:solidFill>
                    <a:schemeClr val="bg1"/>
                  </a:solidFill>
                  <a:latin typeface="+mj-lt"/>
                </a:endParaRPr>
              </a:p>
            </p:txBody>
          </p:sp>
        </p:grpSp>
        <p:sp>
          <p:nvSpPr>
            <p:cNvPr id="82" name="箭头: 右 81">
              <a:extLst>
                <a:ext uri="{FF2B5EF4-FFF2-40B4-BE49-F238E27FC236}">
                  <a16:creationId xmlns:a16="http://schemas.microsoft.com/office/drawing/2014/main" id="{BE6A6726-6AEF-B957-12BC-98910926AE5C}"/>
                </a:ext>
              </a:extLst>
            </p:cNvPr>
            <p:cNvSpPr/>
            <p:nvPr/>
          </p:nvSpPr>
          <p:spPr>
            <a:xfrm rot="1156327">
              <a:off x="2130071" y="2344143"/>
              <a:ext cx="1231641" cy="311416"/>
            </a:xfrm>
            <a:prstGeom prst="rightArrow">
              <a:avLst>
                <a:gd name="adj1" fmla="val 44007"/>
                <a:gd name="adj2" fmla="val 55992"/>
              </a:avLst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3" name="箭头: 右 82">
              <a:extLst>
                <a:ext uri="{FF2B5EF4-FFF2-40B4-BE49-F238E27FC236}">
                  <a16:creationId xmlns:a16="http://schemas.microsoft.com/office/drawing/2014/main" id="{F09DA4D8-6CC9-44E7-CAA2-784E7A5AB2AD}"/>
                </a:ext>
              </a:extLst>
            </p:cNvPr>
            <p:cNvSpPr/>
            <p:nvPr/>
          </p:nvSpPr>
          <p:spPr>
            <a:xfrm rot="20191764">
              <a:off x="2124253" y="4931538"/>
              <a:ext cx="1231641" cy="311416"/>
            </a:xfrm>
            <a:prstGeom prst="rightArrow">
              <a:avLst>
                <a:gd name="adj1" fmla="val 44007"/>
                <a:gd name="adj2" fmla="val 55992"/>
              </a:avLst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4" name="箭头: 右 83">
              <a:extLst>
                <a:ext uri="{FF2B5EF4-FFF2-40B4-BE49-F238E27FC236}">
                  <a16:creationId xmlns:a16="http://schemas.microsoft.com/office/drawing/2014/main" id="{99AE5399-4665-ABC1-07A0-3B6864620754}"/>
                </a:ext>
              </a:extLst>
            </p:cNvPr>
            <p:cNvSpPr/>
            <p:nvPr/>
          </p:nvSpPr>
          <p:spPr>
            <a:xfrm>
              <a:off x="2113188" y="3669205"/>
              <a:ext cx="1231641" cy="311416"/>
            </a:xfrm>
            <a:prstGeom prst="rightArrow">
              <a:avLst>
                <a:gd name="adj1" fmla="val 44007"/>
                <a:gd name="adj2" fmla="val 55992"/>
              </a:avLst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90" name="组合 89">
              <a:extLst>
                <a:ext uri="{FF2B5EF4-FFF2-40B4-BE49-F238E27FC236}">
                  <a16:creationId xmlns:a16="http://schemas.microsoft.com/office/drawing/2014/main" id="{043CEA84-ED79-3E98-41EB-E0F59E78A012}"/>
                </a:ext>
              </a:extLst>
            </p:cNvPr>
            <p:cNvGrpSpPr/>
            <p:nvPr/>
          </p:nvGrpSpPr>
          <p:grpSpPr>
            <a:xfrm>
              <a:off x="8928725" y="3182442"/>
              <a:ext cx="2416387" cy="1483046"/>
              <a:chOff x="70104" y="2041262"/>
              <a:chExt cx="2416387" cy="1483046"/>
            </a:xfrm>
          </p:grpSpPr>
          <p:grpSp>
            <p:nvGrpSpPr>
              <p:cNvPr id="91" name="组合 90">
                <a:extLst>
                  <a:ext uri="{FF2B5EF4-FFF2-40B4-BE49-F238E27FC236}">
                    <a16:creationId xmlns:a16="http://schemas.microsoft.com/office/drawing/2014/main" id="{E9919B77-0B44-CD3A-1CE9-D41F2B521612}"/>
                  </a:ext>
                </a:extLst>
              </p:cNvPr>
              <p:cNvGrpSpPr/>
              <p:nvPr/>
            </p:nvGrpSpPr>
            <p:grpSpPr>
              <a:xfrm>
                <a:off x="895739" y="2041262"/>
                <a:ext cx="765110" cy="953866"/>
                <a:chOff x="1212980" y="2593910"/>
                <a:chExt cx="830424" cy="1054359"/>
              </a:xfrm>
            </p:grpSpPr>
            <p:sp>
              <p:nvSpPr>
                <p:cNvPr id="93" name="矩形: 剪去单角 92">
                  <a:extLst>
                    <a:ext uri="{FF2B5EF4-FFF2-40B4-BE49-F238E27FC236}">
                      <a16:creationId xmlns:a16="http://schemas.microsoft.com/office/drawing/2014/main" id="{4E549203-C2E2-2914-64B6-73399B77A24E}"/>
                    </a:ext>
                  </a:extLst>
                </p:cNvPr>
                <p:cNvSpPr/>
                <p:nvPr/>
              </p:nvSpPr>
              <p:spPr>
                <a:xfrm>
                  <a:off x="1212980" y="2593910"/>
                  <a:ext cx="830424" cy="1054359"/>
                </a:xfrm>
                <a:prstGeom prst="snip1Rect">
                  <a:avLst>
                    <a:gd name="adj" fmla="val 26780"/>
                  </a:avLst>
                </a:prstGeom>
                <a:no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94" name="直角三角形 93">
                  <a:extLst>
                    <a:ext uri="{FF2B5EF4-FFF2-40B4-BE49-F238E27FC236}">
                      <a16:creationId xmlns:a16="http://schemas.microsoft.com/office/drawing/2014/main" id="{9DD23C6D-EBFD-2086-A5D4-8FD942BD1DC5}"/>
                    </a:ext>
                  </a:extLst>
                </p:cNvPr>
                <p:cNvSpPr/>
                <p:nvPr/>
              </p:nvSpPr>
              <p:spPr>
                <a:xfrm>
                  <a:off x="1810139" y="2593910"/>
                  <a:ext cx="233265" cy="233265"/>
                </a:xfrm>
                <a:prstGeom prst="rtTriangle">
                  <a:avLst/>
                </a:prstGeom>
                <a:no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92" name="文本框 91">
                <a:extLst>
                  <a:ext uri="{FF2B5EF4-FFF2-40B4-BE49-F238E27FC236}">
                    <a16:creationId xmlns:a16="http://schemas.microsoft.com/office/drawing/2014/main" id="{9335F99F-B3B3-0302-5EC1-F5632A43A653}"/>
                  </a:ext>
                </a:extLst>
              </p:cNvPr>
              <p:cNvSpPr txBox="1"/>
              <p:nvPr/>
            </p:nvSpPr>
            <p:spPr>
              <a:xfrm>
                <a:off x="70104" y="3105562"/>
                <a:ext cx="2416387" cy="4187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dirty="0">
                    <a:solidFill>
                      <a:schemeClr val="bg1"/>
                    </a:solidFill>
                  </a:rPr>
                  <a:t>IBP Table (reduced)</a:t>
                </a:r>
                <a:endParaRPr lang="zh-CN" altLang="en-US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01" name="箭头: 右 100">
              <a:extLst>
                <a:ext uri="{FF2B5EF4-FFF2-40B4-BE49-F238E27FC236}">
                  <a16:creationId xmlns:a16="http://schemas.microsoft.com/office/drawing/2014/main" id="{4DB20912-6992-FA3D-A4DE-7ECC891C3F6A}"/>
                </a:ext>
              </a:extLst>
            </p:cNvPr>
            <p:cNvSpPr/>
            <p:nvPr/>
          </p:nvSpPr>
          <p:spPr>
            <a:xfrm>
              <a:off x="7696223" y="3742053"/>
              <a:ext cx="1231641" cy="311416"/>
            </a:xfrm>
            <a:prstGeom prst="rightArrow">
              <a:avLst>
                <a:gd name="adj1" fmla="val 44007"/>
                <a:gd name="adj2" fmla="val 55992"/>
              </a:avLst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" name="GaodingPPT-1-4">
            <a:extLst>
              <a:ext uri="{FF2B5EF4-FFF2-40B4-BE49-F238E27FC236}">
                <a16:creationId xmlns:a16="http://schemas.microsoft.com/office/drawing/2014/main" id="{5E3054FD-948A-6518-296B-43935A68989B}"/>
              </a:ext>
            </a:extLst>
          </p:cNvPr>
          <p:cNvSpPr txBox="1"/>
          <p:nvPr/>
        </p:nvSpPr>
        <p:spPr>
          <a:xfrm>
            <a:off x="7957838" y="3086667"/>
            <a:ext cx="978628" cy="574500"/>
          </a:xfrm>
          <a:prstGeom prst="rect">
            <a:avLst/>
          </a:prstGeom>
          <a:noFill/>
          <a:ln w="12700" cap="rnd" cmpd="sng" algn="ctr">
            <a:noFill/>
            <a:prstDash val="solid"/>
            <a:round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algn="ctr" defTabSz="914400">
              <a:defRPr sz="1400" b="1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 Linotype" panose="02040502050505030304"/>
                <a:ea typeface="宋体" panose="02010600030101010101" pitchFamily="2" charset="-122"/>
                <a:cs typeface="+mn-cs"/>
              </a:rPr>
              <a:t>Kira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0E0342C1-7748-BA10-9793-837546445DF6}"/>
              </a:ext>
            </a:extLst>
          </p:cNvPr>
          <p:cNvSpPr txBox="1"/>
          <p:nvPr/>
        </p:nvSpPr>
        <p:spPr>
          <a:xfrm>
            <a:off x="3575503" y="5348539"/>
            <a:ext cx="5582676" cy="132343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j-lt"/>
                <a:ea typeface="华文细黑"/>
              </a:rPr>
              <a:t>PerformIBPReduction</a:t>
            </a:r>
            <a:r>
              <a:rPr kumimoji="0" lang="en-US" altLang="zh-CN" sz="200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j-lt"/>
                <a:ea typeface="华文细黑"/>
              </a:rPr>
              <a:t> = True;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000" dirty="0" err="1">
                <a:solidFill>
                  <a:schemeClr val="bg1">
                    <a:lumMod val="95000"/>
                  </a:schemeClr>
                </a:solidFill>
                <a:latin typeface="+mj-lt"/>
                <a:ea typeface="华文细黑"/>
              </a:rPr>
              <a:t>IBPReductionMethod</a:t>
            </a:r>
            <a:r>
              <a:rPr lang="en-US" altLang="zh-CN" sz="2000" dirty="0">
                <a:solidFill>
                  <a:schemeClr val="bg1">
                    <a:lumMod val="95000"/>
                  </a:schemeClr>
                </a:solidFill>
                <a:latin typeface="+mj-lt"/>
                <a:ea typeface="华文细黑"/>
              </a:rPr>
              <a:t> = “Kira”;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j-lt"/>
                <a:ea typeface="华文细黑"/>
              </a:rPr>
              <a:t>KiraCommand</a:t>
            </a:r>
            <a:r>
              <a:rPr kumimoji="0" lang="en-US" altLang="zh-CN" sz="200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j-lt"/>
                <a:ea typeface="华文细黑"/>
              </a:rPr>
              <a:t> = “/some/path/</a:t>
            </a:r>
            <a:r>
              <a:rPr kumimoji="0" lang="en-US" altLang="zh-CN" sz="200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j-lt"/>
                <a:ea typeface="华文细黑"/>
              </a:rPr>
              <a:t>kira</a:t>
            </a:r>
            <a:r>
              <a:rPr kumimoji="0" lang="en-US" altLang="zh-CN" sz="200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j-lt"/>
                <a:ea typeface="华文细黑"/>
              </a:rPr>
              <a:t>”;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000" dirty="0" err="1">
                <a:solidFill>
                  <a:schemeClr val="bg1">
                    <a:lumMod val="95000"/>
                  </a:schemeClr>
                </a:solidFill>
                <a:latin typeface="+mj-lt"/>
                <a:ea typeface="华文细黑"/>
              </a:rPr>
              <a:t>FermatPath</a:t>
            </a:r>
            <a:r>
              <a:rPr lang="en-US" altLang="zh-CN" sz="2000" dirty="0">
                <a:solidFill>
                  <a:schemeClr val="bg1">
                    <a:lumMod val="95000"/>
                  </a:schemeClr>
                </a:solidFill>
                <a:latin typeface="+mj-lt"/>
                <a:ea typeface="华文细黑"/>
              </a:rPr>
              <a:t> = “/some/path/fer64”;</a:t>
            </a:r>
          </a:p>
        </p:txBody>
      </p:sp>
      <p:sp>
        <p:nvSpPr>
          <p:cNvPr id="4" name="箭头: 下 3">
            <a:extLst>
              <a:ext uri="{FF2B5EF4-FFF2-40B4-BE49-F238E27FC236}">
                <a16:creationId xmlns:a16="http://schemas.microsoft.com/office/drawing/2014/main" id="{9115ADB1-B758-DF73-3944-3B858F58A567}"/>
              </a:ext>
            </a:extLst>
          </p:cNvPr>
          <p:cNvSpPr/>
          <p:nvPr/>
        </p:nvSpPr>
        <p:spPr>
          <a:xfrm rot="6689214">
            <a:off x="2658317" y="4599006"/>
            <a:ext cx="196686" cy="1682579"/>
          </a:xfrm>
          <a:prstGeom prst="downArrow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24656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D7B9B35-7EFA-7016-07B6-0EB476E5F6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aodingPPT-1-4">
            <a:extLst>
              <a:ext uri="{FF2B5EF4-FFF2-40B4-BE49-F238E27FC236}">
                <a16:creationId xmlns:a16="http://schemas.microsoft.com/office/drawing/2014/main" id="{0E4CAC79-108A-47A3-6B95-1A237C606355}"/>
              </a:ext>
            </a:extLst>
          </p:cNvPr>
          <p:cNvSpPr txBox="1"/>
          <p:nvPr/>
        </p:nvSpPr>
        <p:spPr>
          <a:xfrm>
            <a:off x="1546122" y="3141750"/>
            <a:ext cx="9099755" cy="574500"/>
          </a:xfrm>
          <a:prstGeom prst="rect">
            <a:avLst/>
          </a:prstGeom>
          <a:noFill/>
          <a:ln w="12700" cap="rnd" cmpd="sng" algn="ctr">
            <a:noFill/>
            <a:prstDash val="solid"/>
            <a:round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algn="ctr" defTabSz="914400">
              <a:defRPr sz="1400" b="1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0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 Linotype" panose="02040502050505030304"/>
                <a:ea typeface="宋体" panose="02010600030101010101" pitchFamily="2" charset="-122"/>
                <a:cs typeface="+mn-cs"/>
              </a:rPr>
              <a:t>NeatIBP</a:t>
            </a:r>
            <a:r>
              <a:rPr kumimoji="0" lang="en-US" altLang="zh-CN" sz="3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 Linotype" panose="02040502050505030304"/>
                <a:ea typeface="宋体" panose="02010600030101010101" pitchFamily="2" charset="-122"/>
                <a:cs typeface="+mn-cs"/>
              </a:rPr>
              <a:t> Applications</a:t>
            </a:r>
          </a:p>
        </p:txBody>
      </p:sp>
    </p:spTree>
    <p:extLst>
      <p:ext uri="{BB962C8B-B14F-4D97-AF65-F5344CB8AC3E}">
        <p14:creationId xmlns:p14="http://schemas.microsoft.com/office/powerpoint/2010/main" val="19623953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98D46EB-FDC6-122C-0683-E426E45CE4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DAE249BE-4645-D612-75F3-E11ED6A6DB30}"/>
              </a:ext>
            </a:extLst>
          </p:cNvPr>
          <p:cNvSpPr txBox="1"/>
          <p:nvPr/>
        </p:nvSpPr>
        <p:spPr>
          <a:xfrm>
            <a:off x="0" y="719802"/>
            <a:ext cx="12526040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500" b="1" dirty="0">
                <a:solidFill>
                  <a:prstClr val="white">
                    <a:lumMod val="95000"/>
                  </a:prstClr>
                </a:solidFill>
                <a:latin typeface="Palatino Linotype" panose="02040502050505030304"/>
                <a:ea typeface="华文细黑" panose="02010600040101010101" charset="-122"/>
              </a:rPr>
              <a:t>A t</a:t>
            </a:r>
            <a:r>
              <a:rPr kumimoji="0" lang="en-US" altLang="zh-CN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Palatino Linotype" panose="02040502050505030304"/>
                <a:ea typeface="华文细黑" panose="02010600040101010101" charset="-122"/>
                <a:cs typeface="+mn-cs"/>
              </a:rPr>
              <a:t>hree</a:t>
            </a:r>
            <a:r>
              <a:rPr kumimoji="0" lang="en-US" altLang="zh-CN" sz="25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Palatino Linotype" panose="02040502050505030304"/>
                <a:ea typeface="华文细黑" panose="02010600040101010101" charset="-122"/>
                <a:cs typeface="+mn-cs"/>
              </a:rPr>
              <a:t>-loop five-point </a:t>
            </a:r>
            <a:r>
              <a:rPr lang="en-US" altLang="zh-CN" sz="2500" b="1" dirty="0">
                <a:solidFill>
                  <a:prstClr val="white">
                    <a:lumMod val="95000"/>
                  </a:prstClr>
                </a:solidFill>
                <a:latin typeface="Palatino Linotype" panose="02040502050505030304"/>
                <a:ea typeface="华文细黑" panose="02010600040101010101" charset="-122"/>
              </a:rPr>
              <a:t>planar </a:t>
            </a:r>
            <a:r>
              <a:rPr kumimoji="0" lang="en-US" altLang="zh-CN" sz="25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Palatino Linotype" panose="02040502050505030304"/>
                <a:ea typeface="华文细黑" panose="02010600040101010101" charset="-122"/>
                <a:cs typeface="+mn-cs"/>
              </a:rPr>
              <a:t>diagram</a:t>
            </a:r>
            <a:endParaRPr kumimoji="0" lang="zh-CN" altLang="en-US" sz="2500" b="1" i="0" u="none" strike="noStrike" kern="1200" cap="none" spc="0" normalizeH="0" baseline="0" noProof="0" dirty="0">
              <a:ln>
                <a:noFill/>
              </a:ln>
              <a:solidFill>
                <a:srgbClr val="66FFFF"/>
              </a:solidFill>
              <a:effectLst/>
              <a:uLnTx/>
              <a:uFillTx/>
              <a:latin typeface="Palatino Linotype" panose="02040502050505030304"/>
              <a:ea typeface="华文细黑" panose="02010600040101010101" charset="-122"/>
              <a:cs typeface="+mn-cs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A8B9CFA6-97A6-E161-B185-3794749DC2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00000"/>
                    </a14:imgEffect>
                    <a14:imgEffect>
                      <a14:brightnessContrast bright="99000" contrast="99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0800000">
            <a:off x="355620" y="1399259"/>
            <a:ext cx="3335338" cy="1481647"/>
          </a:xfrm>
          <a:prstGeom prst="rect">
            <a:avLst/>
          </a:prstGeom>
        </p:spPr>
      </p:pic>
      <p:sp>
        <p:nvSpPr>
          <p:cNvPr id="54" name="文本框 53">
            <a:extLst>
              <a:ext uri="{FF2B5EF4-FFF2-40B4-BE49-F238E27FC236}">
                <a16:creationId xmlns:a16="http://schemas.microsoft.com/office/drawing/2014/main" id="{E43F6B1D-5648-F69C-A2B0-493F210F7097}"/>
              </a:ext>
            </a:extLst>
          </p:cNvPr>
          <p:cNvSpPr txBox="1"/>
          <p:nvPr/>
        </p:nvSpPr>
        <p:spPr>
          <a:xfrm>
            <a:off x="4133166" y="1521183"/>
            <a:ext cx="80588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zh-CN" sz="1600" kern="0" dirty="0" err="1">
                <a:solidFill>
                  <a:srgbClr val="66FFFF"/>
                </a:solidFill>
                <a:ea typeface="宋体" panose="02010600030101010101" pitchFamily="2" charset="-122"/>
              </a:rPr>
              <a:t>Yuanche</a:t>
            </a:r>
            <a:r>
              <a:rPr lang="en-US" altLang="zh-CN" sz="1600" kern="0" dirty="0">
                <a:solidFill>
                  <a:srgbClr val="66FFFF"/>
                </a:solidFill>
                <a:ea typeface="宋体" panose="02010600030101010101" pitchFamily="2" charset="-122"/>
              </a:rPr>
              <a:t> Liu, Antonela Matijašić, Julian </a:t>
            </a:r>
            <a:r>
              <a:rPr lang="en-US" altLang="zh-CN" sz="1600" kern="0" dirty="0" err="1">
                <a:solidFill>
                  <a:srgbClr val="66FFFF"/>
                </a:solidFill>
                <a:ea typeface="宋体" panose="02010600030101010101" pitchFamily="2" charset="-122"/>
              </a:rPr>
              <a:t>Miczajka</a:t>
            </a:r>
            <a:r>
              <a:rPr lang="en-US" altLang="zh-CN" sz="1600" kern="0" dirty="0">
                <a:solidFill>
                  <a:srgbClr val="66FFFF"/>
                </a:solidFill>
                <a:ea typeface="宋体" panose="02010600030101010101" pitchFamily="2" charset="-122"/>
              </a:rPr>
              <a:t>, Yingxuan Xu, </a:t>
            </a:r>
            <a:r>
              <a:rPr lang="en-US" altLang="zh-CN" sz="1600" kern="0" dirty="0" err="1">
                <a:solidFill>
                  <a:srgbClr val="66FFFF"/>
                </a:solidFill>
                <a:ea typeface="宋体" panose="02010600030101010101" pitchFamily="2" charset="-122"/>
              </a:rPr>
              <a:t>Yongqun</a:t>
            </a:r>
            <a:r>
              <a:rPr lang="en-US" altLang="zh-CN" sz="1600" kern="0" dirty="0">
                <a:solidFill>
                  <a:srgbClr val="66FFFF"/>
                </a:solidFill>
                <a:ea typeface="宋体" panose="02010600030101010101" pitchFamily="2" charset="-122"/>
              </a:rPr>
              <a:t> Xu, Yang Zhang, </a:t>
            </a:r>
            <a:r>
              <a:rPr lang="en-US" altLang="zh-CN" sz="1600" kern="0" dirty="0" err="1">
                <a:solidFill>
                  <a:srgbClr val="66FFFF"/>
                </a:solidFill>
                <a:ea typeface="宋体" panose="02010600030101010101" pitchFamily="2" charset="-122"/>
              </a:rPr>
              <a:t>Phys.Rev.D</a:t>
            </a:r>
            <a:r>
              <a:rPr lang="en-US" altLang="zh-CN" sz="1600" kern="0" dirty="0">
                <a:solidFill>
                  <a:srgbClr val="66FFFF"/>
                </a:solidFill>
                <a:ea typeface="宋体" panose="02010600030101010101" pitchFamily="2" charset="-122"/>
              </a:rPr>
              <a:t> 112 (2025) 1, 016021</a:t>
            </a:r>
            <a:endParaRPr lang="zh-CN" altLang="en-US" sz="1600" kern="0" dirty="0">
              <a:solidFill>
                <a:srgbClr val="66FFFF"/>
              </a:solidFill>
              <a:ea typeface="宋体" panose="02010600030101010101" pitchFamily="2" charset="-122"/>
            </a:endParaRPr>
          </a:p>
        </p:txBody>
      </p:sp>
      <p:graphicFrame>
        <p:nvGraphicFramePr>
          <p:cNvPr id="3" name="表格 2">
            <a:extLst>
              <a:ext uri="{FF2B5EF4-FFF2-40B4-BE49-F238E27FC236}">
                <a16:creationId xmlns:a16="http://schemas.microsoft.com/office/drawing/2014/main" id="{2ABBB443-A874-2EDD-D9A1-A596A09792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5018121"/>
              </p:ext>
            </p:extLst>
          </p:nvPr>
        </p:nvGraphicFramePr>
        <p:xfrm>
          <a:off x="355619" y="5377124"/>
          <a:ext cx="6450952" cy="10972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225476">
                  <a:extLst>
                    <a:ext uri="{9D8B030D-6E8A-4147-A177-3AD203B41FA5}">
                      <a16:colId xmlns:a16="http://schemas.microsoft.com/office/drawing/2014/main" val="2649955007"/>
                    </a:ext>
                  </a:extLst>
                </a:gridCol>
                <a:gridCol w="3225476">
                  <a:extLst>
                    <a:ext uri="{9D8B030D-6E8A-4147-A177-3AD203B41FA5}">
                      <a16:colId xmlns:a16="http://schemas.microsoft.com/office/drawing/2014/main" val="3498682677"/>
                    </a:ext>
                  </a:extLst>
                </a:gridCol>
              </a:tblGrid>
              <a:tr h="255143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Traditional (Laporta) IBPs</a:t>
                      </a:r>
                      <a:endParaRPr lang="zh-CN" alt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err="1"/>
                        <a:t>NeatIBP</a:t>
                      </a:r>
                      <a:endParaRPr lang="zh-CN" alt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5362107"/>
                  </a:ext>
                </a:extLst>
              </a:tr>
              <a:tr h="301978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bg1"/>
                          </a:solidFill>
                        </a:rPr>
                        <a:t>~ </a:t>
                      </a:r>
                      <a:r>
                        <a:rPr lang="en-US" altLang="zh-CN" dirty="0">
                          <a:solidFill>
                            <a:srgbClr val="FFC000"/>
                          </a:solidFill>
                        </a:rPr>
                        <a:t>1 0000 0000</a:t>
                      </a:r>
                      <a:r>
                        <a:rPr lang="en-US" altLang="zh-CN" dirty="0">
                          <a:solidFill>
                            <a:schemeClr val="bg1"/>
                          </a:solidFill>
                        </a:rPr>
                        <a:t> IBPs</a:t>
                      </a:r>
                      <a:endParaRPr lang="zh-CN" alt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bg1"/>
                          </a:solidFill>
                        </a:rPr>
                        <a:t>~</a:t>
                      </a:r>
                      <a:r>
                        <a:rPr lang="en-US" altLang="zh-CN" dirty="0">
                          <a:solidFill>
                            <a:srgbClr val="A3FA06"/>
                          </a:solidFill>
                        </a:rPr>
                        <a:t> </a:t>
                      </a:r>
                      <a:r>
                        <a:rPr lang="en-US" altLang="zh-CN" dirty="0">
                          <a:solidFill>
                            <a:srgbClr val="00FF00"/>
                          </a:solidFill>
                        </a:rPr>
                        <a:t>85000</a:t>
                      </a:r>
                      <a:r>
                        <a:rPr lang="en-US" altLang="zh-CN" dirty="0">
                          <a:solidFill>
                            <a:srgbClr val="A3FA06"/>
                          </a:solidFill>
                        </a:rPr>
                        <a:t> </a:t>
                      </a:r>
                      <a:r>
                        <a:rPr lang="en-US" altLang="zh-CN" dirty="0">
                          <a:solidFill>
                            <a:schemeClr val="bg1"/>
                          </a:solidFill>
                        </a:rPr>
                        <a:t>IBPs</a:t>
                      </a:r>
                      <a:endParaRPr lang="zh-CN" alt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814847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bg1"/>
                          </a:solidFill>
                        </a:rPr>
                        <a:t>IBP reduction </a:t>
                      </a:r>
                      <a:r>
                        <a:rPr lang="en-US" altLang="zh-CN" dirty="0">
                          <a:solidFill>
                            <a:srgbClr val="FFC000"/>
                          </a:solidFill>
                        </a:rPr>
                        <a:t>impossible</a:t>
                      </a:r>
                      <a:endParaRPr lang="zh-CN" altLang="en-US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>
                          <a:solidFill>
                            <a:schemeClr val="bg1"/>
                          </a:solidFill>
                        </a:rPr>
                        <a:t>IBP reduction </a:t>
                      </a:r>
                      <a:r>
                        <a:rPr lang="en-US" altLang="zh-CN" dirty="0">
                          <a:solidFill>
                            <a:srgbClr val="00FF00"/>
                          </a:solidFill>
                        </a:rPr>
                        <a:t>doable</a:t>
                      </a:r>
                      <a:endParaRPr lang="zh-CN" altLang="en-US" dirty="0">
                        <a:solidFill>
                          <a:srgbClr val="00FF00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92721760"/>
                  </a:ext>
                </a:extLst>
              </a:tr>
            </a:tbl>
          </a:graphicData>
        </a:graphic>
      </p:graphicFrame>
      <p:sp>
        <p:nvSpPr>
          <p:cNvPr id="5" name="文本框 4">
            <a:extLst>
              <a:ext uri="{FF2B5EF4-FFF2-40B4-BE49-F238E27FC236}">
                <a16:creationId xmlns:a16="http://schemas.microsoft.com/office/drawing/2014/main" id="{E81DFFB5-C689-0098-7279-F2D284EE7F4C}"/>
              </a:ext>
            </a:extLst>
          </p:cNvPr>
          <p:cNvSpPr txBox="1"/>
          <p:nvPr/>
        </p:nvSpPr>
        <p:spPr>
          <a:xfrm>
            <a:off x="245924" y="3712806"/>
            <a:ext cx="1182662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i="1" dirty="0">
                <a:solidFill>
                  <a:schemeClr val="bg1"/>
                </a:solidFill>
              </a:rPr>
              <a:t>“On a laptop, </a:t>
            </a:r>
            <a:r>
              <a:rPr lang="en-US" altLang="zh-CN" sz="2000" b="1" i="1" dirty="0">
                <a:solidFill>
                  <a:schemeClr val="bg1"/>
                </a:solidFill>
              </a:rPr>
              <a:t>NeatIBP</a:t>
            </a:r>
            <a:r>
              <a:rPr lang="en-US" altLang="zh-CN" sz="2000" i="1" dirty="0">
                <a:solidFill>
                  <a:schemeClr val="bg1"/>
                </a:solidFill>
              </a:rPr>
              <a:t> finds about </a:t>
            </a:r>
            <a:r>
              <a:rPr lang="en-US" altLang="zh-CN" sz="2000" i="1" dirty="0">
                <a:solidFill>
                  <a:srgbClr val="00FF00"/>
                </a:solidFill>
              </a:rPr>
              <a:t>85000</a:t>
            </a:r>
            <a:r>
              <a:rPr lang="en-US" altLang="zh-CN" sz="2000" i="1" dirty="0">
                <a:solidFill>
                  <a:schemeClr val="bg1"/>
                </a:solidFill>
              </a:rPr>
              <a:t> IBP identities in full kinematics dependence </a:t>
            </a:r>
            <a:r>
              <a:rPr lang="en-US" altLang="zh-CN" sz="2000" i="1" dirty="0">
                <a:solidFill>
                  <a:srgbClr val="A3FA06"/>
                </a:solidFill>
              </a:rPr>
              <a:t>within several hours</a:t>
            </a:r>
            <a:r>
              <a:rPr lang="en-US" altLang="zh-CN" sz="2000" i="1" dirty="0">
                <a:solidFill>
                  <a:schemeClr val="bg1"/>
                </a:solidFill>
              </a:rPr>
              <a:t>. These relations are sufficient to derive the differential equation. As a comparison, standard IBP tools would generate </a:t>
            </a:r>
            <a:r>
              <a:rPr lang="en-US" altLang="zh-CN" sz="2000" i="1" dirty="0">
                <a:solidFill>
                  <a:srgbClr val="FFC000"/>
                </a:solidFill>
              </a:rPr>
              <a:t>three orders of magnitude more IBP relations</a:t>
            </a:r>
            <a:r>
              <a:rPr lang="en-US" altLang="zh-CN" sz="2000" i="1" dirty="0">
                <a:solidFill>
                  <a:schemeClr val="bg1"/>
                </a:solidFill>
              </a:rPr>
              <a:t>, which make the reduction computation impossible.”</a:t>
            </a:r>
            <a:endParaRPr lang="zh-CN" altLang="en-US" sz="2000" i="1" dirty="0">
              <a:solidFill>
                <a:schemeClr val="bg1"/>
              </a:solidFill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44FBF6A5-2C3A-B310-91F2-4501E6970547}"/>
              </a:ext>
            </a:extLst>
          </p:cNvPr>
          <p:cNvSpPr txBox="1"/>
          <p:nvPr/>
        </p:nvSpPr>
        <p:spPr>
          <a:xfrm>
            <a:off x="0" y="145069"/>
            <a:ext cx="4299653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5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Palatino Linotype" panose="02040502050505030304"/>
                <a:ea typeface="华文细黑" panose="02010600040101010101" charset="-122"/>
                <a:cs typeface="+mn-cs"/>
              </a:rPr>
              <a:t>Applications of </a:t>
            </a:r>
            <a:r>
              <a:rPr kumimoji="0" lang="en-US" altLang="zh-CN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Palatino Linotype" panose="02040502050505030304"/>
                <a:ea typeface="华文细黑" panose="02010600040101010101" charset="-122"/>
                <a:cs typeface="+mn-cs"/>
              </a:rPr>
              <a:t>NeatIBP</a:t>
            </a:r>
            <a:endParaRPr kumimoji="0" lang="zh-CN" altLang="en-US" sz="2500" b="1" i="0" u="none" strike="noStrike" kern="1200" cap="none" spc="0" normalizeH="0" baseline="0" noProof="0" dirty="0">
              <a:ln>
                <a:noFill/>
              </a:ln>
              <a:solidFill>
                <a:srgbClr val="66FFFF"/>
              </a:solidFill>
              <a:effectLst/>
              <a:uLnTx/>
              <a:uFillTx/>
              <a:latin typeface="Palatino Linotype" panose="02040502050505030304"/>
              <a:ea typeface="华文细黑" panose="02010600040101010101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43503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C331533-7883-5100-6C1B-444FA84396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9ED020AD-98A7-0005-8D4D-10F147372545}"/>
              </a:ext>
            </a:extLst>
          </p:cNvPr>
          <p:cNvSpPr txBox="1"/>
          <p:nvPr/>
        </p:nvSpPr>
        <p:spPr>
          <a:xfrm>
            <a:off x="0" y="740486"/>
            <a:ext cx="12526040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5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Palatino Linotype" panose="02040502050505030304"/>
                <a:ea typeface="华文细黑" panose="02010600040101010101" charset="-122"/>
                <a:cs typeface="+mn-cs"/>
              </a:rPr>
              <a:t>More three-loop five-point planar diagrams</a:t>
            </a:r>
            <a:endParaRPr kumimoji="0" lang="zh-CN" altLang="en-US" sz="2500" b="1" i="0" u="none" strike="noStrike" kern="1200" cap="none" spc="0" normalizeH="0" baseline="0" noProof="0" dirty="0">
              <a:ln>
                <a:noFill/>
              </a:ln>
              <a:solidFill>
                <a:srgbClr val="66FFFF"/>
              </a:solidFill>
              <a:effectLst/>
              <a:uLnTx/>
              <a:uFillTx/>
              <a:latin typeface="Palatino Linotype" panose="02040502050505030304"/>
              <a:ea typeface="华文细黑" panose="02010600040101010101" charset="-122"/>
              <a:cs typeface="+mn-cs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374EE44C-3996-5843-0089-872CA91E8D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00000"/>
                    </a14:imgEffect>
                    <a14:imgEffect>
                      <a14:brightnessContrast bright="99000" contrast="99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071527" y="1157019"/>
            <a:ext cx="2566169" cy="2089692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D0A2FD62-AF1A-2552-EF51-865F2C29350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100000"/>
                    </a14:imgEffect>
                    <a14:imgEffect>
                      <a14:brightnessContrast bright="99000" contrast="99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82717" y="1416267"/>
            <a:ext cx="3335339" cy="1701704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012BEB82-387F-A562-1D82-C2C40BCF16F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100000"/>
                    </a14:imgEffect>
                    <a14:imgEffect>
                      <a14:brightnessContrast bright="99000" contrast="99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62947" y="1186349"/>
            <a:ext cx="2756760" cy="2042044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680F7538-ABB3-F25E-0D60-9EA68DD459B5}"/>
              </a:ext>
            </a:extLst>
          </p:cNvPr>
          <p:cNvSpPr txBox="1"/>
          <p:nvPr/>
        </p:nvSpPr>
        <p:spPr>
          <a:xfrm>
            <a:off x="526859" y="3515425"/>
            <a:ext cx="1011083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de-DE" altLang="zh-CN" sz="1800" i="0" u="none" strike="noStrike" kern="1200" cap="none" spc="0" normalizeH="0" baseline="0" noProof="0" dirty="0">
                <a:ln>
                  <a:noFill/>
                </a:ln>
                <a:solidFill>
                  <a:srgbClr val="66FFFF"/>
                </a:solidFill>
                <a:effectLst/>
                <a:uLnTx/>
                <a:uFillTx/>
                <a:latin typeface="Palatino Linotype"/>
                <a:ea typeface="黑体" panose="02010609060101010101" pitchFamily="49" charset="-122"/>
                <a:cs typeface="+mj-cs"/>
              </a:rPr>
              <a:t>Dmitry Chicherin, Yu Wu, Zihao Wu, Yongqun Xu, Shun-Qing Zhang, Yang Zhang, </a:t>
            </a:r>
            <a:r>
              <a:rPr kumimoji="0" lang="en-US" altLang="zh-CN" sz="1800" i="0" u="none" strike="noStrike" kern="1200" cap="none" spc="0" normalizeH="0" baseline="0" noProof="0" dirty="0">
                <a:ln>
                  <a:noFill/>
                </a:ln>
                <a:solidFill>
                  <a:srgbClr val="66FFFF"/>
                </a:solidFill>
                <a:effectLst/>
                <a:uLnTx/>
                <a:uFillTx/>
                <a:latin typeface="Palatino Linotype"/>
                <a:ea typeface="黑体" panose="02010609060101010101" pitchFamily="49" charset="-122"/>
                <a:cs typeface="+mj-cs"/>
              </a:rPr>
              <a:t>2512.17330</a:t>
            </a:r>
            <a:endParaRPr lang="zh-CN" altLang="en-US" dirty="0">
              <a:solidFill>
                <a:srgbClr val="66FFFF"/>
              </a:solidFill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654911F8-262B-9053-A35C-BAD7589DDD81}"/>
              </a:ext>
            </a:extLst>
          </p:cNvPr>
          <p:cNvSpPr txBox="1"/>
          <p:nvPr/>
        </p:nvSpPr>
        <p:spPr>
          <a:xfrm>
            <a:off x="199883" y="4282211"/>
            <a:ext cx="1179223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20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Palatino Linotype" panose="02040502050505030304"/>
                <a:ea typeface="华文细黑" panose="02010600040101010101" charset="-122"/>
                <a:cs typeface="+mn-cs"/>
              </a:rPr>
              <a:t>With the </a:t>
            </a:r>
            <a:r>
              <a:rPr kumimoji="0" lang="en-US" altLang="zh-CN" sz="2200" i="0" u="none" strike="noStrike" kern="1200" cap="none" spc="0" normalizeH="0" baseline="0" noProof="0" dirty="0">
                <a:ln>
                  <a:noFill/>
                </a:ln>
                <a:solidFill>
                  <a:srgbClr val="66FFFF"/>
                </a:solidFill>
                <a:effectLst/>
                <a:uLnTx/>
                <a:uFillTx/>
                <a:latin typeface="Palatino Linotype" panose="02040502050505030304"/>
                <a:ea typeface="华文细黑" panose="02010600040101010101" charset="-122"/>
                <a:cs typeface="+mn-cs"/>
              </a:rPr>
              <a:t>spanning cuts </a:t>
            </a:r>
            <a:r>
              <a:rPr kumimoji="0" lang="en-US" altLang="zh-CN" sz="220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Palatino Linotype" panose="02040502050505030304"/>
                <a:ea typeface="华文细黑" panose="02010600040101010101" charset="-122"/>
                <a:cs typeface="+mn-cs"/>
              </a:rPr>
              <a:t>method developed in the latest version </a:t>
            </a:r>
            <a:r>
              <a:rPr kumimoji="0" lang="en-US" altLang="zh-CN" sz="22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alatino Linotype" panose="02040502050505030304"/>
                <a:ea typeface="华文细黑" panose="02010600040101010101" charset="-122"/>
                <a:cs typeface="+mn-cs"/>
              </a:rPr>
              <a:t>of </a:t>
            </a:r>
            <a:r>
              <a:rPr kumimoji="0" lang="en-US" altLang="zh-CN" sz="2200" i="0" u="none" strike="noStrike" kern="1200" cap="none" spc="0" normalizeH="0" baseline="0" noProof="0" dirty="0" err="1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Palatino Linotype" panose="02040502050505030304"/>
                <a:ea typeface="华文细黑" panose="02010600040101010101" charset="-122"/>
                <a:cs typeface="+mn-cs"/>
              </a:rPr>
              <a:t>NeatIBP</a:t>
            </a:r>
            <a:r>
              <a:rPr kumimoji="0" lang="en-US" altLang="zh-CN" sz="2200" i="0" u="none" strike="noStrike" kern="1200" cap="none" spc="0" normalizeH="0" baseline="0" noProof="0" dirty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Palatino Linotype" panose="02040502050505030304"/>
                <a:ea typeface="华文细黑" panose="02010600040101010101" charset="-122"/>
                <a:cs typeface="+mn-cs"/>
              </a:rPr>
              <a:t> (1.1)</a:t>
            </a:r>
            <a:r>
              <a:rPr kumimoji="0" lang="en-US" altLang="zh-CN" sz="220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Palatino Linotype" panose="02040502050505030304"/>
                <a:ea typeface="华文细黑" panose="02010600040101010101" charset="-122"/>
                <a:cs typeface="+mn-cs"/>
              </a:rPr>
              <a:t>, there </a:t>
            </a:r>
            <a:r>
              <a:rPr kumimoji="0" lang="en-US" altLang="zh-CN" sz="22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alatino Linotype" panose="02040502050505030304"/>
                <a:ea typeface="华文细黑" panose="02010600040101010101" charset="-122"/>
                <a:cs typeface="+mn-cs"/>
              </a:rPr>
              <a:t>are </a:t>
            </a:r>
            <a:r>
              <a:rPr kumimoji="0" lang="en-US" altLang="zh-CN" sz="2200" i="0" u="none" strike="noStrike" kern="1200" cap="none" spc="0" normalizeH="0" baseline="0" noProof="0" dirty="0">
                <a:ln>
                  <a:noFill/>
                </a:ln>
                <a:solidFill>
                  <a:srgbClr val="A3FA06"/>
                </a:solidFill>
                <a:effectLst/>
                <a:uLnTx/>
                <a:uFillTx/>
                <a:latin typeface="Palatino Linotype" panose="02040502050505030304"/>
                <a:ea typeface="华文细黑" panose="02010600040101010101" charset="-122"/>
                <a:cs typeface="+mn-cs"/>
              </a:rPr>
              <a:t>break throughs </a:t>
            </a:r>
            <a:r>
              <a:rPr kumimoji="0" lang="en-US" altLang="zh-CN" sz="220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Palatino Linotype" panose="02040502050505030304"/>
                <a:ea typeface="华文细黑" panose="02010600040101010101" charset="-122"/>
                <a:cs typeface="+mn-cs"/>
              </a:rPr>
              <a:t>on the above diagrams.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9A346C07-64E7-170B-28DE-68016286C130}"/>
              </a:ext>
            </a:extLst>
          </p:cNvPr>
          <p:cNvSpPr txBox="1"/>
          <p:nvPr/>
        </p:nvSpPr>
        <p:spPr>
          <a:xfrm>
            <a:off x="0" y="145069"/>
            <a:ext cx="4299653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5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Palatino Linotype" panose="02040502050505030304"/>
                <a:ea typeface="华文细黑" panose="02010600040101010101" charset="-122"/>
                <a:cs typeface="+mn-cs"/>
              </a:rPr>
              <a:t>Applications of </a:t>
            </a:r>
            <a:r>
              <a:rPr kumimoji="0" lang="en-US" altLang="zh-CN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Palatino Linotype" panose="02040502050505030304"/>
                <a:ea typeface="华文细黑" panose="02010600040101010101" charset="-122"/>
                <a:cs typeface="+mn-cs"/>
              </a:rPr>
              <a:t>NeatIBP</a:t>
            </a:r>
            <a:endParaRPr kumimoji="0" lang="zh-CN" altLang="en-US" sz="2500" b="1" i="0" u="none" strike="noStrike" kern="1200" cap="none" spc="0" normalizeH="0" baseline="0" noProof="0" dirty="0">
              <a:ln>
                <a:noFill/>
              </a:ln>
              <a:solidFill>
                <a:srgbClr val="66FFFF"/>
              </a:solidFill>
              <a:effectLst/>
              <a:uLnTx/>
              <a:uFillTx/>
              <a:latin typeface="Palatino Linotype" panose="02040502050505030304"/>
              <a:ea typeface="华文细黑" panose="02010600040101010101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42261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EF774AC-751B-124A-E7BC-C9F3D82CA5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>
            <a:extLst>
              <a:ext uri="{FF2B5EF4-FFF2-40B4-BE49-F238E27FC236}">
                <a16:creationId xmlns:a16="http://schemas.microsoft.com/office/drawing/2014/main" id="{DC666689-F8E0-2E3E-1E15-DA2C7F653C48}"/>
              </a:ext>
            </a:extLst>
          </p:cNvPr>
          <p:cNvSpPr txBox="1"/>
          <p:nvPr/>
        </p:nvSpPr>
        <p:spPr>
          <a:xfrm>
            <a:off x="250312" y="3628346"/>
            <a:ext cx="719117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altLang="zh-CN" sz="2200" b="1" dirty="0">
                <a:solidFill>
                  <a:srgbClr val="FFFFFF"/>
                </a:solidFill>
                <a:latin typeface="Palatino Linotype" panose="02040502050505030304"/>
                <a:ea typeface="宋体" panose="02010600030101010101" pitchFamily="2" charset="-122"/>
              </a:rPr>
              <a:t>Latest amplitude progress: NNLO correction in QCD</a:t>
            </a:r>
            <a:endParaRPr kumimoji="0" lang="en-US" altLang="zh-CN" sz="2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alatino Linotype" panose="020405020505050303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F91D8BB9-B004-377E-4446-E81D1B7D0C9A}"/>
              </a:ext>
            </a:extLst>
          </p:cNvPr>
          <p:cNvSpPr txBox="1"/>
          <p:nvPr/>
        </p:nvSpPr>
        <p:spPr>
          <a:xfrm>
            <a:off x="4500581" y="4514414"/>
            <a:ext cx="45001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zh-CN" sz="1500" kern="0" dirty="0">
                <a:solidFill>
                  <a:srgbClr val="66FFFF"/>
                </a:solidFill>
                <a:ea typeface="宋体" panose="02010600030101010101" pitchFamily="2" charset="-122"/>
              </a:rPr>
              <a:t>Simon Badger, Heribertus Bayu Hartanto, ZW, Yang Zhang and Simone Zoia,</a:t>
            </a:r>
            <a:r>
              <a:rPr lang="en-US" altLang="zh-CN" sz="1500" b="0" i="1" kern="1200" dirty="0">
                <a:solidFill>
                  <a:srgbClr val="66FFFF"/>
                </a:solidFill>
                <a:effectLst/>
                <a:latin typeface="+mj-lt"/>
                <a:ea typeface="+mn-ea"/>
                <a:cs typeface="+mn-cs"/>
              </a:rPr>
              <a:t> </a:t>
            </a:r>
            <a:r>
              <a:rPr lang="en-US" altLang="zh-CN" sz="1500" i="1" kern="0" dirty="0">
                <a:solidFill>
                  <a:srgbClr val="66FFFF"/>
                </a:solidFill>
                <a:ea typeface="宋体" panose="02010600030101010101" pitchFamily="2" charset="-122"/>
              </a:rPr>
              <a:t>JHEP</a:t>
            </a:r>
            <a:r>
              <a:rPr lang="en-US" altLang="zh-CN" sz="1500" kern="0" dirty="0">
                <a:solidFill>
                  <a:srgbClr val="66FFFF"/>
                </a:solidFill>
                <a:ea typeface="宋体" panose="02010600030101010101" pitchFamily="2" charset="-122"/>
              </a:rPr>
              <a:t> 03 (2025) 066</a:t>
            </a:r>
          </a:p>
          <a:p>
            <a:pPr>
              <a:defRPr/>
            </a:pPr>
            <a:endParaRPr lang="zh-CN" altLang="en-US" kern="0" dirty="0">
              <a:solidFill>
                <a:srgbClr val="66FFFF"/>
              </a:solidFill>
              <a:ea typeface="宋体" panose="02010600030101010101" pitchFamily="2" charset="-122"/>
            </a:endParaRPr>
          </a:p>
        </p:txBody>
      </p:sp>
      <p:pic>
        <p:nvPicPr>
          <p:cNvPr id="23" name="图片 22">
            <a:extLst>
              <a:ext uri="{FF2B5EF4-FFF2-40B4-BE49-F238E27FC236}">
                <a16:creationId xmlns:a16="http://schemas.microsoft.com/office/drawing/2014/main" id="{D7BC2DB7-A3DA-4125-4898-D059125102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153" y="4613231"/>
            <a:ext cx="2422182" cy="1699434"/>
          </a:xfrm>
          <a:prstGeom prst="rect">
            <a:avLst/>
          </a:prstGeom>
        </p:spPr>
      </p:pic>
      <p:sp>
        <p:nvSpPr>
          <p:cNvPr id="25" name="文本框 24">
            <a:extLst>
              <a:ext uri="{FF2B5EF4-FFF2-40B4-BE49-F238E27FC236}">
                <a16:creationId xmlns:a16="http://schemas.microsoft.com/office/drawing/2014/main" id="{4E35ECEF-3C60-A0D9-463F-5A357E1DC1AB}"/>
              </a:ext>
            </a:extLst>
          </p:cNvPr>
          <p:cNvSpPr txBox="1"/>
          <p:nvPr/>
        </p:nvSpPr>
        <p:spPr>
          <a:xfrm>
            <a:off x="85060" y="914362"/>
            <a:ext cx="3836945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500" b="1" dirty="0">
                <a:solidFill>
                  <a:srgbClr val="FFFFFF"/>
                </a:solidFill>
                <a:latin typeface="Palatino Linotype" panose="02040502050505030304"/>
                <a:ea typeface="宋体" panose="02010600030101010101" pitchFamily="2" charset="-122"/>
              </a:rPr>
              <a:t>𝑊𝛾𝛾 </a:t>
            </a:r>
            <a:r>
              <a:rPr lang="en-US" altLang="zh-CN" sz="2500" b="1" dirty="0">
                <a:solidFill>
                  <a:srgbClr val="FFFFFF"/>
                </a:solidFill>
                <a:latin typeface="Palatino Linotype" panose="02040502050505030304"/>
                <a:ea typeface="宋体" panose="02010600030101010101" pitchFamily="2" charset="-122"/>
              </a:rPr>
              <a:t>production at LHC </a:t>
            </a:r>
            <a:endParaRPr lang="zh-CN" altLang="en-US" sz="2500" dirty="0"/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2572CD0E-3A32-4090-7C71-B29A05A15DC9}"/>
              </a:ext>
            </a:extLst>
          </p:cNvPr>
          <p:cNvSpPr txBox="1"/>
          <p:nvPr/>
        </p:nvSpPr>
        <p:spPr>
          <a:xfrm>
            <a:off x="250313" y="1484728"/>
            <a:ext cx="398016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altLang="zh-CN" sz="2200" b="1" dirty="0">
                <a:solidFill>
                  <a:srgbClr val="FFFFFF"/>
                </a:solidFill>
                <a:latin typeface="Palatino Linotype" panose="02040502050505030304"/>
                <a:ea typeface="宋体" panose="02010600030101010101" pitchFamily="2" charset="-122"/>
              </a:rPr>
              <a:t>Cross section measurements</a:t>
            </a:r>
            <a:endParaRPr kumimoji="0" lang="en-US" altLang="zh-CN" sz="2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alatino Linotype" panose="020405020505050303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8E49BDE7-2D13-D0B5-141E-6740D52E9DCF}"/>
              </a:ext>
            </a:extLst>
          </p:cNvPr>
          <p:cNvSpPr txBox="1"/>
          <p:nvPr/>
        </p:nvSpPr>
        <p:spPr>
          <a:xfrm>
            <a:off x="4500581" y="1582374"/>
            <a:ext cx="2140025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200" b="1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ATLAS</a:t>
            </a:r>
            <a:endParaRPr lang="zh-CN" altLang="en-US" sz="2200" b="1" dirty="0">
              <a:solidFill>
                <a:schemeClr val="bg1"/>
              </a:solidFill>
              <a:latin typeface="Segoe UI Black" panose="020B0A02040204020203" pitchFamily="34" charset="0"/>
            </a:endParaRPr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6D86C914-0F28-4D92-B620-BA937DD430D8}"/>
              </a:ext>
            </a:extLst>
          </p:cNvPr>
          <p:cNvSpPr txBox="1"/>
          <p:nvPr/>
        </p:nvSpPr>
        <p:spPr>
          <a:xfrm>
            <a:off x="7833693" y="1568934"/>
            <a:ext cx="2140025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200" b="1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CMS</a:t>
            </a:r>
            <a:endParaRPr lang="zh-CN" altLang="en-US" sz="2200" b="1" dirty="0">
              <a:solidFill>
                <a:schemeClr val="bg1"/>
              </a:solidFill>
              <a:latin typeface="Segoe UI Black" panose="020B0A02040204020203" pitchFamily="34" charset="0"/>
            </a:endParaRPr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id="{625928C1-770D-90F5-9CA8-362F34DAB2B7}"/>
              </a:ext>
            </a:extLst>
          </p:cNvPr>
          <p:cNvSpPr txBox="1"/>
          <p:nvPr/>
        </p:nvSpPr>
        <p:spPr>
          <a:xfrm>
            <a:off x="4500581" y="2059428"/>
            <a:ext cx="324427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zh-CN" sz="1500" kern="0" dirty="0">
                <a:solidFill>
                  <a:srgbClr val="66FFFF"/>
                </a:solidFill>
                <a:ea typeface="宋体" panose="02010600030101010101" pitchFamily="2" charset="-122"/>
              </a:rPr>
              <a:t>Phys. Rev. Lett. 115 (2015) 031802</a:t>
            </a:r>
          </a:p>
          <a:p>
            <a:pPr>
              <a:defRPr/>
            </a:pPr>
            <a:r>
              <a:rPr lang="en-US" altLang="zh-CN" sz="1500" kern="0" dirty="0">
                <a:solidFill>
                  <a:srgbClr val="66FFFF"/>
                </a:solidFill>
                <a:ea typeface="宋体" panose="02010600030101010101" pitchFamily="2" charset="-122"/>
              </a:rPr>
              <a:t>Phys. Lett. B 848 (2024) 138400 </a:t>
            </a:r>
            <a:endParaRPr lang="zh-CN" altLang="en-US" sz="1500" kern="0" dirty="0">
              <a:solidFill>
                <a:srgbClr val="66FFFF"/>
              </a:solidFill>
              <a:ea typeface="宋体" panose="02010600030101010101" pitchFamily="2" charset="-122"/>
            </a:endParaRPr>
          </a:p>
        </p:txBody>
      </p:sp>
      <p:sp>
        <p:nvSpPr>
          <p:cNvPr id="39" name="文本框 38">
            <a:extLst>
              <a:ext uri="{FF2B5EF4-FFF2-40B4-BE49-F238E27FC236}">
                <a16:creationId xmlns:a16="http://schemas.microsoft.com/office/drawing/2014/main" id="{E4996938-DD07-596B-0BBD-7982DDA5C418}"/>
              </a:ext>
            </a:extLst>
          </p:cNvPr>
          <p:cNvSpPr txBox="1"/>
          <p:nvPr/>
        </p:nvSpPr>
        <p:spPr>
          <a:xfrm>
            <a:off x="7833693" y="2028650"/>
            <a:ext cx="324427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zh-CN" sz="1500" kern="0" dirty="0">
                <a:solidFill>
                  <a:srgbClr val="66FFFF"/>
                </a:solidFill>
                <a:ea typeface="宋体" panose="02010600030101010101" pitchFamily="2" charset="-122"/>
              </a:rPr>
              <a:t>JHEP 10 (2017) 072</a:t>
            </a:r>
          </a:p>
          <a:p>
            <a:pPr>
              <a:defRPr/>
            </a:pPr>
            <a:r>
              <a:rPr lang="en-US" altLang="zh-CN" sz="1500" kern="0" dirty="0">
                <a:solidFill>
                  <a:srgbClr val="66FFFF"/>
                </a:solidFill>
                <a:ea typeface="宋体" panose="02010600030101010101" pitchFamily="2" charset="-122"/>
              </a:rPr>
              <a:t>JHEP 10 (2021) 174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397CB3FD-86EA-EC26-6B7E-222583F4C4A9}"/>
              </a:ext>
            </a:extLst>
          </p:cNvPr>
          <p:cNvSpPr txBox="1"/>
          <p:nvPr/>
        </p:nvSpPr>
        <p:spPr>
          <a:xfrm>
            <a:off x="0" y="145069"/>
            <a:ext cx="4299653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5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Palatino Linotype" panose="02040502050505030304"/>
                <a:ea typeface="华文细黑" panose="02010600040101010101" charset="-122"/>
                <a:cs typeface="+mn-cs"/>
              </a:rPr>
              <a:t>Applications of </a:t>
            </a:r>
            <a:r>
              <a:rPr kumimoji="0" lang="en-US" altLang="zh-CN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Palatino Linotype" panose="02040502050505030304"/>
                <a:ea typeface="华文细黑" panose="02010600040101010101" charset="-122"/>
                <a:cs typeface="+mn-cs"/>
              </a:rPr>
              <a:t>NeatIBP</a:t>
            </a:r>
            <a:endParaRPr kumimoji="0" lang="zh-CN" altLang="en-US" sz="2500" b="1" i="0" u="none" strike="noStrike" kern="1200" cap="none" spc="0" normalizeH="0" baseline="0" noProof="0" dirty="0">
              <a:ln>
                <a:noFill/>
              </a:ln>
              <a:solidFill>
                <a:srgbClr val="66FFFF"/>
              </a:solidFill>
              <a:effectLst/>
              <a:uLnTx/>
              <a:uFillTx/>
              <a:latin typeface="Palatino Linotype" panose="02040502050505030304"/>
              <a:ea typeface="华文细黑" panose="02010600040101010101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17809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1EBD498-5FE9-D818-3D24-5E2ADC8EAC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>
            <a:extLst>
              <a:ext uri="{FF2B5EF4-FFF2-40B4-BE49-F238E27FC236}">
                <a16:creationId xmlns:a16="http://schemas.microsoft.com/office/drawing/2014/main" id="{B23F81CB-3CD6-06D7-624A-32CC9FCE2599}"/>
              </a:ext>
            </a:extLst>
          </p:cNvPr>
          <p:cNvSpPr txBox="1"/>
          <p:nvPr/>
        </p:nvSpPr>
        <p:spPr>
          <a:xfrm>
            <a:off x="250312" y="3628346"/>
            <a:ext cx="997334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altLang="zh-CN" sz="2200" b="1" dirty="0">
                <a:solidFill>
                  <a:srgbClr val="FFFFFF"/>
                </a:solidFill>
                <a:latin typeface="Palatino Linotype" panose="02040502050505030304"/>
                <a:ea typeface="宋体" panose="02010600030101010101" pitchFamily="2" charset="-122"/>
              </a:rPr>
              <a:t>Latest amplitude progress: two-loop five-point amplitudes in 5FS</a:t>
            </a:r>
            <a:endParaRPr kumimoji="0" lang="en-US" altLang="zh-CN" sz="2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alatino Linotype" panose="02040502050505030304"/>
              <a:ea typeface="宋体" panose="02010600030101010101" pitchFamily="2" charset="-122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AA72E901-0D8D-9D71-45D0-5507209A1BC9}"/>
                  </a:ext>
                </a:extLst>
              </p:cNvPr>
              <p:cNvSpPr txBox="1"/>
              <p:nvPr/>
            </p:nvSpPr>
            <p:spPr>
              <a:xfrm>
                <a:off x="85060" y="914362"/>
                <a:ext cx="3836945" cy="5327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sz="25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acc>
                      <m:accPr>
                        <m:chr m:val="̅"/>
                        <m:ctrlPr>
                          <a:rPr lang="en-US" altLang="zh-CN" sz="25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25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  <m:r>
                      <a:rPr lang="en-US" altLang="zh-CN" sz="25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zh-CN" altLang="en-US" sz="2800" b="1" dirty="0">
                    <a:solidFill>
                      <a:srgbClr val="FFFFFF"/>
                    </a:solidFill>
                    <a:ea typeface="宋体" panose="02010600030101010101" pitchFamily="2" charset="-122"/>
                  </a:rPr>
                  <a:t> </a:t>
                </a:r>
                <a:r>
                  <a:rPr lang="en-US" altLang="zh-CN" sz="2500" b="1" dirty="0">
                    <a:solidFill>
                      <a:srgbClr val="FFFFFF"/>
                    </a:solidFill>
                    <a:latin typeface="Palatino Linotype" panose="02040502050505030304"/>
                    <a:ea typeface="宋体" panose="02010600030101010101" pitchFamily="2" charset="-122"/>
                  </a:rPr>
                  <a:t>production at LHC </a:t>
                </a:r>
                <a:endParaRPr lang="zh-CN" altLang="en-US" sz="2500" dirty="0"/>
              </a:p>
            </p:txBody>
          </p:sp>
        </mc:Choice>
        <mc:Fallback xmlns=""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AA72E901-0D8D-9D71-45D0-5507209A1B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060" y="914362"/>
                <a:ext cx="3836945" cy="532710"/>
              </a:xfrm>
              <a:prstGeom prst="rect">
                <a:avLst/>
              </a:prstGeom>
              <a:blipFill>
                <a:blip r:embed="rId2"/>
                <a:stretch>
                  <a:fillRect t="-3448" b="-2298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文本框 31">
            <a:extLst>
              <a:ext uri="{FF2B5EF4-FFF2-40B4-BE49-F238E27FC236}">
                <a16:creationId xmlns:a16="http://schemas.microsoft.com/office/drawing/2014/main" id="{9706DB25-FF8B-112F-D3EB-F7DA5CF97A30}"/>
              </a:ext>
            </a:extLst>
          </p:cNvPr>
          <p:cNvSpPr txBox="1"/>
          <p:nvPr/>
        </p:nvSpPr>
        <p:spPr>
          <a:xfrm>
            <a:off x="250313" y="1484728"/>
            <a:ext cx="398016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altLang="zh-CN" sz="2200" b="1" dirty="0">
                <a:solidFill>
                  <a:srgbClr val="FFFFFF"/>
                </a:solidFill>
                <a:latin typeface="Palatino Linotype" panose="02040502050505030304"/>
                <a:ea typeface="宋体" panose="02010600030101010101" pitchFamily="2" charset="-122"/>
              </a:rPr>
              <a:t>Cross section measurements</a:t>
            </a:r>
            <a:endParaRPr kumimoji="0" lang="en-US" altLang="zh-CN" sz="2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alatino Linotype" panose="020405020505050303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6E7EC1FC-133A-00D7-1FAD-FE72D4812451}"/>
              </a:ext>
            </a:extLst>
          </p:cNvPr>
          <p:cNvSpPr txBox="1"/>
          <p:nvPr/>
        </p:nvSpPr>
        <p:spPr>
          <a:xfrm>
            <a:off x="4384713" y="1597659"/>
            <a:ext cx="2140025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200" b="1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CMS</a:t>
            </a:r>
            <a:endParaRPr lang="zh-CN" altLang="en-US" sz="2200" b="1" dirty="0">
              <a:solidFill>
                <a:schemeClr val="bg1"/>
              </a:solidFill>
              <a:latin typeface="Segoe UI Black" panose="020B0A02040204020203" pitchFamily="34" charset="0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D8B4BBF7-CF4E-8FB8-9853-1A0F8875B0F3}"/>
              </a:ext>
            </a:extLst>
          </p:cNvPr>
          <p:cNvSpPr txBox="1"/>
          <p:nvPr/>
        </p:nvSpPr>
        <p:spPr>
          <a:xfrm>
            <a:off x="4384713" y="2057375"/>
            <a:ext cx="324427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zh-CN" sz="1500" kern="0" dirty="0">
                <a:solidFill>
                  <a:srgbClr val="66FFFF"/>
                </a:solidFill>
                <a:ea typeface="宋体" panose="02010600030101010101" pitchFamily="2" charset="-122"/>
              </a:rPr>
              <a:t>Phys. Lett. B 860 (2025) 139173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2CC9F092-8F2E-3108-14AB-7D773232EB6F}"/>
              </a:ext>
            </a:extLst>
          </p:cNvPr>
          <p:cNvSpPr txBox="1"/>
          <p:nvPr/>
        </p:nvSpPr>
        <p:spPr>
          <a:xfrm>
            <a:off x="6096000" y="4474851"/>
            <a:ext cx="55815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zh-CN" sz="1500" kern="0" dirty="0">
                <a:solidFill>
                  <a:srgbClr val="66FFFF"/>
                </a:solidFill>
                <a:ea typeface="宋体" panose="02010600030101010101" pitchFamily="2" charset="-122"/>
              </a:rPr>
              <a:t>Simon Badger, Heribertus Bayu Hartanto, Rene Poncelet, ZW, Yang Zhang and Simone Zoia,</a:t>
            </a:r>
            <a:r>
              <a:rPr lang="en-US" altLang="zh-CN" sz="1500" b="0" i="1" kern="1200" dirty="0">
                <a:solidFill>
                  <a:srgbClr val="66FFFF"/>
                </a:solidFill>
                <a:effectLst/>
                <a:latin typeface="+mj-lt"/>
                <a:ea typeface="+mn-ea"/>
                <a:cs typeface="+mn-cs"/>
              </a:rPr>
              <a:t> JHEP</a:t>
            </a:r>
            <a:r>
              <a:rPr lang="en-US" altLang="zh-CN" sz="1500" b="0" i="0" kern="1200" dirty="0">
                <a:solidFill>
                  <a:srgbClr val="66FFFF"/>
                </a:solidFill>
                <a:effectLst/>
                <a:latin typeface="+mj-lt"/>
                <a:ea typeface="+mn-ea"/>
                <a:cs typeface="+mn-cs"/>
              </a:rPr>
              <a:t> 12 (2025) 221</a:t>
            </a:r>
          </a:p>
          <a:p>
            <a:pPr>
              <a:defRPr/>
            </a:pPr>
            <a:r>
              <a:rPr lang="en-US" altLang="zh-CN" kern="0" dirty="0">
                <a:solidFill>
                  <a:srgbClr val="66FFFF"/>
                </a:solidFill>
                <a:ea typeface="宋体" panose="02010600030101010101" pitchFamily="2" charset="-122"/>
              </a:rPr>
              <a:t> </a:t>
            </a:r>
            <a:endParaRPr lang="zh-CN" altLang="en-US" kern="0" dirty="0">
              <a:solidFill>
                <a:srgbClr val="66FFFF"/>
              </a:solidFill>
              <a:ea typeface="宋体" panose="02010600030101010101" pitchFamily="2" charset="-122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0F9608E4-0021-76FF-9346-3B527F6088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121" y="4418724"/>
            <a:ext cx="2248646" cy="1578076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9CB498D9-DA88-3833-D01E-18EAD6FAD3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0497" y="4474851"/>
            <a:ext cx="2248646" cy="1521949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B8E71BAC-D751-0E8D-25B0-249EB416C1AE}"/>
              </a:ext>
            </a:extLst>
          </p:cNvPr>
          <p:cNvSpPr txBox="1"/>
          <p:nvPr/>
        </p:nvSpPr>
        <p:spPr>
          <a:xfrm>
            <a:off x="0" y="145069"/>
            <a:ext cx="4299653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5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Palatino Linotype" panose="02040502050505030304"/>
                <a:ea typeface="华文细黑" panose="02010600040101010101" charset="-122"/>
                <a:cs typeface="+mn-cs"/>
              </a:rPr>
              <a:t>Applications of </a:t>
            </a:r>
            <a:r>
              <a:rPr kumimoji="0" lang="en-US" altLang="zh-CN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Palatino Linotype" panose="02040502050505030304"/>
                <a:ea typeface="华文细黑" panose="02010600040101010101" charset="-122"/>
                <a:cs typeface="+mn-cs"/>
              </a:rPr>
              <a:t>NeatIBP</a:t>
            </a:r>
            <a:endParaRPr kumimoji="0" lang="zh-CN" altLang="en-US" sz="2500" b="1" i="0" u="none" strike="noStrike" kern="1200" cap="none" spc="0" normalizeH="0" baseline="0" noProof="0" dirty="0">
              <a:ln>
                <a:noFill/>
              </a:ln>
              <a:solidFill>
                <a:srgbClr val="66FFFF"/>
              </a:solidFill>
              <a:effectLst/>
              <a:uLnTx/>
              <a:uFillTx/>
              <a:latin typeface="Palatino Linotype" panose="02040502050505030304"/>
              <a:ea typeface="华文细黑" panose="02010600040101010101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70902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495EB57-FFF1-A0D0-689B-85EBA2AA2F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>
            <a:extLst>
              <a:ext uri="{FF2B5EF4-FFF2-40B4-BE49-F238E27FC236}">
                <a16:creationId xmlns:a16="http://schemas.microsoft.com/office/drawing/2014/main" id="{E40A24FE-E08D-425D-5CE4-33C28BB37F69}"/>
              </a:ext>
            </a:extLst>
          </p:cNvPr>
          <p:cNvSpPr txBox="1"/>
          <p:nvPr/>
        </p:nvSpPr>
        <p:spPr>
          <a:xfrm>
            <a:off x="28953" y="167745"/>
            <a:ext cx="739775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200" b="1" dirty="0">
                <a:solidFill>
                  <a:srgbClr val="FFFFFF"/>
                </a:solidFill>
                <a:latin typeface="Palatino Linotype" panose="02040502050505030304"/>
                <a:ea typeface="宋体" panose="02010600030101010101" pitchFamily="2" charset="-122"/>
              </a:rPr>
              <a:t>Scalar integral families</a:t>
            </a:r>
            <a:endParaRPr kumimoji="0" lang="en-US" altLang="zh-CN" sz="2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alatino Linotype" panose="02040502050505030304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21" name="图片 20">
            <a:extLst>
              <a:ext uri="{FF2B5EF4-FFF2-40B4-BE49-F238E27FC236}">
                <a16:creationId xmlns:a16="http://schemas.microsoft.com/office/drawing/2014/main" id="{38743A93-8B0B-66F7-33CA-D02BDACA43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5580" y="1106948"/>
            <a:ext cx="1524801" cy="1054315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F1C4CE8B-D29D-DD4D-8A83-E497592CDE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0304" y="2029480"/>
            <a:ext cx="1504775" cy="840618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FC095019-A529-203F-90AB-8D321C9B86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0381" y="1037128"/>
            <a:ext cx="1360106" cy="1058501"/>
          </a:xfrm>
          <a:prstGeom prst="rect">
            <a:avLst/>
          </a:prstGeom>
        </p:spPr>
      </p:pic>
      <p:sp>
        <p:nvSpPr>
          <p:cNvPr id="20" name="文本框 19">
            <a:extLst>
              <a:ext uri="{FF2B5EF4-FFF2-40B4-BE49-F238E27FC236}">
                <a16:creationId xmlns:a16="http://schemas.microsoft.com/office/drawing/2014/main" id="{917DA673-F851-831B-C6E4-6C93B0F90AA4}"/>
              </a:ext>
            </a:extLst>
          </p:cNvPr>
          <p:cNvSpPr txBox="1"/>
          <p:nvPr/>
        </p:nvSpPr>
        <p:spPr>
          <a:xfrm>
            <a:off x="207362" y="720308"/>
            <a:ext cx="12378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altLang="zh-CN" sz="2200" b="1" i="1" dirty="0" err="1">
                <a:solidFill>
                  <a:srgbClr val="FFFFFF"/>
                </a:solidFill>
                <a:latin typeface="Palatino Linotype" panose="02040502050505030304"/>
                <a:ea typeface="宋体" panose="02010600030101010101" pitchFamily="2" charset="-122"/>
              </a:rPr>
              <a:t>Wγγ</a:t>
            </a:r>
            <a:endParaRPr kumimoji="0" lang="en-US" altLang="zh-CN" sz="2200" b="1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alatino Linotype" panose="02040502050505030304"/>
              <a:ea typeface="宋体" panose="02010600030101010101" pitchFamily="2" charset="-122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A6EFAE83-57D2-65C6-D579-CE5C032CF918}"/>
                  </a:ext>
                </a:extLst>
              </p:cNvPr>
              <p:cNvSpPr txBox="1"/>
              <p:nvPr/>
            </p:nvSpPr>
            <p:spPr>
              <a:xfrm>
                <a:off x="207362" y="3308594"/>
                <a:ext cx="6306854" cy="43839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CN" sz="22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acc>
                        <m:accPr>
                          <m:chr m:val="̅"/>
                          <m:ctrlPr>
                            <a:rPr lang="en-US" altLang="zh-CN" sz="2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CN" sz="2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acc>
                      <m:r>
                        <a:rPr lang="en-US" altLang="zh-CN" sz="22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</m:oMath>
                  </m:oMathPara>
                </a14:m>
                <a:endParaRPr lang="zh-CN" altLang="en-US" sz="2200" dirty="0"/>
              </a:p>
            </p:txBody>
          </p:sp>
        </mc:Choice>
        <mc:Fallback xmlns=""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A6EFAE83-57D2-65C6-D579-CE5C032CF9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362" y="3308594"/>
                <a:ext cx="6306854" cy="438390"/>
              </a:xfrm>
              <a:prstGeom prst="rect">
                <a:avLst/>
              </a:prstGeom>
              <a:blipFill>
                <a:blip r:embed="rId5"/>
                <a:stretch>
                  <a:fillRect l="-9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文本框 25">
            <a:extLst>
              <a:ext uri="{FF2B5EF4-FFF2-40B4-BE49-F238E27FC236}">
                <a16:creationId xmlns:a16="http://schemas.microsoft.com/office/drawing/2014/main" id="{05AC5E3F-303C-9C4A-D8B1-951FD2F98243}"/>
              </a:ext>
            </a:extLst>
          </p:cNvPr>
          <p:cNvSpPr txBox="1"/>
          <p:nvPr/>
        </p:nvSpPr>
        <p:spPr>
          <a:xfrm>
            <a:off x="4996493" y="2204490"/>
            <a:ext cx="18358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altLang="zh-CN" sz="2200" b="1" dirty="0">
                <a:solidFill>
                  <a:srgbClr val="FFFFFF"/>
                </a:solidFill>
                <a:latin typeface="Palatino Linotype" panose="02040502050505030304"/>
                <a:ea typeface="宋体" panose="02010600030101010101" pitchFamily="2" charset="-122"/>
              </a:rPr>
              <a:t>…</a:t>
            </a:r>
            <a:endParaRPr kumimoji="0" lang="en-US" altLang="zh-CN" sz="2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alatino Linotype" panose="02040502050505030304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27" name="图片 26">
            <a:extLst>
              <a:ext uri="{FF2B5EF4-FFF2-40B4-BE49-F238E27FC236}">
                <a16:creationId xmlns:a16="http://schemas.microsoft.com/office/drawing/2014/main" id="{A50F8560-488D-0A5F-4D9A-18D1375E01D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68000" contras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12742" y="4280660"/>
            <a:ext cx="4002695" cy="919713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4E2AA872-580D-5BC6-17F1-27EDF52DCCA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58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49515" y="5319133"/>
            <a:ext cx="2745128" cy="756926"/>
          </a:xfrm>
          <a:prstGeom prst="rect">
            <a:avLst/>
          </a:prstGeom>
        </p:spPr>
      </p:pic>
      <p:sp>
        <p:nvSpPr>
          <p:cNvPr id="30" name="文本框 29">
            <a:extLst>
              <a:ext uri="{FF2B5EF4-FFF2-40B4-BE49-F238E27FC236}">
                <a16:creationId xmlns:a16="http://schemas.microsoft.com/office/drawing/2014/main" id="{D44A79C4-0A8C-BD7D-F2CC-B8025C90F5E7}"/>
              </a:ext>
            </a:extLst>
          </p:cNvPr>
          <p:cNvSpPr txBox="1"/>
          <p:nvPr/>
        </p:nvSpPr>
        <p:spPr>
          <a:xfrm>
            <a:off x="6217851" y="5324408"/>
            <a:ext cx="76503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altLang="zh-CN" sz="2200" b="1" dirty="0">
                <a:solidFill>
                  <a:srgbClr val="FFFFFF"/>
                </a:solidFill>
                <a:latin typeface="Palatino Linotype" panose="02040502050505030304"/>
                <a:ea typeface="宋体" panose="02010600030101010101" pitchFamily="2" charset="-122"/>
              </a:rPr>
              <a:t>…</a:t>
            </a:r>
            <a:endParaRPr kumimoji="0" lang="en-US" altLang="zh-CN" sz="2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alatino Linotype" panose="02040502050505030304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32" name="组合 31">
            <a:extLst>
              <a:ext uri="{FF2B5EF4-FFF2-40B4-BE49-F238E27FC236}">
                <a16:creationId xmlns:a16="http://schemas.microsoft.com/office/drawing/2014/main" id="{6C72C6EF-B3C6-4B63-609B-226651438913}"/>
              </a:ext>
            </a:extLst>
          </p:cNvPr>
          <p:cNvGrpSpPr/>
          <p:nvPr/>
        </p:nvGrpSpPr>
        <p:grpSpPr>
          <a:xfrm>
            <a:off x="7588736" y="1189840"/>
            <a:ext cx="4534125" cy="4306822"/>
            <a:chOff x="318187" y="1056643"/>
            <a:chExt cx="5678488" cy="5394281"/>
          </a:xfrm>
        </p:grpSpPr>
        <p:pic>
          <p:nvPicPr>
            <p:cNvPr id="33" name="图片 32">
              <a:extLst>
                <a:ext uri="{FF2B5EF4-FFF2-40B4-BE49-F238E27FC236}">
                  <a16:creationId xmlns:a16="http://schemas.microsoft.com/office/drawing/2014/main" id="{E7AC70AA-2CB7-28D1-1321-14C940AFD26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biLevel thresh="25000"/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sharpenSoften amount="100000"/>
                      </a14:imgEffect>
                      <a14:imgEffect>
                        <a14:brightnessContrast bright="96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18187" y="4866643"/>
              <a:ext cx="5678488" cy="1239081"/>
            </a:xfrm>
            <a:prstGeom prst="rect">
              <a:avLst/>
            </a:prstGeom>
          </p:spPr>
        </p:pic>
        <p:pic>
          <p:nvPicPr>
            <p:cNvPr id="34" name="图片 33">
              <a:extLst>
                <a:ext uri="{FF2B5EF4-FFF2-40B4-BE49-F238E27FC236}">
                  <a16:creationId xmlns:a16="http://schemas.microsoft.com/office/drawing/2014/main" id="{0019C8D8-7725-2795-CBEE-DF18525AC66F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biLevel thresh="25000"/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sharpenSoften amount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13149" y="5984199"/>
              <a:ext cx="5114925" cy="466725"/>
            </a:xfrm>
            <a:prstGeom prst="rect">
              <a:avLst/>
            </a:prstGeom>
          </p:spPr>
        </p:pic>
        <p:pic>
          <p:nvPicPr>
            <p:cNvPr id="35" name="图片 34">
              <a:extLst>
                <a:ext uri="{FF2B5EF4-FFF2-40B4-BE49-F238E27FC236}">
                  <a16:creationId xmlns:a16="http://schemas.microsoft.com/office/drawing/2014/main" id="{09A53629-42AB-99E7-47FE-2A8407CBCA46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biLevel thresh="25000"/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sharpenSoften amount="14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13149" y="1056643"/>
              <a:ext cx="4991100" cy="3810000"/>
            </a:xfrm>
            <a:prstGeom prst="rect">
              <a:avLst/>
            </a:prstGeom>
          </p:spPr>
        </p:pic>
      </p:grpSp>
      <p:sp>
        <p:nvSpPr>
          <p:cNvPr id="36" name="箭头: 下 35">
            <a:extLst>
              <a:ext uri="{FF2B5EF4-FFF2-40B4-BE49-F238E27FC236}">
                <a16:creationId xmlns:a16="http://schemas.microsoft.com/office/drawing/2014/main" id="{604EDD2D-A612-0000-A5FB-CB937C928B88}"/>
              </a:ext>
            </a:extLst>
          </p:cNvPr>
          <p:cNvSpPr/>
          <p:nvPr/>
        </p:nvSpPr>
        <p:spPr>
          <a:xfrm rot="5400000" flipV="1">
            <a:off x="2609074" y="1740775"/>
            <a:ext cx="508098" cy="545817"/>
          </a:xfrm>
          <a:prstGeom prst="downArrow">
            <a:avLst/>
          </a:prstGeom>
          <a:noFill/>
          <a:ln w="12700" cap="flat" cmpd="sng" algn="ctr">
            <a:solidFill>
              <a:schemeClr val="bg1"/>
            </a:solidFill>
            <a:prstDash val="solid"/>
          </a:ln>
          <a:effectLst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Palatino Linotype" panose="020405020505050303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7" name="箭头: 下 36">
            <a:extLst>
              <a:ext uri="{FF2B5EF4-FFF2-40B4-BE49-F238E27FC236}">
                <a16:creationId xmlns:a16="http://schemas.microsoft.com/office/drawing/2014/main" id="{3C57F58A-0BE9-52DD-4CF0-B016A2D2F335}"/>
              </a:ext>
            </a:extLst>
          </p:cNvPr>
          <p:cNvSpPr/>
          <p:nvPr/>
        </p:nvSpPr>
        <p:spPr>
          <a:xfrm rot="5400000" flipV="1">
            <a:off x="2630013" y="4988317"/>
            <a:ext cx="508098" cy="545817"/>
          </a:xfrm>
          <a:prstGeom prst="downArrow">
            <a:avLst/>
          </a:prstGeom>
          <a:noFill/>
          <a:ln w="12700" cap="flat" cmpd="sng" algn="ctr">
            <a:solidFill>
              <a:schemeClr val="bg1"/>
            </a:solidFill>
            <a:prstDash val="solid"/>
          </a:ln>
          <a:effectLst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Palatino Linotype" panose="020405020505050303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8" name="箭头: 下 37">
            <a:extLst>
              <a:ext uri="{FF2B5EF4-FFF2-40B4-BE49-F238E27FC236}">
                <a16:creationId xmlns:a16="http://schemas.microsoft.com/office/drawing/2014/main" id="{7AB046A0-8DC3-B2C0-05D6-4800914E37B7}"/>
              </a:ext>
            </a:extLst>
          </p:cNvPr>
          <p:cNvSpPr/>
          <p:nvPr/>
        </p:nvSpPr>
        <p:spPr>
          <a:xfrm rot="5400000" flipV="1">
            <a:off x="6578288" y="1827904"/>
            <a:ext cx="508098" cy="766870"/>
          </a:xfrm>
          <a:prstGeom prst="downArrow">
            <a:avLst/>
          </a:prstGeom>
          <a:noFill/>
          <a:ln w="12700" cap="flat" cmpd="sng" algn="ctr">
            <a:solidFill>
              <a:schemeClr val="bg1"/>
            </a:solidFill>
            <a:prstDash val="solid"/>
          </a:ln>
          <a:effectLst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Palatino Linotype" panose="020405020505050303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9" name="箭头: 下 38">
            <a:extLst>
              <a:ext uri="{FF2B5EF4-FFF2-40B4-BE49-F238E27FC236}">
                <a16:creationId xmlns:a16="http://schemas.microsoft.com/office/drawing/2014/main" id="{BC35C667-05D3-31B4-6B38-126C3F4388A9}"/>
              </a:ext>
            </a:extLst>
          </p:cNvPr>
          <p:cNvSpPr/>
          <p:nvPr/>
        </p:nvSpPr>
        <p:spPr>
          <a:xfrm rot="3132398" flipV="1">
            <a:off x="6868318" y="3541993"/>
            <a:ext cx="508098" cy="786315"/>
          </a:xfrm>
          <a:prstGeom prst="downArrow">
            <a:avLst/>
          </a:prstGeom>
          <a:noFill/>
          <a:ln w="12700" cap="flat" cmpd="sng" algn="ctr">
            <a:solidFill>
              <a:schemeClr val="bg1"/>
            </a:solidFill>
            <a:prstDash val="solid"/>
          </a:ln>
          <a:effectLst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Palatino Linotype" panose="020405020505050303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0" name="文本框 39">
            <a:extLst>
              <a:ext uri="{FF2B5EF4-FFF2-40B4-BE49-F238E27FC236}">
                <a16:creationId xmlns:a16="http://schemas.microsoft.com/office/drawing/2014/main" id="{63B50F8E-89A2-F3DA-C48D-C072C57D85B3}"/>
              </a:ext>
            </a:extLst>
          </p:cNvPr>
          <p:cNvSpPr txBox="1"/>
          <p:nvPr/>
        </p:nvSpPr>
        <p:spPr>
          <a:xfrm>
            <a:off x="6254992" y="2767885"/>
            <a:ext cx="12969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dirty="0">
                <a:solidFill>
                  <a:srgbClr val="FFFFFF"/>
                </a:solidFill>
                <a:latin typeface="Palatino Linotype" panose="02040502050505030304"/>
                <a:ea typeface="宋体" panose="02010600030101010101" pitchFamily="2" charset="-122"/>
              </a:rPr>
              <a:t>Tensor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dirty="0">
                <a:solidFill>
                  <a:srgbClr val="FFFFFF"/>
                </a:solidFill>
                <a:latin typeface="Palatino Linotype" panose="02040502050505030304"/>
                <a:ea typeface="宋体" panose="02010600030101010101" pitchFamily="2" charset="-122"/>
              </a:rPr>
              <a:t>reduction</a:t>
            </a:r>
            <a:endParaRPr kumimoji="0" lang="en-US" altLang="zh-CN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alatino Linotype" panose="02040502050505030304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D40DEB3E-7537-8146-095A-BB6289F425E8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03585" y="1342589"/>
            <a:ext cx="1652580" cy="1159471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E33B57AB-8760-3061-ADCA-78AFD80FCF44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21099" y="5262005"/>
            <a:ext cx="1686235" cy="1183382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D8B8CFFC-DF78-B7A4-442E-9794941D7F98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37051" y="3929318"/>
            <a:ext cx="1686235" cy="1141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3585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0DEC224-8B6D-5905-1A6A-C2084F29D2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: 圆角 20">
            <a:extLst>
              <a:ext uri="{FF2B5EF4-FFF2-40B4-BE49-F238E27FC236}">
                <a16:creationId xmlns:a16="http://schemas.microsoft.com/office/drawing/2014/main" id="{A4D4A3DC-E155-5FE3-8BC3-BB76A0912EC6}"/>
              </a:ext>
            </a:extLst>
          </p:cNvPr>
          <p:cNvSpPr/>
          <p:nvPr/>
        </p:nvSpPr>
        <p:spPr>
          <a:xfrm>
            <a:off x="2690554" y="387964"/>
            <a:ext cx="3175360" cy="514905"/>
          </a:xfrm>
          <a:prstGeom prst="roundRect">
            <a:avLst/>
          </a:prstGeom>
          <a:noFill/>
          <a:ln w="19050" cap="flat" cmpd="sng" algn="ctr">
            <a:solidFill>
              <a:srgbClr val="66FFFF"/>
            </a:solidFill>
            <a:prstDash val="solid"/>
          </a:ln>
          <a:effectLst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 Linotype" panose="02040502050505030304"/>
                <a:ea typeface="宋体" panose="02010600030101010101" pitchFamily="2" charset="-122"/>
                <a:cs typeface="+mn-cs"/>
              </a:rPr>
              <a:t>Advances in HEP</a:t>
            </a: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alatino Linotype" panose="02040502050505030304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515" name="组合 514">
            <a:extLst>
              <a:ext uri="{FF2B5EF4-FFF2-40B4-BE49-F238E27FC236}">
                <a16:creationId xmlns:a16="http://schemas.microsoft.com/office/drawing/2014/main" id="{383D9F58-9B46-2BCA-65B9-05A985B8C7DA}"/>
              </a:ext>
            </a:extLst>
          </p:cNvPr>
          <p:cNvGrpSpPr/>
          <p:nvPr/>
        </p:nvGrpSpPr>
        <p:grpSpPr>
          <a:xfrm>
            <a:off x="297156" y="1925302"/>
            <a:ext cx="5039334" cy="4440656"/>
            <a:chOff x="41896" y="2221760"/>
            <a:chExt cx="5039334" cy="4440656"/>
          </a:xfrm>
        </p:grpSpPr>
        <p:sp>
          <p:nvSpPr>
            <p:cNvPr id="19" name="矩形: 圆角 18">
              <a:extLst>
                <a:ext uri="{FF2B5EF4-FFF2-40B4-BE49-F238E27FC236}">
                  <a16:creationId xmlns:a16="http://schemas.microsoft.com/office/drawing/2014/main" id="{95436E00-DDC0-C742-CEEC-4353107D7559}"/>
                </a:ext>
              </a:extLst>
            </p:cNvPr>
            <p:cNvSpPr/>
            <p:nvPr/>
          </p:nvSpPr>
          <p:spPr>
            <a:xfrm>
              <a:off x="123389" y="2221760"/>
              <a:ext cx="3175360" cy="688671"/>
            </a:xfrm>
            <a:prstGeom prst="roundRect">
              <a:avLst/>
            </a:prstGeom>
            <a:noFill/>
            <a:ln w="19050" cap="flat" cmpd="sng" algn="ctr">
              <a:solidFill>
                <a:srgbClr val="66FFFF"/>
              </a:solidFill>
              <a:prstDash val="solid"/>
            </a:ln>
            <a:effectLst>
              <a:softEdge rad="0"/>
            </a:effectLst>
          </p:spPr>
          <p:txBody>
            <a:bodyPr rtlCol="0" anchor="ctr"/>
            <a:lstStyle/>
            <a:p>
              <a:pPr lvl="0" algn="ctr">
                <a:defRPr/>
              </a:pPr>
              <a:r>
                <a:rPr lang="en-US" altLang="zh-CN" kern="0" dirty="0">
                  <a:gradFill flip="none" rotWithShape="1">
                    <a:gsLst>
                      <a:gs pos="100000">
                        <a:srgbClr val="00B0F0"/>
                      </a:gs>
                      <a:gs pos="55000">
                        <a:srgbClr val="29F5FF"/>
                      </a:gs>
                    </a:gsLst>
                    <a:lin ang="10800000" scaled="1"/>
                    <a:tileRect/>
                  </a:gradFill>
                  <a:ea typeface="宋体"/>
                  <a:cs typeface="OPPOSans R" panose="00020600040101010101" pitchFamily="18" charset="-122"/>
                </a:rPr>
                <a:t>High-precision </a:t>
              </a:r>
              <a:r>
                <a:rPr kumimoji="0" lang="en-US" altLang="zh-CN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Palatino Linotype" panose="02040502050505030304"/>
                  <a:ea typeface="宋体" panose="02010600030101010101" pitchFamily="2" charset="-122"/>
                  <a:cs typeface="+mn-cs"/>
                </a:rPr>
                <a:t>experimental measurements </a:t>
              </a: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 Linotype" panose="02040502050505030304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49" name="组合 48">
              <a:extLst>
                <a:ext uri="{FF2B5EF4-FFF2-40B4-BE49-F238E27FC236}">
                  <a16:creationId xmlns:a16="http://schemas.microsoft.com/office/drawing/2014/main" id="{A2097138-2AC7-B2E4-9F0E-4D6C075964A2}"/>
                </a:ext>
              </a:extLst>
            </p:cNvPr>
            <p:cNvGrpSpPr/>
            <p:nvPr/>
          </p:nvGrpSpPr>
          <p:grpSpPr>
            <a:xfrm>
              <a:off x="280361" y="5292743"/>
              <a:ext cx="4800869" cy="1369673"/>
              <a:chOff x="383995" y="4549358"/>
              <a:chExt cx="4800869" cy="1369673"/>
            </a:xfrm>
          </p:grpSpPr>
          <p:grpSp>
            <p:nvGrpSpPr>
              <p:cNvPr id="48" name="组合 47">
                <a:extLst>
                  <a:ext uri="{FF2B5EF4-FFF2-40B4-BE49-F238E27FC236}">
                    <a16:creationId xmlns:a16="http://schemas.microsoft.com/office/drawing/2014/main" id="{89FD59EC-04C8-5AE1-C8D1-594ED11422E5}"/>
                  </a:ext>
                </a:extLst>
              </p:cNvPr>
              <p:cNvGrpSpPr/>
              <p:nvPr/>
            </p:nvGrpSpPr>
            <p:grpSpPr>
              <a:xfrm>
                <a:off x="383995" y="4573514"/>
                <a:ext cx="2625905" cy="1345517"/>
                <a:chOff x="383995" y="4573514"/>
                <a:chExt cx="2625905" cy="1345517"/>
              </a:xfrm>
            </p:grpSpPr>
            <p:pic>
              <p:nvPicPr>
                <p:cNvPr id="34" name="图片 33">
                  <a:extLst>
                    <a:ext uri="{FF2B5EF4-FFF2-40B4-BE49-F238E27FC236}">
                      <a16:creationId xmlns:a16="http://schemas.microsoft.com/office/drawing/2014/main" id="{48F7D3E7-0601-B3D9-B807-18840F4648A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rcRect r="68339" b="15054"/>
                <a:stretch>
                  <a:fillRect/>
                </a:stretch>
              </p:blipFill>
              <p:spPr>
                <a:xfrm>
                  <a:off x="383995" y="4573514"/>
                  <a:ext cx="901880" cy="514905"/>
                </a:xfrm>
                <a:prstGeom prst="rect">
                  <a:avLst/>
                </a:prstGeom>
                <a:ln>
                  <a:noFill/>
                </a:ln>
              </p:spPr>
            </p:pic>
            <p:pic>
              <p:nvPicPr>
                <p:cNvPr id="40" name="图片 39">
                  <a:extLst>
                    <a:ext uri="{FF2B5EF4-FFF2-40B4-BE49-F238E27FC236}">
                      <a16:creationId xmlns:a16="http://schemas.microsoft.com/office/drawing/2014/main" id="{74443097-E920-63AB-9189-333BDC2FACD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383995" y="5289521"/>
                  <a:ext cx="644322" cy="629510"/>
                </a:xfrm>
                <a:prstGeom prst="rect">
                  <a:avLst/>
                </a:prstGeom>
                <a:ln>
                  <a:noFill/>
                </a:ln>
              </p:spPr>
            </p:pic>
            <p:sp>
              <p:nvSpPr>
                <p:cNvPr id="44" name="文本框 43">
                  <a:extLst>
                    <a:ext uri="{FF2B5EF4-FFF2-40B4-BE49-F238E27FC236}">
                      <a16:creationId xmlns:a16="http://schemas.microsoft.com/office/drawing/2014/main" id="{7822D47E-F4DC-D5C4-FD04-EDE4A6A55070}"/>
                    </a:ext>
                  </a:extLst>
                </p:cNvPr>
                <p:cNvSpPr txBox="1"/>
                <p:nvPr/>
              </p:nvSpPr>
              <p:spPr>
                <a:xfrm>
                  <a:off x="1285875" y="4724399"/>
                  <a:ext cx="1724025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Palatino Linotype"/>
                      <a:ea typeface="华文细黑"/>
                      <a:cs typeface="+mn-cs"/>
                    </a:rPr>
                    <a:t>HL-LHC</a:t>
                  </a:r>
                  <a:endParaRPr kumimoji="0" lang="zh-CN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Palatino Linotype"/>
                    <a:ea typeface="华文细黑"/>
                    <a:cs typeface="+mn-cs"/>
                  </a:endParaRPr>
                </a:p>
              </p:txBody>
            </p:sp>
            <p:sp>
              <p:nvSpPr>
                <p:cNvPr id="45" name="文本框 44">
                  <a:extLst>
                    <a:ext uri="{FF2B5EF4-FFF2-40B4-BE49-F238E27FC236}">
                      <a16:creationId xmlns:a16="http://schemas.microsoft.com/office/drawing/2014/main" id="{B31C955B-7501-C63D-05B4-ADF419C04B8C}"/>
                    </a:ext>
                  </a:extLst>
                </p:cNvPr>
                <p:cNvSpPr txBox="1"/>
                <p:nvPr/>
              </p:nvSpPr>
              <p:spPr>
                <a:xfrm>
                  <a:off x="1285875" y="5518921"/>
                  <a:ext cx="1724025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Palatino Linotype"/>
                      <a:ea typeface="华文细黑"/>
                      <a:cs typeface="+mn-cs"/>
                    </a:rPr>
                    <a:t>FCC</a:t>
                  </a:r>
                  <a:endParaRPr kumimoji="0" lang="zh-CN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Palatino Linotype"/>
                    <a:ea typeface="华文细黑"/>
                    <a:cs typeface="+mn-cs"/>
                  </a:endParaRPr>
                </a:p>
              </p:txBody>
            </p:sp>
          </p:grpSp>
          <p:grpSp>
            <p:nvGrpSpPr>
              <p:cNvPr id="47" name="组合 46">
                <a:extLst>
                  <a:ext uri="{FF2B5EF4-FFF2-40B4-BE49-F238E27FC236}">
                    <a16:creationId xmlns:a16="http://schemas.microsoft.com/office/drawing/2014/main" id="{5D51DF7A-49C5-B31A-E382-EC069DF3A4A1}"/>
                  </a:ext>
                </a:extLst>
              </p:cNvPr>
              <p:cNvGrpSpPr/>
              <p:nvPr/>
            </p:nvGrpSpPr>
            <p:grpSpPr>
              <a:xfrm>
                <a:off x="2583730" y="4549358"/>
                <a:ext cx="2601134" cy="1369673"/>
                <a:chOff x="368898" y="6120133"/>
                <a:chExt cx="2601134" cy="1369673"/>
              </a:xfrm>
            </p:grpSpPr>
            <p:pic>
              <p:nvPicPr>
                <p:cNvPr id="23" name="图片 22">
                  <a:extLst>
                    <a:ext uri="{FF2B5EF4-FFF2-40B4-BE49-F238E27FC236}">
                      <a16:creationId xmlns:a16="http://schemas.microsoft.com/office/drawing/2014/main" id="{52D87C62-893A-4363-1F8D-46434EC665C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rcRect r="68190" b="5584"/>
                <a:stretch>
                  <a:fillRect/>
                </a:stretch>
              </p:blipFill>
              <p:spPr>
                <a:xfrm>
                  <a:off x="383995" y="6120133"/>
                  <a:ext cx="803556" cy="514905"/>
                </a:xfrm>
                <a:prstGeom prst="rect">
                  <a:avLst/>
                </a:prstGeom>
                <a:ln>
                  <a:noFill/>
                </a:ln>
              </p:spPr>
            </p:pic>
            <p:sp>
              <p:nvSpPr>
                <p:cNvPr id="46" name="文本框 45">
                  <a:extLst>
                    <a:ext uri="{FF2B5EF4-FFF2-40B4-BE49-F238E27FC236}">
                      <a16:creationId xmlns:a16="http://schemas.microsoft.com/office/drawing/2014/main" id="{A6EE657F-CA2E-6392-D83E-F7E4D1F34DB6}"/>
                    </a:ext>
                  </a:extLst>
                </p:cNvPr>
                <p:cNvSpPr txBox="1"/>
                <p:nvPr/>
              </p:nvSpPr>
              <p:spPr>
                <a:xfrm>
                  <a:off x="1246007" y="6295174"/>
                  <a:ext cx="1724025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en-US" altLang="zh-CN" sz="2000" dirty="0">
                      <a:solidFill>
                        <a:prstClr val="white"/>
                      </a:solidFill>
                      <a:latin typeface="Palatino Linotype"/>
                      <a:ea typeface="华文细黑"/>
                    </a:rPr>
                    <a:t>CEP</a:t>
                  </a:r>
                  <a:r>
                    <a:rPr kumimoji="0" lang="en-US" altLang="zh-CN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Palatino Linotype"/>
                      <a:ea typeface="华文细黑"/>
                      <a:cs typeface="+mn-cs"/>
                    </a:rPr>
                    <a:t>C</a:t>
                  </a:r>
                  <a:endParaRPr kumimoji="0" lang="zh-CN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Palatino Linotype"/>
                    <a:ea typeface="华文细黑"/>
                    <a:cs typeface="+mn-cs"/>
                  </a:endParaRPr>
                </a:p>
              </p:txBody>
            </p:sp>
            <p:sp>
              <p:nvSpPr>
                <p:cNvPr id="50" name="文本框 49">
                  <a:extLst>
                    <a:ext uri="{FF2B5EF4-FFF2-40B4-BE49-F238E27FC236}">
                      <a16:creationId xmlns:a16="http://schemas.microsoft.com/office/drawing/2014/main" id="{C98D9E0D-A127-22F4-94A7-F4394809D578}"/>
                    </a:ext>
                  </a:extLst>
                </p:cNvPr>
                <p:cNvSpPr txBox="1"/>
                <p:nvPr/>
              </p:nvSpPr>
              <p:spPr>
                <a:xfrm>
                  <a:off x="368898" y="7089696"/>
                  <a:ext cx="1724025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en-US" altLang="zh-CN" sz="2000" dirty="0">
                      <a:solidFill>
                        <a:prstClr val="white"/>
                      </a:solidFill>
                      <a:latin typeface="Palatino Linotype"/>
                      <a:ea typeface="华文细黑"/>
                    </a:rPr>
                    <a:t>……</a:t>
                  </a:r>
                  <a:endParaRPr kumimoji="0" lang="zh-CN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Palatino Linotype"/>
                    <a:ea typeface="华文细黑"/>
                    <a:cs typeface="+mn-cs"/>
                  </a:endParaRPr>
                </a:p>
              </p:txBody>
            </p:sp>
          </p:grpSp>
        </p:grpSp>
        <p:sp>
          <p:nvSpPr>
            <p:cNvPr id="52" name="文本框 51">
              <a:extLst>
                <a:ext uri="{FF2B5EF4-FFF2-40B4-BE49-F238E27FC236}">
                  <a16:creationId xmlns:a16="http://schemas.microsoft.com/office/drawing/2014/main" id="{BB430971-CE77-45C0-5899-E506E3729A69}"/>
                </a:ext>
              </a:extLst>
            </p:cNvPr>
            <p:cNvSpPr txBox="1"/>
            <p:nvPr/>
          </p:nvSpPr>
          <p:spPr>
            <a:xfrm>
              <a:off x="41896" y="4751424"/>
              <a:ext cx="288607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2000" dirty="0">
                  <a:solidFill>
                    <a:prstClr val="white"/>
                  </a:solidFill>
                  <a:latin typeface="Palatino Linotype"/>
                  <a:ea typeface="华文细黑"/>
                </a:rPr>
                <a:t>In the future…</a:t>
              </a:r>
              <a:endParaRPr kumimoji="0" lang="zh-CN" altLang="en-US" sz="20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/>
                <a:ea typeface="华文细黑"/>
                <a:cs typeface="+mn-cs"/>
              </a:endParaRPr>
            </a:p>
          </p:txBody>
        </p:sp>
        <p:grpSp>
          <p:nvGrpSpPr>
            <p:cNvPr id="61" name="组合 60">
              <a:extLst>
                <a:ext uri="{FF2B5EF4-FFF2-40B4-BE49-F238E27FC236}">
                  <a16:creationId xmlns:a16="http://schemas.microsoft.com/office/drawing/2014/main" id="{D748DE0E-0A73-9FD1-D1E0-09CDB73D2D51}"/>
                </a:ext>
              </a:extLst>
            </p:cNvPr>
            <p:cNvGrpSpPr/>
            <p:nvPr/>
          </p:nvGrpSpPr>
          <p:grpSpPr>
            <a:xfrm>
              <a:off x="280361" y="3116336"/>
              <a:ext cx="3938857" cy="1408695"/>
              <a:chOff x="280361" y="2923362"/>
              <a:chExt cx="3938857" cy="1408695"/>
            </a:xfrm>
          </p:grpSpPr>
          <p:pic>
            <p:nvPicPr>
              <p:cNvPr id="43" name="图片 42">
                <a:extLst>
                  <a:ext uri="{FF2B5EF4-FFF2-40B4-BE49-F238E27FC236}">
                    <a16:creationId xmlns:a16="http://schemas.microsoft.com/office/drawing/2014/main" id="{782892A2-E950-6839-DE18-6239EA361A7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80361" y="2923362"/>
                <a:ext cx="2154933" cy="1390650"/>
              </a:xfrm>
              <a:prstGeom prst="rect">
                <a:avLst/>
              </a:prstGeom>
              <a:ln>
                <a:solidFill>
                  <a:srgbClr val="66FFFF"/>
                </a:solidFill>
              </a:ln>
            </p:spPr>
          </p:pic>
          <p:sp>
            <p:nvSpPr>
              <p:cNvPr id="51" name="文本框 50">
                <a:extLst>
                  <a:ext uri="{FF2B5EF4-FFF2-40B4-BE49-F238E27FC236}">
                    <a16:creationId xmlns:a16="http://schemas.microsoft.com/office/drawing/2014/main" id="{145F96BB-9AC2-C874-080C-AF16062262D4}"/>
                  </a:ext>
                </a:extLst>
              </p:cNvPr>
              <p:cNvSpPr txBox="1"/>
              <p:nvPr/>
            </p:nvSpPr>
            <p:spPr>
              <a:xfrm>
                <a:off x="2495193" y="3913902"/>
                <a:ext cx="172402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CN" sz="2000" dirty="0">
                    <a:solidFill>
                      <a:prstClr val="white"/>
                    </a:solidFill>
                    <a:latin typeface="Palatino Linotype"/>
                    <a:ea typeface="华文细黑"/>
                  </a:rPr>
                  <a:t>LHC </a:t>
                </a:r>
                <a:endPara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alatino Linotype"/>
                  <a:ea typeface="华文细黑"/>
                  <a:cs typeface="+mn-cs"/>
                </a:endParaRPr>
              </a:p>
            </p:txBody>
          </p:sp>
          <p:sp>
            <p:nvSpPr>
              <p:cNvPr id="53" name="文本框 52">
                <a:extLst>
                  <a:ext uri="{FF2B5EF4-FFF2-40B4-BE49-F238E27FC236}">
                    <a16:creationId xmlns:a16="http://schemas.microsoft.com/office/drawing/2014/main" id="{645A631E-889F-25FA-848B-9E9AC69FFE32}"/>
                  </a:ext>
                </a:extLst>
              </p:cNvPr>
              <p:cNvSpPr txBox="1"/>
              <p:nvPr/>
            </p:nvSpPr>
            <p:spPr>
              <a:xfrm>
                <a:off x="474675" y="4055058"/>
                <a:ext cx="2020518" cy="2769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Palatino Linotype"/>
                    <a:ea typeface="宋体"/>
                    <a:cs typeface="+mn-cs"/>
                  </a:rPr>
                  <a:t>(picture from the internet)</a:t>
                </a:r>
                <a:endPara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alatino Linotype"/>
                  <a:ea typeface="宋体"/>
                  <a:cs typeface="+mn-cs"/>
                </a:endParaRPr>
              </a:p>
            </p:txBody>
          </p:sp>
        </p:grpSp>
      </p:grpSp>
      <p:sp>
        <p:nvSpPr>
          <p:cNvPr id="513" name="文本框 512">
            <a:extLst>
              <a:ext uri="{FF2B5EF4-FFF2-40B4-BE49-F238E27FC236}">
                <a16:creationId xmlns:a16="http://schemas.microsoft.com/office/drawing/2014/main" id="{48E10210-06E4-E13B-D794-17E2345C2592}"/>
              </a:ext>
            </a:extLst>
          </p:cNvPr>
          <p:cNvSpPr txBox="1"/>
          <p:nvPr/>
        </p:nvSpPr>
        <p:spPr>
          <a:xfrm>
            <a:off x="6002149" y="340770"/>
            <a:ext cx="415016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/>
                <a:ea typeface="华文细黑"/>
                <a:cs typeface="+mn-cs"/>
              </a:rPr>
              <a:t>High precision Higgs physics,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b="1" dirty="0">
                <a:solidFill>
                  <a:prstClr val="white"/>
                </a:solidFill>
                <a:latin typeface="Palatino Linotype"/>
                <a:ea typeface="华文细黑"/>
              </a:rPr>
              <a:t>New physics beyond standard model,</a:t>
            </a:r>
            <a:endParaRPr kumimoji="0" lang="en-US" altLang="zh-CN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/>
              <a:ea typeface="华文细黑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/>
                <a:ea typeface="华文细黑"/>
                <a:cs typeface="+mn-cs"/>
              </a:rPr>
              <a:t>…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500" dirty="0">
              <a:solidFill>
                <a:prstClr val="white"/>
              </a:solidFill>
              <a:latin typeface="Palatino Linotype"/>
              <a:ea typeface="华文细黑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/>
              <a:ea typeface="华文细黑"/>
              <a:cs typeface="+mn-cs"/>
            </a:endParaRPr>
          </a:p>
        </p:txBody>
      </p:sp>
      <p:sp>
        <p:nvSpPr>
          <p:cNvPr id="527" name="箭头: 下 526">
            <a:extLst>
              <a:ext uri="{FF2B5EF4-FFF2-40B4-BE49-F238E27FC236}">
                <a16:creationId xmlns:a16="http://schemas.microsoft.com/office/drawing/2014/main" id="{8F2C6BB7-8540-36BD-6F7B-3C7BFA7B7B55}"/>
              </a:ext>
            </a:extLst>
          </p:cNvPr>
          <p:cNvSpPr/>
          <p:nvPr/>
        </p:nvSpPr>
        <p:spPr>
          <a:xfrm rot="13082172">
            <a:off x="2590750" y="1018429"/>
            <a:ext cx="289211" cy="881378"/>
          </a:xfrm>
          <a:prstGeom prst="downArrow">
            <a:avLst/>
          </a:prstGeom>
          <a:solidFill>
            <a:srgbClr val="66FFFF"/>
          </a:solidFill>
          <a:ln w="19050" cap="flat" cmpd="sng" algn="ctr">
            <a:noFill/>
            <a:prstDash val="solid"/>
          </a:ln>
          <a:effectLst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alatino Linotype"/>
              <a:ea typeface="宋体"/>
              <a:cs typeface="+mn-cs"/>
            </a:endParaRPr>
          </a:p>
        </p:txBody>
      </p:sp>
      <p:sp>
        <p:nvSpPr>
          <p:cNvPr id="528" name="箭头: 下 527">
            <a:extLst>
              <a:ext uri="{FF2B5EF4-FFF2-40B4-BE49-F238E27FC236}">
                <a16:creationId xmlns:a16="http://schemas.microsoft.com/office/drawing/2014/main" id="{64654983-83E3-12C9-38CC-789955294120}"/>
              </a:ext>
            </a:extLst>
          </p:cNvPr>
          <p:cNvSpPr/>
          <p:nvPr/>
        </p:nvSpPr>
        <p:spPr>
          <a:xfrm rot="8488222">
            <a:off x="5384720" y="1009382"/>
            <a:ext cx="289211" cy="881378"/>
          </a:xfrm>
          <a:prstGeom prst="downArrow">
            <a:avLst/>
          </a:prstGeom>
          <a:solidFill>
            <a:srgbClr val="66FFFF"/>
          </a:solidFill>
          <a:ln w="19050" cap="flat" cmpd="sng" algn="ctr">
            <a:noFill/>
            <a:prstDash val="solid"/>
          </a:ln>
          <a:effectLst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alatino Linotype"/>
              <a:ea typeface="宋体"/>
              <a:cs typeface="+mn-cs"/>
            </a:endParaRPr>
          </a:p>
        </p:txBody>
      </p: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2EA6BC01-0267-D9CE-180E-4F96F23E0B0F}"/>
              </a:ext>
            </a:extLst>
          </p:cNvPr>
          <p:cNvGrpSpPr/>
          <p:nvPr/>
        </p:nvGrpSpPr>
        <p:grpSpPr>
          <a:xfrm>
            <a:off x="5141689" y="1925302"/>
            <a:ext cx="4753871" cy="4446860"/>
            <a:chOff x="6708194" y="1933421"/>
            <a:chExt cx="4753871" cy="4446860"/>
          </a:xfrm>
        </p:grpSpPr>
        <p:grpSp>
          <p:nvGrpSpPr>
            <p:cNvPr id="3" name="组合 2">
              <a:extLst>
                <a:ext uri="{FF2B5EF4-FFF2-40B4-BE49-F238E27FC236}">
                  <a16:creationId xmlns:a16="http://schemas.microsoft.com/office/drawing/2014/main" id="{BD97FB44-4684-E621-3D9D-79E6FB24FE0D}"/>
                </a:ext>
              </a:extLst>
            </p:cNvPr>
            <p:cNvGrpSpPr/>
            <p:nvPr/>
          </p:nvGrpSpPr>
          <p:grpSpPr>
            <a:xfrm>
              <a:off x="6708194" y="1933421"/>
              <a:ext cx="3175360" cy="4446860"/>
              <a:chOff x="6308890" y="2092642"/>
              <a:chExt cx="3175360" cy="4446860"/>
            </a:xfrm>
          </p:grpSpPr>
          <p:sp>
            <p:nvSpPr>
              <p:cNvPr id="4" name="矩形: 圆角 3">
                <a:extLst>
                  <a:ext uri="{FF2B5EF4-FFF2-40B4-BE49-F238E27FC236}">
                    <a16:creationId xmlns:a16="http://schemas.microsoft.com/office/drawing/2014/main" id="{E1975DA8-EF52-F0AE-77B3-81FE8476B639}"/>
                  </a:ext>
                </a:extLst>
              </p:cNvPr>
              <p:cNvSpPr/>
              <p:nvPr/>
            </p:nvSpPr>
            <p:spPr>
              <a:xfrm>
                <a:off x="6308890" y="2092642"/>
                <a:ext cx="3175360" cy="680552"/>
              </a:xfrm>
              <a:prstGeom prst="roundRect">
                <a:avLst/>
              </a:prstGeom>
              <a:noFill/>
              <a:ln w="19050" cap="flat" cmpd="sng" algn="ctr">
                <a:solidFill>
                  <a:srgbClr val="66FFFF"/>
                </a:solidFill>
                <a:prstDash val="solid"/>
              </a:ln>
              <a:effectLst>
                <a:softEdge rad="0"/>
              </a:effectLst>
            </p:spPr>
            <p:txBody>
              <a:bodyPr rtlCol="0" anchor="ctr"/>
              <a:lstStyle/>
              <a:p>
                <a:pPr lvl="0" algn="ctr">
                  <a:defRPr/>
                </a:pPr>
                <a:r>
                  <a:rPr lang="en-US" altLang="zh-CN" kern="0" dirty="0">
                    <a:gradFill flip="none" rotWithShape="1">
                      <a:gsLst>
                        <a:gs pos="100000">
                          <a:srgbClr val="00B0F0"/>
                        </a:gs>
                        <a:gs pos="55000">
                          <a:srgbClr val="29F5FF"/>
                        </a:gs>
                      </a:gsLst>
                      <a:lin ang="10800000" scaled="1"/>
                      <a:tileRect/>
                    </a:gradFill>
                    <a:ea typeface="宋体"/>
                    <a:cs typeface="OPPOSans R" panose="00020600040101010101" pitchFamily="18" charset="-122"/>
                  </a:rPr>
                  <a:t>High-precision </a:t>
                </a:r>
                <a:r>
                  <a:rPr kumimoji="0" lang="en-US" altLang="zh-CN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Palatino Linotype" panose="02040502050505030304"/>
                    <a:ea typeface="宋体" panose="02010600030101010101" pitchFamily="2" charset="-122"/>
                    <a:cs typeface="+mn-cs"/>
                  </a:rPr>
                  <a:t>theoretical predictions</a:t>
                </a: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Palatino Linotype" panose="020405020505050303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5" name="椭圆 4">
                <a:extLst>
                  <a:ext uri="{FF2B5EF4-FFF2-40B4-BE49-F238E27FC236}">
                    <a16:creationId xmlns:a16="http://schemas.microsoft.com/office/drawing/2014/main" id="{C92897E5-F117-B50E-2798-7B205AEA4EF8}"/>
                  </a:ext>
                </a:extLst>
              </p:cNvPr>
              <p:cNvSpPr/>
              <p:nvPr/>
            </p:nvSpPr>
            <p:spPr>
              <a:xfrm>
                <a:off x="7169350" y="6139392"/>
                <a:ext cx="1462914" cy="400110"/>
              </a:xfrm>
              <a:prstGeom prst="ellipse">
                <a:avLst/>
              </a:prstGeom>
              <a:solidFill>
                <a:schemeClr val="tx1"/>
              </a:solidFill>
              <a:ln w="19050">
                <a:solidFill>
                  <a:srgbClr val="66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Palatino Linotype"/>
                    <a:ea typeface="宋体"/>
                    <a:cs typeface="+mn-cs"/>
                  </a:rPr>
                  <a:t>QFT</a:t>
                </a: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Palatino Linotype"/>
                  <a:ea typeface="宋体"/>
                  <a:cs typeface="+mn-cs"/>
                </a:endParaRPr>
              </a:p>
            </p:txBody>
          </p:sp>
          <p:sp>
            <p:nvSpPr>
              <p:cNvPr id="7" name="椭圆 6">
                <a:extLst>
                  <a:ext uri="{FF2B5EF4-FFF2-40B4-BE49-F238E27FC236}">
                    <a16:creationId xmlns:a16="http://schemas.microsoft.com/office/drawing/2014/main" id="{2DBE0DB1-BD7A-78AE-047E-2E88FE64678D}"/>
                  </a:ext>
                </a:extLst>
              </p:cNvPr>
              <p:cNvSpPr/>
              <p:nvPr/>
            </p:nvSpPr>
            <p:spPr>
              <a:xfrm>
                <a:off x="6566526" y="4783150"/>
                <a:ext cx="2660089" cy="701976"/>
              </a:xfrm>
              <a:prstGeom prst="ellipse">
                <a:avLst/>
              </a:prstGeom>
              <a:solidFill>
                <a:schemeClr val="tx1"/>
              </a:solidFill>
              <a:ln w="19050">
                <a:solidFill>
                  <a:srgbClr val="66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 defTabSz="914354">
                  <a:defRPr/>
                </a:pPr>
                <a:r>
                  <a:rPr lang="en-US" altLang="zh-CN" kern="0" dirty="0">
                    <a:gradFill flip="none" rotWithShape="1">
                      <a:gsLst>
                        <a:gs pos="100000">
                          <a:srgbClr val="00B0F0"/>
                        </a:gs>
                        <a:gs pos="55000">
                          <a:srgbClr val="29F5FF"/>
                        </a:gs>
                      </a:gsLst>
                      <a:lin ang="10800000" scaled="1"/>
                      <a:tileRect/>
                    </a:gradFill>
                    <a:ea typeface="宋体"/>
                    <a:cs typeface="OPPOSans R" panose="00020600040101010101" pitchFamily="18" charset="-122"/>
                  </a:rPr>
                  <a:t>High-order </a:t>
                </a:r>
                <a:r>
                  <a:rPr kumimoji="0" lang="en-US" altLang="zh-CN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Palatino Linotype"/>
                    <a:ea typeface="宋体"/>
                    <a:cs typeface="+mn-cs"/>
                  </a:rPr>
                  <a:t>Amplitudes</a:t>
                </a: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Palatino Linotype"/>
                  <a:ea typeface="宋体"/>
                  <a:cs typeface="+mn-cs"/>
                </a:endParaRPr>
              </a:p>
            </p:txBody>
          </p:sp>
          <p:sp>
            <p:nvSpPr>
              <p:cNvPr id="8" name="箭头: 下 7">
                <a:extLst>
                  <a:ext uri="{FF2B5EF4-FFF2-40B4-BE49-F238E27FC236}">
                    <a16:creationId xmlns:a16="http://schemas.microsoft.com/office/drawing/2014/main" id="{16033725-F963-3816-9844-F6E63903DE84}"/>
                  </a:ext>
                </a:extLst>
              </p:cNvPr>
              <p:cNvSpPr/>
              <p:nvPr/>
            </p:nvSpPr>
            <p:spPr>
              <a:xfrm rot="10800000">
                <a:off x="7767944" y="5665303"/>
                <a:ext cx="262916" cy="330903"/>
              </a:xfrm>
              <a:prstGeom prst="downArrow">
                <a:avLst/>
              </a:prstGeom>
              <a:solidFill>
                <a:srgbClr val="66FFFF"/>
              </a:solidFill>
              <a:ln w="19050" cap="flat" cmpd="sng" algn="ctr">
                <a:noFill/>
                <a:prstDash val="solid"/>
              </a:ln>
              <a:effectLst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Palatino Linotype"/>
                  <a:ea typeface="宋体"/>
                  <a:cs typeface="+mn-cs"/>
                </a:endParaRPr>
              </a:p>
            </p:txBody>
          </p:sp>
          <p:sp>
            <p:nvSpPr>
              <p:cNvPr id="9" name="箭头: 下 8">
                <a:extLst>
                  <a:ext uri="{FF2B5EF4-FFF2-40B4-BE49-F238E27FC236}">
                    <a16:creationId xmlns:a16="http://schemas.microsoft.com/office/drawing/2014/main" id="{A2646F49-85CF-6F19-0503-A093FDC09E3A}"/>
                  </a:ext>
                </a:extLst>
              </p:cNvPr>
              <p:cNvSpPr/>
              <p:nvPr/>
            </p:nvSpPr>
            <p:spPr>
              <a:xfrm rot="10800000">
                <a:off x="7773606" y="4248032"/>
                <a:ext cx="257254" cy="379993"/>
              </a:xfrm>
              <a:prstGeom prst="downArrow">
                <a:avLst/>
              </a:prstGeom>
              <a:solidFill>
                <a:srgbClr val="66FFFF"/>
              </a:solidFill>
              <a:ln w="19050" cap="flat" cmpd="sng" algn="ctr">
                <a:noFill/>
                <a:prstDash val="solid"/>
              </a:ln>
              <a:effectLst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Palatino Linotype"/>
                  <a:ea typeface="宋体"/>
                  <a:cs typeface="+mn-cs"/>
                </a:endParaRPr>
              </a:p>
            </p:txBody>
          </p:sp>
          <p:sp>
            <p:nvSpPr>
              <p:cNvPr id="10" name="箭头: 下 9">
                <a:extLst>
                  <a:ext uri="{FF2B5EF4-FFF2-40B4-BE49-F238E27FC236}">
                    <a16:creationId xmlns:a16="http://schemas.microsoft.com/office/drawing/2014/main" id="{BF6A5658-E3CA-64B3-F01C-91D705E2B54B}"/>
                  </a:ext>
                </a:extLst>
              </p:cNvPr>
              <p:cNvSpPr/>
              <p:nvPr/>
            </p:nvSpPr>
            <p:spPr>
              <a:xfrm rot="10800000">
                <a:off x="7767944" y="2858146"/>
                <a:ext cx="257254" cy="345216"/>
              </a:xfrm>
              <a:prstGeom prst="downArrow">
                <a:avLst/>
              </a:prstGeom>
              <a:solidFill>
                <a:srgbClr val="66FFFF"/>
              </a:solidFill>
              <a:ln w="19050" cap="flat" cmpd="sng" algn="ctr">
                <a:noFill/>
                <a:prstDash val="solid"/>
              </a:ln>
              <a:effectLst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Palatino Linotype"/>
                  <a:ea typeface="宋体"/>
                  <a:cs typeface="+mn-cs"/>
                </a:endParaRPr>
              </a:p>
            </p:txBody>
          </p:sp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CF2D2800-679A-51E1-6326-6EAE4451B19A}"/>
                  </a:ext>
                </a:extLst>
              </p:cNvPr>
              <p:cNvSpPr txBox="1"/>
              <p:nvPr/>
            </p:nvSpPr>
            <p:spPr>
              <a:xfrm>
                <a:off x="7739369" y="3582739"/>
                <a:ext cx="375931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Palatino Linotype"/>
                    <a:ea typeface="华文细黑"/>
                    <a:cs typeface="+mn-cs"/>
                  </a:rPr>
                  <a:t>…</a:t>
                </a:r>
                <a:endParaRPr kumimoji="0" lang="zh-CN" altLang="en-US" sz="1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alatino Linotype"/>
                  <a:ea typeface="华文细黑"/>
                  <a:cs typeface="+mn-cs"/>
                </a:endParaRPr>
              </a:p>
            </p:txBody>
          </p:sp>
        </p:grpSp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301CCCF9-00C6-9A8D-48A4-302E8927F128}"/>
                </a:ext>
              </a:extLst>
            </p:cNvPr>
            <p:cNvSpPr txBox="1"/>
            <p:nvPr/>
          </p:nvSpPr>
          <p:spPr>
            <a:xfrm>
              <a:off x="8887217" y="3235626"/>
              <a:ext cx="257484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alatino Linotype"/>
                  <a:ea typeface="华文细黑"/>
                  <a:cs typeface="+mn-cs"/>
                </a:rPr>
                <a:t>Phase space integration,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1500" dirty="0">
                  <a:solidFill>
                    <a:prstClr val="white"/>
                  </a:solidFill>
                  <a:latin typeface="Palatino Linotype"/>
                  <a:ea typeface="华文细黑"/>
                </a:rPr>
                <a:t>IR subtraction,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1500" dirty="0">
                  <a:solidFill>
                    <a:prstClr val="white"/>
                  </a:solidFill>
                  <a:latin typeface="Palatino Linotype"/>
                  <a:ea typeface="华文细黑"/>
                </a:rPr>
                <a:t>…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/>
                <a:ea typeface="华文细黑"/>
                <a:cs typeface="+mn-cs"/>
              </a:endParaRPr>
            </a:p>
          </p:txBody>
        </p:sp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54B426EE-CECD-49FE-4A65-41655DFDB036}"/>
                </a:ext>
              </a:extLst>
            </p:cNvPr>
            <p:cNvSpPr txBox="1"/>
            <p:nvPr/>
          </p:nvSpPr>
          <p:spPr>
            <a:xfrm>
              <a:off x="8479738" y="5506082"/>
              <a:ext cx="2574848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alatino Linotype"/>
                  <a:ea typeface="华文细黑"/>
                  <a:cs typeface="+mn-cs"/>
                </a:rPr>
                <a:t>perturbation</a:t>
              </a:r>
              <a:endParaRPr lang="en-US" altLang="zh-CN" sz="1500" dirty="0">
                <a:solidFill>
                  <a:prstClr val="white"/>
                </a:solidFill>
                <a:latin typeface="Palatino Linotype"/>
                <a:ea typeface="华文细黑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/>
                <a:ea typeface="华文细黑"/>
                <a:cs typeface="+mn-cs"/>
              </a:endParaRPr>
            </a:p>
          </p:txBody>
        </p:sp>
      </p:grpSp>
      <p:sp>
        <p:nvSpPr>
          <p:cNvPr id="15" name="文本框 14">
            <a:extLst>
              <a:ext uri="{FF2B5EF4-FFF2-40B4-BE49-F238E27FC236}">
                <a16:creationId xmlns:a16="http://schemas.microsoft.com/office/drawing/2014/main" id="{9236C4A4-FC17-847F-4C31-028D9AA873FD}"/>
              </a:ext>
            </a:extLst>
          </p:cNvPr>
          <p:cNvSpPr txBox="1"/>
          <p:nvPr/>
        </p:nvSpPr>
        <p:spPr>
          <a:xfrm>
            <a:off x="8894816" y="4080692"/>
            <a:ext cx="2702402" cy="2031325"/>
          </a:xfrm>
          <a:prstGeom prst="rect">
            <a:avLst/>
          </a:prstGeom>
          <a:noFill/>
          <a:ln>
            <a:solidFill>
              <a:srgbClr val="66FFFF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i="1" dirty="0">
                <a:solidFill>
                  <a:schemeClr val="bg1"/>
                </a:solidFill>
              </a:rPr>
              <a:t>Computing fixed-order </a:t>
            </a:r>
            <a:r>
              <a:rPr lang="en-US" altLang="zh-CN" i="1" dirty="0">
                <a:solidFill>
                  <a:srgbClr val="FFFF00"/>
                </a:solidFill>
              </a:rPr>
              <a:t>amplitudes</a:t>
            </a:r>
            <a:r>
              <a:rPr lang="en-US" altLang="zh-CN" i="1" dirty="0">
                <a:solidFill>
                  <a:schemeClr val="bg1"/>
                </a:solidFill>
              </a:rPr>
              <a:t> for scattering processes remains a </a:t>
            </a:r>
            <a:r>
              <a:rPr lang="en-US" altLang="zh-CN" i="1" dirty="0">
                <a:solidFill>
                  <a:srgbClr val="FFFF00"/>
                </a:solidFill>
              </a:rPr>
              <a:t>key obstacle </a:t>
            </a:r>
            <a:r>
              <a:rPr lang="en-US" altLang="zh-CN" i="1" dirty="0">
                <a:solidFill>
                  <a:schemeClr val="bg1"/>
                </a:solidFill>
              </a:rPr>
              <a:t>to producing precise predictions for the LHC and HL-LHC. </a:t>
            </a:r>
            <a:r>
              <a:rPr lang="en-US" altLang="zh-CN" i="1" dirty="0">
                <a:solidFill>
                  <a:srgbClr val="66FFFF"/>
                </a:solidFill>
              </a:rPr>
              <a:t>– Les </a:t>
            </a:r>
            <a:r>
              <a:rPr lang="en-US" altLang="zh-CN" i="1" dirty="0" err="1">
                <a:solidFill>
                  <a:srgbClr val="66FFFF"/>
                </a:solidFill>
              </a:rPr>
              <a:t>Houches</a:t>
            </a:r>
            <a:r>
              <a:rPr lang="en-US" altLang="zh-CN" i="1" dirty="0">
                <a:solidFill>
                  <a:srgbClr val="66FFFF"/>
                </a:solidFill>
              </a:rPr>
              <a:t> Wish List 2023</a:t>
            </a:r>
          </a:p>
        </p:txBody>
      </p:sp>
    </p:spTree>
    <p:extLst>
      <p:ext uri="{BB962C8B-B14F-4D97-AF65-F5344CB8AC3E}">
        <p14:creationId xmlns:p14="http://schemas.microsoft.com/office/powerpoint/2010/main" val="41959155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794F2DC-59F4-BB49-8A7A-FE0328C4C9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>
            <a:extLst>
              <a:ext uri="{FF2B5EF4-FFF2-40B4-BE49-F238E27FC236}">
                <a16:creationId xmlns:a16="http://schemas.microsoft.com/office/drawing/2014/main" id="{C9BF2FC4-0D4D-2039-C768-B33E58F17A43}"/>
              </a:ext>
            </a:extLst>
          </p:cNvPr>
          <p:cNvGrpSpPr/>
          <p:nvPr/>
        </p:nvGrpSpPr>
        <p:grpSpPr>
          <a:xfrm>
            <a:off x="249180" y="1642336"/>
            <a:ext cx="4081346" cy="4365589"/>
            <a:chOff x="318187" y="1056643"/>
            <a:chExt cx="5678488" cy="5394281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ED52C9C7-447F-F8F7-22F3-08D18204F7C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18187" y="4866643"/>
              <a:ext cx="5678488" cy="1239081"/>
            </a:xfrm>
            <a:prstGeom prst="rect">
              <a:avLst/>
            </a:prstGeom>
          </p:spPr>
        </p:pic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50180D14-4DFF-8590-EB5A-14C199FB0E0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13149" y="5984199"/>
              <a:ext cx="5114925" cy="466725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523FB3C5-D971-BD69-D90E-33E4E7EB5C7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14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13149" y="1056643"/>
              <a:ext cx="4991100" cy="3810000"/>
            </a:xfrm>
            <a:prstGeom prst="rect">
              <a:avLst/>
            </a:prstGeom>
          </p:spPr>
        </p:pic>
      </p:grpSp>
      <p:pic>
        <p:nvPicPr>
          <p:cNvPr id="10" name="图片 9">
            <a:extLst>
              <a:ext uri="{FF2B5EF4-FFF2-40B4-BE49-F238E27FC236}">
                <a16:creationId xmlns:a16="http://schemas.microsoft.com/office/drawing/2014/main" id="{54F3439F-EFDC-80B4-71E9-7451FB550D2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23092" y="1832015"/>
            <a:ext cx="5731503" cy="3798190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CC1216BA-2068-1026-8119-6AD046DCEE99}"/>
              </a:ext>
            </a:extLst>
          </p:cNvPr>
          <p:cNvSpPr txBox="1"/>
          <p:nvPr/>
        </p:nvSpPr>
        <p:spPr>
          <a:xfrm>
            <a:off x="214797" y="210085"/>
            <a:ext cx="8640462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/>
                <a:ea typeface="华文细黑"/>
                <a:cs typeface="+mn-cs"/>
              </a:rPr>
              <a:t>Workflow and performance of the tools</a:t>
            </a:r>
            <a:endParaRPr kumimoji="0" lang="zh-CN" altLang="en-US" sz="3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/>
              <a:ea typeface="华文细黑"/>
              <a:cs typeface="+mn-cs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8AFBB7CD-A481-64C9-BBD3-B2AB8ADBDBE7}"/>
              </a:ext>
            </a:extLst>
          </p:cNvPr>
          <p:cNvSpPr txBox="1"/>
          <p:nvPr/>
        </p:nvSpPr>
        <p:spPr>
          <a:xfrm>
            <a:off x="5023092" y="1288393"/>
            <a:ext cx="573150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/>
                <a:ea typeface="华文细黑"/>
                <a:cs typeface="+mn-cs"/>
              </a:rPr>
              <a:t>IBP systems from </a:t>
            </a:r>
            <a:r>
              <a:rPr kumimoji="0" lang="en-US" altLang="zh-CN" sz="2000" b="0" i="0" u="none" strike="noStrike" kern="0" cap="none" spc="0" normalizeH="0" baseline="0" noProof="0" dirty="0" err="1">
                <a:ln>
                  <a:noFill/>
                </a:ln>
                <a:solidFill>
                  <a:srgbClr val="66FFFF"/>
                </a:solidFill>
                <a:effectLst/>
                <a:uLnTx/>
                <a:uFillTx/>
                <a:latin typeface="Palatino Linotype"/>
                <a:ea typeface="华文细黑"/>
                <a:cs typeface="+mn-cs"/>
              </a:rPr>
              <a:t>NeatIBP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66FFFF"/>
              </a:solidFill>
              <a:effectLst/>
              <a:uLnTx/>
              <a:uFillTx/>
              <a:latin typeface="Palatino Linotype"/>
              <a:ea typeface="华文细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10874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5D85730-39B2-BE88-E195-4DD6521859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10907A76-2B88-8B73-CA13-8F7D4C1DBDF0}"/>
              </a:ext>
            </a:extLst>
          </p:cNvPr>
          <p:cNvSpPr txBox="1"/>
          <p:nvPr/>
        </p:nvSpPr>
        <p:spPr>
          <a:xfrm>
            <a:off x="0" y="145069"/>
            <a:ext cx="4299653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5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Palatino Linotype" panose="02040502050505030304"/>
                <a:ea typeface="华文细黑" panose="02010600040101010101" charset="-122"/>
                <a:cs typeface="+mn-cs"/>
              </a:rPr>
              <a:t>Applications of </a:t>
            </a:r>
            <a:r>
              <a:rPr kumimoji="0" lang="en-US" altLang="zh-CN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Palatino Linotype" panose="02040502050505030304"/>
                <a:ea typeface="华文细黑" panose="02010600040101010101" charset="-122"/>
                <a:cs typeface="+mn-cs"/>
              </a:rPr>
              <a:t>NeatIBP</a:t>
            </a:r>
            <a:endParaRPr kumimoji="0" lang="zh-CN" altLang="en-US" sz="2500" b="1" i="0" u="none" strike="noStrike" kern="1200" cap="none" spc="0" normalizeH="0" baseline="0" noProof="0" dirty="0">
              <a:ln>
                <a:noFill/>
              </a:ln>
              <a:solidFill>
                <a:srgbClr val="66FFFF"/>
              </a:solidFill>
              <a:effectLst/>
              <a:uLnTx/>
              <a:uFillTx/>
              <a:latin typeface="Palatino Linotype" panose="02040502050505030304"/>
              <a:ea typeface="华文细黑" panose="02010600040101010101" charset="-122"/>
              <a:cs typeface="+mn-cs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EDE32601-B538-FCA4-17B5-915B08B467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6847" y="1357453"/>
            <a:ext cx="2317136" cy="1305341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620EEA93-D468-6603-35E3-F29EFEE359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91057" y="1381133"/>
            <a:ext cx="2136012" cy="1367797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D1F6699E-91AB-086E-8AE5-112CF8D652B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89687" y="1262465"/>
            <a:ext cx="2310890" cy="1605132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94BAF910-6968-DD1A-ABFE-979E066EFC0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7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4373" y="2900335"/>
            <a:ext cx="2166033" cy="1634967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74931E28-459F-C59C-B320-343644D24FE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7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5348" y="1357453"/>
            <a:ext cx="2317136" cy="1305341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8C06C0F7-D472-BDE7-FEA5-B5ABE3FD2CF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7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29558" y="1381133"/>
            <a:ext cx="2136012" cy="1367797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19A4AA58-6811-E374-D42B-31A3F1EF8CB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7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28188" y="1262465"/>
            <a:ext cx="2310890" cy="1605132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397162E1-06D7-6F92-EDBB-09E1375EEFC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7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83032" y="2900335"/>
            <a:ext cx="2201835" cy="1515626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3A9F686E-85A1-4CAF-F6D3-7DF20252909F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harpenSoften amount="7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20163" y="2900335"/>
            <a:ext cx="2195868" cy="1605132"/>
          </a:xfrm>
          <a:prstGeom prst="rect">
            <a:avLst/>
          </a:prstGeom>
        </p:spPr>
      </p:pic>
      <p:sp>
        <p:nvSpPr>
          <p:cNvPr id="29" name="文本框 28">
            <a:extLst>
              <a:ext uri="{FF2B5EF4-FFF2-40B4-BE49-F238E27FC236}">
                <a16:creationId xmlns:a16="http://schemas.microsoft.com/office/drawing/2014/main" id="{3BC43093-6783-F1B5-7015-49DC63F21ACA}"/>
              </a:ext>
            </a:extLst>
          </p:cNvPr>
          <p:cNvSpPr txBox="1"/>
          <p:nvPr/>
        </p:nvSpPr>
        <p:spPr>
          <a:xfrm>
            <a:off x="0" y="719802"/>
            <a:ext cx="1252604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000" dirty="0">
                <a:solidFill>
                  <a:prstClr val="white">
                    <a:lumMod val="95000"/>
                  </a:prstClr>
                </a:solidFill>
                <a:latin typeface="Palatino Linotype" panose="02040502050505030304"/>
                <a:ea typeface="华文细黑" panose="02010600040101010101" charset="-122"/>
              </a:rPr>
              <a:t>Two-loop five-point diagrams with massive propagators</a:t>
            </a:r>
            <a:endParaRPr kumimoji="0" lang="zh-CN" altLang="en-US" sz="2000" i="0" u="none" strike="noStrike" kern="1200" cap="none" spc="0" normalizeH="0" baseline="0" noProof="0" dirty="0">
              <a:ln>
                <a:noFill/>
              </a:ln>
              <a:solidFill>
                <a:srgbClr val="66FFFF"/>
              </a:solidFill>
              <a:effectLst/>
              <a:uLnTx/>
              <a:uFillTx/>
              <a:latin typeface="Palatino Linotype" panose="02040502050505030304"/>
              <a:ea typeface="华文细黑" panose="02010600040101010101" charset="-122"/>
              <a:cs typeface="+mn-cs"/>
            </a:endParaRPr>
          </a:p>
        </p:txBody>
      </p:sp>
      <p:pic>
        <p:nvPicPr>
          <p:cNvPr id="31" name="图片 30">
            <a:extLst>
              <a:ext uri="{FF2B5EF4-FFF2-40B4-BE49-F238E27FC236}">
                <a16:creationId xmlns:a16="http://schemas.microsoft.com/office/drawing/2014/main" id="{09704355-D77D-E67E-0B23-F72ADCCF60A8}"/>
              </a:ext>
            </a:extLst>
          </p:cNvPr>
          <p:cNvPicPr>
            <a:picLocks noChangeAspect="1"/>
          </p:cNvPicPr>
          <p:nvPr/>
        </p:nvPicPr>
        <p:blipFill>
          <a:blip r:embed="rId17"/>
          <a:srcRect b="10254"/>
          <a:stretch>
            <a:fillRect/>
          </a:stretch>
        </p:blipFill>
        <p:spPr>
          <a:xfrm>
            <a:off x="2365563" y="5023137"/>
            <a:ext cx="3868180" cy="1292588"/>
          </a:xfrm>
          <a:prstGeom prst="rect">
            <a:avLst/>
          </a:prstGeom>
        </p:spPr>
      </p:pic>
      <p:sp>
        <p:nvSpPr>
          <p:cNvPr id="32" name="文本框 31">
            <a:extLst>
              <a:ext uri="{FF2B5EF4-FFF2-40B4-BE49-F238E27FC236}">
                <a16:creationId xmlns:a16="http://schemas.microsoft.com/office/drawing/2014/main" id="{10DEE501-48F2-211E-400E-0BF108BC1E6D}"/>
              </a:ext>
            </a:extLst>
          </p:cNvPr>
          <p:cNvSpPr txBox="1"/>
          <p:nvPr/>
        </p:nvSpPr>
        <p:spPr>
          <a:xfrm>
            <a:off x="0" y="4591368"/>
            <a:ext cx="1252604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000" dirty="0">
                <a:solidFill>
                  <a:prstClr val="white">
                    <a:lumMod val="95000"/>
                  </a:prstClr>
                </a:solidFill>
                <a:latin typeface="Palatino Linotype" panose="02040502050505030304"/>
                <a:ea typeface="华文细黑" panose="02010600040101010101" charset="-122"/>
              </a:rPr>
              <a:t>Applications:</a:t>
            </a:r>
            <a:endParaRPr kumimoji="0" lang="zh-CN" altLang="en-US" sz="2000" i="0" u="none" strike="noStrike" kern="1200" cap="none" spc="0" normalizeH="0" baseline="0" noProof="0" dirty="0">
              <a:ln>
                <a:noFill/>
              </a:ln>
              <a:solidFill>
                <a:srgbClr val="66FFFF"/>
              </a:solidFill>
              <a:effectLst/>
              <a:uLnTx/>
              <a:uFillTx/>
              <a:latin typeface="Palatino Linotype" panose="02040502050505030304"/>
              <a:ea typeface="华文细黑" panose="02010600040101010101" charset="-122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文本框 34">
                <a:extLst>
                  <a:ext uri="{FF2B5EF4-FFF2-40B4-BE49-F238E27FC236}">
                    <a16:creationId xmlns:a16="http://schemas.microsoft.com/office/drawing/2014/main" id="{68BD2D1C-314D-A67F-69C8-FD5A53F36849}"/>
                  </a:ext>
                </a:extLst>
              </p:cNvPr>
              <p:cNvSpPr txBox="1"/>
              <p:nvPr/>
            </p:nvSpPr>
            <p:spPr>
              <a:xfrm>
                <a:off x="2202443" y="4653805"/>
                <a:ext cx="2539251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sz="1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zh-CN" sz="1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̅"/>
                        <m:ctrlPr>
                          <a:rPr lang="en-US" altLang="zh-CN" sz="1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1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acc>
                    <m:r>
                      <a:rPr lang="en-US" altLang="zh-CN" sz="1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sz="1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zh-CN" altLang="en-US" dirty="0">
                    <a:solidFill>
                      <a:schemeClr val="bg1"/>
                    </a:solidFill>
                  </a:rPr>
                  <a:t> </a:t>
                </a:r>
                <a:r>
                  <a:rPr lang="en-US" altLang="zh-CN" dirty="0">
                    <a:solidFill>
                      <a:schemeClr val="bg1"/>
                    </a:solidFill>
                  </a:rPr>
                  <a:t>production</a:t>
                </a:r>
                <a:endParaRPr lang="zh-CN" alt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5" name="文本框 34">
                <a:extLst>
                  <a:ext uri="{FF2B5EF4-FFF2-40B4-BE49-F238E27FC236}">
                    <a16:creationId xmlns:a16="http://schemas.microsoft.com/office/drawing/2014/main" id="{68BD2D1C-314D-A67F-69C8-FD5A53F368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2443" y="4653805"/>
                <a:ext cx="2539251" cy="369332"/>
              </a:xfrm>
              <a:prstGeom prst="rect">
                <a:avLst/>
              </a:prstGeom>
              <a:blipFill>
                <a:blip r:embed="rId18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文本框 36">
            <a:extLst>
              <a:ext uri="{FF2B5EF4-FFF2-40B4-BE49-F238E27FC236}">
                <a16:creationId xmlns:a16="http://schemas.microsoft.com/office/drawing/2014/main" id="{8F04A71C-1CDF-0095-0DDB-4D6C70532BA4}"/>
              </a:ext>
            </a:extLst>
          </p:cNvPr>
          <p:cNvSpPr txBox="1"/>
          <p:nvPr/>
        </p:nvSpPr>
        <p:spPr>
          <a:xfrm>
            <a:off x="6430471" y="4773145"/>
            <a:ext cx="2292144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b="0" i="0" kern="1200" dirty="0">
                <a:solidFill>
                  <a:srgbClr val="00FFFF"/>
                </a:solidFill>
                <a:effectLst/>
                <a:latin typeface="+mj-lt"/>
                <a:ea typeface="+mn-ea"/>
                <a:cs typeface="+mn-cs"/>
              </a:rPr>
              <a:t>JHEP 07 (2024) 073</a:t>
            </a:r>
            <a:endParaRPr lang="en-US" altLang="zh-CN" sz="1600" dirty="0">
              <a:solidFill>
                <a:srgbClr val="00FFFF"/>
              </a:solidFill>
              <a:latin typeface="+mj-lt"/>
            </a:endParaRPr>
          </a:p>
          <a:p>
            <a:r>
              <a:rPr lang="fr-FR" altLang="zh-CN" sz="1600" b="0" i="0" kern="1200" dirty="0">
                <a:solidFill>
                  <a:srgbClr val="00FFFF"/>
                </a:solidFill>
                <a:effectLst/>
                <a:latin typeface="+mj-lt"/>
                <a:ea typeface="+mn-ea"/>
                <a:cs typeface="+mn-cs"/>
              </a:rPr>
              <a:t>SciPost Phys. 19 (2025) 6, 165</a:t>
            </a:r>
          </a:p>
          <a:p>
            <a:r>
              <a:rPr lang="fr-FR" altLang="zh-CN" sz="1600" b="0" i="0" kern="1200" dirty="0">
                <a:solidFill>
                  <a:srgbClr val="00FFFF"/>
                </a:solidFill>
                <a:effectLst/>
                <a:latin typeface="+mj-lt"/>
                <a:ea typeface="+mn-ea"/>
                <a:cs typeface="+mn-cs"/>
              </a:rPr>
              <a:t>JHEP 03 (2025) 070</a:t>
            </a:r>
          </a:p>
          <a:p>
            <a:r>
              <a:rPr lang="en-US" altLang="zh-CN" sz="1600" dirty="0">
                <a:solidFill>
                  <a:srgbClr val="00FFFF"/>
                </a:solidFill>
              </a:rPr>
              <a:t>2511.11424</a:t>
            </a:r>
          </a:p>
          <a:p>
            <a:r>
              <a:rPr lang="en-US" altLang="zh-CN" sz="1600" dirty="0">
                <a:solidFill>
                  <a:srgbClr val="00FFFF"/>
                </a:solidFill>
              </a:rPr>
              <a:t>2411.10856</a:t>
            </a:r>
          </a:p>
          <a:p>
            <a:endParaRPr lang="en-US" altLang="zh-CN" sz="1600" b="0" i="0" kern="1200" dirty="0">
              <a:solidFill>
                <a:srgbClr val="00FFFF"/>
              </a:solidFill>
              <a:effectLst/>
              <a:latin typeface="+mj-lt"/>
              <a:ea typeface="+mn-ea"/>
              <a:cs typeface="+mn-cs"/>
            </a:endParaRPr>
          </a:p>
          <a:p>
            <a:endParaRPr lang="en-US" altLang="zh-CN" sz="1600" b="0" i="0" kern="1200" dirty="0">
              <a:solidFill>
                <a:srgbClr val="00FFFF"/>
              </a:solidFill>
              <a:effectLst/>
              <a:latin typeface="+mj-lt"/>
              <a:ea typeface="+mn-ea"/>
              <a:cs typeface="+mn-cs"/>
            </a:endParaRPr>
          </a:p>
          <a:p>
            <a:endParaRPr lang="en-US" altLang="zh-CN" sz="1600" dirty="0">
              <a:solidFill>
                <a:srgbClr val="00FFFF"/>
              </a:solidFill>
              <a:latin typeface="+mj-lt"/>
            </a:endParaRPr>
          </a:p>
          <a:p>
            <a:endParaRPr lang="en-US" altLang="zh-CN" sz="1600" i="0" dirty="0">
              <a:solidFill>
                <a:srgbClr val="00FFFF"/>
              </a:solidFill>
              <a:latin typeface="+mj-lt"/>
            </a:endParaRPr>
          </a:p>
          <a:p>
            <a:endParaRPr lang="en-US" altLang="zh-CN" sz="1600" dirty="0">
              <a:solidFill>
                <a:srgbClr val="00FFFF"/>
              </a:solidFill>
              <a:latin typeface="+mj-lt"/>
            </a:endParaRPr>
          </a:p>
          <a:p>
            <a:endParaRPr lang="zh-CN" altLang="en-US" sz="1600" i="0" dirty="0">
              <a:solidFill>
                <a:srgbClr val="00FFFF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232452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3516AA9-0308-7A16-25AC-8972AA20FB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AE0501DA-C641-4A23-939E-DB78F781D332}"/>
              </a:ext>
            </a:extLst>
          </p:cNvPr>
          <p:cNvSpPr txBox="1"/>
          <p:nvPr/>
        </p:nvSpPr>
        <p:spPr>
          <a:xfrm>
            <a:off x="0" y="145069"/>
            <a:ext cx="4299653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5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Palatino Linotype" panose="02040502050505030304"/>
                <a:ea typeface="华文细黑" panose="02010600040101010101" charset="-122"/>
                <a:cs typeface="+mn-cs"/>
              </a:rPr>
              <a:t>Applications of </a:t>
            </a:r>
            <a:r>
              <a:rPr kumimoji="0" lang="en-US" altLang="zh-CN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Palatino Linotype" panose="02040502050505030304"/>
                <a:ea typeface="华文细黑" panose="02010600040101010101" charset="-122"/>
                <a:cs typeface="+mn-cs"/>
              </a:rPr>
              <a:t>NeatIBP</a:t>
            </a:r>
            <a:endParaRPr kumimoji="0" lang="zh-CN" altLang="en-US" sz="2500" b="1" i="0" u="none" strike="noStrike" kern="1200" cap="none" spc="0" normalizeH="0" baseline="0" noProof="0" dirty="0">
              <a:ln>
                <a:noFill/>
              </a:ln>
              <a:solidFill>
                <a:srgbClr val="66FFFF"/>
              </a:solidFill>
              <a:effectLst/>
              <a:uLnTx/>
              <a:uFillTx/>
              <a:latin typeface="Palatino Linotype" panose="02040502050505030304"/>
              <a:ea typeface="华文细黑" panose="02010600040101010101" charset="-122"/>
              <a:cs typeface="+mn-cs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312B3728-84B6-DBA3-00AE-E8538CF4A7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6847" y="1357453"/>
            <a:ext cx="2317136" cy="1305341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1C659D23-E9F8-414F-5C73-262C33D487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89687" y="1262465"/>
            <a:ext cx="2310890" cy="1605132"/>
          </a:xfrm>
          <a:prstGeom prst="rect">
            <a:avLst/>
          </a:prstGeom>
        </p:spPr>
      </p:pic>
      <p:grpSp>
        <p:nvGrpSpPr>
          <p:cNvPr id="18" name="组合 17">
            <a:extLst>
              <a:ext uri="{FF2B5EF4-FFF2-40B4-BE49-F238E27FC236}">
                <a16:creationId xmlns:a16="http://schemas.microsoft.com/office/drawing/2014/main" id="{F9D87990-4526-74D1-E9AD-8D0EBA306831}"/>
              </a:ext>
            </a:extLst>
          </p:cNvPr>
          <p:cNvGrpSpPr/>
          <p:nvPr/>
        </p:nvGrpSpPr>
        <p:grpSpPr>
          <a:xfrm>
            <a:off x="485348" y="1357453"/>
            <a:ext cx="2317136" cy="1305341"/>
            <a:chOff x="485348" y="1357453"/>
            <a:chExt cx="2317136" cy="1305341"/>
          </a:xfrm>
        </p:grpSpPr>
        <p:pic>
          <p:nvPicPr>
            <p:cNvPr id="20" name="图片 19">
              <a:extLst>
                <a:ext uri="{FF2B5EF4-FFF2-40B4-BE49-F238E27FC236}">
                  <a16:creationId xmlns:a16="http://schemas.microsoft.com/office/drawing/2014/main" id="{68086FBE-7E63-9C8A-D5D0-0206A496600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7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85348" y="1357453"/>
              <a:ext cx="2317136" cy="1305341"/>
            </a:xfrm>
            <a:prstGeom prst="rect">
              <a:avLst/>
            </a:prstGeom>
          </p:spPr>
        </p:pic>
        <p:cxnSp>
          <p:nvCxnSpPr>
            <p:cNvPr id="4" name="直接连接符 3">
              <a:extLst>
                <a:ext uri="{FF2B5EF4-FFF2-40B4-BE49-F238E27FC236}">
                  <a16:creationId xmlns:a16="http://schemas.microsoft.com/office/drawing/2014/main" id="{73D6C6EB-D690-3C93-AFAF-DFAB0E5DD609}"/>
                </a:ext>
              </a:extLst>
            </p:cNvPr>
            <p:cNvCxnSpPr/>
            <p:nvPr/>
          </p:nvCxnSpPr>
          <p:spPr>
            <a:xfrm flipH="1">
              <a:off x="792480" y="1981200"/>
              <a:ext cx="421640" cy="0"/>
            </a:xfrm>
            <a:prstGeom prst="line">
              <a:avLst/>
            </a:prstGeom>
            <a:ln w="19050">
              <a:solidFill>
                <a:srgbClr val="00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123F0711-FC80-AA60-2B0A-55E8566578E6}"/>
              </a:ext>
            </a:extLst>
          </p:cNvPr>
          <p:cNvGrpSpPr/>
          <p:nvPr/>
        </p:nvGrpSpPr>
        <p:grpSpPr>
          <a:xfrm>
            <a:off x="3091057" y="1381133"/>
            <a:ext cx="2174513" cy="1367797"/>
            <a:chOff x="3091057" y="1381133"/>
            <a:chExt cx="2174513" cy="1367797"/>
          </a:xfrm>
        </p:grpSpPr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92061607-30C8-6CE4-4700-4959171BCD9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091057" y="1381133"/>
              <a:ext cx="2136012" cy="1367797"/>
            </a:xfrm>
            <a:prstGeom prst="rect">
              <a:avLst/>
            </a:prstGeom>
          </p:spPr>
        </p:pic>
        <p:pic>
          <p:nvPicPr>
            <p:cNvPr id="21" name="图片 20">
              <a:extLst>
                <a:ext uri="{FF2B5EF4-FFF2-40B4-BE49-F238E27FC236}">
                  <a16:creationId xmlns:a16="http://schemas.microsoft.com/office/drawing/2014/main" id="{4919321C-7C4B-E330-3B9F-06FEB5BAAF6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7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129558" y="1381133"/>
              <a:ext cx="2136012" cy="1367797"/>
            </a:xfrm>
            <a:prstGeom prst="rect">
              <a:avLst/>
            </a:prstGeom>
          </p:spPr>
        </p:pic>
        <p:cxnSp>
          <p:nvCxnSpPr>
            <p:cNvPr id="5" name="直接连接符 4">
              <a:extLst>
                <a:ext uri="{FF2B5EF4-FFF2-40B4-BE49-F238E27FC236}">
                  <a16:creationId xmlns:a16="http://schemas.microsoft.com/office/drawing/2014/main" id="{AE30C25A-5065-B7A7-766E-6B0777DA0F7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17527" y="2367280"/>
              <a:ext cx="0" cy="342053"/>
            </a:xfrm>
            <a:prstGeom prst="line">
              <a:avLst/>
            </a:prstGeom>
            <a:ln w="19050">
              <a:solidFill>
                <a:srgbClr val="00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92E2379E-A52A-8EFF-01A8-C5E7AA02FEC2}"/>
              </a:ext>
            </a:extLst>
          </p:cNvPr>
          <p:cNvGrpSpPr/>
          <p:nvPr/>
        </p:nvGrpSpPr>
        <p:grpSpPr>
          <a:xfrm>
            <a:off x="5528188" y="1262465"/>
            <a:ext cx="2310890" cy="1605132"/>
            <a:chOff x="5528188" y="1262465"/>
            <a:chExt cx="2310890" cy="1605132"/>
          </a:xfrm>
        </p:grpSpPr>
        <p:pic>
          <p:nvPicPr>
            <p:cNvPr id="22" name="图片 21">
              <a:extLst>
                <a:ext uri="{FF2B5EF4-FFF2-40B4-BE49-F238E27FC236}">
                  <a16:creationId xmlns:a16="http://schemas.microsoft.com/office/drawing/2014/main" id="{1F419FCB-0D07-4838-4453-DA48A8AE884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7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528188" y="1262465"/>
              <a:ext cx="2310890" cy="1605132"/>
            </a:xfrm>
            <a:prstGeom prst="rect">
              <a:avLst/>
            </a:prstGeom>
          </p:spPr>
        </p:pic>
        <p:cxnSp>
          <p:nvCxnSpPr>
            <p:cNvPr id="10" name="直接连接符 9">
              <a:extLst>
                <a:ext uri="{FF2B5EF4-FFF2-40B4-BE49-F238E27FC236}">
                  <a16:creationId xmlns:a16="http://schemas.microsoft.com/office/drawing/2014/main" id="{BCE2411C-EBEA-D448-1ABB-82F8AC7FF56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229475" y="2225675"/>
              <a:ext cx="333375" cy="127000"/>
            </a:xfrm>
            <a:prstGeom prst="line">
              <a:avLst/>
            </a:prstGeom>
            <a:ln w="19050">
              <a:solidFill>
                <a:srgbClr val="00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文本框 23">
            <a:extLst>
              <a:ext uri="{FF2B5EF4-FFF2-40B4-BE49-F238E27FC236}">
                <a16:creationId xmlns:a16="http://schemas.microsoft.com/office/drawing/2014/main" id="{FD9806C3-7E20-773B-199F-2E6EEB2A0D7C}"/>
              </a:ext>
            </a:extLst>
          </p:cNvPr>
          <p:cNvSpPr txBox="1"/>
          <p:nvPr/>
        </p:nvSpPr>
        <p:spPr>
          <a:xfrm>
            <a:off x="0" y="719802"/>
            <a:ext cx="1252604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000" dirty="0">
                <a:solidFill>
                  <a:prstClr val="white">
                    <a:lumMod val="95000"/>
                  </a:prstClr>
                </a:solidFill>
                <a:latin typeface="Palatino Linotype" panose="02040502050505030304"/>
                <a:ea typeface="华文细黑" panose="02010600040101010101" charset="-122"/>
              </a:rPr>
              <a:t>Two-loop five-point diagrams with massive propagators</a:t>
            </a:r>
            <a:endParaRPr kumimoji="0" lang="zh-CN" altLang="en-US" sz="2000" i="0" u="none" strike="noStrike" kern="1200" cap="none" spc="0" normalizeH="0" baseline="0" noProof="0" dirty="0">
              <a:ln>
                <a:noFill/>
              </a:ln>
              <a:solidFill>
                <a:srgbClr val="66FFFF"/>
              </a:solidFill>
              <a:effectLst/>
              <a:uLnTx/>
              <a:uFillTx/>
              <a:latin typeface="Palatino Linotype" panose="02040502050505030304"/>
              <a:ea typeface="华文细黑" panose="02010600040101010101" charset="-122"/>
              <a:cs typeface="+mn-cs"/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DF306A39-AD03-6C2F-CFA6-B20D84BA1D87}"/>
              </a:ext>
            </a:extLst>
          </p:cNvPr>
          <p:cNvSpPr txBox="1"/>
          <p:nvPr/>
        </p:nvSpPr>
        <p:spPr>
          <a:xfrm>
            <a:off x="0" y="3248831"/>
            <a:ext cx="1252604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000" dirty="0">
                <a:solidFill>
                  <a:prstClr val="white">
                    <a:lumMod val="95000"/>
                  </a:prstClr>
                </a:solidFill>
                <a:latin typeface="Palatino Linotype" panose="02040502050505030304"/>
                <a:ea typeface="华文细黑" panose="02010600040101010101" charset="-122"/>
              </a:rPr>
              <a:t>Applications:</a:t>
            </a:r>
            <a:endParaRPr kumimoji="0" lang="zh-CN" altLang="en-US" sz="2000" i="0" u="none" strike="noStrike" kern="1200" cap="none" spc="0" normalizeH="0" baseline="0" noProof="0" dirty="0">
              <a:ln>
                <a:noFill/>
              </a:ln>
              <a:solidFill>
                <a:srgbClr val="66FFFF"/>
              </a:solidFill>
              <a:effectLst/>
              <a:uLnTx/>
              <a:uFillTx/>
              <a:latin typeface="Palatino Linotype" panose="02040502050505030304"/>
              <a:ea typeface="华文细黑" panose="02010600040101010101" charset="-122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965DAB32-FED6-E8B1-71F5-01FA3C5E8639}"/>
                  </a:ext>
                </a:extLst>
              </p:cNvPr>
              <p:cNvSpPr txBox="1"/>
              <p:nvPr/>
            </p:nvSpPr>
            <p:spPr>
              <a:xfrm>
                <a:off x="1003300" y="3964176"/>
                <a:ext cx="2539251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sz="1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zh-CN" sz="1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̅"/>
                        <m:ctrlPr>
                          <a:rPr lang="en-US" altLang="zh-CN" sz="1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1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acc>
                    <m:r>
                      <a:rPr lang="en-US" altLang="zh-CN" sz="1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altLang="zh-CN" sz="1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zh-CN" altLang="en-US" dirty="0">
                    <a:solidFill>
                      <a:schemeClr val="bg1"/>
                    </a:solidFill>
                  </a:rPr>
                  <a:t> </a:t>
                </a:r>
                <a:r>
                  <a:rPr lang="en-US" altLang="zh-CN" dirty="0">
                    <a:solidFill>
                      <a:schemeClr val="bg1"/>
                    </a:solidFill>
                  </a:rPr>
                  <a:t>production</a:t>
                </a:r>
                <a:endParaRPr lang="zh-CN" alt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965DAB32-FED6-E8B1-71F5-01FA3C5E86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3300" y="3964176"/>
                <a:ext cx="2539251" cy="369332"/>
              </a:xfrm>
              <a:prstGeom prst="rect">
                <a:avLst/>
              </a:prstGeom>
              <a:blipFill>
                <a:blip r:embed="rId11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文本框 27">
            <a:extLst>
              <a:ext uri="{FF2B5EF4-FFF2-40B4-BE49-F238E27FC236}">
                <a16:creationId xmlns:a16="http://schemas.microsoft.com/office/drawing/2014/main" id="{B495B79A-80F6-1C73-B98A-8EDC2BD59624}"/>
              </a:ext>
            </a:extLst>
          </p:cNvPr>
          <p:cNvSpPr txBox="1"/>
          <p:nvPr/>
        </p:nvSpPr>
        <p:spPr>
          <a:xfrm>
            <a:off x="3592413" y="4029179"/>
            <a:ext cx="63204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800" b="0" i="0" kern="1200" dirty="0">
                <a:solidFill>
                  <a:srgbClr val="00FFFF"/>
                </a:solidFill>
                <a:effectLst/>
                <a:latin typeface="+mj-lt"/>
                <a:ea typeface="+mn-ea"/>
                <a:cs typeface="+mn-cs"/>
              </a:rPr>
              <a:t>JHEP 07 (2025) 001</a:t>
            </a:r>
          </a:p>
        </p:txBody>
      </p:sp>
      <p:pic>
        <p:nvPicPr>
          <p:cNvPr id="34" name="图片 33">
            <a:extLst>
              <a:ext uri="{FF2B5EF4-FFF2-40B4-BE49-F238E27FC236}">
                <a16:creationId xmlns:a16="http://schemas.microsoft.com/office/drawing/2014/main" id="{961A6900-5929-8A0B-E78A-7D97F208EBB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29046" y="4720233"/>
            <a:ext cx="2087757" cy="1417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9926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C921C49-5B77-2365-9EAC-B853E494BF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表格 2">
                <a:extLst>
                  <a:ext uri="{FF2B5EF4-FFF2-40B4-BE49-F238E27FC236}">
                    <a16:creationId xmlns:a16="http://schemas.microsoft.com/office/drawing/2014/main" id="{D5FA433C-7542-43E9-1F9B-5619C429BFF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6661544"/>
                  </p:ext>
                </p:extLst>
              </p:nvPr>
            </p:nvGraphicFramePr>
            <p:xfrm>
              <a:off x="565459" y="904911"/>
              <a:ext cx="11061082" cy="5221154"/>
            </p:xfrm>
            <a:graphic>
              <a:graphicData uri="http://schemas.openxmlformats.org/drawingml/2006/table">
                <a:tbl>
                  <a:tblPr firstRow="1" bandRow="1"/>
                  <a:tblGrid>
                    <a:gridCol w="6987729">
                      <a:extLst>
                        <a:ext uri="{9D8B030D-6E8A-4147-A177-3AD203B41FA5}">
                          <a16:colId xmlns:a16="http://schemas.microsoft.com/office/drawing/2014/main" val="1401521275"/>
                        </a:ext>
                      </a:extLst>
                    </a:gridCol>
                    <a:gridCol w="2187160">
                      <a:extLst>
                        <a:ext uri="{9D8B030D-6E8A-4147-A177-3AD203B41FA5}">
                          <a16:colId xmlns:a16="http://schemas.microsoft.com/office/drawing/2014/main" val="626747811"/>
                        </a:ext>
                      </a:extLst>
                    </a:gridCol>
                    <a:gridCol w="1886193">
                      <a:extLst>
                        <a:ext uri="{9D8B030D-6E8A-4147-A177-3AD203B41FA5}">
                          <a16:colId xmlns:a16="http://schemas.microsoft.com/office/drawing/2014/main" val="2142250836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r>
                            <a:rPr lang="en-US" altLang="zh-CN" sz="1500" dirty="0">
                              <a:solidFill>
                                <a:schemeClr val="bg1"/>
                              </a:solidFill>
                              <a:latin typeface="+mj-lt"/>
                            </a:rPr>
                            <a:t>Studies that used </a:t>
                          </a:r>
                          <a:r>
                            <a:rPr lang="en-US" altLang="zh-CN" sz="1500" dirty="0" err="1">
                              <a:solidFill>
                                <a:schemeClr val="bg1"/>
                              </a:solidFill>
                              <a:latin typeface="+mj-lt"/>
                            </a:rPr>
                            <a:t>NeatIBP</a:t>
                          </a:r>
                          <a:endParaRPr lang="zh-CN" altLang="en-US" sz="1500" dirty="0">
                            <a:solidFill>
                              <a:schemeClr val="bg1"/>
                            </a:solidFill>
                            <a:latin typeface="+mj-lt"/>
                          </a:endParaRPr>
                        </a:p>
                      </a:txBody>
                      <a:tcPr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070046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r>
                            <a:rPr lang="en-US" altLang="zh-CN" sz="1500" dirty="0">
                              <a:solidFill>
                                <a:schemeClr val="bg1"/>
                              </a:solidFill>
                              <a:latin typeface="+mj-lt"/>
                            </a:rPr>
                            <a:t>Reference</a:t>
                          </a:r>
                          <a:endParaRPr lang="zh-CN" altLang="en-US" sz="1500" dirty="0">
                            <a:solidFill>
                              <a:schemeClr val="bg1"/>
                            </a:solidFill>
                            <a:latin typeface="+mj-lt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070046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r>
                            <a:rPr lang="en-US" altLang="zh-CN" sz="1500" dirty="0">
                              <a:solidFill>
                                <a:schemeClr val="bg1"/>
                              </a:solidFill>
                              <a:latin typeface="+mj-lt"/>
                            </a:rPr>
                            <a:t>Date</a:t>
                          </a:r>
                          <a:endParaRPr lang="zh-CN" altLang="en-US" sz="1500" dirty="0">
                            <a:solidFill>
                              <a:schemeClr val="bg1"/>
                            </a:solidFill>
                            <a:latin typeface="+mj-lt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381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070046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82736297"/>
                      </a:ext>
                    </a:extLst>
                  </a:tr>
                  <a:tr h="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r>
                            <a:rPr lang="en-US" altLang="zh-CN" sz="1500" b="0" dirty="0">
                              <a:solidFill>
                                <a:schemeClr val="bg1"/>
                              </a:solidFill>
                              <a:latin typeface="+mj-lt"/>
                            </a:rPr>
                            <a:t>All-order structure of static gravitational interactions and the seventh post-Newtonian potential</a:t>
                          </a:r>
                          <a:endParaRPr lang="zh-CN" altLang="en-US" sz="1500" b="0" dirty="0">
                            <a:solidFill>
                              <a:schemeClr val="bg1"/>
                            </a:solidFill>
                            <a:latin typeface="+mj-lt"/>
                          </a:endParaRPr>
                        </a:p>
                      </a:txBody>
                      <a:tcPr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r>
                            <a:rPr lang="en-US" altLang="zh-CN" sz="1500" b="0" dirty="0" err="1">
                              <a:solidFill>
                                <a:schemeClr val="bg1"/>
                              </a:solidFill>
                              <a:latin typeface="+mj-lt"/>
                            </a:rPr>
                            <a:t>arXiv</a:t>
                          </a:r>
                          <a:r>
                            <a:rPr lang="en-US" altLang="zh-CN" sz="1500" b="0" dirty="0">
                              <a:solidFill>
                                <a:schemeClr val="bg1"/>
                              </a:solidFill>
                              <a:latin typeface="+mj-lt"/>
                            </a:rPr>
                            <a:t>: 2604.14134</a:t>
                          </a:r>
                          <a:endParaRPr lang="zh-CN" altLang="en-US" sz="1500" b="0" dirty="0">
                            <a:solidFill>
                              <a:schemeClr val="bg1"/>
                            </a:solidFill>
                            <a:latin typeface="+mj-lt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r>
                            <a:rPr lang="en-US" altLang="zh-CN" sz="1500" b="0" dirty="0">
                              <a:solidFill>
                                <a:schemeClr val="bg1"/>
                              </a:solidFill>
                              <a:latin typeface="+mj-lt"/>
                            </a:rPr>
                            <a:t>2026.4.15</a:t>
                          </a:r>
                          <a:endParaRPr lang="zh-CN" altLang="en-US" sz="1500" b="0" dirty="0">
                            <a:solidFill>
                              <a:schemeClr val="bg1"/>
                            </a:solidFill>
                            <a:latin typeface="+mj-lt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381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4956609"/>
                      </a:ext>
                    </a:extLst>
                  </a:tr>
                  <a:tr h="287165">
                    <a:tc>
                      <a:txBody>
                        <a:bodyPr/>
                        <a:lstStyle/>
                        <a:p>
                          <a:r>
                            <a:rPr lang="en-US" altLang="zh-CN" sz="1500" b="0" dirty="0">
                              <a:solidFill>
                                <a:schemeClr val="bg1"/>
                              </a:solidFill>
                              <a:latin typeface="+mj-lt"/>
                            </a:rPr>
                            <a:t>Two-loop all-plus helicity amplitudes for self-dual Higgs boson with gluons</a:t>
                          </a:r>
                          <a:endParaRPr lang="zh-CN" altLang="en-US" sz="1500" b="0" dirty="0">
                            <a:solidFill>
                              <a:schemeClr val="bg1"/>
                            </a:solidFill>
                            <a:latin typeface="+mj-lt"/>
                          </a:endParaRPr>
                        </a:p>
                      </a:txBody>
                      <a:tcPr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500" b="0" i="0" dirty="0">
                              <a:solidFill>
                                <a:schemeClr val="bg1"/>
                              </a:solidFill>
                              <a:latin typeface="+mj-lt"/>
                            </a:rPr>
                            <a:t>JHEP 03 (2026) 011</a:t>
                          </a:r>
                          <a:endParaRPr lang="zh-CN" altLang="en-US" sz="1500" b="0" i="0" dirty="0">
                            <a:solidFill>
                              <a:schemeClr val="bg1"/>
                            </a:solidFill>
                            <a:latin typeface="+mj-lt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r>
                            <a:rPr lang="en-US" altLang="zh-CN" sz="1500" b="0" dirty="0">
                              <a:solidFill>
                                <a:schemeClr val="bg1"/>
                              </a:solidFill>
                              <a:latin typeface="+mj-lt"/>
                            </a:rPr>
                            <a:t>2026.3.2</a:t>
                          </a:r>
                          <a:endParaRPr lang="zh-CN" altLang="en-US" sz="1500" b="0" dirty="0">
                            <a:solidFill>
                              <a:schemeClr val="bg1"/>
                            </a:solidFill>
                            <a:latin typeface="+mj-lt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00600556"/>
                      </a:ext>
                    </a:extLst>
                  </a:tr>
                  <a:tr h="287165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r>
                            <a:rPr lang="en-US" altLang="zh-CN" sz="1500" b="0" dirty="0">
                              <a:solidFill>
                                <a:schemeClr val="bg1"/>
                              </a:solidFill>
                              <a:latin typeface="+mj-lt"/>
                            </a:rPr>
                            <a:t>Three-loop helicity amplitudes of four-lepton scattering in QED</a:t>
                          </a:r>
                          <a:endParaRPr lang="zh-CN" altLang="en-US" sz="1500" b="0" dirty="0">
                            <a:solidFill>
                              <a:schemeClr val="bg1"/>
                            </a:solidFill>
                            <a:latin typeface="+mj-lt"/>
                          </a:endParaRPr>
                        </a:p>
                      </a:txBody>
                      <a:tcPr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r>
                            <a:rPr lang="en-US" altLang="zh-CN" sz="1500" b="0" i="0" kern="1200" dirty="0" err="1">
                              <a:solidFill>
                                <a:schemeClr val="bg1"/>
                              </a:solidFill>
                              <a:effectLst/>
                              <a:latin typeface="+mj-lt"/>
                              <a:ea typeface="+mn-ea"/>
                              <a:cs typeface="+mn-cs"/>
                            </a:rPr>
                            <a:t>arXiv</a:t>
                          </a:r>
                          <a:r>
                            <a:rPr lang="en-US" altLang="zh-CN" sz="1500" b="0" i="0" kern="1200" dirty="0">
                              <a:solidFill>
                                <a:schemeClr val="bg1"/>
                              </a:solidFill>
                              <a:effectLst/>
                              <a:latin typeface="+mj-lt"/>
                              <a:ea typeface="+mn-ea"/>
                              <a:cs typeface="+mn-cs"/>
                            </a:rPr>
                            <a:t>: 2602.10807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r>
                            <a:rPr lang="en-US" altLang="zh-CN" sz="1500" b="0" dirty="0">
                              <a:solidFill>
                                <a:schemeClr val="bg1"/>
                              </a:solidFill>
                              <a:latin typeface="+mj-lt"/>
                            </a:rPr>
                            <a:t>2026.2.11</a:t>
                          </a:r>
                          <a:endParaRPr lang="zh-CN" altLang="en-US" sz="1500" b="0" dirty="0">
                            <a:solidFill>
                              <a:schemeClr val="bg1"/>
                            </a:solidFill>
                            <a:latin typeface="+mj-lt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62680222"/>
                      </a:ext>
                    </a:extLst>
                  </a:tr>
                  <a:tr h="287165">
                    <a:tc>
                      <a:txBody>
                        <a:bodyPr/>
                        <a:lstStyle/>
                        <a:p>
                          <a:r>
                            <a:rPr lang="en-US" altLang="zh-CN" sz="1500" dirty="0">
                              <a:solidFill>
                                <a:schemeClr val="bg1"/>
                              </a:solidFill>
                              <a:latin typeface="+mj-lt"/>
                            </a:rPr>
                            <a:t>Differential equations for </a:t>
                          </a:r>
                          <a:r>
                            <a:rPr lang="en-US" altLang="zh-CN" sz="1500" dirty="0">
                              <a:solidFill>
                                <a:srgbClr val="66FFFF"/>
                              </a:solidFill>
                              <a:latin typeface="+mj-lt"/>
                            </a:rPr>
                            <a:t>energy correlators </a:t>
                          </a:r>
                          <a:r>
                            <a:rPr lang="en-US" altLang="zh-CN" sz="1500" dirty="0">
                              <a:solidFill>
                                <a:schemeClr val="bg1"/>
                              </a:solidFill>
                              <a:latin typeface="+mj-lt"/>
                            </a:rPr>
                            <a:t>in any angle</a:t>
                          </a:r>
                          <a:endParaRPr lang="zh-CN" altLang="en-US" sz="1500" dirty="0">
                            <a:solidFill>
                              <a:schemeClr val="bg1"/>
                            </a:solidFill>
                            <a:latin typeface="+mj-lt"/>
                          </a:endParaRPr>
                        </a:p>
                      </a:txBody>
                      <a:tcPr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500" i="0" kern="1200" dirty="0">
                              <a:solidFill>
                                <a:schemeClr val="bg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JHEP 02 (2026) 025</a:t>
                          </a:r>
                          <a:endParaRPr lang="en-US" altLang="zh-CN" sz="1500" b="0" i="0" kern="1200" dirty="0">
                            <a:solidFill>
                              <a:schemeClr val="bg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500" kern="1200" dirty="0">
                              <a:solidFill>
                                <a:schemeClr val="bg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2026.2.2</a:t>
                          </a:r>
                          <a:endParaRPr lang="zh-CN" altLang="en-US" sz="1500" kern="1200" dirty="0">
                            <a:solidFill>
                              <a:schemeClr val="bg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2041708"/>
                      </a:ext>
                    </a:extLst>
                  </a:tr>
                  <a:tr h="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r>
                            <a:rPr lang="en-US" altLang="zh-CN" sz="1500" b="0" dirty="0">
                              <a:solidFill>
                                <a:schemeClr val="bg1"/>
                              </a:solidFill>
                              <a:latin typeface="+mj-lt"/>
                            </a:rPr>
                            <a:t>Algorithmic studies of IBP Equations</a:t>
                          </a:r>
                          <a:endParaRPr lang="zh-CN" altLang="en-US" sz="1500" b="0" dirty="0">
                            <a:solidFill>
                              <a:schemeClr val="bg1"/>
                            </a:solidFill>
                            <a:latin typeface="+mj-lt"/>
                          </a:endParaRPr>
                        </a:p>
                      </a:txBody>
                      <a:tcPr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r>
                            <a:rPr lang="en-US" altLang="zh-CN" sz="1500" b="0" dirty="0" err="1">
                              <a:solidFill>
                                <a:schemeClr val="bg1"/>
                              </a:solidFill>
                              <a:latin typeface="+mj-lt"/>
                            </a:rPr>
                            <a:t>arXiv</a:t>
                          </a:r>
                          <a:r>
                            <a:rPr lang="en-US" altLang="zh-CN" sz="1500" b="0" dirty="0">
                              <a:solidFill>
                                <a:schemeClr val="bg1"/>
                              </a:solidFill>
                              <a:latin typeface="+mj-lt"/>
                            </a:rPr>
                            <a:t>: 2512.05923</a:t>
                          </a:r>
                          <a:endParaRPr lang="zh-CN" altLang="en-US" sz="1500" b="0" dirty="0">
                            <a:solidFill>
                              <a:schemeClr val="bg1"/>
                            </a:solidFill>
                            <a:latin typeface="+mj-lt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r>
                            <a:rPr lang="en-US" altLang="zh-CN" sz="1500" b="0" dirty="0">
                              <a:solidFill>
                                <a:schemeClr val="bg1"/>
                              </a:solidFill>
                              <a:latin typeface="+mj-lt"/>
                            </a:rPr>
                            <a:t>2025.12.5</a:t>
                          </a:r>
                          <a:endParaRPr lang="zh-CN" altLang="en-US" sz="1500" b="0" dirty="0">
                            <a:solidFill>
                              <a:schemeClr val="bg1"/>
                            </a:solidFill>
                            <a:latin typeface="+mj-lt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14807718"/>
                      </a:ext>
                    </a:extLst>
                  </a:tr>
                  <a:tr h="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r>
                            <a:rPr lang="en-US" altLang="zh-CN" sz="1500" b="0" dirty="0">
                              <a:solidFill>
                                <a:srgbClr val="66FFFF"/>
                              </a:solidFill>
                              <a:latin typeface="+mj-lt"/>
                            </a:rPr>
                            <a:t>Three-loop five-point </a:t>
                          </a:r>
                          <a:r>
                            <a:rPr lang="en-US" altLang="zh-CN" sz="1500" b="0" dirty="0">
                              <a:solidFill>
                                <a:schemeClr val="bg1"/>
                              </a:solidFill>
                              <a:latin typeface="+mj-lt"/>
                            </a:rPr>
                            <a:t>planar </a:t>
                          </a:r>
                          <a:r>
                            <a:rPr lang="en-US" altLang="zh-CN" sz="1500" b="0" dirty="0">
                              <a:solidFill>
                                <a:srgbClr val="66FFFF"/>
                              </a:solidFill>
                              <a:latin typeface="+mj-lt"/>
                            </a:rPr>
                            <a:t>Feynman diagram</a:t>
                          </a:r>
                          <a:endParaRPr lang="zh-CN" altLang="en-US" sz="1500" b="0" dirty="0">
                            <a:solidFill>
                              <a:srgbClr val="66FFFF"/>
                            </a:solidFill>
                            <a:latin typeface="+mj-lt"/>
                          </a:endParaRPr>
                        </a:p>
                      </a:txBody>
                      <a:tcPr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r>
                            <a:rPr lang="en-US" altLang="zh-CN" sz="1500" b="0" dirty="0" err="1">
                              <a:solidFill>
                                <a:schemeClr val="bg1"/>
                              </a:solidFill>
                              <a:latin typeface="+mj-lt"/>
                            </a:rPr>
                            <a:t>arXiv</a:t>
                          </a:r>
                          <a:r>
                            <a:rPr lang="en-US" altLang="zh-CN" sz="1500" b="0" dirty="0">
                              <a:solidFill>
                                <a:schemeClr val="bg1"/>
                              </a:solidFill>
                              <a:latin typeface="+mj-lt"/>
                            </a:rPr>
                            <a:t>: 2512.17330</a:t>
                          </a:r>
                          <a:endParaRPr lang="zh-CN" altLang="en-US" sz="1500" b="0" dirty="0">
                            <a:solidFill>
                              <a:schemeClr val="bg1"/>
                            </a:solidFill>
                            <a:latin typeface="+mj-lt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r>
                            <a:rPr lang="en-US" altLang="zh-CN" sz="1500" b="0" dirty="0">
                              <a:solidFill>
                                <a:schemeClr val="bg1"/>
                              </a:solidFill>
                              <a:latin typeface="+mj-lt"/>
                            </a:rPr>
                            <a:t>2025.12.19</a:t>
                          </a:r>
                          <a:endParaRPr lang="zh-CN" altLang="en-US" sz="1500" b="0" dirty="0">
                            <a:solidFill>
                              <a:schemeClr val="bg1"/>
                            </a:solidFill>
                            <a:latin typeface="+mj-lt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82728309"/>
                      </a:ext>
                    </a:extLst>
                  </a:tr>
                  <a:tr h="190649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r>
                            <a:rPr lang="en-US" altLang="zh-CN" sz="1500" b="0" dirty="0">
                              <a:solidFill>
                                <a:schemeClr val="bg1"/>
                              </a:solidFill>
                              <a:latin typeface="+mj-lt"/>
                            </a:rPr>
                            <a:t>Nucleon mass in covariant baryon chiral perturbation theory at leading two-loop order</a:t>
                          </a:r>
                          <a:endParaRPr lang="zh-CN" altLang="en-US" sz="1500" b="0" dirty="0">
                            <a:solidFill>
                              <a:schemeClr val="bg1"/>
                            </a:solidFill>
                            <a:latin typeface="+mj-lt"/>
                          </a:endParaRPr>
                        </a:p>
                      </a:txBody>
                      <a:tcPr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r>
                            <a:rPr lang="en-US" altLang="zh-CN" sz="1500" b="0" dirty="0" err="1">
                              <a:solidFill>
                                <a:schemeClr val="bg1"/>
                              </a:solidFill>
                              <a:latin typeface="+mj-lt"/>
                            </a:rPr>
                            <a:t>PoS</a:t>
                          </a:r>
                          <a:r>
                            <a:rPr lang="en-US" altLang="zh-CN" sz="1500" b="0" dirty="0">
                              <a:solidFill>
                                <a:schemeClr val="bg1"/>
                              </a:solidFill>
                              <a:latin typeface="+mj-lt"/>
                            </a:rPr>
                            <a:t> HADRON2025 (2026) 014</a:t>
                          </a:r>
                          <a:endParaRPr lang="zh-CN" altLang="en-US" sz="1500" b="0" dirty="0">
                            <a:solidFill>
                              <a:schemeClr val="bg1"/>
                            </a:solidFill>
                            <a:latin typeface="+mj-lt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r>
                            <a:rPr lang="en-US" altLang="zh-CN" sz="1500" b="0" dirty="0">
                              <a:solidFill>
                                <a:schemeClr val="bg1"/>
                              </a:solidFill>
                              <a:latin typeface="+mj-lt"/>
                            </a:rPr>
                            <a:t>2025.12.23</a:t>
                          </a:r>
                          <a:endParaRPr lang="zh-CN" altLang="en-US" sz="1500" b="0" dirty="0">
                            <a:solidFill>
                              <a:schemeClr val="bg1"/>
                            </a:solidFill>
                            <a:latin typeface="+mj-lt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14473457"/>
                      </a:ext>
                    </a:extLst>
                  </a:tr>
                  <a:tr h="39355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500" b="0" dirty="0">
                              <a:solidFill>
                                <a:schemeClr val="bg1"/>
                              </a:solidFill>
                              <a:latin typeface="+mj-lt"/>
                            </a:rPr>
                            <a:t>Three-loop pentagonal </a:t>
                          </a:r>
                          <a:r>
                            <a:rPr lang="en-US" altLang="zh-CN" sz="1500" b="0" dirty="0">
                              <a:solidFill>
                                <a:srgbClr val="00FFFF"/>
                              </a:solidFill>
                              <a:latin typeface="+mj-lt"/>
                            </a:rPr>
                            <a:t>Wilson loop</a:t>
                          </a:r>
                          <a:r>
                            <a:rPr lang="en-US" altLang="zh-CN" sz="1500" b="0" dirty="0">
                              <a:solidFill>
                                <a:schemeClr val="bg1"/>
                              </a:solidFill>
                              <a:latin typeface="+mj-lt"/>
                            </a:rPr>
                            <a:t> with </a:t>
                          </a:r>
                          <a:r>
                            <a:rPr lang="en-US" altLang="zh-CN" sz="1500" b="0" dirty="0" err="1">
                              <a:solidFill>
                                <a:schemeClr val="bg1"/>
                              </a:solidFill>
                              <a:latin typeface="+mj-lt"/>
                            </a:rPr>
                            <a:t>Lagrangian</a:t>
                          </a:r>
                          <a:r>
                            <a:rPr lang="en-US" altLang="zh-CN" sz="1500" b="0" dirty="0">
                              <a:solidFill>
                                <a:schemeClr val="bg1"/>
                              </a:solidFill>
                              <a:latin typeface="+mj-lt"/>
                            </a:rPr>
                            <a:t> insertion</a:t>
                          </a:r>
                          <a:endParaRPr lang="zh-CN" altLang="en-US" sz="1500" b="0" dirty="0">
                            <a:solidFill>
                              <a:schemeClr val="bg1"/>
                            </a:solidFill>
                            <a:latin typeface="+mj-lt"/>
                          </a:endParaRPr>
                        </a:p>
                      </a:txBody>
                      <a:tcPr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500" b="0" i="0" kern="1200" dirty="0" err="1">
                              <a:solidFill>
                                <a:schemeClr val="bg1"/>
                              </a:solidFill>
                              <a:effectLst/>
                              <a:latin typeface="+mj-lt"/>
                              <a:ea typeface="+mn-ea"/>
                              <a:cs typeface="+mn-cs"/>
                            </a:rPr>
                            <a:t>arXiv</a:t>
                          </a:r>
                          <a:r>
                            <a:rPr lang="en-US" altLang="zh-CN" sz="1500" b="0" i="0" kern="1200" dirty="0">
                              <a:solidFill>
                                <a:schemeClr val="bg1"/>
                              </a:solidFill>
                              <a:effectLst/>
                              <a:latin typeface="+mj-lt"/>
                              <a:ea typeface="+mn-ea"/>
                              <a:cs typeface="+mn-cs"/>
                            </a:rPr>
                            <a:t>: 2512.17881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r>
                            <a:rPr lang="en-US" altLang="zh-CN" sz="1500" b="0" dirty="0">
                              <a:solidFill>
                                <a:schemeClr val="bg1"/>
                              </a:solidFill>
                              <a:latin typeface="+mj-lt"/>
                            </a:rPr>
                            <a:t>2025.12.19</a:t>
                          </a:r>
                          <a:endParaRPr lang="zh-CN" altLang="en-US" sz="1500" b="0" dirty="0">
                            <a:solidFill>
                              <a:schemeClr val="bg1"/>
                            </a:solidFill>
                            <a:latin typeface="+mj-lt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68792674"/>
                      </a:ext>
                    </a:extLst>
                  </a:tr>
                  <a:tr h="356402">
                    <a:tc>
                      <a:txBody>
                        <a:bodyPr/>
                        <a:lstStyle/>
                        <a:p>
                          <a:r>
                            <a:rPr lang="en-US" altLang="zh-CN" sz="1500" b="0" dirty="0">
                              <a:solidFill>
                                <a:schemeClr val="bg1"/>
                              </a:solidFill>
                              <a:latin typeface="+mj-lt"/>
                            </a:rPr>
                            <a:t>Six-loop gravitational interactions at the sixth post-Newtonian order</a:t>
                          </a:r>
                          <a:endParaRPr lang="zh-CN" altLang="en-US" sz="1500" b="0" dirty="0">
                            <a:solidFill>
                              <a:schemeClr val="bg1"/>
                            </a:solidFill>
                            <a:latin typeface="+mj-lt"/>
                          </a:endParaRPr>
                        </a:p>
                      </a:txBody>
                      <a:tcPr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500" b="0" i="0" dirty="0" err="1">
                              <a:solidFill>
                                <a:schemeClr val="bg1"/>
                              </a:solidFill>
                              <a:latin typeface="+mj-lt"/>
                            </a:rPr>
                            <a:t>arXiv</a:t>
                          </a:r>
                          <a:r>
                            <a:rPr lang="en-US" altLang="zh-CN" sz="1500" b="0" i="0" dirty="0">
                              <a:solidFill>
                                <a:schemeClr val="bg1"/>
                              </a:solidFill>
                              <a:latin typeface="+mj-lt"/>
                            </a:rPr>
                            <a:t>: 2512.19498</a:t>
                          </a:r>
                          <a:endParaRPr lang="zh-CN" altLang="en-US" sz="1500" b="0" i="0" dirty="0">
                            <a:solidFill>
                              <a:schemeClr val="bg1"/>
                            </a:solidFill>
                            <a:latin typeface="+mj-lt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500" b="0" dirty="0">
                              <a:solidFill>
                                <a:schemeClr val="bg1"/>
                              </a:solidFill>
                              <a:latin typeface="+mj-lt"/>
                            </a:rPr>
                            <a:t>2025.12.22</a:t>
                          </a:r>
                          <a:endParaRPr lang="zh-CN" altLang="en-US" sz="1500" b="0" dirty="0">
                            <a:solidFill>
                              <a:schemeClr val="bg1"/>
                            </a:solidFill>
                            <a:latin typeface="+mj-lt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98739163"/>
                      </a:ext>
                    </a:extLst>
                  </a:tr>
                  <a:tr h="356402">
                    <a:tc>
                      <a:txBody>
                        <a:bodyPr/>
                        <a:lstStyle/>
                        <a:p>
                          <a:r>
                            <a:rPr lang="en-US" altLang="zh-CN" sz="1500" dirty="0">
                              <a:solidFill>
                                <a:schemeClr val="bg1"/>
                              </a:solidFill>
                              <a:latin typeface="+mj-lt"/>
                            </a:rPr>
                            <a:t>One-loop amplitudes for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1500" b="0" i="1" smtClean="0">
                                  <a:solidFill>
                                    <a:srgbClr val="66FFFF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acc>
                                <m:accPr>
                                  <m:chr m:val="̅"/>
                                  <m:ctrlPr>
                                    <a:rPr lang="en-US" altLang="zh-CN" sz="1500" b="0" i="1" smtClean="0">
                                      <a:solidFill>
                                        <a:srgbClr val="66FF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CN" sz="1500" b="0" i="1" smtClean="0">
                                      <a:solidFill>
                                        <a:srgbClr val="66FF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acc>
                              <m:r>
                                <a:rPr lang="en-US" altLang="zh-CN" sz="1500" b="0" i="1" smtClean="0">
                                  <a:solidFill>
                                    <a:srgbClr val="66FFFF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oMath>
                          </a14:m>
                          <a:r>
                            <a:rPr lang="en-US" altLang="zh-CN" sz="1500" dirty="0">
                              <a:solidFill>
                                <a:srgbClr val="66FFFF"/>
                              </a:solidFill>
                              <a:latin typeface="+mj-lt"/>
                            </a:rPr>
                            <a:t> </a:t>
                          </a:r>
                          <a:r>
                            <a:rPr lang="en-US" altLang="zh-CN" sz="1500" dirty="0">
                              <a:solidFill>
                                <a:schemeClr val="bg1"/>
                              </a:solidFill>
                              <a:latin typeface="+mj-lt"/>
                            </a:rPr>
                            <a:t>and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1500" b="0" i="1" smtClean="0">
                                  <a:solidFill>
                                    <a:srgbClr val="66FFFF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acc>
                                <m:accPr>
                                  <m:chr m:val="̅"/>
                                  <m:ctrlPr>
                                    <a:rPr lang="en-US" altLang="zh-CN" sz="1500" b="0" i="1" smtClean="0">
                                      <a:solidFill>
                                        <a:srgbClr val="66FF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CN" sz="1500" b="0" i="1" smtClean="0">
                                      <a:solidFill>
                                        <a:srgbClr val="66FF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acc>
                              <m:r>
                                <a:rPr lang="en-US" altLang="zh-CN" sz="1500" b="0" i="1" smtClean="0">
                                  <a:solidFill>
                                    <a:srgbClr val="66FFFF"/>
                                  </a:solidFill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oMath>
                          </a14:m>
                          <a:r>
                            <a:rPr lang="en-US" altLang="zh-CN" sz="1500" dirty="0">
                              <a:solidFill>
                                <a:srgbClr val="66FFFF"/>
                              </a:solidFill>
                              <a:latin typeface="+mj-lt"/>
                            </a:rPr>
                            <a:t> </a:t>
                          </a:r>
                          <a:r>
                            <a:rPr lang="en-US" altLang="zh-CN" sz="1500" kern="1200" dirty="0">
                              <a:solidFill>
                                <a:schemeClr val="bg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productions</a:t>
                          </a:r>
                          <a:r>
                            <a:rPr lang="en-US" altLang="zh-CN" sz="1500" kern="1200" dirty="0">
                              <a:solidFill>
                                <a:schemeClr val="bg1"/>
                              </a:solidFill>
                              <a:latin typeface="+mj-lt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lang="en-US" altLang="zh-CN" sz="1500" dirty="0">
                              <a:solidFill>
                                <a:schemeClr val="bg1"/>
                              </a:solidFill>
                              <a:latin typeface="+mj-lt"/>
                            </a:rPr>
                            <a:t>at the LHC through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15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  <m:r>
                                <a:rPr lang="en-US" altLang="zh-CN" sz="15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US" altLang="zh-CN" sz="15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15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𝜖</m:t>
                                  </m:r>
                                </m:e>
                                <m:sup>
                                  <m:r>
                                    <a:rPr lang="en-US" altLang="zh-CN" sz="15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altLang="zh-CN" sz="15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US" altLang="zh-CN" sz="1500" dirty="0">
                            <a:solidFill>
                              <a:schemeClr val="bg1"/>
                            </a:solidFill>
                            <a:latin typeface="+mj-lt"/>
                          </a:endParaRPr>
                        </a:p>
                      </a:txBody>
                      <a:tcPr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altLang="zh-CN" sz="1500" i="0" kern="1200" dirty="0">
                              <a:solidFill>
                                <a:schemeClr val="bg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SciPost Phys. 19 (2025) 6, 165</a:t>
                          </a:r>
                          <a:endParaRPr lang="en-US" altLang="zh-CN" sz="1500" b="0" i="0" kern="1200" dirty="0">
                            <a:solidFill>
                              <a:schemeClr val="bg1"/>
                            </a:solidFill>
                            <a:effectLst/>
                            <a:latin typeface="+mj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500" dirty="0">
                              <a:solidFill>
                                <a:schemeClr val="bg1"/>
                              </a:solidFill>
                              <a:latin typeface="+mj-lt"/>
                            </a:rPr>
                            <a:t>2025.12.24</a:t>
                          </a:r>
                          <a:endParaRPr lang="zh-CN" altLang="en-US" sz="1500" dirty="0">
                            <a:solidFill>
                              <a:schemeClr val="bg1"/>
                            </a:solidFill>
                            <a:latin typeface="+mj-lt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30905145"/>
                      </a:ext>
                    </a:extLst>
                  </a:tr>
                  <a:tr h="356402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r>
                            <a:rPr lang="en-US" altLang="zh-CN" sz="1500" b="0" dirty="0">
                              <a:solidFill>
                                <a:schemeClr val="bg1"/>
                              </a:solidFill>
                              <a:latin typeface="+mj-lt"/>
                            </a:rPr>
                            <a:t>Double virtual QCD corrections to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1500" b="0" i="1" smtClean="0">
                                  <a:solidFill>
                                    <a:srgbClr val="66FFFF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altLang="zh-CN" sz="1500" b="0" i="1" smtClean="0">
                                  <a:solidFill>
                                    <a:srgbClr val="66FFFF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acc>
                                <m:accPr>
                                  <m:chr m:val="̅"/>
                                  <m:ctrlPr>
                                    <a:rPr lang="en-US" altLang="zh-CN" sz="1500" b="0" i="1" smtClean="0">
                                      <a:solidFill>
                                        <a:srgbClr val="66FF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CN" sz="1500" b="0" i="1" smtClean="0">
                                      <a:solidFill>
                                        <a:srgbClr val="66FF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acc>
                              <m:r>
                                <a:rPr lang="en-US" altLang="zh-CN" sz="1500" b="0" i="1" smtClean="0">
                                  <a:solidFill>
                                    <a:srgbClr val="66FFFF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altLang="zh-CN" sz="1500" b="0" i="1" smtClean="0">
                                  <a:solidFill>
                                    <a:srgbClr val="66FFFF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oMath>
                          </a14:m>
                          <a:r>
                            <a:rPr lang="en-US" altLang="zh-CN" sz="1500" b="0" kern="1200" dirty="0">
                              <a:solidFill>
                                <a:srgbClr val="66FFFF"/>
                              </a:solidFill>
                              <a:latin typeface="Calibri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lang="en-US" altLang="zh-CN" sz="1500" b="0" dirty="0">
                              <a:solidFill>
                                <a:schemeClr val="bg1"/>
                              </a:solidFill>
                              <a:latin typeface="+mj-lt"/>
                            </a:rPr>
                            <a:t> production at the LHC</a:t>
                          </a:r>
                          <a:endParaRPr lang="zh-CN" altLang="en-US" sz="1500" b="0" dirty="0">
                            <a:solidFill>
                              <a:schemeClr val="bg1"/>
                            </a:solidFill>
                            <a:latin typeface="+mj-lt"/>
                          </a:endParaRPr>
                        </a:p>
                      </a:txBody>
                      <a:tcPr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r>
                            <a:rPr lang="en-US" altLang="zh-CN" sz="1500" b="0" i="0" kern="1200" dirty="0" err="1">
                              <a:solidFill>
                                <a:schemeClr val="bg1"/>
                              </a:solidFill>
                              <a:effectLst/>
                              <a:latin typeface="+mj-lt"/>
                              <a:ea typeface="+mn-ea"/>
                              <a:cs typeface="+mn-cs"/>
                            </a:rPr>
                            <a:t>arXiv</a:t>
                          </a:r>
                          <a:r>
                            <a:rPr lang="en-US" altLang="zh-CN" sz="1500" b="0" i="0" kern="1200" dirty="0">
                              <a:solidFill>
                                <a:schemeClr val="bg1"/>
                              </a:solidFill>
                              <a:effectLst/>
                              <a:latin typeface="+mj-lt"/>
                              <a:ea typeface="+mn-ea"/>
                              <a:cs typeface="+mn-cs"/>
                            </a:rPr>
                            <a:t>:  2511.11424 </a:t>
                          </a:r>
                          <a:endParaRPr lang="zh-CN" altLang="en-US" sz="1500" b="0" i="0" dirty="0">
                            <a:solidFill>
                              <a:schemeClr val="bg1"/>
                            </a:solidFill>
                            <a:latin typeface="+mj-lt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r>
                            <a:rPr lang="en-US" altLang="zh-CN" sz="1500" b="0" dirty="0">
                              <a:solidFill>
                                <a:schemeClr val="bg1"/>
                              </a:solidFill>
                              <a:latin typeface="+mj-lt"/>
                            </a:rPr>
                            <a:t>2025.11.14</a:t>
                          </a:r>
                          <a:endParaRPr lang="zh-CN" altLang="en-US" sz="1500" b="0" dirty="0">
                            <a:solidFill>
                              <a:schemeClr val="bg1"/>
                            </a:solidFill>
                            <a:latin typeface="+mj-lt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95907367"/>
                      </a:ext>
                    </a:extLst>
                  </a:tr>
                  <a:tr h="356402">
                    <a:tc>
                      <a:txBody>
                        <a:bodyPr/>
                        <a:lstStyle/>
                        <a:p>
                          <a:r>
                            <a:rPr lang="en-US" altLang="zh-CN" sz="1500" i="1" dirty="0">
                              <a:solidFill>
                                <a:srgbClr val="66FFFF"/>
                              </a:solidFill>
                              <a:latin typeface="+mj-lt"/>
                            </a:rPr>
                            <a:t>J / </a:t>
                          </a:r>
                          <a:r>
                            <a:rPr lang="el-GR" altLang="zh-CN" sz="1500" i="1" dirty="0">
                              <a:solidFill>
                                <a:srgbClr val="66FFFF"/>
                              </a:solidFill>
                              <a:latin typeface="+mj-lt"/>
                            </a:rPr>
                            <a:t>ψ </a:t>
                          </a:r>
                          <a:r>
                            <a:rPr lang="en-US" altLang="zh-CN" sz="1500" dirty="0">
                              <a:solidFill>
                                <a:schemeClr val="bg1"/>
                              </a:solidFill>
                              <a:latin typeface="+mj-lt"/>
                            </a:rPr>
                            <a:t>polarization and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sz="15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5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altLang="zh-CN" sz="15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altLang="zh-CN" sz="1500" b="0" dirty="0">
                              <a:solidFill>
                                <a:schemeClr val="bg1"/>
                              </a:solidFill>
                              <a:latin typeface="+mj-lt"/>
                            </a:rPr>
                            <a:t> </a:t>
                          </a:r>
                          <a:r>
                            <a:rPr lang="en-US" altLang="zh-CN" sz="1500" dirty="0">
                              <a:solidFill>
                                <a:schemeClr val="bg1"/>
                              </a:solidFill>
                              <a:latin typeface="+mj-lt"/>
                            </a:rPr>
                            <a:t>distribution in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1500" b="0" i="1" dirty="0" smtClean="0">
                                  <a:solidFill>
                                    <a:srgbClr val="66FFFF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en-US" altLang="zh-CN" sz="1500" b="0" i="1" dirty="0" smtClean="0">
                                  <a:solidFill>
                                    <a:srgbClr val="66FFFF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acc>
                                <m:accPr>
                                  <m:chr m:val="̅"/>
                                  <m:ctrlPr>
                                    <a:rPr lang="en-US" altLang="zh-CN" sz="1500" b="0" i="1" dirty="0" smtClean="0">
                                      <a:solidFill>
                                        <a:srgbClr val="66FF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CN" sz="1500" b="0" i="1" dirty="0" smtClean="0">
                                      <a:solidFill>
                                        <a:srgbClr val="66FF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</m:acc>
                            </m:oMath>
                          </a14:m>
                          <a:r>
                            <a:rPr lang="zh-CN" altLang="en-US" sz="1500" kern="1200" dirty="0">
                              <a:solidFill>
                                <a:srgbClr val="66FFFF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lang="en-US" altLang="zh-CN" sz="1500" dirty="0">
                              <a:solidFill>
                                <a:schemeClr val="bg1"/>
                              </a:solidFill>
                              <a:latin typeface="+mj-lt"/>
                            </a:rPr>
                            <a:t>associated</a:t>
                          </a:r>
                          <a:r>
                            <a:rPr lang="en-US" altLang="zh-CN" sz="1500" baseline="0" dirty="0">
                              <a:solidFill>
                                <a:schemeClr val="bg1"/>
                              </a:solidFill>
                              <a:latin typeface="+mj-lt"/>
                            </a:rPr>
                            <a:t> </a:t>
                          </a:r>
                          <a:r>
                            <a:rPr lang="en-US" altLang="zh-CN" sz="1500" dirty="0">
                              <a:solidFill>
                                <a:schemeClr val="bg1"/>
                              </a:solidFill>
                              <a:latin typeface="+mj-lt"/>
                            </a:rPr>
                            <a:t>hadroproduction</a:t>
                          </a:r>
                          <a:endParaRPr lang="zh-CN" altLang="en-US" sz="1500" dirty="0">
                            <a:solidFill>
                              <a:schemeClr val="bg1"/>
                            </a:solidFill>
                            <a:latin typeface="+mj-lt"/>
                          </a:endParaRPr>
                        </a:p>
                      </a:txBody>
                      <a:tcPr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500" i="0" dirty="0">
                              <a:solidFill>
                                <a:schemeClr val="bg1"/>
                              </a:solidFill>
                              <a:latin typeface="+mj-lt"/>
                            </a:rPr>
                            <a:t> </a:t>
                          </a:r>
                          <a:r>
                            <a:rPr lang="en-US" altLang="zh-CN" sz="1500" i="0" dirty="0" err="1">
                              <a:solidFill>
                                <a:schemeClr val="bg1"/>
                              </a:solidFill>
                              <a:latin typeface="+mj-lt"/>
                            </a:rPr>
                            <a:t>Phys.Rev.D</a:t>
                          </a:r>
                          <a:r>
                            <a:rPr lang="en-US" altLang="zh-CN" sz="1500" i="0" dirty="0">
                              <a:solidFill>
                                <a:schemeClr val="bg1"/>
                              </a:solidFill>
                              <a:latin typeface="+mj-lt"/>
                            </a:rPr>
                            <a:t> 112 (2025) 7, L071501</a:t>
                          </a:r>
                          <a:endParaRPr lang="zh-CN" altLang="en-US" sz="1500" i="0" dirty="0">
                            <a:solidFill>
                              <a:schemeClr val="bg1"/>
                            </a:solidFill>
                            <a:latin typeface="+mj-lt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500" dirty="0">
                              <a:solidFill>
                                <a:schemeClr val="bg1"/>
                              </a:solidFill>
                              <a:latin typeface="+mj-lt"/>
                            </a:rPr>
                            <a:t>2025.10.1</a:t>
                          </a:r>
                          <a:endParaRPr lang="zh-CN" altLang="en-US" sz="1500" dirty="0">
                            <a:solidFill>
                              <a:schemeClr val="bg1"/>
                            </a:solidFill>
                            <a:latin typeface="+mj-lt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337031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表格 2">
                <a:extLst>
                  <a:ext uri="{FF2B5EF4-FFF2-40B4-BE49-F238E27FC236}">
                    <a16:creationId xmlns:a16="http://schemas.microsoft.com/office/drawing/2014/main" id="{D5FA433C-7542-43E9-1F9B-5619C429BFF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6661544"/>
                  </p:ext>
                </p:extLst>
              </p:nvPr>
            </p:nvGraphicFramePr>
            <p:xfrm>
              <a:off x="565459" y="904911"/>
              <a:ext cx="11061082" cy="5221154"/>
            </p:xfrm>
            <a:graphic>
              <a:graphicData uri="http://schemas.openxmlformats.org/drawingml/2006/table">
                <a:tbl>
                  <a:tblPr firstRow="1" bandRow="1"/>
                  <a:tblGrid>
                    <a:gridCol w="6987729">
                      <a:extLst>
                        <a:ext uri="{9D8B030D-6E8A-4147-A177-3AD203B41FA5}">
                          <a16:colId xmlns:a16="http://schemas.microsoft.com/office/drawing/2014/main" val="1401521275"/>
                        </a:ext>
                      </a:extLst>
                    </a:gridCol>
                    <a:gridCol w="2187160">
                      <a:extLst>
                        <a:ext uri="{9D8B030D-6E8A-4147-A177-3AD203B41FA5}">
                          <a16:colId xmlns:a16="http://schemas.microsoft.com/office/drawing/2014/main" val="626747811"/>
                        </a:ext>
                      </a:extLst>
                    </a:gridCol>
                    <a:gridCol w="1886193">
                      <a:extLst>
                        <a:ext uri="{9D8B030D-6E8A-4147-A177-3AD203B41FA5}">
                          <a16:colId xmlns:a16="http://schemas.microsoft.com/office/drawing/2014/main" val="2142250836"/>
                        </a:ext>
                      </a:extLst>
                    </a:gridCol>
                  </a:tblGrid>
                  <a:tr h="32004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r>
                            <a:rPr lang="en-US" altLang="zh-CN" sz="1500" dirty="0">
                              <a:solidFill>
                                <a:schemeClr val="bg1"/>
                              </a:solidFill>
                              <a:latin typeface="+mj-lt"/>
                            </a:rPr>
                            <a:t>Studies that used </a:t>
                          </a:r>
                          <a:r>
                            <a:rPr lang="en-US" altLang="zh-CN" sz="1500" dirty="0" err="1">
                              <a:solidFill>
                                <a:schemeClr val="bg1"/>
                              </a:solidFill>
                              <a:latin typeface="+mj-lt"/>
                            </a:rPr>
                            <a:t>NeatIBP</a:t>
                          </a:r>
                          <a:endParaRPr lang="zh-CN" altLang="en-US" sz="1500" dirty="0">
                            <a:solidFill>
                              <a:schemeClr val="bg1"/>
                            </a:solidFill>
                            <a:latin typeface="+mj-lt"/>
                          </a:endParaRPr>
                        </a:p>
                      </a:txBody>
                      <a:tcPr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070046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r>
                            <a:rPr lang="en-US" altLang="zh-CN" sz="1500" dirty="0">
                              <a:solidFill>
                                <a:schemeClr val="bg1"/>
                              </a:solidFill>
                              <a:latin typeface="+mj-lt"/>
                            </a:rPr>
                            <a:t>Reference</a:t>
                          </a:r>
                          <a:endParaRPr lang="zh-CN" altLang="en-US" sz="1500" dirty="0">
                            <a:solidFill>
                              <a:schemeClr val="bg1"/>
                            </a:solidFill>
                            <a:latin typeface="+mj-lt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070046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r>
                            <a:rPr lang="en-US" altLang="zh-CN" sz="1500" dirty="0">
                              <a:solidFill>
                                <a:schemeClr val="bg1"/>
                              </a:solidFill>
                              <a:latin typeface="+mj-lt"/>
                            </a:rPr>
                            <a:t>Date</a:t>
                          </a:r>
                          <a:endParaRPr lang="zh-CN" altLang="en-US" sz="1500" dirty="0">
                            <a:solidFill>
                              <a:schemeClr val="bg1"/>
                            </a:solidFill>
                            <a:latin typeface="+mj-lt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381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070046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82736297"/>
                      </a:ext>
                    </a:extLst>
                  </a:tr>
                  <a:tr h="54864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r>
                            <a:rPr lang="en-US" altLang="zh-CN" sz="1500" b="0" dirty="0">
                              <a:solidFill>
                                <a:schemeClr val="bg1"/>
                              </a:solidFill>
                              <a:latin typeface="+mj-lt"/>
                            </a:rPr>
                            <a:t>All-order structure of static gravitational interactions and the seventh post-Newtonian potential</a:t>
                          </a:r>
                          <a:endParaRPr lang="zh-CN" altLang="en-US" sz="1500" b="0" dirty="0">
                            <a:solidFill>
                              <a:schemeClr val="bg1"/>
                            </a:solidFill>
                            <a:latin typeface="+mj-lt"/>
                          </a:endParaRPr>
                        </a:p>
                      </a:txBody>
                      <a:tcPr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r>
                            <a:rPr lang="en-US" altLang="zh-CN" sz="1500" b="0" dirty="0" err="1">
                              <a:solidFill>
                                <a:schemeClr val="bg1"/>
                              </a:solidFill>
                              <a:latin typeface="+mj-lt"/>
                            </a:rPr>
                            <a:t>arXiv</a:t>
                          </a:r>
                          <a:r>
                            <a:rPr lang="en-US" altLang="zh-CN" sz="1500" b="0" dirty="0">
                              <a:solidFill>
                                <a:schemeClr val="bg1"/>
                              </a:solidFill>
                              <a:latin typeface="+mj-lt"/>
                            </a:rPr>
                            <a:t>: 2604.14134</a:t>
                          </a:r>
                          <a:endParaRPr lang="zh-CN" altLang="en-US" sz="1500" b="0" dirty="0">
                            <a:solidFill>
                              <a:schemeClr val="bg1"/>
                            </a:solidFill>
                            <a:latin typeface="+mj-lt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r>
                            <a:rPr lang="en-US" altLang="zh-CN" sz="1500" b="0" dirty="0">
                              <a:solidFill>
                                <a:schemeClr val="bg1"/>
                              </a:solidFill>
                              <a:latin typeface="+mj-lt"/>
                            </a:rPr>
                            <a:t>2026.4.15</a:t>
                          </a:r>
                          <a:endParaRPr lang="zh-CN" altLang="en-US" sz="1500" b="0" dirty="0">
                            <a:solidFill>
                              <a:schemeClr val="bg1"/>
                            </a:solidFill>
                            <a:latin typeface="+mj-lt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381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4956609"/>
                      </a:ext>
                    </a:extLst>
                  </a:tr>
                  <a:tr h="320040">
                    <a:tc>
                      <a:txBody>
                        <a:bodyPr/>
                        <a:lstStyle/>
                        <a:p>
                          <a:r>
                            <a:rPr lang="en-US" altLang="zh-CN" sz="1500" b="0" dirty="0">
                              <a:solidFill>
                                <a:schemeClr val="bg1"/>
                              </a:solidFill>
                              <a:latin typeface="+mj-lt"/>
                            </a:rPr>
                            <a:t>Two-loop all-plus helicity amplitudes for self-dual Higgs boson with gluons</a:t>
                          </a:r>
                          <a:endParaRPr lang="zh-CN" altLang="en-US" sz="1500" b="0" dirty="0">
                            <a:solidFill>
                              <a:schemeClr val="bg1"/>
                            </a:solidFill>
                            <a:latin typeface="+mj-lt"/>
                          </a:endParaRPr>
                        </a:p>
                      </a:txBody>
                      <a:tcPr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500" b="0" i="0" dirty="0">
                              <a:solidFill>
                                <a:schemeClr val="bg1"/>
                              </a:solidFill>
                              <a:latin typeface="+mj-lt"/>
                            </a:rPr>
                            <a:t>JHEP 03 (2026) 011</a:t>
                          </a:r>
                          <a:endParaRPr lang="zh-CN" altLang="en-US" sz="1500" b="0" i="0" dirty="0">
                            <a:solidFill>
                              <a:schemeClr val="bg1"/>
                            </a:solidFill>
                            <a:latin typeface="+mj-lt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r>
                            <a:rPr lang="en-US" altLang="zh-CN" sz="1500" b="0" dirty="0">
                              <a:solidFill>
                                <a:schemeClr val="bg1"/>
                              </a:solidFill>
                              <a:latin typeface="+mj-lt"/>
                            </a:rPr>
                            <a:t>2026.3.2</a:t>
                          </a:r>
                          <a:endParaRPr lang="zh-CN" altLang="en-US" sz="1500" b="0" dirty="0">
                            <a:solidFill>
                              <a:schemeClr val="bg1"/>
                            </a:solidFill>
                            <a:latin typeface="+mj-lt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00600556"/>
                      </a:ext>
                    </a:extLst>
                  </a:tr>
                  <a:tr h="32004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r>
                            <a:rPr lang="en-US" altLang="zh-CN" sz="1500" b="0" dirty="0">
                              <a:solidFill>
                                <a:schemeClr val="bg1"/>
                              </a:solidFill>
                              <a:latin typeface="+mj-lt"/>
                            </a:rPr>
                            <a:t>Three-loop helicity amplitudes of four-lepton scattering in QED</a:t>
                          </a:r>
                          <a:endParaRPr lang="zh-CN" altLang="en-US" sz="1500" b="0" dirty="0">
                            <a:solidFill>
                              <a:schemeClr val="bg1"/>
                            </a:solidFill>
                            <a:latin typeface="+mj-lt"/>
                          </a:endParaRPr>
                        </a:p>
                      </a:txBody>
                      <a:tcPr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r>
                            <a:rPr lang="en-US" altLang="zh-CN" sz="1500" b="0" i="0" kern="1200" dirty="0" err="1">
                              <a:solidFill>
                                <a:schemeClr val="bg1"/>
                              </a:solidFill>
                              <a:effectLst/>
                              <a:latin typeface="+mj-lt"/>
                              <a:ea typeface="+mn-ea"/>
                              <a:cs typeface="+mn-cs"/>
                            </a:rPr>
                            <a:t>arXiv</a:t>
                          </a:r>
                          <a:r>
                            <a:rPr lang="en-US" altLang="zh-CN" sz="1500" b="0" i="0" kern="1200" dirty="0">
                              <a:solidFill>
                                <a:schemeClr val="bg1"/>
                              </a:solidFill>
                              <a:effectLst/>
                              <a:latin typeface="+mj-lt"/>
                              <a:ea typeface="+mn-ea"/>
                              <a:cs typeface="+mn-cs"/>
                            </a:rPr>
                            <a:t>: 2602.10807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r>
                            <a:rPr lang="en-US" altLang="zh-CN" sz="1500" b="0" dirty="0">
                              <a:solidFill>
                                <a:schemeClr val="bg1"/>
                              </a:solidFill>
                              <a:latin typeface="+mj-lt"/>
                            </a:rPr>
                            <a:t>2026.2.11</a:t>
                          </a:r>
                          <a:endParaRPr lang="zh-CN" altLang="en-US" sz="1500" b="0" dirty="0">
                            <a:solidFill>
                              <a:schemeClr val="bg1"/>
                            </a:solidFill>
                            <a:latin typeface="+mj-lt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62680222"/>
                      </a:ext>
                    </a:extLst>
                  </a:tr>
                  <a:tr h="320040">
                    <a:tc>
                      <a:txBody>
                        <a:bodyPr/>
                        <a:lstStyle/>
                        <a:p>
                          <a:r>
                            <a:rPr lang="en-US" altLang="zh-CN" sz="1500" dirty="0">
                              <a:solidFill>
                                <a:schemeClr val="bg1"/>
                              </a:solidFill>
                              <a:latin typeface="+mj-lt"/>
                            </a:rPr>
                            <a:t>Differential equations for </a:t>
                          </a:r>
                          <a:r>
                            <a:rPr lang="en-US" altLang="zh-CN" sz="1500" dirty="0">
                              <a:solidFill>
                                <a:srgbClr val="66FFFF"/>
                              </a:solidFill>
                              <a:latin typeface="+mj-lt"/>
                            </a:rPr>
                            <a:t>energy correlators </a:t>
                          </a:r>
                          <a:r>
                            <a:rPr lang="en-US" altLang="zh-CN" sz="1500" dirty="0">
                              <a:solidFill>
                                <a:schemeClr val="bg1"/>
                              </a:solidFill>
                              <a:latin typeface="+mj-lt"/>
                            </a:rPr>
                            <a:t>in any angle</a:t>
                          </a:r>
                          <a:endParaRPr lang="zh-CN" altLang="en-US" sz="1500" dirty="0">
                            <a:solidFill>
                              <a:schemeClr val="bg1"/>
                            </a:solidFill>
                            <a:latin typeface="+mj-lt"/>
                          </a:endParaRPr>
                        </a:p>
                      </a:txBody>
                      <a:tcPr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500" i="0" kern="1200" dirty="0">
                              <a:solidFill>
                                <a:schemeClr val="bg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JHEP 02 (2026) 025</a:t>
                          </a:r>
                          <a:endParaRPr lang="en-US" altLang="zh-CN" sz="1500" b="0" i="0" kern="1200" dirty="0">
                            <a:solidFill>
                              <a:schemeClr val="bg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500" kern="1200" dirty="0">
                              <a:solidFill>
                                <a:schemeClr val="bg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2026.2.2</a:t>
                          </a:r>
                          <a:endParaRPr lang="zh-CN" altLang="en-US" sz="1500" kern="1200" dirty="0">
                            <a:solidFill>
                              <a:schemeClr val="bg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2041708"/>
                      </a:ext>
                    </a:extLst>
                  </a:tr>
                  <a:tr h="32004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r>
                            <a:rPr lang="en-US" altLang="zh-CN" sz="1500" b="0" dirty="0">
                              <a:solidFill>
                                <a:schemeClr val="bg1"/>
                              </a:solidFill>
                              <a:latin typeface="+mj-lt"/>
                            </a:rPr>
                            <a:t>Algorithmic studies of IBP Equations</a:t>
                          </a:r>
                          <a:endParaRPr lang="zh-CN" altLang="en-US" sz="1500" b="0" dirty="0">
                            <a:solidFill>
                              <a:schemeClr val="bg1"/>
                            </a:solidFill>
                            <a:latin typeface="+mj-lt"/>
                          </a:endParaRPr>
                        </a:p>
                      </a:txBody>
                      <a:tcPr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r>
                            <a:rPr lang="en-US" altLang="zh-CN" sz="1500" b="0" dirty="0" err="1">
                              <a:solidFill>
                                <a:schemeClr val="bg1"/>
                              </a:solidFill>
                              <a:latin typeface="+mj-lt"/>
                            </a:rPr>
                            <a:t>arXiv</a:t>
                          </a:r>
                          <a:r>
                            <a:rPr lang="en-US" altLang="zh-CN" sz="1500" b="0" dirty="0">
                              <a:solidFill>
                                <a:schemeClr val="bg1"/>
                              </a:solidFill>
                              <a:latin typeface="+mj-lt"/>
                            </a:rPr>
                            <a:t>: 2512.05923</a:t>
                          </a:r>
                          <a:endParaRPr lang="zh-CN" altLang="en-US" sz="1500" b="0" dirty="0">
                            <a:solidFill>
                              <a:schemeClr val="bg1"/>
                            </a:solidFill>
                            <a:latin typeface="+mj-lt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r>
                            <a:rPr lang="en-US" altLang="zh-CN" sz="1500" b="0" dirty="0">
                              <a:solidFill>
                                <a:schemeClr val="bg1"/>
                              </a:solidFill>
                              <a:latin typeface="+mj-lt"/>
                            </a:rPr>
                            <a:t>2025.12.5</a:t>
                          </a:r>
                          <a:endParaRPr lang="zh-CN" altLang="en-US" sz="1500" b="0" dirty="0">
                            <a:solidFill>
                              <a:schemeClr val="bg1"/>
                            </a:solidFill>
                            <a:latin typeface="+mj-lt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14807718"/>
                      </a:ext>
                    </a:extLst>
                  </a:tr>
                  <a:tr h="32004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r>
                            <a:rPr lang="en-US" altLang="zh-CN" sz="1500" b="0" dirty="0">
                              <a:solidFill>
                                <a:srgbClr val="66FFFF"/>
                              </a:solidFill>
                              <a:latin typeface="+mj-lt"/>
                            </a:rPr>
                            <a:t>Three-loop five-point </a:t>
                          </a:r>
                          <a:r>
                            <a:rPr lang="en-US" altLang="zh-CN" sz="1500" b="0" dirty="0">
                              <a:solidFill>
                                <a:schemeClr val="bg1"/>
                              </a:solidFill>
                              <a:latin typeface="+mj-lt"/>
                            </a:rPr>
                            <a:t>planar </a:t>
                          </a:r>
                          <a:r>
                            <a:rPr lang="en-US" altLang="zh-CN" sz="1500" b="0" dirty="0">
                              <a:solidFill>
                                <a:srgbClr val="66FFFF"/>
                              </a:solidFill>
                              <a:latin typeface="+mj-lt"/>
                            </a:rPr>
                            <a:t>Feynman diagram</a:t>
                          </a:r>
                          <a:endParaRPr lang="zh-CN" altLang="en-US" sz="1500" b="0" dirty="0">
                            <a:solidFill>
                              <a:srgbClr val="66FFFF"/>
                            </a:solidFill>
                            <a:latin typeface="+mj-lt"/>
                          </a:endParaRPr>
                        </a:p>
                      </a:txBody>
                      <a:tcPr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r>
                            <a:rPr lang="en-US" altLang="zh-CN" sz="1500" b="0" dirty="0" err="1">
                              <a:solidFill>
                                <a:schemeClr val="bg1"/>
                              </a:solidFill>
                              <a:latin typeface="+mj-lt"/>
                            </a:rPr>
                            <a:t>arXiv</a:t>
                          </a:r>
                          <a:r>
                            <a:rPr lang="en-US" altLang="zh-CN" sz="1500" b="0" dirty="0">
                              <a:solidFill>
                                <a:schemeClr val="bg1"/>
                              </a:solidFill>
                              <a:latin typeface="+mj-lt"/>
                            </a:rPr>
                            <a:t>: 2512.17330</a:t>
                          </a:r>
                          <a:endParaRPr lang="zh-CN" altLang="en-US" sz="1500" b="0" dirty="0">
                            <a:solidFill>
                              <a:schemeClr val="bg1"/>
                            </a:solidFill>
                            <a:latin typeface="+mj-lt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r>
                            <a:rPr lang="en-US" altLang="zh-CN" sz="1500" b="0" dirty="0">
                              <a:solidFill>
                                <a:schemeClr val="bg1"/>
                              </a:solidFill>
                              <a:latin typeface="+mj-lt"/>
                            </a:rPr>
                            <a:t>2025.12.19</a:t>
                          </a:r>
                          <a:endParaRPr lang="zh-CN" altLang="en-US" sz="1500" b="0" dirty="0">
                            <a:solidFill>
                              <a:schemeClr val="bg1"/>
                            </a:solidFill>
                            <a:latin typeface="+mj-lt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82728309"/>
                      </a:ext>
                    </a:extLst>
                  </a:tr>
                  <a:tr h="54864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r>
                            <a:rPr lang="en-US" altLang="zh-CN" sz="1500" b="0" dirty="0">
                              <a:solidFill>
                                <a:schemeClr val="bg1"/>
                              </a:solidFill>
                              <a:latin typeface="+mj-lt"/>
                            </a:rPr>
                            <a:t>Nucleon mass in covariant baryon chiral perturbation theory at leading two-loop order</a:t>
                          </a:r>
                          <a:endParaRPr lang="zh-CN" altLang="en-US" sz="1500" b="0" dirty="0">
                            <a:solidFill>
                              <a:schemeClr val="bg1"/>
                            </a:solidFill>
                            <a:latin typeface="+mj-lt"/>
                          </a:endParaRPr>
                        </a:p>
                      </a:txBody>
                      <a:tcPr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r>
                            <a:rPr lang="en-US" altLang="zh-CN" sz="1500" b="0" dirty="0" err="1">
                              <a:solidFill>
                                <a:schemeClr val="bg1"/>
                              </a:solidFill>
                              <a:latin typeface="+mj-lt"/>
                            </a:rPr>
                            <a:t>PoS</a:t>
                          </a:r>
                          <a:r>
                            <a:rPr lang="en-US" altLang="zh-CN" sz="1500" b="0" dirty="0">
                              <a:solidFill>
                                <a:schemeClr val="bg1"/>
                              </a:solidFill>
                              <a:latin typeface="+mj-lt"/>
                            </a:rPr>
                            <a:t> HADRON2025 (2026) 014</a:t>
                          </a:r>
                          <a:endParaRPr lang="zh-CN" altLang="en-US" sz="1500" b="0" dirty="0">
                            <a:solidFill>
                              <a:schemeClr val="bg1"/>
                            </a:solidFill>
                            <a:latin typeface="+mj-lt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r>
                            <a:rPr lang="en-US" altLang="zh-CN" sz="1500" b="0" dirty="0">
                              <a:solidFill>
                                <a:schemeClr val="bg1"/>
                              </a:solidFill>
                              <a:latin typeface="+mj-lt"/>
                            </a:rPr>
                            <a:t>2025.12.23</a:t>
                          </a:r>
                          <a:endParaRPr lang="zh-CN" altLang="en-US" sz="1500" b="0" dirty="0">
                            <a:solidFill>
                              <a:schemeClr val="bg1"/>
                            </a:solidFill>
                            <a:latin typeface="+mj-lt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14473457"/>
                      </a:ext>
                    </a:extLst>
                  </a:tr>
                  <a:tr h="39355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500" b="0" dirty="0">
                              <a:solidFill>
                                <a:schemeClr val="bg1"/>
                              </a:solidFill>
                              <a:latin typeface="+mj-lt"/>
                            </a:rPr>
                            <a:t>Three-loop pentagonal </a:t>
                          </a:r>
                          <a:r>
                            <a:rPr lang="en-US" altLang="zh-CN" sz="1500" b="0" dirty="0">
                              <a:solidFill>
                                <a:srgbClr val="00FFFF"/>
                              </a:solidFill>
                              <a:latin typeface="+mj-lt"/>
                            </a:rPr>
                            <a:t>Wilson loop</a:t>
                          </a:r>
                          <a:r>
                            <a:rPr lang="en-US" altLang="zh-CN" sz="1500" b="0" dirty="0">
                              <a:solidFill>
                                <a:schemeClr val="bg1"/>
                              </a:solidFill>
                              <a:latin typeface="+mj-lt"/>
                            </a:rPr>
                            <a:t> with </a:t>
                          </a:r>
                          <a:r>
                            <a:rPr lang="en-US" altLang="zh-CN" sz="1500" b="0" dirty="0" err="1">
                              <a:solidFill>
                                <a:schemeClr val="bg1"/>
                              </a:solidFill>
                              <a:latin typeface="+mj-lt"/>
                            </a:rPr>
                            <a:t>Lagrangian</a:t>
                          </a:r>
                          <a:r>
                            <a:rPr lang="en-US" altLang="zh-CN" sz="1500" b="0" dirty="0">
                              <a:solidFill>
                                <a:schemeClr val="bg1"/>
                              </a:solidFill>
                              <a:latin typeface="+mj-lt"/>
                            </a:rPr>
                            <a:t> insertion</a:t>
                          </a:r>
                          <a:endParaRPr lang="zh-CN" altLang="en-US" sz="1500" b="0" dirty="0">
                            <a:solidFill>
                              <a:schemeClr val="bg1"/>
                            </a:solidFill>
                            <a:latin typeface="+mj-lt"/>
                          </a:endParaRPr>
                        </a:p>
                      </a:txBody>
                      <a:tcPr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500" b="0" i="0" kern="1200" dirty="0" err="1">
                              <a:solidFill>
                                <a:schemeClr val="bg1"/>
                              </a:solidFill>
                              <a:effectLst/>
                              <a:latin typeface="+mj-lt"/>
                              <a:ea typeface="+mn-ea"/>
                              <a:cs typeface="+mn-cs"/>
                            </a:rPr>
                            <a:t>arXiv</a:t>
                          </a:r>
                          <a:r>
                            <a:rPr lang="en-US" altLang="zh-CN" sz="1500" b="0" i="0" kern="1200" dirty="0">
                              <a:solidFill>
                                <a:schemeClr val="bg1"/>
                              </a:solidFill>
                              <a:effectLst/>
                              <a:latin typeface="+mj-lt"/>
                              <a:ea typeface="+mn-ea"/>
                              <a:cs typeface="+mn-cs"/>
                            </a:rPr>
                            <a:t>: 2512.17881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r>
                            <a:rPr lang="en-US" altLang="zh-CN" sz="1500" b="0" dirty="0">
                              <a:solidFill>
                                <a:schemeClr val="bg1"/>
                              </a:solidFill>
                              <a:latin typeface="+mj-lt"/>
                            </a:rPr>
                            <a:t>2025.12.19</a:t>
                          </a:r>
                          <a:endParaRPr lang="zh-CN" altLang="en-US" sz="1500" b="0" dirty="0">
                            <a:solidFill>
                              <a:schemeClr val="bg1"/>
                            </a:solidFill>
                            <a:latin typeface="+mj-lt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68792674"/>
                      </a:ext>
                    </a:extLst>
                  </a:tr>
                  <a:tr h="356402">
                    <a:tc>
                      <a:txBody>
                        <a:bodyPr/>
                        <a:lstStyle/>
                        <a:p>
                          <a:r>
                            <a:rPr lang="en-US" altLang="zh-CN" sz="1500" b="0" dirty="0">
                              <a:solidFill>
                                <a:schemeClr val="bg1"/>
                              </a:solidFill>
                              <a:latin typeface="+mj-lt"/>
                            </a:rPr>
                            <a:t>Six-loop gravitational interactions at the sixth post-Newtonian order</a:t>
                          </a:r>
                          <a:endParaRPr lang="zh-CN" altLang="en-US" sz="1500" b="0" dirty="0">
                            <a:solidFill>
                              <a:schemeClr val="bg1"/>
                            </a:solidFill>
                            <a:latin typeface="+mj-lt"/>
                          </a:endParaRPr>
                        </a:p>
                      </a:txBody>
                      <a:tcPr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500" b="0" i="0" dirty="0" err="1">
                              <a:solidFill>
                                <a:schemeClr val="bg1"/>
                              </a:solidFill>
                              <a:latin typeface="+mj-lt"/>
                            </a:rPr>
                            <a:t>arXiv</a:t>
                          </a:r>
                          <a:r>
                            <a:rPr lang="en-US" altLang="zh-CN" sz="1500" b="0" i="0" dirty="0">
                              <a:solidFill>
                                <a:schemeClr val="bg1"/>
                              </a:solidFill>
                              <a:latin typeface="+mj-lt"/>
                            </a:rPr>
                            <a:t>: 2512.19498</a:t>
                          </a:r>
                          <a:endParaRPr lang="zh-CN" altLang="en-US" sz="1500" b="0" i="0" dirty="0">
                            <a:solidFill>
                              <a:schemeClr val="bg1"/>
                            </a:solidFill>
                            <a:latin typeface="+mj-lt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500" b="0" dirty="0">
                              <a:solidFill>
                                <a:schemeClr val="bg1"/>
                              </a:solidFill>
                              <a:latin typeface="+mj-lt"/>
                            </a:rPr>
                            <a:t>2025.12.22</a:t>
                          </a:r>
                          <a:endParaRPr lang="zh-CN" altLang="en-US" sz="1500" b="0" dirty="0">
                            <a:solidFill>
                              <a:schemeClr val="bg1"/>
                            </a:solidFill>
                            <a:latin typeface="+mj-lt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98739163"/>
                      </a:ext>
                    </a:extLst>
                  </a:tr>
                  <a:tr h="54864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87" t="-690000" r="-58675" b="-177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altLang="zh-CN" sz="1500" i="0" kern="1200" dirty="0">
                              <a:solidFill>
                                <a:schemeClr val="bg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SciPost Phys. 19 (2025) 6, 165</a:t>
                          </a:r>
                          <a:endParaRPr lang="en-US" altLang="zh-CN" sz="1500" b="0" i="0" kern="1200" dirty="0">
                            <a:solidFill>
                              <a:schemeClr val="bg1"/>
                            </a:solidFill>
                            <a:effectLst/>
                            <a:latin typeface="+mj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500" dirty="0">
                              <a:solidFill>
                                <a:schemeClr val="bg1"/>
                              </a:solidFill>
                              <a:latin typeface="+mj-lt"/>
                            </a:rPr>
                            <a:t>2025.12.24</a:t>
                          </a:r>
                          <a:endParaRPr lang="zh-CN" altLang="en-US" sz="1500" dirty="0">
                            <a:solidFill>
                              <a:schemeClr val="bg1"/>
                            </a:solidFill>
                            <a:latin typeface="+mj-lt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30905145"/>
                      </a:ext>
                    </a:extLst>
                  </a:tr>
                  <a:tr h="356402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87" t="-1205085" r="-58675" b="-171186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r>
                            <a:rPr lang="en-US" altLang="zh-CN" sz="1500" b="0" i="0" kern="1200" dirty="0" err="1">
                              <a:solidFill>
                                <a:schemeClr val="bg1"/>
                              </a:solidFill>
                              <a:effectLst/>
                              <a:latin typeface="+mj-lt"/>
                              <a:ea typeface="+mn-ea"/>
                              <a:cs typeface="+mn-cs"/>
                            </a:rPr>
                            <a:t>arXiv</a:t>
                          </a:r>
                          <a:r>
                            <a:rPr lang="en-US" altLang="zh-CN" sz="1500" b="0" i="0" kern="1200" dirty="0">
                              <a:solidFill>
                                <a:schemeClr val="bg1"/>
                              </a:solidFill>
                              <a:effectLst/>
                              <a:latin typeface="+mj-lt"/>
                              <a:ea typeface="+mn-ea"/>
                              <a:cs typeface="+mn-cs"/>
                            </a:rPr>
                            <a:t>:  2511.11424 </a:t>
                          </a:r>
                          <a:endParaRPr lang="zh-CN" altLang="en-US" sz="1500" b="0" i="0" dirty="0">
                            <a:solidFill>
                              <a:schemeClr val="bg1"/>
                            </a:solidFill>
                            <a:latin typeface="+mj-lt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r>
                            <a:rPr lang="en-US" altLang="zh-CN" sz="1500" b="0" dirty="0">
                              <a:solidFill>
                                <a:schemeClr val="bg1"/>
                              </a:solidFill>
                              <a:latin typeface="+mj-lt"/>
                            </a:rPr>
                            <a:t>2025.11.14</a:t>
                          </a:r>
                          <a:endParaRPr lang="zh-CN" altLang="en-US" sz="1500" b="0" dirty="0">
                            <a:solidFill>
                              <a:schemeClr val="bg1"/>
                            </a:solidFill>
                            <a:latin typeface="+mj-lt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95907367"/>
                      </a:ext>
                    </a:extLst>
                  </a:tr>
                  <a:tr h="54864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87" t="-855556" r="-58675" b="-1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500" i="0" dirty="0">
                              <a:solidFill>
                                <a:schemeClr val="bg1"/>
                              </a:solidFill>
                              <a:latin typeface="+mj-lt"/>
                            </a:rPr>
                            <a:t> </a:t>
                          </a:r>
                          <a:r>
                            <a:rPr lang="en-US" altLang="zh-CN" sz="1500" i="0" dirty="0" err="1">
                              <a:solidFill>
                                <a:schemeClr val="bg1"/>
                              </a:solidFill>
                              <a:latin typeface="+mj-lt"/>
                            </a:rPr>
                            <a:t>Phys.Rev.D</a:t>
                          </a:r>
                          <a:r>
                            <a:rPr lang="en-US" altLang="zh-CN" sz="1500" i="0" dirty="0">
                              <a:solidFill>
                                <a:schemeClr val="bg1"/>
                              </a:solidFill>
                              <a:latin typeface="+mj-lt"/>
                            </a:rPr>
                            <a:t> 112 (2025) 7, L071501</a:t>
                          </a:r>
                          <a:endParaRPr lang="zh-CN" altLang="en-US" sz="1500" i="0" dirty="0">
                            <a:solidFill>
                              <a:schemeClr val="bg1"/>
                            </a:solidFill>
                            <a:latin typeface="+mj-lt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500" dirty="0">
                              <a:solidFill>
                                <a:schemeClr val="bg1"/>
                              </a:solidFill>
                              <a:latin typeface="+mj-lt"/>
                            </a:rPr>
                            <a:t>2025.10.1</a:t>
                          </a:r>
                          <a:endParaRPr lang="zh-CN" altLang="en-US" sz="1500" dirty="0">
                            <a:solidFill>
                              <a:schemeClr val="bg1"/>
                            </a:solidFill>
                            <a:latin typeface="+mj-lt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3370318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" name="文本框 4">
            <a:extLst>
              <a:ext uri="{FF2B5EF4-FFF2-40B4-BE49-F238E27FC236}">
                <a16:creationId xmlns:a16="http://schemas.microsoft.com/office/drawing/2014/main" id="{9ECC3A4B-58D1-8633-AE0F-5DDCC614DA7F}"/>
              </a:ext>
            </a:extLst>
          </p:cNvPr>
          <p:cNvSpPr txBox="1"/>
          <p:nvPr/>
        </p:nvSpPr>
        <p:spPr>
          <a:xfrm>
            <a:off x="28953" y="155032"/>
            <a:ext cx="782830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7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 Linotype" panose="02040502050505030304"/>
                <a:ea typeface="宋体" panose="02010600030101010101" pitchFamily="2" charset="-122"/>
                <a:cs typeface="+mn-cs"/>
              </a:rPr>
              <a:t>Applications of </a:t>
            </a:r>
            <a:r>
              <a:rPr kumimoji="0" lang="en-US" altLang="zh-CN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 Linotype" panose="02040502050505030304"/>
                <a:ea typeface="宋体" panose="02010600030101010101" pitchFamily="2" charset="-122"/>
                <a:cs typeface="+mn-cs"/>
              </a:rPr>
              <a:t>NeatIBP</a:t>
            </a:r>
            <a:r>
              <a:rPr kumimoji="0" lang="en-US" altLang="zh-CN" sz="27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 Linotype" panose="02040502050505030304"/>
                <a:ea typeface="宋体" panose="02010600030101010101" pitchFamily="2" charset="-122"/>
                <a:cs typeface="+mn-cs"/>
              </a:rPr>
              <a:t> </a:t>
            </a:r>
            <a:r>
              <a:rPr lang="en-US" altLang="zh-CN" sz="2700" b="1" dirty="0">
                <a:solidFill>
                  <a:srgbClr val="FFFFFF"/>
                </a:solidFill>
                <a:latin typeface="Palatino Linotype" panose="02040502050505030304"/>
                <a:ea typeface="宋体" panose="02010600030101010101" pitchFamily="2" charset="-122"/>
              </a:rPr>
              <a:t>(1/2)</a:t>
            </a:r>
            <a:endParaRPr kumimoji="0" lang="en-US" altLang="zh-CN" sz="27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alatino Linotype" panose="020405020505050303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21281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0D2970A-5983-C6CB-44DA-AC7FCB6C27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表格 2">
                <a:extLst>
                  <a:ext uri="{FF2B5EF4-FFF2-40B4-BE49-F238E27FC236}">
                    <a16:creationId xmlns:a16="http://schemas.microsoft.com/office/drawing/2014/main" id="{5B68B6C1-1BF7-F30A-ACFB-0B6E729110E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6259644"/>
                  </p:ext>
                </p:extLst>
              </p:nvPr>
            </p:nvGraphicFramePr>
            <p:xfrm>
              <a:off x="565459" y="904911"/>
              <a:ext cx="11061082" cy="4225218"/>
            </p:xfrm>
            <a:graphic>
              <a:graphicData uri="http://schemas.openxmlformats.org/drawingml/2006/table">
                <a:tbl>
                  <a:tblPr firstRow="1" bandRow="1"/>
                  <a:tblGrid>
                    <a:gridCol w="6987729">
                      <a:extLst>
                        <a:ext uri="{9D8B030D-6E8A-4147-A177-3AD203B41FA5}">
                          <a16:colId xmlns:a16="http://schemas.microsoft.com/office/drawing/2014/main" val="1401521275"/>
                        </a:ext>
                      </a:extLst>
                    </a:gridCol>
                    <a:gridCol w="2187160">
                      <a:extLst>
                        <a:ext uri="{9D8B030D-6E8A-4147-A177-3AD203B41FA5}">
                          <a16:colId xmlns:a16="http://schemas.microsoft.com/office/drawing/2014/main" val="626747811"/>
                        </a:ext>
                      </a:extLst>
                    </a:gridCol>
                    <a:gridCol w="1886193">
                      <a:extLst>
                        <a:ext uri="{9D8B030D-6E8A-4147-A177-3AD203B41FA5}">
                          <a16:colId xmlns:a16="http://schemas.microsoft.com/office/drawing/2014/main" val="2142250836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r>
                            <a:rPr lang="en-US" altLang="zh-CN" sz="1500" dirty="0">
                              <a:solidFill>
                                <a:schemeClr val="bg1"/>
                              </a:solidFill>
                              <a:latin typeface="+mj-lt"/>
                            </a:rPr>
                            <a:t>Studies that used </a:t>
                          </a:r>
                          <a:r>
                            <a:rPr lang="en-US" altLang="zh-CN" sz="1500" dirty="0" err="1">
                              <a:solidFill>
                                <a:schemeClr val="bg1"/>
                              </a:solidFill>
                              <a:latin typeface="+mj-lt"/>
                            </a:rPr>
                            <a:t>NeatIBP</a:t>
                          </a:r>
                          <a:endParaRPr lang="zh-CN" altLang="en-US" sz="1500" dirty="0">
                            <a:solidFill>
                              <a:schemeClr val="bg1"/>
                            </a:solidFill>
                            <a:latin typeface="+mj-lt"/>
                          </a:endParaRPr>
                        </a:p>
                      </a:txBody>
                      <a:tcPr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070046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r>
                            <a:rPr lang="en-US" altLang="zh-CN" sz="1500" i="0" dirty="0">
                              <a:solidFill>
                                <a:schemeClr val="bg1"/>
                              </a:solidFill>
                              <a:latin typeface="+mj-lt"/>
                            </a:rPr>
                            <a:t>Reference</a:t>
                          </a:r>
                          <a:endParaRPr lang="zh-CN" altLang="en-US" sz="1500" i="0" dirty="0">
                            <a:solidFill>
                              <a:schemeClr val="bg1"/>
                            </a:solidFill>
                            <a:latin typeface="+mj-lt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070046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r>
                            <a:rPr lang="en-US" altLang="zh-CN" sz="1500" dirty="0">
                              <a:solidFill>
                                <a:schemeClr val="bg1"/>
                              </a:solidFill>
                              <a:latin typeface="+mj-lt"/>
                            </a:rPr>
                            <a:t>Date</a:t>
                          </a:r>
                          <a:endParaRPr lang="zh-CN" altLang="en-US" sz="1500" dirty="0">
                            <a:solidFill>
                              <a:schemeClr val="bg1"/>
                            </a:solidFill>
                            <a:latin typeface="+mj-lt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381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070046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82736297"/>
                      </a:ext>
                    </a:extLst>
                  </a:tr>
                  <a:tr h="432073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r>
                            <a:rPr lang="en-US" altLang="zh-CN" sz="1500" dirty="0">
                              <a:solidFill>
                                <a:schemeClr val="bg1"/>
                              </a:solidFill>
                              <a:latin typeface="+mj-lt"/>
                            </a:rPr>
                            <a:t>Two-loop Feynman integrals for leading color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1500" b="0" i="1" smtClean="0">
                                  <a:solidFill>
                                    <a:srgbClr val="66FFFF"/>
                                  </a:solidFill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  <m:r>
                                <a:rPr lang="en-US" altLang="zh-CN" sz="1500" b="0" i="1" smtClean="0">
                                  <a:solidFill>
                                    <a:srgbClr val="66FFFF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altLang="zh-CN" sz="1500" b="0" i="1" smtClean="0">
                                  <a:solidFill>
                                    <a:srgbClr val="66FFFF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altLang="zh-CN" sz="1500" b="0" i="1" smtClean="0">
                                  <a:solidFill>
                                    <a:srgbClr val="66FFFF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acc>
                                <m:accPr>
                                  <m:chr m:val="̅"/>
                                  <m:ctrlPr>
                                    <a:rPr lang="en-US" altLang="zh-CN" sz="1500" b="0" i="1" smtClean="0">
                                      <a:solidFill>
                                        <a:srgbClr val="66FF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CN" sz="1500" b="0" i="1" smtClean="0">
                                      <a:solidFill>
                                        <a:srgbClr val="66FF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acc>
                            </m:oMath>
                          </a14:m>
                          <a:r>
                            <a:rPr lang="en-US" altLang="zh-CN" sz="1500" dirty="0">
                              <a:solidFill>
                                <a:srgbClr val="66FFFF"/>
                              </a:solidFill>
                              <a:latin typeface="+mj-lt"/>
                            </a:rPr>
                            <a:t>  </a:t>
                          </a:r>
                          <a:r>
                            <a:rPr lang="en-US" altLang="zh-CN" sz="1500" dirty="0">
                              <a:solidFill>
                                <a:schemeClr val="bg1"/>
                              </a:solidFill>
                              <a:latin typeface="+mj-lt"/>
                            </a:rPr>
                            <a:t>production</a:t>
                          </a:r>
                          <a:endParaRPr lang="zh-CN" altLang="en-US" sz="1500" dirty="0">
                            <a:solidFill>
                              <a:schemeClr val="bg1"/>
                            </a:solidFill>
                            <a:latin typeface="+mj-lt"/>
                          </a:endParaRPr>
                        </a:p>
                      </a:txBody>
                      <a:tcPr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500" b="0" i="0" kern="1200" dirty="0">
                              <a:solidFill>
                                <a:schemeClr val="bg1"/>
                              </a:solidFill>
                              <a:effectLst/>
                              <a:latin typeface="+mj-lt"/>
                              <a:ea typeface="+mn-ea"/>
                              <a:cs typeface="+mn-cs"/>
                            </a:rPr>
                            <a:t>JHEP 07 (2025) 001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r>
                            <a:rPr lang="en-US" altLang="zh-CN" sz="1500" dirty="0">
                              <a:solidFill>
                                <a:schemeClr val="bg1"/>
                              </a:solidFill>
                              <a:latin typeface="+mj-lt"/>
                            </a:rPr>
                            <a:t>2025.7.1</a:t>
                          </a:r>
                          <a:endParaRPr lang="zh-CN" altLang="en-US" sz="1500" dirty="0">
                            <a:solidFill>
                              <a:schemeClr val="bg1"/>
                            </a:solidFill>
                            <a:latin typeface="+mj-lt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381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49947212"/>
                      </a:ext>
                    </a:extLst>
                  </a:tr>
                  <a:tr h="432073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r>
                            <a:rPr lang="en-US" altLang="zh-CN" sz="1500" dirty="0">
                              <a:solidFill>
                                <a:schemeClr val="bg1"/>
                              </a:solidFill>
                              <a:latin typeface="+mj-lt"/>
                            </a:rPr>
                            <a:t>Two-loop QCD helicity amplitudes for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1500" b="0" i="1" smtClean="0">
                                  <a:solidFill>
                                    <a:srgbClr val="66FFFF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  <m:r>
                                <a:rPr lang="en-US" altLang="zh-CN" sz="1500" b="0" i="1" smtClean="0">
                                  <a:solidFill>
                                    <a:srgbClr val="66FFFF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altLang="zh-CN" sz="1500" b="0" i="1" smtClean="0">
                                  <a:solidFill>
                                    <a:srgbClr val="66FFFF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  <m:r>
                                <a:rPr lang="en-US" altLang="zh-CN" sz="1500" b="0" i="1" smtClean="0">
                                  <a:solidFill>
                                    <a:srgbClr val="66FFFF"/>
                                  </a:solidFill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US" altLang="zh-CN" sz="1500" b="0" i="1" smtClean="0">
                                  <a:solidFill>
                                    <a:srgbClr val="66FFFF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  <m:r>
                                <a:rPr lang="en-US" altLang="zh-CN" sz="1500" b="0" i="1" smtClean="0">
                                  <a:solidFill>
                                    <a:srgbClr val="66FFFF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altLang="zh-CN" sz="1500" b="0" i="1" smtClean="0">
                                  <a:solidFill>
                                    <a:srgbClr val="66FFFF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altLang="zh-CN" sz="1500" b="0" i="1" smtClean="0">
                                  <a:solidFill>
                                    <a:srgbClr val="66FFFF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acc>
                                <m:accPr>
                                  <m:chr m:val="̅"/>
                                  <m:ctrlPr>
                                    <a:rPr lang="en-US" altLang="zh-CN" sz="1500" b="0" i="1" smtClean="0">
                                      <a:solidFill>
                                        <a:srgbClr val="66FF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CN" sz="1500" b="0" i="1" smtClean="0">
                                      <a:solidFill>
                                        <a:srgbClr val="66FF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acc>
                            </m:oMath>
                          </a14:m>
                          <a:r>
                            <a:rPr lang="en-US" altLang="zh-CN" sz="1500" dirty="0">
                              <a:solidFill>
                                <a:srgbClr val="66FFFF"/>
                              </a:solidFill>
                              <a:latin typeface="+mj-lt"/>
                            </a:rPr>
                            <a:t> </a:t>
                          </a:r>
                          <a:r>
                            <a:rPr lang="en-US" altLang="zh-CN" sz="1500" dirty="0">
                              <a:solidFill>
                                <a:schemeClr val="bg1"/>
                              </a:solidFill>
                              <a:latin typeface="+mj-lt"/>
                            </a:rPr>
                            <a:t>at leading color</a:t>
                          </a:r>
                          <a:endParaRPr lang="zh-CN" altLang="en-US" sz="1500" dirty="0">
                            <a:solidFill>
                              <a:schemeClr val="bg1"/>
                            </a:solidFill>
                            <a:latin typeface="+mj-lt"/>
                          </a:endParaRPr>
                        </a:p>
                      </a:txBody>
                      <a:tcPr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500" b="0" i="0" kern="1200" dirty="0">
                              <a:solidFill>
                                <a:schemeClr val="bg1"/>
                              </a:solidFill>
                              <a:effectLst/>
                              <a:latin typeface="+mj-lt"/>
                              <a:ea typeface="+mn-ea"/>
                              <a:cs typeface="+mn-cs"/>
                            </a:rPr>
                            <a:t>JHEP 03 (2025) 070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r>
                            <a:rPr lang="en-US" altLang="zh-CN" sz="1500" dirty="0">
                              <a:solidFill>
                                <a:schemeClr val="bg1"/>
                              </a:solidFill>
                              <a:latin typeface="+mj-lt"/>
                            </a:rPr>
                            <a:t>2025.3.11</a:t>
                          </a:r>
                          <a:endParaRPr lang="zh-CN" altLang="en-US" sz="1500" dirty="0">
                            <a:solidFill>
                              <a:schemeClr val="bg1"/>
                            </a:solidFill>
                            <a:latin typeface="+mj-lt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00600556"/>
                      </a:ext>
                    </a:extLst>
                  </a:tr>
                  <a:tr h="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r>
                            <a:rPr lang="en-US" altLang="zh-CN" sz="1500" dirty="0">
                              <a:solidFill>
                                <a:schemeClr val="bg1"/>
                              </a:solidFill>
                              <a:latin typeface="+mj-lt"/>
                            </a:rPr>
                            <a:t>Full-color double-virtual amplitudes for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1500" b="0" i="1" smtClean="0">
                                  <a:solidFill>
                                    <a:srgbClr val="66FFFF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  <m:r>
                                <a:rPr lang="en-US" altLang="zh-CN" sz="1500" b="0" i="1" smtClean="0">
                                  <a:solidFill>
                                    <a:srgbClr val="66FFFF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acc>
                                <m:accPr>
                                  <m:chr m:val="̅"/>
                                  <m:ctrlPr>
                                    <a:rPr lang="en-US" altLang="zh-CN" sz="1500" b="0" i="1" smtClean="0">
                                      <a:solidFill>
                                        <a:srgbClr val="66FF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CN" sz="1500" b="0" i="1" smtClean="0">
                                      <a:solidFill>
                                        <a:srgbClr val="66FF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</m:acc>
                              <m:r>
                                <a:rPr lang="en-US" altLang="zh-CN" sz="1500" b="0" i="1" smtClean="0">
                                  <a:solidFill>
                                    <a:srgbClr val="66FFFF"/>
                                  </a:solidFill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US" altLang="zh-CN" sz="1500" b="0" i="1" smtClean="0">
                                  <a:solidFill>
                                    <a:srgbClr val="66FFFF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US" altLang="zh-CN" sz="1500" b="0" i="1" smtClean="0">
                                  <a:solidFill>
                                    <a:srgbClr val="66FFFF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acc>
                                <m:accPr>
                                  <m:chr m:val="̅"/>
                                  <m:ctrlPr>
                                    <a:rPr lang="en-US" altLang="zh-CN" sz="1500" b="0" i="1" smtClean="0">
                                      <a:solidFill>
                                        <a:srgbClr val="66FF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CN" sz="1500" b="0" i="1" smtClean="0">
                                      <a:solidFill>
                                        <a:srgbClr val="66FF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</m:acc>
                              <m:r>
                                <a:rPr lang="en-US" altLang="zh-CN" sz="1500" b="0" i="1" smtClean="0">
                                  <a:solidFill>
                                    <a:srgbClr val="66FFFF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altLang="zh-CN" sz="1500" b="0" i="1" smtClean="0">
                                  <a:solidFill>
                                    <a:srgbClr val="66FFFF"/>
                                  </a:solidFill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oMath>
                          </a14:m>
                          <a:endParaRPr lang="zh-CN" altLang="en-US" sz="1500" dirty="0">
                            <a:solidFill>
                              <a:schemeClr val="bg1"/>
                            </a:solidFill>
                            <a:latin typeface="+mj-lt"/>
                          </a:endParaRPr>
                        </a:p>
                      </a:txBody>
                      <a:tcPr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r>
                            <a:rPr lang="en-US" altLang="zh-CN" sz="1500" b="0" i="0" kern="1200" dirty="0">
                              <a:solidFill>
                                <a:schemeClr val="bg1"/>
                              </a:solidFill>
                              <a:effectLst/>
                              <a:latin typeface="+mj-lt"/>
                              <a:ea typeface="+mn-ea"/>
                              <a:cs typeface="+mn-cs"/>
                            </a:rPr>
                            <a:t>JHEP 03 (2025) 066</a:t>
                          </a:r>
                          <a:endParaRPr lang="zh-CN" altLang="en-US" sz="1500" i="0" dirty="0">
                            <a:solidFill>
                              <a:schemeClr val="bg1"/>
                            </a:solidFill>
                            <a:latin typeface="+mj-lt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r>
                            <a:rPr lang="en-US" altLang="zh-CN" sz="1500" dirty="0">
                              <a:solidFill>
                                <a:schemeClr val="bg1"/>
                              </a:solidFill>
                              <a:latin typeface="+mj-lt"/>
                            </a:rPr>
                            <a:t>2025.3.11</a:t>
                          </a:r>
                          <a:endParaRPr lang="zh-CN" altLang="en-US" sz="1500" dirty="0">
                            <a:solidFill>
                              <a:schemeClr val="bg1"/>
                            </a:solidFill>
                            <a:latin typeface="+mj-lt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14807718"/>
                      </a:ext>
                    </a:extLst>
                  </a:tr>
                  <a:tr h="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r>
                            <a:rPr lang="en-US" altLang="zh-CN" sz="1500" dirty="0">
                              <a:solidFill>
                                <a:srgbClr val="66FFFF"/>
                              </a:solidFill>
                              <a:latin typeface="+mj-lt"/>
                            </a:rPr>
                            <a:t>Three-loop five-point </a:t>
                          </a:r>
                          <a:r>
                            <a:rPr lang="en-US" altLang="zh-CN" sz="1500" dirty="0">
                              <a:solidFill>
                                <a:schemeClr val="bg1"/>
                              </a:solidFill>
                              <a:latin typeface="+mj-lt"/>
                            </a:rPr>
                            <a:t>pentagon-box-box </a:t>
                          </a:r>
                          <a:r>
                            <a:rPr lang="en-US" altLang="zh-CN" sz="1500" dirty="0">
                              <a:solidFill>
                                <a:srgbClr val="66FFFF"/>
                              </a:solidFill>
                              <a:latin typeface="+mj-lt"/>
                            </a:rPr>
                            <a:t>Feynman diagram</a:t>
                          </a:r>
                          <a:endParaRPr lang="zh-CN" altLang="en-US" sz="1500" dirty="0">
                            <a:solidFill>
                              <a:srgbClr val="66FFFF"/>
                            </a:solidFill>
                            <a:latin typeface="+mj-lt"/>
                          </a:endParaRPr>
                        </a:p>
                      </a:txBody>
                      <a:tcPr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r>
                            <a:rPr lang="en-US" altLang="zh-CN" sz="1500" i="0" dirty="0" err="1">
                              <a:solidFill>
                                <a:schemeClr val="bg1"/>
                              </a:solidFill>
                              <a:latin typeface="+mj-lt"/>
                            </a:rPr>
                            <a:t>Phys.Rev.D</a:t>
                          </a:r>
                          <a:r>
                            <a:rPr lang="en-US" altLang="zh-CN" sz="1500" i="0" dirty="0">
                              <a:solidFill>
                                <a:schemeClr val="bg1"/>
                              </a:solidFill>
                              <a:latin typeface="+mj-lt"/>
                            </a:rPr>
                            <a:t> 112 (2025) 1, 016021</a:t>
                          </a:r>
                          <a:endParaRPr lang="zh-CN" altLang="en-US" sz="1500" i="0" dirty="0">
                            <a:solidFill>
                              <a:schemeClr val="bg1"/>
                            </a:solidFill>
                            <a:latin typeface="+mj-lt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r>
                            <a:rPr lang="en-US" altLang="zh-CN" sz="1500" dirty="0">
                              <a:solidFill>
                                <a:schemeClr val="bg1"/>
                              </a:solidFill>
                              <a:latin typeface="+mj-lt"/>
                            </a:rPr>
                            <a:t>2024.11.27</a:t>
                          </a:r>
                          <a:endParaRPr lang="zh-CN" altLang="en-US" sz="1500" dirty="0">
                            <a:solidFill>
                              <a:schemeClr val="bg1"/>
                            </a:solidFill>
                            <a:latin typeface="+mj-lt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82728309"/>
                      </a:ext>
                    </a:extLst>
                  </a:tr>
                  <a:tr h="190649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r>
                            <a:rPr lang="en-US" altLang="zh-CN" sz="1500" dirty="0">
                              <a:solidFill>
                                <a:schemeClr val="bg1"/>
                              </a:solidFill>
                              <a:latin typeface="+mj-lt"/>
                            </a:rPr>
                            <a:t>Two-loop QCD corrections for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1500" b="0" i="1" smtClean="0">
                                  <a:solidFill>
                                    <a:srgbClr val="66FFFF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altLang="zh-CN" sz="1500" b="0" i="1" smtClean="0">
                                  <a:solidFill>
                                    <a:srgbClr val="66FFFF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altLang="zh-CN" sz="1500" b="0" i="1" smtClean="0">
                                  <a:solidFill>
                                    <a:srgbClr val="66FFFF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altLang="zh-CN" sz="1500" b="0" i="1" smtClean="0">
                                  <a:solidFill>
                                    <a:srgbClr val="66FFFF"/>
                                  </a:solidFill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US" altLang="zh-CN" sz="1500" b="0" i="1" smtClean="0">
                                  <a:solidFill>
                                    <a:srgbClr val="66FFFF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altLang="zh-CN" sz="1500" b="0" i="1" smtClean="0">
                                  <a:solidFill>
                                    <a:srgbClr val="66FFFF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acc>
                                <m:accPr>
                                  <m:chr m:val="̅"/>
                                  <m:ctrlPr>
                                    <a:rPr lang="en-US" altLang="zh-CN" sz="1500" b="0" i="1" smtClean="0">
                                      <a:solidFill>
                                        <a:srgbClr val="66FF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CN" sz="1500" b="0" i="1" smtClean="0">
                                      <a:solidFill>
                                        <a:srgbClr val="66FF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acc>
                              <m:r>
                                <a:rPr lang="en-US" altLang="zh-CN" sz="1500" b="0" i="1" smtClean="0">
                                  <a:solidFill>
                                    <a:srgbClr val="66FFFF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altLang="zh-CN" sz="1500" b="0" i="1" smtClean="0">
                                  <a:solidFill>
                                    <a:srgbClr val="66FFFF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oMath>
                          </a14:m>
                          <a:endParaRPr lang="zh-CN" altLang="en-US" sz="1500" dirty="0">
                            <a:solidFill>
                              <a:schemeClr val="bg1"/>
                            </a:solidFill>
                            <a:latin typeface="+mj-lt"/>
                          </a:endParaRPr>
                        </a:p>
                      </a:txBody>
                      <a:tcPr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r>
                            <a:rPr lang="en-US" altLang="zh-CN" sz="1500" i="0" dirty="0">
                              <a:solidFill>
                                <a:schemeClr val="bg1"/>
                              </a:solidFill>
                              <a:latin typeface="+mj-lt"/>
                            </a:rPr>
                            <a:t>arXiv: 2411.10856</a:t>
                          </a:r>
                          <a:endParaRPr lang="zh-CN" altLang="en-US" sz="1500" i="0" dirty="0">
                            <a:solidFill>
                              <a:schemeClr val="bg1"/>
                            </a:solidFill>
                            <a:latin typeface="+mj-lt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r>
                            <a:rPr lang="en-US" altLang="zh-CN" sz="1500" dirty="0">
                              <a:solidFill>
                                <a:schemeClr val="bg1"/>
                              </a:solidFill>
                              <a:latin typeface="+mj-lt"/>
                            </a:rPr>
                            <a:t>2024.11.16</a:t>
                          </a:r>
                          <a:endParaRPr lang="zh-CN" altLang="en-US" sz="1500" dirty="0">
                            <a:solidFill>
                              <a:schemeClr val="bg1"/>
                            </a:solidFill>
                            <a:latin typeface="+mj-lt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14473457"/>
                      </a:ext>
                    </a:extLst>
                  </a:tr>
                  <a:tr h="39355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500" dirty="0">
                              <a:solidFill>
                                <a:schemeClr val="bg1"/>
                              </a:solidFill>
                              <a:latin typeface="+mj-lt"/>
                            </a:rPr>
                            <a:t>Two-loop amplitudes for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1500" b="0" i="1" smtClean="0">
                                  <a:solidFill>
                                    <a:srgbClr val="66FFFF"/>
                                  </a:solidFill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  <m:r>
                                <a:rPr lang="en-US" altLang="zh-CN" sz="1500" b="0" i="1" smtClean="0">
                                  <a:solidFill>
                                    <a:srgbClr val="66FFFF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altLang="zh-CN" sz="1500" b="0" i="1" smtClean="0">
                                  <a:solidFill>
                                    <a:srgbClr val="66FFFF"/>
                                  </a:solidFill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  <m:r>
                                <a:rPr lang="en-US" altLang="zh-CN" sz="1500" b="0" i="1" smtClean="0">
                                  <a:solidFill>
                                    <a:srgbClr val="66FFFF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altLang="zh-CN" sz="1500" b="0" i="1" smtClean="0">
                                  <a:solidFill>
                                    <a:srgbClr val="66FFFF"/>
                                  </a:solidFill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oMath>
                          </a14:m>
                          <a:r>
                            <a:rPr lang="zh-CN" altLang="en-US" sz="1500" dirty="0">
                              <a:solidFill>
                                <a:srgbClr val="66FFFF"/>
                              </a:solidFill>
                              <a:latin typeface="+mj-lt"/>
                            </a:rPr>
                            <a:t> </a:t>
                          </a:r>
                          <a:r>
                            <a:rPr lang="en-US" altLang="zh-CN" sz="1500" dirty="0">
                              <a:solidFill>
                                <a:schemeClr val="bg1"/>
                              </a:solidFill>
                              <a:latin typeface="+mj-lt"/>
                            </a:rPr>
                            <a:t>production</a:t>
                          </a:r>
                          <a:r>
                            <a:rPr lang="en-US" altLang="zh-CN" sz="1500" baseline="0" dirty="0">
                              <a:solidFill>
                                <a:schemeClr val="bg1"/>
                              </a:solidFill>
                              <a:latin typeface="+mj-lt"/>
                            </a:rPr>
                            <a:t> at LHC</a:t>
                          </a:r>
                          <a:endParaRPr lang="zh-CN" altLang="en-US" sz="1500" dirty="0">
                            <a:solidFill>
                              <a:schemeClr val="bg1"/>
                            </a:solidFill>
                            <a:latin typeface="+mj-lt"/>
                          </a:endParaRPr>
                        </a:p>
                      </a:txBody>
                      <a:tcPr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500" b="0" i="0" kern="1200" dirty="0">
                              <a:solidFill>
                                <a:schemeClr val="bg1"/>
                              </a:solidFill>
                              <a:effectLst/>
                              <a:latin typeface="+mj-lt"/>
                              <a:ea typeface="+mn-ea"/>
                              <a:cs typeface="+mn-cs"/>
                            </a:rPr>
                            <a:t>JHEP 12 (2025) 221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r>
                            <a:rPr lang="en-US" altLang="zh-CN" sz="1500" dirty="0">
                              <a:solidFill>
                                <a:schemeClr val="bg1"/>
                              </a:solidFill>
                              <a:latin typeface="+mj-lt"/>
                            </a:rPr>
                            <a:t>2024.12.30</a:t>
                          </a:r>
                          <a:endParaRPr lang="zh-CN" altLang="en-US" sz="1500" dirty="0">
                            <a:solidFill>
                              <a:schemeClr val="bg1"/>
                            </a:solidFill>
                            <a:latin typeface="+mj-lt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68792674"/>
                      </a:ext>
                    </a:extLst>
                  </a:tr>
                  <a:tr h="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r>
                            <a:rPr lang="en-US" altLang="zh-CN" sz="1500" dirty="0">
                              <a:solidFill>
                                <a:schemeClr val="bg1"/>
                              </a:solidFill>
                              <a:latin typeface="+mj-lt"/>
                            </a:rPr>
                            <a:t>NLO corrections to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1500" b="0" i="1" smtClean="0">
                                  <a:solidFill>
                                    <a:srgbClr val="66FFFF"/>
                                  </a:solidFill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  <m:r>
                                <a:rPr lang="en-US" altLang="zh-CN" sz="1500" b="0" i="1" smtClean="0">
                                  <a:solidFill>
                                    <a:srgbClr val="66FFFF"/>
                                  </a:solidFill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>
                                <m:rPr>
                                  <m:sty m:val="p"/>
                                </m:rPr>
                                <a:rPr lang="en-US" altLang="zh-CN" sz="1500" b="0" i="0" smtClean="0">
                                  <a:solidFill>
                                    <a:srgbClr val="66FFFF"/>
                                  </a:solidFill>
                                  <a:latin typeface="Cambria Math" panose="02040503050406030204" pitchFamily="18" charset="0"/>
                                </a:rPr>
                                <m:t>Ψ</m:t>
                              </m:r>
                            </m:oMath>
                          </a14:m>
                          <a:r>
                            <a:rPr lang="zh-CN" altLang="en-US" sz="1500" dirty="0">
                              <a:solidFill>
                                <a:srgbClr val="66FFFF"/>
                              </a:solidFill>
                              <a:latin typeface="+mj-lt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1500" b="0" i="1" dirty="0" smtClean="0">
                                  <a:solidFill>
                                    <a:srgbClr val="66FFFF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en-US" altLang="zh-CN" sz="1500" b="0" i="1" dirty="0" smtClean="0">
                                  <a:solidFill>
                                    <a:srgbClr val="66FFFF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acc>
                                <m:accPr>
                                  <m:chr m:val="̅"/>
                                  <m:ctrlPr>
                                    <a:rPr lang="en-US" altLang="zh-CN" sz="1500" b="0" i="1" dirty="0" smtClean="0">
                                      <a:solidFill>
                                        <a:srgbClr val="66FF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CN" sz="1500" b="0" i="1" dirty="0" smtClean="0">
                                      <a:solidFill>
                                        <a:srgbClr val="66FF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</m:acc>
                            </m:oMath>
                          </a14:m>
                          <a:r>
                            <a:rPr lang="zh-CN" altLang="en-US" sz="1500" dirty="0">
                              <a:solidFill>
                                <a:srgbClr val="66FFFF"/>
                              </a:solidFill>
                              <a:latin typeface="+mj-lt"/>
                            </a:rPr>
                            <a:t> </a:t>
                          </a:r>
                          <a:r>
                            <a:rPr lang="en-US" altLang="zh-CN" sz="1500" dirty="0">
                              <a:solidFill>
                                <a:schemeClr val="bg1"/>
                              </a:solidFill>
                              <a:latin typeface="+mj-lt"/>
                            </a:rPr>
                            <a:t>photoproduction</a:t>
                          </a:r>
                          <a:endParaRPr lang="zh-CN" altLang="en-US" sz="1500" dirty="0">
                            <a:solidFill>
                              <a:schemeClr val="bg1"/>
                            </a:solidFill>
                            <a:latin typeface="+mj-lt"/>
                          </a:endParaRPr>
                        </a:p>
                      </a:txBody>
                      <a:tcPr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r>
                            <a:rPr lang="en-US" altLang="zh-CN" sz="1500" b="0" i="0" kern="1200" dirty="0">
                              <a:solidFill>
                                <a:schemeClr val="bg1"/>
                              </a:solidFill>
                              <a:effectLst/>
                              <a:latin typeface="+mj-lt"/>
                              <a:ea typeface="+mn-ea"/>
                              <a:cs typeface="+mn-cs"/>
                            </a:rPr>
                            <a:t>Phys.Rev.D 110 (2024) 9, 094047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r>
                            <a:rPr lang="en-US" altLang="zh-CN" sz="1500" dirty="0">
                              <a:solidFill>
                                <a:schemeClr val="bg1"/>
                              </a:solidFill>
                              <a:latin typeface="+mj-lt"/>
                            </a:rPr>
                            <a:t>2024.11.11</a:t>
                          </a:r>
                          <a:endParaRPr lang="zh-CN" altLang="en-US" sz="1500" dirty="0">
                            <a:solidFill>
                              <a:schemeClr val="bg1"/>
                            </a:solidFill>
                            <a:latin typeface="+mj-lt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58244562"/>
                      </a:ext>
                    </a:extLst>
                  </a:tr>
                  <a:tr h="356402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r>
                            <a:rPr lang="en-US" altLang="zh-CN" sz="1500" dirty="0">
                              <a:solidFill>
                                <a:srgbClr val="66FFFF"/>
                              </a:solidFill>
                              <a:latin typeface="+mj-lt"/>
                            </a:rPr>
                            <a:t>Two-loop five-point</a:t>
                          </a:r>
                          <a:r>
                            <a:rPr lang="en-US" altLang="zh-CN" sz="1500" dirty="0">
                              <a:solidFill>
                                <a:schemeClr val="bg1"/>
                              </a:solidFill>
                              <a:latin typeface="+mj-lt"/>
                            </a:rPr>
                            <a:t> two-mass planar </a:t>
                          </a:r>
                          <a:r>
                            <a:rPr lang="en-US" altLang="zh-CN" sz="1500" dirty="0">
                              <a:solidFill>
                                <a:srgbClr val="66FFFF"/>
                              </a:solidFill>
                              <a:latin typeface="+mj-lt"/>
                            </a:rPr>
                            <a:t>integrals</a:t>
                          </a:r>
                          <a:endParaRPr lang="zh-CN" altLang="en-US" sz="1500" dirty="0">
                            <a:solidFill>
                              <a:srgbClr val="66FFFF"/>
                            </a:solidFill>
                            <a:latin typeface="+mj-lt"/>
                          </a:endParaRPr>
                        </a:p>
                      </a:txBody>
                      <a:tcPr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r>
                            <a:rPr lang="en-US" altLang="zh-CN" sz="1500" b="0" i="0" kern="1200" dirty="0">
                              <a:solidFill>
                                <a:schemeClr val="bg1"/>
                              </a:solidFill>
                              <a:effectLst/>
                              <a:latin typeface="+mj-lt"/>
                              <a:ea typeface="+mn-ea"/>
                              <a:cs typeface="+mn-cs"/>
                            </a:rPr>
                            <a:t>JHEP 10 (2024) 167</a:t>
                          </a:r>
                          <a:endParaRPr lang="zh-CN" altLang="en-US" sz="1500" i="0" dirty="0">
                            <a:solidFill>
                              <a:schemeClr val="bg1"/>
                            </a:solidFill>
                            <a:latin typeface="+mj-lt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r>
                            <a:rPr lang="en-US" altLang="zh-CN" sz="1500" dirty="0">
                              <a:solidFill>
                                <a:schemeClr val="bg1"/>
                              </a:solidFill>
                              <a:latin typeface="+mj-lt"/>
                            </a:rPr>
                            <a:t>2024.10.23</a:t>
                          </a:r>
                          <a:endParaRPr lang="zh-CN" altLang="en-US" sz="1500" dirty="0">
                            <a:solidFill>
                              <a:schemeClr val="bg1"/>
                            </a:solidFill>
                            <a:latin typeface="+mj-lt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63964898"/>
                      </a:ext>
                    </a:extLst>
                  </a:tr>
                  <a:tr h="356402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r>
                            <a:rPr lang="en-US" altLang="zh-CN" sz="1500" dirty="0">
                              <a:solidFill>
                                <a:schemeClr val="bg1"/>
                              </a:solidFill>
                              <a:latin typeface="+mj-lt"/>
                            </a:rPr>
                            <a:t>Two-loop integrals for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1500" b="0" i="1" smtClean="0">
                                  <a:solidFill>
                                    <a:srgbClr val="66FFFF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altLang="zh-CN" sz="1500" b="0" i="1" smtClean="0">
                                  <a:solidFill>
                                    <a:srgbClr val="66FFFF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acc>
                                <m:accPr>
                                  <m:chr m:val="̅"/>
                                  <m:ctrlPr>
                                    <a:rPr lang="en-US" altLang="zh-CN" sz="1500" b="0" i="1" smtClean="0">
                                      <a:solidFill>
                                        <a:srgbClr val="66FF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CN" sz="1500" b="0" i="1" smtClean="0">
                                      <a:solidFill>
                                        <a:srgbClr val="66FF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acc>
                              <m:r>
                                <a:rPr lang="en-US" altLang="zh-CN" sz="1500" b="0" i="1" smtClean="0">
                                  <a:solidFill>
                                    <a:srgbClr val="66FFFF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altLang="zh-CN" sz="1500" b="0" i="1" smtClean="0">
                                  <a:solidFill>
                                    <a:srgbClr val="66FFFF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oMath>
                          </a14:m>
                          <a:r>
                            <a:rPr lang="en-US" altLang="zh-CN" sz="1500" dirty="0">
                              <a:solidFill>
                                <a:srgbClr val="66FFFF"/>
                              </a:solidFill>
                              <a:latin typeface="+mj-lt"/>
                            </a:rPr>
                            <a:t> </a:t>
                          </a:r>
                          <a:r>
                            <a:rPr lang="en-US" altLang="zh-CN" sz="1500" dirty="0">
                              <a:solidFill>
                                <a:schemeClr val="bg1"/>
                              </a:solidFill>
                              <a:latin typeface="+mj-lt"/>
                            </a:rPr>
                            <a:t>production at hadron colliders in the leading color approximation</a:t>
                          </a:r>
                          <a:endParaRPr lang="zh-CN" altLang="en-US" sz="1500" dirty="0">
                            <a:solidFill>
                              <a:schemeClr val="bg1"/>
                            </a:solidFill>
                            <a:latin typeface="+mj-lt"/>
                          </a:endParaRPr>
                        </a:p>
                      </a:txBody>
                      <a:tcPr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r>
                            <a:rPr lang="en-US" altLang="zh-CN" sz="1500" b="0" i="0" kern="1200" dirty="0">
                              <a:solidFill>
                                <a:schemeClr val="bg1"/>
                              </a:solidFill>
                              <a:effectLst/>
                              <a:latin typeface="+mj-lt"/>
                              <a:ea typeface="+mn-ea"/>
                              <a:cs typeface="+mn-cs"/>
                            </a:rPr>
                            <a:t>JHEP 07 (2024) 073</a:t>
                          </a:r>
                          <a:endParaRPr lang="zh-CN" altLang="en-US" sz="1500" i="0" dirty="0">
                            <a:solidFill>
                              <a:schemeClr val="bg1"/>
                            </a:solidFill>
                            <a:latin typeface="+mj-lt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r>
                            <a:rPr lang="en-US" altLang="zh-CN" sz="1500" dirty="0">
                              <a:solidFill>
                                <a:schemeClr val="bg1"/>
                              </a:solidFill>
                              <a:latin typeface="+mj-lt"/>
                            </a:rPr>
                            <a:t>2024.7.9</a:t>
                          </a:r>
                          <a:endParaRPr lang="zh-CN" altLang="en-US" sz="1500" dirty="0">
                            <a:solidFill>
                              <a:schemeClr val="bg1"/>
                            </a:solidFill>
                            <a:latin typeface="+mj-lt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4622162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表格 2">
                <a:extLst>
                  <a:ext uri="{FF2B5EF4-FFF2-40B4-BE49-F238E27FC236}">
                    <a16:creationId xmlns:a16="http://schemas.microsoft.com/office/drawing/2014/main" id="{5B68B6C1-1BF7-F30A-ACFB-0B6E729110E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6259644"/>
                  </p:ext>
                </p:extLst>
              </p:nvPr>
            </p:nvGraphicFramePr>
            <p:xfrm>
              <a:off x="565459" y="904911"/>
              <a:ext cx="11061082" cy="4225218"/>
            </p:xfrm>
            <a:graphic>
              <a:graphicData uri="http://schemas.openxmlformats.org/drawingml/2006/table">
                <a:tbl>
                  <a:tblPr firstRow="1" bandRow="1"/>
                  <a:tblGrid>
                    <a:gridCol w="6987729">
                      <a:extLst>
                        <a:ext uri="{9D8B030D-6E8A-4147-A177-3AD203B41FA5}">
                          <a16:colId xmlns:a16="http://schemas.microsoft.com/office/drawing/2014/main" val="1401521275"/>
                        </a:ext>
                      </a:extLst>
                    </a:gridCol>
                    <a:gridCol w="2187160">
                      <a:extLst>
                        <a:ext uri="{9D8B030D-6E8A-4147-A177-3AD203B41FA5}">
                          <a16:colId xmlns:a16="http://schemas.microsoft.com/office/drawing/2014/main" val="626747811"/>
                        </a:ext>
                      </a:extLst>
                    </a:gridCol>
                    <a:gridCol w="1886193">
                      <a:extLst>
                        <a:ext uri="{9D8B030D-6E8A-4147-A177-3AD203B41FA5}">
                          <a16:colId xmlns:a16="http://schemas.microsoft.com/office/drawing/2014/main" val="2142250836"/>
                        </a:ext>
                      </a:extLst>
                    </a:gridCol>
                  </a:tblGrid>
                  <a:tr h="32004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r>
                            <a:rPr lang="en-US" altLang="zh-CN" sz="1500" dirty="0">
                              <a:solidFill>
                                <a:schemeClr val="bg1"/>
                              </a:solidFill>
                              <a:latin typeface="+mj-lt"/>
                            </a:rPr>
                            <a:t>Studies that used </a:t>
                          </a:r>
                          <a:r>
                            <a:rPr lang="en-US" altLang="zh-CN" sz="1500" dirty="0" err="1">
                              <a:solidFill>
                                <a:schemeClr val="bg1"/>
                              </a:solidFill>
                              <a:latin typeface="+mj-lt"/>
                            </a:rPr>
                            <a:t>NeatIBP</a:t>
                          </a:r>
                          <a:endParaRPr lang="zh-CN" altLang="en-US" sz="1500" dirty="0">
                            <a:solidFill>
                              <a:schemeClr val="bg1"/>
                            </a:solidFill>
                            <a:latin typeface="+mj-lt"/>
                          </a:endParaRPr>
                        </a:p>
                      </a:txBody>
                      <a:tcPr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070046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r>
                            <a:rPr lang="en-US" altLang="zh-CN" sz="1500" i="0" dirty="0">
                              <a:solidFill>
                                <a:schemeClr val="bg1"/>
                              </a:solidFill>
                              <a:latin typeface="+mj-lt"/>
                            </a:rPr>
                            <a:t>Reference</a:t>
                          </a:r>
                          <a:endParaRPr lang="zh-CN" altLang="en-US" sz="1500" i="0" dirty="0">
                            <a:solidFill>
                              <a:schemeClr val="bg1"/>
                            </a:solidFill>
                            <a:latin typeface="+mj-lt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070046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r>
                            <a:rPr lang="en-US" altLang="zh-CN" sz="1500" dirty="0">
                              <a:solidFill>
                                <a:schemeClr val="bg1"/>
                              </a:solidFill>
                              <a:latin typeface="+mj-lt"/>
                            </a:rPr>
                            <a:t>Date</a:t>
                          </a:r>
                          <a:endParaRPr lang="zh-CN" altLang="en-US" sz="1500" dirty="0">
                            <a:solidFill>
                              <a:schemeClr val="bg1"/>
                            </a:solidFill>
                            <a:latin typeface="+mj-lt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381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070046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82736297"/>
                      </a:ext>
                    </a:extLst>
                  </a:tr>
                  <a:tr h="432073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87" t="-78873" r="-58675" b="-818310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500" b="0" i="0" kern="1200" dirty="0">
                              <a:solidFill>
                                <a:schemeClr val="bg1"/>
                              </a:solidFill>
                              <a:effectLst/>
                              <a:latin typeface="+mj-lt"/>
                              <a:ea typeface="+mn-ea"/>
                              <a:cs typeface="+mn-cs"/>
                            </a:rPr>
                            <a:t>JHEP 07 (2025) 001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r>
                            <a:rPr lang="en-US" altLang="zh-CN" sz="1500" dirty="0">
                              <a:solidFill>
                                <a:schemeClr val="bg1"/>
                              </a:solidFill>
                              <a:latin typeface="+mj-lt"/>
                            </a:rPr>
                            <a:t>2025.7.1</a:t>
                          </a:r>
                          <a:endParaRPr lang="zh-CN" altLang="en-US" sz="1500" dirty="0">
                            <a:solidFill>
                              <a:schemeClr val="bg1"/>
                            </a:solidFill>
                            <a:latin typeface="+mj-lt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381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49947212"/>
                      </a:ext>
                    </a:extLst>
                  </a:tr>
                  <a:tr h="432073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87" t="-178873" r="-58675" b="-718310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500" b="0" i="0" kern="1200" dirty="0">
                              <a:solidFill>
                                <a:schemeClr val="bg1"/>
                              </a:solidFill>
                              <a:effectLst/>
                              <a:latin typeface="+mj-lt"/>
                              <a:ea typeface="+mn-ea"/>
                              <a:cs typeface="+mn-cs"/>
                            </a:rPr>
                            <a:t>JHEP 03 (2025) 070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r>
                            <a:rPr lang="en-US" altLang="zh-CN" sz="1500" dirty="0">
                              <a:solidFill>
                                <a:schemeClr val="bg1"/>
                              </a:solidFill>
                              <a:latin typeface="+mj-lt"/>
                            </a:rPr>
                            <a:t>2025.3.11</a:t>
                          </a:r>
                          <a:endParaRPr lang="zh-CN" altLang="en-US" sz="1500" dirty="0">
                            <a:solidFill>
                              <a:schemeClr val="bg1"/>
                            </a:solidFill>
                            <a:latin typeface="+mj-lt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00600556"/>
                      </a:ext>
                    </a:extLst>
                  </a:tr>
                  <a:tr h="32512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87" t="-373585" r="-58675" b="-862264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r>
                            <a:rPr lang="en-US" altLang="zh-CN" sz="1500" b="0" i="0" kern="1200" dirty="0">
                              <a:solidFill>
                                <a:schemeClr val="bg1"/>
                              </a:solidFill>
                              <a:effectLst/>
                              <a:latin typeface="+mj-lt"/>
                              <a:ea typeface="+mn-ea"/>
                              <a:cs typeface="+mn-cs"/>
                            </a:rPr>
                            <a:t>JHEP 03 (2025) 066</a:t>
                          </a:r>
                          <a:endParaRPr lang="zh-CN" altLang="en-US" sz="1500" i="0" dirty="0">
                            <a:solidFill>
                              <a:schemeClr val="bg1"/>
                            </a:solidFill>
                            <a:latin typeface="+mj-lt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r>
                            <a:rPr lang="en-US" altLang="zh-CN" sz="1500" dirty="0">
                              <a:solidFill>
                                <a:schemeClr val="bg1"/>
                              </a:solidFill>
                              <a:latin typeface="+mj-lt"/>
                            </a:rPr>
                            <a:t>2025.3.11</a:t>
                          </a:r>
                          <a:endParaRPr lang="zh-CN" altLang="en-US" sz="1500" dirty="0">
                            <a:solidFill>
                              <a:schemeClr val="bg1"/>
                            </a:solidFill>
                            <a:latin typeface="+mj-lt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14807718"/>
                      </a:ext>
                    </a:extLst>
                  </a:tr>
                  <a:tr h="54864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r>
                            <a:rPr lang="en-US" altLang="zh-CN" sz="1500" dirty="0">
                              <a:solidFill>
                                <a:srgbClr val="66FFFF"/>
                              </a:solidFill>
                              <a:latin typeface="+mj-lt"/>
                            </a:rPr>
                            <a:t>Three-loop five-point </a:t>
                          </a:r>
                          <a:r>
                            <a:rPr lang="en-US" altLang="zh-CN" sz="1500" dirty="0">
                              <a:solidFill>
                                <a:schemeClr val="bg1"/>
                              </a:solidFill>
                              <a:latin typeface="+mj-lt"/>
                            </a:rPr>
                            <a:t>pentagon-box-box </a:t>
                          </a:r>
                          <a:r>
                            <a:rPr lang="en-US" altLang="zh-CN" sz="1500" dirty="0">
                              <a:solidFill>
                                <a:srgbClr val="66FFFF"/>
                              </a:solidFill>
                              <a:latin typeface="+mj-lt"/>
                            </a:rPr>
                            <a:t>Feynman diagram</a:t>
                          </a:r>
                          <a:endParaRPr lang="zh-CN" altLang="en-US" sz="1500" dirty="0">
                            <a:solidFill>
                              <a:srgbClr val="66FFFF"/>
                            </a:solidFill>
                            <a:latin typeface="+mj-lt"/>
                          </a:endParaRPr>
                        </a:p>
                      </a:txBody>
                      <a:tcPr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r>
                            <a:rPr lang="en-US" altLang="zh-CN" sz="1500" i="0" dirty="0" err="1">
                              <a:solidFill>
                                <a:schemeClr val="bg1"/>
                              </a:solidFill>
                              <a:latin typeface="+mj-lt"/>
                            </a:rPr>
                            <a:t>Phys.Rev.D</a:t>
                          </a:r>
                          <a:r>
                            <a:rPr lang="en-US" altLang="zh-CN" sz="1500" i="0" dirty="0">
                              <a:solidFill>
                                <a:schemeClr val="bg1"/>
                              </a:solidFill>
                              <a:latin typeface="+mj-lt"/>
                            </a:rPr>
                            <a:t> 112 (2025) 1, 016021</a:t>
                          </a:r>
                          <a:endParaRPr lang="zh-CN" altLang="en-US" sz="1500" i="0" dirty="0">
                            <a:solidFill>
                              <a:schemeClr val="bg1"/>
                            </a:solidFill>
                            <a:latin typeface="+mj-lt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r>
                            <a:rPr lang="en-US" altLang="zh-CN" sz="1500" dirty="0">
                              <a:solidFill>
                                <a:schemeClr val="bg1"/>
                              </a:solidFill>
                              <a:latin typeface="+mj-lt"/>
                            </a:rPr>
                            <a:t>2024.11.27</a:t>
                          </a:r>
                          <a:endParaRPr lang="zh-CN" altLang="en-US" sz="1500" dirty="0">
                            <a:solidFill>
                              <a:schemeClr val="bg1"/>
                            </a:solidFill>
                            <a:latin typeface="+mj-lt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82728309"/>
                      </a:ext>
                    </a:extLst>
                  </a:tr>
                  <a:tr h="32004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87" t="-643396" r="-58675" b="-592453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r>
                            <a:rPr lang="en-US" altLang="zh-CN" sz="1500" i="0" dirty="0">
                              <a:solidFill>
                                <a:schemeClr val="bg1"/>
                              </a:solidFill>
                              <a:latin typeface="+mj-lt"/>
                            </a:rPr>
                            <a:t>arXiv: 2411.10856</a:t>
                          </a:r>
                          <a:endParaRPr lang="zh-CN" altLang="en-US" sz="1500" i="0" dirty="0">
                            <a:solidFill>
                              <a:schemeClr val="bg1"/>
                            </a:solidFill>
                            <a:latin typeface="+mj-lt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r>
                            <a:rPr lang="en-US" altLang="zh-CN" sz="1500" dirty="0">
                              <a:solidFill>
                                <a:schemeClr val="bg1"/>
                              </a:solidFill>
                              <a:latin typeface="+mj-lt"/>
                            </a:rPr>
                            <a:t>2024.11.16</a:t>
                          </a:r>
                          <a:endParaRPr lang="zh-CN" altLang="en-US" sz="1500" dirty="0">
                            <a:solidFill>
                              <a:schemeClr val="bg1"/>
                            </a:solidFill>
                            <a:latin typeface="+mj-lt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14473457"/>
                      </a:ext>
                    </a:extLst>
                  </a:tr>
                  <a:tr h="39355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87" t="-615625" r="-58675" b="-390625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500" b="0" i="0" kern="1200" dirty="0">
                              <a:solidFill>
                                <a:schemeClr val="bg1"/>
                              </a:solidFill>
                              <a:effectLst/>
                              <a:latin typeface="+mj-lt"/>
                              <a:ea typeface="+mn-ea"/>
                              <a:cs typeface="+mn-cs"/>
                            </a:rPr>
                            <a:t>JHEP 12 (2025) 221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r>
                            <a:rPr lang="en-US" altLang="zh-CN" sz="1500" dirty="0">
                              <a:solidFill>
                                <a:schemeClr val="bg1"/>
                              </a:solidFill>
                              <a:latin typeface="+mj-lt"/>
                            </a:rPr>
                            <a:t>2024.12.30</a:t>
                          </a:r>
                          <a:endParaRPr lang="zh-CN" altLang="en-US" sz="1500" dirty="0">
                            <a:solidFill>
                              <a:schemeClr val="bg1"/>
                            </a:solidFill>
                            <a:latin typeface="+mj-lt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68792674"/>
                      </a:ext>
                    </a:extLst>
                  </a:tr>
                  <a:tr h="54864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87" t="-508889" r="-58675" b="-177778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r>
                            <a:rPr lang="en-US" altLang="zh-CN" sz="1500" b="0" i="0" kern="1200" dirty="0">
                              <a:solidFill>
                                <a:schemeClr val="bg1"/>
                              </a:solidFill>
                              <a:effectLst/>
                              <a:latin typeface="+mj-lt"/>
                              <a:ea typeface="+mn-ea"/>
                              <a:cs typeface="+mn-cs"/>
                            </a:rPr>
                            <a:t>Phys.Rev.D 110 (2024) 9, 094047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r>
                            <a:rPr lang="en-US" altLang="zh-CN" sz="1500" dirty="0">
                              <a:solidFill>
                                <a:schemeClr val="bg1"/>
                              </a:solidFill>
                              <a:latin typeface="+mj-lt"/>
                            </a:rPr>
                            <a:t>2024.11.11</a:t>
                          </a:r>
                          <a:endParaRPr lang="zh-CN" altLang="en-US" sz="1500" dirty="0">
                            <a:solidFill>
                              <a:schemeClr val="bg1"/>
                            </a:solidFill>
                            <a:latin typeface="+mj-lt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58244562"/>
                      </a:ext>
                    </a:extLst>
                  </a:tr>
                  <a:tr h="356402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r>
                            <a:rPr lang="en-US" altLang="zh-CN" sz="1500" dirty="0">
                              <a:solidFill>
                                <a:srgbClr val="66FFFF"/>
                              </a:solidFill>
                              <a:latin typeface="+mj-lt"/>
                            </a:rPr>
                            <a:t>Two-loop five-point</a:t>
                          </a:r>
                          <a:r>
                            <a:rPr lang="en-US" altLang="zh-CN" sz="1500" dirty="0">
                              <a:solidFill>
                                <a:schemeClr val="bg1"/>
                              </a:solidFill>
                              <a:latin typeface="+mj-lt"/>
                            </a:rPr>
                            <a:t> two-mass planar </a:t>
                          </a:r>
                          <a:r>
                            <a:rPr lang="en-US" altLang="zh-CN" sz="1500" dirty="0">
                              <a:solidFill>
                                <a:srgbClr val="66FFFF"/>
                              </a:solidFill>
                              <a:latin typeface="+mj-lt"/>
                            </a:rPr>
                            <a:t>integrals</a:t>
                          </a:r>
                          <a:endParaRPr lang="zh-CN" altLang="en-US" sz="1500" dirty="0">
                            <a:solidFill>
                              <a:srgbClr val="66FFFF"/>
                            </a:solidFill>
                            <a:latin typeface="+mj-lt"/>
                          </a:endParaRPr>
                        </a:p>
                      </a:txBody>
                      <a:tcPr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r>
                            <a:rPr lang="en-US" altLang="zh-CN" sz="1500" b="0" i="0" kern="1200" dirty="0">
                              <a:solidFill>
                                <a:schemeClr val="bg1"/>
                              </a:solidFill>
                              <a:effectLst/>
                              <a:latin typeface="+mj-lt"/>
                              <a:ea typeface="+mn-ea"/>
                              <a:cs typeface="+mn-cs"/>
                            </a:rPr>
                            <a:t>JHEP 10 (2024) 167</a:t>
                          </a:r>
                          <a:endParaRPr lang="zh-CN" altLang="en-US" sz="1500" i="0" dirty="0">
                            <a:solidFill>
                              <a:schemeClr val="bg1"/>
                            </a:solidFill>
                            <a:latin typeface="+mj-lt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r>
                            <a:rPr lang="en-US" altLang="zh-CN" sz="1500" dirty="0">
                              <a:solidFill>
                                <a:schemeClr val="bg1"/>
                              </a:solidFill>
                              <a:latin typeface="+mj-lt"/>
                            </a:rPr>
                            <a:t>2024.10.23</a:t>
                          </a:r>
                          <a:endParaRPr lang="zh-CN" altLang="en-US" sz="1500" dirty="0">
                            <a:solidFill>
                              <a:schemeClr val="bg1"/>
                            </a:solidFill>
                            <a:latin typeface="+mj-lt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63964898"/>
                      </a:ext>
                    </a:extLst>
                  </a:tr>
                  <a:tr h="54864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87" t="-674444" r="-58675" b="-12222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r>
                            <a:rPr lang="en-US" altLang="zh-CN" sz="1500" b="0" i="0" kern="1200" dirty="0">
                              <a:solidFill>
                                <a:schemeClr val="bg1"/>
                              </a:solidFill>
                              <a:effectLst/>
                              <a:latin typeface="+mj-lt"/>
                              <a:ea typeface="+mn-ea"/>
                              <a:cs typeface="+mn-cs"/>
                            </a:rPr>
                            <a:t>JHEP 07 (2024) 073</a:t>
                          </a:r>
                          <a:endParaRPr lang="zh-CN" altLang="en-US" sz="1500" i="0" dirty="0">
                            <a:solidFill>
                              <a:schemeClr val="bg1"/>
                            </a:solidFill>
                            <a:latin typeface="+mj-lt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r>
                            <a:rPr lang="en-US" altLang="zh-CN" sz="1500" dirty="0">
                              <a:solidFill>
                                <a:schemeClr val="bg1"/>
                              </a:solidFill>
                              <a:latin typeface="+mj-lt"/>
                            </a:rPr>
                            <a:t>2024.7.9</a:t>
                          </a:r>
                          <a:endParaRPr lang="zh-CN" altLang="en-US" sz="1500" dirty="0">
                            <a:solidFill>
                              <a:schemeClr val="bg1"/>
                            </a:solidFill>
                            <a:latin typeface="+mj-lt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46221626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" name="文本框 1">
            <a:extLst>
              <a:ext uri="{FF2B5EF4-FFF2-40B4-BE49-F238E27FC236}">
                <a16:creationId xmlns:a16="http://schemas.microsoft.com/office/drawing/2014/main" id="{380D7E11-E20B-5CB6-A9D7-3AC6B40F38B8}"/>
              </a:ext>
            </a:extLst>
          </p:cNvPr>
          <p:cNvSpPr txBox="1"/>
          <p:nvPr/>
        </p:nvSpPr>
        <p:spPr>
          <a:xfrm>
            <a:off x="28953" y="155032"/>
            <a:ext cx="782830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7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 Linotype" panose="02040502050505030304"/>
                <a:ea typeface="宋体" panose="02010600030101010101" pitchFamily="2" charset="-122"/>
                <a:cs typeface="+mn-cs"/>
              </a:rPr>
              <a:t>Applications of </a:t>
            </a:r>
            <a:r>
              <a:rPr kumimoji="0" lang="en-US" altLang="zh-CN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 Linotype" panose="02040502050505030304"/>
                <a:ea typeface="宋体" panose="02010600030101010101" pitchFamily="2" charset="-122"/>
                <a:cs typeface="+mn-cs"/>
              </a:rPr>
              <a:t>NeatIBP</a:t>
            </a:r>
            <a:r>
              <a:rPr kumimoji="0" lang="en-US" altLang="zh-CN" sz="27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 Linotype" panose="02040502050505030304"/>
                <a:ea typeface="宋体" panose="02010600030101010101" pitchFamily="2" charset="-122"/>
                <a:cs typeface="+mn-cs"/>
              </a:rPr>
              <a:t> </a:t>
            </a:r>
            <a:r>
              <a:rPr lang="en-US" altLang="zh-CN" sz="2700" b="1" dirty="0">
                <a:solidFill>
                  <a:srgbClr val="FFFFFF"/>
                </a:solidFill>
                <a:latin typeface="Palatino Linotype" panose="02040502050505030304"/>
                <a:ea typeface="宋体" panose="02010600030101010101" pitchFamily="2" charset="-122"/>
              </a:rPr>
              <a:t>(2/2)</a:t>
            </a:r>
            <a:endParaRPr kumimoji="0" lang="en-US" altLang="zh-CN" sz="27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alatino Linotype" panose="020405020505050303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99551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437CFF3-49D7-D0F6-D725-B3704EEA8E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aodingPPT-1-4">
            <a:extLst>
              <a:ext uri="{FF2B5EF4-FFF2-40B4-BE49-F238E27FC236}">
                <a16:creationId xmlns:a16="http://schemas.microsoft.com/office/drawing/2014/main" id="{7A7ED8E8-0B18-0FDB-9392-FD1A76FEFB24}"/>
              </a:ext>
            </a:extLst>
          </p:cNvPr>
          <p:cNvSpPr txBox="1"/>
          <p:nvPr/>
        </p:nvSpPr>
        <p:spPr>
          <a:xfrm>
            <a:off x="1546122" y="3141750"/>
            <a:ext cx="9099755" cy="574500"/>
          </a:xfrm>
          <a:prstGeom prst="rect">
            <a:avLst/>
          </a:prstGeom>
          <a:noFill/>
          <a:ln w="12700" cap="rnd" cmpd="sng" algn="ctr">
            <a:noFill/>
            <a:prstDash val="solid"/>
            <a:round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algn="ctr" defTabSz="914400">
              <a:defRPr sz="1400" b="1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0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 Linotype" panose="02040502050505030304"/>
                <a:ea typeface="宋体" panose="02010600030101010101" pitchFamily="2" charset="-122"/>
                <a:cs typeface="+mn-cs"/>
              </a:rPr>
              <a:t>NeatIBP</a:t>
            </a:r>
            <a:r>
              <a:rPr kumimoji="0" lang="en-US" altLang="zh-CN" sz="3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 Linotype" panose="02040502050505030304"/>
                <a:ea typeface="宋体" panose="02010600030101010101" pitchFamily="2" charset="-122"/>
                <a:cs typeface="+mn-cs"/>
              </a:rPr>
              <a:t> New Developments</a:t>
            </a:r>
          </a:p>
        </p:txBody>
      </p:sp>
    </p:spTree>
    <p:extLst>
      <p:ext uri="{BB962C8B-B14F-4D97-AF65-F5344CB8AC3E}">
        <p14:creationId xmlns:p14="http://schemas.microsoft.com/office/powerpoint/2010/main" val="7538313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7C88A4E-06D1-689C-7AE3-EE0A2DE2A6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aodingPPT-1-4">
            <a:extLst>
              <a:ext uri="{FF2B5EF4-FFF2-40B4-BE49-F238E27FC236}">
                <a16:creationId xmlns:a16="http://schemas.microsoft.com/office/drawing/2014/main" id="{FF828FAE-A319-F7CA-2211-9BFAA78176B5}"/>
              </a:ext>
            </a:extLst>
          </p:cNvPr>
          <p:cNvSpPr txBox="1"/>
          <p:nvPr/>
        </p:nvSpPr>
        <p:spPr>
          <a:xfrm>
            <a:off x="196321" y="252919"/>
            <a:ext cx="11593601" cy="556311"/>
          </a:xfrm>
          <a:prstGeom prst="rect">
            <a:avLst/>
          </a:prstGeom>
          <a:noFill/>
          <a:ln w="12700" cap="rnd" cmpd="sng" algn="ctr">
            <a:noFill/>
            <a:prstDash val="solid"/>
            <a:round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algn="ctr" defTabSz="914400">
              <a:defRPr sz="1400" b="1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0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 Linotype" panose="02040502050505030304"/>
                <a:ea typeface="宋体" panose="02010600030101010101" pitchFamily="2" charset="-122"/>
                <a:cs typeface="+mn-cs"/>
              </a:rPr>
              <a:t>NeatIBP</a:t>
            </a:r>
            <a:r>
              <a:rPr kumimoji="0" lang="en-US" altLang="zh-CN" sz="3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 Linotype" panose="02040502050505030304"/>
                <a:ea typeface="宋体" panose="02010600030101010101" pitchFamily="2" charset="-122"/>
                <a:cs typeface="+mn-cs"/>
              </a:rPr>
              <a:t> new developments: flexible degree bound in Singular </a:t>
            </a: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DDBBBF12-0A7F-8F5E-FB46-4E6FF73697EF}"/>
              </a:ext>
            </a:extLst>
          </p:cNvPr>
          <p:cNvGrpSpPr/>
          <p:nvPr/>
        </p:nvGrpSpPr>
        <p:grpSpPr>
          <a:xfrm>
            <a:off x="196321" y="1184317"/>
            <a:ext cx="8737613" cy="487887"/>
            <a:chOff x="196321" y="1308997"/>
            <a:chExt cx="8737613" cy="487887"/>
          </a:xfrm>
        </p:grpSpPr>
        <p:sp>
          <p:nvSpPr>
            <p:cNvPr id="3" name="文本框 2">
              <a:extLst>
                <a:ext uri="{FF2B5EF4-FFF2-40B4-BE49-F238E27FC236}">
                  <a16:creationId xmlns:a16="http://schemas.microsoft.com/office/drawing/2014/main" id="{41B01FCC-137B-B715-9CB7-93831C799899}"/>
                </a:ext>
              </a:extLst>
            </p:cNvPr>
            <p:cNvSpPr txBox="1"/>
            <p:nvPr/>
          </p:nvSpPr>
          <p:spPr>
            <a:xfrm>
              <a:off x="196321" y="1319830"/>
              <a:ext cx="2539251" cy="4770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2500" dirty="0" err="1">
                  <a:solidFill>
                    <a:schemeClr val="bg1"/>
                  </a:solidFill>
                </a:rPr>
                <a:t>NeatIBP</a:t>
              </a:r>
              <a:r>
                <a:rPr lang="en-US" altLang="zh-CN" sz="2500" dirty="0">
                  <a:solidFill>
                    <a:schemeClr val="bg1"/>
                  </a:solidFill>
                </a:rPr>
                <a:t> uses </a:t>
              </a:r>
              <a:endParaRPr lang="zh-CN" altLang="en-US" sz="2500" dirty="0">
                <a:solidFill>
                  <a:schemeClr val="bg1"/>
                </a:solidFill>
              </a:endParaRPr>
            </a:p>
          </p:txBody>
        </p:sp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773AEAE1-D289-5FF4-25BB-FAF8FDD7C3B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77634" y="1388255"/>
              <a:ext cx="1552962" cy="340203"/>
            </a:xfrm>
            <a:prstGeom prst="rect">
              <a:avLst/>
            </a:prstGeom>
          </p:spPr>
        </p:pic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95231D57-8899-97CB-7B8A-C9AD97C0BB03}"/>
                </a:ext>
              </a:extLst>
            </p:cNvPr>
            <p:cNvSpPr txBox="1"/>
            <p:nvPr/>
          </p:nvSpPr>
          <p:spPr>
            <a:xfrm>
              <a:off x="4002201" y="1308997"/>
              <a:ext cx="4931733" cy="4770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2500" dirty="0">
                  <a:solidFill>
                    <a:schemeClr val="bg1"/>
                  </a:solidFill>
                </a:rPr>
                <a:t>to solve syzygy equations </a:t>
              </a:r>
              <a:endParaRPr lang="zh-CN" altLang="en-US" sz="2500" dirty="0">
                <a:solidFill>
                  <a:schemeClr val="bg1"/>
                </a:solidFill>
              </a:endParaRPr>
            </a:p>
          </p:txBody>
        </p:sp>
      </p:grpSp>
      <p:sp>
        <p:nvSpPr>
          <p:cNvPr id="12" name="文本框 11">
            <a:extLst>
              <a:ext uri="{FF2B5EF4-FFF2-40B4-BE49-F238E27FC236}">
                <a16:creationId xmlns:a16="http://schemas.microsoft.com/office/drawing/2014/main" id="{41EC0621-5B67-D2F3-C823-827A3C27BD5E}"/>
              </a:ext>
            </a:extLst>
          </p:cNvPr>
          <p:cNvSpPr txBox="1"/>
          <p:nvPr/>
        </p:nvSpPr>
        <p:spPr>
          <a:xfrm>
            <a:off x="196321" y="2047291"/>
            <a:ext cx="9182458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500" dirty="0">
                <a:solidFill>
                  <a:schemeClr val="bg1"/>
                </a:solidFill>
              </a:rPr>
              <a:t>Use </a:t>
            </a:r>
            <a:r>
              <a:rPr lang="en-US" altLang="zh-CN" sz="2500" dirty="0">
                <a:solidFill>
                  <a:srgbClr val="00FFFF"/>
                </a:solidFill>
              </a:rPr>
              <a:t>degree bound </a:t>
            </a:r>
            <a:r>
              <a:rPr lang="en-US" altLang="zh-CN" sz="2500" dirty="0">
                <a:solidFill>
                  <a:schemeClr val="bg1"/>
                </a:solidFill>
              </a:rPr>
              <a:t>to terminate too-high-degree computations</a:t>
            </a:r>
            <a:endParaRPr lang="zh-CN" altLang="en-US" sz="2500" dirty="0">
              <a:solidFill>
                <a:schemeClr val="bg1"/>
              </a:solidFill>
            </a:endParaRPr>
          </a:p>
        </p:txBody>
      </p:sp>
      <p:sp>
        <p:nvSpPr>
          <p:cNvPr id="13" name="箭头: 上下 12">
            <a:extLst>
              <a:ext uri="{FF2B5EF4-FFF2-40B4-BE49-F238E27FC236}">
                <a16:creationId xmlns:a16="http://schemas.microsoft.com/office/drawing/2014/main" id="{90C42F13-CA93-BF56-E0DA-05F1CC39DC0B}"/>
              </a:ext>
            </a:extLst>
          </p:cNvPr>
          <p:cNvSpPr/>
          <p:nvPr/>
        </p:nvSpPr>
        <p:spPr>
          <a:xfrm>
            <a:off x="605482" y="3429000"/>
            <a:ext cx="556054" cy="2619632"/>
          </a:xfrm>
          <a:prstGeom prst="upDownArrow">
            <a:avLst/>
          </a:prstGeom>
          <a:gradFill>
            <a:gsLst>
              <a:gs pos="0">
                <a:srgbClr val="FF8B8B"/>
              </a:gs>
              <a:gs pos="61000">
                <a:srgbClr val="66FFFF"/>
              </a:gs>
              <a:gs pos="41000">
                <a:srgbClr val="66FFFF"/>
              </a:gs>
              <a:gs pos="100000">
                <a:srgbClr val="FF8B8B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30397306-D6FE-F244-427D-2E7E12830FBF}"/>
              </a:ext>
            </a:extLst>
          </p:cNvPr>
          <p:cNvSpPr txBox="1"/>
          <p:nvPr/>
        </p:nvSpPr>
        <p:spPr>
          <a:xfrm>
            <a:off x="605482" y="2841839"/>
            <a:ext cx="9182458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500" dirty="0">
                <a:solidFill>
                  <a:srgbClr val="FF8B8B"/>
                </a:solidFill>
              </a:rPr>
              <a:t>Too high: slow</a:t>
            </a:r>
            <a:endParaRPr lang="zh-CN" altLang="en-US" sz="2500" dirty="0">
              <a:solidFill>
                <a:srgbClr val="FF8B8B"/>
              </a:solidFill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484ED9D8-3521-E2C4-9398-32DD243B702A}"/>
              </a:ext>
            </a:extLst>
          </p:cNvPr>
          <p:cNvSpPr txBox="1"/>
          <p:nvPr/>
        </p:nvSpPr>
        <p:spPr>
          <a:xfrm>
            <a:off x="605482" y="6158739"/>
            <a:ext cx="9182458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500" dirty="0">
                <a:solidFill>
                  <a:srgbClr val="FF8B8B"/>
                </a:solidFill>
              </a:rPr>
              <a:t>Too low: incomplete solutions</a:t>
            </a:r>
            <a:endParaRPr lang="zh-CN" altLang="en-US" sz="2500" dirty="0">
              <a:solidFill>
                <a:srgbClr val="FF8B8B"/>
              </a:solidFill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61CEF376-F4E0-7FFB-F133-DBCCB8328659}"/>
              </a:ext>
            </a:extLst>
          </p:cNvPr>
          <p:cNvSpPr txBox="1"/>
          <p:nvPr/>
        </p:nvSpPr>
        <p:spPr>
          <a:xfrm>
            <a:off x="1297461" y="4309819"/>
            <a:ext cx="2533135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500" dirty="0">
                <a:solidFill>
                  <a:srgbClr val="66FFFF"/>
                </a:solidFill>
              </a:rPr>
              <a:t>A nice range of degree bound</a:t>
            </a:r>
            <a:endParaRPr lang="zh-CN" altLang="en-US" sz="2500" dirty="0">
              <a:solidFill>
                <a:srgbClr val="66FFFF"/>
              </a:solidFill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76C67B60-01D3-A219-93F7-194496D96F28}"/>
              </a:ext>
            </a:extLst>
          </p:cNvPr>
          <p:cNvSpPr txBox="1"/>
          <p:nvPr/>
        </p:nvSpPr>
        <p:spPr>
          <a:xfrm>
            <a:off x="5196711" y="3166491"/>
            <a:ext cx="5468558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200" dirty="0">
                <a:solidFill>
                  <a:schemeClr val="bg1"/>
                </a:solidFill>
              </a:rPr>
              <a:t>Usually, we can set it globally.</a:t>
            </a:r>
          </a:p>
          <a:p>
            <a:endParaRPr lang="en-US" altLang="zh-CN" sz="2200" dirty="0">
              <a:solidFill>
                <a:schemeClr val="bg1"/>
              </a:solidFill>
            </a:endParaRPr>
          </a:p>
          <a:p>
            <a:r>
              <a:rPr lang="en-US" altLang="zh-CN" sz="2200" dirty="0">
                <a:solidFill>
                  <a:schemeClr val="bg1"/>
                </a:solidFill>
              </a:rPr>
              <a:t>But for hard problems one needs to tune, in different sectors…</a:t>
            </a:r>
            <a:endParaRPr lang="zh-CN" altLang="en-US" sz="2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33491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C0CAE81-E90E-E703-4E8B-F1A4956035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aodingPPT-1-4">
            <a:extLst>
              <a:ext uri="{FF2B5EF4-FFF2-40B4-BE49-F238E27FC236}">
                <a16:creationId xmlns:a16="http://schemas.microsoft.com/office/drawing/2014/main" id="{A1532AAC-2DF7-2F30-4F6B-FC18B8CB4EC2}"/>
              </a:ext>
            </a:extLst>
          </p:cNvPr>
          <p:cNvSpPr txBox="1"/>
          <p:nvPr/>
        </p:nvSpPr>
        <p:spPr>
          <a:xfrm>
            <a:off x="196321" y="252919"/>
            <a:ext cx="11593601" cy="556311"/>
          </a:xfrm>
          <a:prstGeom prst="rect">
            <a:avLst/>
          </a:prstGeom>
          <a:noFill/>
          <a:ln w="12700" cap="rnd" cmpd="sng" algn="ctr">
            <a:noFill/>
            <a:prstDash val="solid"/>
            <a:round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algn="ctr" defTabSz="914400">
              <a:defRPr sz="1400" b="1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0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 Linotype" panose="02040502050505030304"/>
                <a:ea typeface="宋体" panose="02010600030101010101" pitchFamily="2" charset="-122"/>
                <a:cs typeface="+mn-cs"/>
              </a:rPr>
              <a:t>NeatIBP</a:t>
            </a:r>
            <a:r>
              <a:rPr kumimoji="0" lang="en-US" altLang="zh-CN" sz="3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 Linotype" panose="02040502050505030304"/>
                <a:ea typeface="宋体" panose="02010600030101010101" pitchFamily="2" charset="-122"/>
                <a:cs typeface="+mn-cs"/>
              </a:rPr>
              <a:t> new developments: flexible degree bound in Singular 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34B5BC63-6FC7-A57C-89F1-C0E3A286C911}"/>
              </a:ext>
            </a:extLst>
          </p:cNvPr>
          <p:cNvSpPr txBox="1"/>
          <p:nvPr/>
        </p:nvSpPr>
        <p:spPr>
          <a:xfrm>
            <a:off x="379612" y="4529809"/>
            <a:ext cx="8552263" cy="92333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FlexibleNeatIBPIntersectionDegreeBound=</a:t>
            </a:r>
            <a:r>
              <a:rPr lang="en-US" altLang="zh-CN" dirty="0">
                <a:solidFill>
                  <a:schemeClr val="bg1"/>
                </a:solidFill>
              </a:rPr>
              <a:t>True</a:t>
            </a:r>
            <a:r>
              <a:rPr lang="zh-CN" altLang="en-US" dirty="0">
                <a:solidFill>
                  <a:schemeClr val="bg1"/>
                </a:solidFill>
              </a:rPr>
              <a:t>;</a:t>
            </a:r>
          </a:p>
          <a:p>
            <a:r>
              <a:rPr lang="zh-CN" altLang="en-US" dirty="0">
                <a:solidFill>
                  <a:schemeClr val="bg1"/>
                </a:solidFill>
              </a:rPr>
              <a:t>NeatIBPIntersectionTimeConstraintForFlexibleDegreeBound=</a:t>
            </a:r>
            <a:r>
              <a:rPr lang="en-US" altLang="zh-CN" dirty="0">
                <a:solidFill>
                  <a:schemeClr val="bg1"/>
                </a:solidFill>
              </a:rPr>
              <a:t>[number of seconds]</a:t>
            </a:r>
            <a:r>
              <a:rPr lang="zh-CN" altLang="en-US" dirty="0">
                <a:solidFill>
                  <a:schemeClr val="bg1"/>
                </a:solidFill>
              </a:rPr>
              <a:t>;</a:t>
            </a:r>
          </a:p>
          <a:p>
            <a:r>
              <a:rPr lang="zh-CN" altLang="en-US" dirty="0">
                <a:solidFill>
                  <a:schemeClr val="bg1"/>
                </a:solidFill>
              </a:rPr>
              <a:t>NeatIBPIntersectionDegreeBoundDecreaseLimit=2;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4633149F-8CFC-696D-4D69-EC4FCD428947}"/>
              </a:ext>
            </a:extLst>
          </p:cNvPr>
          <p:cNvSpPr txBox="1"/>
          <p:nvPr/>
        </p:nvSpPr>
        <p:spPr>
          <a:xfrm>
            <a:off x="196319" y="903076"/>
            <a:ext cx="9182458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500" dirty="0">
                <a:solidFill>
                  <a:schemeClr val="bg1"/>
                </a:solidFill>
              </a:rPr>
              <a:t>To use the flexible degree bounds in </a:t>
            </a:r>
            <a:r>
              <a:rPr lang="en-US" altLang="zh-CN" sz="2500" dirty="0" err="1">
                <a:solidFill>
                  <a:schemeClr val="bg1"/>
                </a:solidFill>
              </a:rPr>
              <a:t>NeatIBP</a:t>
            </a:r>
            <a:endParaRPr lang="zh-CN" altLang="en-US" sz="2500" dirty="0">
              <a:solidFill>
                <a:schemeClr val="bg1"/>
              </a:solidFill>
            </a:endParaRP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2A7CA3DF-1FA6-5A50-28D4-06EC2697993F}"/>
              </a:ext>
            </a:extLst>
          </p:cNvPr>
          <p:cNvGrpSpPr/>
          <p:nvPr/>
        </p:nvGrpSpPr>
        <p:grpSpPr>
          <a:xfrm>
            <a:off x="196320" y="1472250"/>
            <a:ext cx="11593602" cy="2407757"/>
            <a:chOff x="196320" y="2852849"/>
            <a:chExt cx="11593602" cy="2407757"/>
          </a:xfrm>
        </p:grpSpPr>
        <p:sp>
          <p:nvSpPr>
            <p:cNvPr id="4" name="矩形: 圆角 3">
              <a:extLst>
                <a:ext uri="{FF2B5EF4-FFF2-40B4-BE49-F238E27FC236}">
                  <a16:creationId xmlns:a16="http://schemas.microsoft.com/office/drawing/2014/main" id="{E6FAE1EA-6EF1-FCC3-21AC-443F4E181E4E}"/>
                </a:ext>
              </a:extLst>
            </p:cNvPr>
            <p:cNvSpPr/>
            <p:nvPr/>
          </p:nvSpPr>
          <p:spPr>
            <a:xfrm>
              <a:off x="196320" y="2852849"/>
              <a:ext cx="2880513" cy="1544595"/>
            </a:xfrm>
            <a:prstGeom prst="roundRect">
              <a:avLst/>
            </a:prstGeom>
            <a:noFill/>
            <a:ln>
              <a:solidFill>
                <a:srgbClr val="00FFF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zh-CN" dirty="0"/>
                <a:t>Start with:</a:t>
              </a:r>
            </a:p>
            <a:p>
              <a:pPr marL="342900" indent="-342900">
                <a:buAutoNum type="arabicPeriod"/>
              </a:pPr>
              <a:r>
                <a:rPr lang="en-US" altLang="zh-CN" dirty="0"/>
                <a:t>Initial </a:t>
              </a:r>
              <a:r>
                <a:rPr lang="en-US" altLang="zh-CN" dirty="0" err="1"/>
                <a:t>degBound</a:t>
              </a:r>
              <a:r>
                <a:rPr lang="en-US" altLang="zh-CN" dirty="0"/>
                <a:t>: b</a:t>
              </a:r>
            </a:p>
            <a:p>
              <a:r>
                <a:rPr lang="en-US" altLang="zh-CN" dirty="0"/>
                <a:t>2. Time limit: T</a:t>
              </a:r>
            </a:p>
            <a:p>
              <a:r>
                <a:rPr lang="en-US" altLang="zh-CN" dirty="0"/>
                <a:t>3. Decrease limit: d</a:t>
              </a:r>
              <a:endParaRPr lang="zh-CN" altLang="en-US" dirty="0"/>
            </a:p>
          </p:txBody>
        </p:sp>
        <p:sp>
          <p:nvSpPr>
            <p:cNvPr id="5" name="矩形: 圆角 4">
              <a:extLst>
                <a:ext uri="{FF2B5EF4-FFF2-40B4-BE49-F238E27FC236}">
                  <a16:creationId xmlns:a16="http://schemas.microsoft.com/office/drawing/2014/main" id="{B77803E7-F402-278C-C2F7-1A7510708C51}"/>
                </a:ext>
              </a:extLst>
            </p:cNvPr>
            <p:cNvSpPr/>
            <p:nvPr/>
          </p:nvSpPr>
          <p:spPr>
            <a:xfrm>
              <a:off x="3492820" y="3402875"/>
              <a:ext cx="582156" cy="444540"/>
            </a:xfrm>
            <a:prstGeom prst="roundRect">
              <a:avLst/>
            </a:prstGeom>
            <a:noFill/>
            <a:ln>
              <a:solidFill>
                <a:srgbClr val="00FFF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zh-CN" dirty="0" err="1"/>
                <a:t>i</a:t>
              </a:r>
              <a:r>
                <a:rPr lang="en-US" altLang="zh-CN" dirty="0"/>
                <a:t>=0</a:t>
              </a:r>
              <a:endParaRPr lang="zh-CN" altLang="en-US" dirty="0"/>
            </a:p>
          </p:txBody>
        </p:sp>
        <p:sp>
          <p:nvSpPr>
            <p:cNvPr id="6" name="矩形: 圆角 5">
              <a:extLst>
                <a:ext uri="{FF2B5EF4-FFF2-40B4-BE49-F238E27FC236}">
                  <a16:creationId xmlns:a16="http://schemas.microsoft.com/office/drawing/2014/main" id="{3E735E89-C1B8-A932-5438-9FA859FB81E2}"/>
                </a:ext>
              </a:extLst>
            </p:cNvPr>
            <p:cNvSpPr/>
            <p:nvPr/>
          </p:nvSpPr>
          <p:spPr>
            <a:xfrm>
              <a:off x="5329870" y="4567259"/>
              <a:ext cx="582156" cy="444540"/>
            </a:xfrm>
            <a:prstGeom prst="roundRect">
              <a:avLst/>
            </a:prstGeom>
            <a:noFill/>
            <a:ln>
              <a:solidFill>
                <a:srgbClr val="00FFF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zh-CN" dirty="0" err="1"/>
                <a:t>i</a:t>
              </a:r>
              <a:r>
                <a:rPr lang="en-US" altLang="zh-CN" dirty="0"/>
                <a:t>++</a:t>
              </a:r>
              <a:endParaRPr lang="zh-CN" altLang="en-US" dirty="0"/>
            </a:p>
          </p:txBody>
        </p:sp>
        <p:sp>
          <p:nvSpPr>
            <p:cNvPr id="7" name="矩形: 圆角 6">
              <a:extLst>
                <a:ext uri="{FF2B5EF4-FFF2-40B4-BE49-F238E27FC236}">
                  <a16:creationId xmlns:a16="http://schemas.microsoft.com/office/drawing/2014/main" id="{B0A3ED01-35D4-588E-3D75-D2C736E59AB7}"/>
                </a:ext>
              </a:extLst>
            </p:cNvPr>
            <p:cNvSpPr/>
            <p:nvPr/>
          </p:nvSpPr>
          <p:spPr>
            <a:xfrm>
              <a:off x="4655744" y="3091150"/>
              <a:ext cx="1930408" cy="994567"/>
            </a:xfrm>
            <a:prstGeom prst="roundRect">
              <a:avLst/>
            </a:prstGeom>
            <a:noFill/>
            <a:ln>
              <a:solidFill>
                <a:srgbClr val="00FFF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zh-CN" dirty="0"/>
                <a:t>Solve syzygy at </a:t>
              </a:r>
              <a:r>
                <a:rPr lang="en-US" altLang="zh-CN" dirty="0" err="1"/>
                <a:t>degBound</a:t>
              </a:r>
              <a:r>
                <a:rPr lang="en-US" altLang="zh-CN" dirty="0"/>
                <a:t>=b-</a:t>
              </a:r>
              <a:r>
                <a:rPr lang="en-US" altLang="zh-CN" dirty="0" err="1"/>
                <a:t>i</a:t>
              </a:r>
              <a:endParaRPr lang="zh-CN" altLang="en-US" dirty="0"/>
            </a:p>
          </p:txBody>
        </p:sp>
        <p:sp>
          <p:nvSpPr>
            <p:cNvPr id="10" name="菱形 9">
              <a:extLst>
                <a:ext uri="{FF2B5EF4-FFF2-40B4-BE49-F238E27FC236}">
                  <a16:creationId xmlns:a16="http://schemas.microsoft.com/office/drawing/2014/main" id="{D564660B-AD9E-7DC5-7553-E0C66FABAABD}"/>
                </a:ext>
              </a:extLst>
            </p:cNvPr>
            <p:cNvSpPr/>
            <p:nvPr/>
          </p:nvSpPr>
          <p:spPr>
            <a:xfrm>
              <a:off x="7190947" y="3091150"/>
              <a:ext cx="2694457" cy="908525"/>
            </a:xfrm>
            <a:prstGeom prst="diamond">
              <a:avLst/>
            </a:prstGeom>
            <a:noFill/>
            <a:ln>
              <a:solidFill>
                <a:srgbClr val="00FFF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/>
                <a:t>It finishes in time T?</a:t>
              </a:r>
              <a:endParaRPr lang="zh-CN" altLang="en-US" dirty="0"/>
            </a:p>
          </p:txBody>
        </p:sp>
        <p:sp>
          <p:nvSpPr>
            <p:cNvPr id="12" name="菱形 11">
              <a:extLst>
                <a:ext uri="{FF2B5EF4-FFF2-40B4-BE49-F238E27FC236}">
                  <a16:creationId xmlns:a16="http://schemas.microsoft.com/office/drawing/2014/main" id="{5C42DB2D-1771-82DC-26DC-3FACFA9874D7}"/>
                </a:ext>
              </a:extLst>
            </p:cNvPr>
            <p:cNvSpPr/>
            <p:nvPr/>
          </p:nvSpPr>
          <p:spPr>
            <a:xfrm>
              <a:off x="7190946" y="4335625"/>
              <a:ext cx="2694457" cy="908525"/>
            </a:xfrm>
            <a:prstGeom prst="diamond">
              <a:avLst/>
            </a:prstGeom>
            <a:noFill/>
            <a:ln>
              <a:solidFill>
                <a:srgbClr val="00FFF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err="1"/>
                <a:t>i</a:t>
              </a:r>
              <a:r>
                <a:rPr lang="en-US" altLang="zh-CN" dirty="0"/>
                <a:t> &gt; d?</a:t>
              </a:r>
              <a:endParaRPr lang="zh-CN" altLang="en-US" dirty="0"/>
            </a:p>
          </p:txBody>
        </p:sp>
        <p:sp>
          <p:nvSpPr>
            <p:cNvPr id="13" name="矩形: 圆角 12">
              <a:extLst>
                <a:ext uri="{FF2B5EF4-FFF2-40B4-BE49-F238E27FC236}">
                  <a16:creationId xmlns:a16="http://schemas.microsoft.com/office/drawing/2014/main" id="{2520C766-7D35-74E5-BBDC-7A18FDE524AC}"/>
                </a:ext>
              </a:extLst>
            </p:cNvPr>
            <p:cNvSpPr/>
            <p:nvPr/>
          </p:nvSpPr>
          <p:spPr>
            <a:xfrm>
              <a:off x="10481542" y="3170883"/>
              <a:ext cx="1308380" cy="676532"/>
            </a:xfrm>
            <a:prstGeom prst="roundRect">
              <a:avLst/>
            </a:prstGeom>
            <a:noFill/>
            <a:ln>
              <a:solidFill>
                <a:srgbClr val="00FFF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zh-CN" dirty="0"/>
                <a:t>Return result</a:t>
              </a:r>
              <a:endParaRPr lang="zh-CN" altLang="en-US" dirty="0"/>
            </a:p>
          </p:txBody>
        </p:sp>
        <p:sp>
          <p:nvSpPr>
            <p:cNvPr id="14" name="矩形: 圆角 13">
              <a:extLst>
                <a:ext uri="{FF2B5EF4-FFF2-40B4-BE49-F238E27FC236}">
                  <a16:creationId xmlns:a16="http://schemas.microsoft.com/office/drawing/2014/main" id="{BC8C7A26-506F-81D9-22DD-41B981539A7F}"/>
                </a:ext>
              </a:extLst>
            </p:cNvPr>
            <p:cNvSpPr/>
            <p:nvPr/>
          </p:nvSpPr>
          <p:spPr>
            <a:xfrm>
              <a:off x="10481542" y="4553306"/>
              <a:ext cx="1308380" cy="676532"/>
            </a:xfrm>
            <a:prstGeom prst="roundRect">
              <a:avLst/>
            </a:prstGeom>
            <a:noFill/>
            <a:ln>
              <a:solidFill>
                <a:srgbClr val="00FFF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zh-CN" dirty="0"/>
                <a:t>Return $Failed</a:t>
              </a:r>
              <a:endParaRPr lang="zh-CN" altLang="en-US" dirty="0"/>
            </a:p>
          </p:txBody>
        </p:sp>
        <p:cxnSp>
          <p:nvCxnSpPr>
            <p:cNvPr id="15" name="直接箭头连接符 14">
              <a:extLst>
                <a:ext uri="{FF2B5EF4-FFF2-40B4-BE49-F238E27FC236}">
                  <a16:creationId xmlns:a16="http://schemas.microsoft.com/office/drawing/2014/main" id="{5F0C84C8-16EC-84B5-8ADB-F2E09D71233F}"/>
                </a:ext>
              </a:extLst>
            </p:cNvPr>
            <p:cNvCxnSpPr>
              <a:stCxn id="4" idx="3"/>
              <a:endCxn id="5" idx="1"/>
            </p:cNvCxnSpPr>
            <p:nvPr/>
          </p:nvCxnSpPr>
          <p:spPr>
            <a:xfrm flipV="1">
              <a:off x="3076833" y="3625145"/>
              <a:ext cx="415987" cy="2"/>
            </a:xfrm>
            <a:prstGeom prst="straightConnector1">
              <a:avLst/>
            </a:prstGeom>
            <a:ln>
              <a:solidFill>
                <a:srgbClr val="00FF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箭头连接符 15">
              <a:extLst>
                <a:ext uri="{FF2B5EF4-FFF2-40B4-BE49-F238E27FC236}">
                  <a16:creationId xmlns:a16="http://schemas.microsoft.com/office/drawing/2014/main" id="{61FC7DDF-7EC3-6BB1-B3E5-48424E0FE8EC}"/>
                </a:ext>
              </a:extLst>
            </p:cNvPr>
            <p:cNvCxnSpPr>
              <a:cxnSpLocks/>
              <a:endCxn id="7" idx="1"/>
            </p:cNvCxnSpPr>
            <p:nvPr/>
          </p:nvCxnSpPr>
          <p:spPr>
            <a:xfrm flipV="1">
              <a:off x="4083191" y="3588434"/>
              <a:ext cx="572553" cy="1"/>
            </a:xfrm>
            <a:prstGeom prst="straightConnector1">
              <a:avLst/>
            </a:prstGeom>
            <a:ln>
              <a:solidFill>
                <a:srgbClr val="00FF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箭头连接符 16">
              <a:extLst>
                <a:ext uri="{FF2B5EF4-FFF2-40B4-BE49-F238E27FC236}">
                  <a16:creationId xmlns:a16="http://schemas.microsoft.com/office/drawing/2014/main" id="{F8320BE8-384D-8A55-A4C1-9A88A10C0AF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594367" y="3545412"/>
              <a:ext cx="572553" cy="1"/>
            </a:xfrm>
            <a:prstGeom prst="straightConnector1">
              <a:avLst/>
            </a:prstGeom>
            <a:ln>
              <a:solidFill>
                <a:srgbClr val="00FF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箭头连接符 20">
              <a:extLst>
                <a:ext uri="{FF2B5EF4-FFF2-40B4-BE49-F238E27FC236}">
                  <a16:creationId xmlns:a16="http://schemas.microsoft.com/office/drawing/2014/main" id="{9901D923-5702-7B16-EE02-E437D057354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883332" y="3545411"/>
              <a:ext cx="572553" cy="1"/>
            </a:xfrm>
            <a:prstGeom prst="straightConnector1">
              <a:avLst/>
            </a:prstGeom>
            <a:ln>
              <a:solidFill>
                <a:srgbClr val="00FF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箭头连接符 25">
              <a:extLst>
                <a:ext uri="{FF2B5EF4-FFF2-40B4-BE49-F238E27FC236}">
                  <a16:creationId xmlns:a16="http://schemas.microsoft.com/office/drawing/2014/main" id="{22F0F0AC-E3CB-13E7-1F2F-E79A2BC0416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883331" y="4782503"/>
              <a:ext cx="572553" cy="1"/>
            </a:xfrm>
            <a:prstGeom prst="straightConnector1">
              <a:avLst/>
            </a:prstGeom>
            <a:ln>
              <a:solidFill>
                <a:srgbClr val="00FF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箭头连接符 28">
              <a:extLst>
                <a:ext uri="{FF2B5EF4-FFF2-40B4-BE49-F238E27FC236}">
                  <a16:creationId xmlns:a16="http://schemas.microsoft.com/office/drawing/2014/main" id="{91E03662-EFCF-69E1-B389-02FA9CCE615B}"/>
                </a:ext>
              </a:extLst>
            </p:cNvPr>
            <p:cNvCxnSpPr>
              <a:cxnSpLocks/>
              <a:stCxn id="10" idx="2"/>
              <a:endCxn id="12" idx="0"/>
            </p:cNvCxnSpPr>
            <p:nvPr/>
          </p:nvCxnSpPr>
          <p:spPr>
            <a:xfrm flipH="1">
              <a:off x="8538175" y="3999675"/>
              <a:ext cx="1" cy="335950"/>
            </a:xfrm>
            <a:prstGeom prst="straightConnector1">
              <a:avLst/>
            </a:prstGeom>
            <a:ln>
              <a:solidFill>
                <a:srgbClr val="00FF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箭头连接符 34">
              <a:extLst>
                <a:ext uri="{FF2B5EF4-FFF2-40B4-BE49-F238E27FC236}">
                  <a16:creationId xmlns:a16="http://schemas.microsoft.com/office/drawing/2014/main" id="{22C81A67-4149-BA3D-AE85-FF5E849DD5B0}"/>
                </a:ext>
              </a:extLst>
            </p:cNvPr>
            <p:cNvCxnSpPr>
              <a:cxnSpLocks/>
              <a:stCxn id="6" idx="0"/>
              <a:endCxn id="7" idx="2"/>
            </p:cNvCxnSpPr>
            <p:nvPr/>
          </p:nvCxnSpPr>
          <p:spPr>
            <a:xfrm flipV="1">
              <a:off x="5620948" y="4085717"/>
              <a:ext cx="0" cy="481542"/>
            </a:xfrm>
            <a:prstGeom prst="straightConnector1">
              <a:avLst/>
            </a:prstGeom>
            <a:ln>
              <a:solidFill>
                <a:srgbClr val="00FF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接箭头连接符 35">
              <a:extLst>
                <a:ext uri="{FF2B5EF4-FFF2-40B4-BE49-F238E27FC236}">
                  <a16:creationId xmlns:a16="http://schemas.microsoft.com/office/drawing/2014/main" id="{C07A3C35-2FC0-4C97-6687-E196F74521AF}"/>
                </a:ext>
              </a:extLst>
            </p:cNvPr>
            <p:cNvCxnSpPr>
              <a:cxnSpLocks/>
              <a:stCxn id="12" idx="1"/>
              <a:endCxn id="6" idx="3"/>
            </p:cNvCxnSpPr>
            <p:nvPr/>
          </p:nvCxnSpPr>
          <p:spPr>
            <a:xfrm flipH="1" flipV="1">
              <a:off x="5912026" y="4789529"/>
              <a:ext cx="1278920" cy="359"/>
            </a:xfrm>
            <a:prstGeom prst="straightConnector1">
              <a:avLst/>
            </a:prstGeom>
            <a:ln>
              <a:solidFill>
                <a:srgbClr val="00FF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文本框 37">
              <a:extLst>
                <a:ext uri="{FF2B5EF4-FFF2-40B4-BE49-F238E27FC236}">
                  <a16:creationId xmlns:a16="http://schemas.microsoft.com/office/drawing/2014/main" id="{EA1D3294-AC64-1F2C-774C-E8CEA1353153}"/>
                </a:ext>
              </a:extLst>
            </p:cNvPr>
            <p:cNvSpPr txBox="1"/>
            <p:nvPr/>
          </p:nvSpPr>
          <p:spPr>
            <a:xfrm>
              <a:off x="9790846" y="4860496"/>
              <a:ext cx="785254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2000" dirty="0">
                  <a:solidFill>
                    <a:schemeClr val="bg1"/>
                  </a:solidFill>
                </a:rPr>
                <a:t>Y</a:t>
              </a:r>
              <a:endParaRPr lang="zh-CN" alt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39" name="文本框 38">
              <a:extLst>
                <a:ext uri="{FF2B5EF4-FFF2-40B4-BE49-F238E27FC236}">
                  <a16:creationId xmlns:a16="http://schemas.microsoft.com/office/drawing/2014/main" id="{28788563-C6D4-0DF2-40F2-C357605DEC92}"/>
                </a:ext>
              </a:extLst>
            </p:cNvPr>
            <p:cNvSpPr txBox="1"/>
            <p:nvPr/>
          </p:nvSpPr>
          <p:spPr>
            <a:xfrm>
              <a:off x="6696769" y="4811744"/>
              <a:ext cx="785254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2000" dirty="0">
                  <a:solidFill>
                    <a:schemeClr val="bg1"/>
                  </a:solidFill>
                </a:rPr>
                <a:t>N</a:t>
              </a:r>
              <a:endParaRPr lang="zh-CN" alt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40" name="文本框 39">
              <a:extLst>
                <a:ext uri="{FF2B5EF4-FFF2-40B4-BE49-F238E27FC236}">
                  <a16:creationId xmlns:a16="http://schemas.microsoft.com/office/drawing/2014/main" id="{0F879197-6086-50F1-D91B-36CB96EA8063}"/>
                </a:ext>
              </a:extLst>
            </p:cNvPr>
            <p:cNvSpPr txBox="1"/>
            <p:nvPr/>
          </p:nvSpPr>
          <p:spPr>
            <a:xfrm>
              <a:off x="9883331" y="3144970"/>
              <a:ext cx="785254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2000" dirty="0">
                  <a:solidFill>
                    <a:schemeClr val="bg1"/>
                  </a:solidFill>
                </a:rPr>
                <a:t>Y</a:t>
              </a:r>
              <a:endParaRPr lang="zh-CN" alt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41" name="文本框 40">
              <a:extLst>
                <a:ext uri="{FF2B5EF4-FFF2-40B4-BE49-F238E27FC236}">
                  <a16:creationId xmlns:a16="http://schemas.microsoft.com/office/drawing/2014/main" id="{6AC77C1C-1B3B-02C1-BAE8-44838F4D67BF}"/>
                </a:ext>
              </a:extLst>
            </p:cNvPr>
            <p:cNvSpPr txBox="1"/>
            <p:nvPr/>
          </p:nvSpPr>
          <p:spPr>
            <a:xfrm>
              <a:off x="8562203" y="3967595"/>
              <a:ext cx="785254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2000" dirty="0">
                  <a:solidFill>
                    <a:schemeClr val="bg1"/>
                  </a:solidFill>
                </a:rPr>
                <a:t>N</a:t>
              </a:r>
              <a:endParaRPr lang="zh-CN" altLang="en-US" sz="20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323607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6397B53-3D3D-63E0-E8A3-C6689B941F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aodingPPT-1-4">
            <a:extLst>
              <a:ext uri="{FF2B5EF4-FFF2-40B4-BE49-F238E27FC236}">
                <a16:creationId xmlns:a16="http://schemas.microsoft.com/office/drawing/2014/main" id="{35AB8936-2C94-E4CF-801C-9B737D49AE22}"/>
              </a:ext>
            </a:extLst>
          </p:cNvPr>
          <p:cNvSpPr txBox="1"/>
          <p:nvPr/>
        </p:nvSpPr>
        <p:spPr>
          <a:xfrm>
            <a:off x="196321" y="252919"/>
            <a:ext cx="11593601" cy="556311"/>
          </a:xfrm>
          <a:prstGeom prst="rect">
            <a:avLst/>
          </a:prstGeom>
          <a:noFill/>
          <a:ln w="12700" cap="rnd" cmpd="sng" algn="ctr">
            <a:noFill/>
            <a:prstDash val="solid"/>
            <a:round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algn="ctr" defTabSz="914400">
              <a:defRPr sz="1400" b="1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0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 Linotype" panose="02040502050505030304"/>
                <a:ea typeface="宋体" panose="02010600030101010101" pitchFamily="2" charset="-122"/>
                <a:cs typeface="+mn-cs"/>
              </a:rPr>
              <a:t>NeatIBP</a:t>
            </a:r>
            <a:r>
              <a:rPr kumimoji="0" lang="en-US" altLang="zh-CN" sz="3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 Linotype" panose="02040502050505030304"/>
                <a:ea typeface="宋体" panose="02010600030101010101" pitchFamily="2" charset="-122"/>
                <a:cs typeface="+mn-cs"/>
              </a:rPr>
              <a:t> new developments: flexible degree bound in Singular 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94B9C2A0-CA81-B8F2-5692-9A3AA68BFD72}"/>
              </a:ext>
            </a:extLst>
          </p:cNvPr>
          <p:cNvSpPr txBox="1"/>
          <p:nvPr/>
        </p:nvSpPr>
        <p:spPr>
          <a:xfrm>
            <a:off x="196319" y="903076"/>
            <a:ext cx="9182458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500" dirty="0">
                <a:solidFill>
                  <a:schemeClr val="bg1"/>
                </a:solidFill>
              </a:rPr>
              <a:t>To use the flexible degree bounds in </a:t>
            </a:r>
            <a:r>
              <a:rPr lang="en-US" altLang="zh-CN" sz="2500" dirty="0" err="1">
                <a:solidFill>
                  <a:schemeClr val="bg1"/>
                </a:solidFill>
              </a:rPr>
              <a:t>NeatIBP</a:t>
            </a:r>
            <a:endParaRPr lang="zh-CN" altLang="en-US" sz="2500" dirty="0">
              <a:solidFill>
                <a:schemeClr val="bg1"/>
              </a:solidFill>
            </a:endParaRPr>
          </a:p>
        </p:txBody>
      </p:sp>
      <p:grpSp>
        <p:nvGrpSpPr>
          <p:cNvPr id="47" name="组合 46">
            <a:extLst>
              <a:ext uri="{FF2B5EF4-FFF2-40B4-BE49-F238E27FC236}">
                <a16:creationId xmlns:a16="http://schemas.microsoft.com/office/drawing/2014/main" id="{99FEA511-BE20-72E9-CB04-2CB449414EF6}"/>
              </a:ext>
            </a:extLst>
          </p:cNvPr>
          <p:cNvGrpSpPr/>
          <p:nvPr/>
        </p:nvGrpSpPr>
        <p:grpSpPr>
          <a:xfrm>
            <a:off x="196320" y="1472250"/>
            <a:ext cx="11593602" cy="2407757"/>
            <a:chOff x="196320" y="2852849"/>
            <a:chExt cx="11593602" cy="2407757"/>
          </a:xfrm>
        </p:grpSpPr>
        <p:sp>
          <p:nvSpPr>
            <p:cNvPr id="11" name="矩形: 圆角 10">
              <a:extLst>
                <a:ext uri="{FF2B5EF4-FFF2-40B4-BE49-F238E27FC236}">
                  <a16:creationId xmlns:a16="http://schemas.microsoft.com/office/drawing/2014/main" id="{E2C75723-719C-ECA9-A4FB-07E3D4574ECD}"/>
                </a:ext>
              </a:extLst>
            </p:cNvPr>
            <p:cNvSpPr/>
            <p:nvPr/>
          </p:nvSpPr>
          <p:spPr>
            <a:xfrm>
              <a:off x="196320" y="2852849"/>
              <a:ext cx="2880513" cy="1544595"/>
            </a:xfrm>
            <a:prstGeom prst="roundRect">
              <a:avLst/>
            </a:prstGeom>
            <a:noFill/>
            <a:ln>
              <a:solidFill>
                <a:srgbClr val="00FFF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zh-CN" dirty="0"/>
                <a:t>Start with:</a:t>
              </a:r>
            </a:p>
            <a:p>
              <a:pPr marL="342900" indent="-342900">
                <a:buAutoNum type="arabicPeriod"/>
              </a:pPr>
              <a:r>
                <a:rPr lang="en-US" altLang="zh-CN" dirty="0"/>
                <a:t>Initial </a:t>
              </a:r>
              <a:r>
                <a:rPr lang="en-US" altLang="zh-CN" dirty="0" err="1"/>
                <a:t>degBound</a:t>
              </a:r>
              <a:r>
                <a:rPr lang="en-US" altLang="zh-CN" dirty="0"/>
                <a:t>: b</a:t>
              </a:r>
            </a:p>
            <a:p>
              <a:r>
                <a:rPr lang="en-US" altLang="zh-CN" dirty="0"/>
                <a:t>2. Time limit: T</a:t>
              </a:r>
            </a:p>
            <a:p>
              <a:r>
                <a:rPr lang="en-US" altLang="zh-CN" dirty="0"/>
                <a:t>3. Decrease limit: d</a:t>
              </a:r>
              <a:endParaRPr lang="zh-CN" altLang="en-US" dirty="0"/>
            </a:p>
          </p:txBody>
        </p:sp>
        <p:sp>
          <p:nvSpPr>
            <p:cNvPr id="18" name="矩形: 圆角 17">
              <a:extLst>
                <a:ext uri="{FF2B5EF4-FFF2-40B4-BE49-F238E27FC236}">
                  <a16:creationId xmlns:a16="http://schemas.microsoft.com/office/drawing/2014/main" id="{EC2BA0E7-BE1D-3DB3-3BC2-69DDDD17BA70}"/>
                </a:ext>
              </a:extLst>
            </p:cNvPr>
            <p:cNvSpPr/>
            <p:nvPr/>
          </p:nvSpPr>
          <p:spPr>
            <a:xfrm>
              <a:off x="3492820" y="3402875"/>
              <a:ext cx="582156" cy="444540"/>
            </a:xfrm>
            <a:prstGeom prst="roundRect">
              <a:avLst/>
            </a:prstGeom>
            <a:noFill/>
            <a:ln>
              <a:solidFill>
                <a:srgbClr val="00FFF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zh-CN" dirty="0" err="1"/>
                <a:t>i</a:t>
              </a:r>
              <a:r>
                <a:rPr lang="en-US" altLang="zh-CN" dirty="0"/>
                <a:t>=0</a:t>
              </a:r>
              <a:endParaRPr lang="zh-CN" altLang="en-US" dirty="0"/>
            </a:p>
          </p:txBody>
        </p:sp>
        <p:sp>
          <p:nvSpPr>
            <p:cNvPr id="19" name="矩形: 圆角 18">
              <a:extLst>
                <a:ext uri="{FF2B5EF4-FFF2-40B4-BE49-F238E27FC236}">
                  <a16:creationId xmlns:a16="http://schemas.microsoft.com/office/drawing/2014/main" id="{125D3204-2C0F-4306-066C-3DF2D58F2DC6}"/>
                </a:ext>
              </a:extLst>
            </p:cNvPr>
            <p:cNvSpPr/>
            <p:nvPr/>
          </p:nvSpPr>
          <p:spPr>
            <a:xfrm>
              <a:off x="5329870" y="4567259"/>
              <a:ext cx="582156" cy="444540"/>
            </a:xfrm>
            <a:prstGeom prst="roundRect">
              <a:avLst/>
            </a:prstGeom>
            <a:noFill/>
            <a:ln>
              <a:solidFill>
                <a:srgbClr val="00FFF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zh-CN" dirty="0" err="1"/>
                <a:t>i</a:t>
              </a:r>
              <a:r>
                <a:rPr lang="en-US" altLang="zh-CN" dirty="0"/>
                <a:t>++</a:t>
              </a:r>
              <a:endParaRPr lang="zh-CN" altLang="en-US" dirty="0"/>
            </a:p>
          </p:txBody>
        </p:sp>
        <p:sp>
          <p:nvSpPr>
            <p:cNvPr id="20" name="矩形: 圆角 19">
              <a:extLst>
                <a:ext uri="{FF2B5EF4-FFF2-40B4-BE49-F238E27FC236}">
                  <a16:creationId xmlns:a16="http://schemas.microsoft.com/office/drawing/2014/main" id="{E195C229-7856-E80E-2F04-473999B9C10A}"/>
                </a:ext>
              </a:extLst>
            </p:cNvPr>
            <p:cNvSpPr/>
            <p:nvPr/>
          </p:nvSpPr>
          <p:spPr>
            <a:xfrm>
              <a:off x="4655744" y="3091150"/>
              <a:ext cx="1930408" cy="994567"/>
            </a:xfrm>
            <a:prstGeom prst="roundRect">
              <a:avLst/>
            </a:prstGeom>
            <a:noFill/>
            <a:ln>
              <a:solidFill>
                <a:srgbClr val="00FFF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zh-CN" dirty="0"/>
                <a:t>Solve syzygy at </a:t>
              </a:r>
              <a:r>
                <a:rPr lang="en-US" altLang="zh-CN" dirty="0" err="1"/>
                <a:t>degBound</a:t>
              </a:r>
              <a:r>
                <a:rPr lang="en-US" altLang="zh-CN" dirty="0"/>
                <a:t>=b-</a:t>
              </a:r>
              <a:r>
                <a:rPr lang="en-US" altLang="zh-CN" dirty="0" err="1"/>
                <a:t>i</a:t>
              </a:r>
              <a:endParaRPr lang="zh-CN" altLang="en-US" dirty="0"/>
            </a:p>
          </p:txBody>
        </p:sp>
        <p:sp>
          <p:nvSpPr>
            <p:cNvPr id="22" name="菱形 21">
              <a:extLst>
                <a:ext uri="{FF2B5EF4-FFF2-40B4-BE49-F238E27FC236}">
                  <a16:creationId xmlns:a16="http://schemas.microsoft.com/office/drawing/2014/main" id="{7AC80349-88B6-76DA-A9D6-FA6221474C93}"/>
                </a:ext>
              </a:extLst>
            </p:cNvPr>
            <p:cNvSpPr/>
            <p:nvPr/>
          </p:nvSpPr>
          <p:spPr>
            <a:xfrm>
              <a:off x="7190947" y="3091150"/>
              <a:ext cx="2694457" cy="908525"/>
            </a:xfrm>
            <a:prstGeom prst="diamond">
              <a:avLst/>
            </a:prstGeom>
            <a:noFill/>
            <a:ln>
              <a:solidFill>
                <a:srgbClr val="00FFF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/>
                <a:t>It finishes in time T?</a:t>
              </a:r>
              <a:endParaRPr lang="zh-CN" altLang="en-US" dirty="0"/>
            </a:p>
          </p:txBody>
        </p:sp>
        <p:sp>
          <p:nvSpPr>
            <p:cNvPr id="23" name="菱形 22">
              <a:extLst>
                <a:ext uri="{FF2B5EF4-FFF2-40B4-BE49-F238E27FC236}">
                  <a16:creationId xmlns:a16="http://schemas.microsoft.com/office/drawing/2014/main" id="{249F5221-862C-1648-B744-080D73BD8571}"/>
                </a:ext>
              </a:extLst>
            </p:cNvPr>
            <p:cNvSpPr/>
            <p:nvPr/>
          </p:nvSpPr>
          <p:spPr>
            <a:xfrm>
              <a:off x="7190946" y="4335625"/>
              <a:ext cx="2694457" cy="908525"/>
            </a:xfrm>
            <a:prstGeom prst="diamond">
              <a:avLst/>
            </a:prstGeom>
            <a:noFill/>
            <a:ln>
              <a:solidFill>
                <a:srgbClr val="00FFF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err="1"/>
                <a:t>i</a:t>
              </a:r>
              <a:r>
                <a:rPr lang="en-US" altLang="zh-CN" dirty="0"/>
                <a:t> &gt; d?</a:t>
              </a:r>
              <a:endParaRPr lang="zh-CN" altLang="en-US" dirty="0"/>
            </a:p>
          </p:txBody>
        </p:sp>
        <p:sp>
          <p:nvSpPr>
            <p:cNvPr id="24" name="矩形: 圆角 23">
              <a:extLst>
                <a:ext uri="{FF2B5EF4-FFF2-40B4-BE49-F238E27FC236}">
                  <a16:creationId xmlns:a16="http://schemas.microsoft.com/office/drawing/2014/main" id="{CC8DF7A7-8298-9EEF-07E1-AD0D898C2968}"/>
                </a:ext>
              </a:extLst>
            </p:cNvPr>
            <p:cNvSpPr/>
            <p:nvPr/>
          </p:nvSpPr>
          <p:spPr>
            <a:xfrm>
              <a:off x="10481542" y="3170883"/>
              <a:ext cx="1308380" cy="676532"/>
            </a:xfrm>
            <a:prstGeom prst="roundRect">
              <a:avLst/>
            </a:prstGeom>
            <a:noFill/>
            <a:ln>
              <a:solidFill>
                <a:srgbClr val="00FFF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zh-CN" dirty="0"/>
                <a:t>Return result</a:t>
              </a:r>
              <a:endParaRPr lang="zh-CN" altLang="en-US" dirty="0"/>
            </a:p>
          </p:txBody>
        </p:sp>
        <p:sp>
          <p:nvSpPr>
            <p:cNvPr id="25" name="矩形: 圆角 24">
              <a:extLst>
                <a:ext uri="{FF2B5EF4-FFF2-40B4-BE49-F238E27FC236}">
                  <a16:creationId xmlns:a16="http://schemas.microsoft.com/office/drawing/2014/main" id="{69CE66F7-857C-1B34-56D1-48EE3BEDD499}"/>
                </a:ext>
              </a:extLst>
            </p:cNvPr>
            <p:cNvSpPr/>
            <p:nvPr/>
          </p:nvSpPr>
          <p:spPr>
            <a:xfrm>
              <a:off x="10481542" y="4553306"/>
              <a:ext cx="1308380" cy="676532"/>
            </a:xfrm>
            <a:prstGeom prst="roundRect">
              <a:avLst/>
            </a:prstGeom>
            <a:noFill/>
            <a:ln>
              <a:solidFill>
                <a:srgbClr val="00FFF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zh-CN" dirty="0"/>
                <a:t>Return $Failed</a:t>
              </a:r>
              <a:endParaRPr lang="zh-CN" altLang="en-US" dirty="0"/>
            </a:p>
          </p:txBody>
        </p:sp>
        <p:cxnSp>
          <p:nvCxnSpPr>
            <p:cNvPr id="27" name="直接箭头连接符 26">
              <a:extLst>
                <a:ext uri="{FF2B5EF4-FFF2-40B4-BE49-F238E27FC236}">
                  <a16:creationId xmlns:a16="http://schemas.microsoft.com/office/drawing/2014/main" id="{BCFB3569-2EAA-95D6-D520-1253FC596EEB}"/>
                </a:ext>
              </a:extLst>
            </p:cNvPr>
            <p:cNvCxnSpPr>
              <a:stCxn id="11" idx="3"/>
              <a:endCxn id="18" idx="1"/>
            </p:cNvCxnSpPr>
            <p:nvPr/>
          </p:nvCxnSpPr>
          <p:spPr>
            <a:xfrm flipV="1">
              <a:off x="3076833" y="3625145"/>
              <a:ext cx="415987" cy="2"/>
            </a:xfrm>
            <a:prstGeom prst="straightConnector1">
              <a:avLst/>
            </a:prstGeom>
            <a:ln>
              <a:solidFill>
                <a:srgbClr val="00FF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箭头连接符 27">
              <a:extLst>
                <a:ext uri="{FF2B5EF4-FFF2-40B4-BE49-F238E27FC236}">
                  <a16:creationId xmlns:a16="http://schemas.microsoft.com/office/drawing/2014/main" id="{5B5F264D-9E52-E0E1-FA5C-5B48ADB98AB2}"/>
                </a:ext>
              </a:extLst>
            </p:cNvPr>
            <p:cNvCxnSpPr>
              <a:cxnSpLocks/>
              <a:endCxn id="20" idx="1"/>
            </p:cNvCxnSpPr>
            <p:nvPr/>
          </p:nvCxnSpPr>
          <p:spPr>
            <a:xfrm flipV="1">
              <a:off x="4083191" y="3588434"/>
              <a:ext cx="572553" cy="1"/>
            </a:xfrm>
            <a:prstGeom prst="straightConnector1">
              <a:avLst/>
            </a:prstGeom>
            <a:ln>
              <a:solidFill>
                <a:srgbClr val="00FF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箭头连接符 29">
              <a:extLst>
                <a:ext uri="{FF2B5EF4-FFF2-40B4-BE49-F238E27FC236}">
                  <a16:creationId xmlns:a16="http://schemas.microsoft.com/office/drawing/2014/main" id="{A1BEA570-8362-0B72-CFEB-CA1634420FD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594367" y="3545412"/>
              <a:ext cx="572553" cy="1"/>
            </a:xfrm>
            <a:prstGeom prst="straightConnector1">
              <a:avLst/>
            </a:prstGeom>
            <a:ln>
              <a:solidFill>
                <a:srgbClr val="00FF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箭头连接符 30">
              <a:extLst>
                <a:ext uri="{FF2B5EF4-FFF2-40B4-BE49-F238E27FC236}">
                  <a16:creationId xmlns:a16="http://schemas.microsoft.com/office/drawing/2014/main" id="{9CEBF333-4314-8B56-C894-E423CA33800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883332" y="3545411"/>
              <a:ext cx="572553" cy="1"/>
            </a:xfrm>
            <a:prstGeom prst="straightConnector1">
              <a:avLst/>
            </a:prstGeom>
            <a:ln>
              <a:solidFill>
                <a:srgbClr val="00FF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接箭头连接符 31">
              <a:extLst>
                <a:ext uri="{FF2B5EF4-FFF2-40B4-BE49-F238E27FC236}">
                  <a16:creationId xmlns:a16="http://schemas.microsoft.com/office/drawing/2014/main" id="{59517D86-0D55-53A4-1A94-10B5A27828E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883331" y="4782503"/>
              <a:ext cx="572553" cy="1"/>
            </a:xfrm>
            <a:prstGeom prst="straightConnector1">
              <a:avLst/>
            </a:prstGeom>
            <a:ln>
              <a:solidFill>
                <a:srgbClr val="00FF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箭头连接符 32">
              <a:extLst>
                <a:ext uri="{FF2B5EF4-FFF2-40B4-BE49-F238E27FC236}">
                  <a16:creationId xmlns:a16="http://schemas.microsoft.com/office/drawing/2014/main" id="{F91ABE79-F456-F051-8202-0695F021C3CA}"/>
                </a:ext>
              </a:extLst>
            </p:cNvPr>
            <p:cNvCxnSpPr>
              <a:cxnSpLocks/>
              <a:stCxn id="22" idx="2"/>
              <a:endCxn id="23" idx="0"/>
            </p:cNvCxnSpPr>
            <p:nvPr/>
          </p:nvCxnSpPr>
          <p:spPr>
            <a:xfrm flipH="1">
              <a:off x="8538175" y="3999675"/>
              <a:ext cx="1" cy="335950"/>
            </a:xfrm>
            <a:prstGeom prst="straightConnector1">
              <a:avLst/>
            </a:prstGeom>
            <a:ln>
              <a:solidFill>
                <a:srgbClr val="00FF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箭头连接符 33">
              <a:extLst>
                <a:ext uri="{FF2B5EF4-FFF2-40B4-BE49-F238E27FC236}">
                  <a16:creationId xmlns:a16="http://schemas.microsoft.com/office/drawing/2014/main" id="{1CEEFF96-292B-2318-EFAF-DC3AFB8BF37E}"/>
                </a:ext>
              </a:extLst>
            </p:cNvPr>
            <p:cNvCxnSpPr>
              <a:cxnSpLocks/>
              <a:stCxn id="19" idx="0"/>
              <a:endCxn id="20" idx="2"/>
            </p:cNvCxnSpPr>
            <p:nvPr/>
          </p:nvCxnSpPr>
          <p:spPr>
            <a:xfrm flipV="1">
              <a:off x="5620948" y="4085717"/>
              <a:ext cx="0" cy="481542"/>
            </a:xfrm>
            <a:prstGeom prst="straightConnector1">
              <a:avLst/>
            </a:prstGeom>
            <a:ln>
              <a:solidFill>
                <a:srgbClr val="00FF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接箭头连接符 36">
              <a:extLst>
                <a:ext uri="{FF2B5EF4-FFF2-40B4-BE49-F238E27FC236}">
                  <a16:creationId xmlns:a16="http://schemas.microsoft.com/office/drawing/2014/main" id="{7DE6CC84-050E-9571-DCC0-1C638405A48F}"/>
                </a:ext>
              </a:extLst>
            </p:cNvPr>
            <p:cNvCxnSpPr>
              <a:cxnSpLocks/>
              <a:stCxn id="23" idx="1"/>
              <a:endCxn id="19" idx="3"/>
            </p:cNvCxnSpPr>
            <p:nvPr/>
          </p:nvCxnSpPr>
          <p:spPr>
            <a:xfrm flipH="1" flipV="1">
              <a:off x="5912026" y="4789529"/>
              <a:ext cx="1278920" cy="359"/>
            </a:xfrm>
            <a:prstGeom prst="straightConnector1">
              <a:avLst/>
            </a:prstGeom>
            <a:ln>
              <a:solidFill>
                <a:srgbClr val="00FF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文本框 42">
              <a:extLst>
                <a:ext uri="{FF2B5EF4-FFF2-40B4-BE49-F238E27FC236}">
                  <a16:creationId xmlns:a16="http://schemas.microsoft.com/office/drawing/2014/main" id="{8185A693-EAA8-37F4-07B7-0DF33C5BF52B}"/>
                </a:ext>
              </a:extLst>
            </p:cNvPr>
            <p:cNvSpPr txBox="1"/>
            <p:nvPr/>
          </p:nvSpPr>
          <p:spPr>
            <a:xfrm>
              <a:off x="9790846" y="4860496"/>
              <a:ext cx="785254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2000" dirty="0">
                  <a:solidFill>
                    <a:schemeClr val="bg1"/>
                  </a:solidFill>
                </a:rPr>
                <a:t>Y</a:t>
              </a:r>
              <a:endParaRPr lang="zh-CN" alt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44" name="文本框 43">
              <a:extLst>
                <a:ext uri="{FF2B5EF4-FFF2-40B4-BE49-F238E27FC236}">
                  <a16:creationId xmlns:a16="http://schemas.microsoft.com/office/drawing/2014/main" id="{7D406171-C234-3956-A450-06DB5A9B67B6}"/>
                </a:ext>
              </a:extLst>
            </p:cNvPr>
            <p:cNvSpPr txBox="1"/>
            <p:nvPr/>
          </p:nvSpPr>
          <p:spPr>
            <a:xfrm>
              <a:off x="6696769" y="4811744"/>
              <a:ext cx="785254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2000" dirty="0">
                  <a:solidFill>
                    <a:schemeClr val="bg1"/>
                  </a:solidFill>
                </a:rPr>
                <a:t>N</a:t>
              </a:r>
              <a:endParaRPr lang="zh-CN" alt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45" name="文本框 44">
              <a:extLst>
                <a:ext uri="{FF2B5EF4-FFF2-40B4-BE49-F238E27FC236}">
                  <a16:creationId xmlns:a16="http://schemas.microsoft.com/office/drawing/2014/main" id="{FFC4FD60-5368-8C40-86A9-18996E4D2318}"/>
                </a:ext>
              </a:extLst>
            </p:cNvPr>
            <p:cNvSpPr txBox="1"/>
            <p:nvPr/>
          </p:nvSpPr>
          <p:spPr>
            <a:xfrm>
              <a:off x="9883331" y="3144970"/>
              <a:ext cx="785254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2000" dirty="0">
                  <a:solidFill>
                    <a:schemeClr val="bg1"/>
                  </a:solidFill>
                </a:rPr>
                <a:t>Y</a:t>
              </a:r>
              <a:endParaRPr lang="zh-CN" alt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46" name="文本框 45">
              <a:extLst>
                <a:ext uri="{FF2B5EF4-FFF2-40B4-BE49-F238E27FC236}">
                  <a16:creationId xmlns:a16="http://schemas.microsoft.com/office/drawing/2014/main" id="{2CCB4057-0E5E-0A80-E272-37B0420C6FD3}"/>
                </a:ext>
              </a:extLst>
            </p:cNvPr>
            <p:cNvSpPr txBox="1"/>
            <p:nvPr/>
          </p:nvSpPr>
          <p:spPr>
            <a:xfrm>
              <a:off x="8562203" y="3967595"/>
              <a:ext cx="785254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2000" dirty="0">
                  <a:solidFill>
                    <a:schemeClr val="bg1"/>
                  </a:solidFill>
                </a:rPr>
                <a:t>N</a:t>
              </a:r>
              <a:endParaRPr lang="zh-CN" altLang="en-US" sz="2000" dirty="0">
                <a:solidFill>
                  <a:schemeClr val="bg1"/>
                </a:solidFill>
              </a:endParaRPr>
            </a:p>
          </p:txBody>
        </p:sp>
      </p:grpSp>
      <p:sp>
        <p:nvSpPr>
          <p:cNvPr id="48" name="文本框 47">
            <a:extLst>
              <a:ext uri="{FF2B5EF4-FFF2-40B4-BE49-F238E27FC236}">
                <a16:creationId xmlns:a16="http://schemas.microsoft.com/office/drawing/2014/main" id="{13BC99A8-E83D-714E-113D-66E28FACD7A3}"/>
              </a:ext>
            </a:extLst>
          </p:cNvPr>
          <p:cNvSpPr txBox="1"/>
          <p:nvPr/>
        </p:nvSpPr>
        <p:spPr>
          <a:xfrm>
            <a:off x="127675" y="4215134"/>
            <a:ext cx="1098654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200" dirty="0">
                <a:solidFill>
                  <a:srgbClr val="A3FA06"/>
                </a:solidFill>
              </a:rPr>
              <a:t>This feature is important in the recent three-loop five-point computations</a:t>
            </a:r>
            <a:endParaRPr lang="zh-CN" altLang="en-US" sz="2200" dirty="0">
              <a:solidFill>
                <a:srgbClr val="A3FA06"/>
              </a:solidFill>
            </a:endParaRPr>
          </a:p>
        </p:txBody>
      </p:sp>
      <p:pic>
        <p:nvPicPr>
          <p:cNvPr id="49" name="图片 48">
            <a:extLst>
              <a:ext uri="{FF2B5EF4-FFF2-40B4-BE49-F238E27FC236}">
                <a16:creationId xmlns:a16="http://schemas.microsoft.com/office/drawing/2014/main" id="{7E1053C7-BE69-305E-4C0E-355B377E2C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00000"/>
                    </a14:imgEffect>
                    <a14:imgEffect>
                      <a14:brightnessContrast bright="99000" contrast="99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51486" y="4663989"/>
            <a:ext cx="2147939" cy="1749117"/>
          </a:xfrm>
          <a:prstGeom prst="rect">
            <a:avLst/>
          </a:prstGeom>
        </p:spPr>
      </p:pic>
      <p:pic>
        <p:nvPicPr>
          <p:cNvPr id="50" name="图片 49">
            <a:extLst>
              <a:ext uri="{FF2B5EF4-FFF2-40B4-BE49-F238E27FC236}">
                <a16:creationId xmlns:a16="http://schemas.microsoft.com/office/drawing/2014/main" id="{6D314826-41CA-7FA8-A648-2536FC488E0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100000"/>
                    </a14:imgEffect>
                    <a14:imgEffect>
                      <a14:brightnessContrast bright="99000" contrast="99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2016" y="4838819"/>
            <a:ext cx="2791751" cy="1424363"/>
          </a:xfrm>
          <a:prstGeom prst="rect">
            <a:avLst/>
          </a:prstGeom>
        </p:spPr>
      </p:pic>
      <p:pic>
        <p:nvPicPr>
          <p:cNvPr id="51" name="图片 50">
            <a:extLst>
              <a:ext uri="{FF2B5EF4-FFF2-40B4-BE49-F238E27FC236}">
                <a16:creationId xmlns:a16="http://schemas.microsoft.com/office/drawing/2014/main" id="{59D7382B-1E5D-C748-F789-1852338A804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100000"/>
                    </a14:imgEffect>
                    <a14:imgEffect>
                      <a14:brightnessContrast bright="99000" contrast="99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15650" y="4653405"/>
            <a:ext cx="2307468" cy="1709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94573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FC1679E-329B-0A5C-7B71-CD36CEDEFA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aodingPPT-1-4">
            <a:extLst>
              <a:ext uri="{FF2B5EF4-FFF2-40B4-BE49-F238E27FC236}">
                <a16:creationId xmlns:a16="http://schemas.microsoft.com/office/drawing/2014/main" id="{C6B23320-E7D6-B1A5-8FED-4E63EED96BAB}"/>
              </a:ext>
            </a:extLst>
          </p:cNvPr>
          <p:cNvSpPr txBox="1"/>
          <p:nvPr/>
        </p:nvSpPr>
        <p:spPr>
          <a:xfrm>
            <a:off x="196321" y="252919"/>
            <a:ext cx="11593601" cy="556311"/>
          </a:xfrm>
          <a:prstGeom prst="rect">
            <a:avLst/>
          </a:prstGeom>
          <a:noFill/>
          <a:ln w="12700" cap="rnd" cmpd="sng" algn="ctr">
            <a:noFill/>
            <a:prstDash val="solid"/>
            <a:round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algn="ctr" defTabSz="914400">
              <a:defRPr sz="1400" b="1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0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 Linotype" panose="02040502050505030304"/>
                <a:ea typeface="宋体" panose="02010600030101010101" pitchFamily="2" charset="-122"/>
                <a:cs typeface="+mn-cs"/>
              </a:rPr>
              <a:t>NeatIBP</a:t>
            </a:r>
            <a:r>
              <a:rPr kumimoji="0" lang="en-US" altLang="zh-CN" sz="3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 Linotype" panose="02040502050505030304"/>
                <a:ea typeface="宋体" panose="02010600030101010101" pitchFamily="2" charset="-122"/>
                <a:cs typeface="+mn-cs"/>
              </a:rPr>
              <a:t> new developments: IBP coefficients in Horner Form</a:t>
            </a:r>
          </a:p>
        </p:txBody>
      </p:sp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E9A6BFE2-A3B6-98B8-A453-98995ADCEE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9160936"/>
              </p:ext>
            </p:extLst>
          </p:nvPr>
        </p:nvGraphicFramePr>
        <p:xfrm>
          <a:off x="296858" y="1684454"/>
          <a:ext cx="6019799" cy="14700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3113">
                  <a:extLst>
                    <a:ext uri="{9D8B030D-6E8A-4147-A177-3AD203B41FA5}">
                      <a16:colId xmlns:a16="http://schemas.microsoft.com/office/drawing/2014/main" val="2715760823"/>
                    </a:ext>
                  </a:extLst>
                </a:gridCol>
                <a:gridCol w="3276600">
                  <a:extLst>
                    <a:ext uri="{9D8B030D-6E8A-4147-A177-3AD203B41FA5}">
                      <a16:colId xmlns:a16="http://schemas.microsoft.com/office/drawing/2014/main" val="3847566316"/>
                    </a:ext>
                  </a:extLst>
                </a:gridCol>
                <a:gridCol w="664029">
                  <a:extLst>
                    <a:ext uri="{9D8B030D-6E8A-4147-A177-3AD203B41FA5}">
                      <a16:colId xmlns:a16="http://schemas.microsoft.com/office/drawing/2014/main" val="1286578409"/>
                    </a:ext>
                  </a:extLst>
                </a:gridCol>
                <a:gridCol w="566057">
                  <a:extLst>
                    <a:ext uri="{9D8B030D-6E8A-4147-A177-3AD203B41FA5}">
                      <a16:colId xmlns:a16="http://schemas.microsoft.com/office/drawing/2014/main" val="3057197924"/>
                    </a:ext>
                  </a:extLst>
                </a:gridCol>
              </a:tblGrid>
              <a:tr h="555491">
                <a:tc>
                  <a:txBody>
                    <a:bodyPr/>
                    <a:lstStyle/>
                    <a:p>
                      <a:r>
                        <a:rPr lang="en-US" altLang="zh-CN" dirty="0"/>
                        <a:t>Form</a:t>
                      </a:r>
                      <a:endParaRPr lang="zh-CN" alt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Expression</a:t>
                      </a:r>
                      <a:endParaRPr lang="zh-CN" alt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+ </a:t>
                      </a:r>
                      <a:endParaRPr lang="zh-CN" alt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×</a:t>
                      </a:r>
                      <a:endParaRPr lang="zh-CN" alt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41052296"/>
                  </a:ext>
                </a:extLst>
              </a:tr>
              <a:tr h="474484">
                <a:tc>
                  <a:txBody>
                    <a:bodyPr/>
                    <a:lstStyle/>
                    <a:p>
                      <a:r>
                        <a:rPr lang="en-US" altLang="zh-CN" dirty="0">
                          <a:solidFill>
                            <a:schemeClr val="bg1"/>
                          </a:solidFill>
                        </a:rPr>
                        <a:t>Expand</a:t>
                      </a:r>
                      <a:endParaRPr lang="zh-CN" alt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zh-CN" alt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solidFill>
                            <a:srgbClr val="FF8B8B"/>
                          </a:solidFill>
                        </a:rPr>
                        <a:t>8</a:t>
                      </a:r>
                      <a:endParaRPr lang="zh-CN" altLang="en-US" dirty="0">
                        <a:solidFill>
                          <a:srgbClr val="FF8B8B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6480833"/>
                  </a:ext>
                </a:extLst>
              </a:tr>
              <a:tr h="440077">
                <a:tc>
                  <a:txBody>
                    <a:bodyPr/>
                    <a:lstStyle/>
                    <a:p>
                      <a:r>
                        <a:rPr lang="en-US" altLang="zh-CN" dirty="0" err="1">
                          <a:solidFill>
                            <a:schemeClr val="bg1"/>
                          </a:solidFill>
                        </a:rPr>
                        <a:t>HornerForm</a:t>
                      </a:r>
                      <a:endParaRPr lang="zh-CN" alt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zh-CN" alt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solidFill>
                            <a:srgbClr val="00FF00"/>
                          </a:solidFill>
                        </a:rPr>
                        <a:t>3</a:t>
                      </a:r>
                      <a:endParaRPr lang="zh-CN" altLang="en-US" dirty="0">
                        <a:solidFill>
                          <a:srgbClr val="00FF00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82137545"/>
                  </a:ext>
                </a:extLst>
              </a:tr>
            </a:tbl>
          </a:graphicData>
        </a:graphic>
      </p:graphicFrame>
      <p:pic>
        <p:nvPicPr>
          <p:cNvPr id="5" name="图片 4">
            <a:extLst>
              <a:ext uri="{FF2B5EF4-FFF2-40B4-BE49-F238E27FC236}">
                <a16:creationId xmlns:a16="http://schemas.microsoft.com/office/drawing/2014/main" id="{3A5BF90A-FE12-2ADF-933C-07222DFF59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8135" y="2335270"/>
            <a:ext cx="2092337" cy="343439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549E1D99-F017-EE15-B95F-6AE29EA6DE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223" y="2789294"/>
            <a:ext cx="2343143" cy="343439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39F94F51-44EC-93D6-17F3-89D5E26F38FC}"/>
              </a:ext>
            </a:extLst>
          </p:cNvPr>
          <p:cNvSpPr txBox="1"/>
          <p:nvPr/>
        </p:nvSpPr>
        <p:spPr>
          <a:xfrm>
            <a:off x="196321" y="1008315"/>
            <a:ext cx="9182458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500" dirty="0">
                <a:solidFill>
                  <a:schemeClr val="bg1"/>
                </a:solidFill>
              </a:rPr>
              <a:t>An example</a:t>
            </a:r>
            <a:endParaRPr lang="zh-CN" altLang="en-US" sz="2500" dirty="0">
              <a:solidFill>
                <a:schemeClr val="bg1"/>
              </a:solidFill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BE1DACCD-6D11-9C4C-1FDB-F0C63CC387FC}"/>
              </a:ext>
            </a:extLst>
          </p:cNvPr>
          <p:cNvSpPr txBox="1"/>
          <p:nvPr/>
        </p:nvSpPr>
        <p:spPr>
          <a:xfrm>
            <a:off x="196321" y="3359769"/>
            <a:ext cx="9182458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500" dirty="0">
                <a:solidFill>
                  <a:srgbClr val="A3FA06"/>
                </a:solidFill>
              </a:rPr>
              <a:t>Benefit: less cost substituting numbers</a:t>
            </a:r>
            <a:endParaRPr lang="zh-CN" altLang="en-US" sz="2500" dirty="0">
              <a:solidFill>
                <a:srgbClr val="A3FA06"/>
              </a:solidFill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7ED84828-7715-182E-34FA-AD854BE87857}"/>
              </a:ext>
            </a:extLst>
          </p:cNvPr>
          <p:cNvSpPr txBox="1"/>
          <p:nvPr/>
        </p:nvSpPr>
        <p:spPr>
          <a:xfrm>
            <a:off x="296858" y="4400302"/>
            <a:ext cx="9182458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200" dirty="0">
                <a:solidFill>
                  <a:schemeClr val="bg1"/>
                </a:solidFill>
              </a:rPr>
              <a:t>Reduce an IBP system</a:t>
            </a:r>
            <a:endParaRPr lang="zh-CN" altLang="en-US" sz="2200" dirty="0">
              <a:solidFill>
                <a:schemeClr val="bg1"/>
              </a:solidFill>
            </a:endParaRPr>
          </a:p>
        </p:txBody>
      </p:sp>
      <p:sp>
        <p:nvSpPr>
          <p:cNvPr id="13" name="矩形: 圆角 12">
            <a:extLst>
              <a:ext uri="{FF2B5EF4-FFF2-40B4-BE49-F238E27FC236}">
                <a16:creationId xmlns:a16="http://schemas.microsoft.com/office/drawing/2014/main" id="{8DA52F0E-3F78-244D-A0D8-F10302A73B5E}"/>
              </a:ext>
            </a:extLst>
          </p:cNvPr>
          <p:cNvSpPr/>
          <p:nvPr/>
        </p:nvSpPr>
        <p:spPr>
          <a:xfrm>
            <a:off x="3267629" y="4520001"/>
            <a:ext cx="1724501" cy="943953"/>
          </a:xfrm>
          <a:prstGeom prst="roundRect">
            <a:avLst/>
          </a:prstGeom>
          <a:noFill/>
          <a:ln>
            <a:solidFill>
              <a:srgbClr val="A3FA0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dirty="0"/>
              <a:t>Substituting numbers</a:t>
            </a:r>
            <a:endParaRPr lang="zh-CN" altLang="en-US" dirty="0"/>
          </a:p>
        </p:txBody>
      </p:sp>
      <p:sp>
        <p:nvSpPr>
          <p:cNvPr id="14" name="矩形: 圆角 13">
            <a:extLst>
              <a:ext uri="{FF2B5EF4-FFF2-40B4-BE49-F238E27FC236}">
                <a16:creationId xmlns:a16="http://schemas.microsoft.com/office/drawing/2014/main" id="{BD3490C0-03CF-BFC5-127A-13E8F8919B0A}"/>
              </a:ext>
            </a:extLst>
          </p:cNvPr>
          <p:cNvSpPr/>
          <p:nvPr/>
        </p:nvSpPr>
        <p:spPr>
          <a:xfrm>
            <a:off x="5017207" y="4520000"/>
            <a:ext cx="2446274" cy="943953"/>
          </a:xfrm>
          <a:prstGeom prst="roundRect">
            <a:avLst/>
          </a:prstGeom>
          <a:noFill/>
          <a:ln>
            <a:solidFill>
              <a:srgbClr val="00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dirty="0"/>
              <a:t>Gaussian elimination of numerical matrix</a:t>
            </a:r>
            <a:endParaRPr lang="zh-CN" altLang="en-US" dirty="0"/>
          </a:p>
        </p:txBody>
      </p:sp>
      <p:sp>
        <p:nvSpPr>
          <p:cNvPr id="15" name="矩形: 圆角 14">
            <a:extLst>
              <a:ext uri="{FF2B5EF4-FFF2-40B4-BE49-F238E27FC236}">
                <a16:creationId xmlns:a16="http://schemas.microsoft.com/office/drawing/2014/main" id="{FCDCD6D7-0383-099F-F036-1E3F64F8B884}"/>
              </a:ext>
            </a:extLst>
          </p:cNvPr>
          <p:cNvSpPr/>
          <p:nvPr/>
        </p:nvSpPr>
        <p:spPr>
          <a:xfrm>
            <a:off x="7488558" y="4519999"/>
            <a:ext cx="2359777" cy="943953"/>
          </a:xfrm>
          <a:prstGeom prst="roundRect">
            <a:avLst/>
          </a:prstGeom>
          <a:noFill/>
          <a:ln>
            <a:solidFill>
              <a:srgbClr val="00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dirty="0"/>
              <a:t>Analytical reconstruction</a:t>
            </a:r>
            <a:endParaRPr lang="zh-CN" altLang="en-US" dirty="0"/>
          </a:p>
        </p:txBody>
      </p:sp>
      <p:sp>
        <p:nvSpPr>
          <p:cNvPr id="16" name="箭头: 下 15">
            <a:extLst>
              <a:ext uri="{FF2B5EF4-FFF2-40B4-BE49-F238E27FC236}">
                <a16:creationId xmlns:a16="http://schemas.microsoft.com/office/drawing/2014/main" id="{FEB46DF4-0C5D-B195-C577-29E80AF34613}"/>
              </a:ext>
            </a:extLst>
          </p:cNvPr>
          <p:cNvSpPr/>
          <p:nvPr/>
        </p:nvSpPr>
        <p:spPr>
          <a:xfrm>
            <a:off x="3910472" y="3969415"/>
            <a:ext cx="337894" cy="430887"/>
          </a:xfrm>
          <a:prstGeom prst="downArrow">
            <a:avLst/>
          </a:prstGeom>
          <a:noFill/>
          <a:ln>
            <a:solidFill>
              <a:srgbClr val="A3FA0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1690219A-C4DF-9A10-011B-21913C507DB1}"/>
              </a:ext>
            </a:extLst>
          </p:cNvPr>
          <p:cNvSpPr txBox="1"/>
          <p:nvPr/>
        </p:nvSpPr>
        <p:spPr>
          <a:xfrm>
            <a:off x="196321" y="6008171"/>
            <a:ext cx="1842544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200" dirty="0">
                <a:solidFill>
                  <a:schemeClr val="bg1"/>
                </a:solidFill>
              </a:rPr>
              <a:t>In </a:t>
            </a:r>
            <a:r>
              <a:rPr lang="en-US" altLang="zh-CN" sz="2200" dirty="0" err="1">
                <a:solidFill>
                  <a:schemeClr val="bg1"/>
                </a:solidFill>
              </a:rPr>
              <a:t>NeatIBP</a:t>
            </a:r>
            <a:r>
              <a:rPr lang="en-US" altLang="zh-CN" sz="2200" dirty="0">
                <a:solidFill>
                  <a:schemeClr val="bg1"/>
                </a:solidFill>
              </a:rPr>
              <a:t>:</a:t>
            </a:r>
            <a:endParaRPr lang="zh-CN" altLang="en-US" sz="2200" dirty="0">
              <a:solidFill>
                <a:schemeClr val="bg1"/>
              </a:solidFill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F2C483F3-3B94-6476-4DDA-E509EDCC4806}"/>
              </a:ext>
            </a:extLst>
          </p:cNvPr>
          <p:cNvSpPr txBox="1"/>
          <p:nvPr/>
        </p:nvSpPr>
        <p:spPr>
          <a:xfrm>
            <a:off x="2161043" y="6047665"/>
            <a:ext cx="3934957" cy="36933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zh-CN" dirty="0" err="1">
                <a:solidFill>
                  <a:schemeClr val="bg1"/>
                </a:solidFill>
              </a:rPr>
              <a:t>IBPCoefficientForm</a:t>
            </a:r>
            <a:r>
              <a:rPr lang="en-US" altLang="zh-CN" dirty="0">
                <a:solidFill>
                  <a:schemeClr val="bg1"/>
                </a:solidFill>
              </a:rPr>
              <a:t> = </a:t>
            </a:r>
            <a:r>
              <a:rPr lang="en-US" altLang="zh-CN" dirty="0" err="1">
                <a:solidFill>
                  <a:schemeClr val="bg1"/>
                </a:solidFill>
              </a:rPr>
              <a:t>HornerForm</a:t>
            </a:r>
            <a:r>
              <a:rPr lang="en-US" altLang="zh-CN" dirty="0">
                <a:solidFill>
                  <a:schemeClr val="bg1"/>
                </a:solidFill>
              </a:rPr>
              <a:t>;</a:t>
            </a:r>
            <a:endParaRPr lang="zh-CN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10099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72B251E-691A-E82D-1688-501D9E6149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DD7FD5D6-40F1-4517-6C19-5D7314888A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12569" y="270004"/>
            <a:ext cx="1004047" cy="749113"/>
          </a:xfrm>
          <a:prstGeom prst="rect">
            <a:avLst/>
          </a:prstGeom>
        </p:spPr>
      </p:pic>
      <p:grpSp>
        <p:nvGrpSpPr>
          <p:cNvPr id="16" name="组合 15">
            <a:extLst>
              <a:ext uri="{FF2B5EF4-FFF2-40B4-BE49-F238E27FC236}">
                <a16:creationId xmlns:a16="http://schemas.microsoft.com/office/drawing/2014/main" id="{A83C457C-6617-CE93-FD8B-1B6CE5484490}"/>
              </a:ext>
            </a:extLst>
          </p:cNvPr>
          <p:cNvGrpSpPr/>
          <p:nvPr/>
        </p:nvGrpSpPr>
        <p:grpSpPr>
          <a:xfrm>
            <a:off x="874605" y="1732496"/>
            <a:ext cx="8439987" cy="4855500"/>
            <a:chOff x="257175" y="1527412"/>
            <a:chExt cx="8439987" cy="5033063"/>
          </a:xfrm>
        </p:grpSpPr>
        <p:grpSp>
          <p:nvGrpSpPr>
            <p:cNvPr id="31" name="组合 30">
              <a:extLst>
                <a:ext uri="{FF2B5EF4-FFF2-40B4-BE49-F238E27FC236}">
                  <a16:creationId xmlns:a16="http://schemas.microsoft.com/office/drawing/2014/main" id="{CC0D1C2C-3AD8-178F-344A-9C165ACECC71}"/>
                </a:ext>
              </a:extLst>
            </p:cNvPr>
            <p:cNvGrpSpPr/>
            <p:nvPr/>
          </p:nvGrpSpPr>
          <p:grpSpPr>
            <a:xfrm>
              <a:off x="257175" y="1527412"/>
              <a:ext cx="7926394" cy="5033063"/>
              <a:chOff x="91333" y="1657669"/>
              <a:chExt cx="7926394" cy="5033063"/>
            </a:xfrm>
          </p:grpSpPr>
          <p:grpSp>
            <p:nvGrpSpPr>
              <p:cNvPr id="27" name="组合 26">
                <a:extLst>
                  <a:ext uri="{FF2B5EF4-FFF2-40B4-BE49-F238E27FC236}">
                    <a16:creationId xmlns:a16="http://schemas.microsoft.com/office/drawing/2014/main" id="{0374EFCD-AAC1-7321-8246-19FACC43F4D2}"/>
                  </a:ext>
                </a:extLst>
              </p:cNvPr>
              <p:cNvGrpSpPr/>
              <p:nvPr/>
            </p:nvGrpSpPr>
            <p:grpSpPr>
              <a:xfrm>
                <a:off x="289929" y="2342048"/>
                <a:ext cx="7290686" cy="4348684"/>
                <a:chOff x="680222" y="2000530"/>
                <a:chExt cx="7290686" cy="4348684"/>
              </a:xfrm>
            </p:grpSpPr>
            <p:pic>
              <p:nvPicPr>
                <p:cNvPr id="7" name="图片 6">
                  <a:extLst>
                    <a:ext uri="{FF2B5EF4-FFF2-40B4-BE49-F238E27FC236}">
                      <a16:creationId xmlns:a16="http://schemas.microsoft.com/office/drawing/2014/main" id="{9987A4D4-E161-4AB5-30A1-76EB0F9E165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4046726" y="4314453"/>
                  <a:ext cx="1129553" cy="784412"/>
                </a:xfrm>
                <a:prstGeom prst="rect">
                  <a:avLst/>
                </a:prstGeom>
              </p:spPr>
            </p:pic>
            <p:pic>
              <p:nvPicPr>
                <p:cNvPr id="11" name="图片 10">
                  <a:extLst>
                    <a:ext uri="{FF2B5EF4-FFF2-40B4-BE49-F238E27FC236}">
                      <a16:creationId xmlns:a16="http://schemas.microsoft.com/office/drawing/2014/main" id="{B01D8B52-72D0-88B5-B967-76F729BA7A8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570485" y="3071170"/>
                  <a:ext cx="996202" cy="760879"/>
                </a:xfrm>
                <a:prstGeom prst="rect">
                  <a:avLst/>
                </a:prstGeom>
              </p:spPr>
            </p:pic>
            <p:pic>
              <p:nvPicPr>
                <p:cNvPr id="15" name="图片 14">
                  <a:extLst>
                    <a:ext uri="{FF2B5EF4-FFF2-40B4-BE49-F238E27FC236}">
                      <a16:creationId xmlns:a16="http://schemas.microsoft.com/office/drawing/2014/main" id="{6AB7D074-D83B-6877-FCD4-7C0A448F86D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258922" y="2159559"/>
                  <a:ext cx="1133474" cy="756957"/>
                </a:xfrm>
                <a:prstGeom prst="rect">
                  <a:avLst/>
                </a:prstGeom>
              </p:spPr>
            </p:pic>
            <p:pic>
              <p:nvPicPr>
                <p:cNvPr id="17" name="图片 16">
                  <a:extLst>
                    <a:ext uri="{FF2B5EF4-FFF2-40B4-BE49-F238E27FC236}">
                      <a16:creationId xmlns:a16="http://schemas.microsoft.com/office/drawing/2014/main" id="{2C4C9570-10CB-DEFF-4DAC-EDBA3EC2AFC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570485" y="4339946"/>
                  <a:ext cx="1015813" cy="733425"/>
                </a:xfrm>
                <a:prstGeom prst="rect">
                  <a:avLst/>
                </a:prstGeom>
              </p:spPr>
            </p:pic>
            <p:pic>
              <p:nvPicPr>
                <p:cNvPr id="19" name="图片 18">
                  <a:extLst>
                    <a:ext uri="{FF2B5EF4-FFF2-40B4-BE49-F238E27FC236}">
                      <a16:creationId xmlns:a16="http://schemas.microsoft.com/office/drawing/2014/main" id="{B2C9DC7D-7C26-AB0F-B723-B3588312C34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5656318" y="5073371"/>
                  <a:ext cx="1094254" cy="933450"/>
                </a:xfrm>
                <a:prstGeom prst="rect">
                  <a:avLst/>
                </a:prstGeom>
              </p:spPr>
            </p:pic>
            <p:sp>
              <p:nvSpPr>
                <p:cNvPr id="20" name="箭头: 下 19">
                  <a:extLst>
                    <a:ext uri="{FF2B5EF4-FFF2-40B4-BE49-F238E27FC236}">
                      <a16:creationId xmlns:a16="http://schemas.microsoft.com/office/drawing/2014/main" id="{41290C52-0A2C-8FB3-4996-D2423C021B79}"/>
                    </a:ext>
                  </a:extLst>
                </p:cNvPr>
                <p:cNvSpPr/>
                <p:nvPr/>
              </p:nvSpPr>
              <p:spPr>
                <a:xfrm rot="10800000">
                  <a:off x="680222" y="2000530"/>
                  <a:ext cx="372903" cy="4120497"/>
                </a:xfrm>
                <a:prstGeom prst="downArrow">
                  <a:avLst/>
                </a:prstGeom>
                <a:gradFill>
                  <a:gsLst>
                    <a:gs pos="23000">
                      <a:schemeClr val="tx1"/>
                    </a:gs>
                    <a:gs pos="0">
                      <a:schemeClr val="tx1"/>
                    </a:gs>
                    <a:gs pos="100000">
                      <a:srgbClr val="66FFFF"/>
                    </a:gs>
                  </a:gsLst>
                  <a:lin ang="5400000" scaled="1"/>
                </a:gradFill>
                <a:ln w="19050" cap="flat" cmpd="sng" algn="ctr">
                  <a:noFill/>
                  <a:prstDash val="solid"/>
                </a:ln>
                <a:effectLst>
                  <a:softEdge rad="0"/>
                </a:effectLst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Palatino Linotype"/>
                    <a:ea typeface="宋体"/>
                    <a:cs typeface="+mn-cs"/>
                  </a:endParaRPr>
                </a:p>
              </p:txBody>
            </p:sp>
            <p:sp>
              <p:nvSpPr>
                <p:cNvPr id="21" name="箭头: 下 20">
                  <a:extLst>
                    <a:ext uri="{FF2B5EF4-FFF2-40B4-BE49-F238E27FC236}">
                      <a16:creationId xmlns:a16="http://schemas.microsoft.com/office/drawing/2014/main" id="{918F5298-F4AB-A0ED-1E78-22AA423E203F}"/>
                    </a:ext>
                  </a:extLst>
                </p:cNvPr>
                <p:cNvSpPr/>
                <p:nvPr/>
              </p:nvSpPr>
              <p:spPr>
                <a:xfrm rot="16200000">
                  <a:off x="3663531" y="2965172"/>
                  <a:ext cx="434189" cy="6333895"/>
                </a:xfrm>
                <a:prstGeom prst="downArrow">
                  <a:avLst/>
                </a:prstGeom>
                <a:gradFill>
                  <a:gsLst>
                    <a:gs pos="20000">
                      <a:schemeClr val="tx1"/>
                    </a:gs>
                    <a:gs pos="35000">
                      <a:srgbClr val="001028"/>
                    </a:gs>
                    <a:gs pos="100000">
                      <a:srgbClr val="66FFFF"/>
                    </a:gs>
                  </a:gsLst>
                  <a:lin ang="5400000" scaled="1"/>
                </a:gradFill>
                <a:ln w="19050" cap="flat" cmpd="sng" algn="ctr">
                  <a:noFill/>
                  <a:prstDash val="solid"/>
                </a:ln>
                <a:effectLst>
                  <a:softEdge rad="0"/>
                </a:effectLst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Palatino Linotype"/>
                    <a:ea typeface="宋体"/>
                    <a:cs typeface="+mn-cs"/>
                  </a:endParaRPr>
                </a:p>
              </p:txBody>
            </p:sp>
            <p:sp>
              <p:nvSpPr>
                <p:cNvPr id="22" name="文本框 21">
                  <a:extLst>
                    <a:ext uri="{FF2B5EF4-FFF2-40B4-BE49-F238E27FC236}">
                      <a16:creationId xmlns:a16="http://schemas.microsoft.com/office/drawing/2014/main" id="{DCA60080-46C4-D4F4-EA1C-7AB6D9018801}"/>
                    </a:ext>
                  </a:extLst>
                </p:cNvPr>
                <p:cNvSpPr txBox="1"/>
                <p:nvPr/>
              </p:nvSpPr>
              <p:spPr>
                <a:xfrm>
                  <a:off x="2150223" y="2078169"/>
                  <a:ext cx="2574848" cy="57425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5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Palatino Linotype"/>
                      <a:ea typeface="华文细黑"/>
                      <a:cs typeface="+mn-cs"/>
                    </a:rPr>
                    <a:t>4-loop 2</a:t>
                  </a:r>
                  <a:r>
                    <a:rPr kumimoji="0" lang="zh-CN" altLang="en-US" sz="15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Palatino Linotype"/>
                      <a:ea typeface="华文细黑"/>
                      <a:cs typeface="+mn-cs"/>
                    </a:rPr>
                    <a:t>→</a:t>
                  </a:r>
                  <a:r>
                    <a:rPr kumimoji="0" lang="en-US" altLang="zh-CN" sz="15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Palatino Linotype"/>
                      <a:ea typeface="华文细黑"/>
                      <a:cs typeface="+mn-cs"/>
                    </a:rPr>
                    <a:t>1</a:t>
                  </a:r>
                  <a:endParaRPr lang="en-US" altLang="zh-CN" sz="1500" dirty="0">
                    <a:solidFill>
                      <a:prstClr val="white"/>
                    </a:solidFill>
                    <a:latin typeface="Palatino Linotype"/>
                    <a:ea typeface="华文细黑"/>
                  </a:endParaRPr>
                </a:p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Palatino Linotype"/>
                    <a:ea typeface="华文细黑"/>
                    <a:cs typeface="+mn-cs"/>
                  </a:endParaRPr>
                </a:p>
              </p:txBody>
            </p:sp>
            <p:sp>
              <p:nvSpPr>
                <p:cNvPr id="23" name="文本框 22">
                  <a:extLst>
                    <a:ext uri="{FF2B5EF4-FFF2-40B4-BE49-F238E27FC236}">
                      <a16:creationId xmlns:a16="http://schemas.microsoft.com/office/drawing/2014/main" id="{F3E5846D-CE3B-0113-63A4-1826AF2EDF37}"/>
                    </a:ext>
                  </a:extLst>
                </p:cNvPr>
                <p:cNvSpPr txBox="1"/>
                <p:nvPr/>
              </p:nvSpPr>
              <p:spPr>
                <a:xfrm>
                  <a:off x="3437647" y="3255001"/>
                  <a:ext cx="2574848" cy="57425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5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Palatino Linotype"/>
                      <a:ea typeface="华文细黑"/>
                      <a:cs typeface="+mn-cs"/>
                    </a:rPr>
                    <a:t>3-loop 2</a:t>
                  </a:r>
                  <a:r>
                    <a:rPr kumimoji="0" lang="zh-CN" altLang="en-US" sz="15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Palatino Linotype"/>
                      <a:ea typeface="华文细黑"/>
                      <a:cs typeface="+mn-cs"/>
                    </a:rPr>
                    <a:t>→</a:t>
                  </a:r>
                  <a:r>
                    <a:rPr kumimoji="0" lang="en-US" altLang="zh-CN" sz="15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Palatino Linotype"/>
                      <a:ea typeface="华文细黑"/>
                      <a:cs typeface="+mn-cs"/>
                    </a:rPr>
                    <a:t>2</a:t>
                  </a:r>
                  <a:endParaRPr lang="en-US" altLang="zh-CN" sz="1500" dirty="0">
                    <a:solidFill>
                      <a:prstClr val="white"/>
                    </a:solidFill>
                    <a:latin typeface="Palatino Linotype"/>
                    <a:ea typeface="华文细黑"/>
                  </a:endParaRPr>
                </a:p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Palatino Linotype"/>
                    <a:ea typeface="华文细黑"/>
                    <a:cs typeface="+mn-cs"/>
                  </a:endParaRPr>
                </a:p>
              </p:txBody>
            </p:sp>
            <p:sp>
              <p:nvSpPr>
                <p:cNvPr id="24" name="文本框 23">
                  <a:extLst>
                    <a:ext uri="{FF2B5EF4-FFF2-40B4-BE49-F238E27FC236}">
                      <a16:creationId xmlns:a16="http://schemas.microsoft.com/office/drawing/2014/main" id="{9814438A-3EB0-CCEA-7101-263FCE46C28B}"/>
                    </a:ext>
                  </a:extLst>
                </p:cNvPr>
                <p:cNvSpPr txBox="1"/>
                <p:nvPr/>
              </p:nvSpPr>
              <p:spPr>
                <a:xfrm>
                  <a:off x="4916021" y="4400909"/>
                  <a:ext cx="2574848" cy="57425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5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Palatino Linotype"/>
                      <a:ea typeface="华文细黑"/>
                      <a:cs typeface="+mn-cs"/>
                    </a:rPr>
                    <a:t>2-loop 2</a:t>
                  </a:r>
                  <a:r>
                    <a:rPr kumimoji="0" lang="zh-CN" altLang="en-US" sz="15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Palatino Linotype"/>
                      <a:ea typeface="华文细黑"/>
                      <a:cs typeface="+mn-cs"/>
                    </a:rPr>
                    <a:t>→</a:t>
                  </a:r>
                  <a:r>
                    <a:rPr kumimoji="0" lang="en-US" altLang="zh-CN" sz="15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Palatino Linotype"/>
                      <a:ea typeface="华文细黑"/>
                      <a:cs typeface="+mn-cs"/>
                    </a:rPr>
                    <a:t>3</a:t>
                  </a:r>
                  <a:endParaRPr lang="en-US" altLang="zh-CN" sz="1500" dirty="0">
                    <a:solidFill>
                      <a:prstClr val="white"/>
                    </a:solidFill>
                    <a:latin typeface="Palatino Linotype"/>
                    <a:ea typeface="华文细黑"/>
                  </a:endParaRPr>
                </a:p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Palatino Linotype"/>
                    <a:ea typeface="华文细黑"/>
                    <a:cs typeface="+mn-cs"/>
                  </a:endParaRPr>
                </a:p>
              </p:txBody>
            </p:sp>
            <p:sp>
              <p:nvSpPr>
                <p:cNvPr id="25" name="文本框 24">
                  <a:extLst>
                    <a:ext uri="{FF2B5EF4-FFF2-40B4-BE49-F238E27FC236}">
                      <a16:creationId xmlns:a16="http://schemas.microsoft.com/office/drawing/2014/main" id="{95BC9D51-5F1C-2585-6393-D29833D87201}"/>
                    </a:ext>
                  </a:extLst>
                </p:cNvPr>
                <p:cNvSpPr txBox="1"/>
                <p:nvPr/>
              </p:nvSpPr>
              <p:spPr>
                <a:xfrm>
                  <a:off x="6561498" y="4940200"/>
                  <a:ext cx="1409410" cy="57425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5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Palatino Linotype"/>
                      <a:ea typeface="华文细黑"/>
                      <a:cs typeface="+mn-cs"/>
                    </a:rPr>
                    <a:t>1-loop 2</a:t>
                  </a:r>
                  <a:r>
                    <a:rPr kumimoji="0" lang="zh-CN" altLang="en-US" sz="15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Palatino Linotype"/>
                      <a:ea typeface="华文细黑"/>
                      <a:cs typeface="+mn-cs"/>
                    </a:rPr>
                    <a:t>→</a:t>
                  </a:r>
                  <a:r>
                    <a:rPr kumimoji="0" lang="en-US" altLang="zh-CN" sz="15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Palatino Linotype"/>
                      <a:ea typeface="华文细黑"/>
                      <a:cs typeface="+mn-cs"/>
                    </a:rPr>
                    <a:t>6</a:t>
                  </a:r>
                  <a:endParaRPr lang="en-US" altLang="zh-CN" sz="1500" dirty="0">
                    <a:solidFill>
                      <a:prstClr val="white"/>
                    </a:solidFill>
                    <a:latin typeface="Palatino Linotype"/>
                    <a:ea typeface="华文细黑"/>
                  </a:endParaRPr>
                </a:p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Palatino Linotype"/>
                    <a:ea typeface="华文细黑"/>
                    <a:cs typeface="+mn-cs"/>
                  </a:endParaRPr>
                </a:p>
              </p:txBody>
            </p:sp>
            <p:sp>
              <p:nvSpPr>
                <p:cNvPr id="26" name="文本框 25">
                  <a:extLst>
                    <a:ext uri="{FF2B5EF4-FFF2-40B4-BE49-F238E27FC236}">
                      <a16:creationId xmlns:a16="http://schemas.microsoft.com/office/drawing/2014/main" id="{DADB2A75-DA06-E28B-7BA4-04DCC09193BA}"/>
                    </a:ext>
                  </a:extLst>
                </p:cNvPr>
                <p:cNvSpPr txBox="1"/>
                <p:nvPr/>
              </p:nvSpPr>
              <p:spPr>
                <a:xfrm>
                  <a:off x="2476308" y="5141013"/>
                  <a:ext cx="1922678" cy="105280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5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Palatino Linotype"/>
                      <a:ea typeface="华文细黑"/>
                      <a:cs typeface="+mn-cs"/>
                    </a:rPr>
                    <a:t>2-loop 2</a:t>
                  </a:r>
                  <a:r>
                    <a:rPr kumimoji="0" lang="zh-CN" altLang="en-US" sz="15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Palatino Linotype"/>
                      <a:ea typeface="华文细黑"/>
                      <a:cs typeface="+mn-cs"/>
                    </a:rPr>
                    <a:t>→</a:t>
                  </a:r>
                  <a:r>
                    <a:rPr kumimoji="0" lang="en-US" altLang="zh-CN" sz="15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Palatino Linotype"/>
                      <a:ea typeface="华文细黑"/>
                      <a:cs typeface="+mn-cs"/>
                    </a:rPr>
                    <a:t>2</a:t>
                  </a:r>
                </a:p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en-US" altLang="zh-CN" sz="1500" dirty="0">
                      <a:solidFill>
                        <a:prstClr val="white"/>
                      </a:solidFill>
                      <a:latin typeface="Palatino Linotype"/>
                      <a:ea typeface="华文细黑"/>
                    </a:rPr>
                    <a:t>With many internal</a:t>
                  </a:r>
                </a:p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en-US" altLang="zh-CN" sz="1500" dirty="0">
                      <a:solidFill>
                        <a:prstClr val="white"/>
                      </a:solidFill>
                      <a:latin typeface="Palatino Linotype"/>
                      <a:ea typeface="华文细黑"/>
                    </a:rPr>
                    <a:t>masses</a:t>
                  </a:r>
                </a:p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Palatino Linotype"/>
                    <a:ea typeface="华文细黑"/>
                    <a:cs typeface="+mn-cs"/>
                  </a:endParaRPr>
                </a:p>
              </p:txBody>
            </p:sp>
          </p:grpSp>
          <p:sp>
            <p:nvSpPr>
              <p:cNvPr id="29" name="文本框 28">
                <a:extLst>
                  <a:ext uri="{FF2B5EF4-FFF2-40B4-BE49-F238E27FC236}">
                    <a16:creationId xmlns:a16="http://schemas.microsoft.com/office/drawing/2014/main" id="{DC029457-7205-9AF1-F35C-25E3213BA1C8}"/>
                  </a:ext>
                </a:extLst>
              </p:cNvPr>
              <p:cNvSpPr txBox="1"/>
              <p:nvPr/>
            </p:nvSpPr>
            <p:spPr>
              <a:xfrm>
                <a:off x="6623828" y="6277260"/>
                <a:ext cx="1393899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2000" b="1" i="0" u="none" strike="noStrike" baseline="0" dirty="0">
                    <a:solidFill>
                      <a:schemeClr val="bg1"/>
                    </a:solidFill>
                    <a:latin typeface="DejaVuSans-Bold"/>
                  </a:rPr>
                  <a:t>Multiplicity</a:t>
                </a:r>
                <a:endParaRPr lang="zh-CN" altLang="en-US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0" name="文本框 29">
                <a:extLst>
                  <a:ext uri="{FF2B5EF4-FFF2-40B4-BE49-F238E27FC236}">
                    <a16:creationId xmlns:a16="http://schemas.microsoft.com/office/drawing/2014/main" id="{3BAAEE96-3FF6-A2F8-AAD9-EDEF92F31320}"/>
                  </a:ext>
                </a:extLst>
              </p:cNvPr>
              <p:cNvSpPr txBox="1"/>
              <p:nvPr/>
            </p:nvSpPr>
            <p:spPr>
              <a:xfrm>
                <a:off x="91333" y="1657669"/>
                <a:ext cx="1910770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2000" b="1" i="0" u="none" strike="noStrike" baseline="0" dirty="0">
                    <a:solidFill>
                      <a:schemeClr val="bg1"/>
                    </a:solidFill>
                    <a:latin typeface="DejaVuSans-Bold"/>
                  </a:rPr>
                  <a:t>Perturbation Order</a:t>
                </a:r>
                <a:endParaRPr lang="zh-CN" altLang="en-US" sz="20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B6709BC1-BA6A-1429-8AE2-6E8BE6AC7D87}"/>
                </a:ext>
              </a:extLst>
            </p:cNvPr>
            <p:cNvSpPr txBox="1"/>
            <p:nvPr/>
          </p:nvSpPr>
          <p:spPr>
            <a:xfrm>
              <a:off x="4691570" y="2796874"/>
              <a:ext cx="4005592" cy="1148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b="1" i="0" u="none" strike="noStrike" kern="1200" cap="none" spc="0" normalizeH="0" baseline="0" noProof="0" dirty="0">
                  <a:ln>
                    <a:noFill/>
                  </a:ln>
                  <a:solidFill>
                    <a:srgbClr val="66FFFF"/>
                  </a:solidFill>
                  <a:effectLst/>
                  <a:uLnTx/>
                  <a:uFillTx/>
                  <a:latin typeface="Palatino Linotype"/>
                  <a:ea typeface="华文细黑"/>
                  <a:cs typeface="+mn-cs"/>
                </a:rPr>
                <a:t>Some of  the desired amplitudes in the  current stage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en-US" altLang="zh-CN" sz="1500" dirty="0">
                <a:solidFill>
                  <a:prstClr val="white"/>
                </a:solidFill>
                <a:latin typeface="Palatino Linotype"/>
                <a:ea typeface="华文细黑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/>
                <a:ea typeface="华文细黑"/>
                <a:cs typeface="+mn-cs"/>
              </a:endParaRPr>
            </a:p>
          </p:txBody>
        </p:sp>
      </p:grpSp>
      <p:sp>
        <p:nvSpPr>
          <p:cNvPr id="28" name="文本框 27">
            <a:extLst>
              <a:ext uri="{FF2B5EF4-FFF2-40B4-BE49-F238E27FC236}">
                <a16:creationId xmlns:a16="http://schemas.microsoft.com/office/drawing/2014/main" id="{86C32339-F4FD-5CBF-D785-2B9F1572439D}"/>
              </a:ext>
            </a:extLst>
          </p:cNvPr>
          <p:cNvSpPr txBox="1"/>
          <p:nvPr/>
        </p:nvSpPr>
        <p:spPr>
          <a:xfrm>
            <a:off x="200804" y="352038"/>
            <a:ext cx="119911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</a:rPr>
              <a:t>In the recent years, most of the useful NNLO 2</a:t>
            </a:r>
            <a:r>
              <a:rPr lang="zh-CN" altLang="en-US" dirty="0">
                <a:solidFill>
                  <a:schemeClr val="bg1"/>
                </a:solidFill>
              </a:rPr>
              <a:t>→</a:t>
            </a:r>
            <a:r>
              <a:rPr lang="en-US" altLang="zh-CN" dirty="0">
                <a:solidFill>
                  <a:schemeClr val="bg1"/>
                </a:solidFill>
              </a:rPr>
              <a:t>2 amplitudes has been obtained   </a:t>
            </a:r>
            <a:endParaRPr lang="en-US" altLang="zh-CN" dirty="0">
              <a:solidFill>
                <a:srgbClr val="66FFFF"/>
              </a:solidFill>
            </a:endParaRP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7F70EE68-0975-609E-FD35-57AC80158BCA}"/>
              </a:ext>
            </a:extLst>
          </p:cNvPr>
          <p:cNvSpPr txBox="1"/>
          <p:nvPr/>
        </p:nvSpPr>
        <p:spPr>
          <a:xfrm>
            <a:off x="173258" y="933799"/>
            <a:ext cx="79263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</a:rPr>
              <a:t>Amplitudes with higher complexity are still needed now</a:t>
            </a:r>
            <a:endParaRPr lang="en-US" altLang="zh-CN" dirty="0">
              <a:solidFill>
                <a:srgbClr val="66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69700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8578EA1-6144-8326-0A76-937AF9676C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aodingPPT-1-4">
            <a:extLst>
              <a:ext uri="{FF2B5EF4-FFF2-40B4-BE49-F238E27FC236}">
                <a16:creationId xmlns:a16="http://schemas.microsoft.com/office/drawing/2014/main" id="{A82720FE-99EE-4CFF-A9E3-8D293BBFF12B}"/>
              </a:ext>
            </a:extLst>
          </p:cNvPr>
          <p:cNvSpPr txBox="1"/>
          <p:nvPr/>
        </p:nvSpPr>
        <p:spPr>
          <a:xfrm>
            <a:off x="1546122" y="3141750"/>
            <a:ext cx="9099755" cy="574500"/>
          </a:xfrm>
          <a:prstGeom prst="rect">
            <a:avLst/>
          </a:prstGeom>
          <a:noFill/>
          <a:ln w="12700" cap="rnd" cmpd="sng" algn="ctr">
            <a:noFill/>
            <a:prstDash val="solid"/>
            <a:round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algn="ctr" defTabSz="914400">
              <a:defRPr sz="1400" b="1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0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 Linotype" panose="02040502050505030304"/>
                <a:ea typeface="宋体" panose="02010600030101010101" pitchFamily="2" charset="-122"/>
                <a:cs typeface="+mn-cs"/>
              </a:rPr>
              <a:t>NeatIBP</a:t>
            </a:r>
            <a:r>
              <a:rPr lang="en-US" altLang="zh-CN" sz="3000" kern="0" dirty="0">
                <a:solidFill>
                  <a:srgbClr val="FFFFFF"/>
                </a:solidFill>
                <a:latin typeface="Palatino Linotype" panose="02040502050505030304"/>
                <a:ea typeface="宋体" panose="02010600030101010101" pitchFamily="2" charset="-122"/>
              </a:rPr>
              <a:t> ongoing work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 Linotype" panose="02040502050505030304"/>
                <a:ea typeface="宋体" panose="02010600030101010101" pitchFamily="2" charset="-122"/>
                <a:cs typeface="+mn-cs"/>
              </a:rPr>
              <a:t>The spanning cuts consistency problem</a:t>
            </a:r>
          </a:p>
        </p:txBody>
      </p:sp>
    </p:spTree>
    <p:extLst>
      <p:ext uri="{BB962C8B-B14F-4D97-AF65-F5344CB8AC3E}">
        <p14:creationId xmlns:p14="http://schemas.microsoft.com/office/powerpoint/2010/main" val="202365422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619966A-85D9-BCE8-1994-3B06027551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4C8CDDAE-4488-02C3-3BA6-F2395ABE6667}"/>
              </a:ext>
            </a:extLst>
          </p:cNvPr>
          <p:cNvSpPr txBox="1"/>
          <p:nvPr/>
        </p:nvSpPr>
        <p:spPr>
          <a:xfrm>
            <a:off x="0" y="526216"/>
            <a:ext cx="12526040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500" b="1" dirty="0">
                <a:solidFill>
                  <a:prstClr val="white">
                    <a:lumMod val="95000"/>
                  </a:prstClr>
                </a:solidFill>
                <a:latin typeface="Palatino Linotype" panose="02040502050505030304"/>
                <a:ea typeface="华文细黑" panose="02010600040101010101" charset="-122"/>
              </a:rPr>
              <a:t>T</a:t>
            </a:r>
            <a:r>
              <a:rPr kumimoji="0" lang="en-US" altLang="zh-CN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Palatino Linotype" panose="02040502050505030304"/>
                <a:ea typeface="华文细黑" panose="02010600040101010101" charset="-122"/>
                <a:cs typeface="+mn-cs"/>
              </a:rPr>
              <a:t>hree</a:t>
            </a:r>
            <a:r>
              <a:rPr kumimoji="0" lang="en-US" altLang="zh-CN" sz="25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Palatino Linotype" panose="02040502050505030304"/>
                <a:ea typeface="华文细黑" panose="02010600040101010101" charset="-122"/>
                <a:cs typeface="+mn-cs"/>
              </a:rPr>
              <a:t>-loop five-point planar diagrams</a:t>
            </a:r>
            <a:endParaRPr kumimoji="0" lang="zh-CN" altLang="en-US" sz="2500" b="1" i="0" u="none" strike="noStrike" kern="1200" cap="none" spc="0" normalizeH="0" baseline="0" noProof="0" dirty="0">
              <a:ln>
                <a:noFill/>
              </a:ln>
              <a:solidFill>
                <a:srgbClr val="66FFFF"/>
              </a:solidFill>
              <a:effectLst/>
              <a:uLnTx/>
              <a:uFillTx/>
              <a:latin typeface="Palatino Linotype" panose="02040502050505030304"/>
              <a:ea typeface="华文细黑" panose="02010600040101010101" charset="-122"/>
              <a:cs typeface="+mn-cs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2C2B021F-24DB-439B-E914-9E943A8F32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00000"/>
                    </a14:imgEffect>
                    <a14:imgEffect>
                      <a14:brightnessContrast bright="99000" contrast="99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071527" y="1157019"/>
            <a:ext cx="2566169" cy="2089692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E4704D9E-E812-81AE-2726-4981B2D7F9F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100000"/>
                    </a14:imgEffect>
                    <a14:imgEffect>
                      <a14:brightnessContrast bright="99000" contrast="99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82717" y="1416267"/>
            <a:ext cx="3335339" cy="1701704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D57AAB65-3EE1-588A-9678-B716176AA6E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100000"/>
                    </a14:imgEffect>
                    <a14:imgEffect>
                      <a14:brightnessContrast bright="99000" contrast="99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62947" y="1186349"/>
            <a:ext cx="2756760" cy="2042044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F0683F0E-D30F-CCCE-CE62-58BC949FE424}"/>
              </a:ext>
            </a:extLst>
          </p:cNvPr>
          <p:cNvSpPr txBox="1"/>
          <p:nvPr/>
        </p:nvSpPr>
        <p:spPr>
          <a:xfrm>
            <a:off x="199883" y="3748774"/>
            <a:ext cx="11792233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Palatino Linotype" panose="02040502050505030304"/>
                <a:ea typeface="华文细黑" panose="02010600040101010101" charset="-122"/>
                <a:cs typeface="+mn-cs"/>
              </a:rPr>
              <a:t>Rely on </a:t>
            </a: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srgbClr val="66FFFF"/>
                </a:solidFill>
                <a:effectLst/>
                <a:uLnTx/>
                <a:uFillTx/>
                <a:latin typeface="Palatino Linotype" panose="02040502050505030304"/>
                <a:ea typeface="华文细黑" panose="02010600040101010101" charset="-122"/>
                <a:cs typeface="+mn-cs"/>
              </a:rPr>
              <a:t>spanning cuts </a:t>
            </a: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Palatino Linotype" panose="02040502050505030304"/>
                <a:ea typeface="华文细黑" panose="02010600040101010101" charset="-122"/>
                <a:cs typeface="+mn-cs"/>
              </a:rPr>
              <a:t>method developed in the latest version </a:t>
            </a: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 panose="02040502050505030304"/>
                <a:ea typeface="华文细黑" panose="02010600040101010101" charset="-122"/>
                <a:cs typeface="+mn-cs"/>
              </a:rPr>
              <a:t>of </a:t>
            </a:r>
            <a:r>
              <a:rPr kumimoji="0" lang="en-US" altLang="zh-CN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Palatino Linotype" panose="02040502050505030304"/>
                <a:ea typeface="华文细黑" panose="02010600040101010101" charset="-122"/>
                <a:cs typeface="+mn-cs"/>
              </a:rPr>
              <a:t>NeatIBP</a:t>
            </a: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Palatino Linotype" panose="02040502050505030304"/>
                <a:ea typeface="华文细黑" panose="02010600040101010101" charset="-122"/>
                <a:cs typeface="+mn-cs"/>
              </a:rPr>
              <a:t> (1.1)</a:t>
            </a:r>
            <a:endParaRPr kumimoji="0" lang="en-US" altLang="zh-CN" sz="2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Palatino Linotype" panose="02040502050505030304"/>
              <a:ea typeface="华文细黑" panose="02010600040101010101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884926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7107256" y="4017759"/>
            <a:ext cx="5044432" cy="1585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500" b="0" i="0" u="none" strike="noStrike" kern="1200" cap="none" spc="0" normalizeH="0" baseline="0" noProof="0" dirty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Palatino Linotype" panose="02040502050505030304"/>
                <a:ea typeface="华文细黑" panose="02010600040101010101" charset="-122"/>
                <a:cs typeface="+mn-cs"/>
              </a:rPr>
              <a:t>Benefit</a:t>
            </a:r>
            <a:r>
              <a:rPr kumimoji="0" lang="zh-CN" alt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Palatino Linotype" panose="02040502050505030304"/>
                <a:ea typeface="华文细黑" panose="02010600040101010101" charset="-122"/>
                <a:cs typeface="+mn-cs"/>
              </a:rPr>
              <a:t>：</a:t>
            </a:r>
            <a:endParaRPr kumimoji="0" lang="en-US" altLang="zh-CN" sz="2500" b="0" i="0" u="none" strike="noStrike" kern="1200" cap="none" spc="0" normalizeH="0" baseline="0" noProof="0" dirty="0">
              <a:ln>
                <a:noFill/>
              </a:ln>
              <a:solidFill>
                <a:srgbClr val="00FF00"/>
              </a:solidFill>
              <a:effectLst/>
              <a:uLnTx/>
              <a:uFillTx/>
              <a:latin typeface="Palatino Linotype" panose="02040502050505030304"/>
              <a:ea typeface="华文细黑" panose="02010600040101010101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Palatino Linotype" panose="02040502050505030304"/>
                <a:ea typeface="华文细黑" panose="02010600040101010101" charset="-122"/>
                <a:cs typeface="+mn-cs"/>
              </a:rPr>
              <a:t>1. Split a difficult problem into simpler pieces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Palatino Linotype" panose="02040502050505030304"/>
                <a:ea typeface="华文细黑" panose="02010600040101010101" charset="-122"/>
                <a:cs typeface="+mn-cs"/>
              </a:rPr>
              <a:t>2. Parallelizable</a:t>
            </a:r>
          </a:p>
        </p:txBody>
      </p:sp>
      <p:grpSp>
        <p:nvGrpSpPr>
          <p:cNvPr id="16" name="组合 15"/>
          <p:cNvGrpSpPr/>
          <p:nvPr/>
        </p:nvGrpSpPr>
        <p:grpSpPr>
          <a:xfrm>
            <a:off x="255907" y="1084635"/>
            <a:ext cx="6398893" cy="1246495"/>
            <a:chOff x="255907" y="1084635"/>
            <a:chExt cx="6398893" cy="1246495"/>
          </a:xfrm>
        </p:grpSpPr>
        <p:sp>
          <p:nvSpPr>
            <p:cNvPr id="4" name="文本框 3"/>
            <p:cNvSpPr txBox="1"/>
            <p:nvPr/>
          </p:nvSpPr>
          <p:spPr>
            <a:xfrm>
              <a:off x="255907" y="1084635"/>
              <a:ext cx="6398893" cy="12464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95000"/>
                    </a:prstClr>
                  </a:solidFill>
                  <a:effectLst/>
                  <a:uLnTx/>
                  <a:uFillTx/>
                  <a:latin typeface="Palatino Linotype" panose="02040502050505030304"/>
                  <a:ea typeface="华文细黑" panose="02010600040101010101" charset="-122"/>
                  <a:cs typeface="+mn-cs"/>
                </a:rPr>
                <a:t>A spanning cuts            is defined so that for all nonzero sector      in a family,          , such that      </a:t>
              </a:r>
              <a:endPara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Palatino Linotype" panose="02040502050505030304"/>
                <a:ea typeface="华文细黑" panose="02010600040101010101" charset="-122"/>
                <a:cs typeface="+mn-cs"/>
              </a:endParaRPr>
            </a:p>
          </p:txBody>
        </p:sp>
        <p:pic>
          <p:nvPicPr>
            <p:cNvPr id="9" name="图形 8"/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986937" y="1972089"/>
              <a:ext cx="1045044" cy="305867"/>
            </a:xfrm>
            <a:prstGeom prst="rect">
              <a:avLst/>
            </a:prstGeom>
          </p:spPr>
        </p:pic>
        <p:pic>
          <p:nvPicPr>
            <p:cNvPr id="11" name="图形 10"/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055970" y="1583861"/>
              <a:ext cx="484289" cy="305867"/>
            </a:xfrm>
            <a:prstGeom prst="rect">
              <a:avLst/>
            </a:prstGeom>
          </p:spPr>
        </p:pic>
        <p:pic>
          <p:nvPicPr>
            <p:cNvPr id="13" name="图形 12"/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927523" y="1583861"/>
              <a:ext cx="229400" cy="254889"/>
            </a:xfrm>
            <a:prstGeom prst="rect">
              <a:avLst/>
            </a:prstGeom>
          </p:spPr>
        </p:pic>
        <p:pic>
          <p:nvPicPr>
            <p:cNvPr id="15" name="图形 14"/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746032" y="1144740"/>
              <a:ext cx="637222" cy="356844"/>
            </a:xfrm>
            <a:prstGeom prst="rect">
              <a:avLst/>
            </a:prstGeom>
          </p:spPr>
        </p:pic>
      </p:grpSp>
      <p:grpSp>
        <p:nvGrpSpPr>
          <p:cNvPr id="128" name="组合 127"/>
          <p:cNvGrpSpPr/>
          <p:nvPr/>
        </p:nvGrpSpPr>
        <p:grpSpPr>
          <a:xfrm>
            <a:off x="7184652" y="294238"/>
            <a:ext cx="4818024" cy="3007560"/>
            <a:chOff x="916817" y="2027299"/>
            <a:chExt cx="7461306" cy="4657578"/>
          </a:xfrm>
        </p:grpSpPr>
        <p:grpSp>
          <p:nvGrpSpPr>
            <p:cNvPr id="129" name="组合 128"/>
            <p:cNvGrpSpPr/>
            <p:nvPr/>
          </p:nvGrpSpPr>
          <p:grpSpPr>
            <a:xfrm>
              <a:off x="916817" y="2956668"/>
              <a:ext cx="1517366" cy="1052566"/>
              <a:chOff x="5552337" y="1947351"/>
              <a:chExt cx="1744623" cy="1210212"/>
            </a:xfrm>
          </p:grpSpPr>
          <p:sp>
            <p:nvSpPr>
              <p:cNvPr id="172" name="矩形 171"/>
              <p:cNvSpPr/>
              <p:nvPr/>
            </p:nvSpPr>
            <p:spPr>
              <a:xfrm>
                <a:off x="6060963" y="2175951"/>
                <a:ext cx="764200" cy="753016"/>
              </a:xfrm>
              <a:prstGeom prst="rect">
                <a:avLst/>
              </a:prstGeom>
              <a:noFill/>
              <a:ln w="19050">
                <a:solidFill>
                  <a:schemeClr val="bg1"/>
                </a:solidFill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alatino Linotype" panose="02040502050505030304"/>
                  <a:ea typeface="华文细黑" panose="02010600040101010101" charset="-122"/>
                  <a:cs typeface="+mn-cs"/>
                </a:endParaRPr>
              </a:p>
            </p:txBody>
          </p:sp>
          <p:cxnSp>
            <p:nvCxnSpPr>
              <p:cNvPr id="173" name="直接连接符 172"/>
              <p:cNvCxnSpPr/>
              <p:nvPr/>
            </p:nvCxnSpPr>
            <p:spPr>
              <a:xfrm flipH="1">
                <a:off x="5552338" y="2928966"/>
                <a:ext cx="508625" cy="228597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直接连接符 173"/>
              <p:cNvCxnSpPr/>
              <p:nvPr/>
            </p:nvCxnSpPr>
            <p:spPr>
              <a:xfrm flipH="1">
                <a:off x="6788335" y="1947351"/>
                <a:ext cx="508625" cy="228597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直接连接符 174"/>
              <p:cNvCxnSpPr/>
              <p:nvPr/>
            </p:nvCxnSpPr>
            <p:spPr>
              <a:xfrm flipH="1" flipV="1">
                <a:off x="6788319" y="2928965"/>
                <a:ext cx="508625" cy="228597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直接连接符 175"/>
              <p:cNvCxnSpPr/>
              <p:nvPr/>
            </p:nvCxnSpPr>
            <p:spPr>
              <a:xfrm flipH="1" flipV="1">
                <a:off x="5552337" y="1947351"/>
                <a:ext cx="508625" cy="228597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0" name="组合 129"/>
            <p:cNvGrpSpPr/>
            <p:nvPr/>
          </p:nvGrpSpPr>
          <p:grpSpPr>
            <a:xfrm>
              <a:off x="932833" y="4440941"/>
              <a:ext cx="1517366" cy="421190"/>
              <a:chOff x="7638004" y="1936591"/>
              <a:chExt cx="1517366" cy="421190"/>
            </a:xfrm>
          </p:grpSpPr>
          <p:sp>
            <p:nvSpPr>
              <p:cNvPr id="166" name="椭圆 165"/>
              <p:cNvSpPr/>
              <p:nvPr/>
            </p:nvSpPr>
            <p:spPr>
              <a:xfrm rot="5400000">
                <a:off x="8250676" y="1833454"/>
                <a:ext cx="286864" cy="627467"/>
              </a:xfrm>
              <a:prstGeom prst="ellipse">
                <a:avLst/>
              </a:prstGeom>
              <a:no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alatino Linotype" panose="02040502050505030304"/>
                  <a:ea typeface="华文细黑" panose="02010600040101010101" charset="-122"/>
                  <a:cs typeface="+mn-cs"/>
                </a:endParaRPr>
              </a:p>
            </p:txBody>
          </p:sp>
          <p:grpSp>
            <p:nvGrpSpPr>
              <p:cNvPr id="167" name="组合 166"/>
              <p:cNvGrpSpPr/>
              <p:nvPr/>
            </p:nvGrpSpPr>
            <p:grpSpPr>
              <a:xfrm>
                <a:off x="7638004" y="1936591"/>
                <a:ext cx="1517366" cy="421190"/>
                <a:chOff x="5552337" y="2635738"/>
                <a:chExt cx="1744623" cy="484276"/>
              </a:xfrm>
            </p:grpSpPr>
            <p:cxnSp>
              <p:nvCxnSpPr>
                <p:cNvPr id="168" name="直接连接符 167"/>
                <p:cNvCxnSpPr/>
                <p:nvPr/>
              </p:nvCxnSpPr>
              <p:spPr>
                <a:xfrm flipH="1">
                  <a:off x="5552338" y="2891417"/>
                  <a:ext cx="508625" cy="228597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9" name="直接连接符 168"/>
                <p:cNvCxnSpPr/>
                <p:nvPr/>
              </p:nvCxnSpPr>
              <p:spPr>
                <a:xfrm flipH="1">
                  <a:off x="6788335" y="2635738"/>
                  <a:ext cx="508625" cy="228598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0" name="直接连接符 169"/>
                <p:cNvCxnSpPr/>
                <p:nvPr/>
              </p:nvCxnSpPr>
              <p:spPr>
                <a:xfrm flipH="1" flipV="1">
                  <a:off x="6788319" y="2891417"/>
                  <a:ext cx="508625" cy="228597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1" name="直接连接符 170"/>
                <p:cNvCxnSpPr/>
                <p:nvPr/>
              </p:nvCxnSpPr>
              <p:spPr>
                <a:xfrm flipH="1" flipV="1">
                  <a:off x="5552337" y="2635738"/>
                  <a:ext cx="508625" cy="228598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31" name="组合 130"/>
            <p:cNvGrpSpPr/>
            <p:nvPr/>
          </p:nvGrpSpPr>
          <p:grpSpPr>
            <a:xfrm rot="5400000">
              <a:off x="872390" y="5715599"/>
              <a:ext cx="1517366" cy="421190"/>
              <a:chOff x="7638004" y="1936591"/>
              <a:chExt cx="1517366" cy="421190"/>
            </a:xfrm>
          </p:grpSpPr>
          <p:sp>
            <p:nvSpPr>
              <p:cNvPr id="160" name="椭圆 159"/>
              <p:cNvSpPr/>
              <p:nvPr/>
            </p:nvSpPr>
            <p:spPr>
              <a:xfrm rot="5400000">
                <a:off x="8250676" y="1833454"/>
                <a:ext cx="286864" cy="627467"/>
              </a:xfrm>
              <a:prstGeom prst="ellipse">
                <a:avLst/>
              </a:prstGeom>
              <a:no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alatino Linotype" panose="02040502050505030304"/>
                  <a:ea typeface="华文细黑" panose="02010600040101010101" charset="-122"/>
                  <a:cs typeface="+mn-cs"/>
                </a:endParaRPr>
              </a:p>
            </p:txBody>
          </p:sp>
          <p:grpSp>
            <p:nvGrpSpPr>
              <p:cNvPr id="161" name="组合 160"/>
              <p:cNvGrpSpPr/>
              <p:nvPr/>
            </p:nvGrpSpPr>
            <p:grpSpPr>
              <a:xfrm>
                <a:off x="7638004" y="1936591"/>
                <a:ext cx="1517366" cy="421190"/>
                <a:chOff x="5552337" y="2635738"/>
                <a:chExt cx="1744623" cy="484276"/>
              </a:xfrm>
            </p:grpSpPr>
            <p:cxnSp>
              <p:nvCxnSpPr>
                <p:cNvPr id="162" name="直接连接符 161"/>
                <p:cNvCxnSpPr/>
                <p:nvPr/>
              </p:nvCxnSpPr>
              <p:spPr>
                <a:xfrm flipH="1">
                  <a:off x="5552338" y="2891417"/>
                  <a:ext cx="508625" cy="228597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3" name="直接连接符 162"/>
                <p:cNvCxnSpPr/>
                <p:nvPr/>
              </p:nvCxnSpPr>
              <p:spPr>
                <a:xfrm flipH="1">
                  <a:off x="6788335" y="2635738"/>
                  <a:ext cx="508625" cy="228598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4" name="直接连接符 163"/>
                <p:cNvCxnSpPr/>
                <p:nvPr/>
              </p:nvCxnSpPr>
              <p:spPr>
                <a:xfrm flipH="1" flipV="1">
                  <a:off x="6788319" y="2891417"/>
                  <a:ext cx="508625" cy="228597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5" name="直接连接符 164"/>
                <p:cNvCxnSpPr/>
                <p:nvPr/>
              </p:nvCxnSpPr>
              <p:spPr>
                <a:xfrm flipH="1" flipV="1">
                  <a:off x="5552337" y="2635738"/>
                  <a:ext cx="508625" cy="228598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32" name="文本框 131"/>
            <p:cNvSpPr txBox="1"/>
            <p:nvPr/>
          </p:nvSpPr>
          <p:spPr>
            <a:xfrm>
              <a:off x="3605762" y="2027299"/>
              <a:ext cx="2336479" cy="738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alatino Linotype" panose="02040502050505030304"/>
                  <a:ea typeface="华文细黑" panose="02010600040101010101" charset="-122"/>
                  <a:cs typeface="+mn-cs"/>
                </a:rPr>
                <a:t>{1,3} - cut</a:t>
              </a:r>
              <a:endParaRPr kumimoji="0" lang="zh-CN" alt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 panose="02040502050505030304"/>
                <a:ea typeface="华文细黑" panose="02010600040101010101" charset="-122"/>
                <a:cs typeface="+mn-cs"/>
              </a:endParaRPr>
            </a:p>
          </p:txBody>
        </p:sp>
        <p:sp>
          <p:nvSpPr>
            <p:cNvPr id="133" name="文本框 132"/>
            <p:cNvSpPr txBox="1"/>
            <p:nvPr/>
          </p:nvSpPr>
          <p:spPr>
            <a:xfrm>
              <a:off x="6041643" y="2063215"/>
              <a:ext cx="2336480" cy="738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alatino Linotype" panose="02040502050505030304"/>
                  <a:ea typeface="华文细黑" panose="02010600040101010101" charset="-122"/>
                  <a:cs typeface="+mn-cs"/>
                </a:rPr>
                <a:t>{2,4} - cut</a:t>
              </a:r>
              <a:endParaRPr kumimoji="0" lang="zh-CN" alt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 panose="02040502050505030304"/>
                <a:ea typeface="华文细黑" panose="02010600040101010101" charset="-122"/>
                <a:cs typeface="+mn-cs"/>
              </a:endParaRPr>
            </a:p>
          </p:txBody>
        </p:sp>
        <p:grpSp>
          <p:nvGrpSpPr>
            <p:cNvPr id="134" name="组合 133"/>
            <p:cNvGrpSpPr/>
            <p:nvPr/>
          </p:nvGrpSpPr>
          <p:grpSpPr>
            <a:xfrm>
              <a:off x="3608995" y="2956670"/>
              <a:ext cx="1517366" cy="1052566"/>
              <a:chOff x="5552337" y="1947351"/>
              <a:chExt cx="1744623" cy="1210212"/>
            </a:xfrm>
          </p:grpSpPr>
          <p:sp>
            <p:nvSpPr>
              <p:cNvPr id="155" name="矩形 154"/>
              <p:cNvSpPr/>
              <p:nvPr/>
            </p:nvSpPr>
            <p:spPr>
              <a:xfrm>
                <a:off x="6060963" y="2175951"/>
                <a:ext cx="764200" cy="753016"/>
              </a:xfrm>
              <a:prstGeom prst="rect">
                <a:avLst/>
              </a:prstGeom>
              <a:noFill/>
              <a:ln w="19050">
                <a:solidFill>
                  <a:schemeClr val="bg1"/>
                </a:solidFill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alatino Linotype" panose="02040502050505030304"/>
                  <a:ea typeface="华文细黑" panose="02010600040101010101" charset="-122"/>
                  <a:cs typeface="+mn-cs"/>
                </a:endParaRPr>
              </a:p>
            </p:txBody>
          </p:sp>
          <p:cxnSp>
            <p:nvCxnSpPr>
              <p:cNvPr id="156" name="直接连接符 155"/>
              <p:cNvCxnSpPr/>
              <p:nvPr/>
            </p:nvCxnSpPr>
            <p:spPr>
              <a:xfrm flipH="1">
                <a:off x="5552338" y="2928966"/>
                <a:ext cx="508625" cy="228597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直接连接符 156"/>
              <p:cNvCxnSpPr/>
              <p:nvPr/>
            </p:nvCxnSpPr>
            <p:spPr>
              <a:xfrm flipH="1">
                <a:off x="6788335" y="1947351"/>
                <a:ext cx="508625" cy="228597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直接连接符 157"/>
              <p:cNvCxnSpPr/>
              <p:nvPr/>
            </p:nvCxnSpPr>
            <p:spPr>
              <a:xfrm flipH="1" flipV="1">
                <a:off x="6788319" y="2928965"/>
                <a:ext cx="508625" cy="228597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" name="直接连接符 158"/>
              <p:cNvCxnSpPr/>
              <p:nvPr/>
            </p:nvCxnSpPr>
            <p:spPr>
              <a:xfrm flipH="1" flipV="1">
                <a:off x="5552337" y="1947351"/>
                <a:ext cx="508625" cy="228597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5" name="组合 134"/>
            <p:cNvGrpSpPr/>
            <p:nvPr/>
          </p:nvGrpSpPr>
          <p:grpSpPr>
            <a:xfrm>
              <a:off x="5952830" y="2956670"/>
              <a:ext cx="1517366" cy="1052566"/>
              <a:chOff x="5552337" y="1947351"/>
              <a:chExt cx="1744623" cy="1210212"/>
            </a:xfrm>
          </p:grpSpPr>
          <p:sp>
            <p:nvSpPr>
              <p:cNvPr id="150" name="矩形 149"/>
              <p:cNvSpPr/>
              <p:nvPr/>
            </p:nvSpPr>
            <p:spPr>
              <a:xfrm>
                <a:off x="6060963" y="2175951"/>
                <a:ext cx="764200" cy="753016"/>
              </a:xfrm>
              <a:prstGeom prst="rect">
                <a:avLst/>
              </a:prstGeom>
              <a:noFill/>
              <a:ln w="19050">
                <a:solidFill>
                  <a:schemeClr val="bg1"/>
                </a:solidFill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alatino Linotype" panose="02040502050505030304"/>
                  <a:ea typeface="华文细黑" panose="02010600040101010101" charset="-122"/>
                  <a:cs typeface="+mn-cs"/>
                </a:endParaRPr>
              </a:p>
            </p:txBody>
          </p:sp>
          <p:cxnSp>
            <p:nvCxnSpPr>
              <p:cNvPr id="151" name="直接连接符 150"/>
              <p:cNvCxnSpPr/>
              <p:nvPr/>
            </p:nvCxnSpPr>
            <p:spPr>
              <a:xfrm flipH="1">
                <a:off x="5552338" y="2928966"/>
                <a:ext cx="508625" cy="228597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直接连接符 151"/>
              <p:cNvCxnSpPr/>
              <p:nvPr/>
            </p:nvCxnSpPr>
            <p:spPr>
              <a:xfrm flipH="1">
                <a:off x="6788335" y="1947351"/>
                <a:ext cx="508625" cy="228597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直接连接符 152"/>
              <p:cNvCxnSpPr/>
              <p:nvPr/>
            </p:nvCxnSpPr>
            <p:spPr>
              <a:xfrm flipH="1" flipV="1">
                <a:off x="6788319" y="2928965"/>
                <a:ext cx="508625" cy="228597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直接连接符 153"/>
              <p:cNvCxnSpPr/>
              <p:nvPr/>
            </p:nvCxnSpPr>
            <p:spPr>
              <a:xfrm flipH="1" flipV="1">
                <a:off x="5552337" y="1947351"/>
                <a:ext cx="508625" cy="228597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6" name="组合 135"/>
            <p:cNvGrpSpPr/>
            <p:nvPr/>
          </p:nvGrpSpPr>
          <p:grpSpPr>
            <a:xfrm>
              <a:off x="3657413" y="4429165"/>
              <a:ext cx="1517366" cy="421190"/>
              <a:chOff x="7638004" y="1936591"/>
              <a:chExt cx="1517366" cy="421190"/>
            </a:xfrm>
          </p:grpSpPr>
          <p:sp>
            <p:nvSpPr>
              <p:cNvPr id="144" name="椭圆 143"/>
              <p:cNvSpPr/>
              <p:nvPr/>
            </p:nvSpPr>
            <p:spPr>
              <a:xfrm rot="5400000">
                <a:off x="8250676" y="1833454"/>
                <a:ext cx="286864" cy="627467"/>
              </a:xfrm>
              <a:prstGeom prst="ellipse">
                <a:avLst/>
              </a:prstGeom>
              <a:no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alatino Linotype" panose="02040502050505030304"/>
                  <a:ea typeface="华文细黑" panose="02010600040101010101" charset="-122"/>
                  <a:cs typeface="+mn-cs"/>
                </a:endParaRPr>
              </a:p>
            </p:txBody>
          </p:sp>
          <p:grpSp>
            <p:nvGrpSpPr>
              <p:cNvPr id="145" name="组合 144"/>
              <p:cNvGrpSpPr/>
              <p:nvPr/>
            </p:nvGrpSpPr>
            <p:grpSpPr>
              <a:xfrm>
                <a:off x="7638004" y="1936591"/>
                <a:ext cx="1517366" cy="421190"/>
                <a:chOff x="5552337" y="2635738"/>
                <a:chExt cx="1744623" cy="484276"/>
              </a:xfrm>
            </p:grpSpPr>
            <p:cxnSp>
              <p:nvCxnSpPr>
                <p:cNvPr id="146" name="直接连接符 145"/>
                <p:cNvCxnSpPr/>
                <p:nvPr/>
              </p:nvCxnSpPr>
              <p:spPr>
                <a:xfrm flipH="1">
                  <a:off x="5552338" y="2891417"/>
                  <a:ext cx="508625" cy="228597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7" name="直接连接符 146"/>
                <p:cNvCxnSpPr/>
                <p:nvPr/>
              </p:nvCxnSpPr>
              <p:spPr>
                <a:xfrm flipH="1">
                  <a:off x="6788335" y="2635738"/>
                  <a:ext cx="508625" cy="228598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8" name="直接连接符 147"/>
                <p:cNvCxnSpPr/>
                <p:nvPr/>
              </p:nvCxnSpPr>
              <p:spPr>
                <a:xfrm flipH="1" flipV="1">
                  <a:off x="6788319" y="2891417"/>
                  <a:ext cx="508625" cy="228597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9" name="直接连接符 148"/>
                <p:cNvCxnSpPr/>
                <p:nvPr/>
              </p:nvCxnSpPr>
              <p:spPr>
                <a:xfrm flipH="1" flipV="1">
                  <a:off x="5552337" y="2635738"/>
                  <a:ext cx="508625" cy="228598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37" name="组合 136"/>
            <p:cNvGrpSpPr/>
            <p:nvPr/>
          </p:nvGrpSpPr>
          <p:grpSpPr>
            <a:xfrm rot="5400000">
              <a:off x="6037333" y="5701328"/>
              <a:ext cx="1517366" cy="421190"/>
              <a:chOff x="7638004" y="1936591"/>
              <a:chExt cx="1517366" cy="421190"/>
            </a:xfrm>
          </p:grpSpPr>
          <p:sp>
            <p:nvSpPr>
              <p:cNvPr id="138" name="椭圆 137"/>
              <p:cNvSpPr/>
              <p:nvPr/>
            </p:nvSpPr>
            <p:spPr>
              <a:xfrm rot="5400000">
                <a:off x="8250676" y="1833454"/>
                <a:ext cx="286864" cy="627467"/>
              </a:xfrm>
              <a:prstGeom prst="ellipse">
                <a:avLst/>
              </a:prstGeom>
              <a:no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alatino Linotype" panose="02040502050505030304"/>
                  <a:ea typeface="华文细黑" panose="02010600040101010101" charset="-122"/>
                  <a:cs typeface="+mn-cs"/>
                </a:endParaRPr>
              </a:p>
            </p:txBody>
          </p:sp>
          <p:grpSp>
            <p:nvGrpSpPr>
              <p:cNvPr id="139" name="组合 138"/>
              <p:cNvGrpSpPr/>
              <p:nvPr/>
            </p:nvGrpSpPr>
            <p:grpSpPr>
              <a:xfrm>
                <a:off x="7638004" y="1936591"/>
                <a:ext cx="1517366" cy="421190"/>
                <a:chOff x="5552337" y="2635738"/>
                <a:chExt cx="1744623" cy="484276"/>
              </a:xfrm>
            </p:grpSpPr>
            <p:cxnSp>
              <p:nvCxnSpPr>
                <p:cNvPr id="140" name="直接连接符 139"/>
                <p:cNvCxnSpPr/>
                <p:nvPr/>
              </p:nvCxnSpPr>
              <p:spPr>
                <a:xfrm flipH="1">
                  <a:off x="5552338" y="2891417"/>
                  <a:ext cx="508625" cy="228597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1" name="直接连接符 140"/>
                <p:cNvCxnSpPr/>
                <p:nvPr/>
              </p:nvCxnSpPr>
              <p:spPr>
                <a:xfrm flipH="1">
                  <a:off x="6788335" y="2635738"/>
                  <a:ext cx="508625" cy="228598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2" name="直接连接符 141"/>
                <p:cNvCxnSpPr/>
                <p:nvPr/>
              </p:nvCxnSpPr>
              <p:spPr>
                <a:xfrm flipH="1" flipV="1">
                  <a:off x="6788319" y="2891417"/>
                  <a:ext cx="508625" cy="228597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3" name="直接连接符 142"/>
                <p:cNvCxnSpPr/>
                <p:nvPr/>
              </p:nvCxnSpPr>
              <p:spPr>
                <a:xfrm flipH="1" flipV="1">
                  <a:off x="5552337" y="2635738"/>
                  <a:ext cx="508625" cy="228598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7" name="组合 6">
            <a:extLst>
              <a:ext uri="{FF2B5EF4-FFF2-40B4-BE49-F238E27FC236}">
                <a16:creationId xmlns:a16="http://schemas.microsoft.com/office/drawing/2014/main" id="{4FC0A84D-DAF1-0D7A-5351-2E192157956D}"/>
              </a:ext>
            </a:extLst>
          </p:cNvPr>
          <p:cNvGrpSpPr/>
          <p:nvPr/>
        </p:nvGrpSpPr>
        <p:grpSpPr>
          <a:xfrm>
            <a:off x="196322" y="3292574"/>
            <a:ext cx="6870176" cy="3034518"/>
            <a:chOff x="191025" y="2643318"/>
            <a:chExt cx="6870176" cy="3034518"/>
          </a:xfrm>
        </p:grpSpPr>
        <p:grpSp>
          <p:nvGrpSpPr>
            <p:cNvPr id="25" name="组合 24"/>
            <p:cNvGrpSpPr/>
            <p:nvPr/>
          </p:nvGrpSpPr>
          <p:grpSpPr>
            <a:xfrm>
              <a:off x="191025" y="2643318"/>
              <a:ext cx="6870176" cy="1605542"/>
              <a:chOff x="191025" y="2643318"/>
              <a:chExt cx="6870176" cy="1605542"/>
            </a:xfrm>
          </p:grpSpPr>
          <p:sp>
            <p:nvSpPr>
              <p:cNvPr id="17" name="文本框 16"/>
              <p:cNvSpPr txBox="1"/>
              <p:nvPr/>
            </p:nvSpPr>
            <p:spPr>
              <a:xfrm>
                <a:off x="191025" y="2643318"/>
                <a:ext cx="389157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Palatino Linotype"/>
                    <a:ea typeface="华文细黑" panose="02010600040101010101" charset="-122"/>
                    <a:cs typeface="+mn-cs"/>
                  </a:rPr>
                  <a:t>Step 1: Run </a:t>
                </a:r>
                <a:r>
                  <a:rPr kumimoji="0" lang="en-US" altLang="zh-CN" sz="2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Palatino Linotype"/>
                    <a:ea typeface="华文细黑" panose="02010600040101010101" charset="-122"/>
                    <a:cs typeface="+mn-cs"/>
                  </a:rPr>
                  <a:t>NeatIBP</a:t>
                </a:r>
                <a:r>
                  <a:rPr kumimoji="0" lang="en-US" altLang="zh-CN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Palatino Linotype"/>
                    <a:ea typeface="华文细黑" panose="02010600040101010101" charset="-122"/>
                    <a:cs typeface="+mn-cs"/>
                  </a:rPr>
                  <a:t> on each cut </a:t>
                </a:r>
                <a:endPara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alatino Linotype"/>
                  <a:ea typeface="华文细黑" panose="02010600040101010101" charset="-122"/>
                  <a:cs typeface="+mn-cs"/>
                </a:endParaRPr>
              </a:p>
            </p:txBody>
          </p:sp>
          <p:sp>
            <p:nvSpPr>
              <p:cNvPr id="18" name="文本框 17"/>
              <p:cNvSpPr txBox="1"/>
              <p:nvPr/>
            </p:nvSpPr>
            <p:spPr>
              <a:xfrm>
                <a:off x="325845" y="3067370"/>
                <a:ext cx="673535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Palatino Linotype"/>
                    <a:ea typeface="华文细黑" panose="02010600040101010101" charset="-122"/>
                    <a:cs typeface="+mn-cs"/>
                  </a:rPr>
                  <a:t>Current version of </a:t>
                </a:r>
                <a:r>
                  <a:rPr kumimoji="0" lang="en-US" altLang="zh-CN" sz="1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Palatino Linotype"/>
                    <a:ea typeface="华文细黑" panose="02010600040101010101" charset="-122"/>
                    <a:cs typeface="+mn-cs"/>
                  </a:rPr>
                  <a:t>NeatIBP</a:t>
                </a:r>
                <a:r>
                  <a:rPr kumimoji="0" lang="en-US" altLang="zh-CN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Palatino Linotype"/>
                    <a:ea typeface="华文细黑" panose="02010600040101010101" charset="-122"/>
                    <a:cs typeface="+mn-cs"/>
                  </a:rPr>
                  <a:t> avoids cutting multiple propagators. Thus, for integrals such that                             ,              means</a:t>
                </a:r>
                <a:r>
                  <a:rPr kumimoji="0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Palatino Linotype"/>
                    <a:ea typeface="华文细黑" panose="02010600040101010101" charset="-122"/>
                    <a:cs typeface="+mn-cs"/>
                  </a:rPr>
                  <a:t>              </a:t>
                </a:r>
              </a:p>
            </p:txBody>
          </p:sp>
          <p:pic>
            <p:nvPicPr>
              <p:cNvPr id="19" name="图形 18"/>
              <p:cNvPicPr>
                <a:picLocks noChangeAspect="1"/>
              </p:cNvPicPr>
              <p:nvPr/>
            </p:nvPicPr>
            <p:blipFill>
              <a:blip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2746032" y="3892684"/>
                <a:ext cx="2162498" cy="356176"/>
              </a:xfrm>
              <a:prstGeom prst="rect">
                <a:avLst/>
              </a:prstGeom>
            </p:spPr>
          </p:pic>
          <p:pic>
            <p:nvPicPr>
              <p:cNvPr id="20" name="图形 19"/>
              <p:cNvPicPr>
                <a:picLocks noChangeAspect="1"/>
              </p:cNvPicPr>
              <p:nvPr/>
            </p:nvPicPr>
            <p:blipFill>
              <a:blip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3307461" y="3402052"/>
                <a:ext cx="1489323" cy="248221"/>
              </a:xfrm>
              <a:prstGeom prst="rect">
                <a:avLst/>
              </a:prstGeom>
            </p:spPr>
          </p:pic>
          <p:pic>
            <p:nvPicPr>
              <p:cNvPr id="23" name="图形 22"/>
              <p:cNvPicPr>
                <a:picLocks noChangeAspect="1"/>
              </p:cNvPicPr>
              <p:nvPr/>
            </p:nvPicPr>
            <p:blipFill>
              <a:blip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5045810" y="3400695"/>
                <a:ext cx="614998" cy="198386"/>
              </a:xfrm>
              <a:prstGeom prst="rect">
                <a:avLst/>
              </a:prstGeom>
            </p:spPr>
          </p:pic>
        </p:grpSp>
        <p:sp>
          <p:nvSpPr>
            <p:cNvPr id="32" name="文本框 31"/>
            <p:cNvSpPr txBox="1"/>
            <p:nvPr/>
          </p:nvSpPr>
          <p:spPr>
            <a:xfrm>
              <a:off x="191025" y="4496875"/>
              <a:ext cx="515955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alatino Linotype"/>
                  <a:ea typeface="华文细黑" panose="02010600040101010101" charset="-122"/>
                  <a:cs typeface="+mn-cs"/>
                </a:rPr>
                <a:t>Step 2: Reduce the IBP system on each cut </a:t>
              </a: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/>
                <a:ea typeface="华文细黑" panose="02010600040101010101" charset="-122"/>
                <a:cs typeface="+mn-cs"/>
              </a:endParaRPr>
            </a:p>
          </p:txBody>
        </p:sp>
        <p:sp>
          <p:nvSpPr>
            <p:cNvPr id="45" name="文本框 44"/>
            <p:cNvSpPr txBox="1"/>
            <p:nvPr/>
          </p:nvSpPr>
          <p:spPr>
            <a:xfrm>
              <a:off x="200706" y="5277726"/>
              <a:ext cx="557954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alatino Linotype"/>
                  <a:ea typeface="华文细黑" panose="02010600040101010101" charset="-122"/>
                  <a:cs typeface="+mn-cs"/>
                </a:rPr>
                <a:t>Step 3: Merge the reduced IBP system of all cuts</a:t>
              </a: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/>
                <a:ea typeface="华文细黑" panose="02010600040101010101" charset="-122"/>
                <a:cs typeface="+mn-cs"/>
              </a:endParaRPr>
            </a:p>
          </p:txBody>
        </p:sp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id="{3B12B27B-C25B-A3B4-EB56-47284E55BAA7}"/>
                </a:ext>
              </a:extLst>
            </p:cNvPr>
            <p:cNvSpPr txBox="1"/>
            <p:nvPr/>
          </p:nvSpPr>
          <p:spPr>
            <a:xfrm>
              <a:off x="5391337" y="4509094"/>
              <a:ext cx="67518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66FFFF"/>
                  </a:solidFill>
                  <a:effectLst/>
                  <a:uLnTx/>
                  <a:uFillTx/>
                  <a:latin typeface="Palatino Linotype"/>
                  <a:ea typeface="华文细黑" panose="02010600040101010101" charset="-122"/>
                  <a:cs typeface="+mn-cs"/>
                </a:rPr>
                <a:t>Kira</a:t>
              </a: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66FFFF"/>
                </a:solidFill>
                <a:effectLst/>
                <a:uLnTx/>
                <a:uFillTx/>
                <a:latin typeface="Palatino Linotype"/>
                <a:ea typeface="华文细黑" panose="02010600040101010101" charset="-122"/>
                <a:cs typeface="+mn-cs"/>
              </a:endParaRPr>
            </a:p>
          </p:txBody>
        </p:sp>
      </p:grpSp>
      <p:sp>
        <p:nvSpPr>
          <p:cNvPr id="6" name="GaodingPPT-1-4">
            <a:extLst>
              <a:ext uri="{FF2B5EF4-FFF2-40B4-BE49-F238E27FC236}">
                <a16:creationId xmlns:a16="http://schemas.microsoft.com/office/drawing/2014/main" id="{3F9605AF-90CA-965F-867F-071FAD53BC53}"/>
              </a:ext>
            </a:extLst>
          </p:cNvPr>
          <p:cNvSpPr txBox="1"/>
          <p:nvPr/>
        </p:nvSpPr>
        <p:spPr>
          <a:xfrm>
            <a:off x="196322" y="234730"/>
            <a:ext cx="9099755" cy="574500"/>
          </a:xfrm>
          <a:prstGeom prst="rect">
            <a:avLst/>
          </a:prstGeom>
          <a:noFill/>
          <a:ln w="12700" cap="rnd" cmpd="sng" algn="ctr">
            <a:noFill/>
            <a:prstDash val="solid"/>
            <a:round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algn="ctr" defTabSz="914400">
              <a:defRPr sz="1400" b="1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 Linotype" panose="02040502050505030304"/>
                <a:ea typeface="宋体" panose="02010600030101010101" pitchFamily="2" charset="-122"/>
                <a:cs typeface="+mn-cs"/>
              </a:rPr>
              <a:t> The </a:t>
            </a:r>
            <a:r>
              <a:rPr kumimoji="0" lang="en-US" altLang="zh-CN" sz="2200" b="1" i="0" u="none" strike="noStrike" kern="0" cap="none" spc="0" normalizeH="0" baseline="0" noProof="0" dirty="0">
                <a:ln>
                  <a:noFill/>
                </a:ln>
                <a:solidFill>
                  <a:srgbClr val="66FFFF"/>
                </a:solidFill>
                <a:effectLst/>
                <a:uLnTx/>
                <a:uFillTx/>
                <a:latin typeface="Palatino Linotype" panose="02040502050505030304"/>
                <a:ea typeface="宋体" panose="02010600030101010101" pitchFamily="2" charset="-122"/>
                <a:cs typeface="+mn-cs"/>
              </a:rPr>
              <a:t>spanning</a:t>
            </a:r>
            <a:r>
              <a:rPr kumimoji="0" lang="en-US" altLang="zh-CN" sz="2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 Linotype" panose="02040502050505030304"/>
                <a:ea typeface="宋体" panose="02010600030101010101" pitchFamily="2" charset="-122"/>
                <a:cs typeface="+mn-cs"/>
              </a:rPr>
              <a:t> </a:t>
            </a:r>
            <a:r>
              <a:rPr kumimoji="0" lang="en-US" altLang="zh-CN" sz="2200" b="1" i="0" u="none" strike="noStrike" kern="0" cap="none" spc="0" normalizeH="0" baseline="0" noProof="0" dirty="0">
                <a:ln>
                  <a:noFill/>
                </a:ln>
                <a:solidFill>
                  <a:srgbClr val="66FFFF"/>
                </a:solidFill>
                <a:effectLst/>
                <a:uLnTx/>
                <a:uFillTx/>
                <a:latin typeface="Palatino Linotype" panose="02040502050505030304"/>
                <a:ea typeface="宋体" panose="02010600030101010101" pitchFamily="2" charset="-122"/>
                <a:cs typeface="+mn-cs"/>
              </a:rPr>
              <a:t>cuts</a:t>
            </a:r>
            <a:r>
              <a:rPr kumimoji="0" lang="en-US" altLang="zh-CN" sz="2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 Linotype" panose="02040502050505030304"/>
                <a:ea typeface="宋体" panose="02010600030101010101" pitchFamily="2" charset="-122"/>
                <a:cs typeface="+mn-cs"/>
              </a:rPr>
              <a:t> method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F46C2300-2D23-478C-6A79-598CF636BAFA}"/>
              </a:ext>
            </a:extLst>
          </p:cNvPr>
          <p:cNvSpPr txBox="1"/>
          <p:nvPr/>
        </p:nvSpPr>
        <p:spPr>
          <a:xfrm>
            <a:off x="196322" y="2665812"/>
            <a:ext cx="4780280" cy="43088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Palatino Linotype"/>
                <a:ea typeface="华文细黑" panose="02010600040101010101" charset="-122"/>
                <a:cs typeface="+mn-cs"/>
              </a:rPr>
              <a:t>SpanningCutsMode</a:t>
            </a: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Palatino Linotype"/>
                <a:ea typeface="华文细黑" panose="02010600040101010101" charset="-122"/>
                <a:cs typeface="+mn-cs"/>
              </a:rPr>
              <a:t>=True;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FC78BED-EE58-249C-F135-5017FCB5E6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C5EA0C58-523C-9136-96D9-5E3EBC842EB4}"/>
              </a:ext>
            </a:extLst>
          </p:cNvPr>
          <p:cNvSpPr txBox="1"/>
          <p:nvPr/>
        </p:nvSpPr>
        <p:spPr>
          <a:xfrm>
            <a:off x="200706" y="235763"/>
            <a:ext cx="442781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/>
                <a:ea typeface="华文细黑" panose="02010600040101010101" charset="-122"/>
                <a:cs typeface="+mn-cs"/>
              </a:rPr>
              <a:t>The consistency problem</a:t>
            </a:r>
            <a:endParaRPr kumimoji="0" lang="zh-CN" altLang="en-US" sz="3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/>
              <a:ea typeface="华文细黑" panose="02010600040101010101" charset="-122"/>
              <a:cs typeface="+mn-cs"/>
            </a:endParaRP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A8D4B574-8593-3669-805D-6D46D40AE99E}"/>
              </a:ext>
            </a:extLst>
          </p:cNvPr>
          <p:cNvGrpSpPr/>
          <p:nvPr/>
        </p:nvGrpSpPr>
        <p:grpSpPr>
          <a:xfrm>
            <a:off x="8421950" y="786652"/>
            <a:ext cx="3091151" cy="2143101"/>
            <a:chOff x="916817" y="2020532"/>
            <a:chExt cx="6727726" cy="4664345"/>
          </a:xfrm>
        </p:grpSpPr>
        <p:grpSp>
          <p:nvGrpSpPr>
            <p:cNvPr id="8" name="组合 7">
              <a:extLst>
                <a:ext uri="{FF2B5EF4-FFF2-40B4-BE49-F238E27FC236}">
                  <a16:creationId xmlns:a16="http://schemas.microsoft.com/office/drawing/2014/main" id="{F5F32F1C-D5BD-065B-719E-2C8963F629AC}"/>
                </a:ext>
              </a:extLst>
            </p:cNvPr>
            <p:cNvGrpSpPr/>
            <p:nvPr/>
          </p:nvGrpSpPr>
          <p:grpSpPr>
            <a:xfrm>
              <a:off x="916817" y="2956668"/>
              <a:ext cx="1517366" cy="1052566"/>
              <a:chOff x="5552337" y="1947351"/>
              <a:chExt cx="1744623" cy="1210212"/>
            </a:xfrm>
          </p:grpSpPr>
          <p:sp>
            <p:nvSpPr>
              <p:cNvPr id="177" name="矩形 176">
                <a:extLst>
                  <a:ext uri="{FF2B5EF4-FFF2-40B4-BE49-F238E27FC236}">
                    <a16:creationId xmlns:a16="http://schemas.microsoft.com/office/drawing/2014/main" id="{B2A2599A-E2CE-28CC-6CDE-55146BD3CD84}"/>
                  </a:ext>
                </a:extLst>
              </p:cNvPr>
              <p:cNvSpPr/>
              <p:nvPr/>
            </p:nvSpPr>
            <p:spPr>
              <a:xfrm>
                <a:off x="6060963" y="2175951"/>
                <a:ext cx="764200" cy="753016"/>
              </a:xfrm>
              <a:prstGeom prst="rect">
                <a:avLst/>
              </a:prstGeom>
              <a:noFill/>
              <a:ln w="19050">
                <a:solidFill>
                  <a:schemeClr val="bg1"/>
                </a:solidFill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alatino Linotype" panose="02040502050505030304"/>
                  <a:ea typeface="华文细黑" panose="02010600040101010101" charset="-122"/>
                  <a:cs typeface="+mn-cs"/>
                </a:endParaRPr>
              </a:p>
            </p:txBody>
          </p:sp>
          <p:cxnSp>
            <p:nvCxnSpPr>
              <p:cNvPr id="178" name="直接连接符 177">
                <a:extLst>
                  <a:ext uri="{FF2B5EF4-FFF2-40B4-BE49-F238E27FC236}">
                    <a16:creationId xmlns:a16="http://schemas.microsoft.com/office/drawing/2014/main" id="{32C8CE63-3516-F314-341B-7B3A15886F26}"/>
                  </a:ext>
                </a:extLst>
              </p:cNvPr>
              <p:cNvCxnSpPr/>
              <p:nvPr/>
            </p:nvCxnSpPr>
            <p:spPr>
              <a:xfrm flipH="1">
                <a:off x="5552338" y="2928966"/>
                <a:ext cx="508625" cy="228597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" name="直接连接符 178">
                <a:extLst>
                  <a:ext uri="{FF2B5EF4-FFF2-40B4-BE49-F238E27FC236}">
                    <a16:creationId xmlns:a16="http://schemas.microsoft.com/office/drawing/2014/main" id="{7D5A0BA6-5974-F53D-1E82-A6043F6AAB9F}"/>
                  </a:ext>
                </a:extLst>
              </p:cNvPr>
              <p:cNvCxnSpPr/>
              <p:nvPr/>
            </p:nvCxnSpPr>
            <p:spPr>
              <a:xfrm flipH="1">
                <a:off x="6788335" y="1947351"/>
                <a:ext cx="508625" cy="228597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" name="直接连接符 179">
                <a:extLst>
                  <a:ext uri="{FF2B5EF4-FFF2-40B4-BE49-F238E27FC236}">
                    <a16:creationId xmlns:a16="http://schemas.microsoft.com/office/drawing/2014/main" id="{E20E0359-189A-3DE9-EE21-A86109BD986C}"/>
                  </a:ext>
                </a:extLst>
              </p:cNvPr>
              <p:cNvCxnSpPr/>
              <p:nvPr/>
            </p:nvCxnSpPr>
            <p:spPr>
              <a:xfrm flipH="1" flipV="1">
                <a:off x="6788319" y="2928965"/>
                <a:ext cx="508625" cy="228597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直接连接符 180">
                <a:extLst>
                  <a:ext uri="{FF2B5EF4-FFF2-40B4-BE49-F238E27FC236}">
                    <a16:creationId xmlns:a16="http://schemas.microsoft.com/office/drawing/2014/main" id="{D4F99635-A2D9-5129-ACDE-A1BAAB06F6CD}"/>
                  </a:ext>
                </a:extLst>
              </p:cNvPr>
              <p:cNvCxnSpPr/>
              <p:nvPr/>
            </p:nvCxnSpPr>
            <p:spPr>
              <a:xfrm flipH="1" flipV="1">
                <a:off x="5552337" y="1947351"/>
                <a:ext cx="508625" cy="228597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" name="组合 9">
              <a:extLst>
                <a:ext uri="{FF2B5EF4-FFF2-40B4-BE49-F238E27FC236}">
                  <a16:creationId xmlns:a16="http://schemas.microsoft.com/office/drawing/2014/main" id="{7AA84087-B64D-E9B2-3436-701A9004F12C}"/>
                </a:ext>
              </a:extLst>
            </p:cNvPr>
            <p:cNvGrpSpPr/>
            <p:nvPr/>
          </p:nvGrpSpPr>
          <p:grpSpPr>
            <a:xfrm>
              <a:off x="932833" y="4440941"/>
              <a:ext cx="1517366" cy="421190"/>
              <a:chOff x="7638004" y="1936591"/>
              <a:chExt cx="1517366" cy="421190"/>
            </a:xfrm>
          </p:grpSpPr>
          <p:sp>
            <p:nvSpPr>
              <p:cNvPr id="58" name="椭圆 57">
                <a:extLst>
                  <a:ext uri="{FF2B5EF4-FFF2-40B4-BE49-F238E27FC236}">
                    <a16:creationId xmlns:a16="http://schemas.microsoft.com/office/drawing/2014/main" id="{635046C3-9180-5403-3998-81329A3C854C}"/>
                  </a:ext>
                </a:extLst>
              </p:cNvPr>
              <p:cNvSpPr/>
              <p:nvPr/>
            </p:nvSpPr>
            <p:spPr>
              <a:xfrm rot="5400000">
                <a:off x="8250676" y="1833454"/>
                <a:ext cx="286864" cy="627467"/>
              </a:xfrm>
              <a:prstGeom prst="ellipse">
                <a:avLst/>
              </a:prstGeom>
              <a:no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alatino Linotype" panose="02040502050505030304"/>
                  <a:ea typeface="华文细黑" panose="02010600040101010101" charset="-122"/>
                  <a:cs typeface="+mn-cs"/>
                </a:endParaRPr>
              </a:p>
            </p:txBody>
          </p:sp>
          <p:grpSp>
            <p:nvGrpSpPr>
              <p:cNvPr id="59" name="组合 58">
                <a:extLst>
                  <a:ext uri="{FF2B5EF4-FFF2-40B4-BE49-F238E27FC236}">
                    <a16:creationId xmlns:a16="http://schemas.microsoft.com/office/drawing/2014/main" id="{BD094D91-C875-C36C-4E48-6B08BDFE4981}"/>
                  </a:ext>
                </a:extLst>
              </p:cNvPr>
              <p:cNvGrpSpPr/>
              <p:nvPr/>
            </p:nvGrpSpPr>
            <p:grpSpPr>
              <a:xfrm>
                <a:off x="7638004" y="1936591"/>
                <a:ext cx="1517366" cy="421190"/>
                <a:chOff x="5552337" y="2635738"/>
                <a:chExt cx="1744623" cy="484276"/>
              </a:xfrm>
            </p:grpSpPr>
            <p:cxnSp>
              <p:nvCxnSpPr>
                <p:cNvPr id="60" name="直接连接符 59">
                  <a:extLst>
                    <a:ext uri="{FF2B5EF4-FFF2-40B4-BE49-F238E27FC236}">
                      <a16:creationId xmlns:a16="http://schemas.microsoft.com/office/drawing/2014/main" id="{68E1F822-4CB9-C2AB-F67A-4A05178F51E5}"/>
                    </a:ext>
                  </a:extLst>
                </p:cNvPr>
                <p:cNvCxnSpPr/>
                <p:nvPr/>
              </p:nvCxnSpPr>
              <p:spPr>
                <a:xfrm flipH="1">
                  <a:off x="5552338" y="2891417"/>
                  <a:ext cx="508625" cy="228597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直接连接符 60">
                  <a:extLst>
                    <a:ext uri="{FF2B5EF4-FFF2-40B4-BE49-F238E27FC236}">
                      <a16:creationId xmlns:a16="http://schemas.microsoft.com/office/drawing/2014/main" id="{D957AC44-9554-7246-93D3-2357A7E20781}"/>
                    </a:ext>
                  </a:extLst>
                </p:cNvPr>
                <p:cNvCxnSpPr/>
                <p:nvPr/>
              </p:nvCxnSpPr>
              <p:spPr>
                <a:xfrm flipH="1">
                  <a:off x="6788335" y="2635738"/>
                  <a:ext cx="508625" cy="228598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直接连接符 61">
                  <a:extLst>
                    <a:ext uri="{FF2B5EF4-FFF2-40B4-BE49-F238E27FC236}">
                      <a16:creationId xmlns:a16="http://schemas.microsoft.com/office/drawing/2014/main" id="{4ED9523F-3FD9-D9E8-C73E-E2089BB9D0E5}"/>
                    </a:ext>
                  </a:extLst>
                </p:cNvPr>
                <p:cNvCxnSpPr/>
                <p:nvPr/>
              </p:nvCxnSpPr>
              <p:spPr>
                <a:xfrm flipH="1" flipV="1">
                  <a:off x="6788319" y="2891417"/>
                  <a:ext cx="508625" cy="228597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直接连接符 62">
                  <a:extLst>
                    <a:ext uri="{FF2B5EF4-FFF2-40B4-BE49-F238E27FC236}">
                      <a16:creationId xmlns:a16="http://schemas.microsoft.com/office/drawing/2014/main" id="{F1C67B54-B04B-6613-C628-9636EC7A2616}"/>
                    </a:ext>
                  </a:extLst>
                </p:cNvPr>
                <p:cNvCxnSpPr/>
                <p:nvPr/>
              </p:nvCxnSpPr>
              <p:spPr>
                <a:xfrm flipH="1" flipV="1">
                  <a:off x="5552337" y="2635738"/>
                  <a:ext cx="508625" cy="228598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2" name="组合 11">
              <a:extLst>
                <a:ext uri="{FF2B5EF4-FFF2-40B4-BE49-F238E27FC236}">
                  <a16:creationId xmlns:a16="http://schemas.microsoft.com/office/drawing/2014/main" id="{A131DFB3-228C-B19B-AAA6-1AC6068D9C17}"/>
                </a:ext>
              </a:extLst>
            </p:cNvPr>
            <p:cNvGrpSpPr/>
            <p:nvPr/>
          </p:nvGrpSpPr>
          <p:grpSpPr>
            <a:xfrm rot="5400000">
              <a:off x="872390" y="5715599"/>
              <a:ext cx="1517366" cy="421190"/>
              <a:chOff x="7638004" y="1936591"/>
              <a:chExt cx="1517366" cy="421190"/>
            </a:xfrm>
          </p:grpSpPr>
          <p:sp>
            <p:nvSpPr>
              <p:cNvPr id="52" name="椭圆 51">
                <a:extLst>
                  <a:ext uri="{FF2B5EF4-FFF2-40B4-BE49-F238E27FC236}">
                    <a16:creationId xmlns:a16="http://schemas.microsoft.com/office/drawing/2014/main" id="{AE18DE2C-6610-C90B-9CB0-3375B7B3178A}"/>
                  </a:ext>
                </a:extLst>
              </p:cNvPr>
              <p:cNvSpPr/>
              <p:nvPr/>
            </p:nvSpPr>
            <p:spPr>
              <a:xfrm rot="5400000">
                <a:off x="8250676" y="1833454"/>
                <a:ext cx="286864" cy="627467"/>
              </a:xfrm>
              <a:prstGeom prst="ellipse">
                <a:avLst/>
              </a:prstGeom>
              <a:no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alatino Linotype" panose="02040502050505030304"/>
                  <a:ea typeface="华文细黑" panose="02010600040101010101" charset="-122"/>
                  <a:cs typeface="+mn-cs"/>
                </a:endParaRPr>
              </a:p>
            </p:txBody>
          </p:sp>
          <p:grpSp>
            <p:nvGrpSpPr>
              <p:cNvPr id="53" name="组合 52">
                <a:extLst>
                  <a:ext uri="{FF2B5EF4-FFF2-40B4-BE49-F238E27FC236}">
                    <a16:creationId xmlns:a16="http://schemas.microsoft.com/office/drawing/2014/main" id="{2C883FB4-6145-521F-2A95-2FCC63CB8EA1}"/>
                  </a:ext>
                </a:extLst>
              </p:cNvPr>
              <p:cNvGrpSpPr/>
              <p:nvPr/>
            </p:nvGrpSpPr>
            <p:grpSpPr>
              <a:xfrm>
                <a:off x="7638004" y="1936591"/>
                <a:ext cx="1517366" cy="421190"/>
                <a:chOff x="5552337" y="2635738"/>
                <a:chExt cx="1744623" cy="484276"/>
              </a:xfrm>
            </p:grpSpPr>
            <p:cxnSp>
              <p:nvCxnSpPr>
                <p:cNvPr id="54" name="直接连接符 53">
                  <a:extLst>
                    <a:ext uri="{FF2B5EF4-FFF2-40B4-BE49-F238E27FC236}">
                      <a16:creationId xmlns:a16="http://schemas.microsoft.com/office/drawing/2014/main" id="{19F52926-6881-7CD3-77F2-3D14CEEF319C}"/>
                    </a:ext>
                  </a:extLst>
                </p:cNvPr>
                <p:cNvCxnSpPr/>
                <p:nvPr/>
              </p:nvCxnSpPr>
              <p:spPr>
                <a:xfrm flipH="1">
                  <a:off x="5552338" y="2891417"/>
                  <a:ext cx="508625" cy="228597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直接连接符 54">
                  <a:extLst>
                    <a:ext uri="{FF2B5EF4-FFF2-40B4-BE49-F238E27FC236}">
                      <a16:creationId xmlns:a16="http://schemas.microsoft.com/office/drawing/2014/main" id="{F64A2D30-975D-1416-E40D-B8BFCB262900}"/>
                    </a:ext>
                  </a:extLst>
                </p:cNvPr>
                <p:cNvCxnSpPr/>
                <p:nvPr/>
              </p:nvCxnSpPr>
              <p:spPr>
                <a:xfrm flipH="1">
                  <a:off x="6788335" y="2635738"/>
                  <a:ext cx="508625" cy="228598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直接连接符 55">
                  <a:extLst>
                    <a:ext uri="{FF2B5EF4-FFF2-40B4-BE49-F238E27FC236}">
                      <a16:creationId xmlns:a16="http://schemas.microsoft.com/office/drawing/2014/main" id="{4E69BA65-D8FB-3B23-16A4-7451DE179758}"/>
                    </a:ext>
                  </a:extLst>
                </p:cNvPr>
                <p:cNvCxnSpPr/>
                <p:nvPr/>
              </p:nvCxnSpPr>
              <p:spPr>
                <a:xfrm flipH="1" flipV="1">
                  <a:off x="6788319" y="2891417"/>
                  <a:ext cx="508625" cy="228597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直接连接符 56">
                  <a:extLst>
                    <a:ext uri="{FF2B5EF4-FFF2-40B4-BE49-F238E27FC236}">
                      <a16:creationId xmlns:a16="http://schemas.microsoft.com/office/drawing/2014/main" id="{BF8AF7EF-9B61-1017-1602-B83BE0A55FCC}"/>
                    </a:ext>
                  </a:extLst>
                </p:cNvPr>
                <p:cNvCxnSpPr/>
                <p:nvPr/>
              </p:nvCxnSpPr>
              <p:spPr>
                <a:xfrm flipH="1" flipV="1">
                  <a:off x="5552337" y="2635738"/>
                  <a:ext cx="508625" cy="228598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F180D721-A7D3-820D-F1C5-E4456BEDA8CE}"/>
                </a:ext>
              </a:extLst>
            </p:cNvPr>
            <p:cNvSpPr txBox="1"/>
            <p:nvPr/>
          </p:nvSpPr>
          <p:spPr>
            <a:xfrm>
              <a:off x="3023004" y="2048987"/>
              <a:ext cx="1919428" cy="6196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alatino Linotype" panose="02040502050505030304"/>
                  <a:ea typeface="华文细黑" panose="02010600040101010101" charset="-122"/>
                  <a:cs typeface="+mn-cs"/>
                </a:rPr>
                <a:t>{1,3} - cut</a:t>
              </a: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 panose="02040502050505030304"/>
                <a:ea typeface="华文细黑" panose="02010600040101010101" charset="-122"/>
                <a:cs typeface="+mn-cs"/>
              </a:endParaRPr>
            </a:p>
          </p:txBody>
        </p:sp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id="{4BFA19D0-D744-F93C-979A-25B681D0932C}"/>
                </a:ext>
              </a:extLst>
            </p:cNvPr>
            <p:cNvSpPr txBox="1"/>
            <p:nvPr/>
          </p:nvSpPr>
          <p:spPr>
            <a:xfrm>
              <a:off x="5725115" y="2020532"/>
              <a:ext cx="1919428" cy="6196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alatino Linotype" panose="02040502050505030304"/>
                  <a:ea typeface="华文细黑" panose="02010600040101010101" charset="-122"/>
                  <a:cs typeface="+mn-cs"/>
                </a:rPr>
                <a:t>{2,4} - cut</a:t>
              </a: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 panose="02040502050505030304"/>
                <a:ea typeface="华文细黑" panose="02010600040101010101" charset="-122"/>
                <a:cs typeface="+mn-cs"/>
              </a:endParaRPr>
            </a:p>
          </p:txBody>
        </p:sp>
        <p:grpSp>
          <p:nvGrpSpPr>
            <p:cNvPr id="22" name="组合 21">
              <a:extLst>
                <a:ext uri="{FF2B5EF4-FFF2-40B4-BE49-F238E27FC236}">
                  <a16:creationId xmlns:a16="http://schemas.microsoft.com/office/drawing/2014/main" id="{2AB63E60-308D-B6C2-9998-94C22632A449}"/>
                </a:ext>
              </a:extLst>
            </p:cNvPr>
            <p:cNvGrpSpPr/>
            <p:nvPr/>
          </p:nvGrpSpPr>
          <p:grpSpPr>
            <a:xfrm>
              <a:off x="3608995" y="2956670"/>
              <a:ext cx="1517366" cy="1052566"/>
              <a:chOff x="5552337" y="1947351"/>
              <a:chExt cx="1744623" cy="1210212"/>
            </a:xfrm>
          </p:grpSpPr>
          <p:sp>
            <p:nvSpPr>
              <p:cNvPr id="47" name="矩形 46">
                <a:extLst>
                  <a:ext uri="{FF2B5EF4-FFF2-40B4-BE49-F238E27FC236}">
                    <a16:creationId xmlns:a16="http://schemas.microsoft.com/office/drawing/2014/main" id="{0DBBCD7C-C7AF-0B1F-8939-6810B9240B70}"/>
                  </a:ext>
                </a:extLst>
              </p:cNvPr>
              <p:cNvSpPr/>
              <p:nvPr/>
            </p:nvSpPr>
            <p:spPr>
              <a:xfrm>
                <a:off x="6060963" y="2175951"/>
                <a:ext cx="764200" cy="753016"/>
              </a:xfrm>
              <a:prstGeom prst="rect">
                <a:avLst/>
              </a:prstGeom>
              <a:noFill/>
              <a:ln w="19050">
                <a:solidFill>
                  <a:schemeClr val="bg1"/>
                </a:solidFill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alatino Linotype" panose="02040502050505030304"/>
                  <a:ea typeface="华文细黑" panose="02010600040101010101" charset="-122"/>
                  <a:cs typeface="+mn-cs"/>
                </a:endParaRPr>
              </a:p>
            </p:txBody>
          </p:sp>
          <p:cxnSp>
            <p:nvCxnSpPr>
              <p:cNvPr id="48" name="直接连接符 47">
                <a:extLst>
                  <a:ext uri="{FF2B5EF4-FFF2-40B4-BE49-F238E27FC236}">
                    <a16:creationId xmlns:a16="http://schemas.microsoft.com/office/drawing/2014/main" id="{BBB57517-C650-1DEE-147F-8F84B8297DC2}"/>
                  </a:ext>
                </a:extLst>
              </p:cNvPr>
              <p:cNvCxnSpPr/>
              <p:nvPr/>
            </p:nvCxnSpPr>
            <p:spPr>
              <a:xfrm flipH="1">
                <a:off x="5552338" y="2928966"/>
                <a:ext cx="508625" cy="228597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直接连接符 48">
                <a:extLst>
                  <a:ext uri="{FF2B5EF4-FFF2-40B4-BE49-F238E27FC236}">
                    <a16:creationId xmlns:a16="http://schemas.microsoft.com/office/drawing/2014/main" id="{D11C02AF-4AE5-9377-C969-AA494100A354}"/>
                  </a:ext>
                </a:extLst>
              </p:cNvPr>
              <p:cNvCxnSpPr/>
              <p:nvPr/>
            </p:nvCxnSpPr>
            <p:spPr>
              <a:xfrm flipH="1">
                <a:off x="6788335" y="1947351"/>
                <a:ext cx="508625" cy="228597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接连接符 49">
                <a:extLst>
                  <a:ext uri="{FF2B5EF4-FFF2-40B4-BE49-F238E27FC236}">
                    <a16:creationId xmlns:a16="http://schemas.microsoft.com/office/drawing/2014/main" id="{5236A9B8-DB4E-0F12-87F3-BF8388302A7A}"/>
                  </a:ext>
                </a:extLst>
              </p:cNvPr>
              <p:cNvCxnSpPr/>
              <p:nvPr/>
            </p:nvCxnSpPr>
            <p:spPr>
              <a:xfrm flipH="1" flipV="1">
                <a:off x="6788319" y="2928965"/>
                <a:ext cx="508625" cy="228597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接连接符 50">
                <a:extLst>
                  <a:ext uri="{FF2B5EF4-FFF2-40B4-BE49-F238E27FC236}">
                    <a16:creationId xmlns:a16="http://schemas.microsoft.com/office/drawing/2014/main" id="{406BBFCC-5C9C-A9D9-7041-127BB2B77582}"/>
                  </a:ext>
                </a:extLst>
              </p:cNvPr>
              <p:cNvCxnSpPr/>
              <p:nvPr/>
            </p:nvCxnSpPr>
            <p:spPr>
              <a:xfrm flipH="1" flipV="1">
                <a:off x="5552337" y="1947351"/>
                <a:ext cx="508625" cy="228597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组合 23">
              <a:extLst>
                <a:ext uri="{FF2B5EF4-FFF2-40B4-BE49-F238E27FC236}">
                  <a16:creationId xmlns:a16="http://schemas.microsoft.com/office/drawing/2014/main" id="{2D991A0D-1499-0BAC-A44D-BC5B8BAF84DC}"/>
                </a:ext>
              </a:extLst>
            </p:cNvPr>
            <p:cNvGrpSpPr/>
            <p:nvPr/>
          </p:nvGrpSpPr>
          <p:grpSpPr>
            <a:xfrm>
              <a:off x="5952830" y="2956670"/>
              <a:ext cx="1517366" cy="1052566"/>
              <a:chOff x="5552337" y="1947351"/>
              <a:chExt cx="1744623" cy="1210212"/>
            </a:xfrm>
          </p:grpSpPr>
          <p:sp>
            <p:nvSpPr>
              <p:cNvPr id="41" name="矩形 40">
                <a:extLst>
                  <a:ext uri="{FF2B5EF4-FFF2-40B4-BE49-F238E27FC236}">
                    <a16:creationId xmlns:a16="http://schemas.microsoft.com/office/drawing/2014/main" id="{71ACDBBC-3127-8A19-AEF1-3241956152F0}"/>
                  </a:ext>
                </a:extLst>
              </p:cNvPr>
              <p:cNvSpPr/>
              <p:nvPr/>
            </p:nvSpPr>
            <p:spPr>
              <a:xfrm>
                <a:off x="6060963" y="2175951"/>
                <a:ext cx="764200" cy="753016"/>
              </a:xfrm>
              <a:prstGeom prst="rect">
                <a:avLst/>
              </a:prstGeom>
              <a:noFill/>
              <a:ln w="19050">
                <a:solidFill>
                  <a:schemeClr val="bg1"/>
                </a:solidFill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alatino Linotype" panose="02040502050505030304"/>
                  <a:ea typeface="华文细黑" panose="02010600040101010101" charset="-122"/>
                  <a:cs typeface="+mn-cs"/>
                </a:endParaRPr>
              </a:p>
            </p:txBody>
          </p:sp>
          <p:cxnSp>
            <p:nvCxnSpPr>
              <p:cNvPr id="42" name="直接连接符 41">
                <a:extLst>
                  <a:ext uri="{FF2B5EF4-FFF2-40B4-BE49-F238E27FC236}">
                    <a16:creationId xmlns:a16="http://schemas.microsoft.com/office/drawing/2014/main" id="{1A4D8790-0430-6A65-B2C8-6DE5A85729C2}"/>
                  </a:ext>
                </a:extLst>
              </p:cNvPr>
              <p:cNvCxnSpPr/>
              <p:nvPr/>
            </p:nvCxnSpPr>
            <p:spPr>
              <a:xfrm flipH="1">
                <a:off x="5552338" y="2928966"/>
                <a:ext cx="508625" cy="228597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连接符 42">
                <a:extLst>
                  <a:ext uri="{FF2B5EF4-FFF2-40B4-BE49-F238E27FC236}">
                    <a16:creationId xmlns:a16="http://schemas.microsoft.com/office/drawing/2014/main" id="{89C2E5BC-3ACF-C23A-C232-5187BD6D6B09}"/>
                  </a:ext>
                </a:extLst>
              </p:cNvPr>
              <p:cNvCxnSpPr/>
              <p:nvPr/>
            </p:nvCxnSpPr>
            <p:spPr>
              <a:xfrm flipH="1">
                <a:off x="6788335" y="1947351"/>
                <a:ext cx="508625" cy="228597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直接连接符 43">
                <a:extLst>
                  <a:ext uri="{FF2B5EF4-FFF2-40B4-BE49-F238E27FC236}">
                    <a16:creationId xmlns:a16="http://schemas.microsoft.com/office/drawing/2014/main" id="{E5D059DF-5D24-4734-DAD4-6BC4B0163FD9}"/>
                  </a:ext>
                </a:extLst>
              </p:cNvPr>
              <p:cNvCxnSpPr/>
              <p:nvPr/>
            </p:nvCxnSpPr>
            <p:spPr>
              <a:xfrm flipH="1" flipV="1">
                <a:off x="6788319" y="2928965"/>
                <a:ext cx="508625" cy="228597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接连接符 45">
                <a:extLst>
                  <a:ext uri="{FF2B5EF4-FFF2-40B4-BE49-F238E27FC236}">
                    <a16:creationId xmlns:a16="http://schemas.microsoft.com/office/drawing/2014/main" id="{21F9C293-B5ED-0A83-5014-4C27B0325DF3}"/>
                  </a:ext>
                </a:extLst>
              </p:cNvPr>
              <p:cNvCxnSpPr/>
              <p:nvPr/>
            </p:nvCxnSpPr>
            <p:spPr>
              <a:xfrm flipH="1" flipV="1">
                <a:off x="5552337" y="1947351"/>
                <a:ext cx="508625" cy="228597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组合 25">
              <a:extLst>
                <a:ext uri="{FF2B5EF4-FFF2-40B4-BE49-F238E27FC236}">
                  <a16:creationId xmlns:a16="http://schemas.microsoft.com/office/drawing/2014/main" id="{7FAD2628-DA31-59EF-02A7-08F6EA956EEB}"/>
                </a:ext>
              </a:extLst>
            </p:cNvPr>
            <p:cNvGrpSpPr/>
            <p:nvPr/>
          </p:nvGrpSpPr>
          <p:grpSpPr>
            <a:xfrm>
              <a:off x="3657413" y="4429165"/>
              <a:ext cx="1517366" cy="421190"/>
              <a:chOff x="7638004" y="1936591"/>
              <a:chExt cx="1517366" cy="421190"/>
            </a:xfrm>
          </p:grpSpPr>
          <p:sp>
            <p:nvSpPr>
              <p:cNvPr id="35" name="椭圆 34">
                <a:extLst>
                  <a:ext uri="{FF2B5EF4-FFF2-40B4-BE49-F238E27FC236}">
                    <a16:creationId xmlns:a16="http://schemas.microsoft.com/office/drawing/2014/main" id="{A0FE5CBD-4CAC-DC15-770D-C4173313C5C5}"/>
                  </a:ext>
                </a:extLst>
              </p:cNvPr>
              <p:cNvSpPr/>
              <p:nvPr/>
            </p:nvSpPr>
            <p:spPr>
              <a:xfrm rot="5400000">
                <a:off x="8250676" y="1833454"/>
                <a:ext cx="286864" cy="627467"/>
              </a:xfrm>
              <a:prstGeom prst="ellipse">
                <a:avLst/>
              </a:prstGeom>
              <a:no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alatino Linotype" panose="02040502050505030304"/>
                  <a:ea typeface="华文细黑" panose="02010600040101010101" charset="-122"/>
                  <a:cs typeface="+mn-cs"/>
                </a:endParaRPr>
              </a:p>
            </p:txBody>
          </p:sp>
          <p:grpSp>
            <p:nvGrpSpPr>
              <p:cNvPr id="36" name="组合 35">
                <a:extLst>
                  <a:ext uri="{FF2B5EF4-FFF2-40B4-BE49-F238E27FC236}">
                    <a16:creationId xmlns:a16="http://schemas.microsoft.com/office/drawing/2014/main" id="{AFC8881D-F55F-0E8C-8469-0826913B6E67}"/>
                  </a:ext>
                </a:extLst>
              </p:cNvPr>
              <p:cNvGrpSpPr/>
              <p:nvPr/>
            </p:nvGrpSpPr>
            <p:grpSpPr>
              <a:xfrm>
                <a:off x="7638004" y="1936591"/>
                <a:ext cx="1517366" cy="421190"/>
                <a:chOff x="5552337" y="2635738"/>
                <a:chExt cx="1744623" cy="484276"/>
              </a:xfrm>
            </p:grpSpPr>
            <p:cxnSp>
              <p:nvCxnSpPr>
                <p:cNvPr id="37" name="直接连接符 36">
                  <a:extLst>
                    <a:ext uri="{FF2B5EF4-FFF2-40B4-BE49-F238E27FC236}">
                      <a16:creationId xmlns:a16="http://schemas.microsoft.com/office/drawing/2014/main" id="{5A825375-EC3B-7039-727A-73E4B6A5F873}"/>
                    </a:ext>
                  </a:extLst>
                </p:cNvPr>
                <p:cNvCxnSpPr/>
                <p:nvPr/>
              </p:nvCxnSpPr>
              <p:spPr>
                <a:xfrm flipH="1">
                  <a:off x="5552338" y="2891417"/>
                  <a:ext cx="508625" cy="228597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直接连接符 37">
                  <a:extLst>
                    <a:ext uri="{FF2B5EF4-FFF2-40B4-BE49-F238E27FC236}">
                      <a16:creationId xmlns:a16="http://schemas.microsoft.com/office/drawing/2014/main" id="{BF17CD9D-90BF-A731-7063-48671009879C}"/>
                    </a:ext>
                  </a:extLst>
                </p:cNvPr>
                <p:cNvCxnSpPr/>
                <p:nvPr/>
              </p:nvCxnSpPr>
              <p:spPr>
                <a:xfrm flipH="1">
                  <a:off x="6788335" y="2635738"/>
                  <a:ext cx="508625" cy="228598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直接连接符 38">
                  <a:extLst>
                    <a:ext uri="{FF2B5EF4-FFF2-40B4-BE49-F238E27FC236}">
                      <a16:creationId xmlns:a16="http://schemas.microsoft.com/office/drawing/2014/main" id="{B93906E9-19A5-FF60-951D-91C4B583BCCB}"/>
                    </a:ext>
                  </a:extLst>
                </p:cNvPr>
                <p:cNvCxnSpPr/>
                <p:nvPr/>
              </p:nvCxnSpPr>
              <p:spPr>
                <a:xfrm flipH="1" flipV="1">
                  <a:off x="6788319" y="2891417"/>
                  <a:ext cx="508625" cy="228597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直接连接符 39">
                  <a:extLst>
                    <a:ext uri="{FF2B5EF4-FFF2-40B4-BE49-F238E27FC236}">
                      <a16:creationId xmlns:a16="http://schemas.microsoft.com/office/drawing/2014/main" id="{8FF75E0E-2DA7-7432-31FC-6ECDE53DF2DC}"/>
                    </a:ext>
                  </a:extLst>
                </p:cNvPr>
                <p:cNvCxnSpPr/>
                <p:nvPr/>
              </p:nvCxnSpPr>
              <p:spPr>
                <a:xfrm flipH="1" flipV="1">
                  <a:off x="5552337" y="2635738"/>
                  <a:ext cx="508625" cy="228598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7" name="组合 26">
              <a:extLst>
                <a:ext uri="{FF2B5EF4-FFF2-40B4-BE49-F238E27FC236}">
                  <a16:creationId xmlns:a16="http://schemas.microsoft.com/office/drawing/2014/main" id="{32A1A053-40D9-5240-ADDD-B6FD38E4A8DB}"/>
                </a:ext>
              </a:extLst>
            </p:cNvPr>
            <p:cNvGrpSpPr/>
            <p:nvPr/>
          </p:nvGrpSpPr>
          <p:grpSpPr>
            <a:xfrm rot="5400000">
              <a:off x="6037333" y="5701328"/>
              <a:ext cx="1517366" cy="421190"/>
              <a:chOff x="7638004" y="1936591"/>
              <a:chExt cx="1517366" cy="421190"/>
            </a:xfrm>
          </p:grpSpPr>
          <p:sp>
            <p:nvSpPr>
              <p:cNvPr id="28" name="椭圆 27">
                <a:extLst>
                  <a:ext uri="{FF2B5EF4-FFF2-40B4-BE49-F238E27FC236}">
                    <a16:creationId xmlns:a16="http://schemas.microsoft.com/office/drawing/2014/main" id="{F4E7791F-7426-A489-2790-4BB7598FB2D4}"/>
                  </a:ext>
                </a:extLst>
              </p:cNvPr>
              <p:cNvSpPr/>
              <p:nvPr/>
            </p:nvSpPr>
            <p:spPr>
              <a:xfrm rot="5400000">
                <a:off x="8250676" y="1833454"/>
                <a:ext cx="286864" cy="627467"/>
              </a:xfrm>
              <a:prstGeom prst="ellipse">
                <a:avLst/>
              </a:prstGeom>
              <a:no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alatino Linotype" panose="02040502050505030304"/>
                  <a:ea typeface="华文细黑" panose="02010600040101010101" charset="-122"/>
                  <a:cs typeface="+mn-cs"/>
                </a:endParaRPr>
              </a:p>
            </p:txBody>
          </p:sp>
          <p:grpSp>
            <p:nvGrpSpPr>
              <p:cNvPr id="29" name="组合 28">
                <a:extLst>
                  <a:ext uri="{FF2B5EF4-FFF2-40B4-BE49-F238E27FC236}">
                    <a16:creationId xmlns:a16="http://schemas.microsoft.com/office/drawing/2014/main" id="{D1E90D4C-84E7-281C-25FB-DA650D5EDDA8}"/>
                  </a:ext>
                </a:extLst>
              </p:cNvPr>
              <p:cNvGrpSpPr/>
              <p:nvPr/>
            </p:nvGrpSpPr>
            <p:grpSpPr>
              <a:xfrm>
                <a:off x="7638004" y="1936591"/>
                <a:ext cx="1517366" cy="421190"/>
                <a:chOff x="5552337" y="2635738"/>
                <a:chExt cx="1744623" cy="484276"/>
              </a:xfrm>
            </p:grpSpPr>
            <p:cxnSp>
              <p:nvCxnSpPr>
                <p:cNvPr id="30" name="直接连接符 29">
                  <a:extLst>
                    <a:ext uri="{FF2B5EF4-FFF2-40B4-BE49-F238E27FC236}">
                      <a16:creationId xmlns:a16="http://schemas.microsoft.com/office/drawing/2014/main" id="{8B141925-AC48-FA7B-E0B0-29074718CC1E}"/>
                    </a:ext>
                  </a:extLst>
                </p:cNvPr>
                <p:cNvCxnSpPr/>
                <p:nvPr/>
              </p:nvCxnSpPr>
              <p:spPr>
                <a:xfrm flipH="1">
                  <a:off x="5552338" y="2891417"/>
                  <a:ext cx="508625" cy="228597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直接连接符 30">
                  <a:extLst>
                    <a:ext uri="{FF2B5EF4-FFF2-40B4-BE49-F238E27FC236}">
                      <a16:creationId xmlns:a16="http://schemas.microsoft.com/office/drawing/2014/main" id="{A820B6DE-B482-EF94-AE15-DE9D2366F7FA}"/>
                    </a:ext>
                  </a:extLst>
                </p:cNvPr>
                <p:cNvCxnSpPr/>
                <p:nvPr/>
              </p:nvCxnSpPr>
              <p:spPr>
                <a:xfrm flipH="1">
                  <a:off x="6788335" y="2635738"/>
                  <a:ext cx="508625" cy="228598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直接连接符 32">
                  <a:extLst>
                    <a:ext uri="{FF2B5EF4-FFF2-40B4-BE49-F238E27FC236}">
                      <a16:creationId xmlns:a16="http://schemas.microsoft.com/office/drawing/2014/main" id="{4ADB55BA-3D7C-5E66-D794-FA1C004C2406}"/>
                    </a:ext>
                  </a:extLst>
                </p:cNvPr>
                <p:cNvCxnSpPr/>
                <p:nvPr/>
              </p:nvCxnSpPr>
              <p:spPr>
                <a:xfrm flipH="1" flipV="1">
                  <a:off x="6788319" y="2891417"/>
                  <a:ext cx="508625" cy="228597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直接连接符 33">
                  <a:extLst>
                    <a:ext uri="{FF2B5EF4-FFF2-40B4-BE49-F238E27FC236}">
                      <a16:creationId xmlns:a16="http://schemas.microsoft.com/office/drawing/2014/main" id="{6CD9A1C3-0419-E72D-0CC9-9A3456B7C4CD}"/>
                    </a:ext>
                  </a:extLst>
                </p:cNvPr>
                <p:cNvCxnSpPr/>
                <p:nvPr/>
              </p:nvCxnSpPr>
              <p:spPr>
                <a:xfrm flipH="1" flipV="1">
                  <a:off x="5552337" y="2635738"/>
                  <a:ext cx="508625" cy="228598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pic>
        <p:nvPicPr>
          <p:cNvPr id="182" name="图形 181">
            <a:extLst>
              <a:ext uri="{FF2B5EF4-FFF2-40B4-BE49-F238E27FC236}">
                <a16:creationId xmlns:a16="http://schemas.microsoft.com/office/drawing/2014/main" id="{E5EEE0A0-2AB6-3B45-1F55-B6820AF5E552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460042" y="1960362"/>
            <a:ext cx="7114671" cy="629041"/>
          </a:xfrm>
          <a:prstGeom prst="rect">
            <a:avLst/>
          </a:prstGeom>
        </p:spPr>
      </p:pic>
      <p:pic>
        <p:nvPicPr>
          <p:cNvPr id="183" name="图形 182">
            <a:extLst>
              <a:ext uri="{FF2B5EF4-FFF2-40B4-BE49-F238E27FC236}">
                <a16:creationId xmlns:a16="http://schemas.microsoft.com/office/drawing/2014/main" id="{690367A3-0567-9F3F-F4DE-FB7374B52D3A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0042" y="1149632"/>
            <a:ext cx="7114669" cy="629041"/>
          </a:xfrm>
          <a:prstGeom prst="rect">
            <a:avLst/>
          </a:prstGeom>
        </p:spPr>
      </p:pic>
      <p:pic>
        <p:nvPicPr>
          <p:cNvPr id="184" name="图形 183">
            <a:extLst>
              <a:ext uri="{FF2B5EF4-FFF2-40B4-BE49-F238E27FC236}">
                <a16:creationId xmlns:a16="http://schemas.microsoft.com/office/drawing/2014/main" id="{C0232860-3AD7-726E-4CA1-C48EF9AC2ED2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60042" y="3539755"/>
            <a:ext cx="5314311" cy="629041"/>
          </a:xfrm>
          <a:prstGeom prst="rect">
            <a:avLst/>
          </a:prstGeom>
        </p:spPr>
      </p:pic>
      <p:sp>
        <p:nvSpPr>
          <p:cNvPr id="185" name="箭头: 下 184">
            <a:extLst>
              <a:ext uri="{FF2B5EF4-FFF2-40B4-BE49-F238E27FC236}">
                <a16:creationId xmlns:a16="http://schemas.microsoft.com/office/drawing/2014/main" id="{36A96F51-CA51-5AF5-377A-4C8692068747}"/>
              </a:ext>
            </a:extLst>
          </p:cNvPr>
          <p:cNvSpPr/>
          <p:nvPr/>
        </p:nvSpPr>
        <p:spPr>
          <a:xfrm rot="10800000" flipV="1">
            <a:off x="750118" y="2640160"/>
            <a:ext cx="575453" cy="605218"/>
          </a:xfrm>
          <a:prstGeom prst="downArrow">
            <a:avLst/>
          </a:prstGeom>
          <a:noFill/>
          <a:ln w="12700" cap="flat" cmpd="sng" algn="ctr">
            <a:solidFill>
              <a:srgbClr val="66FFFF"/>
            </a:solidFill>
            <a:prstDash val="solid"/>
          </a:ln>
          <a:effectLst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alatino Linotype" panose="020405020505050303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86" name="文本框 185">
            <a:extLst>
              <a:ext uri="{FF2B5EF4-FFF2-40B4-BE49-F238E27FC236}">
                <a16:creationId xmlns:a16="http://schemas.microsoft.com/office/drawing/2014/main" id="{E4623FD6-DA53-EC02-C831-3C42ECEED30A}"/>
              </a:ext>
            </a:extLst>
          </p:cNvPr>
          <p:cNvSpPr txBox="1"/>
          <p:nvPr/>
        </p:nvSpPr>
        <p:spPr>
          <a:xfrm>
            <a:off x="1388433" y="2648323"/>
            <a:ext cx="9012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/>
                <a:ea typeface="华文细黑" panose="02010600040101010101" charset="-122"/>
                <a:cs typeface="+mn-cs"/>
              </a:rPr>
              <a:t>merge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/>
              <a:ea typeface="华文细黑" panose="02010600040101010101" charset="-122"/>
              <a:cs typeface="+mn-cs"/>
            </a:endParaRPr>
          </a:p>
        </p:txBody>
      </p:sp>
      <p:sp>
        <p:nvSpPr>
          <p:cNvPr id="187" name="文本框 186">
            <a:extLst>
              <a:ext uri="{FF2B5EF4-FFF2-40B4-BE49-F238E27FC236}">
                <a16:creationId xmlns:a16="http://schemas.microsoft.com/office/drawing/2014/main" id="{890A2DCE-AA46-451E-FDFD-97675707B98A}"/>
              </a:ext>
            </a:extLst>
          </p:cNvPr>
          <p:cNvSpPr txBox="1"/>
          <p:nvPr/>
        </p:nvSpPr>
        <p:spPr>
          <a:xfrm>
            <a:off x="200706" y="4383119"/>
            <a:ext cx="61300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/>
                <a:ea typeface="华文细黑" panose="02010600040101010101" charset="-122"/>
                <a:cs typeface="+mn-cs"/>
              </a:rPr>
              <a:t>Currently, </a:t>
            </a:r>
            <a:r>
              <a:rPr kumimoji="0" lang="en-US" altLang="zh-CN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/>
                <a:ea typeface="华文细黑" panose="02010600040101010101" charset="-122"/>
                <a:cs typeface="+mn-cs"/>
              </a:rPr>
              <a:t>NeatIBP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/>
                <a:ea typeface="华文细黑" panose="02010600040101010101" charset="-122"/>
                <a:cs typeface="+mn-cs"/>
              </a:rPr>
              <a:t> uses a “direct” merging strategy: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/>
              <a:ea typeface="华文细黑" panose="02010600040101010101" charset="-122"/>
              <a:cs typeface="+mn-cs"/>
            </a:endParaRPr>
          </a:p>
        </p:txBody>
      </p:sp>
      <p:pic>
        <p:nvPicPr>
          <p:cNvPr id="188" name="图形 187">
            <a:extLst>
              <a:ext uri="{FF2B5EF4-FFF2-40B4-BE49-F238E27FC236}">
                <a16:creationId xmlns:a16="http://schemas.microsoft.com/office/drawing/2014/main" id="{3EAEAD03-44C8-6B29-F1D0-4FE094DA0A43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729756" y="4303945"/>
            <a:ext cx="1554824" cy="428140"/>
          </a:xfrm>
          <a:prstGeom prst="rect">
            <a:avLst/>
          </a:prstGeom>
        </p:spPr>
      </p:pic>
      <p:pic>
        <p:nvPicPr>
          <p:cNvPr id="189" name="图形 188">
            <a:extLst>
              <a:ext uri="{FF2B5EF4-FFF2-40B4-BE49-F238E27FC236}">
                <a16:creationId xmlns:a16="http://schemas.microsoft.com/office/drawing/2014/main" id="{10FA089F-3335-C39D-49AC-D8440D8B4ED5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729756" y="3739984"/>
            <a:ext cx="1554824" cy="428140"/>
          </a:xfrm>
          <a:prstGeom prst="rect">
            <a:avLst/>
          </a:prstGeom>
        </p:spPr>
      </p:pic>
      <p:pic>
        <p:nvPicPr>
          <p:cNvPr id="190" name="图形 189">
            <a:extLst>
              <a:ext uri="{FF2B5EF4-FFF2-40B4-BE49-F238E27FC236}">
                <a16:creationId xmlns:a16="http://schemas.microsoft.com/office/drawing/2014/main" id="{A4FD7C69-B368-73B5-436B-ED1360339369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729756" y="4893035"/>
            <a:ext cx="2951913" cy="428140"/>
          </a:xfrm>
          <a:prstGeom prst="rect">
            <a:avLst/>
          </a:prstGeom>
        </p:spPr>
      </p:pic>
      <p:pic>
        <p:nvPicPr>
          <p:cNvPr id="191" name="图形 190">
            <a:extLst>
              <a:ext uri="{FF2B5EF4-FFF2-40B4-BE49-F238E27FC236}">
                <a16:creationId xmlns:a16="http://schemas.microsoft.com/office/drawing/2014/main" id="{6CFE3D1F-43F4-F37F-D48E-D806D716741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337470" y="3925687"/>
            <a:ext cx="209995" cy="1314973"/>
          </a:xfrm>
          <a:prstGeom prst="rect">
            <a:avLst/>
          </a:prstGeom>
        </p:spPr>
      </p:pic>
      <p:sp>
        <p:nvSpPr>
          <p:cNvPr id="192" name="矩形 191">
            <a:extLst>
              <a:ext uri="{FF2B5EF4-FFF2-40B4-BE49-F238E27FC236}">
                <a16:creationId xmlns:a16="http://schemas.microsoft.com/office/drawing/2014/main" id="{18DC17A3-B120-B76B-3C14-6C70ED68FFFC}"/>
              </a:ext>
            </a:extLst>
          </p:cNvPr>
          <p:cNvSpPr/>
          <p:nvPr/>
        </p:nvSpPr>
        <p:spPr>
          <a:xfrm>
            <a:off x="7666060" y="4732085"/>
            <a:ext cx="2196104" cy="744155"/>
          </a:xfrm>
          <a:prstGeom prst="rect">
            <a:avLst/>
          </a:prstGeom>
          <a:noFill/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/>
              <a:ea typeface="华文细黑"/>
              <a:cs typeface="+mn-cs"/>
            </a:endParaRPr>
          </a:p>
        </p:txBody>
      </p:sp>
      <p:sp>
        <p:nvSpPr>
          <p:cNvPr id="193" name="文本框 192">
            <a:extLst>
              <a:ext uri="{FF2B5EF4-FFF2-40B4-BE49-F238E27FC236}">
                <a16:creationId xmlns:a16="http://schemas.microsoft.com/office/drawing/2014/main" id="{BC974D51-7DD7-943F-66C8-6EEA0C22B3BA}"/>
              </a:ext>
            </a:extLst>
          </p:cNvPr>
          <p:cNvSpPr txBox="1"/>
          <p:nvPr/>
        </p:nvSpPr>
        <p:spPr>
          <a:xfrm>
            <a:off x="9078297" y="4272082"/>
            <a:ext cx="27061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60000"/>
                    <a:lumOff val="40000"/>
                  </a:srgbClr>
                </a:solidFill>
                <a:effectLst/>
                <a:uLnTx/>
                <a:uFillTx/>
                <a:latin typeface="Palatino Linotype"/>
                <a:ea typeface="华文细黑" panose="02010600040101010101" charset="-122"/>
                <a:cs typeface="+mn-cs"/>
              </a:rPr>
              <a:t>Consistency condition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60000"/>
                  <a:lumOff val="40000"/>
                </a:srgbClr>
              </a:solidFill>
              <a:effectLst/>
              <a:uLnTx/>
              <a:uFillTx/>
              <a:latin typeface="Palatino Linotype"/>
              <a:ea typeface="华文细黑" panose="02010600040101010101" charset="-122"/>
              <a:cs typeface="+mn-cs"/>
            </a:endParaRPr>
          </a:p>
        </p:txBody>
      </p:sp>
      <p:sp>
        <p:nvSpPr>
          <p:cNvPr id="194" name="文本框 193">
            <a:extLst>
              <a:ext uri="{FF2B5EF4-FFF2-40B4-BE49-F238E27FC236}">
                <a16:creationId xmlns:a16="http://schemas.microsoft.com/office/drawing/2014/main" id="{05E849BD-FC3A-AA31-3C8A-0BB351E125BE}"/>
              </a:ext>
            </a:extLst>
          </p:cNvPr>
          <p:cNvSpPr txBox="1"/>
          <p:nvPr/>
        </p:nvSpPr>
        <p:spPr>
          <a:xfrm>
            <a:off x="247966" y="5588024"/>
            <a:ext cx="118017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/>
                <a:ea typeface="华文细黑" panose="02010600040101010101" charset="-122"/>
                <a:cs typeface="+mn-cs"/>
              </a:rPr>
              <a:t>NeatIBP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/>
                <a:ea typeface="华文细黑" panose="02010600040101010101" charset="-122"/>
                <a:cs typeface="+mn-cs"/>
              </a:rPr>
              <a:t> checks consistency conditions before merging the spanning cut systems. This step cannot be omitted because the condition is 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FFA7A7"/>
                </a:solidFill>
                <a:effectLst/>
                <a:uLnTx/>
                <a:uFillTx/>
                <a:latin typeface="Palatino Linotype"/>
                <a:ea typeface="华文细黑" panose="02010600040101010101" charset="-122"/>
                <a:cs typeface="+mn-cs"/>
              </a:rPr>
              <a:t>NOT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/>
                <a:ea typeface="华文细黑" panose="02010600040101010101" charset="-122"/>
                <a:cs typeface="+mn-cs"/>
              </a:rPr>
              <a:t> always guaranteed according to our observation.</a:t>
            </a:r>
          </a:p>
        </p:txBody>
      </p:sp>
    </p:spTree>
    <p:extLst>
      <p:ext uri="{BB962C8B-B14F-4D97-AF65-F5344CB8AC3E}">
        <p14:creationId xmlns:p14="http://schemas.microsoft.com/office/powerpoint/2010/main" val="128273699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B28B494-3750-3E02-4C89-47835FA855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68A51A91-0030-A4ED-356F-40F15B1FC991}"/>
              </a:ext>
            </a:extLst>
          </p:cNvPr>
          <p:cNvSpPr txBox="1"/>
          <p:nvPr/>
        </p:nvSpPr>
        <p:spPr>
          <a:xfrm>
            <a:off x="200706" y="235763"/>
            <a:ext cx="845218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/>
                <a:ea typeface="华文细黑" panose="02010600040101010101" charset="-122"/>
                <a:cs typeface="+mn-cs"/>
              </a:rPr>
              <a:t>A first look into the diagrams with inconsistency</a:t>
            </a:r>
            <a:endParaRPr kumimoji="0" lang="zh-CN" altLang="en-US" sz="3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/>
              <a:ea typeface="华文细黑" panose="02010600040101010101" charset="-122"/>
              <a:cs typeface="+mn-cs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F95CAB5E-3E88-9C19-80E7-1381549C362B}"/>
              </a:ext>
            </a:extLst>
          </p:cNvPr>
          <p:cNvSpPr txBox="1"/>
          <p:nvPr/>
        </p:nvSpPr>
        <p:spPr>
          <a:xfrm>
            <a:off x="200706" y="1542048"/>
            <a:ext cx="15041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/>
                <a:ea typeface="华文细黑" panose="02010600040101010101" charset="-122"/>
                <a:cs typeface="+mn-cs"/>
              </a:rPr>
              <a:t>A pattern: </a:t>
            </a:r>
            <a:endParaRPr kumimoji="0" lang="zh-CN" altLang="en-US" sz="2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/>
              <a:ea typeface="华文细黑" panose="02010600040101010101" charset="-122"/>
              <a:cs typeface="+mn-cs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8B7016C6-7B31-DBFE-F754-681DEEBCFC20}"/>
              </a:ext>
            </a:extLst>
          </p:cNvPr>
          <p:cNvSpPr txBox="1"/>
          <p:nvPr/>
        </p:nvSpPr>
        <p:spPr>
          <a:xfrm>
            <a:off x="5497286" y="785296"/>
            <a:ext cx="77832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Palatino Linotype"/>
                <a:ea typeface="华文细黑" panose="02010600040101010101" charset="-122"/>
                <a:cs typeface="+mn-cs"/>
              </a:rPr>
              <a:t>TBA in ZW, Yingxuan Xu, Yang Zhang, 26xx.xxxx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FFFF"/>
              </a:solidFill>
              <a:effectLst/>
              <a:uLnTx/>
              <a:uFillTx/>
              <a:latin typeface="Palatino Linotype"/>
              <a:ea typeface="华文细黑"/>
              <a:cs typeface="+mn-cs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442E4EE7-0183-2276-9CA5-75C4EBE68127}"/>
              </a:ext>
            </a:extLst>
          </p:cNvPr>
          <p:cNvSpPr txBox="1"/>
          <p:nvPr/>
        </p:nvSpPr>
        <p:spPr>
          <a:xfrm>
            <a:off x="1583190" y="4992786"/>
            <a:ext cx="32391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/>
                <a:ea typeface="华文细黑" panose="02010600040101010101" charset="-122"/>
                <a:cs typeface="+mn-cs"/>
              </a:rPr>
              <a:t>Safter: without internal massive propagators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/>
              <a:ea typeface="华文细黑" panose="02010600040101010101" charset="-122"/>
              <a:cs typeface="+mn-cs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8F8E7D85-F301-5C97-66AD-02E3DAFEA5E8}"/>
              </a:ext>
            </a:extLst>
          </p:cNvPr>
          <p:cNvSpPr txBox="1"/>
          <p:nvPr/>
        </p:nvSpPr>
        <p:spPr>
          <a:xfrm>
            <a:off x="7240130" y="4992786"/>
            <a:ext cx="32391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/>
                <a:ea typeface="华文细黑" panose="02010600040101010101" charset="-122"/>
                <a:cs typeface="+mn-cs"/>
              </a:rPr>
              <a:t>Less safe: with internal massive propagators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/>
              <a:ea typeface="华文细黑" panose="02010600040101010101" charset="-122"/>
              <a:cs typeface="+mn-cs"/>
            </a:endParaRPr>
          </a:p>
        </p:txBody>
      </p:sp>
      <p:grpSp>
        <p:nvGrpSpPr>
          <p:cNvPr id="129" name="组合 128">
            <a:extLst>
              <a:ext uri="{FF2B5EF4-FFF2-40B4-BE49-F238E27FC236}">
                <a16:creationId xmlns:a16="http://schemas.microsoft.com/office/drawing/2014/main" id="{05CA36E5-BFAD-E188-7EBA-AED0F3F9C298}"/>
              </a:ext>
            </a:extLst>
          </p:cNvPr>
          <p:cNvGrpSpPr/>
          <p:nvPr/>
        </p:nvGrpSpPr>
        <p:grpSpPr>
          <a:xfrm>
            <a:off x="7126150" y="2816694"/>
            <a:ext cx="2629338" cy="1847835"/>
            <a:chOff x="7019400" y="2786742"/>
            <a:chExt cx="2768745" cy="1945807"/>
          </a:xfrm>
        </p:grpSpPr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FC8ACD22-78C4-1C06-3071-D21458DFB9B4}"/>
                </a:ext>
              </a:extLst>
            </p:cNvPr>
            <p:cNvSpPr/>
            <p:nvPr/>
          </p:nvSpPr>
          <p:spPr>
            <a:xfrm>
              <a:off x="7543801" y="3311144"/>
              <a:ext cx="1719943" cy="897004"/>
            </a:xfrm>
            <a:prstGeom prst="rect">
              <a:avLst/>
            </a:prstGeom>
            <a:noFill/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/>
                <a:ea typeface="华文细黑"/>
                <a:cs typeface="+mn-cs"/>
              </a:endParaRPr>
            </a:p>
          </p:txBody>
        </p:sp>
        <p:cxnSp>
          <p:nvCxnSpPr>
            <p:cNvPr id="15" name="直接连接符 14">
              <a:extLst>
                <a:ext uri="{FF2B5EF4-FFF2-40B4-BE49-F238E27FC236}">
                  <a16:creationId xmlns:a16="http://schemas.microsoft.com/office/drawing/2014/main" id="{F01CB897-A8D5-070E-B44C-E25543D3CC9C}"/>
                </a:ext>
              </a:extLst>
            </p:cNvPr>
            <p:cNvCxnSpPr>
              <a:stCxn id="11" idx="0"/>
              <a:endCxn id="11" idx="2"/>
            </p:cNvCxnSpPr>
            <p:nvPr/>
          </p:nvCxnSpPr>
          <p:spPr>
            <a:xfrm>
              <a:off x="8403773" y="3311144"/>
              <a:ext cx="0" cy="897004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>
              <a:extLst>
                <a:ext uri="{FF2B5EF4-FFF2-40B4-BE49-F238E27FC236}">
                  <a16:creationId xmlns:a16="http://schemas.microsoft.com/office/drawing/2014/main" id="{907181D0-788B-7358-88CF-4744E6732C3B}"/>
                </a:ext>
              </a:extLst>
            </p:cNvPr>
            <p:cNvCxnSpPr/>
            <p:nvPr/>
          </p:nvCxnSpPr>
          <p:spPr>
            <a:xfrm flipH="1" flipV="1">
              <a:off x="7019400" y="2786743"/>
              <a:ext cx="524401" cy="52440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>
              <a:extLst>
                <a:ext uri="{FF2B5EF4-FFF2-40B4-BE49-F238E27FC236}">
                  <a16:creationId xmlns:a16="http://schemas.microsoft.com/office/drawing/2014/main" id="{54198902-6274-0231-8C5A-726CFE85C457}"/>
                </a:ext>
              </a:extLst>
            </p:cNvPr>
            <p:cNvCxnSpPr/>
            <p:nvPr/>
          </p:nvCxnSpPr>
          <p:spPr>
            <a:xfrm flipH="1" flipV="1">
              <a:off x="9263744" y="4208148"/>
              <a:ext cx="524401" cy="52440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接连接符 31">
              <a:extLst>
                <a:ext uri="{FF2B5EF4-FFF2-40B4-BE49-F238E27FC236}">
                  <a16:creationId xmlns:a16="http://schemas.microsoft.com/office/drawing/2014/main" id="{277EECCB-78A2-A765-FA64-3B296090FC8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019400" y="4208148"/>
              <a:ext cx="524401" cy="52440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直接连接符 127">
              <a:extLst>
                <a:ext uri="{FF2B5EF4-FFF2-40B4-BE49-F238E27FC236}">
                  <a16:creationId xmlns:a16="http://schemas.microsoft.com/office/drawing/2014/main" id="{F0221492-65FF-19F8-2411-0B270C6EF99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263743" y="2786742"/>
              <a:ext cx="524401" cy="52440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31" name="图片 130">
            <a:extLst>
              <a:ext uri="{FF2B5EF4-FFF2-40B4-BE49-F238E27FC236}">
                <a16:creationId xmlns:a16="http://schemas.microsoft.com/office/drawing/2014/main" id="{A0ACFF45-3C31-DE1F-CFEE-C9C72FBEDF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0"/>
                    </a14:imgEffect>
                    <a14:imgEffect>
                      <a14:brightnessContrast bright="99000" contrast="99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23473" y="2622485"/>
            <a:ext cx="2756760" cy="2042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41733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554F8CF-1F1E-2BDA-B930-D576A426ED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7C153628-FA6D-2D18-65FF-F4648794560F}"/>
              </a:ext>
            </a:extLst>
          </p:cNvPr>
          <p:cNvSpPr txBox="1"/>
          <p:nvPr/>
        </p:nvSpPr>
        <p:spPr>
          <a:xfrm>
            <a:off x="200706" y="235763"/>
            <a:ext cx="845218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/>
                <a:ea typeface="华文细黑" panose="02010600040101010101" charset="-122"/>
                <a:cs typeface="+mn-cs"/>
              </a:rPr>
              <a:t>A first look into the diagrams with inconsistency</a:t>
            </a:r>
            <a:endParaRPr kumimoji="0" lang="zh-CN" altLang="en-US" sz="3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/>
              <a:ea typeface="华文细黑" panose="02010600040101010101" charset="-122"/>
              <a:cs typeface="+mn-cs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26689ECC-AEF1-CD67-E15E-6C8859844708}"/>
              </a:ext>
            </a:extLst>
          </p:cNvPr>
          <p:cNvSpPr txBox="1"/>
          <p:nvPr/>
        </p:nvSpPr>
        <p:spPr>
          <a:xfrm>
            <a:off x="200706" y="1275235"/>
            <a:ext cx="1088490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/>
                <a:ea typeface="华文细黑" panose="02010600040101010101" charset="-122"/>
                <a:cs typeface="+mn-cs"/>
              </a:rPr>
              <a:t>A problematic structure: one external massless momentum with massive propagators </a:t>
            </a:r>
            <a:endParaRPr kumimoji="0" lang="zh-CN" altLang="en-US" sz="2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/>
              <a:ea typeface="华文细黑" panose="02010600040101010101" charset="-122"/>
              <a:cs typeface="+mn-cs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160415C0-E265-4EDD-0903-5329249AD311}"/>
              </a:ext>
            </a:extLst>
          </p:cNvPr>
          <p:cNvSpPr txBox="1"/>
          <p:nvPr/>
        </p:nvSpPr>
        <p:spPr>
          <a:xfrm>
            <a:off x="5497286" y="785296"/>
            <a:ext cx="77832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Palatino Linotype"/>
                <a:ea typeface="华文细黑" panose="02010600040101010101" charset="-122"/>
                <a:cs typeface="+mn-cs"/>
              </a:rPr>
              <a:t>TBA in ZW, Yingxuan Xu, Yang Zhang, 26xx.xxxx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FFFF"/>
              </a:solidFill>
              <a:effectLst/>
              <a:uLnTx/>
              <a:uFillTx/>
              <a:latin typeface="Palatino Linotype"/>
              <a:ea typeface="华文细黑"/>
              <a:cs typeface="+mn-cs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25BDECF2-7047-34B4-BDA0-AA81DDFD79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3832" y="5058470"/>
            <a:ext cx="2546577" cy="1048591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62C1B84C-CF08-A98A-63AC-E7439C2A7D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70409" y="4809957"/>
            <a:ext cx="2137553" cy="1545615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3B773574-DAE9-A869-C41A-C1372DCF52F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8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40812" y="4483861"/>
            <a:ext cx="2678492" cy="1626458"/>
          </a:xfrm>
          <a:prstGeom prst="rect">
            <a:avLst/>
          </a:prstGeom>
        </p:spPr>
      </p:pic>
      <p:grpSp>
        <p:nvGrpSpPr>
          <p:cNvPr id="26" name="组合 25">
            <a:extLst>
              <a:ext uri="{FF2B5EF4-FFF2-40B4-BE49-F238E27FC236}">
                <a16:creationId xmlns:a16="http://schemas.microsoft.com/office/drawing/2014/main" id="{9107B9C6-0080-0A3B-7D3E-8DCB16D220DE}"/>
              </a:ext>
            </a:extLst>
          </p:cNvPr>
          <p:cNvGrpSpPr/>
          <p:nvPr/>
        </p:nvGrpSpPr>
        <p:grpSpPr>
          <a:xfrm>
            <a:off x="9163549" y="2101621"/>
            <a:ext cx="1719240" cy="642552"/>
            <a:chOff x="3002692" y="2347784"/>
            <a:chExt cx="1719240" cy="642552"/>
          </a:xfrm>
        </p:grpSpPr>
        <p:sp>
          <p:nvSpPr>
            <p:cNvPr id="21" name="椭圆 20">
              <a:extLst>
                <a:ext uri="{FF2B5EF4-FFF2-40B4-BE49-F238E27FC236}">
                  <a16:creationId xmlns:a16="http://schemas.microsoft.com/office/drawing/2014/main" id="{EE577264-DE25-6E6C-A546-488B9F8757BD}"/>
                </a:ext>
              </a:extLst>
            </p:cNvPr>
            <p:cNvSpPr/>
            <p:nvPr/>
          </p:nvSpPr>
          <p:spPr>
            <a:xfrm>
              <a:off x="3534033" y="2347784"/>
              <a:ext cx="642552" cy="64255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/>
                <a:ea typeface="华文细黑"/>
                <a:cs typeface="+mn-cs"/>
              </a:endParaRPr>
            </a:p>
          </p:txBody>
        </p:sp>
        <p:cxnSp>
          <p:nvCxnSpPr>
            <p:cNvPr id="23" name="直接连接符 22">
              <a:extLst>
                <a:ext uri="{FF2B5EF4-FFF2-40B4-BE49-F238E27FC236}">
                  <a16:creationId xmlns:a16="http://schemas.microsoft.com/office/drawing/2014/main" id="{B627796C-E76D-6C4C-0E3D-90FAA78EE071}"/>
                </a:ext>
              </a:extLst>
            </p:cNvPr>
            <p:cNvCxnSpPr>
              <a:cxnSpLocks/>
            </p:cNvCxnSpPr>
            <p:nvPr/>
          </p:nvCxnSpPr>
          <p:spPr>
            <a:xfrm>
              <a:off x="3002692" y="2669060"/>
              <a:ext cx="763485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4">
              <a:extLst>
                <a:ext uri="{FF2B5EF4-FFF2-40B4-BE49-F238E27FC236}">
                  <a16:creationId xmlns:a16="http://schemas.microsoft.com/office/drawing/2014/main" id="{B70BB942-AFE3-081A-5EE6-1AB6B6B2CEF3}"/>
                </a:ext>
              </a:extLst>
            </p:cNvPr>
            <p:cNvCxnSpPr>
              <a:cxnSpLocks/>
            </p:cNvCxnSpPr>
            <p:nvPr/>
          </p:nvCxnSpPr>
          <p:spPr>
            <a:xfrm>
              <a:off x="3958447" y="2681417"/>
              <a:ext cx="763485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文本框 26">
            <a:extLst>
              <a:ext uri="{FF2B5EF4-FFF2-40B4-BE49-F238E27FC236}">
                <a16:creationId xmlns:a16="http://schemas.microsoft.com/office/drawing/2014/main" id="{8336E347-16BE-E05B-708B-5DE3446BCBAC}"/>
              </a:ext>
            </a:extLst>
          </p:cNvPr>
          <p:cNvSpPr txBox="1"/>
          <p:nvPr/>
        </p:nvSpPr>
        <p:spPr>
          <a:xfrm>
            <a:off x="200705" y="3556053"/>
            <a:ext cx="332655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/>
                <a:ea typeface="华文细黑" panose="02010600040101010101" charset="-122"/>
                <a:cs typeface="+mn-cs"/>
              </a:rPr>
              <a:t>Corresponding diagrams</a:t>
            </a:r>
            <a:endParaRPr kumimoji="0" lang="zh-CN" altLang="en-US" sz="2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/>
              <a:ea typeface="华文细黑" panose="02010600040101010101" charset="-122"/>
              <a:cs typeface="+mn-cs"/>
            </a:endParaRP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B5FADA38-416F-6670-259C-223E906BEE6A}"/>
              </a:ext>
            </a:extLst>
          </p:cNvPr>
          <p:cNvSpPr txBox="1"/>
          <p:nvPr/>
        </p:nvSpPr>
        <p:spPr>
          <a:xfrm>
            <a:off x="6216850" y="3556053"/>
            <a:ext cx="431400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/>
                <a:ea typeface="华文细黑" panose="02010600040101010101" charset="-122"/>
                <a:cs typeface="+mn-cs"/>
              </a:rPr>
              <a:t>Diagram with such sub-structure</a:t>
            </a:r>
            <a:endParaRPr kumimoji="0" lang="zh-CN" altLang="en-US" sz="2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/>
              <a:ea typeface="华文细黑" panose="02010600040101010101" charset="-122"/>
              <a:cs typeface="+mn-cs"/>
            </a:endParaRPr>
          </a:p>
        </p:txBody>
      </p:sp>
      <p:sp>
        <p:nvSpPr>
          <p:cNvPr id="29" name="椭圆 28">
            <a:extLst>
              <a:ext uri="{FF2B5EF4-FFF2-40B4-BE49-F238E27FC236}">
                <a16:creationId xmlns:a16="http://schemas.microsoft.com/office/drawing/2014/main" id="{00445C39-C613-CC4D-5D4F-3108A942D0A7}"/>
              </a:ext>
            </a:extLst>
          </p:cNvPr>
          <p:cNvSpPr/>
          <p:nvPr/>
        </p:nvSpPr>
        <p:spPr>
          <a:xfrm rot="4571015">
            <a:off x="8436799" y="4383180"/>
            <a:ext cx="1475364" cy="1202592"/>
          </a:xfrm>
          <a:prstGeom prst="ellipse">
            <a:avLst/>
          </a:prstGeom>
          <a:noFill/>
          <a:ln w="28575">
            <a:solidFill>
              <a:srgbClr val="FF8B8B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/>
              <a:ea typeface="华文细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168800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8CC27E1-18EE-67B9-BF4A-8C4D8E1ABE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aodingPPT-1-4">
            <a:extLst>
              <a:ext uri="{FF2B5EF4-FFF2-40B4-BE49-F238E27FC236}">
                <a16:creationId xmlns:a16="http://schemas.microsoft.com/office/drawing/2014/main" id="{53BCD23D-3B98-C4F6-DDA5-93A3F2CC7D75}"/>
              </a:ext>
            </a:extLst>
          </p:cNvPr>
          <p:cNvSpPr txBox="1"/>
          <p:nvPr/>
        </p:nvSpPr>
        <p:spPr>
          <a:xfrm>
            <a:off x="1546122" y="3141750"/>
            <a:ext cx="9099755" cy="574500"/>
          </a:xfrm>
          <a:prstGeom prst="rect">
            <a:avLst/>
          </a:prstGeom>
          <a:noFill/>
          <a:ln w="12700" cap="rnd" cmpd="sng" algn="ctr">
            <a:noFill/>
            <a:prstDash val="solid"/>
            <a:round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algn="ctr" defTabSz="914400">
              <a:defRPr sz="1400" b="1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 Linotype" panose="02040502050505030304"/>
                <a:ea typeface="宋体" panose="02010600030101010101" pitchFamily="2" charset="-122"/>
                <a:cs typeface="+mn-cs"/>
              </a:rPr>
              <a:t>Some of the </a:t>
            </a:r>
            <a:r>
              <a:rPr kumimoji="0" lang="en-US" altLang="zh-CN" sz="30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 Linotype" panose="02040502050505030304"/>
                <a:ea typeface="宋体" panose="02010600030101010101" pitchFamily="2" charset="-122"/>
                <a:cs typeface="+mn-cs"/>
              </a:rPr>
              <a:t>NeatIBP</a:t>
            </a:r>
            <a:r>
              <a:rPr lang="en-US" altLang="zh-CN" sz="3000" kern="0" dirty="0">
                <a:solidFill>
                  <a:srgbClr val="FFFFFF"/>
                </a:solidFill>
                <a:latin typeface="Palatino Linotype" panose="02040502050505030304"/>
                <a:ea typeface="宋体" panose="02010600030101010101" pitchFamily="2" charset="-122"/>
              </a:rPr>
              <a:t> future plans</a:t>
            </a:r>
          </a:p>
        </p:txBody>
      </p:sp>
    </p:spTree>
    <p:extLst>
      <p:ext uri="{BB962C8B-B14F-4D97-AF65-F5344CB8AC3E}">
        <p14:creationId xmlns:p14="http://schemas.microsoft.com/office/powerpoint/2010/main" val="292982785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E7C877F-3C1E-C184-7E9C-AA750F56C3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905B95B6-0547-3C89-DC93-5B66A15D5775}"/>
              </a:ext>
            </a:extLst>
          </p:cNvPr>
          <p:cNvSpPr txBox="1"/>
          <p:nvPr/>
        </p:nvSpPr>
        <p:spPr>
          <a:xfrm>
            <a:off x="174170" y="207219"/>
            <a:ext cx="9775371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500" b="1" dirty="0" err="1">
                <a:solidFill>
                  <a:schemeClr val="bg1"/>
                </a:solidFill>
                <a:latin typeface="Palatino Linotype"/>
                <a:ea typeface="宋体" panose="02010600030101010101" pitchFamily="2" charset="-122"/>
              </a:rPr>
              <a:t>NeatIBP</a:t>
            </a:r>
            <a:r>
              <a:rPr lang="en-US" altLang="zh-CN" sz="2500" b="1" dirty="0">
                <a:solidFill>
                  <a:schemeClr val="bg1"/>
                </a:solidFill>
                <a:latin typeface="Palatino Linotype"/>
                <a:ea typeface="宋体" panose="02010600030101010101" pitchFamily="2" charset="-122"/>
              </a:rPr>
              <a:t> Future plan: a better seeding strategy?</a:t>
            </a:r>
            <a:endParaRPr lang="zh-CN" altLang="en-US" sz="2500" b="1" dirty="0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240DDA33-F40A-D024-A84B-CD633D97AB12}"/>
              </a:ext>
            </a:extLst>
          </p:cNvPr>
          <p:cNvSpPr txBox="1"/>
          <p:nvPr/>
        </p:nvSpPr>
        <p:spPr>
          <a:xfrm>
            <a:off x="257439" y="901899"/>
            <a:ext cx="4572000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500" dirty="0">
                <a:solidFill>
                  <a:schemeClr val="bg1"/>
                </a:solidFill>
                <a:latin typeface="Palatino Linotype"/>
                <a:ea typeface="宋体" panose="02010600030101010101" pitchFamily="2" charset="-122"/>
              </a:rPr>
              <a:t>IBP reduction work flow </a:t>
            </a:r>
            <a:endParaRPr lang="zh-CN" altLang="en-US" sz="2500" dirty="0"/>
          </a:p>
        </p:txBody>
      </p: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75695336-0C71-0441-498E-41982FA49C63}"/>
              </a:ext>
            </a:extLst>
          </p:cNvPr>
          <p:cNvGrpSpPr/>
          <p:nvPr/>
        </p:nvGrpSpPr>
        <p:grpSpPr>
          <a:xfrm>
            <a:off x="489855" y="1796532"/>
            <a:ext cx="11403397" cy="4680078"/>
            <a:chOff x="489855" y="1796532"/>
            <a:chExt cx="11403397" cy="4680078"/>
          </a:xfrm>
        </p:grpSpPr>
        <p:grpSp>
          <p:nvGrpSpPr>
            <p:cNvPr id="25" name="组合 24">
              <a:extLst>
                <a:ext uri="{FF2B5EF4-FFF2-40B4-BE49-F238E27FC236}">
                  <a16:creationId xmlns:a16="http://schemas.microsoft.com/office/drawing/2014/main" id="{8F4D0A0E-3D57-033E-5A1A-C217E9F76A3A}"/>
                </a:ext>
              </a:extLst>
            </p:cNvPr>
            <p:cNvGrpSpPr/>
            <p:nvPr/>
          </p:nvGrpSpPr>
          <p:grpSpPr>
            <a:xfrm>
              <a:off x="2922085" y="1796532"/>
              <a:ext cx="7673527" cy="4680078"/>
              <a:chOff x="2192743" y="1970703"/>
              <a:chExt cx="7673527" cy="4680078"/>
            </a:xfrm>
          </p:grpSpPr>
          <p:sp>
            <p:nvSpPr>
              <p:cNvPr id="17" name="椭圆 16">
                <a:extLst>
                  <a:ext uri="{FF2B5EF4-FFF2-40B4-BE49-F238E27FC236}">
                    <a16:creationId xmlns:a16="http://schemas.microsoft.com/office/drawing/2014/main" id="{AC98EF20-B217-3451-FA1A-52C51A70536E}"/>
                  </a:ext>
                </a:extLst>
              </p:cNvPr>
              <p:cNvSpPr/>
              <p:nvPr/>
            </p:nvSpPr>
            <p:spPr>
              <a:xfrm>
                <a:off x="2192743" y="1970703"/>
                <a:ext cx="2303610" cy="1006508"/>
              </a:xfrm>
              <a:prstGeom prst="ellipse">
                <a:avLst/>
              </a:prstGeom>
              <a:solidFill>
                <a:schemeClr val="tx1"/>
              </a:solidFill>
              <a:ln w="19050">
                <a:solidFill>
                  <a:srgbClr val="00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CN" kern="0" dirty="0">
                    <a:solidFill>
                      <a:srgbClr val="FFFFFF"/>
                    </a:solidFill>
                    <a:latin typeface="Palatino Linotype"/>
                    <a:ea typeface="宋体"/>
                  </a:rPr>
                  <a:t>Find IBP generators</a:t>
                </a: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Palatino Linotype"/>
                  <a:ea typeface="宋体"/>
                  <a:cs typeface="+mn-cs"/>
                </a:endParaRPr>
              </a:p>
            </p:txBody>
          </p:sp>
          <p:sp>
            <p:nvSpPr>
              <p:cNvPr id="18" name="椭圆 17">
                <a:extLst>
                  <a:ext uri="{FF2B5EF4-FFF2-40B4-BE49-F238E27FC236}">
                    <a16:creationId xmlns:a16="http://schemas.microsoft.com/office/drawing/2014/main" id="{1EC4A6F8-72C0-BCE1-EC70-4985FF2C9336}"/>
                  </a:ext>
                </a:extLst>
              </p:cNvPr>
              <p:cNvSpPr/>
              <p:nvPr/>
            </p:nvSpPr>
            <p:spPr>
              <a:xfrm>
                <a:off x="5654401" y="1970703"/>
                <a:ext cx="2303610" cy="1006508"/>
              </a:xfrm>
              <a:prstGeom prst="ellipse">
                <a:avLst/>
              </a:prstGeom>
              <a:solidFill>
                <a:schemeClr val="tx1"/>
              </a:solidFill>
              <a:ln w="19050">
                <a:solidFill>
                  <a:srgbClr val="FF8B8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CN" kern="0" dirty="0">
                    <a:solidFill>
                      <a:srgbClr val="FFFFFF"/>
                    </a:solidFill>
                    <a:latin typeface="Palatino Linotype"/>
                    <a:ea typeface="宋体"/>
                  </a:rPr>
                  <a:t>Seeding</a:t>
                </a: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Palatino Linotype"/>
                  <a:ea typeface="宋体"/>
                  <a:cs typeface="+mn-cs"/>
                </a:endParaRPr>
              </a:p>
            </p:txBody>
          </p:sp>
          <p:sp>
            <p:nvSpPr>
              <p:cNvPr id="19" name="椭圆 18">
                <a:extLst>
                  <a:ext uri="{FF2B5EF4-FFF2-40B4-BE49-F238E27FC236}">
                    <a16:creationId xmlns:a16="http://schemas.microsoft.com/office/drawing/2014/main" id="{44B7DDA7-9D5A-D61A-CCF9-B0378F85F7F2}"/>
                  </a:ext>
                </a:extLst>
              </p:cNvPr>
              <p:cNvSpPr/>
              <p:nvPr/>
            </p:nvSpPr>
            <p:spPr>
              <a:xfrm>
                <a:off x="3910050" y="3807488"/>
                <a:ext cx="2303610" cy="1006508"/>
              </a:xfrm>
              <a:prstGeom prst="ellipse">
                <a:avLst/>
              </a:prstGeom>
              <a:solidFill>
                <a:schemeClr val="tx1"/>
              </a:solidFill>
              <a:ln w="19050">
                <a:solidFill>
                  <a:srgbClr val="66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CN" kern="0" dirty="0">
                    <a:solidFill>
                      <a:srgbClr val="FFFFFF"/>
                    </a:solidFill>
                    <a:latin typeface="Palatino Linotype"/>
                    <a:ea typeface="宋体"/>
                  </a:rPr>
                  <a:t>IBP system</a:t>
                </a: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Palatino Linotype"/>
                  <a:ea typeface="宋体"/>
                  <a:cs typeface="+mn-cs"/>
                </a:endParaRPr>
              </a:p>
            </p:txBody>
          </p:sp>
          <p:sp>
            <p:nvSpPr>
              <p:cNvPr id="20" name="椭圆 19">
                <a:extLst>
                  <a:ext uri="{FF2B5EF4-FFF2-40B4-BE49-F238E27FC236}">
                    <a16:creationId xmlns:a16="http://schemas.microsoft.com/office/drawing/2014/main" id="{4A583E6F-3751-2D2B-204B-E8ABEF29E5D5}"/>
                  </a:ext>
                </a:extLst>
              </p:cNvPr>
              <p:cNvSpPr/>
              <p:nvPr/>
            </p:nvSpPr>
            <p:spPr>
              <a:xfrm>
                <a:off x="3910049" y="5644273"/>
                <a:ext cx="2303610" cy="1006508"/>
              </a:xfrm>
              <a:prstGeom prst="ellipse">
                <a:avLst/>
              </a:prstGeom>
              <a:solidFill>
                <a:schemeClr val="tx1"/>
              </a:solidFill>
              <a:ln w="19050">
                <a:solidFill>
                  <a:srgbClr val="66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Palatino Linotype"/>
                    <a:ea typeface="宋体"/>
                    <a:cs typeface="+mn-cs"/>
                  </a:rPr>
                  <a:t>Reduction results</a:t>
                </a: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Palatino Linotype"/>
                  <a:ea typeface="宋体"/>
                  <a:cs typeface="+mn-cs"/>
                </a:endParaRPr>
              </a:p>
            </p:txBody>
          </p:sp>
          <p:sp>
            <p:nvSpPr>
              <p:cNvPr id="21" name="箭头: 下 20">
                <a:extLst>
                  <a:ext uri="{FF2B5EF4-FFF2-40B4-BE49-F238E27FC236}">
                    <a16:creationId xmlns:a16="http://schemas.microsoft.com/office/drawing/2014/main" id="{BE943B3A-8F49-8AC7-AAB9-B608C3932319}"/>
                  </a:ext>
                </a:extLst>
              </p:cNvPr>
              <p:cNvSpPr/>
              <p:nvPr/>
            </p:nvSpPr>
            <p:spPr>
              <a:xfrm rot="19626095">
                <a:off x="4159911" y="2911295"/>
                <a:ext cx="464831" cy="899251"/>
              </a:xfrm>
              <a:prstGeom prst="downArrow">
                <a:avLst/>
              </a:prstGeom>
              <a:noFill/>
              <a:ln>
                <a:solidFill>
                  <a:srgbClr val="66FFFF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66FFFF"/>
                  </a:solidFill>
                </a:endParaRPr>
              </a:p>
            </p:txBody>
          </p:sp>
          <p:sp>
            <p:nvSpPr>
              <p:cNvPr id="22" name="箭头: 下 21">
                <a:extLst>
                  <a:ext uri="{FF2B5EF4-FFF2-40B4-BE49-F238E27FC236}">
                    <a16:creationId xmlns:a16="http://schemas.microsoft.com/office/drawing/2014/main" id="{A6F41F08-CD26-7565-E76A-96DC4FFF32C6}"/>
                  </a:ext>
                </a:extLst>
              </p:cNvPr>
              <p:cNvSpPr/>
              <p:nvPr/>
            </p:nvSpPr>
            <p:spPr>
              <a:xfrm rot="1800000">
                <a:off x="5421985" y="2899368"/>
                <a:ext cx="464831" cy="899251"/>
              </a:xfrm>
              <a:prstGeom prst="downArrow">
                <a:avLst/>
              </a:prstGeom>
              <a:noFill/>
              <a:ln>
                <a:solidFill>
                  <a:srgbClr val="66FFFF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66FFFF"/>
                  </a:solidFill>
                </a:endParaRPr>
              </a:p>
            </p:txBody>
          </p:sp>
          <p:sp>
            <p:nvSpPr>
              <p:cNvPr id="23" name="箭头: 下 22">
                <a:extLst>
                  <a:ext uri="{FF2B5EF4-FFF2-40B4-BE49-F238E27FC236}">
                    <a16:creationId xmlns:a16="http://schemas.microsoft.com/office/drawing/2014/main" id="{24482E72-9A5C-68CF-4D2F-97D6D648942E}"/>
                  </a:ext>
                </a:extLst>
              </p:cNvPr>
              <p:cNvSpPr/>
              <p:nvPr/>
            </p:nvSpPr>
            <p:spPr>
              <a:xfrm>
                <a:off x="4829439" y="4953614"/>
                <a:ext cx="464831" cy="551041"/>
              </a:xfrm>
              <a:prstGeom prst="downArrow">
                <a:avLst/>
              </a:prstGeom>
              <a:noFill/>
              <a:ln>
                <a:solidFill>
                  <a:srgbClr val="66FFFF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66FFFF"/>
                  </a:solidFill>
                </a:endParaRPr>
              </a:p>
            </p:txBody>
          </p:sp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2122E7BB-8F0F-0234-4DDF-3C3F08EE11DB}"/>
                  </a:ext>
                </a:extLst>
              </p:cNvPr>
              <p:cNvSpPr txBox="1"/>
              <p:nvPr/>
            </p:nvSpPr>
            <p:spPr>
              <a:xfrm>
                <a:off x="5294270" y="4990607"/>
                <a:ext cx="457200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dirty="0">
                    <a:solidFill>
                      <a:schemeClr val="bg1"/>
                    </a:solidFill>
                    <a:latin typeface="Palatino Linotype"/>
                    <a:ea typeface="宋体" panose="02010600030101010101" pitchFamily="2" charset="-122"/>
                  </a:rPr>
                  <a:t>Solve system</a:t>
                </a:r>
                <a:endParaRPr lang="zh-CN" altLang="en-US" dirty="0"/>
              </a:p>
            </p:txBody>
          </p:sp>
        </p:grpSp>
        <p:sp>
          <p:nvSpPr>
            <p:cNvPr id="26" name="文本框 25">
              <a:extLst>
                <a:ext uri="{FF2B5EF4-FFF2-40B4-BE49-F238E27FC236}">
                  <a16:creationId xmlns:a16="http://schemas.microsoft.com/office/drawing/2014/main" id="{795625A1-05AF-BCB4-B894-6CF3B9EB58FA}"/>
                </a:ext>
              </a:extLst>
            </p:cNvPr>
            <p:cNvSpPr txBox="1"/>
            <p:nvPr/>
          </p:nvSpPr>
          <p:spPr>
            <a:xfrm>
              <a:off x="489855" y="2848847"/>
              <a:ext cx="4572000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2000" dirty="0" err="1">
                  <a:solidFill>
                    <a:srgbClr val="00FF00"/>
                  </a:solidFill>
                  <a:latin typeface="Palatino Linotype"/>
                  <a:ea typeface="宋体" panose="02010600030101010101" pitchFamily="2" charset="-122"/>
                </a:rPr>
                <a:t>NeatIBP</a:t>
              </a:r>
              <a:r>
                <a:rPr lang="en-US" altLang="zh-CN" sz="2000" dirty="0">
                  <a:solidFill>
                    <a:srgbClr val="00FF00"/>
                  </a:solidFill>
                  <a:latin typeface="Palatino Linotype"/>
                  <a:ea typeface="宋体" panose="02010600030101010101" pitchFamily="2" charset="-122"/>
                </a:rPr>
                <a:t> improves the generators</a:t>
              </a:r>
              <a:endParaRPr lang="zh-CN" altLang="en-US" sz="2000" dirty="0">
                <a:solidFill>
                  <a:srgbClr val="00FF00"/>
                </a:solidFill>
              </a:endParaRPr>
            </a:p>
          </p:txBody>
        </p:sp>
        <p:sp>
          <p:nvSpPr>
            <p:cNvPr id="27" name="文本框 26">
              <a:extLst>
                <a:ext uri="{FF2B5EF4-FFF2-40B4-BE49-F238E27FC236}">
                  <a16:creationId xmlns:a16="http://schemas.microsoft.com/office/drawing/2014/main" id="{4C66470D-DEA2-C158-B2BB-8EA5EDE1F87D}"/>
                </a:ext>
              </a:extLst>
            </p:cNvPr>
            <p:cNvSpPr txBox="1"/>
            <p:nvPr/>
          </p:nvSpPr>
          <p:spPr>
            <a:xfrm>
              <a:off x="7321252" y="2803040"/>
              <a:ext cx="4572000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2000" dirty="0">
                  <a:solidFill>
                    <a:srgbClr val="FF8B8B"/>
                  </a:solidFill>
                  <a:latin typeface="Palatino Linotype"/>
                  <a:ea typeface="宋体" panose="02010600030101010101" pitchFamily="2" charset="-122"/>
                </a:rPr>
                <a:t>The seeding becomes a relatively more important bottleneck recently</a:t>
              </a:r>
              <a:endParaRPr lang="zh-CN" altLang="en-US" sz="2000" dirty="0">
                <a:solidFill>
                  <a:srgbClr val="FF8B8B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7816681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39CE271-BBD8-EADF-7693-6795D614F3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2803AC8E-D43D-DF7D-6479-9962086E695C}"/>
              </a:ext>
            </a:extLst>
          </p:cNvPr>
          <p:cNvSpPr txBox="1"/>
          <p:nvPr/>
        </p:nvSpPr>
        <p:spPr>
          <a:xfrm>
            <a:off x="0" y="197775"/>
            <a:ext cx="12052299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500" b="1" dirty="0" err="1">
                <a:solidFill>
                  <a:schemeClr val="bg1"/>
                </a:solidFill>
                <a:latin typeface="Palatino Linotype"/>
                <a:ea typeface="宋体" panose="02010600030101010101" pitchFamily="2" charset="-122"/>
              </a:rPr>
              <a:t>NeatIBP</a:t>
            </a:r>
            <a:r>
              <a:rPr lang="en-US" altLang="zh-CN" sz="2500" b="1" dirty="0">
                <a:solidFill>
                  <a:schemeClr val="bg1"/>
                </a:solidFill>
                <a:latin typeface="Palatino Linotype"/>
                <a:ea typeface="宋体" panose="02010600030101010101" pitchFamily="2" charset="-122"/>
              </a:rPr>
              <a:t> Future plan: build an automized framework via interface developments</a:t>
            </a:r>
            <a:endParaRPr lang="zh-CN" altLang="en-US" sz="2500" b="1" dirty="0"/>
          </a:p>
        </p:txBody>
      </p:sp>
      <p:grpSp>
        <p:nvGrpSpPr>
          <p:cNvPr id="50" name="组合 49">
            <a:extLst>
              <a:ext uri="{FF2B5EF4-FFF2-40B4-BE49-F238E27FC236}">
                <a16:creationId xmlns:a16="http://schemas.microsoft.com/office/drawing/2014/main" id="{33AB3B71-32DA-CECD-11F8-91954EA071D1}"/>
              </a:ext>
            </a:extLst>
          </p:cNvPr>
          <p:cNvGrpSpPr/>
          <p:nvPr/>
        </p:nvGrpSpPr>
        <p:grpSpPr>
          <a:xfrm>
            <a:off x="533399" y="2632422"/>
            <a:ext cx="11573119" cy="3813604"/>
            <a:chOff x="85481" y="1935899"/>
            <a:chExt cx="12021038" cy="4510127"/>
          </a:xfrm>
        </p:grpSpPr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FA690B07-633D-AD08-D21C-377CDC05F19F}"/>
                </a:ext>
              </a:extLst>
            </p:cNvPr>
            <p:cNvSpPr txBox="1"/>
            <p:nvPr/>
          </p:nvSpPr>
          <p:spPr>
            <a:xfrm>
              <a:off x="9908067" y="2037412"/>
              <a:ext cx="2144232" cy="110799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/>
              <a:r>
                <a:rPr lang="fr-FR" altLang="zh-CN" sz="1600" b="0" dirty="0">
                  <a:solidFill>
                    <a:srgbClr val="66FFFF"/>
                  </a:solidFill>
                  <a:effectLst/>
                  <a:latin typeface="-apple-system"/>
                </a:rPr>
                <a:t>Xiao Liu, Yan-Qing Ma</a:t>
              </a:r>
              <a:r>
                <a:rPr lang="fr-FR" altLang="zh-CN" sz="1600" b="0" i="1" dirty="0">
                  <a:solidFill>
                    <a:srgbClr val="66FFFF"/>
                  </a:solidFill>
                  <a:effectLst/>
                  <a:latin typeface="-apple-system"/>
                </a:rPr>
                <a:t>, Comput.Phys.Commun.</a:t>
              </a:r>
              <a:r>
                <a:rPr lang="fr-FR" altLang="zh-CN" sz="1600" b="0" i="0" dirty="0">
                  <a:solidFill>
                    <a:srgbClr val="66FFFF"/>
                  </a:solidFill>
                  <a:effectLst/>
                  <a:latin typeface="-apple-system"/>
                </a:rPr>
                <a:t> 283 (2023) 108565</a:t>
              </a:r>
            </a:p>
            <a:p>
              <a:pPr>
                <a:buNone/>
              </a:pPr>
              <a:r>
                <a:rPr lang="fr-FR" altLang="zh-CN" b="0" i="0" dirty="0">
                  <a:effectLst/>
                  <a:latin typeface="-apple-system"/>
                </a:rPr>
                <a:t> </a:t>
              </a:r>
              <a:endParaRPr lang="zh-CN" altLang="en-US" dirty="0"/>
            </a:p>
          </p:txBody>
        </p:sp>
        <p:sp>
          <p:nvSpPr>
            <p:cNvPr id="4" name="椭圆 3">
              <a:extLst>
                <a:ext uri="{FF2B5EF4-FFF2-40B4-BE49-F238E27FC236}">
                  <a16:creationId xmlns:a16="http://schemas.microsoft.com/office/drawing/2014/main" id="{6E86C40E-8692-BC2A-6FB3-5C2C0D5DF614}"/>
                </a:ext>
              </a:extLst>
            </p:cNvPr>
            <p:cNvSpPr/>
            <p:nvPr/>
          </p:nvSpPr>
          <p:spPr>
            <a:xfrm>
              <a:off x="85481" y="3687923"/>
              <a:ext cx="2303610" cy="100650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rgbClr val="66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kern="0" dirty="0" err="1">
                  <a:solidFill>
                    <a:srgbClr val="FFFFFF"/>
                  </a:solidFill>
                  <a:latin typeface="Palatino Linotype"/>
                  <a:ea typeface="宋体"/>
                </a:rPr>
                <a:t>NeatIBP</a:t>
              </a: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 Linotype"/>
                <a:ea typeface="宋体"/>
                <a:cs typeface="+mn-cs"/>
              </a:endParaRPr>
            </a:p>
          </p:txBody>
        </p:sp>
        <p:sp>
          <p:nvSpPr>
            <p:cNvPr id="6" name="椭圆 5">
              <a:extLst>
                <a:ext uri="{FF2B5EF4-FFF2-40B4-BE49-F238E27FC236}">
                  <a16:creationId xmlns:a16="http://schemas.microsoft.com/office/drawing/2014/main" id="{40B9FC74-4211-72C3-F0AB-C3EE14FF806D}"/>
                </a:ext>
              </a:extLst>
            </p:cNvPr>
            <p:cNvSpPr/>
            <p:nvPr/>
          </p:nvSpPr>
          <p:spPr>
            <a:xfrm>
              <a:off x="3844969" y="1935899"/>
              <a:ext cx="2303610" cy="100650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rgbClr val="66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kern="0" dirty="0">
                  <a:solidFill>
                    <a:srgbClr val="FFFFFF"/>
                  </a:solidFill>
                  <a:latin typeface="Palatino Linotype"/>
                  <a:ea typeface="宋体"/>
                </a:rPr>
                <a:t>Kira</a:t>
              </a: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 Linotype"/>
                <a:ea typeface="宋体"/>
                <a:cs typeface="+mn-cs"/>
              </a:endParaRPr>
            </a:p>
          </p:txBody>
        </p:sp>
        <p:sp>
          <p:nvSpPr>
            <p:cNvPr id="8" name="椭圆 7">
              <a:extLst>
                <a:ext uri="{FF2B5EF4-FFF2-40B4-BE49-F238E27FC236}">
                  <a16:creationId xmlns:a16="http://schemas.microsoft.com/office/drawing/2014/main" id="{E8FCAC5E-4109-2C51-A924-FD923364A4A8}"/>
                </a:ext>
              </a:extLst>
            </p:cNvPr>
            <p:cNvSpPr/>
            <p:nvPr/>
          </p:nvSpPr>
          <p:spPr>
            <a:xfrm>
              <a:off x="3844969" y="3687923"/>
              <a:ext cx="2303610" cy="100650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kern="0" dirty="0" err="1">
                  <a:solidFill>
                    <a:srgbClr val="FFFFFF"/>
                  </a:solidFill>
                  <a:latin typeface="Palatino Linotype"/>
                  <a:ea typeface="宋体"/>
                </a:rPr>
                <a:t>FiniteFlow</a:t>
              </a: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 Linotype"/>
                <a:ea typeface="宋体"/>
                <a:cs typeface="+mn-cs"/>
              </a:endParaRPr>
            </a:p>
          </p:txBody>
        </p:sp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4D22D568-8BF6-AB02-0656-6F6DB50E88A0}"/>
                </a:ext>
              </a:extLst>
            </p:cNvPr>
            <p:cNvSpPr txBox="1"/>
            <p:nvPr/>
          </p:nvSpPr>
          <p:spPr>
            <a:xfrm>
              <a:off x="3648484" y="4743809"/>
              <a:ext cx="3027368" cy="86177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/>
              <a:r>
                <a:rPr lang="fr-FR" altLang="zh-CN" sz="1600" b="0" dirty="0">
                  <a:solidFill>
                    <a:srgbClr val="66FFFF"/>
                  </a:solidFill>
                  <a:effectLst/>
                  <a:latin typeface="-apple-system"/>
                </a:rPr>
                <a:t>Tiziano Peraro, </a:t>
              </a:r>
              <a:r>
                <a:rPr lang="fr-FR" altLang="zh-CN" sz="1600" b="0" i="1" dirty="0">
                  <a:solidFill>
                    <a:srgbClr val="66FFFF"/>
                  </a:solidFill>
                  <a:effectLst/>
                  <a:latin typeface="-apple-system"/>
                </a:rPr>
                <a:t>JHEP </a:t>
              </a:r>
              <a:r>
                <a:rPr lang="fr-FR" altLang="zh-CN" sz="1600" b="0" dirty="0">
                  <a:solidFill>
                    <a:srgbClr val="66FFFF"/>
                  </a:solidFill>
                  <a:effectLst/>
                  <a:latin typeface="-apple-system"/>
                </a:rPr>
                <a:t>07 (2019) 031</a:t>
              </a:r>
              <a:endParaRPr lang="fr-FR" altLang="zh-CN" sz="1600" b="0" i="0" dirty="0">
                <a:solidFill>
                  <a:srgbClr val="66FFFF"/>
                </a:solidFill>
                <a:effectLst/>
                <a:latin typeface="-apple-system"/>
              </a:endParaRPr>
            </a:p>
            <a:p>
              <a:pPr>
                <a:buNone/>
              </a:pPr>
              <a:r>
                <a:rPr lang="fr-FR" altLang="zh-CN" b="0" i="0" dirty="0">
                  <a:effectLst/>
                  <a:latin typeface="-apple-system"/>
                </a:rPr>
                <a:t> </a:t>
              </a:r>
              <a:endParaRPr lang="zh-CN" altLang="en-US" dirty="0"/>
            </a:p>
          </p:txBody>
        </p:sp>
        <p:sp>
          <p:nvSpPr>
            <p:cNvPr id="13" name="椭圆 12">
              <a:extLst>
                <a:ext uri="{FF2B5EF4-FFF2-40B4-BE49-F238E27FC236}">
                  <a16:creationId xmlns:a16="http://schemas.microsoft.com/office/drawing/2014/main" id="{5E11F1EB-13E1-587A-CF59-A150AE9A80C9}"/>
                </a:ext>
              </a:extLst>
            </p:cNvPr>
            <p:cNvSpPr/>
            <p:nvPr/>
          </p:nvSpPr>
          <p:spPr>
            <a:xfrm>
              <a:off x="3844969" y="5439518"/>
              <a:ext cx="2303610" cy="100650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Palatino Linotype"/>
                  <a:ea typeface="宋体"/>
                  <a:cs typeface="+mn-cs"/>
                </a:rPr>
                <a:t>……</a:t>
              </a: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 Linotype"/>
                <a:ea typeface="宋体"/>
                <a:cs typeface="+mn-cs"/>
              </a:endParaRPr>
            </a:p>
          </p:txBody>
        </p:sp>
        <p:sp>
          <p:nvSpPr>
            <p:cNvPr id="17" name="椭圆 16">
              <a:extLst>
                <a:ext uri="{FF2B5EF4-FFF2-40B4-BE49-F238E27FC236}">
                  <a16:creationId xmlns:a16="http://schemas.microsoft.com/office/drawing/2014/main" id="{2BCC3CFC-2D35-A30C-FCC9-78E5C0730280}"/>
                </a:ext>
              </a:extLst>
            </p:cNvPr>
            <p:cNvSpPr/>
            <p:nvPr/>
          </p:nvSpPr>
          <p:spPr>
            <a:xfrm>
              <a:off x="7604457" y="1935899"/>
              <a:ext cx="2303610" cy="100650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kern="0" dirty="0" err="1">
                  <a:solidFill>
                    <a:srgbClr val="FFFFFF"/>
                  </a:solidFill>
                  <a:latin typeface="Palatino Linotype"/>
                  <a:ea typeface="宋体"/>
                </a:rPr>
                <a:t>AMFlow</a:t>
              </a: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 Linotype"/>
                <a:ea typeface="宋体"/>
                <a:cs typeface="+mn-cs"/>
              </a:endParaRPr>
            </a:p>
          </p:txBody>
        </p:sp>
        <p:sp>
          <p:nvSpPr>
            <p:cNvPr id="18" name="椭圆 17">
              <a:extLst>
                <a:ext uri="{FF2B5EF4-FFF2-40B4-BE49-F238E27FC236}">
                  <a16:creationId xmlns:a16="http://schemas.microsoft.com/office/drawing/2014/main" id="{CA4279BD-11C0-8D48-F5E8-92F40A3818BC}"/>
                </a:ext>
              </a:extLst>
            </p:cNvPr>
            <p:cNvSpPr/>
            <p:nvPr/>
          </p:nvSpPr>
          <p:spPr>
            <a:xfrm>
              <a:off x="7604457" y="3687923"/>
              <a:ext cx="2303610" cy="100650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kern="0" dirty="0" err="1">
                  <a:solidFill>
                    <a:srgbClr val="FFFFFF"/>
                  </a:solidFill>
                  <a:latin typeface="Palatino Linotype"/>
                  <a:ea typeface="宋体"/>
                </a:rPr>
                <a:t>AmpRed</a:t>
              </a: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 Linotype"/>
                <a:ea typeface="宋体"/>
                <a:cs typeface="+mn-cs"/>
              </a:endParaRPr>
            </a:p>
          </p:txBody>
        </p:sp>
        <p:sp>
          <p:nvSpPr>
            <p:cNvPr id="19" name="椭圆 18">
              <a:extLst>
                <a:ext uri="{FF2B5EF4-FFF2-40B4-BE49-F238E27FC236}">
                  <a16:creationId xmlns:a16="http://schemas.microsoft.com/office/drawing/2014/main" id="{A32D3518-2EAF-1E5C-9090-1757F8B6D3F2}"/>
                </a:ext>
              </a:extLst>
            </p:cNvPr>
            <p:cNvSpPr/>
            <p:nvPr/>
          </p:nvSpPr>
          <p:spPr>
            <a:xfrm>
              <a:off x="7604457" y="5439518"/>
              <a:ext cx="2303610" cy="100650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Palatino Linotype"/>
                  <a:ea typeface="宋体"/>
                  <a:cs typeface="+mn-cs"/>
                </a:rPr>
                <a:t>……</a:t>
              </a: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 Linotype"/>
                <a:ea typeface="宋体"/>
                <a:cs typeface="+mn-cs"/>
              </a:endParaRPr>
            </a:p>
          </p:txBody>
        </p:sp>
        <p:cxnSp>
          <p:nvCxnSpPr>
            <p:cNvPr id="22" name="直接连接符 21">
              <a:extLst>
                <a:ext uri="{FF2B5EF4-FFF2-40B4-BE49-F238E27FC236}">
                  <a16:creationId xmlns:a16="http://schemas.microsoft.com/office/drawing/2014/main" id="{C08DA394-C81A-D3DD-1463-016B52D755A2}"/>
                </a:ext>
              </a:extLst>
            </p:cNvPr>
            <p:cNvCxnSpPr>
              <a:cxnSpLocks/>
              <a:stCxn id="4" idx="7"/>
              <a:endCxn id="6" idx="2"/>
            </p:cNvCxnSpPr>
            <p:nvPr/>
          </p:nvCxnSpPr>
          <p:spPr>
            <a:xfrm flipV="1">
              <a:off x="2051735" y="2439153"/>
              <a:ext cx="1793234" cy="1396170"/>
            </a:xfrm>
            <a:prstGeom prst="line">
              <a:avLst/>
            </a:prstGeom>
            <a:ln w="19050">
              <a:solidFill>
                <a:srgbClr val="66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5">
              <a:extLst>
                <a:ext uri="{FF2B5EF4-FFF2-40B4-BE49-F238E27FC236}">
                  <a16:creationId xmlns:a16="http://schemas.microsoft.com/office/drawing/2014/main" id="{F3E7D1F0-52E1-253F-5C70-620C0C0AA000}"/>
                </a:ext>
              </a:extLst>
            </p:cNvPr>
            <p:cNvCxnSpPr>
              <a:cxnSpLocks/>
              <a:endCxn id="8" idx="2"/>
            </p:cNvCxnSpPr>
            <p:nvPr/>
          </p:nvCxnSpPr>
          <p:spPr>
            <a:xfrm>
              <a:off x="2389091" y="4186028"/>
              <a:ext cx="1455878" cy="5149"/>
            </a:xfrm>
            <a:prstGeom prst="line">
              <a:avLst/>
            </a:prstGeom>
            <a:ln w="1905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>
              <a:extLst>
                <a:ext uri="{FF2B5EF4-FFF2-40B4-BE49-F238E27FC236}">
                  <a16:creationId xmlns:a16="http://schemas.microsoft.com/office/drawing/2014/main" id="{6471DE1B-F262-C553-19C4-9099A4CEBCC7}"/>
                </a:ext>
              </a:extLst>
            </p:cNvPr>
            <p:cNvCxnSpPr>
              <a:cxnSpLocks/>
              <a:stCxn id="4" idx="5"/>
              <a:endCxn id="13" idx="2"/>
            </p:cNvCxnSpPr>
            <p:nvPr/>
          </p:nvCxnSpPr>
          <p:spPr>
            <a:xfrm>
              <a:off x="2051735" y="4547031"/>
              <a:ext cx="1793234" cy="1395741"/>
            </a:xfrm>
            <a:prstGeom prst="line">
              <a:avLst/>
            </a:prstGeom>
            <a:ln w="1905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接连接符 31">
              <a:extLst>
                <a:ext uri="{FF2B5EF4-FFF2-40B4-BE49-F238E27FC236}">
                  <a16:creationId xmlns:a16="http://schemas.microsoft.com/office/drawing/2014/main" id="{CF367DAE-D4B5-184C-127D-E52E1F394C92}"/>
                </a:ext>
              </a:extLst>
            </p:cNvPr>
            <p:cNvCxnSpPr>
              <a:cxnSpLocks/>
            </p:cNvCxnSpPr>
            <p:nvPr/>
          </p:nvCxnSpPr>
          <p:spPr>
            <a:xfrm>
              <a:off x="6148579" y="2413138"/>
              <a:ext cx="1455878" cy="5149"/>
            </a:xfrm>
            <a:prstGeom prst="line">
              <a:avLst/>
            </a:prstGeom>
            <a:ln w="1905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连接符 32">
              <a:extLst>
                <a:ext uri="{FF2B5EF4-FFF2-40B4-BE49-F238E27FC236}">
                  <a16:creationId xmlns:a16="http://schemas.microsoft.com/office/drawing/2014/main" id="{9ABC5695-3A9F-6EB3-BE31-8B5445DDBD5D}"/>
                </a:ext>
              </a:extLst>
            </p:cNvPr>
            <p:cNvCxnSpPr>
              <a:cxnSpLocks/>
            </p:cNvCxnSpPr>
            <p:nvPr/>
          </p:nvCxnSpPr>
          <p:spPr>
            <a:xfrm>
              <a:off x="6148579" y="4165010"/>
              <a:ext cx="1455878" cy="5149"/>
            </a:xfrm>
            <a:prstGeom prst="line">
              <a:avLst/>
            </a:prstGeom>
            <a:ln w="1905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33">
              <a:extLst>
                <a:ext uri="{FF2B5EF4-FFF2-40B4-BE49-F238E27FC236}">
                  <a16:creationId xmlns:a16="http://schemas.microsoft.com/office/drawing/2014/main" id="{AD43B9B9-71A3-1377-EF6E-BF0DBB70597F}"/>
                </a:ext>
              </a:extLst>
            </p:cNvPr>
            <p:cNvCxnSpPr>
              <a:cxnSpLocks/>
            </p:cNvCxnSpPr>
            <p:nvPr/>
          </p:nvCxnSpPr>
          <p:spPr>
            <a:xfrm>
              <a:off x="6148579" y="5949440"/>
              <a:ext cx="1455878" cy="5149"/>
            </a:xfrm>
            <a:prstGeom prst="line">
              <a:avLst/>
            </a:prstGeom>
            <a:ln w="1905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连接符 34">
              <a:extLst>
                <a:ext uri="{FF2B5EF4-FFF2-40B4-BE49-F238E27FC236}">
                  <a16:creationId xmlns:a16="http://schemas.microsoft.com/office/drawing/2014/main" id="{6CFDB961-5FF3-57B0-A1F9-E178F826A621}"/>
                </a:ext>
              </a:extLst>
            </p:cNvPr>
            <p:cNvCxnSpPr>
              <a:cxnSpLocks/>
              <a:endCxn id="18" idx="2"/>
            </p:cNvCxnSpPr>
            <p:nvPr/>
          </p:nvCxnSpPr>
          <p:spPr>
            <a:xfrm>
              <a:off x="6148579" y="2439153"/>
              <a:ext cx="1455878" cy="1752024"/>
            </a:xfrm>
            <a:prstGeom prst="line">
              <a:avLst/>
            </a:prstGeom>
            <a:ln w="1905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接连接符 36">
              <a:extLst>
                <a:ext uri="{FF2B5EF4-FFF2-40B4-BE49-F238E27FC236}">
                  <a16:creationId xmlns:a16="http://schemas.microsoft.com/office/drawing/2014/main" id="{9A138607-1B62-7F38-A9E5-76BE3F2931FA}"/>
                </a:ext>
              </a:extLst>
            </p:cNvPr>
            <p:cNvCxnSpPr>
              <a:cxnSpLocks/>
            </p:cNvCxnSpPr>
            <p:nvPr/>
          </p:nvCxnSpPr>
          <p:spPr>
            <a:xfrm>
              <a:off x="6148579" y="4201885"/>
              <a:ext cx="1455878" cy="1752024"/>
            </a:xfrm>
            <a:prstGeom prst="line">
              <a:avLst/>
            </a:prstGeom>
            <a:ln w="1905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连接符 37">
              <a:extLst>
                <a:ext uri="{FF2B5EF4-FFF2-40B4-BE49-F238E27FC236}">
                  <a16:creationId xmlns:a16="http://schemas.microsoft.com/office/drawing/2014/main" id="{6E748A97-9B44-8AEA-EAF3-A6D0C572D990}"/>
                </a:ext>
              </a:extLst>
            </p:cNvPr>
            <p:cNvCxnSpPr>
              <a:cxnSpLocks/>
              <a:stCxn id="6" idx="6"/>
              <a:endCxn id="19" idx="2"/>
            </p:cNvCxnSpPr>
            <p:nvPr/>
          </p:nvCxnSpPr>
          <p:spPr>
            <a:xfrm>
              <a:off x="6148579" y="2439153"/>
              <a:ext cx="1455878" cy="3503619"/>
            </a:xfrm>
            <a:prstGeom prst="line">
              <a:avLst/>
            </a:prstGeom>
            <a:ln w="1905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接连接符 40">
              <a:extLst>
                <a:ext uri="{FF2B5EF4-FFF2-40B4-BE49-F238E27FC236}">
                  <a16:creationId xmlns:a16="http://schemas.microsoft.com/office/drawing/2014/main" id="{5F815948-ED5D-E86D-0692-4A66161582A8}"/>
                </a:ext>
              </a:extLst>
            </p:cNvPr>
            <p:cNvCxnSpPr>
              <a:cxnSpLocks/>
              <a:stCxn id="17" idx="2"/>
              <a:endCxn id="13" idx="6"/>
            </p:cNvCxnSpPr>
            <p:nvPr/>
          </p:nvCxnSpPr>
          <p:spPr>
            <a:xfrm flipH="1">
              <a:off x="6148579" y="2439153"/>
              <a:ext cx="1455878" cy="3503619"/>
            </a:xfrm>
            <a:prstGeom prst="line">
              <a:avLst/>
            </a:prstGeom>
            <a:ln w="1905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接连接符 43">
              <a:extLst>
                <a:ext uri="{FF2B5EF4-FFF2-40B4-BE49-F238E27FC236}">
                  <a16:creationId xmlns:a16="http://schemas.microsoft.com/office/drawing/2014/main" id="{862DC97C-7A98-7C3B-A371-905ECFEE0070}"/>
                </a:ext>
              </a:extLst>
            </p:cNvPr>
            <p:cNvCxnSpPr>
              <a:cxnSpLocks/>
              <a:stCxn id="17" idx="2"/>
              <a:endCxn id="8" idx="6"/>
            </p:cNvCxnSpPr>
            <p:nvPr/>
          </p:nvCxnSpPr>
          <p:spPr>
            <a:xfrm flipH="1">
              <a:off x="6148579" y="2439153"/>
              <a:ext cx="1455878" cy="1752024"/>
            </a:xfrm>
            <a:prstGeom prst="line">
              <a:avLst/>
            </a:prstGeom>
            <a:ln w="1905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接连接符 46">
              <a:extLst>
                <a:ext uri="{FF2B5EF4-FFF2-40B4-BE49-F238E27FC236}">
                  <a16:creationId xmlns:a16="http://schemas.microsoft.com/office/drawing/2014/main" id="{EAB189E1-1627-5037-02C4-C1F40395429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148579" y="4157099"/>
              <a:ext cx="1455878" cy="1752024"/>
            </a:xfrm>
            <a:prstGeom prst="line">
              <a:avLst/>
            </a:prstGeom>
            <a:ln w="1905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文本框 47">
              <a:extLst>
                <a:ext uri="{FF2B5EF4-FFF2-40B4-BE49-F238E27FC236}">
                  <a16:creationId xmlns:a16="http://schemas.microsoft.com/office/drawing/2014/main" id="{828C2FEB-C959-9713-D596-816EB89720C7}"/>
                </a:ext>
              </a:extLst>
            </p:cNvPr>
            <p:cNvSpPr txBox="1"/>
            <p:nvPr/>
          </p:nvSpPr>
          <p:spPr>
            <a:xfrm>
              <a:off x="9962287" y="3615354"/>
              <a:ext cx="2144232" cy="135421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/>
              <a:r>
                <a:rPr lang="fr-FR" altLang="zh-CN" sz="1600" b="0" dirty="0">
                  <a:solidFill>
                    <a:srgbClr val="66FFFF"/>
                  </a:solidFill>
                  <a:effectLst/>
                  <a:latin typeface="-apple-system"/>
                </a:rPr>
                <a:t>Wen Chen,</a:t>
              </a:r>
            </a:p>
            <a:p>
              <a:pPr algn="l"/>
              <a:r>
                <a:rPr lang="fr-FR" altLang="zh-CN" sz="1600" b="0" i="0" dirty="0">
                  <a:solidFill>
                    <a:srgbClr val="66FFFF"/>
                  </a:solidFill>
                  <a:effectLst/>
                  <a:latin typeface="-apple-system"/>
                </a:rPr>
                <a:t>Comput.Phys.Commun. 312 (2025) 109607,</a:t>
              </a:r>
            </a:p>
            <a:p>
              <a:pPr algn="l"/>
              <a:r>
                <a:rPr lang="fr-FR" altLang="zh-CN" sz="1600" b="0" i="0" dirty="0">
                  <a:solidFill>
                    <a:srgbClr val="66FFFF"/>
                  </a:solidFill>
                  <a:effectLst/>
                  <a:latin typeface="-apple-system"/>
                </a:rPr>
                <a:t>2505.13540</a:t>
              </a:r>
            </a:p>
            <a:p>
              <a:pPr>
                <a:buNone/>
              </a:pPr>
              <a:r>
                <a:rPr lang="fr-FR" altLang="zh-CN" b="0" i="0" dirty="0">
                  <a:effectLst/>
                  <a:latin typeface="-apple-system"/>
                </a:rPr>
                <a:t> </a:t>
              </a:r>
              <a:endParaRPr lang="zh-CN" altLang="en-US" dirty="0"/>
            </a:p>
          </p:txBody>
        </p:sp>
      </p:grpSp>
      <p:sp>
        <p:nvSpPr>
          <p:cNvPr id="49" name="文本框 48">
            <a:extLst>
              <a:ext uri="{FF2B5EF4-FFF2-40B4-BE49-F238E27FC236}">
                <a16:creationId xmlns:a16="http://schemas.microsoft.com/office/drawing/2014/main" id="{C299C457-672C-9B66-1E88-0BD5B54DF1DB}"/>
              </a:ext>
            </a:extLst>
          </p:cNvPr>
          <p:cNvSpPr txBox="1"/>
          <p:nvPr/>
        </p:nvSpPr>
        <p:spPr>
          <a:xfrm>
            <a:off x="-1" y="724207"/>
            <a:ext cx="9427029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fr-FR" altLang="zh-CN" sz="2000" b="0" dirty="0">
                <a:solidFill>
                  <a:schemeClr val="bg1"/>
                </a:solidFill>
                <a:effectLst/>
                <a:latin typeface="-apple-system"/>
              </a:rPr>
              <a:t>A framework that automatically evaluates Feynman integrals with the procedures:</a:t>
            </a:r>
          </a:p>
          <a:p>
            <a:pPr algn="l"/>
            <a:r>
              <a:rPr lang="fr-FR" altLang="zh-CN" sz="2000" i="0" dirty="0">
                <a:solidFill>
                  <a:schemeClr val="bg1"/>
                </a:solidFill>
                <a:latin typeface="-apple-system"/>
              </a:rPr>
              <a:t>1. Generating </a:t>
            </a:r>
            <a:r>
              <a:rPr lang="fr-FR" altLang="zh-CN" sz="2000" dirty="0">
                <a:solidFill>
                  <a:schemeClr val="bg1"/>
                </a:solidFill>
                <a:latin typeface="-apple-system"/>
              </a:rPr>
              <a:t>IBP system</a:t>
            </a:r>
          </a:p>
          <a:p>
            <a:pPr algn="l"/>
            <a:r>
              <a:rPr lang="fr-FR" altLang="zh-CN" sz="2000" b="0" i="0" dirty="0">
                <a:solidFill>
                  <a:schemeClr val="bg1"/>
                </a:solidFill>
                <a:effectLst/>
                <a:latin typeface="-apple-system"/>
              </a:rPr>
              <a:t>2. Solving IBP system</a:t>
            </a:r>
          </a:p>
          <a:p>
            <a:pPr algn="l"/>
            <a:r>
              <a:rPr lang="fr-FR" altLang="zh-CN" sz="2000" dirty="0">
                <a:solidFill>
                  <a:schemeClr val="bg1"/>
                </a:solidFill>
                <a:latin typeface="-apple-system"/>
              </a:rPr>
              <a:t>3. Evaluating master integrals</a:t>
            </a:r>
            <a:endParaRPr lang="fr-FR" altLang="zh-CN" sz="2000" b="0" i="0" dirty="0">
              <a:solidFill>
                <a:schemeClr val="bg1"/>
              </a:solidFill>
              <a:effectLst/>
              <a:latin typeface="-apple-system"/>
            </a:endParaRPr>
          </a:p>
          <a:p>
            <a:pPr>
              <a:buNone/>
            </a:pPr>
            <a:r>
              <a:rPr lang="fr-FR" altLang="zh-CN" b="0" i="0" dirty="0">
                <a:effectLst/>
                <a:latin typeface="-apple-system"/>
              </a:rPr>
              <a:t> 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8763215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2B7449C-7231-6AD7-BCC7-E4756AEE75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aodingPPT-1-4">
            <a:extLst>
              <a:ext uri="{FF2B5EF4-FFF2-40B4-BE49-F238E27FC236}">
                <a16:creationId xmlns:a16="http://schemas.microsoft.com/office/drawing/2014/main" id="{0036E748-53D0-BB45-1A2A-12D2FB56C274}"/>
              </a:ext>
            </a:extLst>
          </p:cNvPr>
          <p:cNvSpPr txBox="1"/>
          <p:nvPr/>
        </p:nvSpPr>
        <p:spPr>
          <a:xfrm>
            <a:off x="1546122" y="609300"/>
            <a:ext cx="9099755" cy="574500"/>
          </a:xfrm>
          <a:prstGeom prst="rect">
            <a:avLst/>
          </a:prstGeom>
          <a:noFill/>
          <a:ln w="12700" cap="rnd" cmpd="sng" algn="ctr">
            <a:noFill/>
            <a:prstDash val="solid"/>
            <a:round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algn="ctr" defTabSz="914400">
              <a:defRPr sz="1400" b="1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3000" kern="0" dirty="0">
                <a:solidFill>
                  <a:srgbClr val="FFFFFF"/>
                </a:solidFill>
                <a:latin typeface="Palatino Linotype" panose="02040502050505030304"/>
                <a:ea typeface="宋体" panose="02010600030101010101" pitchFamily="2" charset="-122"/>
              </a:rPr>
              <a:t>Thank you!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E1ACCFC5-DE5A-BEA5-6BC6-741129D8532D}"/>
              </a:ext>
            </a:extLst>
          </p:cNvPr>
          <p:cNvSpPr txBox="1"/>
          <p:nvPr/>
        </p:nvSpPr>
        <p:spPr>
          <a:xfrm>
            <a:off x="4030875" y="5879368"/>
            <a:ext cx="413024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rgbClr val="00FFFF"/>
                </a:solidFill>
              </a:rPr>
              <a:t>https://github.com/yzhphy/NeatIBP</a:t>
            </a:r>
          </a:p>
        </p:txBody>
      </p:sp>
      <p:sp>
        <p:nvSpPr>
          <p:cNvPr id="11" name="GaodingPPT-1-4">
            <a:extLst>
              <a:ext uri="{FF2B5EF4-FFF2-40B4-BE49-F238E27FC236}">
                <a16:creationId xmlns:a16="http://schemas.microsoft.com/office/drawing/2014/main" id="{31439F9B-A090-335F-B93D-AEA4652509EB}"/>
              </a:ext>
            </a:extLst>
          </p:cNvPr>
          <p:cNvSpPr txBox="1"/>
          <p:nvPr/>
        </p:nvSpPr>
        <p:spPr>
          <a:xfrm>
            <a:off x="421659" y="1631269"/>
            <a:ext cx="4199768" cy="574500"/>
          </a:xfrm>
          <a:prstGeom prst="rect">
            <a:avLst/>
          </a:prstGeom>
          <a:noFill/>
          <a:ln w="12700" cap="rnd" cmpd="sng" algn="ctr">
            <a:noFill/>
            <a:prstDash val="solid"/>
            <a:round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algn="ctr" defTabSz="914400">
              <a:defRPr sz="1400" b="1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200" b="0" kern="0" dirty="0">
                <a:solidFill>
                  <a:srgbClr val="FFFFFF"/>
                </a:solidFill>
                <a:latin typeface="Palatino Linotype" panose="02040502050505030304"/>
                <a:ea typeface="宋体" panose="02010600030101010101" pitchFamily="2" charset="-122"/>
              </a:rPr>
              <a:t>Welcome to have a try!</a:t>
            </a: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EBFDF104-7EFA-F4C1-85DB-3C49A0BE42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38499" y="2205769"/>
            <a:ext cx="5715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461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文本框 546">
            <a:extLst>
              <a:ext uri="{FF2B5EF4-FFF2-40B4-BE49-F238E27FC236}">
                <a16:creationId xmlns:a16="http://schemas.microsoft.com/office/drawing/2014/main" id="{B8C38577-7CAA-B5F0-E014-8E6FD8C142ED}"/>
              </a:ext>
            </a:extLst>
          </p:cNvPr>
          <p:cNvSpPr txBox="1"/>
          <p:nvPr/>
        </p:nvSpPr>
        <p:spPr>
          <a:xfrm>
            <a:off x="142737" y="6064777"/>
            <a:ext cx="114728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/>
                <a:ea typeface="华文细黑"/>
                <a:cs typeface="+mn-cs"/>
              </a:rPr>
              <a:t>Multi-loop </a:t>
            </a:r>
            <a:r>
              <a:rPr kumimoji="0" lang="en-US" altLang="zh-CN" sz="2000" b="0" i="1" u="none" strike="noStrike" kern="1200" cap="none" spc="0" normalizeH="0" baseline="0" noProof="0" dirty="0">
                <a:ln>
                  <a:noFill/>
                </a:ln>
                <a:solidFill>
                  <a:srgbClr val="66FFFF"/>
                </a:solidFill>
                <a:effectLst/>
                <a:uLnTx/>
                <a:uFillTx/>
                <a:latin typeface="Palatino Linotype"/>
                <a:ea typeface="华文细黑"/>
                <a:cs typeface="+mn-cs"/>
              </a:rPr>
              <a:t>Feynman integrals </a:t>
            </a:r>
            <a:r>
              <a:rPr kumimoji="0" lang="en-US" altLang="zh-CN" sz="20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/>
                <a:ea typeface="华文细黑"/>
                <a:cs typeface="+mn-cs"/>
              </a:rPr>
              <a:t>are key objects to evaluate high-order amplitudes.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/>
                <a:ea typeface="华文细黑"/>
                <a:cs typeface="+mn-cs"/>
              </a:rPr>
              <a:t>It is also the </a:t>
            </a:r>
            <a:r>
              <a:rPr kumimoji="0" lang="en-US" altLang="zh-CN" sz="20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Palatino Linotype"/>
                <a:ea typeface="华文细黑"/>
                <a:cs typeface="+mn-cs"/>
              </a:rPr>
              <a:t>bottleneck </a:t>
            </a:r>
            <a:r>
              <a:rPr kumimoji="0" lang="en-US" altLang="zh-CN" sz="20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/>
                <a:ea typeface="华文细黑"/>
                <a:cs typeface="+mn-cs"/>
              </a:rPr>
              <a:t>for plenty of amplitude computations in precision frontier.</a:t>
            </a:r>
            <a:endParaRPr kumimoji="0" lang="zh-CN" altLang="en-US" sz="20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/>
              <a:ea typeface="华文细黑"/>
              <a:cs typeface="+mn-cs"/>
            </a:endParaRPr>
          </a:p>
        </p:txBody>
      </p:sp>
      <p:sp>
        <p:nvSpPr>
          <p:cNvPr id="55" name="文本框 54">
            <a:extLst>
              <a:ext uri="{FF2B5EF4-FFF2-40B4-BE49-F238E27FC236}">
                <a16:creationId xmlns:a16="http://schemas.microsoft.com/office/drawing/2014/main" id="{6A0D5BE4-AE79-E607-777C-CC0026F6AE67}"/>
              </a:ext>
            </a:extLst>
          </p:cNvPr>
          <p:cNvSpPr txBox="1"/>
          <p:nvPr/>
        </p:nvSpPr>
        <p:spPr>
          <a:xfrm>
            <a:off x="503558" y="1047099"/>
            <a:ext cx="654289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500" b="1" i="1" dirty="0">
                <a:solidFill>
                  <a:schemeClr val="bg1"/>
                </a:solidFill>
              </a:rPr>
              <a:t>Amplitudes </a:t>
            </a:r>
            <a:r>
              <a:rPr lang="en-US" altLang="zh-CN" sz="2200" i="1" dirty="0">
                <a:solidFill>
                  <a:schemeClr val="bg1"/>
                </a:solidFill>
              </a:rPr>
              <a:t>(in high order expansion</a:t>
            </a:r>
            <a:r>
              <a:rPr lang="en-US" altLang="zh-CN" sz="2200" dirty="0">
                <a:solidFill>
                  <a:schemeClr val="bg1"/>
                </a:solidFill>
              </a:rPr>
              <a:t>)</a:t>
            </a:r>
            <a:endParaRPr lang="en-US" altLang="zh-CN" sz="2200" dirty="0">
              <a:solidFill>
                <a:srgbClr val="66FFFF"/>
              </a:solidFill>
            </a:endParaRPr>
          </a:p>
        </p:txBody>
      </p:sp>
      <p:grpSp>
        <p:nvGrpSpPr>
          <p:cNvPr id="60" name="组合 59">
            <a:extLst>
              <a:ext uri="{FF2B5EF4-FFF2-40B4-BE49-F238E27FC236}">
                <a16:creationId xmlns:a16="http://schemas.microsoft.com/office/drawing/2014/main" id="{EA46DF05-8C45-2CBB-C383-5912753E89BC}"/>
              </a:ext>
            </a:extLst>
          </p:cNvPr>
          <p:cNvGrpSpPr/>
          <p:nvPr/>
        </p:nvGrpSpPr>
        <p:grpSpPr>
          <a:xfrm>
            <a:off x="784468" y="3163522"/>
            <a:ext cx="5190346" cy="630942"/>
            <a:chOff x="3344054" y="2620327"/>
            <a:chExt cx="5190346" cy="630942"/>
          </a:xfrm>
        </p:grpSpPr>
        <p:sp>
          <p:nvSpPr>
            <p:cNvPr id="56" name="文本框 55">
              <a:extLst>
                <a:ext uri="{FF2B5EF4-FFF2-40B4-BE49-F238E27FC236}">
                  <a16:creationId xmlns:a16="http://schemas.microsoft.com/office/drawing/2014/main" id="{0B4E283E-B8E7-803D-E0DD-950D33E51CAC}"/>
                </a:ext>
              </a:extLst>
            </p:cNvPr>
            <p:cNvSpPr txBox="1"/>
            <p:nvPr/>
          </p:nvSpPr>
          <p:spPr>
            <a:xfrm>
              <a:off x="3344054" y="2620327"/>
              <a:ext cx="2494771" cy="630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500" b="1" dirty="0">
                  <a:solidFill>
                    <a:schemeClr val="bg1"/>
                  </a:solidFill>
                </a:rPr>
                <a:t>Σ</a:t>
              </a:r>
              <a:r>
                <a:rPr lang="en-US" altLang="zh-CN" sz="2800" b="1" dirty="0">
                  <a:solidFill>
                    <a:schemeClr val="bg1"/>
                  </a:solidFill>
                </a:rPr>
                <a:t> </a:t>
              </a:r>
              <a:endParaRPr lang="en-US" altLang="zh-CN" sz="2800" b="1" dirty="0">
                <a:solidFill>
                  <a:srgbClr val="66FFFF"/>
                </a:solidFill>
              </a:endParaRPr>
            </a:p>
          </p:txBody>
        </p:sp>
        <p:sp>
          <p:nvSpPr>
            <p:cNvPr id="57" name="文本框 56">
              <a:extLst>
                <a:ext uri="{FF2B5EF4-FFF2-40B4-BE49-F238E27FC236}">
                  <a16:creationId xmlns:a16="http://schemas.microsoft.com/office/drawing/2014/main" id="{BC90E4B8-C816-B7CB-B45C-7899484938DF}"/>
                </a:ext>
              </a:extLst>
            </p:cNvPr>
            <p:cNvSpPr txBox="1"/>
            <p:nvPr/>
          </p:nvSpPr>
          <p:spPr>
            <a:xfrm>
              <a:off x="3820304" y="2720354"/>
              <a:ext cx="4714096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200" b="1" i="1" dirty="0">
                  <a:solidFill>
                    <a:schemeClr val="bg1"/>
                  </a:solidFill>
                </a:rPr>
                <a:t>Multi-loop Feynman diagrams</a:t>
              </a:r>
              <a:endParaRPr lang="en-US" altLang="zh-CN" sz="2200" b="1" i="1" dirty="0">
                <a:solidFill>
                  <a:srgbClr val="66FFFF"/>
                </a:solidFill>
              </a:endParaRPr>
            </a:p>
          </p:txBody>
        </p:sp>
      </p:grpSp>
      <p:grpSp>
        <p:nvGrpSpPr>
          <p:cNvPr id="61" name="组合 60">
            <a:extLst>
              <a:ext uri="{FF2B5EF4-FFF2-40B4-BE49-F238E27FC236}">
                <a16:creationId xmlns:a16="http://schemas.microsoft.com/office/drawing/2014/main" id="{21578C3A-38C7-5354-66FC-49F74FF38226}"/>
              </a:ext>
            </a:extLst>
          </p:cNvPr>
          <p:cNvGrpSpPr/>
          <p:nvPr/>
        </p:nvGrpSpPr>
        <p:grpSpPr>
          <a:xfrm>
            <a:off x="2582322" y="5224453"/>
            <a:ext cx="4952611" cy="630942"/>
            <a:chOff x="5343914" y="3895725"/>
            <a:chExt cx="4952611" cy="630942"/>
          </a:xfrm>
        </p:grpSpPr>
        <p:sp>
          <p:nvSpPr>
            <p:cNvPr id="58" name="文本框 57">
              <a:extLst>
                <a:ext uri="{FF2B5EF4-FFF2-40B4-BE49-F238E27FC236}">
                  <a16:creationId xmlns:a16="http://schemas.microsoft.com/office/drawing/2014/main" id="{556C8D4D-9A15-4848-9403-4B07BBA283FB}"/>
                </a:ext>
              </a:extLst>
            </p:cNvPr>
            <p:cNvSpPr txBox="1"/>
            <p:nvPr/>
          </p:nvSpPr>
          <p:spPr>
            <a:xfrm>
              <a:off x="5343914" y="3895725"/>
              <a:ext cx="2494771" cy="630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500" b="1" dirty="0">
                  <a:solidFill>
                    <a:schemeClr val="bg1"/>
                  </a:solidFill>
                </a:rPr>
                <a:t>Σ</a:t>
              </a:r>
              <a:r>
                <a:rPr lang="en-US" altLang="zh-CN" sz="2800" b="1" dirty="0">
                  <a:solidFill>
                    <a:schemeClr val="bg1"/>
                  </a:solidFill>
                </a:rPr>
                <a:t> </a:t>
              </a:r>
              <a:endParaRPr lang="en-US" altLang="zh-CN" sz="2800" b="1" dirty="0">
                <a:solidFill>
                  <a:srgbClr val="66FFFF"/>
                </a:solidFill>
              </a:endParaRPr>
            </a:p>
          </p:txBody>
        </p:sp>
        <p:sp>
          <p:nvSpPr>
            <p:cNvPr id="59" name="文本框 58">
              <a:extLst>
                <a:ext uri="{FF2B5EF4-FFF2-40B4-BE49-F238E27FC236}">
                  <a16:creationId xmlns:a16="http://schemas.microsoft.com/office/drawing/2014/main" id="{170A800C-B167-962C-09A4-15101FF6DEA7}"/>
                </a:ext>
              </a:extLst>
            </p:cNvPr>
            <p:cNvSpPr txBox="1"/>
            <p:nvPr/>
          </p:nvSpPr>
          <p:spPr>
            <a:xfrm>
              <a:off x="5820164" y="3995752"/>
              <a:ext cx="4476361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200" b="1" i="1" dirty="0">
                  <a:solidFill>
                    <a:schemeClr val="bg1"/>
                  </a:solidFill>
                </a:rPr>
                <a:t>Multi-loop Feynman integrals</a:t>
              </a:r>
              <a:endParaRPr lang="en-US" altLang="zh-CN" sz="2200" b="1" i="1" dirty="0">
                <a:solidFill>
                  <a:srgbClr val="66FFFF"/>
                </a:solidFill>
              </a:endParaRPr>
            </a:p>
          </p:txBody>
        </p:sp>
      </p:grpSp>
      <p:cxnSp>
        <p:nvCxnSpPr>
          <p:cNvPr id="513" name="直接箭头连接符 512">
            <a:extLst>
              <a:ext uri="{FF2B5EF4-FFF2-40B4-BE49-F238E27FC236}">
                <a16:creationId xmlns:a16="http://schemas.microsoft.com/office/drawing/2014/main" id="{16875296-D863-0264-23E7-D138D0781059}"/>
              </a:ext>
            </a:extLst>
          </p:cNvPr>
          <p:cNvCxnSpPr>
            <a:cxnSpLocks/>
          </p:cNvCxnSpPr>
          <p:nvPr/>
        </p:nvCxnSpPr>
        <p:spPr>
          <a:xfrm>
            <a:off x="1112070" y="1584392"/>
            <a:ext cx="0" cy="1579130"/>
          </a:xfrm>
          <a:prstGeom prst="straightConnector1">
            <a:avLst/>
          </a:prstGeom>
          <a:ln w="76200">
            <a:solidFill>
              <a:srgbClr val="66F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22" name="图形 521">
            <a:extLst>
              <a:ext uri="{FF2B5EF4-FFF2-40B4-BE49-F238E27FC236}">
                <a16:creationId xmlns:a16="http://schemas.microsoft.com/office/drawing/2014/main" id="{2CDA3A34-66EF-90C8-FB9B-8743E78BA193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7506712" y="5147043"/>
            <a:ext cx="2913551" cy="608324"/>
          </a:xfrm>
          <a:prstGeom prst="rect">
            <a:avLst/>
          </a:prstGeom>
        </p:spPr>
      </p:pic>
      <p:cxnSp>
        <p:nvCxnSpPr>
          <p:cNvPr id="524" name="直接箭头连接符 523">
            <a:extLst>
              <a:ext uri="{FF2B5EF4-FFF2-40B4-BE49-F238E27FC236}">
                <a16:creationId xmlns:a16="http://schemas.microsoft.com/office/drawing/2014/main" id="{B7E17CD2-8E0B-ACE9-F545-C38E15B25146}"/>
              </a:ext>
            </a:extLst>
          </p:cNvPr>
          <p:cNvCxnSpPr>
            <a:cxnSpLocks/>
          </p:cNvCxnSpPr>
          <p:nvPr/>
        </p:nvCxnSpPr>
        <p:spPr>
          <a:xfrm>
            <a:off x="2832093" y="3864207"/>
            <a:ext cx="0" cy="1379822"/>
          </a:xfrm>
          <a:prstGeom prst="straightConnector1">
            <a:avLst/>
          </a:prstGeom>
          <a:ln w="76200">
            <a:solidFill>
              <a:srgbClr val="66F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7" name="文本框 556">
            <a:extLst>
              <a:ext uri="{FF2B5EF4-FFF2-40B4-BE49-F238E27FC236}">
                <a16:creationId xmlns:a16="http://schemas.microsoft.com/office/drawing/2014/main" id="{39FEE1A1-EB93-0A93-3653-A78020102FAF}"/>
              </a:ext>
            </a:extLst>
          </p:cNvPr>
          <p:cNvSpPr txBox="1"/>
          <p:nvPr/>
        </p:nvSpPr>
        <p:spPr>
          <a:xfrm>
            <a:off x="142737" y="265923"/>
            <a:ext cx="114728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/>
                <a:ea typeface="华文细黑"/>
                <a:cs typeface="+mn-cs"/>
              </a:rPr>
              <a:t>Amplitudes from multi-loop Feynman integrals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/>
              <a:ea typeface="华文细黑"/>
              <a:cs typeface="+mn-cs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44583FFB-88A5-83AD-076E-25E18F3D938F}"/>
              </a:ext>
            </a:extLst>
          </p:cNvPr>
          <p:cNvSpPr txBox="1"/>
          <p:nvPr/>
        </p:nvSpPr>
        <p:spPr>
          <a:xfrm>
            <a:off x="11542138" y="3213556"/>
            <a:ext cx="9808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2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/>
                <a:ea typeface="华文细黑"/>
                <a:cs typeface="+mn-cs"/>
              </a:rPr>
              <a:t>…</a:t>
            </a:r>
            <a:endParaRPr kumimoji="0" lang="zh-CN" altLang="en-US" sz="22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/>
              <a:ea typeface="华文细黑"/>
              <a:cs typeface="+mn-cs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B71A23BE-9D59-E137-2D2C-D5E7C5A12D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99000" contrast="99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71230" y="3083522"/>
            <a:ext cx="2070730" cy="916394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3DC4D486-44CE-69B6-D8D4-712958CD87C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99000" contrast="99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482502" y="2905708"/>
            <a:ext cx="1875522" cy="1218062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26C7625C-B00D-ECB9-43CB-1C17590B869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28168" y="884384"/>
            <a:ext cx="1598609" cy="1131704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D3C325D6-D3EB-943A-C52C-978776422E0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99000" contrast="99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58633" y="3019977"/>
            <a:ext cx="1928483" cy="926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5030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文本框 42"/>
          <p:cNvSpPr txBox="1"/>
          <p:nvPr/>
        </p:nvSpPr>
        <p:spPr>
          <a:xfrm>
            <a:off x="190115" y="205949"/>
            <a:ext cx="95844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chemeClr val="bg1"/>
                </a:solidFill>
                <a:latin typeface="Palatino Linotype" panose="02040502050505030304" pitchFamily="18" charset="0"/>
              </a:rPr>
              <a:t>Workflow of analytic computation of Feynman integrals</a:t>
            </a:r>
          </a:p>
        </p:txBody>
      </p: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916B76A9-6CEE-7C62-5F46-4DAFE4EAF482}"/>
              </a:ext>
            </a:extLst>
          </p:cNvPr>
          <p:cNvGrpSpPr/>
          <p:nvPr/>
        </p:nvGrpSpPr>
        <p:grpSpPr>
          <a:xfrm>
            <a:off x="-554624" y="729169"/>
            <a:ext cx="11559322" cy="6001936"/>
            <a:chOff x="-1784710" y="877114"/>
            <a:chExt cx="11559322" cy="6001936"/>
          </a:xfrm>
        </p:grpSpPr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8706E417-4033-03AB-9558-BB006A1C1F4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391188" y="877114"/>
              <a:ext cx="1939718" cy="1358588"/>
            </a:xfrm>
            <a:prstGeom prst="rect">
              <a:avLst/>
            </a:prstGeom>
          </p:spPr>
        </p:pic>
        <p:grpSp>
          <p:nvGrpSpPr>
            <p:cNvPr id="22" name="组合 21">
              <a:extLst>
                <a:ext uri="{FF2B5EF4-FFF2-40B4-BE49-F238E27FC236}">
                  <a16:creationId xmlns:a16="http://schemas.microsoft.com/office/drawing/2014/main" id="{4CF80F73-EF40-1FB5-61BD-9D5B5120DF9F}"/>
                </a:ext>
              </a:extLst>
            </p:cNvPr>
            <p:cNvGrpSpPr/>
            <p:nvPr/>
          </p:nvGrpSpPr>
          <p:grpSpPr>
            <a:xfrm>
              <a:off x="-1784710" y="1096199"/>
              <a:ext cx="11559322" cy="5782851"/>
              <a:chOff x="-1784710" y="1096199"/>
              <a:chExt cx="11559322" cy="5782851"/>
            </a:xfrm>
          </p:grpSpPr>
          <p:grpSp>
            <p:nvGrpSpPr>
              <p:cNvPr id="9" name="组合 8">
                <a:extLst>
                  <a:ext uri="{FF2B5EF4-FFF2-40B4-BE49-F238E27FC236}">
                    <a16:creationId xmlns:a16="http://schemas.microsoft.com/office/drawing/2014/main" id="{67D41CB0-A8C1-BA71-E52F-FC891C7EEC13}"/>
                  </a:ext>
                </a:extLst>
              </p:cNvPr>
              <p:cNvGrpSpPr/>
              <p:nvPr/>
            </p:nvGrpSpPr>
            <p:grpSpPr>
              <a:xfrm>
                <a:off x="-1784710" y="1096199"/>
                <a:ext cx="10639424" cy="5782851"/>
                <a:chOff x="-57510" y="960803"/>
                <a:chExt cx="10639424" cy="5782851"/>
              </a:xfrm>
            </p:grpSpPr>
            <p:sp>
              <p:nvSpPr>
                <p:cNvPr id="23" name="矩形: 圆角 22"/>
                <p:cNvSpPr/>
                <p:nvPr/>
              </p:nvSpPr>
              <p:spPr>
                <a:xfrm>
                  <a:off x="2990490" y="960803"/>
                  <a:ext cx="2467993" cy="514905"/>
                </a:xfrm>
                <a:prstGeom prst="roundRect">
                  <a:avLst/>
                </a:prstGeom>
                <a:noFill/>
                <a:ln w="19050" cap="flat" cmpd="sng" algn="ctr">
                  <a:solidFill>
                    <a:srgbClr val="66FFFF"/>
                  </a:solidFill>
                  <a:prstDash val="solid"/>
                </a:ln>
                <a:effectLst>
                  <a:softEdge rad="0"/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Palatino Linotype" panose="02040502050505030304"/>
                      <a:ea typeface="宋体" panose="02010600030101010101" pitchFamily="2" charset="-122"/>
                      <a:cs typeface="+mn-cs"/>
                    </a:rPr>
                    <a:t>Feynman diagrams</a:t>
                  </a: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Palatino Linotype" panose="02040502050505030304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24" name="矩形: 圆角 23"/>
                <p:cNvSpPr/>
                <p:nvPr/>
              </p:nvSpPr>
              <p:spPr>
                <a:xfrm>
                  <a:off x="2990490" y="2312152"/>
                  <a:ext cx="2467993" cy="514905"/>
                </a:xfrm>
                <a:prstGeom prst="roundRect">
                  <a:avLst/>
                </a:prstGeom>
                <a:noFill/>
                <a:ln w="19050" cap="flat" cmpd="sng" algn="ctr">
                  <a:solidFill>
                    <a:srgbClr val="66FFFF"/>
                  </a:solidFill>
                  <a:prstDash val="solid"/>
                </a:ln>
                <a:effectLst>
                  <a:softEdge rad="0"/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Palatino Linotype" panose="02040502050505030304"/>
                      <a:ea typeface="宋体" panose="02010600030101010101" pitchFamily="2" charset="-122"/>
                      <a:cs typeface="+mn-cs"/>
                    </a:rPr>
                    <a:t>Feynman integrals</a:t>
                  </a: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Palatino Linotype" panose="02040502050505030304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25" name="箭头: 下 24"/>
                <p:cNvSpPr/>
                <p:nvPr/>
              </p:nvSpPr>
              <p:spPr>
                <a:xfrm>
                  <a:off x="4144587" y="1546046"/>
                  <a:ext cx="159797" cy="655320"/>
                </a:xfrm>
                <a:prstGeom prst="downArrow">
                  <a:avLst/>
                </a:prstGeom>
                <a:solidFill>
                  <a:srgbClr val="66FFFF"/>
                </a:solidFill>
                <a:ln w="19050" cap="flat" cmpd="sng" algn="ctr">
                  <a:solidFill>
                    <a:srgbClr val="66FFFF"/>
                  </a:solidFill>
                  <a:prstDash val="solid"/>
                </a:ln>
                <a:effectLst>
                  <a:softEdge rad="0"/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Palatino Linotype" panose="02040502050505030304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31" name="矩形: 圆角 30"/>
                <p:cNvSpPr/>
                <p:nvPr/>
              </p:nvSpPr>
              <p:spPr>
                <a:xfrm>
                  <a:off x="2952170" y="5429124"/>
                  <a:ext cx="2467993" cy="514905"/>
                </a:xfrm>
                <a:prstGeom prst="roundRect">
                  <a:avLst/>
                </a:prstGeom>
                <a:noFill/>
                <a:ln w="19050" cap="flat" cmpd="sng" algn="ctr">
                  <a:solidFill>
                    <a:srgbClr val="66FFFF"/>
                  </a:solidFill>
                  <a:prstDash val="solid"/>
                </a:ln>
                <a:effectLst>
                  <a:softEdge rad="0"/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Palatino Linotype" panose="02040502050505030304"/>
                      <a:ea typeface="宋体" panose="02010600030101010101" pitchFamily="2" charset="-122"/>
                      <a:cs typeface="+mn-cs"/>
                    </a:rPr>
                    <a:t>Master Integrals</a:t>
                  </a: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Palatino Linotype" panose="02040502050505030304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33" name="矩形: 圆角 32"/>
                <p:cNvSpPr/>
                <p:nvPr/>
              </p:nvSpPr>
              <p:spPr>
                <a:xfrm>
                  <a:off x="3005511" y="3799249"/>
                  <a:ext cx="2467993" cy="514905"/>
                </a:xfrm>
                <a:prstGeom prst="roundRect">
                  <a:avLst/>
                </a:prstGeom>
                <a:noFill/>
                <a:ln w="19050" cap="flat" cmpd="sng" algn="ctr">
                  <a:solidFill>
                    <a:srgbClr val="66FFFF"/>
                  </a:solidFill>
                  <a:prstDash val="solid"/>
                </a:ln>
                <a:effectLst>
                  <a:softEdge rad="0"/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Palatino Linotype" panose="02040502050505030304"/>
                      <a:ea typeface="宋体" panose="02010600030101010101" pitchFamily="2" charset="-122"/>
                      <a:cs typeface="+mn-cs"/>
                    </a:rPr>
                    <a:t>Scalar integrals</a:t>
                  </a: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Palatino Linotype" panose="02040502050505030304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34" name="箭头: 下 33"/>
                <p:cNvSpPr/>
                <p:nvPr/>
              </p:nvSpPr>
              <p:spPr>
                <a:xfrm>
                  <a:off x="4144587" y="2938378"/>
                  <a:ext cx="159797" cy="707886"/>
                </a:xfrm>
                <a:prstGeom prst="downArrow">
                  <a:avLst/>
                </a:prstGeom>
                <a:solidFill>
                  <a:srgbClr val="66FFFF"/>
                </a:solidFill>
                <a:ln w="19050" cap="flat" cmpd="sng" algn="ctr">
                  <a:solidFill>
                    <a:srgbClr val="66FFFF"/>
                  </a:solidFill>
                  <a:prstDash val="solid"/>
                </a:ln>
                <a:effectLst>
                  <a:softEdge rad="0"/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Palatino Linotype" panose="02040502050505030304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35" name="箭头: 下 34"/>
                <p:cNvSpPr/>
                <p:nvPr/>
              </p:nvSpPr>
              <p:spPr>
                <a:xfrm>
                  <a:off x="4144587" y="4551679"/>
                  <a:ext cx="159797" cy="709823"/>
                </a:xfrm>
                <a:prstGeom prst="downArrow">
                  <a:avLst/>
                </a:prstGeom>
                <a:solidFill>
                  <a:srgbClr val="FFFF00"/>
                </a:solidFill>
                <a:ln w="19050" cap="flat" cmpd="sng" algn="ctr">
                  <a:solidFill>
                    <a:srgbClr val="FFFF00"/>
                  </a:solidFill>
                  <a:prstDash val="solid"/>
                </a:ln>
                <a:effectLst>
                  <a:softEdge rad="0"/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Palatino Linotype" panose="02040502050505030304"/>
                    <a:ea typeface="宋体" panose="02010600030101010101" pitchFamily="2" charset="-122"/>
                    <a:cs typeface="+mn-cs"/>
                  </a:endParaRPr>
                </a:p>
              </p:txBody>
            </p:sp>
            <p:pic>
              <p:nvPicPr>
                <p:cNvPr id="8" name="图形 7"/>
                <p:cNvPicPr>
                  <a:picLocks noChangeAspect="1"/>
                </p:cNvPicPr>
                <p:nvPr/>
              </p:nvPicPr>
              <p:blipFill>
                <a:blip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646539" y="3760892"/>
                  <a:ext cx="3275325" cy="636869"/>
                </a:xfrm>
                <a:prstGeom prst="rect">
                  <a:avLst/>
                </a:prstGeom>
              </p:spPr>
            </p:pic>
            <p:pic>
              <p:nvPicPr>
                <p:cNvPr id="10" name="图形 9"/>
                <p:cNvPicPr>
                  <a:picLocks noChangeAspect="1"/>
                </p:cNvPicPr>
                <p:nvPr/>
              </p:nvPicPr>
              <p:blipFill>
                <a:blip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759549" y="2507810"/>
                  <a:ext cx="2913551" cy="608324"/>
                </a:xfrm>
                <a:prstGeom prst="rect">
                  <a:avLst/>
                </a:prstGeom>
              </p:spPr>
            </p:pic>
            <p:sp>
              <p:nvSpPr>
                <p:cNvPr id="11" name="文本框 10"/>
                <p:cNvSpPr txBox="1"/>
                <p:nvPr/>
              </p:nvSpPr>
              <p:spPr>
                <a:xfrm>
                  <a:off x="-57510" y="3116134"/>
                  <a:ext cx="6096000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Palatino Linotype" panose="02040502050505030304"/>
                      <a:ea typeface="宋体" panose="02010600030101010101" pitchFamily="2" charset="-122"/>
                      <a:cs typeface="+mn-cs"/>
                    </a:rPr>
                    <a:t>Tensor reduction</a:t>
                  </a: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Palatino Linotype" panose="02040502050505030304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13" name="文本框 12"/>
                <p:cNvSpPr txBox="1"/>
                <p:nvPr/>
              </p:nvSpPr>
              <p:spPr>
                <a:xfrm>
                  <a:off x="1688979" y="4592255"/>
                  <a:ext cx="2324221" cy="646331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00"/>
                      </a:solidFill>
                      <a:effectLst/>
                      <a:uLnTx/>
                      <a:uFillTx/>
                      <a:latin typeface="Palatino Linotype" panose="02040502050505030304"/>
                      <a:ea typeface="宋体" panose="02010600030101010101" pitchFamily="2" charset="-122"/>
                      <a:cs typeface="+mn-cs"/>
                    </a:rPr>
                    <a:t>Integration-by-parts (IBP) reduction</a:t>
                  </a: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Palatino Linotype" panose="02040502050505030304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14" name="文本框 13"/>
                <p:cNvSpPr txBox="1"/>
                <p:nvPr/>
              </p:nvSpPr>
              <p:spPr>
                <a:xfrm>
                  <a:off x="22388" y="1744260"/>
                  <a:ext cx="6096000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Palatino Linotype" panose="02040502050505030304"/>
                      <a:ea typeface="宋体" panose="02010600030101010101" pitchFamily="2" charset="-122"/>
                      <a:cs typeface="+mn-cs"/>
                    </a:rPr>
                    <a:t>Feynman rules</a:t>
                  </a: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Palatino Linotype" panose="02040502050505030304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15" name="箭头: 下 14"/>
                <p:cNvSpPr/>
                <p:nvPr/>
              </p:nvSpPr>
              <p:spPr>
                <a:xfrm rot="16200000">
                  <a:off x="6649525" y="4425372"/>
                  <a:ext cx="235034" cy="2370002"/>
                </a:xfrm>
                <a:prstGeom prst="downArrow">
                  <a:avLst/>
                </a:prstGeom>
                <a:solidFill>
                  <a:srgbClr val="66FFFF"/>
                </a:solidFill>
                <a:ln w="19050" cap="flat" cmpd="sng" algn="ctr">
                  <a:solidFill>
                    <a:srgbClr val="66FFFF"/>
                  </a:solidFill>
                  <a:prstDash val="solid"/>
                </a:ln>
                <a:effectLst>
                  <a:softEdge rad="0"/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Palatino Linotype" panose="02040502050505030304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18" name="文本框 17"/>
                <p:cNvSpPr txBox="1"/>
                <p:nvPr/>
              </p:nvSpPr>
              <p:spPr>
                <a:xfrm>
                  <a:off x="2380366" y="6097323"/>
                  <a:ext cx="3010925" cy="646331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altLang="zh-CN" sz="1800" dirty="0">
                      <a:solidFill>
                        <a:schemeClr val="bg1"/>
                      </a:solidFill>
                      <a:ea typeface="宋体" panose="02010600030101010101" pitchFamily="2" charset="-122"/>
                    </a:rPr>
                    <a:t>A linear independent basis of the scalar integrals</a:t>
                  </a:r>
                  <a:endParaRPr lang="zh-CN" altLang="en-US" sz="1800" dirty="0">
                    <a:solidFill>
                      <a:schemeClr val="bg1"/>
                    </a:solidFill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9" name="矩形: 圆角 18"/>
                <p:cNvSpPr/>
                <p:nvPr/>
              </p:nvSpPr>
              <p:spPr>
                <a:xfrm>
                  <a:off x="8113921" y="5352919"/>
                  <a:ext cx="2467993" cy="514905"/>
                </a:xfrm>
                <a:prstGeom prst="roundRect">
                  <a:avLst/>
                </a:prstGeom>
                <a:noFill/>
                <a:ln w="19050" cap="flat" cmpd="sng" algn="ctr">
                  <a:solidFill>
                    <a:srgbClr val="66FFFF"/>
                  </a:solidFill>
                  <a:prstDash val="solid"/>
                </a:ln>
                <a:effectLst>
                  <a:softEdge rad="0"/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Palatino Linotype" panose="02040502050505030304"/>
                      <a:ea typeface="宋体" panose="02010600030101010101" pitchFamily="2" charset="-122"/>
                      <a:cs typeface="+mn-cs"/>
                    </a:rPr>
                    <a:t>Analytic functions</a:t>
                  </a: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Palatino Linotype" panose="02040502050505030304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7" name="文本框 6">
                  <a:extLst>
                    <a:ext uri="{FF2B5EF4-FFF2-40B4-BE49-F238E27FC236}">
                      <a16:creationId xmlns:a16="http://schemas.microsoft.com/office/drawing/2014/main" id="{341FC9F6-631E-BC3F-4A7B-803AC3A001A8}"/>
                    </a:ext>
                  </a:extLst>
                </p:cNvPr>
                <p:cNvSpPr txBox="1"/>
                <p:nvPr/>
              </p:nvSpPr>
              <p:spPr>
                <a:xfrm>
                  <a:off x="5517823" y="5750309"/>
                  <a:ext cx="2572077" cy="646331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lvl="0" algn="ctr">
                    <a:defRPr/>
                  </a:pPr>
                  <a:r>
                    <a:rPr lang="en-US" altLang="zh-CN" kern="0" dirty="0">
                      <a:solidFill>
                        <a:srgbClr val="FFFFFF"/>
                      </a:solidFill>
                      <a:latin typeface="Palatino Linotype" panose="02040502050505030304"/>
                      <a:ea typeface="宋体" panose="02010600030101010101" pitchFamily="2" charset="-122"/>
                    </a:rPr>
                    <a:t>Analytic evaluation methods</a:t>
                  </a:r>
                </a:p>
              </p:txBody>
            </p:sp>
          </p:grpSp>
          <p:grpSp>
            <p:nvGrpSpPr>
              <p:cNvPr id="2" name="组合 1">
                <a:extLst>
                  <a:ext uri="{FF2B5EF4-FFF2-40B4-BE49-F238E27FC236}">
                    <a16:creationId xmlns:a16="http://schemas.microsoft.com/office/drawing/2014/main" id="{27A29227-352B-5A29-70C2-7AC01655FE04}"/>
                  </a:ext>
                </a:extLst>
              </p:cNvPr>
              <p:cNvGrpSpPr/>
              <p:nvPr/>
            </p:nvGrpSpPr>
            <p:grpSpPr>
              <a:xfrm>
                <a:off x="7948401" y="3657409"/>
                <a:ext cx="1826211" cy="1270337"/>
                <a:chOff x="3703942" y="1636245"/>
                <a:chExt cx="5634435" cy="3340066"/>
              </a:xfrm>
            </p:grpSpPr>
            <p:cxnSp>
              <p:nvCxnSpPr>
                <p:cNvPr id="3" name="直接连接符 2">
                  <a:extLst>
                    <a:ext uri="{FF2B5EF4-FFF2-40B4-BE49-F238E27FC236}">
                      <a16:creationId xmlns:a16="http://schemas.microsoft.com/office/drawing/2014/main" id="{804C36E0-BA50-2603-B702-EEBF29866C42}"/>
                    </a:ext>
                  </a:extLst>
                </p:cNvPr>
                <p:cNvCxnSpPr/>
                <p:nvPr/>
              </p:nvCxnSpPr>
              <p:spPr>
                <a:xfrm>
                  <a:off x="4841507" y="2550695"/>
                  <a:ext cx="0" cy="1511166"/>
                </a:xfrm>
                <a:prstGeom prst="line">
                  <a:avLst/>
                </a:prstGeom>
                <a:ln w="571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" name="直接连接符 3">
                  <a:extLst>
                    <a:ext uri="{FF2B5EF4-FFF2-40B4-BE49-F238E27FC236}">
                      <a16:creationId xmlns:a16="http://schemas.microsoft.com/office/drawing/2014/main" id="{CCF75FFA-9A50-1D39-67C7-62B89D68389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840348" y="2556087"/>
                  <a:ext cx="3388093" cy="0"/>
                </a:xfrm>
                <a:prstGeom prst="line">
                  <a:avLst/>
                </a:prstGeom>
                <a:ln w="762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" name="直接连接符 4">
                  <a:extLst>
                    <a:ext uri="{FF2B5EF4-FFF2-40B4-BE49-F238E27FC236}">
                      <a16:creationId xmlns:a16="http://schemas.microsoft.com/office/drawing/2014/main" id="{03FD8219-B288-330D-7E38-5372969303E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831880" y="4061861"/>
                  <a:ext cx="3388093" cy="0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" name="直接连接符 5">
                  <a:extLst>
                    <a:ext uri="{FF2B5EF4-FFF2-40B4-BE49-F238E27FC236}">
                      <a16:creationId xmlns:a16="http://schemas.microsoft.com/office/drawing/2014/main" id="{068C2A6C-9922-DBF7-636C-819E8A775E4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6432081" y="2550695"/>
                  <a:ext cx="1805987" cy="1511166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直接连接符 15">
                  <a:extLst>
                    <a:ext uri="{FF2B5EF4-FFF2-40B4-BE49-F238E27FC236}">
                      <a16:creationId xmlns:a16="http://schemas.microsoft.com/office/drawing/2014/main" id="{D541E05A-73FB-8FDB-DCE7-8456052F437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534394" y="2561480"/>
                  <a:ext cx="2728139" cy="2414831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直接连接符 16">
                  <a:extLst>
                    <a:ext uri="{FF2B5EF4-FFF2-40B4-BE49-F238E27FC236}">
                      <a16:creationId xmlns:a16="http://schemas.microsoft.com/office/drawing/2014/main" id="{42FB913A-4C6F-3C0D-4D37-5A45723D0E2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797787" y="1636245"/>
                  <a:ext cx="1042561" cy="925235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直接连接符 19">
                  <a:extLst>
                    <a:ext uri="{FF2B5EF4-FFF2-40B4-BE49-F238E27FC236}">
                      <a16:creationId xmlns:a16="http://schemas.microsoft.com/office/drawing/2014/main" id="{90B20618-753F-390F-79AD-6AF79EF8CF3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3703942" y="4061861"/>
                  <a:ext cx="1136406" cy="899764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直接连接符 20">
                  <a:extLst>
                    <a:ext uri="{FF2B5EF4-FFF2-40B4-BE49-F238E27FC236}">
                      <a16:creationId xmlns:a16="http://schemas.microsoft.com/office/drawing/2014/main" id="{3AE52D87-F21E-9D38-F7AC-830447DE275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8211599" y="1636245"/>
                  <a:ext cx="1126778" cy="927283"/>
                </a:xfrm>
                <a:prstGeom prst="line">
                  <a:avLst/>
                </a:prstGeom>
                <a:ln w="762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24678D4F-61F0-06B2-994A-9364F9E5C753}"/>
              </a:ext>
            </a:extLst>
          </p:cNvPr>
          <p:cNvSpPr txBox="1"/>
          <p:nvPr/>
        </p:nvSpPr>
        <p:spPr>
          <a:xfrm>
            <a:off x="140038" y="166976"/>
            <a:ext cx="782830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 Linotype"/>
                <a:ea typeface="宋体"/>
                <a:cs typeface="+mn-cs"/>
              </a:rPr>
              <a:t>Integration by parts reduction</a:t>
            </a:r>
          </a:p>
        </p:txBody>
      </p:sp>
      <p:pic>
        <p:nvPicPr>
          <p:cNvPr id="13" name="图形 12">
            <a:extLst>
              <a:ext uri="{FF2B5EF4-FFF2-40B4-BE49-F238E27FC236}">
                <a16:creationId xmlns:a16="http://schemas.microsoft.com/office/drawing/2014/main" id="{51735354-CC72-648E-15D8-DF607A719B2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3267446" y="1546358"/>
            <a:ext cx="6083383" cy="782788"/>
          </a:xfrm>
          <a:prstGeom prst="rect">
            <a:avLst/>
          </a:prstGeom>
        </p:spPr>
      </p:pic>
      <p:pic>
        <p:nvPicPr>
          <p:cNvPr id="15" name="图形 14">
            <a:extLst>
              <a:ext uri="{FF2B5EF4-FFF2-40B4-BE49-F238E27FC236}">
                <a16:creationId xmlns:a16="http://schemas.microsoft.com/office/drawing/2014/main" id="{4371474C-FF5F-798D-75A9-619CCD769196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02796" y="4839709"/>
            <a:ext cx="3087758" cy="921719"/>
          </a:xfrm>
          <a:prstGeom prst="rect">
            <a:avLst/>
          </a:prstGeom>
        </p:spPr>
      </p:pic>
      <p:pic>
        <p:nvPicPr>
          <p:cNvPr id="17" name="图形 16">
            <a:extLst>
              <a:ext uri="{FF2B5EF4-FFF2-40B4-BE49-F238E27FC236}">
                <a16:creationId xmlns:a16="http://schemas.microsoft.com/office/drawing/2014/main" id="{8AA0E9EB-0F5F-204C-72F6-C614D0F28525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492482" y="3211368"/>
            <a:ext cx="3872204" cy="779312"/>
          </a:xfrm>
          <a:prstGeom prst="rect">
            <a:avLst/>
          </a:prstGeom>
        </p:spPr>
      </p:pic>
      <p:pic>
        <p:nvPicPr>
          <p:cNvPr id="19" name="图形 18">
            <a:extLst>
              <a:ext uri="{FF2B5EF4-FFF2-40B4-BE49-F238E27FC236}">
                <a16:creationId xmlns:a16="http://schemas.microsoft.com/office/drawing/2014/main" id="{C2539C91-53C5-BEB1-D519-6059EC7089A5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790284" y="3045850"/>
            <a:ext cx="4957295" cy="779312"/>
          </a:xfrm>
          <a:prstGeom prst="rect">
            <a:avLst/>
          </a:prstGeom>
        </p:spPr>
      </p:pic>
      <p:sp>
        <p:nvSpPr>
          <p:cNvPr id="20" name="文本框 19">
            <a:extLst>
              <a:ext uri="{FF2B5EF4-FFF2-40B4-BE49-F238E27FC236}">
                <a16:creationId xmlns:a16="http://schemas.microsoft.com/office/drawing/2014/main" id="{540BEF07-52D3-9B2E-D14C-A59F6A139D8B}"/>
              </a:ext>
            </a:extLst>
          </p:cNvPr>
          <p:cNvSpPr txBox="1"/>
          <p:nvPr/>
        </p:nvSpPr>
        <p:spPr>
          <a:xfrm>
            <a:off x="212473" y="1144455"/>
            <a:ext cx="3989413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 Linotype"/>
                <a:ea typeface="宋体"/>
                <a:cs typeface="+mn-cs"/>
              </a:rPr>
              <a:t>Feynman integral family</a:t>
            </a:r>
            <a:endParaRPr kumimoji="0" lang="zh-CN" altLang="en-US" sz="2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alatino Linotype"/>
              <a:ea typeface="宋体"/>
              <a:cs typeface="+mn-cs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98691693-DD10-71BA-1EEF-733C132D34E0}"/>
              </a:ext>
            </a:extLst>
          </p:cNvPr>
          <p:cNvSpPr txBox="1"/>
          <p:nvPr/>
        </p:nvSpPr>
        <p:spPr>
          <a:xfrm>
            <a:off x="212473" y="2394905"/>
            <a:ext cx="3989413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 Linotype"/>
                <a:ea typeface="宋体"/>
                <a:cs typeface="+mn-cs"/>
              </a:rPr>
              <a:t>IBP relations</a:t>
            </a:r>
            <a:endParaRPr kumimoji="0" lang="zh-CN" altLang="en-US" sz="2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alatino Linotype"/>
              <a:ea typeface="宋体"/>
              <a:cs typeface="+mn-cs"/>
            </a:endParaRPr>
          </a:p>
        </p:txBody>
      </p: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441BE425-7C6A-DEFE-CD95-35849BF5A0BE}"/>
              </a:ext>
            </a:extLst>
          </p:cNvPr>
          <p:cNvGrpSpPr/>
          <p:nvPr/>
        </p:nvGrpSpPr>
        <p:grpSpPr>
          <a:xfrm>
            <a:off x="972562" y="4935681"/>
            <a:ext cx="2294885" cy="848590"/>
            <a:chOff x="9205963" y="598574"/>
            <a:chExt cx="2048412" cy="848590"/>
          </a:xfrm>
        </p:grpSpPr>
        <p:sp>
          <p:nvSpPr>
            <p:cNvPr id="23" name="矩形: 剪去对角 22">
              <a:extLst>
                <a:ext uri="{FF2B5EF4-FFF2-40B4-BE49-F238E27FC236}">
                  <a16:creationId xmlns:a16="http://schemas.microsoft.com/office/drawing/2014/main" id="{7DF8180D-266B-9062-C476-E86B9724ECB8}"/>
                </a:ext>
              </a:extLst>
            </p:cNvPr>
            <p:cNvSpPr/>
            <p:nvPr/>
          </p:nvSpPr>
          <p:spPr>
            <a:xfrm flipH="1">
              <a:off x="9205963" y="598574"/>
              <a:ext cx="2048412" cy="848590"/>
            </a:xfrm>
            <a:prstGeom prst="snip2DiagRect">
              <a:avLst>
                <a:gd name="adj1" fmla="val 20146"/>
                <a:gd name="adj2" fmla="val 18626"/>
              </a:avLst>
            </a:prstGeom>
            <a:gradFill>
              <a:gsLst>
                <a:gs pos="0">
                  <a:srgbClr val="00B0F0">
                    <a:alpha val="10000"/>
                  </a:srgbClr>
                </a:gs>
                <a:gs pos="55600">
                  <a:srgbClr val="00B0F0">
                    <a:alpha val="0"/>
                  </a:srgbClr>
                </a:gs>
                <a:gs pos="100000">
                  <a:srgbClr val="00B0F0">
                    <a:alpha val="10000"/>
                  </a:srgbClr>
                </a:gs>
              </a:gsLst>
              <a:lin ang="0" scaled="1"/>
            </a:gradFill>
            <a:ln w="12700" cap="flat" cmpd="sng" algn="ctr">
              <a:solidFill>
                <a:srgbClr val="00B0F0"/>
              </a:solidFill>
              <a:prstDash val="solid"/>
            </a:ln>
            <a:effectLst/>
          </p:spPr>
          <p:txBody>
            <a:bodyPr lIns="144000" tIns="972000" rIns="72000" bIns="0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tabLst/>
                <a:defRPr/>
              </a:pPr>
              <a:endPara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 Linotype"/>
                <a:ea typeface="宋体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 Linotype"/>
                <a:ea typeface="宋体"/>
                <a:cs typeface="+mn-cs"/>
              </a:endParaRPr>
            </a:p>
          </p:txBody>
        </p:sp>
        <p:sp>
          <p:nvSpPr>
            <p:cNvPr id="24" name="GaodingPPT-1-4">
              <a:extLst>
                <a:ext uri="{FF2B5EF4-FFF2-40B4-BE49-F238E27FC236}">
                  <a16:creationId xmlns:a16="http://schemas.microsoft.com/office/drawing/2014/main" id="{0479CC22-FF09-5814-D65D-77E071C3E7A6}"/>
                </a:ext>
              </a:extLst>
            </p:cNvPr>
            <p:cNvSpPr txBox="1"/>
            <p:nvPr/>
          </p:nvSpPr>
          <p:spPr>
            <a:xfrm>
              <a:off x="9205963" y="759983"/>
              <a:ext cx="2048411" cy="574500"/>
            </a:xfrm>
            <a:prstGeom prst="rect">
              <a:avLst/>
            </a:prstGeom>
            <a:noFill/>
            <a:ln w="12700" cap="rnd" cmpd="sng" algn="ctr">
              <a:noFill/>
              <a:prstDash val="solid"/>
              <a:round/>
              <a:headEnd/>
              <a:tailEnd/>
            </a:ln>
            <a:effectLst/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algn="ctr" defTabSz="914354">
                <a:defRPr sz="1400" b="1">
                  <a:solidFill>
                    <a:schemeClr val="tx1">
                      <a:lumMod val="90000"/>
                      <a:lumOff val="10000"/>
                    </a:schemeClr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宋体"/>
                  <a:ea typeface="宋体"/>
                  <a:cs typeface="+mn-cs"/>
                </a:rPr>
                <a:t>Linear system of IBP relations</a:t>
              </a:r>
              <a:endPara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宋体"/>
                <a:ea typeface="宋体"/>
                <a:cs typeface="+mn-cs"/>
              </a:endParaRPr>
            </a:p>
          </p:txBody>
        </p:sp>
      </p:grpSp>
      <p:sp>
        <p:nvSpPr>
          <p:cNvPr id="25" name="箭头: 右 24">
            <a:extLst>
              <a:ext uri="{FF2B5EF4-FFF2-40B4-BE49-F238E27FC236}">
                <a16:creationId xmlns:a16="http://schemas.microsoft.com/office/drawing/2014/main" id="{A1C8D8E1-0C9C-45A7-E7B4-877B75C235EB}"/>
              </a:ext>
            </a:extLst>
          </p:cNvPr>
          <p:cNvSpPr/>
          <p:nvPr/>
        </p:nvSpPr>
        <p:spPr>
          <a:xfrm>
            <a:off x="3660011" y="5097090"/>
            <a:ext cx="1605965" cy="406958"/>
          </a:xfrm>
          <a:prstGeom prst="rightArrow">
            <a:avLst>
              <a:gd name="adj1" fmla="val 47939"/>
              <a:gd name="adj2" fmla="val 51031"/>
            </a:avLst>
          </a:prstGeom>
          <a:noFill/>
          <a:ln w="9525" cap="flat" cmpd="sng" algn="ctr">
            <a:solidFill>
              <a:srgbClr val="00B0F0"/>
            </a:solidFill>
            <a:prstDash val="solid"/>
          </a:ln>
          <a:effectLst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alatino Linotype"/>
              <a:ea typeface="宋体"/>
              <a:cs typeface="+mn-cs"/>
            </a:endParaRP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3A5C40AD-2B0B-F5A2-8208-BEDE36411C0A}"/>
              </a:ext>
            </a:extLst>
          </p:cNvPr>
          <p:cNvSpPr txBox="1"/>
          <p:nvPr/>
        </p:nvSpPr>
        <p:spPr>
          <a:xfrm>
            <a:off x="3660011" y="4450759"/>
            <a:ext cx="13853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 Linotype"/>
                <a:ea typeface="宋体"/>
                <a:cs typeface="+mn-cs"/>
              </a:rPr>
              <a:t>Gaussian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 Linotype"/>
                <a:ea typeface="宋体"/>
                <a:cs typeface="+mn-cs"/>
              </a:rPr>
              <a:t>Elimination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alatino Linotype"/>
              <a:ea typeface="宋体"/>
              <a:cs typeface="+mn-cs"/>
            </a:endParaRPr>
          </a:p>
        </p:txBody>
      </p: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F2D252FA-6B09-3F39-C359-6D1AD4D65F40}"/>
              </a:ext>
            </a:extLst>
          </p:cNvPr>
          <p:cNvGrpSpPr/>
          <p:nvPr/>
        </p:nvGrpSpPr>
        <p:grpSpPr>
          <a:xfrm>
            <a:off x="8871185" y="4050489"/>
            <a:ext cx="2048412" cy="848590"/>
            <a:chOff x="9782236" y="3862781"/>
            <a:chExt cx="2048412" cy="848590"/>
          </a:xfrm>
        </p:grpSpPr>
        <p:sp>
          <p:nvSpPr>
            <p:cNvPr id="28" name="矩形: 剪去对角 27">
              <a:extLst>
                <a:ext uri="{FF2B5EF4-FFF2-40B4-BE49-F238E27FC236}">
                  <a16:creationId xmlns:a16="http://schemas.microsoft.com/office/drawing/2014/main" id="{E4D4303A-1A8B-B1F6-ED82-A48221BBFA97}"/>
                </a:ext>
              </a:extLst>
            </p:cNvPr>
            <p:cNvSpPr/>
            <p:nvPr/>
          </p:nvSpPr>
          <p:spPr>
            <a:xfrm flipH="1">
              <a:off x="9782236" y="3862781"/>
              <a:ext cx="2048412" cy="848590"/>
            </a:xfrm>
            <a:prstGeom prst="snip2DiagRect">
              <a:avLst>
                <a:gd name="adj1" fmla="val 20146"/>
                <a:gd name="adj2" fmla="val 18626"/>
              </a:avLst>
            </a:prstGeom>
            <a:gradFill>
              <a:gsLst>
                <a:gs pos="0">
                  <a:srgbClr val="00B0F0">
                    <a:alpha val="10000"/>
                  </a:srgbClr>
                </a:gs>
                <a:gs pos="55600">
                  <a:srgbClr val="00B0F0">
                    <a:alpha val="0"/>
                  </a:srgbClr>
                </a:gs>
                <a:gs pos="100000">
                  <a:srgbClr val="00B0F0">
                    <a:alpha val="10000"/>
                  </a:srgbClr>
                </a:gs>
              </a:gsLst>
              <a:lin ang="0" scaled="1"/>
            </a:gradFill>
            <a:ln w="12700" cap="flat" cmpd="sng" algn="ctr">
              <a:solidFill>
                <a:srgbClr val="00B0F0"/>
              </a:solidFill>
              <a:prstDash val="solid"/>
            </a:ln>
            <a:effectLst/>
          </p:spPr>
          <p:txBody>
            <a:bodyPr lIns="144000" tIns="972000" rIns="72000" bIns="0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tabLst/>
                <a:defRPr/>
              </a:pPr>
              <a:endPara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 Linotype"/>
                <a:ea typeface="宋体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 Linotype"/>
                <a:ea typeface="宋体"/>
                <a:cs typeface="+mn-cs"/>
              </a:endParaRPr>
            </a:p>
          </p:txBody>
        </p:sp>
        <p:sp>
          <p:nvSpPr>
            <p:cNvPr id="29" name="GaodingPPT-1-4">
              <a:extLst>
                <a:ext uri="{FF2B5EF4-FFF2-40B4-BE49-F238E27FC236}">
                  <a16:creationId xmlns:a16="http://schemas.microsoft.com/office/drawing/2014/main" id="{274FF202-9AEC-FE81-75DD-89D1806E288C}"/>
                </a:ext>
              </a:extLst>
            </p:cNvPr>
            <p:cNvSpPr txBox="1"/>
            <p:nvPr/>
          </p:nvSpPr>
          <p:spPr>
            <a:xfrm>
              <a:off x="9782236" y="4024190"/>
              <a:ext cx="2048411" cy="574500"/>
            </a:xfrm>
            <a:prstGeom prst="rect">
              <a:avLst/>
            </a:prstGeom>
            <a:noFill/>
            <a:ln w="12700" cap="rnd" cmpd="sng" algn="ctr">
              <a:noFill/>
              <a:prstDash val="solid"/>
              <a:round/>
              <a:headEnd/>
              <a:tailEnd/>
            </a:ln>
            <a:effectLst/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algn="ctr" defTabSz="914354">
                <a:defRPr sz="1400" b="1">
                  <a:solidFill>
                    <a:schemeClr val="tx1">
                      <a:lumMod val="90000"/>
                      <a:lumOff val="10000"/>
                    </a:schemeClr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宋体"/>
                  <a:ea typeface="宋体"/>
                  <a:cs typeface="+mn-cs"/>
                </a:rPr>
                <a:t>Master integrals</a:t>
              </a:r>
              <a:endPara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宋体"/>
                <a:ea typeface="宋体"/>
                <a:cs typeface="+mn-cs"/>
              </a:endParaRPr>
            </a:p>
          </p:txBody>
        </p:sp>
      </p:grpSp>
      <p:sp>
        <p:nvSpPr>
          <p:cNvPr id="30" name="文本框 29">
            <a:extLst>
              <a:ext uri="{FF2B5EF4-FFF2-40B4-BE49-F238E27FC236}">
                <a16:creationId xmlns:a16="http://schemas.microsoft.com/office/drawing/2014/main" id="{273335B6-07E5-BAD5-14A7-431EDE5FF1A2}"/>
              </a:ext>
            </a:extLst>
          </p:cNvPr>
          <p:cNvSpPr txBox="1"/>
          <p:nvPr/>
        </p:nvSpPr>
        <p:spPr>
          <a:xfrm>
            <a:off x="279519" y="3970150"/>
            <a:ext cx="3989413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 Linotype"/>
                <a:ea typeface="宋体"/>
                <a:cs typeface="+mn-cs"/>
              </a:rPr>
              <a:t>IBP reduction</a:t>
            </a:r>
            <a:endParaRPr kumimoji="0" lang="zh-CN" altLang="en-US" sz="2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alatino Linotype"/>
              <a:ea typeface="宋体"/>
              <a:cs typeface="+mn-cs"/>
            </a:endParaRPr>
          </a:p>
        </p:txBody>
      </p:sp>
      <p:grpSp>
        <p:nvGrpSpPr>
          <p:cNvPr id="31" name="组合 30">
            <a:extLst>
              <a:ext uri="{FF2B5EF4-FFF2-40B4-BE49-F238E27FC236}">
                <a16:creationId xmlns:a16="http://schemas.microsoft.com/office/drawing/2014/main" id="{A86C8AD3-907C-8465-ADA5-F0181E8EEF86}"/>
              </a:ext>
            </a:extLst>
          </p:cNvPr>
          <p:cNvGrpSpPr/>
          <p:nvPr/>
        </p:nvGrpSpPr>
        <p:grpSpPr>
          <a:xfrm>
            <a:off x="8651129" y="5729512"/>
            <a:ext cx="2048412" cy="848590"/>
            <a:chOff x="8690554" y="5721146"/>
            <a:chExt cx="2048412" cy="848590"/>
          </a:xfrm>
        </p:grpSpPr>
        <p:sp>
          <p:nvSpPr>
            <p:cNvPr id="32" name="矩形: 剪去对角 31">
              <a:extLst>
                <a:ext uri="{FF2B5EF4-FFF2-40B4-BE49-F238E27FC236}">
                  <a16:creationId xmlns:a16="http://schemas.microsoft.com/office/drawing/2014/main" id="{B7E84B87-D1E4-249D-2677-D2DAE2766D1C}"/>
                </a:ext>
              </a:extLst>
            </p:cNvPr>
            <p:cNvSpPr/>
            <p:nvPr/>
          </p:nvSpPr>
          <p:spPr>
            <a:xfrm flipH="1">
              <a:off x="8690554" y="5721146"/>
              <a:ext cx="2048412" cy="848590"/>
            </a:xfrm>
            <a:prstGeom prst="snip2DiagRect">
              <a:avLst>
                <a:gd name="adj1" fmla="val 20146"/>
                <a:gd name="adj2" fmla="val 18626"/>
              </a:avLst>
            </a:prstGeom>
            <a:gradFill>
              <a:gsLst>
                <a:gs pos="0">
                  <a:srgbClr val="00B0F0">
                    <a:alpha val="10000"/>
                  </a:srgbClr>
                </a:gs>
                <a:gs pos="55600">
                  <a:srgbClr val="00B0F0">
                    <a:alpha val="0"/>
                  </a:srgbClr>
                </a:gs>
                <a:gs pos="100000">
                  <a:srgbClr val="00B0F0">
                    <a:alpha val="10000"/>
                  </a:srgbClr>
                </a:gs>
              </a:gsLst>
              <a:lin ang="0" scaled="1"/>
            </a:gradFill>
            <a:ln w="12700" cap="flat" cmpd="sng" algn="ctr">
              <a:solidFill>
                <a:srgbClr val="00B0F0"/>
              </a:solidFill>
              <a:prstDash val="solid"/>
            </a:ln>
            <a:effectLst/>
          </p:spPr>
          <p:txBody>
            <a:bodyPr lIns="144000" tIns="972000" rIns="72000" bIns="0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tabLst/>
                <a:defRPr/>
              </a:pPr>
              <a:endPara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 Linotype"/>
                <a:ea typeface="宋体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 Linotype"/>
                <a:ea typeface="宋体"/>
                <a:cs typeface="+mn-cs"/>
              </a:endParaRPr>
            </a:p>
          </p:txBody>
        </p:sp>
        <p:sp>
          <p:nvSpPr>
            <p:cNvPr id="33" name="GaodingPPT-1-4">
              <a:extLst>
                <a:ext uri="{FF2B5EF4-FFF2-40B4-BE49-F238E27FC236}">
                  <a16:creationId xmlns:a16="http://schemas.microsoft.com/office/drawing/2014/main" id="{EE640B3B-DC41-68DF-F189-95B521516B28}"/>
                </a:ext>
              </a:extLst>
            </p:cNvPr>
            <p:cNvSpPr txBox="1"/>
            <p:nvPr/>
          </p:nvSpPr>
          <p:spPr>
            <a:xfrm>
              <a:off x="8690554" y="5882555"/>
              <a:ext cx="2048411" cy="574500"/>
            </a:xfrm>
            <a:prstGeom prst="rect">
              <a:avLst/>
            </a:prstGeom>
            <a:noFill/>
            <a:ln w="12700" cap="rnd" cmpd="sng" algn="ctr">
              <a:noFill/>
              <a:prstDash val="solid"/>
              <a:round/>
              <a:headEnd/>
              <a:tailEnd/>
            </a:ln>
            <a:effectLst/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algn="ctr" defTabSz="914354">
                <a:defRPr sz="1400" b="1">
                  <a:solidFill>
                    <a:schemeClr val="tx1">
                      <a:lumMod val="90000"/>
                      <a:lumOff val="10000"/>
                    </a:schemeClr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宋体"/>
                  <a:ea typeface="宋体"/>
                  <a:cs typeface="+mn-cs"/>
                </a:rPr>
                <a:t>Coefficients</a:t>
              </a:r>
              <a:endPara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宋体"/>
                <a:ea typeface="宋体"/>
                <a:cs typeface="+mn-cs"/>
              </a:endParaRPr>
            </a:p>
          </p:txBody>
        </p:sp>
      </p:grpSp>
      <p:sp>
        <p:nvSpPr>
          <p:cNvPr id="34" name="矩形: 剪去单角 33">
            <a:extLst>
              <a:ext uri="{FF2B5EF4-FFF2-40B4-BE49-F238E27FC236}">
                <a16:creationId xmlns:a16="http://schemas.microsoft.com/office/drawing/2014/main" id="{48448287-6542-D860-B272-73BAB6FF5CC7}"/>
              </a:ext>
            </a:extLst>
          </p:cNvPr>
          <p:cNvSpPr/>
          <p:nvPr/>
        </p:nvSpPr>
        <p:spPr>
          <a:xfrm rot="5400000">
            <a:off x="8112119" y="5226091"/>
            <a:ext cx="411478" cy="267955"/>
          </a:xfrm>
          <a:prstGeom prst="snip1Rect">
            <a:avLst>
              <a:gd name="adj" fmla="val 50000"/>
            </a:avLst>
          </a:prstGeom>
          <a:noFill/>
          <a:ln w="12700" cap="flat" cmpd="sng" algn="ctr">
            <a:solidFill>
              <a:srgbClr val="00B0F0"/>
            </a:solidFill>
            <a:prstDash val="solid"/>
          </a:ln>
          <a:effectLst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alatino Linotype"/>
              <a:ea typeface="宋体"/>
              <a:cs typeface="+mn-cs"/>
            </a:endParaRPr>
          </a:p>
        </p:txBody>
      </p:sp>
      <p:sp>
        <p:nvSpPr>
          <p:cNvPr id="35" name="矩形: 剪去单角 34">
            <a:extLst>
              <a:ext uri="{FF2B5EF4-FFF2-40B4-BE49-F238E27FC236}">
                <a16:creationId xmlns:a16="http://schemas.microsoft.com/office/drawing/2014/main" id="{3D5A1078-CC8B-F0B9-50D2-B6F8CAE5289A}"/>
              </a:ext>
            </a:extLst>
          </p:cNvPr>
          <p:cNvSpPr/>
          <p:nvPr/>
        </p:nvSpPr>
        <p:spPr>
          <a:xfrm>
            <a:off x="8451836" y="5021669"/>
            <a:ext cx="267956" cy="411479"/>
          </a:xfrm>
          <a:prstGeom prst="snip1Rect">
            <a:avLst>
              <a:gd name="adj" fmla="val 50000"/>
            </a:avLst>
          </a:prstGeom>
          <a:noFill/>
          <a:ln w="12700" cap="flat" cmpd="sng" algn="ctr">
            <a:solidFill>
              <a:srgbClr val="00B0F0"/>
            </a:solidFill>
            <a:prstDash val="solid"/>
          </a:ln>
          <a:effectLst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alatino Linotype"/>
              <a:ea typeface="宋体"/>
              <a:cs typeface="+mn-cs"/>
            </a:endParaRPr>
          </a:p>
        </p:txBody>
      </p:sp>
      <p:sp>
        <p:nvSpPr>
          <p:cNvPr id="36" name="箭头: 右 35">
            <a:extLst>
              <a:ext uri="{FF2B5EF4-FFF2-40B4-BE49-F238E27FC236}">
                <a16:creationId xmlns:a16="http://schemas.microsoft.com/office/drawing/2014/main" id="{ABE33C07-8E31-E1CF-B2EC-8BA7E94A1675}"/>
              </a:ext>
            </a:extLst>
          </p:cNvPr>
          <p:cNvSpPr/>
          <p:nvPr/>
        </p:nvSpPr>
        <p:spPr>
          <a:xfrm rot="18900000">
            <a:off x="8677014" y="4799173"/>
            <a:ext cx="267956" cy="316160"/>
          </a:xfrm>
          <a:prstGeom prst="rightArrow">
            <a:avLst>
              <a:gd name="adj1" fmla="val 47939"/>
              <a:gd name="adj2" fmla="val 51031"/>
            </a:avLst>
          </a:prstGeom>
          <a:noFill/>
          <a:ln w="9525" cap="flat" cmpd="sng" algn="ctr">
            <a:solidFill>
              <a:srgbClr val="00B0F0"/>
            </a:solidFill>
            <a:prstDash val="solid"/>
          </a:ln>
          <a:effectLst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alatino Linotype"/>
              <a:ea typeface="宋体"/>
              <a:cs typeface="+mn-cs"/>
            </a:endParaRPr>
          </a:p>
        </p:txBody>
      </p:sp>
      <p:sp>
        <p:nvSpPr>
          <p:cNvPr id="37" name="箭头: 右 36">
            <a:extLst>
              <a:ext uri="{FF2B5EF4-FFF2-40B4-BE49-F238E27FC236}">
                <a16:creationId xmlns:a16="http://schemas.microsoft.com/office/drawing/2014/main" id="{6FBE9914-4B2C-F47F-720D-3ED2FE5259C4}"/>
              </a:ext>
            </a:extLst>
          </p:cNvPr>
          <p:cNvSpPr/>
          <p:nvPr/>
        </p:nvSpPr>
        <p:spPr>
          <a:xfrm rot="2566037">
            <a:off x="8417870" y="5499637"/>
            <a:ext cx="267956" cy="316160"/>
          </a:xfrm>
          <a:prstGeom prst="rightArrow">
            <a:avLst>
              <a:gd name="adj1" fmla="val 47939"/>
              <a:gd name="adj2" fmla="val 51031"/>
            </a:avLst>
          </a:prstGeom>
          <a:noFill/>
          <a:ln w="9525" cap="flat" cmpd="sng" algn="ctr">
            <a:solidFill>
              <a:srgbClr val="00B0F0"/>
            </a:solidFill>
            <a:prstDash val="solid"/>
          </a:ln>
          <a:effectLst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alatino Linotype"/>
              <a:ea typeface="宋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95157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7962E9C-2638-E6FA-0FA1-7A6FE3D77B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52CBFA4C-7670-76D6-27ED-B97702694384}"/>
              </a:ext>
            </a:extLst>
          </p:cNvPr>
          <p:cNvSpPr txBox="1"/>
          <p:nvPr/>
        </p:nvSpPr>
        <p:spPr>
          <a:xfrm>
            <a:off x="140038" y="166976"/>
            <a:ext cx="782830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 Linotype"/>
                <a:ea typeface="宋体"/>
                <a:cs typeface="+mn-cs"/>
              </a:rPr>
              <a:t>Integration by parts reduction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3A8FC1C0-8537-5B71-CEA6-2D0C80470BDC}"/>
              </a:ext>
            </a:extLst>
          </p:cNvPr>
          <p:cNvSpPr txBox="1"/>
          <p:nvPr/>
        </p:nvSpPr>
        <p:spPr>
          <a:xfrm>
            <a:off x="140038" y="1026948"/>
            <a:ext cx="915636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 Linotype"/>
                <a:ea typeface="宋体"/>
                <a:cs typeface="+mn-cs"/>
              </a:rPr>
              <a:t>High computation cost for reduction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825FF7F0-D9F2-ADDA-50F4-EA4EAAB62081}"/>
              </a:ext>
            </a:extLst>
          </p:cNvPr>
          <p:cNvSpPr txBox="1"/>
          <p:nvPr/>
        </p:nvSpPr>
        <p:spPr>
          <a:xfrm>
            <a:off x="3611007" y="2194244"/>
            <a:ext cx="68030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/>
                <a:ea typeface="华文细黑"/>
                <a:cs typeface="+mn-cs"/>
              </a:rPr>
              <a:t>Example</a:t>
            </a: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72150EE6-6F44-4695-A2FB-F7497D610992}"/>
              </a:ext>
            </a:extLst>
          </p:cNvPr>
          <p:cNvGrpSpPr/>
          <p:nvPr/>
        </p:nvGrpSpPr>
        <p:grpSpPr>
          <a:xfrm>
            <a:off x="353447" y="1542460"/>
            <a:ext cx="2123506" cy="1852764"/>
            <a:chOff x="1168276" y="805061"/>
            <a:chExt cx="3900582" cy="3187612"/>
          </a:xfrm>
        </p:grpSpPr>
        <p:grpSp>
          <p:nvGrpSpPr>
            <p:cNvPr id="11" name="组合 10">
              <a:extLst>
                <a:ext uri="{FF2B5EF4-FFF2-40B4-BE49-F238E27FC236}">
                  <a16:creationId xmlns:a16="http://schemas.microsoft.com/office/drawing/2014/main" id="{A352A848-9047-202E-709B-6A7D8AD4C8E2}"/>
                </a:ext>
              </a:extLst>
            </p:cNvPr>
            <p:cNvGrpSpPr/>
            <p:nvPr/>
          </p:nvGrpSpPr>
          <p:grpSpPr>
            <a:xfrm>
              <a:off x="1621198" y="1184988"/>
              <a:ext cx="3122916" cy="2244012"/>
              <a:chOff x="1231641" y="914400"/>
              <a:chExt cx="3895530" cy="2799184"/>
            </a:xfrm>
          </p:grpSpPr>
          <p:grpSp>
            <p:nvGrpSpPr>
              <p:cNvPr id="39" name="组合 38">
                <a:extLst>
                  <a:ext uri="{FF2B5EF4-FFF2-40B4-BE49-F238E27FC236}">
                    <a16:creationId xmlns:a16="http://schemas.microsoft.com/office/drawing/2014/main" id="{B504F6AF-4D1E-F0B5-A6B3-0B2C180A1145}"/>
                  </a:ext>
                </a:extLst>
              </p:cNvPr>
              <p:cNvGrpSpPr/>
              <p:nvPr/>
            </p:nvGrpSpPr>
            <p:grpSpPr>
              <a:xfrm>
                <a:off x="2245345" y="1561546"/>
                <a:ext cx="2168035" cy="1427584"/>
                <a:chOff x="2245345" y="1300288"/>
                <a:chExt cx="2168035" cy="1427584"/>
              </a:xfrm>
            </p:grpSpPr>
            <p:sp>
              <p:nvSpPr>
                <p:cNvPr id="45" name="五边形 44">
                  <a:extLst>
                    <a:ext uri="{FF2B5EF4-FFF2-40B4-BE49-F238E27FC236}">
                      <a16:creationId xmlns:a16="http://schemas.microsoft.com/office/drawing/2014/main" id="{A65DD62C-D5FF-B9F5-6289-008883450B97}"/>
                    </a:ext>
                  </a:extLst>
                </p:cNvPr>
                <p:cNvSpPr/>
                <p:nvPr/>
              </p:nvSpPr>
              <p:spPr>
                <a:xfrm rot="16200000">
                  <a:off x="2211355" y="1334278"/>
                  <a:ext cx="1427584" cy="1359604"/>
                </a:xfrm>
                <a:prstGeom prst="pentagon">
                  <a:avLst/>
                </a:prstGeom>
                <a:noFill/>
                <a:ln w="19050" cap="flat" cmpd="sng" algn="ctr">
                  <a:solidFill>
                    <a:sysClr val="window" lastClr="FFFFFF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Palatino Linotype"/>
                    <a:ea typeface="华文细黑"/>
                    <a:cs typeface="+mn-cs"/>
                  </a:endParaRPr>
                </a:p>
              </p:txBody>
            </p:sp>
            <p:sp>
              <p:nvSpPr>
                <p:cNvPr id="46" name="矩形 45">
                  <a:extLst>
                    <a:ext uri="{FF2B5EF4-FFF2-40B4-BE49-F238E27FC236}">
                      <a16:creationId xmlns:a16="http://schemas.microsoft.com/office/drawing/2014/main" id="{03D11EC6-4ABD-6BF7-017D-EBCE9277F238}"/>
                    </a:ext>
                  </a:extLst>
                </p:cNvPr>
                <p:cNvSpPr/>
                <p:nvPr/>
              </p:nvSpPr>
              <p:spPr>
                <a:xfrm>
                  <a:off x="3604949" y="1567543"/>
                  <a:ext cx="808431" cy="886408"/>
                </a:xfrm>
                <a:prstGeom prst="rect">
                  <a:avLst/>
                </a:prstGeom>
                <a:noFill/>
                <a:ln w="19050" cap="flat" cmpd="sng" algn="ctr">
                  <a:solidFill>
                    <a:sysClr val="window" lastClr="FFFFFF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Palatino Linotype"/>
                    <a:ea typeface="华文细黑"/>
                    <a:cs typeface="+mn-cs"/>
                  </a:endParaRPr>
                </a:p>
              </p:txBody>
            </p:sp>
          </p:grpSp>
          <p:cxnSp>
            <p:nvCxnSpPr>
              <p:cNvPr id="40" name="直接连接符 39">
                <a:extLst>
                  <a:ext uri="{FF2B5EF4-FFF2-40B4-BE49-F238E27FC236}">
                    <a16:creationId xmlns:a16="http://schemas.microsoft.com/office/drawing/2014/main" id="{AFAFD23C-50CB-4A24-F4F2-68421C7438A1}"/>
                  </a:ext>
                </a:extLst>
              </p:cNvPr>
              <p:cNvCxnSpPr>
                <a:stCxn id="45" idx="0"/>
              </p:cNvCxnSpPr>
              <p:nvPr/>
            </p:nvCxnSpPr>
            <p:spPr>
              <a:xfrm flipH="1" flipV="1">
                <a:off x="1231641" y="2272005"/>
                <a:ext cx="1013704" cy="3333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</p:cxnSp>
          <p:cxnSp>
            <p:nvCxnSpPr>
              <p:cNvPr id="41" name="直接连接符 40">
                <a:extLst>
                  <a:ext uri="{FF2B5EF4-FFF2-40B4-BE49-F238E27FC236}">
                    <a16:creationId xmlns:a16="http://schemas.microsoft.com/office/drawing/2014/main" id="{DE9564DD-367F-6D7C-C0FD-B283CC36554D}"/>
                  </a:ext>
                </a:extLst>
              </p:cNvPr>
              <p:cNvCxnSpPr>
                <a:stCxn id="45" idx="1"/>
              </p:cNvCxnSpPr>
              <p:nvPr/>
            </p:nvCxnSpPr>
            <p:spPr>
              <a:xfrm flipH="1">
                <a:off x="2040212" y="2989128"/>
                <a:ext cx="724454" cy="724456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</p:cxnSp>
          <p:cxnSp>
            <p:nvCxnSpPr>
              <p:cNvPr id="42" name="直接连接符 41">
                <a:extLst>
                  <a:ext uri="{FF2B5EF4-FFF2-40B4-BE49-F238E27FC236}">
                    <a16:creationId xmlns:a16="http://schemas.microsoft.com/office/drawing/2014/main" id="{163CB0A2-FA29-8A24-B3CD-83B0823C92FE}"/>
                  </a:ext>
                </a:extLst>
              </p:cNvPr>
              <p:cNvCxnSpPr>
                <a:stCxn id="45" idx="5"/>
              </p:cNvCxnSpPr>
              <p:nvPr/>
            </p:nvCxnSpPr>
            <p:spPr>
              <a:xfrm flipH="1" flipV="1">
                <a:off x="2117521" y="914400"/>
                <a:ext cx="647145" cy="647148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</p:cxnSp>
          <p:cxnSp>
            <p:nvCxnSpPr>
              <p:cNvPr id="43" name="直接连接符 42">
                <a:extLst>
                  <a:ext uri="{FF2B5EF4-FFF2-40B4-BE49-F238E27FC236}">
                    <a16:creationId xmlns:a16="http://schemas.microsoft.com/office/drawing/2014/main" id="{7E8A0B54-831B-29B6-072F-7F19B8212B32}"/>
                  </a:ext>
                </a:extLst>
              </p:cNvPr>
              <p:cNvCxnSpPr/>
              <p:nvPr/>
            </p:nvCxnSpPr>
            <p:spPr>
              <a:xfrm flipV="1">
                <a:off x="4413380" y="1237974"/>
                <a:ext cx="590827" cy="590827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</p:cxnSp>
          <p:cxnSp>
            <p:nvCxnSpPr>
              <p:cNvPr id="44" name="直接连接符 43">
                <a:extLst>
                  <a:ext uri="{FF2B5EF4-FFF2-40B4-BE49-F238E27FC236}">
                    <a16:creationId xmlns:a16="http://schemas.microsoft.com/office/drawing/2014/main" id="{7932533F-A47F-1394-39C8-F7BB02E7032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413380" y="2715209"/>
                <a:ext cx="713791" cy="713791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</p:cxnSp>
        </p:grpSp>
        <p:sp>
          <p:nvSpPr>
            <p:cNvPr id="12" name="标题 1">
              <a:extLst>
                <a:ext uri="{FF2B5EF4-FFF2-40B4-BE49-F238E27FC236}">
                  <a16:creationId xmlns:a16="http://schemas.microsoft.com/office/drawing/2014/main" id="{B02C83E3-6B99-8018-DD13-84B3B4AC5DAE}"/>
                </a:ext>
              </a:extLst>
            </p:cNvPr>
            <p:cNvSpPr txBox="1">
              <a:spLocks/>
            </p:cNvSpPr>
            <p:nvPr/>
          </p:nvSpPr>
          <p:spPr>
            <a:xfrm>
              <a:off x="2027525" y="3515055"/>
              <a:ext cx="303854" cy="477618"/>
            </a:xfrm>
            <a:prstGeom prst="rect">
              <a:avLst/>
            </a:prstGeom>
            <a:ln>
              <a:noFill/>
            </a:ln>
          </p:spPr>
          <p:txBody>
            <a:bodyPr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alatino Linotype"/>
                  <a:ea typeface="黑体" panose="02010609060101010101" pitchFamily="49" charset="-122"/>
                  <a:cs typeface="+mj-cs"/>
                </a:rPr>
                <a:t>1</a:t>
              </a:r>
            </a:p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/>
                <a:ea typeface="黑体" panose="02010609060101010101" pitchFamily="49" charset="-122"/>
                <a:cs typeface="+mj-cs"/>
              </a:endParaRPr>
            </a:p>
          </p:txBody>
        </p:sp>
        <p:sp>
          <p:nvSpPr>
            <p:cNvPr id="14" name="标题 1">
              <a:extLst>
                <a:ext uri="{FF2B5EF4-FFF2-40B4-BE49-F238E27FC236}">
                  <a16:creationId xmlns:a16="http://schemas.microsoft.com/office/drawing/2014/main" id="{A9C361D0-8D65-514A-4EB3-2166C48E6752}"/>
                </a:ext>
              </a:extLst>
            </p:cNvPr>
            <p:cNvSpPr txBox="1">
              <a:spLocks/>
            </p:cNvSpPr>
            <p:nvPr/>
          </p:nvSpPr>
          <p:spPr>
            <a:xfrm>
              <a:off x="1168276" y="2034524"/>
              <a:ext cx="303854" cy="477618"/>
            </a:xfrm>
            <a:prstGeom prst="rect">
              <a:avLst/>
            </a:prstGeom>
            <a:ln>
              <a:noFill/>
            </a:ln>
          </p:spPr>
          <p:txBody>
            <a:bodyPr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alatino Linotype"/>
                  <a:ea typeface="黑体" panose="02010609060101010101" pitchFamily="49" charset="-122"/>
                  <a:cs typeface="+mj-cs"/>
                </a:rPr>
                <a:t>2</a:t>
              </a:r>
            </a:p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/>
                <a:ea typeface="黑体" panose="02010609060101010101" pitchFamily="49" charset="-122"/>
                <a:cs typeface="+mj-cs"/>
              </a:endParaRPr>
            </a:p>
          </p:txBody>
        </p:sp>
        <p:sp>
          <p:nvSpPr>
            <p:cNvPr id="16" name="标题 1">
              <a:extLst>
                <a:ext uri="{FF2B5EF4-FFF2-40B4-BE49-F238E27FC236}">
                  <a16:creationId xmlns:a16="http://schemas.microsoft.com/office/drawing/2014/main" id="{0EB605FE-C539-6E20-454D-255D952F5014}"/>
                </a:ext>
              </a:extLst>
            </p:cNvPr>
            <p:cNvSpPr txBox="1">
              <a:spLocks/>
            </p:cNvSpPr>
            <p:nvPr/>
          </p:nvSpPr>
          <p:spPr>
            <a:xfrm>
              <a:off x="1963441" y="805061"/>
              <a:ext cx="303854" cy="477618"/>
            </a:xfrm>
            <a:prstGeom prst="rect">
              <a:avLst/>
            </a:prstGeom>
            <a:ln>
              <a:noFill/>
            </a:ln>
          </p:spPr>
          <p:txBody>
            <a:bodyPr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alatino Linotype"/>
                  <a:ea typeface="黑体" panose="02010609060101010101" pitchFamily="49" charset="-122"/>
                  <a:cs typeface="+mj-cs"/>
                </a:rPr>
                <a:t>3</a:t>
              </a:r>
            </a:p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/>
                <a:ea typeface="黑体" panose="02010609060101010101" pitchFamily="49" charset="-122"/>
                <a:cs typeface="+mj-cs"/>
              </a:endParaRPr>
            </a:p>
          </p:txBody>
        </p:sp>
        <p:sp>
          <p:nvSpPr>
            <p:cNvPr id="18" name="标题 1">
              <a:extLst>
                <a:ext uri="{FF2B5EF4-FFF2-40B4-BE49-F238E27FC236}">
                  <a16:creationId xmlns:a16="http://schemas.microsoft.com/office/drawing/2014/main" id="{01C5FB2F-6F75-06BD-F2A1-81E5365EB386}"/>
                </a:ext>
              </a:extLst>
            </p:cNvPr>
            <p:cNvSpPr txBox="1">
              <a:spLocks/>
            </p:cNvSpPr>
            <p:nvPr/>
          </p:nvSpPr>
          <p:spPr>
            <a:xfrm>
              <a:off x="4744114" y="1043870"/>
              <a:ext cx="303854" cy="477618"/>
            </a:xfrm>
            <a:prstGeom prst="rect">
              <a:avLst/>
            </a:prstGeom>
            <a:ln>
              <a:noFill/>
            </a:ln>
          </p:spPr>
          <p:txBody>
            <a:bodyPr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alatino Linotype"/>
                  <a:ea typeface="黑体" panose="02010609060101010101" pitchFamily="49" charset="-122"/>
                  <a:cs typeface="+mj-cs"/>
                </a:rPr>
                <a:t>4</a:t>
              </a:r>
            </a:p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/>
                <a:ea typeface="黑体" panose="02010609060101010101" pitchFamily="49" charset="-122"/>
                <a:cs typeface="+mj-cs"/>
              </a:endParaRPr>
            </a:p>
          </p:txBody>
        </p:sp>
        <p:sp>
          <p:nvSpPr>
            <p:cNvPr id="38" name="标题 1">
              <a:extLst>
                <a:ext uri="{FF2B5EF4-FFF2-40B4-BE49-F238E27FC236}">
                  <a16:creationId xmlns:a16="http://schemas.microsoft.com/office/drawing/2014/main" id="{586FAE5C-2611-8C9A-4973-9626CB18E631}"/>
                </a:ext>
              </a:extLst>
            </p:cNvPr>
            <p:cNvSpPr txBox="1">
              <a:spLocks/>
            </p:cNvSpPr>
            <p:nvPr/>
          </p:nvSpPr>
          <p:spPr>
            <a:xfrm>
              <a:off x="4765004" y="3220720"/>
              <a:ext cx="303854" cy="477618"/>
            </a:xfrm>
            <a:prstGeom prst="rect">
              <a:avLst/>
            </a:prstGeom>
            <a:ln>
              <a:noFill/>
            </a:ln>
          </p:spPr>
          <p:txBody>
            <a:bodyPr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alatino Linotype"/>
                  <a:ea typeface="黑体" panose="02010609060101010101" pitchFamily="49" charset="-122"/>
                  <a:cs typeface="+mj-cs"/>
                </a:rPr>
                <a:t>5</a:t>
              </a:r>
            </a:p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/>
                <a:ea typeface="黑体" panose="02010609060101010101" pitchFamily="49" charset="-122"/>
                <a:cs typeface="+mj-cs"/>
              </a:endParaRPr>
            </a:p>
          </p:txBody>
        </p:sp>
      </p:grpSp>
      <p:sp>
        <p:nvSpPr>
          <p:cNvPr id="8" name="文本框 7">
            <a:extLst>
              <a:ext uri="{FF2B5EF4-FFF2-40B4-BE49-F238E27FC236}">
                <a16:creationId xmlns:a16="http://schemas.microsoft.com/office/drawing/2014/main" id="{6ADBB49F-2D90-D63B-AB94-6D33368713FC}"/>
              </a:ext>
            </a:extLst>
          </p:cNvPr>
          <p:cNvSpPr txBox="1"/>
          <p:nvPr/>
        </p:nvSpPr>
        <p:spPr>
          <a:xfrm>
            <a:off x="2946659" y="1914060"/>
            <a:ext cx="6229997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/>
                <a:ea typeface="华文细黑"/>
                <a:cs typeface="+mn-cs"/>
              </a:rPr>
              <a:t>Target integrals with degree-5 numerators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/>
                <a:ea typeface="华文细黑"/>
                <a:cs typeface="+mn-cs"/>
              </a:rPr>
              <a:t>Quantity: 2483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/>
                <a:ea typeface="华文细黑"/>
                <a:cs typeface="+mn-cs"/>
              </a:rPr>
              <a:t># of IBP (FIRE6): </a:t>
            </a:r>
            <a:r>
              <a:rPr kumimoji="0" lang="en-US" altLang="zh-CN" sz="2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Palatino Linotype"/>
                <a:ea typeface="华文细黑"/>
                <a:cs typeface="+mn-cs"/>
              </a:rPr>
              <a:t>11207942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/>
              <a:ea typeface="华文细黑"/>
              <a:cs typeface="+mn-cs"/>
            </a:endParaRPr>
          </a:p>
        </p:txBody>
      </p:sp>
      <p:sp>
        <p:nvSpPr>
          <p:cNvPr id="47" name="文本框 46">
            <a:extLst>
              <a:ext uri="{FF2B5EF4-FFF2-40B4-BE49-F238E27FC236}">
                <a16:creationId xmlns:a16="http://schemas.microsoft.com/office/drawing/2014/main" id="{15F2762B-D651-C9F8-8215-A40A3C2E2A85}"/>
              </a:ext>
            </a:extLst>
          </p:cNvPr>
          <p:cNvSpPr txBox="1"/>
          <p:nvPr/>
        </p:nvSpPr>
        <p:spPr>
          <a:xfrm>
            <a:off x="600021" y="3544960"/>
            <a:ext cx="91563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 Linotype"/>
                <a:ea typeface="宋体"/>
                <a:cs typeface="+mn-cs"/>
              </a:rPr>
              <a:t>Gaussian elimination of a 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Palatino Linotype"/>
                <a:ea typeface="宋体"/>
                <a:cs typeface="+mn-cs"/>
              </a:rPr>
              <a:t>HUGE 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/>
                <a:ea typeface="宋体"/>
                <a:cs typeface="+mn-cs"/>
              </a:rPr>
              <a:t>matrix with 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Palatino Linotype"/>
                <a:ea typeface="宋体"/>
                <a:cs typeface="+mn-cs"/>
              </a:rPr>
              <a:t>Analytic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/>
                <a:ea typeface="宋体"/>
                <a:cs typeface="+mn-cs"/>
              </a:rPr>
              <a:t> elements </a:t>
            </a:r>
          </a:p>
        </p:txBody>
      </p:sp>
      <p:grpSp>
        <p:nvGrpSpPr>
          <p:cNvPr id="59" name="组合 58">
            <a:extLst>
              <a:ext uri="{FF2B5EF4-FFF2-40B4-BE49-F238E27FC236}">
                <a16:creationId xmlns:a16="http://schemas.microsoft.com/office/drawing/2014/main" id="{B5A015BC-9643-9BED-7A9A-D3EAF3090A61}"/>
              </a:ext>
            </a:extLst>
          </p:cNvPr>
          <p:cNvGrpSpPr/>
          <p:nvPr/>
        </p:nvGrpSpPr>
        <p:grpSpPr>
          <a:xfrm>
            <a:off x="1553431" y="4291587"/>
            <a:ext cx="4335740" cy="2399437"/>
            <a:chOff x="1553431" y="4291587"/>
            <a:chExt cx="4335740" cy="2399437"/>
          </a:xfrm>
        </p:grpSpPr>
        <p:sp>
          <p:nvSpPr>
            <p:cNvPr id="48" name="矩形 47">
              <a:extLst>
                <a:ext uri="{FF2B5EF4-FFF2-40B4-BE49-F238E27FC236}">
                  <a16:creationId xmlns:a16="http://schemas.microsoft.com/office/drawing/2014/main" id="{08221842-87DF-024A-3467-22E35EF46867}"/>
                </a:ext>
              </a:extLst>
            </p:cNvPr>
            <p:cNvSpPr/>
            <p:nvPr/>
          </p:nvSpPr>
          <p:spPr>
            <a:xfrm>
              <a:off x="1553431" y="4469965"/>
              <a:ext cx="4335740" cy="2072349"/>
            </a:xfrm>
            <a:prstGeom prst="rect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/>
                <a:ea typeface="华文细黑"/>
                <a:cs typeface="+mn-cs"/>
              </a:endParaRPr>
            </a:p>
          </p:txBody>
        </p:sp>
        <p:sp>
          <p:nvSpPr>
            <p:cNvPr id="49" name="矩形 48">
              <a:extLst>
                <a:ext uri="{FF2B5EF4-FFF2-40B4-BE49-F238E27FC236}">
                  <a16:creationId xmlns:a16="http://schemas.microsoft.com/office/drawing/2014/main" id="{536F7207-2B91-5C8D-1456-10E4AFE6C3B5}"/>
                </a:ext>
              </a:extLst>
            </p:cNvPr>
            <p:cNvSpPr/>
            <p:nvPr/>
          </p:nvSpPr>
          <p:spPr>
            <a:xfrm>
              <a:off x="1850571" y="4300579"/>
              <a:ext cx="3788229" cy="239044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/>
                <a:ea typeface="华文细黑"/>
                <a:cs typeface="+mn-cs"/>
              </a:endParaRPr>
            </a:p>
          </p:txBody>
        </p:sp>
        <p:sp>
          <p:nvSpPr>
            <p:cNvPr id="50" name="文本框 49">
              <a:extLst>
                <a:ext uri="{FF2B5EF4-FFF2-40B4-BE49-F238E27FC236}">
                  <a16:creationId xmlns:a16="http://schemas.microsoft.com/office/drawing/2014/main" id="{B619E32F-09FD-3EC2-50B9-C4E456CBE63C}"/>
                </a:ext>
              </a:extLst>
            </p:cNvPr>
            <p:cNvSpPr txBox="1"/>
            <p:nvPr/>
          </p:nvSpPr>
          <p:spPr>
            <a:xfrm>
              <a:off x="1988638" y="4484780"/>
              <a:ext cx="1554735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000" b="0" i="1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Palatino Linotype"/>
                  <a:ea typeface="宋体"/>
                  <a:cs typeface="+mn-cs"/>
                </a:rPr>
                <a:t>s</a:t>
              </a:r>
              <a:r>
                <a:rPr kumimoji="0" lang="en-US" altLang="zh-CN" sz="15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Palatino Linotype"/>
                  <a:ea typeface="宋体"/>
                  <a:cs typeface="+mn-cs"/>
                </a:rPr>
                <a:t>12</a:t>
              </a:r>
              <a:r>
                <a:rPr kumimoji="0" lang="en-US" altLang="zh-CN" sz="3000" b="0" i="1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Palatino Linotype"/>
                  <a:ea typeface="宋体"/>
                  <a:cs typeface="+mn-cs"/>
                </a:rPr>
                <a:t> </a:t>
              </a:r>
              <a:r>
                <a:rPr kumimoji="0" lang="en-US" altLang="zh-CN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Palatino Linotype"/>
                  <a:ea typeface="宋体"/>
                  <a:cs typeface="+mn-cs"/>
                </a:rPr>
                <a:t>+ </a:t>
              </a:r>
              <a:r>
                <a:rPr kumimoji="0" lang="en-US" altLang="zh-CN" sz="3000" b="0" i="1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Palatino Linotype"/>
                  <a:ea typeface="宋体"/>
                  <a:cs typeface="+mn-cs"/>
                </a:rPr>
                <a:t>s</a:t>
              </a:r>
              <a:r>
                <a:rPr kumimoji="0" lang="en-US" altLang="zh-CN" sz="15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Palatino Linotype"/>
                  <a:ea typeface="宋体"/>
                  <a:cs typeface="+mn-cs"/>
                </a:rPr>
                <a:t>23</a:t>
              </a:r>
              <a:endParaRPr kumimoji="0" lang="en-US" altLang="zh-CN" sz="3000" b="0" i="1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Palatino Linotype"/>
                <a:ea typeface="宋体"/>
                <a:cs typeface="+mn-cs"/>
              </a:endParaRPr>
            </a:p>
          </p:txBody>
        </p:sp>
        <p:sp>
          <p:nvSpPr>
            <p:cNvPr id="51" name="文本框 50">
              <a:extLst>
                <a:ext uri="{FF2B5EF4-FFF2-40B4-BE49-F238E27FC236}">
                  <a16:creationId xmlns:a16="http://schemas.microsoft.com/office/drawing/2014/main" id="{9714426A-CA92-2B16-A2BA-98D6F0EF2068}"/>
                </a:ext>
              </a:extLst>
            </p:cNvPr>
            <p:cNvSpPr txBox="1"/>
            <p:nvPr/>
          </p:nvSpPr>
          <p:spPr>
            <a:xfrm>
              <a:off x="3390162" y="4291587"/>
              <a:ext cx="993998" cy="6924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9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Palatino Linotype"/>
                  <a:ea typeface="宋体"/>
                  <a:cs typeface="+mn-cs"/>
                </a:rPr>
                <a:t>…</a:t>
              </a:r>
            </a:p>
          </p:txBody>
        </p:sp>
        <p:sp>
          <p:nvSpPr>
            <p:cNvPr id="52" name="文本框 51">
              <a:extLst>
                <a:ext uri="{FF2B5EF4-FFF2-40B4-BE49-F238E27FC236}">
                  <a16:creationId xmlns:a16="http://schemas.microsoft.com/office/drawing/2014/main" id="{16B38607-C5CB-1BD4-D424-9F3678AA0C99}"/>
                </a:ext>
              </a:extLst>
            </p:cNvPr>
            <p:cNvSpPr txBox="1"/>
            <p:nvPr/>
          </p:nvSpPr>
          <p:spPr>
            <a:xfrm>
              <a:off x="4644802" y="4296083"/>
              <a:ext cx="993998" cy="6924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9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Palatino Linotype"/>
                  <a:ea typeface="宋体"/>
                  <a:cs typeface="+mn-cs"/>
                </a:rPr>
                <a:t>…</a:t>
              </a:r>
            </a:p>
          </p:txBody>
        </p:sp>
        <p:sp>
          <p:nvSpPr>
            <p:cNvPr id="53" name="文本框 52">
              <a:extLst>
                <a:ext uri="{FF2B5EF4-FFF2-40B4-BE49-F238E27FC236}">
                  <a16:creationId xmlns:a16="http://schemas.microsoft.com/office/drawing/2014/main" id="{5041FACF-0C06-0559-07A0-BC23DAA65CF0}"/>
                </a:ext>
              </a:extLst>
            </p:cNvPr>
            <p:cNvSpPr txBox="1"/>
            <p:nvPr/>
          </p:nvSpPr>
          <p:spPr>
            <a:xfrm>
              <a:off x="2144399" y="4980995"/>
              <a:ext cx="993998" cy="6924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9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Palatino Linotype"/>
                  <a:ea typeface="宋体"/>
                  <a:cs typeface="+mn-cs"/>
                </a:rPr>
                <a:t>…</a:t>
              </a:r>
            </a:p>
          </p:txBody>
        </p:sp>
        <p:sp>
          <p:nvSpPr>
            <p:cNvPr id="54" name="文本框 53">
              <a:extLst>
                <a:ext uri="{FF2B5EF4-FFF2-40B4-BE49-F238E27FC236}">
                  <a16:creationId xmlns:a16="http://schemas.microsoft.com/office/drawing/2014/main" id="{E7771544-0EA2-C6FF-F074-D495C12407C5}"/>
                </a:ext>
              </a:extLst>
            </p:cNvPr>
            <p:cNvSpPr txBox="1"/>
            <p:nvPr/>
          </p:nvSpPr>
          <p:spPr>
            <a:xfrm>
              <a:off x="3390162" y="4972003"/>
              <a:ext cx="993998" cy="6924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9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Palatino Linotype"/>
                  <a:ea typeface="宋体"/>
                  <a:cs typeface="+mn-cs"/>
                </a:rPr>
                <a:t>…</a:t>
              </a:r>
            </a:p>
          </p:txBody>
        </p:sp>
        <p:sp>
          <p:nvSpPr>
            <p:cNvPr id="55" name="文本框 54">
              <a:extLst>
                <a:ext uri="{FF2B5EF4-FFF2-40B4-BE49-F238E27FC236}">
                  <a16:creationId xmlns:a16="http://schemas.microsoft.com/office/drawing/2014/main" id="{48EBAA68-2257-C09F-1D26-39318CA6703F}"/>
                </a:ext>
              </a:extLst>
            </p:cNvPr>
            <p:cNvSpPr txBox="1"/>
            <p:nvPr/>
          </p:nvSpPr>
          <p:spPr>
            <a:xfrm>
              <a:off x="4644802" y="4976499"/>
              <a:ext cx="993998" cy="6924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9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Palatino Linotype"/>
                  <a:ea typeface="宋体"/>
                  <a:cs typeface="+mn-cs"/>
                </a:rPr>
                <a:t>…</a:t>
              </a:r>
            </a:p>
          </p:txBody>
        </p:sp>
        <p:sp>
          <p:nvSpPr>
            <p:cNvPr id="56" name="文本框 55">
              <a:extLst>
                <a:ext uri="{FF2B5EF4-FFF2-40B4-BE49-F238E27FC236}">
                  <a16:creationId xmlns:a16="http://schemas.microsoft.com/office/drawing/2014/main" id="{72E1CF9A-D489-962D-252A-46BDAE8531CD}"/>
                </a:ext>
              </a:extLst>
            </p:cNvPr>
            <p:cNvSpPr txBox="1"/>
            <p:nvPr/>
          </p:nvSpPr>
          <p:spPr>
            <a:xfrm>
              <a:off x="2144355" y="5640433"/>
              <a:ext cx="993998" cy="6924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9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Palatino Linotype"/>
                  <a:ea typeface="宋体"/>
                  <a:cs typeface="+mn-cs"/>
                </a:rPr>
                <a:t>…</a:t>
              </a:r>
            </a:p>
          </p:txBody>
        </p:sp>
        <p:sp>
          <p:nvSpPr>
            <p:cNvPr id="57" name="文本框 56">
              <a:extLst>
                <a:ext uri="{FF2B5EF4-FFF2-40B4-BE49-F238E27FC236}">
                  <a16:creationId xmlns:a16="http://schemas.microsoft.com/office/drawing/2014/main" id="{D9EE5AA1-D915-13B7-4A45-1ADBBB56A84F}"/>
                </a:ext>
              </a:extLst>
            </p:cNvPr>
            <p:cNvSpPr txBox="1"/>
            <p:nvPr/>
          </p:nvSpPr>
          <p:spPr>
            <a:xfrm>
              <a:off x="3390118" y="5631441"/>
              <a:ext cx="993998" cy="6924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9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Palatino Linotype"/>
                  <a:ea typeface="宋体"/>
                  <a:cs typeface="+mn-cs"/>
                </a:rPr>
                <a:t>…</a:t>
              </a:r>
            </a:p>
          </p:txBody>
        </p:sp>
        <p:sp>
          <p:nvSpPr>
            <p:cNvPr id="58" name="文本框 57">
              <a:extLst>
                <a:ext uri="{FF2B5EF4-FFF2-40B4-BE49-F238E27FC236}">
                  <a16:creationId xmlns:a16="http://schemas.microsoft.com/office/drawing/2014/main" id="{04B1E60E-7E04-D3F7-36E6-2970AC83F948}"/>
                </a:ext>
              </a:extLst>
            </p:cNvPr>
            <p:cNvSpPr txBox="1"/>
            <p:nvPr/>
          </p:nvSpPr>
          <p:spPr>
            <a:xfrm>
              <a:off x="4644758" y="5635937"/>
              <a:ext cx="993998" cy="6924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9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Palatino Linotype"/>
                  <a:ea typeface="宋体"/>
                  <a:cs typeface="+mn-cs"/>
                </a:rPr>
                <a:t>…</a:t>
              </a:r>
            </a:p>
          </p:txBody>
        </p:sp>
      </p:grpSp>
      <p:sp>
        <p:nvSpPr>
          <p:cNvPr id="61" name="文本框 60">
            <a:extLst>
              <a:ext uri="{FF2B5EF4-FFF2-40B4-BE49-F238E27FC236}">
                <a16:creationId xmlns:a16="http://schemas.microsoft.com/office/drawing/2014/main" id="{F33A8C32-63E6-9493-4D17-99B6C245AF6D}"/>
              </a:ext>
            </a:extLst>
          </p:cNvPr>
          <p:cNvSpPr txBox="1"/>
          <p:nvPr/>
        </p:nvSpPr>
        <p:spPr>
          <a:xfrm>
            <a:off x="5889171" y="6282369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Palatino Linotype"/>
                <a:ea typeface="华文细黑"/>
                <a:cs typeface="+mn-cs"/>
              </a:rPr>
              <a:t>10^7 × 10^7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 Linotype"/>
              <a:ea typeface="华文细黑"/>
              <a:cs typeface="+mn-cs"/>
            </a:endParaRPr>
          </a:p>
        </p:txBody>
      </p:sp>
      <p:sp>
        <p:nvSpPr>
          <p:cNvPr id="62" name="文本框 61">
            <a:extLst>
              <a:ext uri="{FF2B5EF4-FFF2-40B4-BE49-F238E27FC236}">
                <a16:creationId xmlns:a16="http://schemas.microsoft.com/office/drawing/2014/main" id="{D2570E75-3E62-686D-5B7C-D77EAF629DB5}"/>
              </a:ext>
            </a:extLst>
          </p:cNvPr>
          <p:cNvSpPr txBox="1"/>
          <p:nvPr/>
        </p:nvSpPr>
        <p:spPr>
          <a:xfrm>
            <a:off x="6206250" y="4940878"/>
            <a:ext cx="53218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/>
                <a:ea typeface="宋体"/>
                <a:cs typeface="+mn-cs"/>
              </a:rPr>
              <a:t>We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/>
                <a:ea typeface="宋体"/>
                <a:cs typeface="+mn-cs"/>
              </a:rPr>
              <a:t> 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/>
                <a:ea typeface="宋体"/>
                <a:cs typeface="+mn-cs"/>
              </a:rPr>
              <a:t>cannot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/>
                <a:ea typeface="宋体"/>
                <a:cs typeface="+mn-cs"/>
              </a:rPr>
              <a:t> 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/>
                <a:ea typeface="宋体"/>
                <a:cs typeface="+mn-cs"/>
              </a:rPr>
              <a:t>finish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/>
                <a:ea typeface="宋体"/>
                <a:cs typeface="+mn-cs"/>
              </a:rPr>
              <a:t> 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/>
                <a:ea typeface="宋体"/>
                <a:cs typeface="+mn-cs"/>
              </a:rPr>
              <a:t>the reduction analytically in a tolerable time</a:t>
            </a:r>
          </a:p>
        </p:txBody>
      </p:sp>
    </p:spTree>
    <p:extLst>
      <p:ext uri="{BB962C8B-B14F-4D97-AF65-F5344CB8AC3E}">
        <p14:creationId xmlns:p14="http://schemas.microsoft.com/office/powerpoint/2010/main" val="40099277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C0100A0-7F69-9201-11CE-9A15619B5B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80F9A261-3863-6DD6-460F-75E3DE5933FF}"/>
              </a:ext>
            </a:extLst>
          </p:cNvPr>
          <p:cNvGrpSpPr/>
          <p:nvPr/>
        </p:nvGrpSpPr>
        <p:grpSpPr>
          <a:xfrm>
            <a:off x="3389988" y="653818"/>
            <a:ext cx="2759761" cy="2298691"/>
            <a:chOff x="9205963" y="598574"/>
            <a:chExt cx="2048412" cy="848590"/>
          </a:xfrm>
        </p:grpSpPr>
        <p:sp>
          <p:nvSpPr>
            <p:cNvPr id="3" name="矩形: 剪去对角 2">
              <a:extLst>
                <a:ext uri="{FF2B5EF4-FFF2-40B4-BE49-F238E27FC236}">
                  <a16:creationId xmlns:a16="http://schemas.microsoft.com/office/drawing/2014/main" id="{D13F851C-6C6E-4DAF-6AE5-4D2164CFA384}"/>
                </a:ext>
              </a:extLst>
            </p:cNvPr>
            <p:cNvSpPr/>
            <p:nvPr/>
          </p:nvSpPr>
          <p:spPr>
            <a:xfrm flipH="1">
              <a:off x="9205963" y="598574"/>
              <a:ext cx="2048412" cy="848590"/>
            </a:xfrm>
            <a:prstGeom prst="snip2DiagRect">
              <a:avLst>
                <a:gd name="adj1" fmla="val 20146"/>
                <a:gd name="adj2" fmla="val 18626"/>
              </a:avLst>
            </a:prstGeom>
            <a:solidFill>
              <a:srgbClr val="221100"/>
            </a:solidFill>
            <a:ln w="12700" cap="flat" cmpd="sng" algn="ctr">
              <a:solidFill>
                <a:srgbClr val="FFC000"/>
              </a:solidFill>
              <a:prstDash val="solid"/>
            </a:ln>
            <a:effectLst/>
          </p:spPr>
          <p:txBody>
            <a:bodyPr lIns="144000" tIns="972000" rIns="7200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defRPr/>
              </a:pPr>
              <a:endPara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 Linotype" panose="02040502050505030304"/>
                <a:ea typeface="宋体" panose="02010600030101010101" pitchFamily="2" charset="-122"/>
                <a:cs typeface="+mn-cs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 Linotype" panose="020405020505050303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" name="GaodingPPT-1-4">
              <a:extLst>
                <a:ext uri="{FF2B5EF4-FFF2-40B4-BE49-F238E27FC236}">
                  <a16:creationId xmlns:a16="http://schemas.microsoft.com/office/drawing/2014/main" id="{481D5633-5996-AAFC-0FA8-D3F458C06291}"/>
                </a:ext>
              </a:extLst>
            </p:cNvPr>
            <p:cNvSpPr txBox="1"/>
            <p:nvPr/>
          </p:nvSpPr>
          <p:spPr>
            <a:xfrm>
              <a:off x="9205963" y="759983"/>
              <a:ext cx="2048411" cy="574500"/>
            </a:xfrm>
            <a:prstGeom prst="rect">
              <a:avLst/>
            </a:prstGeom>
            <a:noFill/>
            <a:ln w="12700" cap="rnd" cmpd="sng" algn="ctr">
              <a:noFill/>
              <a:prstDash val="solid"/>
              <a:round/>
            </a:ln>
            <a:effectLst/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algn="ctr" defTabSz="914400">
                <a:defRPr sz="1400" b="1">
                  <a:solidFill>
                    <a:schemeClr val="tx1">
                      <a:lumMod val="90000"/>
                      <a:lumOff val="10000"/>
                    </a:schemeClr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宋体" panose="02010600030101010101" pitchFamily="2" charset="-122"/>
                  <a:ea typeface="宋体" panose="02010600030101010101" pitchFamily="2" charset="-122"/>
                  <a:cs typeface="+mn-cs"/>
                </a:rPr>
                <a:t>Linear system of IBP relations </a:t>
              </a:r>
              <a:r>
                <a:rPr lang="en-US" altLang="zh-CN" sz="1800" kern="0" dirty="0">
                  <a:solidFill>
                    <a:schemeClr val="bg1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(large)</a:t>
              </a:r>
              <a:endPara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5" name="箭头: 右 4">
            <a:extLst>
              <a:ext uri="{FF2B5EF4-FFF2-40B4-BE49-F238E27FC236}">
                <a16:creationId xmlns:a16="http://schemas.microsoft.com/office/drawing/2014/main" id="{5936D6E5-61C9-1BF9-7604-643A8963B321}"/>
              </a:ext>
            </a:extLst>
          </p:cNvPr>
          <p:cNvSpPr/>
          <p:nvPr/>
        </p:nvSpPr>
        <p:spPr>
          <a:xfrm>
            <a:off x="6271591" y="1669042"/>
            <a:ext cx="2879377" cy="268244"/>
          </a:xfrm>
          <a:prstGeom prst="rightArrow">
            <a:avLst>
              <a:gd name="adj1" fmla="val 47939"/>
              <a:gd name="adj2" fmla="val 51031"/>
            </a:avLst>
          </a:prstGeom>
          <a:noFill/>
          <a:ln w="9525" cap="flat" cmpd="sng" algn="ctr">
            <a:solidFill>
              <a:srgbClr val="FFA7A7"/>
            </a:solidFill>
            <a:prstDash val="solid"/>
          </a:ln>
          <a:effectLst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alatino Linotype" panose="020405020505050303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552DF811-F268-F53D-0B8D-7D453F7A37E7}"/>
              </a:ext>
            </a:extLst>
          </p:cNvPr>
          <p:cNvSpPr txBox="1"/>
          <p:nvPr/>
        </p:nvSpPr>
        <p:spPr>
          <a:xfrm>
            <a:off x="6645008" y="1262700"/>
            <a:ext cx="186942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200" b="1" dirty="0">
                <a:solidFill>
                  <a:srgbClr val="FFA7A7"/>
                </a:solidFill>
                <a:ea typeface="宋体" panose="02010600030101010101" pitchFamily="2" charset="-122"/>
              </a:rPr>
              <a:t>Linear solver</a:t>
            </a:r>
            <a:endParaRPr lang="zh-CN" altLang="en-US" sz="2200" b="1" dirty="0">
              <a:solidFill>
                <a:srgbClr val="FFA7A7"/>
              </a:solidFill>
              <a:ea typeface="宋体" panose="02010600030101010101" pitchFamily="2" charset="-122"/>
            </a:endParaRP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43FCF83F-DDDC-6163-CCB2-C0FA4E9399DE}"/>
              </a:ext>
            </a:extLst>
          </p:cNvPr>
          <p:cNvGrpSpPr/>
          <p:nvPr/>
        </p:nvGrpSpPr>
        <p:grpSpPr>
          <a:xfrm>
            <a:off x="9352766" y="1330462"/>
            <a:ext cx="2048412" cy="848590"/>
            <a:chOff x="9807846" y="1148693"/>
            <a:chExt cx="2048412" cy="848590"/>
          </a:xfrm>
        </p:grpSpPr>
        <p:sp>
          <p:nvSpPr>
            <p:cNvPr id="8" name="矩形: 剪去对角 7">
              <a:extLst>
                <a:ext uri="{FF2B5EF4-FFF2-40B4-BE49-F238E27FC236}">
                  <a16:creationId xmlns:a16="http://schemas.microsoft.com/office/drawing/2014/main" id="{0C55BC8E-906A-2F2C-EAE5-12726FA09A53}"/>
                </a:ext>
              </a:extLst>
            </p:cNvPr>
            <p:cNvSpPr/>
            <p:nvPr/>
          </p:nvSpPr>
          <p:spPr>
            <a:xfrm flipH="1">
              <a:off x="9807846" y="1148693"/>
              <a:ext cx="2048412" cy="848590"/>
            </a:xfrm>
            <a:prstGeom prst="snip2DiagRect">
              <a:avLst>
                <a:gd name="adj1" fmla="val 20146"/>
                <a:gd name="adj2" fmla="val 18626"/>
              </a:avLst>
            </a:prstGeom>
            <a:gradFill>
              <a:gsLst>
                <a:gs pos="0">
                  <a:srgbClr val="00B0F0">
                    <a:alpha val="10000"/>
                  </a:srgbClr>
                </a:gs>
                <a:gs pos="55600">
                  <a:srgbClr val="00B0F0">
                    <a:alpha val="0"/>
                  </a:srgbClr>
                </a:gs>
                <a:gs pos="100000">
                  <a:srgbClr val="00B0F0">
                    <a:alpha val="10000"/>
                  </a:srgbClr>
                </a:gs>
              </a:gsLst>
              <a:lin ang="0" scaled="1"/>
            </a:gradFill>
            <a:ln w="12700" cap="flat" cmpd="sng" algn="ctr">
              <a:solidFill>
                <a:srgbClr val="00B0F0"/>
              </a:solidFill>
              <a:prstDash val="solid"/>
            </a:ln>
            <a:effectLst/>
          </p:spPr>
          <p:txBody>
            <a:bodyPr lIns="144000" tIns="972000" rIns="7200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defRPr/>
              </a:pPr>
              <a:endPara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 Linotype" panose="02040502050505030304"/>
                <a:ea typeface="宋体" panose="02010600030101010101" pitchFamily="2" charset="-122"/>
                <a:cs typeface="+mn-cs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 Linotype" panose="020405020505050303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" name="GaodingPPT-1-4">
              <a:extLst>
                <a:ext uri="{FF2B5EF4-FFF2-40B4-BE49-F238E27FC236}">
                  <a16:creationId xmlns:a16="http://schemas.microsoft.com/office/drawing/2014/main" id="{9B3793CD-39BB-E3EB-3405-ECAA1B8792BE}"/>
                </a:ext>
              </a:extLst>
            </p:cNvPr>
            <p:cNvSpPr txBox="1"/>
            <p:nvPr/>
          </p:nvSpPr>
          <p:spPr>
            <a:xfrm>
              <a:off x="9807846" y="1310102"/>
              <a:ext cx="2048411" cy="574500"/>
            </a:xfrm>
            <a:prstGeom prst="rect">
              <a:avLst/>
            </a:prstGeom>
            <a:noFill/>
            <a:ln w="12700" cap="rnd" cmpd="sng" algn="ctr">
              <a:noFill/>
              <a:prstDash val="solid"/>
              <a:round/>
            </a:ln>
            <a:effectLst/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algn="ctr" defTabSz="914400">
                <a:defRPr sz="1400" b="1">
                  <a:solidFill>
                    <a:schemeClr val="tx1">
                      <a:lumMod val="90000"/>
                      <a:lumOff val="10000"/>
                    </a:schemeClr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宋体" panose="02010600030101010101" pitchFamily="2" charset="-122"/>
                  <a:ea typeface="宋体" panose="02010600030101010101" pitchFamily="2" charset="-122"/>
                  <a:cs typeface="+mn-cs"/>
                </a:rPr>
                <a:t>IBP reduction results</a:t>
              </a:r>
              <a:endPara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14" name="文本框 13">
            <a:extLst>
              <a:ext uri="{FF2B5EF4-FFF2-40B4-BE49-F238E27FC236}">
                <a16:creationId xmlns:a16="http://schemas.microsoft.com/office/drawing/2014/main" id="{D2D1C33A-DE21-05C4-EAA6-AEC3D4C5BEB7}"/>
              </a:ext>
            </a:extLst>
          </p:cNvPr>
          <p:cNvSpPr txBox="1"/>
          <p:nvPr/>
        </p:nvSpPr>
        <p:spPr>
          <a:xfrm>
            <a:off x="6297501" y="1961055"/>
            <a:ext cx="32385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FFA7A7"/>
                </a:solidFill>
                <a:ea typeface="宋体" panose="02010600030101010101" pitchFamily="2" charset="-122"/>
              </a:rPr>
              <a:t>Computational expensive</a:t>
            </a:r>
            <a:endParaRPr lang="zh-CN" altLang="en-US" b="1" dirty="0">
              <a:solidFill>
                <a:srgbClr val="FFA7A7"/>
              </a:solidFill>
              <a:ea typeface="宋体" panose="02010600030101010101" pitchFamily="2" charset="-122"/>
            </a:endParaRPr>
          </a:p>
        </p:txBody>
      </p: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7DD38D28-F5F5-E692-937C-44848E913FF0}"/>
              </a:ext>
            </a:extLst>
          </p:cNvPr>
          <p:cNvGrpSpPr/>
          <p:nvPr/>
        </p:nvGrpSpPr>
        <p:grpSpPr>
          <a:xfrm>
            <a:off x="480355" y="1437209"/>
            <a:ext cx="2048412" cy="848590"/>
            <a:chOff x="9807846" y="1148693"/>
            <a:chExt cx="2048412" cy="848590"/>
          </a:xfrm>
        </p:grpSpPr>
        <p:sp>
          <p:nvSpPr>
            <p:cNvPr id="19" name="矩形: 剪去对角 18">
              <a:extLst>
                <a:ext uri="{FF2B5EF4-FFF2-40B4-BE49-F238E27FC236}">
                  <a16:creationId xmlns:a16="http://schemas.microsoft.com/office/drawing/2014/main" id="{7B6DD8AF-A257-703C-E4C5-02CFBFBFFBA1}"/>
                </a:ext>
              </a:extLst>
            </p:cNvPr>
            <p:cNvSpPr/>
            <p:nvPr/>
          </p:nvSpPr>
          <p:spPr>
            <a:xfrm flipH="1">
              <a:off x="9807846" y="1148693"/>
              <a:ext cx="2048412" cy="848590"/>
            </a:xfrm>
            <a:prstGeom prst="snip2DiagRect">
              <a:avLst>
                <a:gd name="adj1" fmla="val 20146"/>
                <a:gd name="adj2" fmla="val 18626"/>
              </a:avLst>
            </a:prstGeom>
            <a:gradFill>
              <a:gsLst>
                <a:gs pos="0">
                  <a:srgbClr val="00B0F0">
                    <a:alpha val="10000"/>
                  </a:srgbClr>
                </a:gs>
                <a:gs pos="55600">
                  <a:srgbClr val="00B0F0">
                    <a:alpha val="0"/>
                  </a:srgbClr>
                </a:gs>
                <a:gs pos="100000">
                  <a:srgbClr val="00B0F0">
                    <a:alpha val="10000"/>
                  </a:srgbClr>
                </a:gs>
              </a:gsLst>
              <a:lin ang="0" scaled="1"/>
            </a:gradFill>
            <a:ln w="12700" cap="flat" cmpd="sng" algn="ctr">
              <a:solidFill>
                <a:srgbClr val="00B0F0"/>
              </a:solidFill>
              <a:prstDash val="solid"/>
            </a:ln>
            <a:effectLst/>
          </p:spPr>
          <p:txBody>
            <a:bodyPr lIns="144000" tIns="972000" rIns="7200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defRPr/>
              </a:pPr>
              <a:endPara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 Linotype" panose="02040502050505030304"/>
                <a:ea typeface="宋体" panose="02010600030101010101" pitchFamily="2" charset="-122"/>
                <a:cs typeface="+mn-cs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 Linotype" panose="020405020505050303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" name="GaodingPPT-1-4">
              <a:extLst>
                <a:ext uri="{FF2B5EF4-FFF2-40B4-BE49-F238E27FC236}">
                  <a16:creationId xmlns:a16="http://schemas.microsoft.com/office/drawing/2014/main" id="{113D5574-F867-549B-606A-98926D68AC6B}"/>
                </a:ext>
              </a:extLst>
            </p:cNvPr>
            <p:cNvSpPr txBox="1"/>
            <p:nvPr/>
          </p:nvSpPr>
          <p:spPr>
            <a:xfrm>
              <a:off x="9807846" y="1310102"/>
              <a:ext cx="2048411" cy="574500"/>
            </a:xfrm>
            <a:prstGeom prst="rect">
              <a:avLst/>
            </a:prstGeom>
            <a:noFill/>
            <a:ln w="12700" cap="rnd" cmpd="sng" algn="ctr">
              <a:noFill/>
              <a:prstDash val="solid"/>
              <a:round/>
            </a:ln>
            <a:effectLst/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algn="ctr" defTabSz="914400">
                <a:defRPr sz="1400" b="1">
                  <a:solidFill>
                    <a:schemeClr val="tx1">
                      <a:lumMod val="90000"/>
                      <a:lumOff val="10000"/>
                    </a:schemeClr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宋体" panose="02010600030101010101" pitchFamily="2" charset="-122"/>
                  <a:ea typeface="宋体" panose="02010600030101010101" pitchFamily="2" charset="-122"/>
                  <a:cs typeface="+mn-cs"/>
                </a:rPr>
                <a:t>Traditional IBP </a:t>
              </a:r>
              <a:r>
                <a:rPr kumimoji="0" lang="en-US" altLang="zh-CN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00FFFF"/>
                  </a:solidFill>
                  <a:effectLst/>
                  <a:uLnTx/>
                  <a:uFillTx/>
                  <a:latin typeface="宋体" panose="02010600030101010101" pitchFamily="2" charset="-122"/>
                  <a:ea typeface="宋体" panose="02010600030101010101" pitchFamily="2" charset="-122"/>
                  <a:cs typeface="+mn-cs"/>
                </a:rPr>
                <a:t>generators</a:t>
              </a:r>
              <a:endPara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21" name="箭头: 右 20">
            <a:extLst>
              <a:ext uri="{FF2B5EF4-FFF2-40B4-BE49-F238E27FC236}">
                <a16:creationId xmlns:a16="http://schemas.microsoft.com/office/drawing/2014/main" id="{6BC1D250-8A67-AAE8-77E3-7A4857039378}"/>
              </a:ext>
            </a:extLst>
          </p:cNvPr>
          <p:cNvSpPr/>
          <p:nvPr/>
        </p:nvSpPr>
        <p:spPr>
          <a:xfrm>
            <a:off x="2655997" y="1754757"/>
            <a:ext cx="532193" cy="311614"/>
          </a:xfrm>
          <a:prstGeom prst="rightArrow">
            <a:avLst>
              <a:gd name="adj1" fmla="val 47939"/>
              <a:gd name="adj2" fmla="val 51031"/>
            </a:avLst>
          </a:prstGeom>
          <a:noFill/>
          <a:ln w="12700" cap="flat" cmpd="sng" algn="ctr">
            <a:solidFill>
              <a:srgbClr val="00A5E1"/>
            </a:solidFill>
            <a:prstDash val="solid"/>
          </a:ln>
          <a:effectLst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alatino Linotype" panose="02040502050505030304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997C947B-C936-98C1-380A-DADE06C18636}"/>
              </a:ext>
            </a:extLst>
          </p:cNvPr>
          <p:cNvGrpSpPr/>
          <p:nvPr/>
        </p:nvGrpSpPr>
        <p:grpSpPr>
          <a:xfrm>
            <a:off x="240559" y="3701186"/>
            <a:ext cx="11160618" cy="1922075"/>
            <a:chOff x="240559" y="3701186"/>
            <a:chExt cx="11160618" cy="1922075"/>
          </a:xfrm>
        </p:grpSpPr>
        <p:grpSp>
          <p:nvGrpSpPr>
            <p:cNvPr id="22" name="组合 21">
              <a:extLst>
                <a:ext uri="{FF2B5EF4-FFF2-40B4-BE49-F238E27FC236}">
                  <a16:creationId xmlns:a16="http://schemas.microsoft.com/office/drawing/2014/main" id="{2BCDC443-75F5-892F-3676-A371B5F7EE42}"/>
                </a:ext>
              </a:extLst>
            </p:cNvPr>
            <p:cNvGrpSpPr/>
            <p:nvPr/>
          </p:nvGrpSpPr>
          <p:grpSpPr>
            <a:xfrm>
              <a:off x="3829688" y="4551636"/>
              <a:ext cx="1885119" cy="1033670"/>
              <a:chOff x="9208548" y="606335"/>
              <a:chExt cx="2048414" cy="848590"/>
            </a:xfrm>
          </p:grpSpPr>
          <p:sp>
            <p:nvSpPr>
              <p:cNvPr id="23" name="矩形: 剪去对角 22">
                <a:extLst>
                  <a:ext uri="{FF2B5EF4-FFF2-40B4-BE49-F238E27FC236}">
                    <a16:creationId xmlns:a16="http://schemas.microsoft.com/office/drawing/2014/main" id="{ECBC8899-7C83-8871-0231-7F66C88B5AF7}"/>
                  </a:ext>
                </a:extLst>
              </p:cNvPr>
              <p:cNvSpPr/>
              <p:nvPr/>
            </p:nvSpPr>
            <p:spPr>
              <a:xfrm flipH="1">
                <a:off x="9208550" y="606335"/>
                <a:ext cx="2048412" cy="848590"/>
              </a:xfrm>
              <a:prstGeom prst="snip2DiagRect">
                <a:avLst>
                  <a:gd name="adj1" fmla="val 20146"/>
                  <a:gd name="adj2" fmla="val 18626"/>
                </a:avLst>
              </a:prstGeom>
              <a:solidFill>
                <a:srgbClr val="001E00"/>
              </a:solidFill>
              <a:ln w="12700" cap="flat" cmpd="sng" algn="ctr">
                <a:solidFill>
                  <a:srgbClr val="00FF00"/>
                </a:solidFill>
                <a:prstDash val="solid"/>
              </a:ln>
              <a:effectLst/>
            </p:spPr>
            <p:txBody>
              <a:bodyPr lIns="144000" tIns="972000" rIns="72000" bIns="0" rtlCol="0" anchor="ctr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Pct val="25000"/>
                  <a:buFontTx/>
                  <a:buNone/>
                  <a:defRPr/>
                </a:pPr>
                <a:endParaRPr kumimoji="0" lang="en-US" altLang="zh-CN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Palatino Linotype" panose="02040502050505030304"/>
                  <a:ea typeface="宋体" panose="02010600030101010101" pitchFamily="2" charset="-122"/>
                  <a:cs typeface="+mn-cs"/>
                </a:endParaRP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Palatino Linotype" panose="020405020505050303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4" name="GaodingPPT-1-4">
                <a:extLst>
                  <a:ext uri="{FF2B5EF4-FFF2-40B4-BE49-F238E27FC236}">
                    <a16:creationId xmlns:a16="http://schemas.microsoft.com/office/drawing/2014/main" id="{18F8F3BE-A721-55F5-174C-CFBCA360FB5A}"/>
                  </a:ext>
                </a:extLst>
              </p:cNvPr>
              <p:cNvSpPr txBox="1"/>
              <p:nvPr/>
            </p:nvSpPr>
            <p:spPr>
              <a:xfrm>
                <a:off x="9208548" y="767744"/>
                <a:ext cx="2048411" cy="574500"/>
              </a:xfrm>
              <a:prstGeom prst="rect">
                <a:avLst/>
              </a:prstGeom>
              <a:noFill/>
              <a:ln w="12700" cap="rnd" cmpd="sng" algn="ctr">
                <a:noFill/>
                <a:prstDash val="solid"/>
                <a:round/>
              </a:ln>
              <a:effectLst/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noAutofit/>
              </a:bodyPr>
              <a:lstStyle>
                <a:defPPr>
                  <a:defRPr lang="zh-CN"/>
                </a:defPPr>
                <a:lvl1pPr algn="ctr" defTabSz="914400">
                  <a:defRPr sz="1400" b="1">
                    <a:solidFill>
                      <a:schemeClr val="tx1">
                        <a:lumMod val="90000"/>
                        <a:lumOff val="10000"/>
                      </a:schemeClr>
                    </a:solidFill>
                  </a:defRPr>
                </a:lvl1pPr>
                <a:lvl2pPr>
                  <a:defRPr>
                    <a:solidFill>
                      <a:schemeClr val="lt1"/>
                    </a:solidFill>
                  </a:defRPr>
                </a:lvl2pPr>
                <a:lvl3pPr>
                  <a:defRPr>
                    <a:solidFill>
                      <a:schemeClr val="lt1"/>
                    </a:solidFill>
                  </a:defRPr>
                </a:lvl3pPr>
                <a:lvl4pPr>
                  <a:defRPr>
                    <a:solidFill>
                      <a:schemeClr val="lt1"/>
                    </a:solidFill>
                  </a:defRPr>
                </a:lvl4pPr>
                <a:lvl5pPr>
                  <a:defRPr>
                    <a:solidFill>
                      <a:schemeClr val="lt1"/>
                    </a:solidFill>
                  </a:defRPr>
                </a:lvl5pPr>
                <a:lvl6pPr>
                  <a:defRPr>
                    <a:solidFill>
                      <a:schemeClr val="lt1"/>
                    </a:solidFill>
                  </a:defRPr>
                </a:lvl6pPr>
                <a:lvl7pPr>
                  <a:defRPr>
                    <a:solidFill>
                      <a:schemeClr val="lt1"/>
                    </a:solidFill>
                  </a:defRPr>
                </a:lvl7pPr>
                <a:lvl8pPr>
                  <a:defRPr>
                    <a:solidFill>
                      <a:schemeClr val="lt1"/>
                    </a:solidFill>
                  </a:defRPr>
                </a:lvl8pPr>
                <a:lvl9pPr>
                  <a:defRPr>
                    <a:solidFill>
                      <a:schemeClr val="lt1"/>
                    </a:solidFill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6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宋体" panose="02010600030101010101" pitchFamily="2" charset="-122"/>
                    <a:ea typeface="宋体" panose="02010600030101010101" pitchFamily="2" charset="-122"/>
                    <a:cs typeface="+mn-cs"/>
                  </a:rPr>
                  <a:t>Linear system of IBP relations (small)</a:t>
                </a:r>
                <a:endParaRPr kumimoji="0" lang="zh-CN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宋体" panose="02010600030101010101" pitchFamily="2" charset="-122"/>
                  <a:ea typeface="宋体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25" name="组合 24">
              <a:extLst>
                <a:ext uri="{FF2B5EF4-FFF2-40B4-BE49-F238E27FC236}">
                  <a16:creationId xmlns:a16="http://schemas.microsoft.com/office/drawing/2014/main" id="{45106B86-88CE-BE9B-FA0D-8F7DD5CB7174}"/>
                </a:ext>
              </a:extLst>
            </p:cNvPr>
            <p:cNvGrpSpPr/>
            <p:nvPr/>
          </p:nvGrpSpPr>
          <p:grpSpPr>
            <a:xfrm>
              <a:off x="480354" y="4616358"/>
              <a:ext cx="2048412" cy="848590"/>
              <a:chOff x="9807846" y="1148693"/>
              <a:chExt cx="2048412" cy="848590"/>
            </a:xfrm>
          </p:grpSpPr>
          <p:sp>
            <p:nvSpPr>
              <p:cNvPr id="26" name="矩形: 剪去对角 25">
                <a:extLst>
                  <a:ext uri="{FF2B5EF4-FFF2-40B4-BE49-F238E27FC236}">
                    <a16:creationId xmlns:a16="http://schemas.microsoft.com/office/drawing/2014/main" id="{20A7AF94-46DA-9710-E2E2-EB3EF45B3C28}"/>
                  </a:ext>
                </a:extLst>
              </p:cNvPr>
              <p:cNvSpPr/>
              <p:nvPr/>
            </p:nvSpPr>
            <p:spPr>
              <a:xfrm flipH="1">
                <a:off x="9807846" y="1148693"/>
                <a:ext cx="2048412" cy="848590"/>
              </a:xfrm>
              <a:prstGeom prst="snip2DiagRect">
                <a:avLst>
                  <a:gd name="adj1" fmla="val 20146"/>
                  <a:gd name="adj2" fmla="val 18626"/>
                </a:avLst>
              </a:prstGeom>
              <a:gradFill>
                <a:gsLst>
                  <a:gs pos="0">
                    <a:srgbClr val="00B0F0">
                      <a:alpha val="10000"/>
                    </a:srgbClr>
                  </a:gs>
                  <a:gs pos="55600">
                    <a:srgbClr val="00B0F0">
                      <a:alpha val="0"/>
                    </a:srgbClr>
                  </a:gs>
                  <a:gs pos="100000">
                    <a:srgbClr val="00B0F0">
                      <a:alpha val="10000"/>
                    </a:srgbClr>
                  </a:gs>
                </a:gsLst>
                <a:lin ang="0" scaled="1"/>
              </a:gradFill>
              <a:ln w="12700" cap="flat" cmpd="sng" algn="ctr">
                <a:solidFill>
                  <a:srgbClr val="00B0F0"/>
                </a:solidFill>
                <a:prstDash val="solid"/>
              </a:ln>
              <a:effectLst/>
            </p:spPr>
            <p:txBody>
              <a:bodyPr lIns="144000" tIns="972000" rIns="72000" bIns="0" rtlCol="0" anchor="ctr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Pct val="25000"/>
                  <a:buFontTx/>
                  <a:buNone/>
                  <a:defRPr/>
                </a:pPr>
                <a:endParaRPr kumimoji="0" lang="en-US" altLang="zh-CN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Palatino Linotype" panose="02040502050505030304"/>
                  <a:ea typeface="宋体" panose="02010600030101010101" pitchFamily="2" charset="-122"/>
                  <a:cs typeface="+mn-cs"/>
                </a:endParaRP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Palatino Linotype" panose="020405020505050303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7" name="GaodingPPT-1-4">
                <a:extLst>
                  <a:ext uri="{FF2B5EF4-FFF2-40B4-BE49-F238E27FC236}">
                    <a16:creationId xmlns:a16="http://schemas.microsoft.com/office/drawing/2014/main" id="{1B07FFEA-668F-1CBC-1F95-C01FFC315719}"/>
                  </a:ext>
                </a:extLst>
              </p:cNvPr>
              <p:cNvSpPr txBox="1"/>
              <p:nvPr/>
            </p:nvSpPr>
            <p:spPr>
              <a:xfrm>
                <a:off x="9807846" y="1310102"/>
                <a:ext cx="2048411" cy="574500"/>
              </a:xfrm>
              <a:prstGeom prst="rect">
                <a:avLst/>
              </a:prstGeom>
              <a:noFill/>
              <a:ln w="12700" cap="rnd" cmpd="sng" algn="ctr">
                <a:noFill/>
                <a:prstDash val="solid"/>
                <a:round/>
              </a:ln>
              <a:effectLst/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noAutofit/>
              </a:bodyPr>
              <a:lstStyle>
                <a:defPPr>
                  <a:defRPr lang="zh-CN"/>
                </a:defPPr>
                <a:lvl1pPr algn="ctr" defTabSz="914400">
                  <a:defRPr sz="1400" b="1">
                    <a:solidFill>
                      <a:schemeClr val="tx1">
                        <a:lumMod val="90000"/>
                        <a:lumOff val="10000"/>
                      </a:schemeClr>
                    </a:solidFill>
                  </a:defRPr>
                </a:lvl1pPr>
                <a:lvl2pPr>
                  <a:defRPr>
                    <a:solidFill>
                      <a:schemeClr val="lt1"/>
                    </a:solidFill>
                  </a:defRPr>
                </a:lvl2pPr>
                <a:lvl3pPr>
                  <a:defRPr>
                    <a:solidFill>
                      <a:schemeClr val="lt1"/>
                    </a:solidFill>
                  </a:defRPr>
                </a:lvl3pPr>
                <a:lvl4pPr>
                  <a:defRPr>
                    <a:solidFill>
                      <a:schemeClr val="lt1"/>
                    </a:solidFill>
                  </a:defRPr>
                </a:lvl4pPr>
                <a:lvl5pPr>
                  <a:defRPr>
                    <a:solidFill>
                      <a:schemeClr val="lt1"/>
                    </a:solidFill>
                  </a:defRPr>
                </a:lvl5pPr>
                <a:lvl6pPr>
                  <a:defRPr>
                    <a:solidFill>
                      <a:schemeClr val="lt1"/>
                    </a:solidFill>
                  </a:defRPr>
                </a:lvl6pPr>
                <a:lvl7pPr>
                  <a:defRPr>
                    <a:solidFill>
                      <a:schemeClr val="lt1"/>
                    </a:solidFill>
                  </a:defRPr>
                </a:lvl7pPr>
                <a:lvl8pPr>
                  <a:defRPr>
                    <a:solidFill>
                      <a:schemeClr val="lt1"/>
                    </a:solidFill>
                  </a:defRPr>
                </a:lvl8pPr>
                <a:lvl9pPr>
                  <a:defRPr>
                    <a:solidFill>
                      <a:schemeClr val="lt1"/>
                    </a:solidFill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宋体" panose="02010600030101010101" pitchFamily="2" charset="-122"/>
                    <a:ea typeface="宋体" panose="02010600030101010101" pitchFamily="2" charset="-122"/>
                    <a:cs typeface="+mn-cs"/>
                  </a:rPr>
                  <a:t>IBP </a:t>
                </a:r>
                <a:r>
                  <a:rPr kumimoji="0" lang="en-US" altLang="zh-CN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FFFF"/>
                    </a:solidFill>
                    <a:effectLst/>
                    <a:uLnTx/>
                    <a:uFillTx/>
                    <a:latin typeface="宋体" panose="02010600030101010101" pitchFamily="2" charset="-122"/>
                    <a:ea typeface="宋体" panose="02010600030101010101" pitchFamily="2" charset="-122"/>
                    <a:cs typeface="+mn-cs"/>
                  </a:rPr>
                  <a:t>generators</a:t>
                </a:r>
                <a:r>
                  <a:rPr kumimoji="0" lang="en-US" altLang="zh-CN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宋体" panose="02010600030101010101" pitchFamily="2" charset="-122"/>
                    <a:ea typeface="宋体" panose="02010600030101010101" pitchFamily="2" charset="-122"/>
                    <a:cs typeface="+mn-cs"/>
                  </a:rPr>
                  <a:t> from </a:t>
                </a:r>
                <a:r>
                  <a:rPr kumimoji="0" lang="en-US" altLang="zh-CN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66FFFF"/>
                    </a:solidFill>
                    <a:effectLst/>
                    <a:uLnTx/>
                    <a:uFillTx/>
                    <a:latin typeface="宋体" panose="02010600030101010101" pitchFamily="2" charset="-122"/>
                    <a:ea typeface="宋体" panose="02010600030101010101" pitchFamily="2" charset="-122"/>
                    <a:cs typeface="+mn-cs"/>
                  </a:rPr>
                  <a:t>syzygy</a:t>
                </a:r>
                <a:endParaRPr kumimoji="0" lang="zh-CN" alt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66FFFF"/>
                  </a:solidFill>
                  <a:effectLst/>
                  <a:uLnTx/>
                  <a:uFillTx/>
                  <a:latin typeface="宋体" panose="02010600030101010101" pitchFamily="2" charset="-122"/>
                  <a:ea typeface="宋体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31" name="箭头: 右 30">
              <a:extLst>
                <a:ext uri="{FF2B5EF4-FFF2-40B4-BE49-F238E27FC236}">
                  <a16:creationId xmlns:a16="http://schemas.microsoft.com/office/drawing/2014/main" id="{9E8B51E4-F54C-F18A-6F64-43B59FBA50DD}"/>
                </a:ext>
              </a:extLst>
            </p:cNvPr>
            <p:cNvSpPr/>
            <p:nvPr/>
          </p:nvSpPr>
          <p:spPr>
            <a:xfrm>
              <a:off x="2737078" y="4933027"/>
              <a:ext cx="902223" cy="205503"/>
            </a:xfrm>
            <a:prstGeom prst="rightArrow">
              <a:avLst>
                <a:gd name="adj1" fmla="val 47939"/>
                <a:gd name="adj2" fmla="val 51031"/>
              </a:avLst>
            </a:prstGeom>
            <a:noFill/>
            <a:ln w="12700" cap="flat" cmpd="sng" algn="ctr">
              <a:solidFill>
                <a:srgbClr val="00A5E1"/>
              </a:solidFill>
              <a:prstDash val="solid"/>
            </a:ln>
            <a:effectLst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 Linotype" panose="02040502050505030304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32" name="组合 31">
              <a:extLst>
                <a:ext uri="{FF2B5EF4-FFF2-40B4-BE49-F238E27FC236}">
                  <a16:creationId xmlns:a16="http://schemas.microsoft.com/office/drawing/2014/main" id="{19D0A8B0-DEB5-BD86-4538-765F75E5CFA6}"/>
                </a:ext>
              </a:extLst>
            </p:cNvPr>
            <p:cNvGrpSpPr/>
            <p:nvPr/>
          </p:nvGrpSpPr>
          <p:grpSpPr>
            <a:xfrm>
              <a:off x="9352765" y="4611483"/>
              <a:ext cx="2048412" cy="848590"/>
              <a:chOff x="9807846" y="1148693"/>
              <a:chExt cx="2048412" cy="848590"/>
            </a:xfrm>
          </p:grpSpPr>
          <p:sp>
            <p:nvSpPr>
              <p:cNvPr id="33" name="矩形: 剪去对角 32">
                <a:extLst>
                  <a:ext uri="{FF2B5EF4-FFF2-40B4-BE49-F238E27FC236}">
                    <a16:creationId xmlns:a16="http://schemas.microsoft.com/office/drawing/2014/main" id="{C1568CCD-2F5F-3D13-18AD-C8D02722291F}"/>
                  </a:ext>
                </a:extLst>
              </p:cNvPr>
              <p:cNvSpPr/>
              <p:nvPr/>
            </p:nvSpPr>
            <p:spPr>
              <a:xfrm flipH="1">
                <a:off x="9807846" y="1148693"/>
                <a:ext cx="2048412" cy="848590"/>
              </a:xfrm>
              <a:prstGeom prst="snip2DiagRect">
                <a:avLst>
                  <a:gd name="adj1" fmla="val 20146"/>
                  <a:gd name="adj2" fmla="val 18626"/>
                </a:avLst>
              </a:prstGeom>
              <a:gradFill>
                <a:gsLst>
                  <a:gs pos="0">
                    <a:srgbClr val="00B0F0">
                      <a:alpha val="10000"/>
                    </a:srgbClr>
                  </a:gs>
                  <a:gs pos="55600">
                    <a:srgbClr val="00B0F0">
                      <a:alpha val="0"/>
                    </a:srgbClr>
                  </a:gs>
                  <a:gs pos="100000">
                    <a:srgbClr val="00B0F0">
                      <a:alpha val="10000"/>
                    </a:srgbClr>
                  </a:gs>
                </a:gsLst>
                <a:lin ang="0" scaled="1"/>
              </a:gradFill>
              <a:ln w="12700" cap="flat" cmpd="sng" algn="ctr">
                <a:solidFill>
                  <a:srgbClr val="00B0F0"/>
                </a:solidFill>
                <a:prstDash val="solid"/>
              </a:ln>
              <a:effectLst/>
            </p:spPr>
            <p:txBody>
              <a:bodyPr lIns="144000" tIns="972000" rIns="72000" bIns="0" rtlCol="0" anchor="ctr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Pct val="25000"/>
                  <a:buFontTx/>
                  <a:buNone/>
                  <a:defRPr/>
                </a:pPr>
                <a:endParaRPr kumimoji="0" lang="en-US" altLang="zh-CN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Palatino Linotype" panose="02040502050505030304"/>
                  <a:ea typeface="宋体" panose="02010600030101010101" pitchFamily="2" charset="-122"/>
                  <a:cs typeface="+mn-cs"/>
                </a:endParaRP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Palatino Linotype" panose="020405020505050303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4" name="GaodingPPT-1-4">
                <a:extLst>
                  <a:ext uri="{FF2B5EF4-FFF2-40B4-BE49-F238E27FC236}">
                    <a16:creationId xmlns:a16="http://schemas.microsoft.com/office/drawing/2014/main" id="{3EDB15AE-D575-FD97-AD4B-F3082DD0E7EC}"/>
                  </a:ext>
                </a:extLst>
              </p:cNvPr>
              <p:cNvSpPr txBox="1"/>
              <p:nvPr/>
            </p:nvSpPr>
            <p:spPr>
              <a:xfrm>
                <a:off x="9807846" y="1310102"/>
                <a:ext cx="2048411" cy="574500"/>
              </a:xfrm>
              <a:prstGeom prst="rect">
                <a:avLst/>
              </a:prstGeom>
              <a:noFill/>
              <a:ln w="12700" cap="rnd" cmpd="sng" algn="ctr">
                <a:noFill/>
                <a:prstDash val="solid"/>
                <a:round/>
              </a:ln>
              <a:effectLst/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noAutofit/>
              </a:bodyPr>
              <a:lstStyle>
                <a:defPPr>
                  <a:defRPr lang="zh-CN"/>
                </a:defPPr>
                <a:lvl1pPr algn="ctr" defTabSz="914400">
                  <a:defRPr sz="1400" b="1">
                    <a:solidFill>
                      <a:schemeClr val="tx1">
                        <a:lumMod val="90000"/>
                        <a:lumOff val="10000"/>
                      </a:schemeClr>
                    </a:solidFill>
                  </a:defRPr>
                </a:lvl1pPr>
                <a:lvl2pPr>
                  <a:defRPr>
                    <a:solidFill>
                      <a:schemeClr val="lt1"/>
                    </a:solidFill>
                  </a:defRPr>
                </a:lvl2pPr>
                <a:lvl3pPr>
                  <a:defRPr>
                    <a:solidFill>
                      <a:schemeClr val="lt1"/>
                    </a:solidFill>
                  </a:defRPr>
                </a:lvl3pPr>
                <a:lvl4pPr>
                  <a:defRPr>
                    <a:solidFill>
                      <a:schemeClr val="lt1"/>
                    </a:solidFill>
                  </a:defRPr>
                </a:lvl4pPr>
                <a:lvl5pPr>
                  <a:defRPr>
                    <a:solidFill>
                      <a:schemeClr val="lt1"/>
                    </a:solidFill>
                  </a:defRPr>
                </a:lvl5pPr>
                <a:lvl6pPr>
                  <a:defRPr>
                    <a:solidFill>
                      <a:schemeClr val="lt1"/>
                    </a:solidFill>
                  </a:defRPr>
                </a:lvl6pPr>
                <a:lvl7pPr>
                  <a:defRPr>
                    <a:solidFill>
                      <a:schemeClr val="lt1"/>
                    </a:solidFill>
                  </a:defRPr>
                </a:lvl7pPr>
                <a:lvl8pPr>
                  <a:defRPr>
                    <a:solidFill>
                      <a:schemeClr val="lt1"/>
                    </a:solidFill>
                  </a:defRPr>
                </a:lvl8pPr>
                <a:lvl9pPr>
                  <a:defRPr>
                    <a:solidFill>
                      <a:schemeClr val="lt1"/>
                    </a:solidFill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宋体" panose="02010600030101010101" pitchFamily="2" charset="-122"/>
                    <a:ea typeface="宋体" panose="02010600030101010101" pitchFamily="2" charset="-122"/>
                    <a:cs typeface="+mn-cs"/>
                  </a:rPr>
                  <a:t>IBP reduction results</a:t>
                </a:r>
                <a:endParaRPr kumimoji="0" lang="zh-CN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宋体" panose="02010600030101010101" pitchFamily="2" charset="-122"/>
                  <a:ea typeface="宋体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35" name="箭头: 右 34">
              <a:extLst>
                <a:ext uri="{FF2B5EF4-FFF2-40B4-BE49-F238E27FC236}">
                  <a16:creationId xmlns:a16="http://schemas.microsoft.com/office/drawing/2014/main" id="{5A011D1C-5A0F-33E4-D769-5213AF7BF8B9}"/>
                </a:ext>
              </a:extLst>
            </p:cNvPr>
            <p:cNvSpPr/>
            <p:nvPr/>
          </p:nvSpPr>
          <p:spPr>
            <a:xfrm>
              <a:off x="5942910" y="4876032"/>
              <a:ext cx="3238502" cy="312926"/>
            </a:xfrm>
            <a:prstGeom prst="rightArrow">
              <a:avLst>
                <a:gd name="adj1" fmla="val 47939"/>
                <a:gd name="adj2" fmla="val 51031"/>
              </a:avLst>
            </a:prstGeom>
            <a:noFill/>
            <a:ln w="9525" cap="flat" cmpd="sng" algn="ctr">
              <a:solidFill>
                <a:srgbClr val="66FFFF"/>
              </a:solidFill>
              <a:prstDash val="solid"/>
            </a:ln>
            <a:effectLst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 Linotype" panose="020405020505050303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6" name="文本框 35">
              <a:extLst>
                <a:ext uri="{FF2B5EF4-FFF2-40B4-BE49-F238E27FC236}">
                  <a16:creationId xmlns:a16="http://schemas.microsoft.com/office/drawing/2014/main" id="{DF57B25A-E02F-BFB3-B5B8-6312E9E80813}"/>
                </a:ext>
              </a:extLst>
            </p:cNvPr>
            <p:cNvSpPr txBox="1"/>
            <p:nvPr/>
          </p:nvSpPr>
          <p:spPr>
            <a:xfrm>
              <a:off x="6513398" y="4445145"/>
              <a:ext cx="1869423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200" b="1" dirty="0">
                  <a:solidFill>
                    <a:srgbClr val="66FFFF"/>
                  </a:solidFill>
                  <a:ea typeface="宋体" panose="02010600030101010101" pitchFamily="2" charset="-122"/>
                </a:rPr>
                <a:t>Linear solver</a:t>
              </a:r>
              <a:endParaRPr lang="zh-CN" altLang="en-US" sz="2200" b="1" dirty="0">
                <a:solidFill>
                  <a:srgbClr val="66FFFF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7" name="文本框 36">
              <a:extLst>
                <a:ext uri="{FF2B5EF4-FFF2-40B4-BE49-F238E27FC236}">
                  <a16:creationId xmlns:a16="http://schemas.microsoft.com/office/drawing/2014/main" id="{D411A2C5-0F7A-AAB7-BF37-B2338352CF7D}"/>
                </a:ext>
              </a:extLst>
            </p:cNvPr>
            <p:cNvSpPr txBox="1"/>
            <p:nvPr/>
          </p:nvSpPr>
          <p:spPr>
            <a:xfrm>
              <a:off x="5900433" y="5253929"/>
              <a:ext cx="362246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>
                  <a:solidFill>
                    <a:srgbClr val="66FFFF"/>
                  </a:solidFill>
                  <a:ea typeface="宋体" panose="02010600030101010101" pitchFamily="2" charset="-122"/>
                </a:rPr>
                <a:t>Computational less expensive</a:t>
              </a:r>
              <a:endParaRPr lang="zh-CN" altLang="en-US" b="1" dirty="0">
                <a:solidFill>
                  <a:srgbClr val="66FFFF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40" name="文本框 39">
              <a:extLst>
                <a:ext uri="{FF2B5EF4-FFF2-40B4-BE49-F238E27FC236}">
                  <a16:creationId xmlns:a16="http://schemas.microsoft.com/office/drawing/2014/main" id="{63076F3B-914E-2D16-FF03-8AFF51670AB1}"/>
                </a:ext>
              </a:extLst>
            </p:cNvPr>
            <p:cNvSpPr txBox="1"/>
            <p:nvPr/>
          </p:nvSpPr>
          <p:spPr>
            <a:xfrm>
              <a:off x="240559" y="3701186"/>
              <a:ext cx="3398742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500" b="1" dirty="0">
                  <a:solidFill>
                    <a:srgbClr val="00FF00"/>
                  </a:solidFill>
                  <a:ea typeface="宋体" panose="02010600030101010101" pitchFamily="2" charset="-122"/>
                </a:rPr>
                <a:t>NeatIBP:</a:t>
              </a:r>
            </a:p>
          </p:txBody>
        </p:sp>
      </p:grpSp>
      <p:sp>
        <p:nvSpPr>
          <p:cNvPr id="9" name="文本框 8">
            <a:extLst>
              <a:ext uri="{FF2B5EF4-FFF2-40B4-BE49-F238E27FC236}">
                <a16:creationId xmlns:a16="http://schemas.microsoft.com/office/drawing/2014/main" id="{1A15111C-EF56-DEE1-2EDA-85824FF13B5B}"/>
              </a:ext>
            </a:extLst>
          </p:cNvPr>
          <p:cNvSpPr txBox="1"/>
          <p:nvPr/>
        </p:nvSpPr>
        <p:spPr>
          <a:xfrm>
            <a:off x="0" y="100583"/>
            <a:ext cx="39943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chemeClr val="bg1"/>
                </a:solidFill>
                <a:ea typeface="宋体" panose="02010600030101010101" pitchFamily="2" charset="-122"/>
              </a:rPr>
              <a:t>Traditional IBP algorithm</a:t>
            </a:r>
          </a:p>
        </p:txBody>
      </p:sp>
    </p:spTree>
    <p:extLst>
      <p:ext uri="{BB962C8B-B14F-4D97-AF65-F5344CB8AC3E}">
        <p14:creationId xmlns:p14="http://schemas.microsoft.com/office/powerpoint/2010/main" val="3937214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D526000-8997-314F-7CF9-A49A58127B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aodingPPT-1-4">
            <a:extLst>
              <a:ext uri="{FF2B5EF4-FFF2-40B4-BE49-F238E27FC236}">
                <a16:creationId xmlns:a16="http://schemas.microsoft.com/office/drawing/2014/main" id="{FDDFF0E2-3F22-9D88-B47F-B7ADD142AC8B}"/>
              </a:ext>
            </a:extLst>
          </p:cNvPr>
          <p:cNvSpPr txBox="1"/>
          <p:nvPr/>
        </p:nvSpPr>
        <p:spPr>
          <a:xfrm>
            <a:off x="-738957" y="162171"/>
            <a:ext cx="9099755" cy="574500"/>
          </a:xfrm>
          <a:prstGeom prst="rect">
            <a:avLst/>
          </a:prstGeom>
          <a:noFill/>
          <a:ln w="12700" cap="rnd" cmpd="sng" algn="ctr">
            <a:noFill/>
            <a:prstDash val="solid"/>
            <a:round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algn="ctr" defTabSz="914400">
              <a:defRPr sz="1400" b="1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 Linotype" panose="02040502050505030304"/>
                <a:ea typeface="宋体" panose="02010600030101010101" pitchFamily="2" charset="-122"/>
                <a:cs typeface="+mn-cs"/>
              </a:rPr>
              <a:t>           The work flow and program package </a:t>
            </a:r>
            <a:r>
              <a:rPr kumimoji="0" lang="en-US" altLang="zh-CN" sz="30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 Linotype" panose="02040502050505030304"/>
                <a:ea typeface="宋体" panose="02010600030101010101" pitchFamily="2" charset="-122"/>
                <a:cs typeface="+mn-cs"/>
              </a:rPr>
              <a:t>NeatIBP</a:t>
            </a:r>
            <a:endParaRPr kumimoji="0" lang="en-US" altLang="zh-CN" sz="3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alatino Linotype" panose="02040502050505030304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58E6AAC7-5C1E-BB4C-5BF8-5A26D3CDF282}"/>
              </a:ext>
            </a:extLst>
          </p:cNvPr>
          <p:cNvGrpSpPr/>
          <p:nvPr/>
        </p:nvGrpSpPr>
        <p:grpSpPr>
          <a:xfrm>
            <a:off x="576794" y="3175598"/>
            <a:ext cx="7385755" cy="2859050"/>
            <a:chOff x="576794" y="3175598"/>
            <a:chExt cx="7385755" cy="2859050"/>
          </a:xfrm>
        </p:grpSpPr>
        <p:grpSp>
          <p:nvGrpSpPr>
            <p:cNvPr id="52" name="组合 51">
              <a:extLst>
                <a:ext uri="{FF2B5EF4-FFF2-40B4-BE49-F238E27FC236}">
                  <a16:creationId xmlns:a16="http://schemas.microsoft.com/office/drawing/2014/main" id="{7F5CADBA-6B36-FAE1-AFC4-860838A75836}"/>
                </a:ext>
              </a:extLst>
            </p:cNvPr>
            <p:cNvGrpSpPr/>
            <p:nvPr/>
          </p:nvGrpSpPr>
          <p:grpSpPr>
            <a:xfrm>
              <a:off x="576794" y="3175598"/>
              <a:ext cx="4611202" cy="2418378"/>
              <a:chOff x="1013285" y="3314141"/>
              <a:chExt cx="4611202" cy="2418378"/>
            </a:xfrm>
          </p:grpSpPr>
          <p:sp>
            <p:nvSpPr>
              <p:cNvPr id="5" name="椭圆 4">
                <a:extLst>
                  <a:ext uri="{FF2B5EF4-FFF2-40B4-BE49-F238E27FC236}">
                    <a16:creationId xmlns:a16="http://schemas.microsoft.com/office/drawing/2014/main" id="{DF533337-CDAF-CDB9-4D18-B1EEFD21EC91}"/>
                  </a:ext>
                </a:extLst>
              </p:cNvPr>
              <p:cNvSpPr/>
              <p:nvPr/>
            </p:nvSpPr>
            <p:spPr>
              <a:xfrm>
                <a:off x="1013285" y="3343051"/>
                <a:ext cx="2217775" cy="851068"/>
              </a:xfrm>
              <a:prstGeom prst="ellipse">
                <a:avLst/>
              </a:prstGeom>
              <a:solidFill>
                <a:schemeClr val="tx1"/>
              </a:solidFill>
              <a:ln w="19050">
                <a:solidFill>
                  <a:srgbClr val="66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CN" kern="0" dirty="0">
                    <a:solidFill>
                      <a:srgbClr val="FFFFFF"/>
                    </a:solidFill>
                    <a:latin typeface="Palatino Linotype"/>
                    <a:ea typeface="宋体"/>
                  </a:rPr>
                  <a:t>Laporta </a:t>
                </a:r>
                <a:r>
                  <a:rPr kumimoji="0" lang="en-US" altLang="zh-CN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Palatino Linotype"/>
                    <a:ea typeface="宋体"/>
                    <a:cs typeface="+mn-cs"/>
                  </a:rPr>
                  <a:t>IBP generators</a:t>
                </a: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Palatino Linotype"/>
                  <a:ea typeface="宋体"/>
                  <a:cs typeface="+mn-cs"/>
                </a:endParaRPr>
              </a:p>
            </p:txBody>
          </p:sp>
          <p:sp>
            <p:nvSpPr>
              <p:cNvPr id="11" name="椭圆 10">
                <a:extLst>
                  <a:ext uri="{FF2B5EF4-FFF2-40B4-BE49-F238E27FC236}">
                    <a16:creationId xmlns:a16="http://schemas.microsoft.com/office/drawing/2014/main" id="{1442A200-27B8-514A-0494-9337886371DC}"/>
                  </a:ext>
                </a:extLst>
              </p:cNvPr>
              <p:cNvSpPr/>
              <p:nvPr/>
            </p:nvSpPr>
            <p:spPr>
              <a:xfrm>
                <a:off x="3406712" y="3314141"/>
                <a:ext cx="2217775" cy="851068"/>
              </a:xfrm>
              <a:prstGeom prst="ellipse">
                <a:avLst/>
              </a:prstGeom>
              <a:solidFill>
                <a:schemeClr val="tx1"/>
              </a:solidFill>
              <a:ln w="19050">
                <a:solidFill>
                  <a:srgbClr val="66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Palatino Linotype"/>
                    <a:ea typeface="宋体"/>
                    <a:cs typeface="+mn-cs"/>
                  </a:rPr>
                  <a:t>Seeding</a:t>
                </a: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Palatino Linotype"/>
                  <a:ea typeface="宋体"/>
                  <a:cs typeface="+mn-cs"/>
                </a:endParaRPr>
              </a:p>
            </p:txBody>
          </p:sp>
          <p:sp>
            <p:nvSpPr>
              <p:cNvPr id="12" name="椭圆 11">
                <a:extLst>
                  <a:ext uri="{FF2B5EF4-FFF2-40B4-BE49-F238E27FC236}">
                    <a16:creationId xmlns:a16="http://schemas.microsoft.com/office/drawing/2014/main" id="{D59A7D61-D393-7330-7353-17A8979533FC}"/>
                  </a:ext>
                </a:extLst>
              </p:cNvPr>
              <p:cNvSpPr/>
              <p:nvPr/>
            </p:nvSpPr>
            <p:spPr>
              <a:xfrm>
                <a:off x="2227103" y="4881451"/>
                <a:ext cx="2217775" cy="851068"/>
              </a:xfrm>
              <a:prstGeom prst="ellipse">
                <a:avLst/>
              </a:prstGeom>
              <a:solidFill>
                <a:schemeClr val="tx1"/>
              </a:solidFill>
              <a:ln w="19050">
                <a:solidFill>
                  <a:srgbClr val="66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Palatino Linotype"/>
                    <a:ea typeface="宋体"/>
                    <a:cs typeface="+mn-cs"/>
                  </a:rPr>
                  <a:t>IBP system</a:t>
                </a: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Palatino Linotype"/>
                  <a:ea typeface="宋体"/>
                  <a:cs typeface="+mn-cs"/>
                </a:endParaRPr>
              </a:p>
            </p:txBody>
          </p:sp>
          <p:cxnSp>
            <p:nvCxnSpPr>
              <p:cNvPr id="25" name="直接连接符 24">
                <a:extLst>
                  <a:ext uri="{FF2B5EF4-FFF2-40B4-BE49-F238E27FC236}">
                    <a16:creationId xmlns:a16="http://schemas.microsoft.com/office/drawing/2014/main" id="{D7EFC8D4-29EC-B62B-4282-57DC2BF54F6F}"/>
                  </a:ext>
                </a:extLst>
              </p:cNvPr>
              <p:cNvCxnSpPr>
                <a:cxnSpLocks/>
                <a:endCxn id="5" idx="4"/>
              </p:cNvCxnSpPr>
              <p:nvPr/>
            </p:nvCxnSpPr>
            <p:spPr>
              <a:xfrm flipH="1" flipV="1">
                <a:off x="2122173" y="4194119"/>
                <a:ext cx="933234" cy="687332"/>
              </a:xfrm>
              <a:prstGeom prst="line">
                <a:avLst/>
              </a:prstGeom>
              <a:ln w="38100">
                <a:solidFill>
                  <a:srgbClr val="66FFFF"/>
                </a:solidFill>
                <a:head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>
                <a:extLst>
                  <a:ext uri="{FF2B5EF4-FFF2-40B4-BE49-F238E27FC236}">
                    <a16:creationId xmlns:a16="http://schemas.microsoft.com/office/drawing/2014/main" id="{8B7DCB47-1086-4AC6-ADA0-6B766DB35A39}"/>
                  </a:ext>
                </a:extLst>
              </p:cNvPr>
              <p:cNvCxnSpPr>
                <a:cxnSpLocks/>
                <a:endCxn id="11" idx="4"/>
              </p:cNvCxnSpPr>
              <p:nvPr/>
            </p:nvCxnSpPr>
            <p:spPr>
              <a:xfrm flipV="1">
                <a:off x="3620064" y="4165209"/>
                <a:ext cx="895536" cy="742368"/>
              </a:xfrm>
              <a:prstGeom prst="line">
                <a:avLst/>
              </a:prstGeom>
              <a:ln w="38100">
                <a:solidFill>
                  <a:srgbClr val="66FFFF"/>
                </a:solidFill>
                <a:head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" name="椭圆 1">
              <a:extLst>
                <a:ext uri="{FF2B5EF4-FFF2-40B4-BE49-F238E27FC236}">
                  <a16:creationId xmlns:a16="http://schemas.microsoft.com/office/drawing/2014/main" id="{037E87CF-F11A-2B51-0CCC-49A96E690645}"/>
                </a:ext>
              </a:extLst>
            </p:cNvPr>
            <p:cNvSpPr/>
            <p:nvPr/>
          </p:nvSpPr>
          <p:spPr>
            <a:xfrm>
              <a:off x="5074420" y="4769034"/>
              <a:ext cx="2888129" cy="85106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rgbClr val="66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Palatino Linotype"/>
                  <a:ea typeface="宋体"/>
                  <a:cs typeface="+mn-cs"/>
                </a:rPr>
                <a:t>Reduced IBP</a:t>
              </a: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 Linotype"/>
                <a:ea typeface="宋体"/>
                <a:cs typeface="+mn-cs"/>
              </a:endParaRPr>
            </a:p>
          </p:txBody>
        </p:sp>
        <p:cxnSp>
          <p:nvCxnSpPr>
            <p:cNvPr id="3" name="直接连接符 2">
              <a:extLst>
                <a:ext uri="{FF2B5EF4-FFF2-40B4-BE49-F238E27FC236}">
                  <a16:creationId xmlns:a16="http://schemas.microsoft.com/office/drawing/2014/main" id="{26BF22CD-F876-A267-B286-A6AD2D089B1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033566" y="5183580"/>
              <a:ext cx="1040854" cy="0"/>
            </a:xfrm>
            <a:prstGeom prst="line">
              <a:avLst/>
            </a:prstGeom>
            <a:ln w="38100">
              <a:solidFill>
                <a:srgbClr val="66FFFF"/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GaodingPPT-1-4">
              <a:extLst>
                <a:ext uri="{FF2B5EF4-FFF2-40B4-BE49-F238E27FC236}">
                  <a16:creationId xmlns:a16="http://schemas.microsoft.com/office/drawing/2014/main" id="{13C8FD04-8496-87A5-4279-D94FE9042B87}"/>
                </a:ext>
              </a:extLst>
            </p:cNvPr>
            <p:cNvSpPr txBox="1"/>
            <p:nvPr/>
          </p:nvSpPr>
          <p:spPr>
            <a:xfrm>
              <a:off x="4008387" y="5460148"/>
              <a:ext cx="1480457" cy="574500"/>
            </a:xfrm>
            <a:prstGeom prst="rect">
              <a:avLst/>
            </a:prstGeom>
            <a:noFill/>
            <a:ln w="12700" cap="rnd" cmpd="sng" algn="ctr">
              <a:noFill/>
              <a:prstDash val="solid"/>
              <a:round/>
            </a:ln>
            <a:effectLst/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algn="ctr" defTabSz="914400">
                <a:defRPr sz="1400" b="1">
                  <a:solidFill>
                    <a:schemeClr val="tx1">
                      <a:lumMod val="90000"/>
                      <a:lumOff val="10000"/>
                    </a:schemeClr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Palatino Linotype" panose="02040502050505030304"/>
                  <a:ea typeface="宋体" panose="02010600030101010101" pitchFamily="2" charset="-122"/>
                  <a:cs typeface="+mn-cs"/>
                </a:rPr>
                <a:t>IBP reduction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52103079"/>
      </p:ext>
    </p:extLst>
  </p:cSld>
  <p:clrMapOvr>
    <a:masterClrMapping/>
  </p:clrMapOvr>
</p:sld>
</file>

<file path=ppt/theme/theme1.xml><?xml version="1.0" encoding="utf-8"?>
<a:theme xmlns:a="http://schemas.openxmlformats.org/drawingml/2006/main" name="HDOfficeLightV0">
  <a:themeElements>
    <a:clrScheme name="自定义 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4">
      <a:majorFont>
        <a:latin typeface="Palatino Linotype"/>
        <a:ea typeface="华文细黑"/>
        <a:cs typeface=""/>
      </a:majorFont>
      <a:minorFont>
        <a:latin typeface="Palatino Linotype"/>
        <a:ea typeface="华文细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黑色星空背景">
  <a:themeElements>
    <a:clrScheme name="自定义 3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00B0F0"/>
      </a:accent1>
      <a:accent2>
        <a:srgbClr val="FFFFFF"/>
      </a:accent2>
      <a:accent3>
        <a:srgbClr val="110326"/>
      </a:accent3>
      <a:accent4>
        <a:srgbClr val="00B0F0"/>
      </a:accent4>
      <a:accent5>
        <a:srgbClr val="29F5FF"/>
      </a:accent5>
      <a:accent6>
        <a:srgbClr val="C9C9C9"/>
      </a:accent6>
      <a:hlink>
        <a:srgbClr val="00B0F0"/>
      </a:hlink>
      <a:folHlink>
        <a:srgbClr val="E3D3FB"/>
      </a:folHlink>
    </a:clrScheme>
    <a:fontScheme name="自定义 3">
      <a:majorFont>
        <a:latin typeface="Palatino Linotype"/>
        <a:ea typeface="宋体"/>
        <a:cs typeface=""/>
      </a:majorFont>
      <a:minorFont>
        <a:latin typeface="Palatino Linotype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19050">
          <a:solidFill>
            <a:schemeClr val="tx1"/>
          </a:solidFill>
        </a:ln>
        <a:effectLst>
          <a:softEdge rad="0"/>
        </a:effectLst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主题​​">
  <a:themeElements>
    <a:clrScheme name="自定义 1">
      <a:dk1>
        <a:srgbClr val="000000"/>
      </a:dk1>
      <a:lt1>
        <a:sysClr val="window" lastClr="FFFFFF"/>
      </a:lt1>
      <a:dk2>
        <a:srgbClr val="5F5F5F"/>
      </a:dk2>
      <a:lt2>
        <a:srgbClr val="D8D8D8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自定义 2">
      <a:majorFont>
        <a:latin typeface="Palatino Linotype"/>
        <a:ea typeface="等线 Light"/>
        <a:cs typeface=""/>
      </a:majorFont>
      <a:minorFont>
        <a:latin typeface="Palatino Linotype"/>
        <a:ea typeface="等线"/>
        <a:cs typeface=""/>
      </a:minorFont>
    </a:fontScheme>
    <a:fmtScheme name="极端阴影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w="25400" h="1905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_黑色星空背景">
  <a:themeElements>
    <a:clrScheme name="自定义 2">
      <a:dk1>
        <a:srgbClr val="FFFFFF"/>
      </a:dk1>
      <a:lt1>
        <a:srgbClr val="000000"/>
      </a:lt1>
      <a:dk2>
        <a:srgbClr val="F2F2F2"/>
      </a:dk2>
      <a:lt2>
        <a:srgbClr val="7F7F7F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3">
      <a:majorFont>
        <a:latin typeface="Palatino Linotype"/>
        <a:ea typeface="宋体"/>
        <a:cs typeface=""/>
      </a:majorFont>
      <a:minorFont>
        <a:latin typeface="Palatino Linotype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19050">
          <a:solidFill>
            <a:schemeClr val="tx1"/>
          </a:solidFill>
        </a:ln>
        <a:effectLst>
          <a:softEdge rad="0"/>
        </a:effectLst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2_黑色星空背景">
  <a:themeElements>
    <a:clrScheme name="自定义 2">
      <a:dk1>
        <a:srgbClr val="FFFFFF"/>
      </a:dk1>
      <a:lt1>
        <a:srgbClr val="000000"/>
      </a:lt1>
      <a:dk2>
        <a:srgbClr val="F2F2F2"/>
      </a:dk2>
      <a:lt2>
        <a:srgbClr val="7F7F7F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3">
      <a:majorFont>
        <a:latin typeface="Palatino Linotype"/>
        <a:ea typeface="宋体"/>
        <a:cs typeface=""/>
      </a:majorFont>
      <a:minorFont>
        <a:latin typeface="Palatino Linotype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19050">
          <a:solidFill>
            <a:schemeClr val="tx1"/>
          </a:solidFill>
        </a:ln>
        <a:effectLst>
          <a:softEdge rad="0"/>
        </a:effectLst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16039</TotalTime>
  <Words>1964</Words>
  <Application>Microsoft Office PowerPoint</Application>
  <PresentationFormat>宽屏</PresentationFormat>
  <Paragraphs>432</Paragraphs>
  <Slides>39</Slides>
  <Notes>9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7</vt:i4>
      </vt:variant>
      <vt:variant>
        <vt:lpstr>幻灯片标题</vt:lpstr>
      </vt:variant>
      <vt:variant>
        <vt:i4>39</vt:i4>
      </vt:variant>
    </vt:vector>
  </HeadingPairs>
  <TitlesOfParts>
    <vt:vector size="59" baseType="lpstr">
      <vt:lpstr>-apple-system</vt:lpstr>
      <vt:lpstr>DejaVuSans-Bold</vt:lpstr>
      <vt:lpstr>等线</vt:lpstr>
      <vt:lpstr>宋体</vt:lpstr>
      <vt:lpstr>Arial</vt:lpstr>
      <vt:lpstr>Arial Black</vt:lpstr>
      <vt:lpstr>Calibri</vt:lpstr>
      <vt:lpstr>Calibri Light</vt:lpstr>
      <vt:lpstr>Cambria Math</vt:lpstr>
      <vt:lpstr>Imprint MT Shadow</vt:lpstr>
      <vt:lpstr>Palatino Linotype</vt:lpstr>
      <vt:lpstr>Segoe UI Black</vt:lpstr>
      <vt:lpstr>Wingdings 2</vt:lpstr>
      <vt:lpstr>HDOfficeLightV0</vt:lpstr>
      <vt:lpstr>黑色星空背景</vt:lpstr>
      <vt:lpstr>Office 主题​​</vt:lpstr>
      <vt:lpstr>1_Office 主题​​</vt:lpstr>
      <vt:lpstr>2_Office 主题​​</vt:lpstr>
      <vt:lpstr>1_黑色星空背景</vt:lpstr>
      <vt:lpstr>2_黑色星空背景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2018年终总结</dc:title>
  <dc:creator>Bubble Jiang</dc:creator>
  <cp:lastModifiedBy>小泡 江</cp:lastModifiedBy>
  <cp:revision>660</cp:revision>
  <dcterms:created xsi:type="dcterms:W3CDTF">2019-01-14T04:22:00Z</dcterms:created>
  <dcterms:modified xsi:type="dcterms:W3CDTF">2026-04-26T18:09:29Z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967084D7A0874718B0EB011008A72768</vt:lpwstr>
  </property>
  <property fmtid="{D5CDD505-2E9C-101B-9397-08002B2CF9AE}" pid="3" name="KSOProductBuildVer">
    <vt:lpwstr>2052-12.1.0.19302</vt:lpwstr>
  </property>
</Properties>
</file>