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6"/>
  </p:notesMasterIdLst>
  <p:sldIdLst>
    <p:sldId id="256" r:id="rId2"/>
    <p:sldId id="378" r:id="rId3"/>
    <p:sldId id="421" r:id="rId4"/>
    <p:sldId id="423" r:id="rId5"/>
    <p:sldId id="433" r:id="rId6"/>
    <p:sldId id="419" r:id="rId7"/>
    <p:sldId id="425" r:id="rId8"/>
    <p:sldId id="424" r:id="rId9"/>
    <p:sldId id="444" r:id="rId10"/>
    <p:sldId id="428" r:id="rId11"/>
    <p:sldId id="429" r:id="rId12"/>
    <p:sldId id="434" r:id="rId13"/>
    <p:sldId id="435" r:id="rId14"/>
    <p:sldId id="36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白" initials="三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4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5" autoAdjust="0"/>
    <p:restoredTop sz="94686"/>
  </p:normalViewPr>
  <p:slideViewPr>
    <p:cSldViewPr snapToGrid="0">
      <p:cViewPr varScale="1">
        <p:scale>
          <a:sx n="105" d="100"/>
          <a:sy n="105" d="100"/>
        </p:scale>
        <p:origin x="1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8CC5D-E8ED-4888-9516-941302B7D92D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F5384-367B-4A10-9CAF-672EA0570B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537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D9790-A4BA-FB8D-E991-30708E679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2F6294-0719-B8B8-F514-058586737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DA3500-5068-7D31-C61C-1097719AF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72BF1A-EBE4-6850-22EE-C3DF2D484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268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7F9B-CD8E-836C-2518-EDF1D02E1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6CD99B-B140-DA9A-57E5-6FA221F11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C4D0FF-A663-DFE0-E158-D72DE67B7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07BF94-B258-C26B-5FCC-C376EF900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8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D9790-A4BA-FB8D-E991-30708E679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2F6294-0719-B8B8-F514-058586737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DA3500-5068-7D31-C61C-1097719AF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72BF1A-EBE4-6850-22EE-C3DF2D484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32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6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91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0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87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F6787-5940-0DA8-B1F0-7AA3A9DA2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EAA766-E206-1BF6-90FC-B965D15F6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459AD7-C706-AF63-3557-13037E6DE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616236-7003-BFAE-8F04-BBC48B45B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05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A3AEE-067C-C2F6-C0D1-0237FC781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EDD2CB-810E-B1FB-407D-6F4555907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F80E3A-1BB1-5B99-6E23-00FEB314A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92F559-67CE-85C5-894B-9681EB0F2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61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22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7F9B-CD8E-836C-2518-EDF1D02E1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D6CD99B-B140-DA9A-57E5-6FA221F11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C4D0FF-A663-DFE0-E158-D72DE67B7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07BF94-B258-C26B-5FCC-C376EF900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5384-367B-4A10-9CAF-672EA0570B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1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82C9-D86C-4A17-8EC7-C1585BA9773B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9013" y="6492875"/>
            <a:ext cx="274347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黑体" charset="0"/>
                <a:ea typeface="黑体" charset="0"/>
              </a:defRPr>
            </a:lvl1pPr>
          </a:lstStyle>
          <a:p>
            <a:pPr algn="ctr"/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F631-CCFA-4CF6-97CD-2DCF3B1947CD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F737-881C-4FBF-B6DE-DF8AFCD0D107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5813-0413-4832-B07E-4BEDE577D63D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9013" y="6492875"/>
            <a:ext cx="274347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黑体" charset="0"/>
                <a:ea typeface="黑体" charset="0"/>
              </a:defRPr>
            </a:lvl1pPr>
          </a:lstStyle>
          <a:p>
            <a:pPr algn="ctr"/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52AF-A0A3-4DDE-811C-B0CDDA6F88EA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9013" y="6492875"/>
            <a:ext cx="2743470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黑体" charset="0"/>
                <a:ea typeface="黑体" charset="0"/>
              </a:defRPr>
            </a:lvl1pPr>
          </a:lstStyle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A1C9-B634-459D-AC03-3DC2667428D3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1681163"/>
            <a:ext cx="5158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2505075"/>
            <a:ext cx="515829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1681163"/>
            <a:ext cx="51836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2505075"/>
            <a:ext cx="518369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842D-BF95-4F3D-9B0C-523CB4E11FEA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84AA-7436-4499-B3F5-F177C73FB3AB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9943-4F7A-45F9-BC59-8AE5D768FC95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B153-0484-4586-9177-65F702A1323F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3F29-9469-4A6F-AEFD-EE92799310F1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D848C72B-AAE1-42CF-B2ED-F3110E0FE6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CFFD4-0235-47FA-9712-86528AA197A7}" type="datetime1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1048" y="6356350"/>
            <a:ext cx="2743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9.png"/><Relationship Id="rId4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9022" y="1665172"/>
            <a:ext cx="11455155" cy="139502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Spectroscopy of fully-heavy hexaquark states within QCD sum rules</a:t>
            </a:r>
            <a:endParaRPr lang="zh-CN" altLang="en-US" sz="4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58538" y="3263908"/>
            <a:ext cx="8276114" cy="23209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报告人：陈绪梁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Sun Yat-sen University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CPL 42 (2025) 070201 </a:t>
            </a:r>
            <a:r>
              <a:rPr lang="zh-CN" altLang="en-US" b="1" dirty="0">
                <a:latin typeface="+mn-ea"/>
              </a:rPr>
              <a:t>许国锋 陈绪梁 张锦鹏 李宁 陈伟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2602.21872</a:t>
            </a:r>
            <a:r>
              <a:rPr lang="zh-CN" altLang="en-US" b="1" dirty="0">
                <a:latin typeface="+mn-ea"/>
              </a:rPr>
              <a:t> 陈绪梁 张锦鹏 欧阳梓熙 陈伟 吴佳俊</a:t>
            </a:r>
            <a:endParaRPr lang="en-US" altLang="zh-CN" b="1" dirty="0">
              <a:latin typeface="+mn-ea"/>
            </a:endParaRPr>
          </a:p>
        </p:txBody>
      </p:sp>
      <p:sp>
        <p:nvSpPr>
          <p:cNvPr id="6" name="标题 4">
            <a:extLst>
              <a:ext uri="{FF2B5EF4-FFF2-40B4-BE49-F238E27FC236}">
                <a16:creationId xmlns:a16="http://schemas.microsoft.com/office/drawing/2014/main" id="{745728CC-5308-DA45-A778-5AA26D529B2E}"/>
              </a:ext>
            </a:extLst>
          </p:cNvPr>
          <p:cNvSpPr txBox="1">
            <a:spLocks/>
          </p:cNvSpPr>
          <p:nvPr/>
        </p:nvSpPr>
        <p:spPr>
          <a:xfrm>
            <a:off x="768442" y="5584880"/>
            <a:ext cx="10656307" cy="71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第八届全国重味物理与量子色动力学研讨会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2026.04.27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重庆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3190-1BD9-6757-424B-D1EADF5D5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FB36EDC-E737-4FA0-7260-D9DAF2C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三粲偶素质量谱分析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49C6E2C-A480-1AAD-881E-D3F9C052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9FDD332-752A-ED2B-66F5-A7A3DF5817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519" y="869296"/>
                <a:ext cx="11825693" cy="573652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/>
                  <a:t>参数：</a:t>
                </a:r>
                <a:r>
                  <a:rPr kumimoji="1" lang="en-US" altLang="zh-CN" sz="20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=1.27±0.02</m:t>
                    </m:r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zh-CN" altLang="en-US" sz="1800" dirty="0">
                    <a:latin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𝐺𝐺</m:t>
                        </m:r>
                      </m:e>
                    </m:d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0.48±0.14</m:t>
                        </m:r>
                      </m:e>
                    </m:d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kumimoji="1" lang="en-US" altLang="zh-CN" sz="1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1" lang="en-US" altLang="zh-CN" sz="18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/>
                  <a:t>强子质量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依赖于连续谱阈值参数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zh-CN" altLang="en-US" sz="2000" dirty="0"/>
                  <a:t>和</a:t>
                </a:r>
                <a:r>
                  <a:rPr kumimoji="1" lang="en-US" altLang="zh-CN" sz="2000" dirty="0">
                    <a:latin typeface="Cambria Math" panose="02040503050406030204" pitchFamily="18" charset="0"/>
                  </a:rPr>
                  <a:t>Borel</a:t>
                </a:r>
                <a:r>
                  <a:rPr kumimoji="1" lang="zh-CN" altLang="en-US" sz="2000" dirty="0"/>
                  <a:t>质量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000" dirty="0"/>
                  <a:t>：</a:t>
                </a:r>
                <a:endParaRPr kumimoji="1" lang="en-US" altLang="zh-CN" sz="20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  <m:sup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  <m:r>
                      <a:rPr kumimoji="1" lang="en-US" altLang="zh-CN" sz="18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6</m:t>
                        </m:r>
                        <m:sSubSup>
                          <m:sSubSup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brk m:alnAt="23"/>
                              </m:r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  <m:sup>
                            <m:r>
                              <m:rPr>
                                <m:brk m:alnAt="23"/>
                              </m:r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b>
                      <m:sup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p>
                        </m:sSup>
                        <m:sSup>
                          <m:sSup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kumimoji="1" lang="en-US" altLang="zh-CN" sz="18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kumimoji="1" lang="en-US" altLang="zh-CN" sz="18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r>
                  <a:rPr kumimoji="1" lang="en-US" altLang="zh-CN" sz="18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kumimoji="1"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en-US" altLang="zh-CN" sz="1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zh-CN" altLang="en-US" sz="2000" dirty="0"/>
                  <a:t>的上下限分别由极点贡献</a:t>
                </a:r>
                <a:r>
                  <a:rPr kumimoji="1" lang="en-US" altLang="zh-CN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dirty="0">
                        <a:latin typeface="Cambria Math" panose="02040503050406030204" pitchFamily="18" charset="0"/>
                      </a:rPr>
                      <m:t>PC</m:t>
                    </m:r>
                  </m:oMath>
                </a14:m>
                <a:r>
                  <a:rPr kumimoji="1" lang="en-US" altLang="zh-CN" sz="2000" dirty="0"/>
                  <a:t>)</a:t>
                </a:r>
                <a:r>
                  <a:rPr kumimoji="1" lang="zh-CN" altLang="en-US" sz="2000" dirty="0"/>
                  <a:t>和收敛性</a:t>
                </a:r>
                <a:r>
                  <a:rPr kumimoji="1" lang="en-US" altLang="zh-CN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i="0" dirty="0" smtClean="0">
                        <a:latin typeface="Cambria Math" panose="02040503050406030204" pitchFamily="18" charset="0"/>
                      </a:rPr>
                      <m:t>CV</m:t>
                    </m:r>
                  </m:oMath>
                </a14:m>
                <a:r>
                  <a:rPr kumimoji="1" lang="en-US" altLang="zh-CN" sz="2000" dirty="0"/>
                  <a:t>)</a:t>
                </a:r>
                <a:r>
                  <a:rPr kumimoji="1" lang="zh-CN" altLang="en-US" sz="2000" dirty="0"/>
                  <a:t>确定：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kumimoji="1" lang="en-US" altLang="zh-CN" sz="1800">
                        <a:latin typeface="Cambria Math" panose="02040503050406030204" pitchFamily="18" charset="0"/>
                      </a:rPr>
                      <m:t>C</m:t>
                    </m:r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40%</m:t>
                    </m:r>
                  </m:oMath>
                </a14:m>
                <a:r>
                  <a:rPr kumimoji="1" lang="zh-CN" altLang="en-US" sz="1800" dirty="0"/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panose="02040503050406030204" pitchFamily="18" charset="0"/>
                      </a:rPr>
                      <m:t>CV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8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𝑃𝑒𝑟𝑡</m:t>
                            </m:r>
                          </m:sub>
                        </m:s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𝐺𝐺</m:t>
                            </m:r>
                          </m:sub>
                        </m:s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kumimoji="1" lang="en-US" altLang="zh-CN" sz="1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/>
                  <a:t>和</a:t>
                </a:r>
                <a:r>
                  <a:rPr kumimoji="1" lang="en-US" altLang="zh-CN" sz="2000" dirty="0" err="1">
                    <a:latin typeface="Cambria Math" panose="02040503050406030204" pitchFamily="18" charset="0"/>
                  </a:rPr>
                  <a:t>Borel</a:t>
                </a:r>
                <a:r>
                  <a:rPr lang="zh-CN" altLang="en-US" sz="2000" dirty="0"/>
                  <a:t>平台的确定：</a:t>
                </a:r>
                <a:endParaRPr lang="en-US" altLang="zh-CN" sz="20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kumimoji="1" lang="zh-CN" altLang="en-US" sz="1800" b="0" dirty="0"/>
                  <a:t>定义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zh-CN" sz="1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1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kumimoji="1" lang="en-US" altLang="zh-CN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sz="18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  <m: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kumimoji="1"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kumimoji="1" lang="en-US" altLang="zh-CN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sz="1800" dirty="0"/>
                  <a:t>表示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zh-CN" altLang="en-US" sz="1800" dirty="0"/>
                  <a:t>对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1800" dirty="0"/>
                  <a:t>的依赖性。选择一个试探的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1800" dirty="0"/>
                  <a:t>平台，用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1800" dirty="0"/>
                  <a:t>的极小值唯一对应一个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800" dirty="0"/>
                  <a:t>，检验此平台下是否所有的点都满足</a:t>
                </a:r>
                <a:r>
                  <a:rPr kumimoji="1" lang="en-US" altLang="zh-CN" sz="1800" dirty="0">
                    <a:latin typeface="Cambria Math" panose="02040503050406030204" pitchFamily="18" charset="0"/>
                  </a:rPr>
                  <a:t>PC</a:t>
                </a:r>
                <a:r>
                  <a:rPr kumimoji="1" lang="zh-CN" altLang="en-US" sz="1800" dirty="0">
                    <a:latin typeface="Cambria Math" panose="02040503050406030204" pitchFamily="18" charset="0"/>
                  </a:rPr>
                  <a:t>和</a:t>
                </a:r>
                <a:r>
                  <a:rPr kumimoji="1" lang="en-US" altLang="zh-CN" sz="1800" dirty="0">
                    <a:latin typeface="Cambria Math" panose="02040503050406030204" pitchFamily="18" charset="0"/>
                  </a:rPr>
                  <a:t>CV</a:t>
                </a:r>
                <a:r>
                  <a:rPr lang="zh-CN" altLang="en-US" sz="1800" dirty="0"/>
                  <a:t>，同时要求平台尽可能宽，如此可以唯一确定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800" dirty="0"/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9FDD332-752A-ED2B-66F5-A7A3DF581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519" y="869296"/>
                <a:ext cx="11825693" cy="5736526"/>
              </a:xfrm>
              <a:blipFill>
                <a:blip r:embed="rId3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20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B4DE9-AA14-B1B4-63FA-85FBB6C00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FD2BA282-C973-A97E-36E1-C867D7EE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三粲偶素质量谱分析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F5B9FA6-13BC-6560-81BC-AF3736EE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3349727-7BDE-11A9-7C1D-E0FE559886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936" y="3904422"/>
                <a:ext cx="5859389" cy="258845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800" dirty="0"/>
                  <a:t>我们的计算支持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1800" dirty="0"/>
                  <a:t>和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1800" dirty="0"/>
                  <a:t>束缚态的存在，并且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1800" dirty="0"/>
                  <a:t>可能束缚更深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kumimoji="1" lang="en-US" altLang="zh-CN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3349727-7BDE-11A9-7C1D-E0FE55988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936" y="3904422"/>
                <a:ext cx="5859389" cy="2588453"/>
              </a:xfrm>
              <a:blipFill>
                <a:blip r:embed="rId3"/>
                <a:stretch>
                  <a:fillRect l="-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022E0EB-AB8F-40A9-1C71-7D824086C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909" y="1347065"/>
            <a:ext cx="2980113" cy="21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AEFCE4-CDB4-DEE2-EC3E-C9EBB533C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909" y="3737559"/>
            <a:ext cx="2944358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97D90A64-F498-1147-DE39-DCFD9FBAF4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086719"/>
                  </p:ext>
                </p:extLst>
              </p:nvPr>
            </p:nvGraphicFramePr>
            <p:xfrm>
              <a:off x="220148" y="2564174"/>
              <a:ext cx="4000470" cy="1101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1490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961490">
                      <a:extLst>
                        <a:ext uri="{9D8B030D-6E8A-4147-A177-3AD203B41FA5}">
                          <a16:colId xmlns:a16="http://schemas.microsoft.com/office/drawing/2014/main" val="414623200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076980356"/>
                        </a:ext>
                      </a:extLst>
                    </a:gridCol>
                    <a:gridCol w="961490">
                      <a:extLst>
                        <a:ext uri="{9D8B030D-6E8A-4147-A177-3AD203B41FA5}">
                          <a16:colId xmlns:a16="http://schemas.microsoft.com/office/drawing/2014/main" val="55200512"/>
                        </a:ext>
                      </a:extLst>
                    </a:gridCol>
                  </a:tblGrid>
                  <a:tr h="307907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Ge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p>
                                        <m: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i="0" dirty="0" smtClean="0">
                                    <a:latin typeface="Cambria Math" panose="02040503050406030204" pitchFamily="18" charset="0"/>
                                  </a:rPr>
                                  <m:t>PC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[%]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3079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49.1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2.7~3.1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3079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54.9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3.4~3.8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97D90A64-F498-1147-DE39-DCFD9FBAF4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086719"/>
                  </p:ext>
                </p:extLst>
              </p:nvPr>
            </p:nvGraphicFramePr>
            <p:xfrm>
              <a:off x="220148" y="2564174"/>
              <a:ext cx="4000470" cy="11010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1490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961490">
                      <a:extLst>
                        <a:ext uri="{9D8B030D-6E8A-4147-A177-3AD203B41FA5}">
                          <a16:colId xmlns:a16="http://schemas.microsoft.com/office/drawing/2014/main" val="4146232006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076980356"/>
                        </a:ext>
                      </a:extLst>
                    </a:gridCol>
                    <a:gridCol w="961490">
                      <a:extLst>
                        <a:ext uri="{9D8B030D-6E8A-4147-A177-3AD203B41FA5}">
                          <a16:colId xmlns:a16="http://schemas.microsoft.com/office/drawing/2014/main" val="55200512"/>
                        </a:ext>
                      </a:extLst>
                    </a:gridCol>
                  </a:tblGrid>
                  <a:tr h="36957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00633" t="-1639" r="-218354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73224" t="-1639" r="-88525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16456" t="-1639" r="-2532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33" t="-101639" r="-318354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00633" t="-101639" r="-218354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73224" t="-101639" r="-88525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16456" t="-101639" r="-2532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33" t="-205000" r="-318354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00633" t="-205000" r="-218354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73224" t="-205000" r="-88525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16456" t="-205000" r="-2532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01B677EB-F8B2-0331-C358-07439D79E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5047" y="1347065"/>
            <a:ext cx="2872434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B6F31D60-A413-0253-002F-018795B275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721249"/>
                  </p:ext>
                </p:extLst>
              </p:nvPr>
            </p:nvGraphicFramePr>
            <p:xfrm>
              <a:off x="220148" y="1237358"/>
              <a:ext cx="5641490" cy="1098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1490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2654038507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1702388342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62132158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139191750"/>
                        </a:ext>
                      </a:extLst>
                    </a:gridCol>
                  </a:tblGrid>
                  <a:tr h="307907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𝑃𝐶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0" dirty="0"/>
                            <a:t>质量</a:t>
                          </a:r>
                          <a:r>
                            <a:rPr lang="en-US" altLang="zh-CN" b="0" dirty="0"/>
                            <a:t>[GeV]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/>
                            <a:t>阈值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GeV</m:t>
                                  </m:r>
                                </m:e>
                              </m:d>
                            </m:oMath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/>
                            <a:t>结合能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GeV</m:t>
                                  </m:r>
                                </m:e>
                              </m:d>
                            </m:oMath>
                          </a14:m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3079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8.71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±0.09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8.95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0.24±0.09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3079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9.1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7±0.20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9.29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0.12±0.20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格 13">
                <a:extLst>
                  <a:ext uri="{FF2B5EF4-FFF2-40B4-BE49-F238E27FC236}">
                    <a16:creationId xmlns:a16="http://schemas.microsoft.com/office/drawing/2014/main" id="{B6F31D60-A413-0253-002F-018795B275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2721249"/>
                  </p:ext>
                </p:extLst>
              </p:nvPr>
            </p:nvGraphicFramePr>
            <p:xfrm>
              <a:off x="220148" y="1237358"/>
              <a:ext cx="5641490" cy="1098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1490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2654038507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1702388342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621321584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139191750"/>
                        </a:ext>
                      </a:extLst>
                    </a:gridCol>
                  </a:tblGrid>
                  <a:tr h="366649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41964" t="-8197" r="-589286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0" dirty="0"/>
                            <a:t>质量</a:t>
                          </a:r>
                          <a:r>
                            <a:rPr lang="en-US" altLang="zh-CN" b="0" dirty="0"/>
                            <a:t>[GeV]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43781" t="-8197" r="-119403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92797" t="-8197" r="-1695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633" t="-110000" r="-488608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41964" t="-110000" r="-589286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23744" t="-110000" r="-201370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43781" t="-110000" r="-119403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92797" t="-110000" r="-1695" b="-1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633" t="-206557" r="-488608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41964" t="-206557" r="-589286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23744" t="-206557" r="-20137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43781" t="-206557" r="-119403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92797" t="-206557" r="-1695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22335119-1CE0-E668-59C3-50D351379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2869" y="3744089"/>
            <a:ext cx="288461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5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3190-1BD9-6757-424B-D1EADF5D5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>
                <a:extLst>
                  <a:ext uri="{FF2B5EF4-FFF2-40B4-BE49-F238E27FC236}">
                    <a16:creationId xmlns:a16="http://schemas.microsoft.com/office/drawing/2014/main" id="{7FB36EDC-E737-4FA0-7260-D9DAF2CAB8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4936" y="89917"/>
                <a:ext cx="9153283" cy="7179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4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  <m:t>Ω</m:t>
                        </m:r>
                      </m:e>
                      <m:sub>
                        <m:r>
                          <a:rPr lang="en-US" altLang="zh-CN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  <m:t>𝑄𝑄𝑄</m:t>
                        </m:r>
                      </m:sub>
                    </m:sSub>
                    <m:sSub>
                      <m:sSubPr>
                        <m:ctrlPr>
                          <a:rPr lang="en-US" altLang="zh-C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  <m:t>Ω</m:t>
                        </m:r>
                      </m:e>
                      <m:sub>
                        <m:r>
                          <a:rPr lang="en-US" altLang="zh-C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  <m:t>𝑄𝑄𝑄</m:t>
                        </m:r>
                      </m:sub>
                    </m:sSub>
                  </m:oMath>
                </a14:m>
                <a:r>
                  <a:rPr lang="zh-CN" altLang="en-US" sz="40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charset="0"/>
                  </a:rPr>
                  <a:t>质量谱分析</a:t>
                </a:r>
                <a:endParaRPr lang="zh-CN" altLang="en-US" sz="4000" dirty="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endParaRPr>
              </a:p>
            </p:txBody>
          </p:sp>
        </mc:Choice>
        <mc:Fallback xmlns="">
          <p:sp>
            <p:nvSpPr>
              <p:cNvPr id="5" name="标题 4">
                <a:extLst>
                  <a:ext uri="{FF2B5EF4-FFF2-40B4-BE49-F238E27FC236}">
                    <a16:creationId xmlns:a16="http://schemas.microsoft.com/office/drawing/2014/main" id="{7FB36EDC-E737-4FA0-7260-D9DAF2CAB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4936" y="89917"/>
                <a:ext cx="9153283" cy="717951"/>
              </a:xfrm>
              <a:blipFill>
                <a:blip r:embed="rId3"/>
                <a:stretch>
                  <a:fillRect l="-971" t="-20690"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49C6E2C-A480-1AAD-881E-D3F9C052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9FDD332-752A-ED2B-66F5-A7A3DF5817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519" y="869296"/>
                <a:ext cx="7119106" cy="573652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=1.273±0.0</m:t>
                    </m:r>
                    <m:r>
                      <a:rPr kumimoji="1" lang="en-US" altLang="zh-CN" sz="1800" b="0" i="0" smtClean="0">
                        <a:latin typeface="Cambria Math" panose="02040503050406030204" pitchFamily="18" charset="0"/>
                      </a:rPr>
                      <m:t>046</m:t>
                    </m:r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zh-CN" altLang="en-US" sz="1800" dirty="0">
                    <a:latin typeface="Cambria Math" panose="02040503050406030204" pitchFamily="18" charset="0"/>
                  </a:rPr>
                  <a:t>，</a:t>
                </a:r>
                <a:r>
                  <a:rPr kumimoji="1"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4.18</m:t>
                    </m:r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3±0.0</m:t>
                    </m:r>
                    <m:r>
                      <a:rPr kumimoji="1" lang="en-US" altLang="zh-CN" sz="1800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zh-CN" sz="1800" b="0" i="0" smtClean="0"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kumimoji="1" lang="en-US" altLang="zh-CN" sz="1800">
                        <a:latin typeface="Cambria Math" panose="02040503050406030204" pitchFamily="18" charset="0"/>
                      </a:rPr>
                      <m:t>GeV</m:t>
                    </m:r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1800" dirty="0">
                    <a:latin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𝐺𝐺</m:t>
                        </m:r>
                      </m:e>
                    </m:d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6.35±0.35</m:t>
                        </m:r>
                      </m:e>
                    </m:d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sz="1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kumimoji="1" lang="en-US" altLang="zh-CN" sz="1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zh-CN" altLang="en-US" sz="1800" dirty="0">
                    <a:latin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kumimoji="1" lang="en-US" altLang="zh-CN" sz="1800">
                        <a:latin typeface="Cambria Math" panose="02040503050406030204" pitchFamily="18" charset="0"/>
                      </a:rPr>
                      <m:t>C</m:t>
                    </m:r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≥40%</m:t>
                    </m:r>
                  </m:oMath>
                </a14:m>
                <a:r>
                  <a:rPr kumimoji="1" lang="zh-CN" altLang="en-US" sz="1800" dirty="0"/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>
                        <a:latin typeface="Cambria Math" panose="02040503050406030204" pitchFamily="18" charset="0"/>
                      </a:rPr>
                      <m:t>CV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0%</m:t>
                    </m:r>
                  </m:oMath>
                </a14:m>
                <a:endParaRPr kumimoji="1" lang="en-US" altLang="zh-CN" sz="1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1800" dirty="0">
                    <a:latin typeface="Cambria Math" panose="02040503050406030204" pitchFamily="18" charset="0"/>
                  </a:rPr>
                  <a:t>无量纲化的关联函数非常便于数据处理</a:t>
                </a:r>
                <a:endParaRPr kumimoji="1" lang="en-US" altLang="zh-CN" sz="1800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1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𝑃𝑒𝑟𝑡</m:t>
                        </m:r>
                      </m:sup>
                    </m:sSup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bSup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𝑃𝑒𝑟𝑡</m:t>
                        </m:r>
                      </m:sup>
                    </m:sSup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1800" dirty="0">
                    <a:latin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18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𝐺𝐺</m:t>
                        </m:r>
                      </m:sup>
                    </m:sSup>
                    <m:d>
                      <m:d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𝐺𝐺</m:t>
                        </m:r>
                      </m:sup>
                    </m:sSup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1800" dirty="0">
                    <a:latin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kumimoji="1"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kumimoji="1" lang="en-US" altLang="zh-CN" sz="18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dirty="0"/>
                  <a:t>格点给出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kumimoji="1" lang="zh-CN" altLang="en-US" sz="1800" dirty="0"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𝑏𝑏𝑏</m:t>
                        </m:r>
                      </m:sub>
                    </m:sSub>
                  </m:oMath>
                </a14:m>
                <a:r>
                  <a:rPr kumimoji="1" lang="zh-CN" altLang="en-US" sz="1800" dirty="0">
                    <a:latin typeface="Cambria Math" panose="02040503050406030204" pitchFamily="18" charset="0"/>
                  </a:rPr>
                  <a:t>质量约为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4.8</m:t>
                    </m:r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zh-CN" altLang="en-US" sz="18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1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PRL130 (2023) 111901</a:t>
                </a:r>
                <a:r>
                  <a:rPr kumimoji="1" lang="zh-CN" altLang="en-US" sz="1800" dirty="0"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kumimoji="1" lang="en-US" altLang="zh-CN" sz="1800" i="1">
                        <a:latin typeface="Cambria Math" panose="02040503050406030204" pitchFamily="18" charset="0"/>
                      </a:rPr>
                      <m:t>14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.4</m:t>
                    </m:r>
                    <m:r>
                      <m:rPr>
                        <m:sty m:val="p"/>
                      </m:rPr>
                      <a:rPr kumimoji="1" lang="en-US" altLang="zh-CN" sz="1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kumimoji="1" lang="en-US" altLang="zh-CN" sz="1800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kumimoji="1" lang="en-US" altLang="zh-CN" sz="18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1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PR</a:t>
                </a:r>
                <a:r>
                  <a:rPr kumimoji="1" lang="en" altLang="zh-CN" sz="14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D 112 (2025) L111501</a:t>
                </a:r>
                <a:r>
                  <a:rPr kumimoji="1" lang="zh-CN" altLang="en-US" sz="18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，对应阈值</a:t>
                </a:r>
                <a14:m>
                  <m:oMath xmlns:m="http://schemas.openxmlformats.org/officeDocument/2006/math">
                    <m:r>
                      <a:rPr kumimoji="1" lang="en-US" altLang="zh-CN" sz="1800" b="0" i="0" smtClean="0">
                        <a:latin typeface="Cambria Math" panose="02040503050406030204" pitchFamily="18" charset="0"/>
                      </a:rPr>
                      <m:t>9.6</m:t>
                    </m:r>
                    <m:r>
                      <m:rPr>
                        <m:sty m:val="p"/>
                      </m:rPr>
                      <a:rPr kumimoji="1" lang="en-US" altLang="zh-CN" sz="180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kumimoji="1" lang="zh-CN" altLang="en-US" sz="18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kumimoji="1" lang="en-US" altLang="zh-CN" sz="18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sz="1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kumimoji="1" lang="en-US" altLang="zh-CN" sz="1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1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kumimoji="1" lang="en-US" altLang="zh-CN" sz="1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kumimoji="1" lang="en-US" altLang="zh-CN" sz="1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kumimoji="1" lang="en-US" altLang="zh-CN" sz="18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1" lang="en-US" altLang="zh-CN" sz="1800" dirty="0">
                    <a:latin typeface="Cambria Math" panose="02040503050406030204" pitchFamily="18" charset="0"/>
                  </a:rPr>
                  <a:t>			</a:t>
                </a:r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9FDD332-752A-ED2B-66F5-A7A3DF581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519" y="869296"/>
                <a:ext cx="7119106" cy="5736526"/>
              </a:xfrm>
              <a:blipFill>
                <a:blip r:embed="rId4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C57F7364-50D4-9345-8636-04D6055ECB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397640"/>
                  </p:ext>
                </p:extLst>
              </p:nvPr>
            </p:nvGraphicFramePr>
            <p:xfrm>
              <a:off x="1088019" y="3967242"/>
              <a:ext cx="4786148" cy="2426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5540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1099492">
                      <a:extLst>
                        <a:ext uri="{9D8B030D-6E8A-4147-A177-3AD203B41FA5}">
                          <a16:colId xmlns:a16="http://schemas.microsoft.com/office/drawing/2014/main" val="2654038507"/>
                        </a:ext>
                      </a:extLst>
                    </a:gridCol>
                    <a:gridCol w="2141116">
                      <a:extLst>
                        <a:ext uri="{9D8B030D-6E8A-4147-A177-3AD203B41FA5}">
                          <a16:colId xmlns:a16="http://schemas.microsoft.com/office/drawing/2014/main" val="1702388342"/>
                        </a:ext>
                      </a:extLst>
                    </a:gridCol>
                  </a:tblGrid>
                  <a:tr h="485321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0" dirty="0"/>
                            <a:t>质量</a:t>
                          </a:r>
                          <a:r>
                            <a:rPr lang="en-US" altLang="zh-CN" b="0" dirty="0"/>
                            <a:t>[GeV]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𝑐𝑐𝑐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𝑐𝑐𝑐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9.77±0.04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𝑐𝑐𝑐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𝑐𝑐𝑐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10.45±0.04</m:t>
                                </m:r>
                              </m:oMath>
                            </m:oMathPara>
                          </a14:m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𝑏𝑏𝑏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𝑏𝑏𝑏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26.60±0.05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79789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𝑏𝑏𝑏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𝑏𝑏𝑏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27.05±0.06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45447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C57F7364-50D4-9345-8636-04D6055ECB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397640"/>
                  </p:ext>
                </p:extLst>
              </p:nvPr>
            </p:nvGraphicFramePr>
            <p:xfrm>
              <a:off x="1088019" y="3967242"/>
              <a:ext cx="4786148" cy="2426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5540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1099492">
                      <a:extLst>
                        <a:ext uri="{9D8B030D-6E8A-4147-A177-3AD203B41FA5}">
                          <a16:colId xmlns:a16="http://schemas.microsoft.com/office/drawing/2014/main" val="2654038507"/>
                        </a:ext>
                      </a:extLst>
                    </a:gridCol>
                    <a:gridCol w="2141116">
                      <a:extLst>
                        <a:ext uri="{9D8B030D-6E8A-4147-A177-3AD203B41FA5}">
                          <a16:colId xmlns:a16="http://schemas.microsoft.com/office/drawing/2014/main" val="1702388342"/>
                        </a:ext>
                      </a:extLst>
                    </a:gridCol>
                  </a:tblGrid>
                  <a:tr h="485321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1379" t="-5263" r="-195402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b="0" dirty="0"/>
                            <a:t>质量</a:t>
                          </a:r>
                          <a:r>
                            <a:rPr lang="en-US" altLang="zh-CN" b="0" dirty="0"/>
                            <a:t>[GeV]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102564" r="-210656" b="-294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1379" t="-102564" r="-195402" b="-294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24260" t="-102564" r="-592" b="-294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207895" r="-210656" b="-2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1379" t="-207895" r="-195402" b="-2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24260" t="-207895" r="-592" b="-2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300000" r="-210656" b="-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1379" t="-300000" r="-195402" b="-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24260" t="-300000" r="-592" b="-974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279789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820" t="-410526" r="-210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41379" t="-410526" r="-1954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24260" t="-410526" r="-5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454478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CBE02EE5-6BFE-3448-8674-355FC4E599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1" b="2239"/>
          <a:stretch/>
        </p:blipFill>
        <p:spPr>
          <a:xfrm>
            <a:off x="8079802" y="3483123"/>
            <a:ext cx="4104550" cy="27164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EC62DA2-A9E2-3640-8742-C394592A3A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970" b="1049"/>
          <a:stretch/>
        </p:blipFill>
        <p:spPr>
          <a:xfrm>
            <a:off x="8126102" y="952495"/>
            <a:ext cx="3944068" cy="2555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17CDD0F-4EDD-C242-B75A-2E189A5174C5}"/>
                  </a:ext>
                </a:extLst>
              </p:cNvPr>
              <p:cNvSpPr txBox="1"/>
              <p:nvPr/>
            </p:nvSpPr>
            <p:spPr>
              <a:xfrm>
                <a:off x="8260536" y="6172605"/>
                <a:ext cx="3970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zh-CN" altLang="en-US" dirty="0"/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𝑐𝑐𝑐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𝑐𝑐𝑐</m:t>
                        </m:r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17CDD0F-4EDD-C242-B75A-2E189A517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536" y="6172605"/>
                <a:ext cx="3970116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0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B4DE9-AA14-B1B4-63FA-85FBB6C00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>
                <a:extLst>
                  <a:ext uri="{FF2B5EF4-FFF2-40B4-BE49-F238E27FC236}">
                    <a16:creationId xmlns:a16="http://schemas.microsoft.com/office/drawing/2014/main" id="{FD2BA282-C973-A97E-36E1-C867D7EEAC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4936" y="89917"/>
                <a:ext cx="9153283" cy="7179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  <m:t>Ω</m:t>
                        </m:r>
                      </m:e>
                      <m:sub>
                        <m:r>
                          <a:rPr lang="en-US" altLang="zh-C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  <m:t>𝑄𝑄𝑄</m:t>
                        </m:r>
                      </m:sub>
                    </m:sSub>
                    <m:sSub>
                      <m:sSubPr>
                        <m:ctrlPr>
                          <a:rPr lang="en-US" altLang="zh-C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  <m:t>Ω</m:t>
                        </m:r>
                      </m:e>
                      <m:sub>
                        <m:r>
                          <a:rPr lang="en-US" altLang="zh-C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黑体" charset="0"/>
                          </a:rPr>
                          <m:t>𝑄𝑄𝑄</m:t>
                        </m:r>
                      </m:sub>
                    </m:sSub>
                  </m:oMath>
                </a14:m>
                <a:r>
                  <a:rPr lang="zh-CN" altLang="en-US" sz="40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黑体" charset="0"/>
                  </a:rPr>
                  <a:t>质量谱分析</a:t>
                </a:r>
                <a:endParaRPr lang="zh-CN" altLang="en-US" sz="4000" dirty="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endParaRPr>
              </a:p>
            </p:txBody>
          </p:sp>
        </mc:Choice>
        <mc:Fallback xmlns="">
          <p:sp>
            <p:nvSpPr>
              <p:cNvPr id="5" name="标题 4">
                <a:extLst>
                  <a:ext uri="{FF2B5EF4-FFF2-40B4-BE49-F238E27FC236}">
                    <a16:creationId xmlns:a16="http://schemas.microsoft.com/office/drawing/2014/main" id="{FD2BA282-C973-A97E-36E1-C867D7EEA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4936" y="89917"/>
                <a:ext cx="9153283" cy="717951"/>
              </a:xfrm>
              <a:blipFill>
                <a:blip r:embed="rId3"/>
                <a:stretch>
                  <a:fillRect l="-971" t="-20690" b="-2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F5B9FA6-13BC-6560-81BC-AF3736EE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3349727-7BDE-11A9-7C1D-E0FE559886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26265" y="3978368"/>
                <a:ext cx="4655541" cy="251450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800" dirty="0"/>
                  <a:t>双重子的质量都低于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800" dirty="0"/>
                  <a:t>双重子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800" dirty="0"/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800" dirty="0"/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𝑐𝑐𝑐</m:t>
                        </m:r>
                      </m:sub>
                    </m:sSub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zh-CN" altLang="en-US" sz="1800" dirty="0"/>
                  <a:t>质量都高于两体阈值，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𝑏𝑏𝑏</m:t>
                        </m:r>
                      </m:sub>
                    </m:sSub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𝑏𝑏𝑏</m:t>
                        </m:r>
                      </m:sub>
                    </m:sSub>
                  </m:oMath>
                </a14:m>
                <a:r>
                  <a:rPr lang="zh-CN" altLang="en-US" sz="1800" dirty="0"/>
                  <a:t>质量都低于两体阈值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dirty="0"/>
                  <a:t>全重六夸克体系对高圈计算的技术提出了新的挑战</a:t>
                </a:r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kumimoji="1" lang="en-US" altLang="zh-CN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3349727-7BDE-11A9-7C1D-E0FE55988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6265" y="3978368"/>
                <a:ext cx="4655541" cy="2514507"/>
              </a:xfrm>
              <a:blipFill>
                <a:blip r:embed="rId4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32BA005-8B42-5741-8EAF-DF6A20D52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824" y="980892"/>
            <a:ext cx="4460982" cy="2997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44A170E4-EB55-CE4C-9576-B9C18AF2E6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6240113"/>
                  </p:ext>
                </p:extLst>
              </p:nvPr>
            </p:nvGraphicFramePr>
            <p:xfrm>
              <a:off x="284665" y="1273963"/>
              <a:ext cx="6961086" cy="5371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3745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1875099">
                      <a:extLst>
                        <a:ext uri="{9D8B030D-6E8A-4147-A177-3AD203B41FA5}">
                          <a16:colId xmlns:a16="http://schemas.microsoft.com/office/drawing/2014/main" val="2654038507"/>
                        </a:ext>
                      </a:extLst>
                    </a:gridCol>
                    <a:gridCol w="1782501">
                      <a:extLst>
                        <a:ext uri="{9D8B030D-6E8A-4147-A177-3AD203B41FA5}">
                          <a16:colId xmlns:a16="http://schemas.microsoft.com/office/drawing/2014/main" val="1702388342"/>
                        </a:ext>
                      </a:extLst>
                    </a:gridCol>
                    <a:gridCol w="2129741">
                      <a:extLst>
                        <a:ext uri="{9D8B030D-6E8A-4147-A177-3AD203B41FA5}">
                          <a16:colId xmlns:a16="http://schemas.microsoft.com/office/drawing/2014/main" val="233711770"/>
                        </a:ext>
                      </a:extLst>
                    </a:gridCol>
                  </a:tblGrid>
                  <a:tr h="485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方法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𝑐𝑐𝑐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𝑐𝑐𝑐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𝑏𝑏𝑏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𝑏𝑏𝑏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Ref.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LQCD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9585.52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PRL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-US" altLang="zh-CN" sz="1400" dirty="0"/>
                            <a:t>127 (2021) 072003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LQCD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=−39(27)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28651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−17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+16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PRL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-US" altLang="zh-CN" sz="1400" dirty="0"/>
                            <a:t>130 (2023) 111901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PRD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-US" altLang="zh-CN" sz="1400" dirty="0"/>
                            <a:t>112 (2025) 054501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9621.09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28825.62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PRD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" altLang="zh-CN" sz="1400" dirty="0"/>
                            <a:t>111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" altLang="zh-CN" sz="1400" dirty="0"/>
                            <a:t>(2025) 054002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9279789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9735.1±2.7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29780.6±4.2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EPJC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" altLang="zh-CN" sz="1400" dirty="0"/>
                            <a:t>82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" altLang="zh-CN" sz="1400" dirty="0"/>
                            <a:t>(2022) 805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4544786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9684.8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28680.7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EPJC</a:t>
                          </a:r>
                          <a:r>
                            <a:rPr kumimoji="0" lang="zh-CN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zh-CN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(202</a:t>
                          </a: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en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 </a:t>
                          </a: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126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9615254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9960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29167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2208.03041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5806781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9904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29114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PRD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" altLang="zh-CN" sz="1400" dirty="0"/>
                            <a:t>106 (2022) 114028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66522282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≈−1</m:t>
                                </m:r>
                              </m:oMath>
                            </m:oMathPara>
                          </a14:m>
                          <a:endParaRPr lang="en-US" altLang="zh-CN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≈−1</m:t>
                                </m:r>
                              </m:oMath>
                            </m:oMathPara>
                          </a14:m>
                          <a:endParaRPr lang="en-US" altLang="zh-CN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PRD</a:t>
                          </a:r>
                          <a:r>
                            <a:rPr lang="en" altLang="zh-CN" sz="14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108 (2023) 5 054037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5317902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OBE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9585.7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28736.3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CPL</a:t>
                          </a:r>
                          <a:r>
                            <a:rPr lang="en" altLang="zh-CN" sz="1400" dirty="0"/>
                            <a:t> 38 (2021) 101201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38002914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QCDSR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9770±40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26600±50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This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-US" altLang="zh-CN" sz="1400" dirty="0"/>
                            <a:t>work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49775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44A170E4-EB55-CE4C-9576-B9C18AF2E6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6240113"/>
                  </p:ext>
                </p:extLst>
              </p:nvPr>
            </p:nvGraphicFramePr>
            <p:xfrm>
              <a:off x="284665" y="1273963"/>
              <a:ext cx="6961086" cy="5371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3745">
                      <a:extLst>
                        <a:ext uri="{9D8B030D-6E8A-4147-A177-3AD203B41FA5}">
                          <a16:colId xmlns:a16="http://schemas.microsoft.com/office/drawing/2014/main" val="1565624905"/>
                        </a:ext>
                      </a:extLst>
                    </a:gridCol>
                    <a:gridCol w="1875099">
                      <a:extLst>
                        <a:ext uri="{9D8B030D-6E8A-4147-A177-3AD203B41FA5}">
                          <a16:colId xmlns:a16="http://schemas.microsoft.com/office/drawing/2014/main" val="2654038507"/>
                        </a:ext>
                      </a:extLst>
                    </a:gridCol>
                    <a:gridCol w="1782501">
                      <a:extLst>
                        <a:ext uri="{9D8B030D-6E8A-4147-A177-3AD203B41FA5}">
                          <a16:colId xmlns:a16="http://schemas.microsoft.com/office/drawing/2014/main" val="1702388342"/>
                        </a:ext>
                      </a:extLst>
                    </a:gridCol>
                    <a:gridCol w="2129741">
                      <a:extLst>
                        <a:ext uri="{9D8B030D-6E8A-4147-A177-3AD203B41FA5}">
                          <a16:colId xmlns:a16="http://schemas.microsoft.com/office/drawing/2014/main" val="233711770"/>
                        </a:ext>
                      </a:extLst>
                    </a:gridCol>
                  </a:tblGrid>
                  <a:tr h="485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方法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46" t="-2632" r="-210884" b="-10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0922" t="-2632" r="-119858" b="-10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Ref.</a:t>
                          </a:r>
                          <a:endParaRPr lang="zh-CN" alt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0500886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LQCD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46" t="-100000" r="-210884" b="-894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/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PRL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-US" altLang="zh-CN" sz="1400" dirty="0"/>
                            <a:t>127 (2021) 072003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699109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LQCD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46" t="-190244" r="-210884" b="-75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0922" t="-190244" r="-119858" b="-75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PRL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-US" altLang="zh-CN" sz="1400" dirty="0"/>
                            <a:t>130 (2023) 111901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PRD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-US" altLang="zh-CN" sz="1400" dirty="0"/>
                            <a:t>112 (2025) 054501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4951630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46" t="-313158" r="-210884" b="-7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0922" t="-313158" r="-119858" b="-7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PRD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" altLang="zh-CN" sz="1400" dirty="0"/>
                            <a:t>111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" altLang="zh-CN" sz="1400" dirty="0"/>
                            <a:t>(2025) 054002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9279789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46" t="-413158" r="-210884" b="-6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0922" t="-413158" r="-119858" b="-6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EPJC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" altLang="zh-CN" sz="1400" dirty="0"/>
                            <a:t>82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" altLang="zh-CN" sz="1400" dirty="0"/>
                            <a:t>(2022) 805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4544786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46" t="-513158" r="-210884" b="-5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0922" t="-513158" r="-119858" b="-5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EPJC</a:t>
                          </a:r>
                          <a:r>
                            <a:rPr kumimoji="0" lang="zh-CN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zh-CN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(202</a:t>
                          </a: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en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) </a:t>
                          </a:r>
                          <a:r>
                            <a:rPr kumimoji="0" lang="en-US" altLang="zh-CN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126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9615254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46" t="-597436" r="-210884" b="-3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0922" t="-597436" r="-119858" b="-3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2208.03041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5806781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46" t="-715789" r="-210884" b="-3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0922" t="-715789" r="-119858" b="-3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PRD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" altLang="zh-CN" sz="1400" dirty="0"/>
                            <a:t>106 (2022) 114028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66522282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46" t="-815789" r="-210884" b="-2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0922" t="-815789" r="-119858" b="-2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PRD</a:t>
                          </a:r>
                          <a:r>
                            <a:rPr lang="en" altLang="zh-CN" sz="14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108 (2023) 5 054037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25317902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OBE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46" t="-892308" r="-210884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0922" t="-892308" r="-119858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CPL</a:t>
                          </a:r>
                          <a:r>
                            <a:rPr lang="en" altLang="zh-CN" sz="1400" dirty="0"/>
                            <a:t> 38 (2021) 101201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38002914"/>
                      </a:ext>
                    </a:extLst>
                  </a:tr>
                  <a:tr h="4853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QCDSR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3946" t="-1018421" r="-21088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70922" t="-1018421" r="-119858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/>
                            <a:t>This</a:t>
                          </a:r>
                          <a:r>
                            <a:rPr lang="zh-CN" altLang="en-US" sz="1400" dirty="0"/>
                            <a:t> </a:t>
                          </a:r>
                          <a:r>
                            <a:rPr lang="en-US" altLang="zh-CN" sz="1400" dirty="0"/>
                            <a:t>work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49775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6027F88-E1FD-934D-B44F-D717A3559E61}"/>
                  </a:ext>
                </a:extLst>
              </p:cNvPr>
              <p:cNvSpPr txBox="1"/>
              <p:nvPr/>
            </p:nvSpPr>
            <p:spPr>
              <a:xfrm>
                <a:off x="284665" y="904631"/>
                <a:ext cx="6961085" cy="38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不同理论对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zh-CN" altLang="en-US" dirty="0"/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𝑄𝑄𝑄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𝑄𝑄𝑄</m:t>
                        </m:r>
                      </m:sub>
                    </m:sSub>
                  </m:oMath>
                </a14:m>
                <a:r>
                  <a:rPr kumimoji="1" lang="zh-CN" altLang="en-US" dirty="0"/>
                  <a:t>的预言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6027F88-E1FD-934D-B44F-D717A3559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65" y="904631"/>
                <a:ext cx="6961085" cy="388889"/>
              </a:xfrm>
              <a:prstGeom prst="rect">
                <a:avLst/>
              </a:prstGeom>
              <a:blipFill>
                <a:blip r:embed="rId7"/>
                <a:stretch>
                  <a:fillRect t="-3125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78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7" y="89917"/>
            <a:ext cx="6530266" cy="71795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60045" y="2668905"/>
            <a:ext cx="11473180" cy="18078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5400" dirty="0">
                <a:latin typeface="微软雅黑" charset="0"/>
                <a:ea typeface="微软雅黑" charset="0"/>
              </a:rPr>
              <a:t>Thanks!</a:t>
            </a:r>
            <a:endParaRPr lang="zh-CN" altLang="en-US" sz="5400" dirty="0">
              <a:latin typeface="微软雅黑" charset="0"/>
              <a:ea typeface="微软雅黑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7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夸克模型与奇特态强子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1" y="954056"/>
                <a:ext cx="11473726" cy="5538819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900" dirty="0"/>
                  <a:t>传统夸克模型：</a:t>
                </a:r>
                <a:r>
                  <a:rPr lang="zh-CN" altLang="zh-CN" sz="2900" dirty="0"/>
                  <a:t>重子</a:t>
                </a:r>
                <a14:m>
                  <m:oMath xmlns:m="http://schemas.openxmlformats.org/officeDocument/2006/math"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zh-CN" altLang="en-US" sz="2900" dirty="0"/>
                  <a:t>，介子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zh-CN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9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CN" sz="2900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900" dirty="0"/>
                  <a:t>奇特态强子：超出传统夸克模型的强子，包括多夸克态、分子态、混杂态、胶球等</a:t>
                </a:r>
                <a:endParaRPr kumimoji="1" lang="en-US" altLang="zh-CN" sz="29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6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6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kumimoji="1" lang="en-US" altLang="zh-CN" sz="29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zh-CN" sz="22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900" dirty="0">
                    <a:latin typeface="Cambria Math" panose="02040503050406030204" pitchFamily="18" charset="0"/>
                  </a:rPr>
                  <a:t>2020</a:t>
                </a:r>
                <a:r>
                  <a:rPr kumimoji="1" lang="zh-CN" altLang="en-US" sz="2900" dirty="0">
                    <a:latin typeface="Cambria Math" panose="02040503050406030204" pitchFamily="18" charset="0"/>
                  </a:rPr>
                  <a:t>年</a:t>
                </a:r>
                <a:r>
                  <a:rPr kumimoji="1" lang="en-US" altLang="zh-CN" sz="2900" dirty="0" err="1">
                    <a:latin typeface="Cambria Math" panose="02040503050406030204" pitchFamily="18" charset="0"/>
                  </a:rPr>
                  <a:t>LHCb</a:t>
                </a:r>
                <a:r>
                  <a:rPr lang="zh-CN" altLang="en-US" sz="2900" dirty="0"/>
                  <a:t>在</a:t>
                </a:r>
                <a14:m>
                  <m:oMath xmlns:m="http://schemas.openxmlformats.org/officeDocument/2006/math"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900" dirty="0"/>
                  <a:t>不变质量谱中发现</a:t>
                </a:r>
                <a14:m>
                  <m:oMath xmlns:m="http://schemas.openxmlformats.org/officeDocument/2006/math"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900" i="1">
                            <a:latin typeface="Cambria Math" panose="02040503050406030204" pitchFamily="18" charset="0"/>
                          </a:rPr>
                          <m:t>6900</m:t>
                        </m:r>
                      </m:e>
                    </m:d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Sci. Bull. 65 (2020) 1983 </a:t>
                </a:r>
                <a:r>
                  <a:rPr lang="zh-CN" altLang="en-US" sz="2900" dirty="0"/>
                  <a:t>，</a:t>
                </a:r>
                <a:r>
                  <a:rPr kumimoji="1" lang="en-US" altLang="zh-CN" sz="2900" dirty="0">
                    <a:latin typeface="Cambria Math" panose="02040503050406030204" pitchFamily="18" charset="0"/>
                  </a:rPr>
                  <a:t>ATLAS</a:t>
                </a:r>
                <a:r>
                  <a:rPr kumimoji="1" lang="zh-CN" altLang="en-US" sz="2900" dirty="0">
                    <a:latin typeface="Cambria Math" panose="02040503050406030204" pitchFamily="18" charset="0"/>
                  </a:rPr>
                  <a:t>和</a:t>
                </a:r>
                <a:r>
                  <a:rPr kumimoji="1" lang="en-US" altLang="zh-CN" sz="2900" dirty="0">
                    <a:latin typeface="Cambria Math" panose="02040503050406030204" pitchFamily="18" charset="0"/>
                  </a:rPr>
                  <a:t>CMS</a:t>
                </a:r>
                <a:r>
                  <a:rPr lang="zh-CN" altLang="en-US" sz="2900" dirty="0"/>
                  <a:t>也确认了</a:t>
                </a:r>
                <a14:m>
                  <m:oMath xmlns:m="http://schemas.openxmlformats.org/officeDocument/2006/math"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900" i="1">
                            <a:latin typeface="Cambria Math" panose="02040503050406030204" pitchFamily="18" charset="0"/>
                          </a:rPr>
                          <m:t>6900</m:t>
                        </m:r>
                      </m:e>
                    </m:d>
                  </m:oMath>
                </a14:m>
                <a:r>
                  <a:rPr lang="zh-CN" altLang="en-US" sz="2900" dirty="0"/>
                  <a:t>的存在 </a:t>
                </a:r>
                <a:r>
                  <a:rPr kumimoji="1" lang="en-US" altLang="zh-CN" sz="20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PRL 131 (2023) 151902, PRL 132 (2024) 111901</a:t>
                </a:r>
                <a:r>
                  <a:rPr lang="zh-CN" altLang="en-US" sz="2900" dirty="0"/>
                  <a:t>，</a:t>
                </a:r>
                <a:r>
                  <a:rPr kumimoji="1" lang="en-US" altLang="zh-CN" sz="2900" dirty="0">
                    <a:latin typeface="Cambria Math" panose="02040503050406030204" pitchFamily="18" charset="0"/>
                  </a:rPr>
                  <a:t>CMS</a:t>
                </a:r>
                <a:r>
                  <a:rPr lang="zh-CN" altLang="en-US" sz="2900" dirty="0"/>
                  <a:t>的测量表明</a:t>
                </a:r>
                <a14:m>
                  <m:oMath xmlns:m="http://schemas.openxmlformats.org/officeDocument/2006/math">
                    <m:r>
                      <a:rPr lang="en-US" altLang="zh-CN" sz="29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900" b="0" i="1" smtClean="0">
                            <a:latin typeface="Cambria Math" panose="02040503050406030204" pitchFamily="18" charset="0"/>
                          </a:rPr>
                          <m:t>6600</m:t>
                        </m:r>
                      </m:e>
                    </m:d>
                    <m:r>
                      <a:rPr lang="en-US" altLang="zh-CN" sz="2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9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900" b="0" i="1" smtClean="0">
                            <a:latin typeface="Cambria Math" panose="02040503050406030204" pitchFamily="18" charset="0"/>
                          </a:rPr>
                          <m:t>6900</m:t>
                        </m:r>
                      </m:e>
                    </m:d>
                    <m:r>
                      <a:rPr lang="en-US" altLang="zh-CN" sz="2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9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900" b="0" i="1" smtClean="0">
                            <a:latin typeface="Cambria Math" panose="02040503050406030204" pitchFamily="18" charset="0"/>
                          </a:rPr>
                          <m:t>7100</m:t>
                        </m:r>
                      </m:e>
                    </m:d>
                  </m:oMath>
                </a14:m>
                <a:r>
                  <a:rPr lang="zh-CN" altLang="en-US" sz="2900" dirty="0"/>
                  <a:t>的量子数很可能是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9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kumimoji="1" lang="zh-CN" altLang="en-US" sz="20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kumimoji="1" lang="en" altLang="zh-CN" sz="20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Nature 648 (2025) 8092</a:t>
                </a:r>
                <a:endParaRPr kumimoji="1" lang="en-US" altLang="zh-CN" sz="26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1" y="954056"/>
                <a:ext cx="11473726" cy="5538819"/>
              </a:xfrm>
              <a:blipFill>
                <a:blip r:embed="rId3"/>
                <a:stretch>
                  <a:fillRect l="-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F654951A-C8CA-164A-AE93-C56E40823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35" y="1955471"/>
            <a:ext cx="1620000" cy="1523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CE60A4-8C42-414D-BD5F-DE0D37449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93" y="4016283"/>
            <a:ext cx="1620000" cy="9183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70DAE7-01C8-9647-8E78-4BC76E87F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220" y="2063274"/>
            <a:ext cx="2180163" cy="13438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BC9E163-9F1E-EC44-8BC2-F4EEDBB7A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1383" y="2091265"/>
            <a:ext cx="1910364" cy="12517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49FCDC4-6D02-464D-B63E-CC142838E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456" y="4085042"/>
            <a:ext cx="2260551" cy="8463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2E90F9D-B82F-4F46-84F7-3B852DB9D3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4892" y="3769833"/>
            <a:ext cx="1205767" cy="1205767"/>
          </a:xfrm>
          <a:prstGeom prst="rect">
            <a:avLst/>
          </a:prstGeom>
        </p:spPr>
      </p:pic>
      <p:sp>
        <p:nvSpPr>
          <p:cNvPr id="16" name="箭头: 左右 73">
            <a:extLst>
              <a:ext uri="{FF2B5EF4-FFF2-40B4-BE49-F238E27FC236}">
                <a16:creationId xmlns:a16="http://schemas.microsoft.com/office/drawing/2014/main" id="{13D77A49-E3F1-1B49-A058-64B94C1A3EFF}"/>
              </a:ext>
            </a:extLst>
          </p:cNvPr>
          <p:cNvSpPr/>
          <p:nvPr/>
        </p:nvSpPr>
        <p:spPr>
          <a:xfrm>
            <a:off x="2764336" y="3180157"/>
            <a:ext cx="2905093" cy="374026"/>
          </a:xfrm>
          <a:prstGeom prst="leftRightArrow">
            <a:avLst>
              <a:gd name="adj1" fmla="val 50000"/>
              <a:gd name="adj2" fmla="val 14282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F27D75-1963-324A-B997-EA3E04D34028}"/>
              </a:ext>
            </a:extLst>
          </p:cNvPr>
          <p:cNvSpPr txBox="1"/>
          <p:nvPr/>
        </p:nvSpPr>
        <p:spPr>
          <a:xfrm>
            <a:off x="1137719" y="3469335"/>
            <a:ext cx="144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重子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0FDF4F-7CE0-B945-8902-1BF985E6811C}"/>
              </a:ext>
            </a:extLst>
          </p:cNvPr>
          <p:cNvSpPr txBox="1"/>
          <p:nvPr/>
        </p:nvSpPr>
        <p:spPr>
          <a:xfrm>
            <a:off x="1232701" y="487578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介子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704C1D0-CEC1-F647-A351-6D984074A556}"/>
              </a:ext>
            </a:extLst>
          </p:cNvPr>
          <p:cNvSpPr txBox="1"/>
          <p:nvPr/>
        </p:nvSpPr>
        <p:spPr>
          <a:xfrm>
            <a:off x="2696299" y="3711215"/>
            <a:ext cx="126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传统强子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778DFF-D051-2B4B-A2F5-1BE3398A13AD}"/>
              </a:ext>
            </a:extLst>
          </p:cNvPr>
          <p:cNvSpPr txBox="1"/>
          <p:nvPr/>
        </p:nvSpPr>
        <p:spPr>
          <a:xfrm>
            <a:off x="4343187" y="3711215"/>
            <a:ext cx="147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奇特态强子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2C212D-CECC-154B-AF10-2AE36AA66AF1}"/>
              </a:ext>
            </a:extLst>
          </p:cNvPr>
          <p:cNvSpPr txBox="1"/>
          <p:nvPr/>
        </p:nvSpPr>
        <p:spPr>
          <a:xfrm>
            <a:off x="6436001" y="3358792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分子态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CBD85AB-A8F0-F44A-A3F3-201F82FBF3D6}"/>
              </a:ext>
            </a:extLst>
          </p:cNvPr>
          <p:cNvSpPr txBox="1"/>
          <p:nvPr/>
        </p:nvSpPr>
        <p:spPr>
          <a:xfrm>
            <a:off x="6457661" y="4931434"/>
            <a:ext cx="119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混杂态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E6AF10C-B50A-804D-B0BA-60815F2F954D}"/>
              </a:ext>
            </a:extLst>
          </p:cNvPr>
          <p:cNvSpPr txBox="1"/>
          <p:nvPr/>
        </p:nvSpPr>
        <p:spPr>
          <a:xfrm>
            <a:off x="9449013" y="3358792"/>
            <a:ext cx="11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多夸克态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7BF847A-0671-E143-92F2-8A470A7AA8A2}"/>
              </a:ext>
            </a:extLst>
          </p:cNvPr>
          <p:cNvSpPr txBox="1"/>
          <p:nvPr/>
        </p:nvSpPr>
        <p:spPr>
          <a:xfrm>
            <a:off x="9607241" y="5017309"/>
            <a:ext cx="85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胶球</a:t>
            </a:r>
          </a:p>
        </p:txBody>
      </p:sp>
    </p:spTree>
    <p:extLst>
      <p:ext uri="{BB962C8B-B14F-4D97-AF65-F5344CB8AC3E}">
        <p14:creationId xmlns:p14="http://schemas.microsoft.com/office/powerpoint/2010/main" val="222270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三粲偶素的产生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614" y="1734532"/>
                <a:ext cx="3377414" cy="3971091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200" dirty="0">
                    <a:latin typeface="Cambria Math" panose="02040503050406030204" pitchFamily="18" charset="0"/>
                  </a:rPr>
                  <a:t>2021</a:t>
                </a:r>
                <a:r>
                  <a:rPr kumimoji="1" lang="zh-CN" altLang="en-US" sz="2200" dirty="0">
                    <a:latin typeface="Cambria Math" panose="02040503050406030204" pitchFamily="18" charset="0"/>
                  </a:rPr>
                  <a:t>年</a:t>
                </a:r>
                <a:r>
                  <a:rPr kumimoji="1" lang="en-US" altLang="zh-CN" sz="2200" dirty="0">
                    <a:latin typeface="Cambria Math" panose="02040503050406030204" pitchFamily="18" charset="0"/>
                  </a:rPr>
                  <a:t>CMS</a:t>
                </a:r>
                <a:r>
                  <a:rPr lang="zh-CN" altLang="en-US" sz="2200" dirty="0"/>
                  <a:t>发现并测量了</a:t>
                </a:r>
                <a14:m>
                  <m:oMath xmlns:m="http://schemas.openxmlformats.org/officeDocument/2006/math">
                    <m:r>
                      <a:rPr lang="en-US" altLang="zh-CN" sz="22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200" dirty="0"/>
                  <a:t>的产生过程：</a:t>
                </a:r>
                <a:endParaRPr lang="en-US" altLang="zh-CN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272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−104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+141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stat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±17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syst</m:t>
                          </m:r>
                        </m:e>
                      </m:d>
                      <m:r>
                        <m:rPr>
                          <m:nor/>
                        </m:rPr>
                        <a:rPr lang="zh-CN" alt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fb</m:t>
                      </m:r>
                    </m:oMath>
                  </m:oMathPara>
                </a14:m>
                <a:endParaRPr lang="en-US" altLang="zh-CN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1" lang="fr-FR" altLang="zh-CN" sz="17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Nature Phys. 19 (2023) 3, 338-350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9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三粲偶素的束缚态如果存在，在实验上是有可能产生的</a:t>
                </a:r>
                <a:endParaRPr lang="en-US" altLang="zh-CN" sz="200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614" y="1734532"/>
                <a:ext cx="3377414" cy="3971091"/>
              </a:xfrm>
              <a:blipFill>
                <a:blip r:embed="rId3"/>
                <a:stretch>
                  <a:fillRect l="-1498" r="-6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4AED3D70-4B13-D64F-8CC8-A0F4A501F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004" y="1247402"/>
            <a:ext cx="8558000" cy="49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三粲偶素体系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107" y="1123779"/>
                <a:ext cx="4150921" cy="5412336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2900" dirty="0">
                    <a:latin typeface="Cambria Math" panose="02040503050406030204" pitchFamily="18" charset="0"/>
                  </a:rPr>
                  <a:t>Ya-Wen Pan</a:t>
                </a:r>
                <a:r>
                  <a:rPr lang="zh-CN" altLang="en" sz="2900" dirty="0"/>
                  <a:t>等人</a:t>
                </a:r>
                <a:r>
                  <a:rPr lang="zh-CN" altLang="en-US" sz="2900" dirty="0"/>
                  <a:t>使用高斯展开法对</a:t>
                </a:r>
                <a14:m>
                  <m:oMath xmlns:m="http://schemas.openxmlformats.org/officeDocument/2006/math">
                    <m:r>
                      <a:rPr lang="en-US" altLang="zh-CN" sz="29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900" dirty="0"/>
                  <a:t>体系进行了计算。作者发现无论</a:t>
                </a:r>
                <a14:m>
                  <m:oMath xmlns:m="http://schemas.openxmlformats.org/officeDocument/2006/math"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9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900" dirty="0"/>
                  <a:t>两体吸引势如何微弱，都存在</a:t>
                </a:r>
                <a14:m>
                  <m:oMath xmlns:m="http://schemas.openxmlformats.org/officeDocument/2006/math">
                    <m:r>
                      <a:rPr lang="en-US" altLang="zh-CN" sz="29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900" dirty="0"/>
                  <a:t>的束缚态，结合能约为</a:t>
                </a:r>
                <a14:m>
                  <m:oMath xmlns:m="http://schemas.openxmlformats.org/officeDocument/2006/math">
                    <m:r>
                      <a:rPr lang="en-US" altLang="zh-CN" sz="2900" b="0" i="1" smtClean="0">
                        <a:latin typeface="Cambria Math" panose="02040503050406030204" pitchFamily="18" charset="0"/>
                      </a:rPr>
                      <m:t>1~330</m:t>
                    </m:r>
                    <m:r>
                      <m:rPr>
                        <m:sty m:val="p"/>
                      </m:rPr>
                      <a:rPr lang="en-US" altLang="zh-CN" sz="29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altLang="zh-CN" sz="29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300" dirty="0"/>
                  <a:t> </a:t>
                </a:r>
                <a:r>
                  <a:rPr kumimoji="1" lang="en" altLang="zh-CN" sz="23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PRD 110 (2024) 9, 094004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900" dirty="0"/>
                  <a:t>作者认为</a:t>
                </a:r>
                <a14:m>
                  <m:oMath xmlns:m="http://schemas.openxmlformats.org/officeDocument/2006/math">
                    <m:r>
                      <a:rPr lang="en-US" altLang="zh-CN" sz="29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9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sz="2900" dirty="0"/>
                  <a:t>体系可能存在</a:t>
                </a:r>
                <a:r>
                  <a:rPr kumimoji="1" lang="en-US" altLang="zh-CN" sz="2900" dirty="0">
                    <a:latin typeface="Cambria Math" panose="02040503050406030204" pitchFamily="18" charset="0"/>
                  </a:rPr>
                  <a:t>Efimov</a:t>
                </a:r>
                <a:r>
                  <a:rPr lang="zh-CN" altLang="en-US" sz="2900" dirty="0"/>
                  <a:t>效应。如果两粒子通过短程吸引势在阈值附近可以形成束缚态、共振态或虚态，那么将会产生长程的三体吸引相互作用</a:t>
                </a:r>
                <a:endParaRPr lang="en-US" altLang="zh-CN" sz="290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107" y="1123779"/>
                <a:ext cx="4150921" cy="5412336"/>
              </a:xfr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1F25EFFC-D9FE-DA42-A243-3B873C2F1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028" y="1123780"/>
            <a:ext cx="7361465" cy="482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3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全重六夸克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74C20C4F-50E4-054E-9742-577D8A3DA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124744"/>
            <a:ext cx="10999318" cy="5052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4F846DB4-E7D4-0B46-805A-4CE13DAB2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014753"/>
                  </p:ext>
                </p:extLst>
              </p:nvPr>
            </p:nvGraphicFramePr>
            <p:xfrm>
              <a:off x="355601" y="1123780"/>
              <a:ext cx="11498692" cy="5074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4763">
                      <a:extLst>
                        <a:ext uri="{9D8B030D-6E8A-4147-A177-3AD203B41FA5}">
                          <a16:colId xmlns:a16="http://schemas.microsoft.com/office/drawing/2014/main" val="352648903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1696876860"/>
                        </a:ext>
                      </a:extLst>
                    </a:gridCol>
                    <a:gridCol w="2709929">
                      <a:extLst>
                        <a:ext uri="{9D8B030D-6E8A-4147-A177-3AD203B41FA5}">
                          <a16:colId xmlns:a16="http://schemas.microsoft.com/office/drawing/2014/main" val="1535703071"/>
                        </a:ext>
                      </a:extLst>
                    </a:gridCol>
                    <a:gridCol w="3528000">
                      <a:extLst>
                        <a:ext uri="{9D8B030D-6E8A-4147-A177-3AD203B41FA5}">
                          <a16:colId xmlns:a16="http://schemas.microsoft.com/office/drawing/2014/main" val="288501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体系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理论方法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主要结论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3405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EPJC 84 (2024) 2, 126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dibaryons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extended chromo-</a:t>
                          </a:r>
                        </a:p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magnetic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2530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2208.03041</a:t>
                          </a:r>
                          <a:endParaRPr kumimoji="1" lang="zh-CN" altLang="en-US" sz="1600" kern="12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</a:t>
                          </a:r>
                          <a:r>
                            <a:rPr lang="en-US" altLang="zh-CN" sz="1600" dirty="0"/>
                            <a:t>hexaquarks</a:t>
                          </a: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0123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PRL 124 (2020) 21, 212001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" altLang="zh-CN" sz="160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𝑏𝑏𝑏𝑐𝑐𝑐</m:t>
                                </m:r>
                              </m:oMath>
                            </m:oMathPara>
                          </a14:m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409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EPJC</a:t>
                          </a:r>
                          <a:r>
                            <a:rPr kumimoji="1" lang="zh-CN" altLang="en-US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82 (2022) 9, 805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dibaryons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浅束缚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2163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CPL 38 (2021) 10, 101201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extended OBE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浅束缚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9964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PRD</a:t>
                          </a: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 108 (2023) 5, 054037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</m:oMath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Gaussian expansion 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" altLang="zh-CN" sz="16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sPre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𝑏𝑏𝑏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浅束缚</a:t>
                          </a: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140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PRL 127 (2021) 7, 072003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dirty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𝑐𝑐𝑐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dirty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𝑐𝑐𝑐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HAL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" altLang="zh-CN" sz="16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sPre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 panose="02040503050406030204" pitchFamily="18" charset="0"/>
                                    </a:rPr>
                                    <m:t>𝑐𝑐𝑐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 </a:t>
                          </a:r>
                          <a:r>
                            <a:rPr lang="zh-CN" altLang="en-US" sz="1600" dirty="0"/>
                            <a:t>浅束缚</a:t>
                          </a:r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63511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P</a:t>
                          </a: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RD 109 (2024) 9, 094032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Hidden/open-charm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hexaquarks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US" altLang="zh-CN" sz="16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iff</a:t>
                          </a:r>
                          <a:r>
                            <a:rPr lang="en" altLang="zh-CN" sz="16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usion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Monte Carlo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𝑐𝑐𝑐𝑐𝑐𝑐</m:t>
                              </m:r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9.6~9.9</m:t>
                              </m:r>
                              <m:r>
                                <a:rPr lang="zh-CN" altLang="en-US" sz="1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b="0" i="0" dirty="0" smtClean="0">
                                  <a:latin typeface="Cambria Math" panose="02040503050406030204" pitchFamily="18" charset="0"/>
                                </a:rPr>
                                <m:t>GeV</m:t>
                              </m:r>
                            </m:oMath>
                          </a14:m>
                          <a:endParaRPr lang="en-US" altLang="zh-CN" sz="1600" i="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𝑐𝑐𝑐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9.3~9.6</m:t>
                              </m:r>
                              <m:r>
                                <a:rPr lang="zh-CN" altLang="en-US" sz="1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b="0" i="0" dirty="0" smtClean="0">
                                  <a:latin typeface="Cambria Math" panose="02040503050406030204" pitchFamily="18" charset="0"/>
                                </a:rPr>
                                <m:t>GeV</m:t>
                              </m:r>
                            </m:oMath>
                          </a14:m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5665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PRL</a:t>
                          </a: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 130 (2023) 11, 111901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dirty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𝑏𝑏𝑏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dirty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</a:rPr>
                                      <m:t>𝑏𝑏𝑏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Lattice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" altLang="zh-CN" sz="16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sPre>
                            </m:oMath>
                          </a14:m>
                          <a:r>
                            <a:rPr lang="en-US" altLang="zh-CN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  <m:r>
                                <a:rPr lang="zh-CN" altLang="en-U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i="0" dirty="0" smtClean="0">
                                  <a:latin typeface="Cambria Math" panose="02040503050406030204" pitchFamily="18" charset="0"/>
                                </a:rPr>
                                <m:t>MeV</m:t>
                              </m:r>
                            </m:oMath>
                          </a14:m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2009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IJMPA 37 (2022) 26, 2250166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𝑐𝑐𝑐</m:t>
                                </m:r>
                                <m:r>
                                  <a:rPr lang="en" altLang="zh-CN" sz="160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𝑐𝑐𝑐</m:t>
                                </m:r>
                                <m:r>
                                  <a:rPr lang="en-US" altLang="zh-CN" sz="16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altLang="zh-CN" sz="16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𝑏𝑏𝑏𝑏𝑏𝑏</m:t>
                                </m:r>
                              </m:oMath>
                            </m:oMathPara>
                          </a14:m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QCD Sum Rules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i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𝑐𝑐𝑐</m:t>
                              </m:r>
                              <m:r>
                                <a:rPr lang="en" altLang="zh-CN" sz="160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𝑐𝑐𝑐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9.50</m:t>
                              </m:r>
                              <m:r>
                                <a:rPr lang="en-US" altLang="zh-CN" sz="1600" b="0" i="0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</a:rPr>
                                <m:t>9.39 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b="0" i="0" dirty="0" smtClean="0">
                                  <a:latin typeface="Cambria Math" panose="02040503050406030204" pitchFamily="18" charset="0"/>
                                </a:rPr>
                                <m:t>GeV</m:t>
                              </m:r>
                            </m:oMath>
                          </a14:m>
                          <a:endParaRPr lang="en-US" altLang="zh-CN" sz="1600" i="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b="0" kern="1200" dirty="0">
                              <a:solidFill>
                                <a:schemeClr val="dk1"/>
                              </a:solidFill>
                              <a:effectLst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𝑏𝑏𝑏𝑏𝑏𝑏</m:t>
                              </m:r>
                              <m:r>
                                <a:rPr lang="en-US" altLang="zh-CN" sz="1600" b="0" i="1" kern="1200" dirty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28.50/28.39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 b="0" i="0" dirty="0" smtClean="0">
                                  <a:latin typeface="Cambria Math" panose="02040503050406030204" pitchFamily="18" charset="0"/>
                                </a:rPr>
                                <m:t>GeV</m:t>
                              </m:r>
                            </m:oMath>
                          </a14:m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4974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……</a:t>
                          </a:r>
                          <a:endParaRPr lang="en" altLang="zh-CN" sz="1600" b="0" i="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937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4F846DB4-E7D4-0B46-805A-4CE13DAB28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014753"/>
                  </p:ext>
                </p:extLst>
              </p:nvPr>
            </p:nvGraphicFramePr>
            <p:xfrm>
              <a:off x="355601" y="1123780"/>
              <a:ext cx="11498692" cy="5074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4763">
                      <a:extLst>
                        <a:ext uri="{9D8B030D-6E8A-4147-A177-3AD203B41FA5}">
                          <a16:colId xmlns:a16="http://schemas.microsoft.com/office/drawing/2014/main" val="352648903"/>
                        </a:ext>
                      </a:extLst>
                    </a:gridCol>
                    <a:gridCol w="2376000">
                      <a:extLst>
                        <a:ext uri="{9D8B030D-6E8A-4147-A177-3AD203B41FA5}">
                          <a16:colId xmlns:a16="http://schemas.microsoft.com/office/drawing/2014/main" val="1696876860"/>
                        </a:ext>
                      </a:extLst>
                    </a:gridCol>
                    <a:gridCol w="2709929">
                      <a:extLst>
                        <a:ext uri="{9D8B030D-6E8A-4147-A177-3AD203B41FA5}">
                          <a16:colId xmlns:a16="http://schemas.microsoft.com/office/drawing/2014/main" val="1535703071"/>
                        </a:ext>
                      </a:extLst>
                    </a:gridCol>
                    <a:gridCol w="3528000">
                      <a:extLst>
                        <a:ext uri="{9D8B030D-6E8A-4147-A177-3AD203B41FA5}">
                          <a16:colId xmlns:a16="http://schemas.microsoft.com/office/drawing/2014/main" val="2885015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体系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理论方法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主要结论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340543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EPJC 84 (2024) 2, 126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dibaryons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extended chromo-</a:t>
                          </a:r>
                        </a:p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magnetic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2530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2208.03041</a:t>
                          </a:r>
                          <a:endParaRPr kumimoji="1" lang="zh-CN" altLang="en-US" sz="1600" kern="12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</a:t>
                          </a:r>
                          <a:r>
                            <a:rPr lang="en-US" altLang="zh-CN" sz="1600" dirty="0"/>
                            <a:t>hexaquarks</a:t>
                          </a: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0123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PRL 124 (2020) 21, 212001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353333" r="-261702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sz="1600" dirty="0"/>
                            <a:t>无束缚态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409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EPJC</a:t>
                          </a:r>
                          <a:r>
                            <a:rPr kumimoji="1" lang="zh-CN" altLang="en-US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82 (2022) 9, 805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Fully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heavy dibaryons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dirty="0"/>
                            <a:t>constituent quark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468966" r="-360" b="-8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2163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CPL 38 (2021) 10, 101201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568966" r="-261702" b="-7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extended OBE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568966" r="-360" b="-7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99641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PRD</a:t>
                          </a: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 108 (2023) 5, 054037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646667" r="-261702" b="-6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Gaussian expansion 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646667" r="-360" b="-6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140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PRL 127 (2021) 7, 072003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772414" r="-261702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HAL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772414" r="-360" b="-5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635112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P</a:t>
                          </a: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RD 109 (2024) 9, 094032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Hidden/open-charm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hexaquarks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r>
                            <a:rPr lang="en-US" altLang="zh-CN" sz="16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iff</a:t>
                          </a:r>
                          <a:r>
                            <a:rPr lang="en" altLang="zh-CN" sz="1600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usion</a:t>
                          </a: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Monte Carlo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550000" r="-360" b="-23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56652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PRL</a:t>
                          </a: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 130 (2023) 11, 111901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1031034" r="-261702" b="-2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Lattice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1031034" r="-360" b="-26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320099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" altLang="zh-CN" sz="1600" kern="120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IJMPA 37 (2022) 26, 2250166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1277" t="-713043" r="-261702" b="-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QCD Sum Rules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26259" t="-713043" r="-360" b="-6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9742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……</a:t>
                          </a:r>
                          <a:endParaRPr lang="en" altLang="zh-CN" sz="1600" b="0" i="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" altLang="zh-CN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9371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248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QCD</a:t>
            </a:r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求和规则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124744"/>
                <a:ext cx="11568175" cy="5368131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endParaRPr lang="en-US" altLang="zh-CN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流算符：</a:t>
                </a:r>
                <a:endParaRPr lang="en-US" altLang="zh-CN" sz="20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zh-CN" alt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1800" b="0" dirty="0"/>
                  <a:t>： 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sSup>
                      <m:sSup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endParaRPr lang="en-US" altLang="zh-CN" sz="18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800" b="0" dirty="0"/>
                  <a:t>：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1800" b="0" i="1" dirty="0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,(</m:t>
                    </m:r>
                    <m:sSup>
                      <m:sSup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p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800" b="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𝑄𝑄𝑄</m:t>
                        </m:r>
                      </m:sub>
                    </m:sSub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𝑄𝑄𝑄</m:t>
                        </m:r>
                      </m:sub>
                    </m:sSub>
                  </m:oMath>
                </a14:m>
                <a:r>
                  <a:rPr lang="zh-CN" altLang="en-US" sz="1800" dirty="0"/>
                  <a:t>：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zh-CN" altLang="en-US" sz="18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1800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124744"/>
                <a:ext cx="11568175" cy="5368131"/>
              </a:xfrm>
              <a:blipFill>
                <a:blip r:embed="rId3"/>
                <a:stretch>
                  <a:fillRect l="-3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箭头: 上下 1">
            <a:extLst>
              <a:ext uri="{FF2B5EF4-FFF2-40B4-BE49-F238E27FC236}">
                <a16:creationId xmlns:a16="http://schemas.microsoft.com/office/drawing/2014/main" id="{8B61BC4F-0C61-C5F7-B34C-51B63C395E12}"/>
              </a:ext>
            </a:extLst>
          </p:cNvPr>
          <p:cNvSpPr>
            <a:spLocks/>
          </p:cNvSpPr>
          <p:nvPr/>
        </p:nvSpPr>
        <p:spPr>
          <a:xfrm>
            <a:off x="4913393" y="1935128"/>
            <a:ext cx="1988424" cy="1355141"/>
          </a:xfrm>
          <a:prstGeom prst="upDownArrow">
            <a:avLst>
              <a:gd name="adj1" fmla="val 63533"/>
              <a:gd name="adj2" fmla="val 2641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夸克强子对偶性</a:t>
            </a: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8EA5B27C-8D57-372B-8A94-B4052FB572ED}"/>
              </a:ext>
            </a:extLst>
          </p:cNvPr>
          <p:cNvSpPr>
            <a:spLocks/>
          </p:cNvSpPr>
          <p:nvPr/>
        </p:nvSpPr>
        <p:spPr>
          <a:xfrm>
            <a:off x="2764593" y="3218883"/>
            <a:ext cx="2456170" cy="95774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色散关系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3564619-989F-77F8-B23F-CAD44F4839E6}"/>
              </a:ext>
            </a:extLst>
          </p:cNvPr>
          <p:cNvSpPr>
            <a:spLocks/>
          </p:cNvSpPr>
          <p:nvPr/>
        </p:nvSpPr>
        <p:spPr>
          <a:xfrm>
            <a:off x="1583958" y="3249175"/>
            <a:ext cx="1180635" cy="8971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谱密度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0CF1C735-BC08-AAD9-4CAD-1BD4F87FDD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20763" y="3297519"/>
                <a:ext cx="1367268" cy="800478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关联函数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𝚷</m:t>
                          </m:r>
                        </m:e>
                        <m:sup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𝒑𝒉𝒆𝒏</m:t>
                          </m:r>
                        </m:sup>
                      </m:sSup>
                      <m:d>
                        <m:dPr>
                          <m:ctrlP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0CF1C735-BC08-AAD9-4CAD-1BD4F87FD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763" y="3297519"/>
                <a:ext cx="1367268" cy="8004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: 圆角 8">
            <a:extLst>
              <a:ext uri="{FF2B5EF4-FFF2-40B4-BE49-F238E27FC236}">
                <a16:creationId xmlns:a16="http://schemas.microsoft.com/office/drawing/2014/main" id="{9E8AE335-7B1A-E1CB-E6CC-14C8F01A48F9}"/>
              </a:ext>
            </a:extLst>
          </p:cNvPr>
          <p:cNvSpPr>
            <a:spLocks/>
          </p:cNvSpPr>
          <p:nvPr/>
        </p:nvSpPr>
        <p:spPr>
          <a:xfrm>
            <a:off x="7613230" y="2315376"/>
            <a:ext cx="1010092" cy="64726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主方程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E4466723-E587-BD89-F726-6A1A344C59D0}"/>
              </a:ext>
            </a:extLst>
          </p:cNvPr>
          <p:cNvSpPr>
            <a:spLocks/>
          </p:cNvSpPr>
          <p:nvPr/>
        </p:nvSpPr>
        <p:spPr>
          <a:xfrm>
            <a:off x="8623322" y="2236453"/>
            <a:ext cx="1717033" cy="796913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Borel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变换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BAE9601-AEA4-FF61-B0A9-06C369FA33E9}"/>
              </a:ext>
            </a:extLst>
          </p:cNvPr>
          <p:cNvSpPr>
            <a:spLocks/>
          </p:cNvSpPr>
          <p:nvPr/>
        </p:nvSpPr>
        <p:spPr>
          <a:xfrm>
            <a:off x="1560651" y="1096800"/>
            <a:ext cx="1180635" cy="8971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流算符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3D8FB116-FD90-9468-D425-4195514F6CF4}"/>
              </a:ext>
            </a:extLst>
          </p:cNvPr>
          <p:cNvSpPr>
            <a:spLocks/>
          </p:cNvSpPr>
          <p:nvPr/>
        </p:nvSpPr>
        <p:spPr>
          <a:xfrm>
            <a:off x="2741286" y="904006"/>
            <a:ext cx="2482685" cy="1273405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算符乘积展开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(OPE)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D9E85F8E-4F10-5171-89D1-C3C39AED1B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23971" y="1134650"/>
                <a:ext cx="1367268" cy="800478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关联函数</a:t>
                </a:r>
                <a:endPara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CN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𝚷</m:t>
                          </m:r>
                        </m:e>
                        <m:sup>
                          <m: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𝑶𝑷𝑬</m:t>
                          </m:r>
                        </m:sup>
                      </m:sSup>
                      <m:d>
                        <m:dPr>
                          <m:ctrlPr>
                            <a:rPr kumimoji="0" lang="en-US" altLang="zh-CN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kumimoji="0" lang="en-US" altLang="zh-CN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D9E85F8E-4F10-5171-89D1-C3C39AED1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971" y="1134650"/>
                <a:ext cx="1367268" cy="80047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35D7D205-0E20-4967-A8D3-21A8A7318AEE}"/>
              </a:ext>
            </a:extLst>
          </p:cNvPr>
          <p:cNvSpPr>
            <a:spLocks/>
          </p:cNvSpPr>
          <p:nvPr/>
        </p:nvSpPr>
        <p:spPr>
          <a:xfrm>
            <a:off x="6549923" y="2399494"/>
            <a:ext cx="1058835" cy="47903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7F3FAEC-7F24-E5D4-C415-1D34D7DABE60}"/>
              </a:ext>
            </a:extLst>
          </p:cNvPr>
          <p:cNvSpPr>
            <a:spLocks/>
          </p:cNvSpPr>
          <p:nvPr/>
        </p:nvSpPr>
        <p:spPr>
          <a:xfrm>
            <a:off x="10340355" y="2220479"/>
            <a:ext cx="819028" cy="78443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强子质量</a:t>
            </a:r>
          </a:p>
        </p:txBody>
      </p:sp>
    </p:spTree>
    <p:extLst>
      <p:ext uri="{BB962C8B-B14F-4D97-AF65-F5344CB8AC3E}">
        <p14:creationId xmlns:p14="http://schemas.microsoft.com/office/powerpoint/2010/main" val="302097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14776-EBF5-C3FE-1592-1D5BBC986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9007E5E-2B12-48FE-2A92-CC39F30F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圈积分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3A78C01-CEAD-7315-1317-27D965FF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0CC3821A-BC35-FB7F-9E53-ECC210C1BF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1" y="1124744"/>
                <a:ext cx="9374763" cy="5052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000" dirty="0">
                    <a:latin typeface="Cambria Math" panose="02040503050406030204" pitchFamily="18" charset="0"/>
                  </a:rPr>
                  <a:t>OPE</a:t>
                </a:r>
                <a:r>
                  <a:rPr lang="zh-CN" altLang="en-US" sz="2000" dirty="0"/>
                  <a:t>需要计算五圈香蕉图，为提升计算效率，我们使用色散关系迭代法计算</a:t>
                </a:r>
                <a:endParaRPr lang="en-US" altLang="zh-CN" sz="2000" dirty="0"/>
              </a:p>
              <a:p>
                <a:r>
                  <a:rPr lang="zh-CN" altLang="en-US" sz="2000" dirty="0"/>
                  <a:t>香蕉积分定义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endParaRPr kumimoji="1" lang="en-US" altLang="zh-CN" sz="200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hr m:val="∏"/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sup>
                                    </m:sSup>
                                  </m:den>
                                </m:f>
                                <m:f>
                                  <m:f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𝒟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kumimoji="1"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bSup>
                      </m:den>
                    </m:f>
                  </m:oMath>
                </a14:m>
                <a:r>
                  <a:rPr kumimoji="1" lang="zh-CN" altLang="en-US" sz="2000" dirty="0"/>
                  <a:t> </a:t>
                </a:r>
                <a:endParaRPr kumimoji="1" lang="en-US" altLang="zh-CN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色散关系：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zh-CN" sz="2000" dirty="0"/>
                  <a:t> ,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kumimoji="1" lang="en-US" altLang="zh-CN" sz="2000">
                        <a:latin typeface="Cambria Math" panose="02040503050406030204" pitchFamily="18" charset="0"/>
                      </a:rPr>
                      <m:t>Im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kumimoji="1" lang="en-US" altLang="zh-CN" sz="20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注意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000" dirty="0"/>
                  <a:t>具有传播子的形式，并且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sz="2000" dirty="0"/>
                  <a:t>中不含圈动量</a:t>
                </a:r>
                <a:endParaRPr kumimoji="1"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色散关系迭代法</a:t>
                </a:r>
                <a:r>
                  <a:rPr kumimoji="1"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先计算一圈图，得到其色散关系表示，</a:t>
                </a:r>
                <a:r>
                  <a:rPr lang="zh-CN" altLang="en-US" sz="2000" dirty="0"/>
                  <a:t>色散关系中的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000" dirty="0"/>
                  <a:t>可以作为传播子参与下一圈的积分，下一圈依然是一圈图，如此反复</a:t>
                </a:r>
                <a:r>
                  <a:rPr kumimoji="1" lang="zh-CN" alt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kumimoji="1" lang="en-US" altLang="zh-CN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NPB</a:t>
                </a:r>
                <a:r>
                  <a:rPr kumimoji="1" lang="en" altLang="zh-CN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907, 400</a:t>
                </a:r>
                <a:r>
                  <a:rPr kumimoji="1" lang="zh-CN" altLang="en-US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" altLang="zh-CN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(2016)</a:t>
                </a:r>
                <a:r>
                  <a:rPr kumimoji="1" lang="en-US" altLang="zh-CN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kumimoji="1" lang="zh-CN" altLang="en-US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" altLang="zh-CN" sz="1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CPL 41 (2024) 111101</a:t>
                </a:r>
                <a:endParaRPr kumimoji="1" lang="en-US" altLang="zh-CN" sz="19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0CC3821A-BC35-FB7F-9E53-ECC210C1B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1" y="1124744"/>
                <a:ext cx="9374763" cy="5052219"/>
              </a:xfrm>
              <a:blipFill>
                <a:blip r:embed="rId3"/>
                <a:stretch>
                  <a:fillRect l="-406" b="-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EFC0D11-D6DF-EEB7-1704-557ECB29F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692" y="1038638"/>
            <a:ext cx="2088000" cy="13429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973814-C0FE-E8B9-2EF2-5660C49DC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692" y="2640250"/>
            <a:ext cx="2088000" cy="18299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EFE7DB-C029-E73D-115D-C58A7E09D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692" y="4661686"/>
            <a:ext cx="2088000" cy="18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5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ACBA3-3862-9A7F-858B-F1A102702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D406BE48-F736-81B1-C586-A14D99CD4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charset="0"/>
              </a:rPr>
              <a:t>圈积分</a:t>
            </a:r>
            <a:endParaRPr lang="zh-CN" altLang="en-US" sz="4000" dirty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055BFAC-60DC-A8EC-C028-C354A0E0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298E1314-C91C-62E1-F086-F2909761F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3" y="1124744"/>
                <a:ext cx="8642094" cy="5052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/>
                  <a:t>重夸克传播子中含有高幂次传播子：</a:t>
                </a:r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i</m:t>
                        </m:r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bSup>
                      <m:sSub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zh-CN" sz="2000">
                            <a:latin typeface="Cambria Math" panose="02040503050406030204" pitchFamily="18" charset="0"/>
                          </a:rPr>
                          <m:t>i</m:t>
                        </m:r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p>
                        </m:sSup>
                      </m:num>
                      <m:den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𝐺𝐺</m:t>
                        </m:r>
                      </m:e>
                    </m:d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acc>
                              <m:accPr>
                                <m:chr m:val="̂"/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kumimoji="1" lang="zh-CN" altLang="en-US" sz="2000" dirty="0"/>
                  <a:t> 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/>
                  <a:t>对于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kumimoji="1" lang="zh-CN" altLang="en-US" sz="2000" dirty="0"/>
                  <a:t>的含质量的</a:t>
                </a:r>
                <a:r>
                  <a:rPr kumimoji="1" lang="en-US" altLang="zh-CN" sz="2000" dirty="0">
                    <a:latin typeface="Cambria Math" panose="02040503050406030204" pitchFamily="18" charset="0"/>
                  </a:rPr>
                  <a:t>Bubble</a:t>
                </a:r>
                <a:r>
                  <a:rPr kumimoji="1" lang="zh-CN" altLang="en-US" sz="2000" dirty="0"/>
                  <a:t>积分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p>
                            </m:sSup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i</m:t>
                            </m:r>
                            <m:sSup>
                              <m:sSup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</m:den>
                        </m:f>
                      </m:e>
                    </m:nary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bSup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den>
                    </m:f>
                  </m:oMath>
                </a14:m>
                <a:r>
                  <a:rPr kumimoji="1" lang="zh-CN" altLang="en-US" sz="18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kumimoji="1" lang="zh-CN" altLang="en-US" sz="2000" dirty="0"/>
                  <a:t>时需要使用</a:t>
                </a:r>
                <a:r>
                  <a:rPr kumimoji="1" lang="en-US" altLang="zh-CN" sz="2000" dirty="0">
                    <a:latin typeface="Cambria Math" panose="02040503050406030204" pitchFamily="18" charset="0"/>
                  </a:rPr>
                  <a:t>Generalized dispersion relation(GDR)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kumimoji="1" lang="en" altLang="zh-CN" sz="16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CPL 41 (2024) 111101</a:t>
                </a:r>
                <a:endParaRPr kumimoji="1" lang="en-US" altLang="zh-CN" sz="2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>
                    <a:latin typeface="Cambria Math" panose="02040503050406030204" pitchFamily="18" charset="0"/>
                  </a:rPr>
                  <a:t>但</a:t>
                </a:r>
                <a:r>
                  <a:rPr kumimoji="1" lang="en-US" altLang="zh-CN" sz="2000" dirty="0">
                    <a:latin typeface="Cambria Math" panose="02040503050406030204" pitchFamily="18" charset="0"/>
                  </a:rPr>
                  <a:t>GDR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计算通常较为繁琐，为了回避</a:t>
                </a:r>
                <a:r>
                  <a:rPr kumimoji="1" lang="en-US" altLang="zh-CN" sz="2000" dirty="0">
                    <a:latin typeface="Cambria Math" panose="02040503050406030204" pitchFamily="18" charset="0"/>
                  </a:rPr>
                  <a:t>GDR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，我们采取如下策略：</a:t>
                </a:r>
                <a:endParaRPr kumimoji="1" lang="en-US" altLang="zh-CN" sz="200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CN" sz="1900" dirty="0">
                    <a:latin typeface="Cambria Math" panose="02040503050406030204" pitchFamily="18" charset="0"/>
                  </a:rPr>
                  <a:t>(b)</a:t>
                </a:r>
                <a:r>
                  <a:rPr kumimoji="1" lang="zh-CN" altLang="en-US" sz="1900" dirty="0">
                    <a:latin typeface="Cambria Math" panose="02040503050406030204" pitchFamily="18" charset="0"/>
                  </a:rPr>
                  <a:t>图，交换积分次序使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9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19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1900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kumimoji="1" lang="en-US" altLang="zh-CN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9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19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9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zh-CN" sz="190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CN" sz="1900" dirty="0">
                    <a:latin typeface="Cambria Math" panose="02040503050406030204" pitchFamily="18" charset="0"/>
                  </a:rPr>
                  <a:t>(c)</a:t>
                </a:r>
                <a:r>
                  <a:rPr kumimoji="1" lang="zh-CN" altLang="en-US" sz="1900" dirty="0">
                    <a:latin typeface="Cambria Math" panose="02040503050406030204" pitchFamily="18" charset="0"/>
                  </a:rPr>
                  <a:t>图，前三圈使用费曼参数法，后两圈再色散关系迭代</a:t>
                </a:r>
                <a:endParaRPr kumimoji="1" lang="en-US" altLang="zh-CN" sz="19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298E1314-C91C-62E1-F086-F2909761F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3" y="1124744"/>
                <a:ext cx="8642094" cy="5052219"/>
              </a:xfrm>
              <a:blipFill>
                <a:blip r:embed="rId3"/>
                <a:stretch>
                  <a:fillRect l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D4AA934-57FE-6858-DE58-8B0D8764B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832" y="4368208"/>
            <a:ext cx="1800000" cy="19667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947FAC-4A44-0F8A-AE54-24662DA23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748" y="4348197"/>
            <a:ext cx="1800000" cy="1986722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54D11DFD-35FD-BDB4-A6A2-8F57AF675A0E}"/>
              </a:ext>
            </a:extLst>
          </p:cNvPr>
          <p:cNvSpPr/>
          <p:nvPr/>
        </p:nvSpPr>
        <p:spPr>
          <a:xfrm>
            <a:off x="4304980" y="2265005"/>
            <a:ext cx="967706" cy="2444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09C60D0-E01C-3A40-8169-CA17DD6D3377}"/>
              </a:ext>
            </a:extLst>
          </p:cNvPr>
          <p:cNvSpPr/>
          <p:nvPr/>
        </p:nvSpPr>
        <p:spPr>
          <a:xfrm>
            <a:off x="7278598" y="2265004"/>
            <a:ext cx="967706" cy="2444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D77A67E-0F94-5641-9A59-5642432E42F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9097" y="966787"/>
            <a:ext cx="3039118" cy="30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54936" y="89917"/>
            <a:ext cx="9153283" cy="717951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圈积分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C72B-AAE1-42CF-B2ED-F3110E0FE69E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78" y="938783"/>
                <a:ext cx="11829234" cy="555409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/>
                  <a:t>我们采用逐圈费曼参数化的方式，得到了任意香蕉积分的不连续性的通式</a:t>
                </a: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Kaiti SC" panose="02010600040101010101" pitchFamily="2" charset="-122"/>
                  <a:ea typeface="Kaiti SC" panose="02010600040101010101" pitchFamily="2" charset="-12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2000" dirty="0">
                  <a:latin typeface="Kaiti SC" panose="02010600040101010101" pitchFamily="2" charset="-122"/>
                  <a:ea typeface="Kaiti SC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Kaiti SC" panose="02010600040101010101" pitchFamily="2" charset="-122"/>
                  <a:ea typeface="Kaiti SC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Kaiti SC" panose="02010600040101010101" pitchFamily="2" charset="-122"/>
                  <a:ea typeface="Kaiti SC" panose="02010600040101010101" pitchFamily="2" charset="-122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2400" dirty="0">
                  <a:latin typeface="Kaiti SC" panose="02010600040101010101" pitchFamily="2" charset="-122"/>
                  <a:ea typeface="Kaiti SC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/>
                  <a:t>以上公式已完全程序化，可直接用于任何强子态质量谱的计算 </a:t>
                </a:r>
                <a:r>
                  <a:rPr kumimoji="1" lang="en" altLang="zh-CN" sz="16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Banana integrals in QCD Sum Rules</a:t>
                </a:r>
                <a:r>
                  <a:rPr kumimoji="1" lang="en-US" altLang="zh-CN" sz="16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kumimoji="1" lang="zh-CN" altLang="en-US" sz="16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kumimoji="1" lang="en" altLang="zh-CN" sz="16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preparing</a:t>
                </a:r>
                <a:endParaRPr kumimoji="1"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000" dirty="0"/>
                  <a:t>基于以上结果，我们正在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开发</a:t>
                </a:r>
                <a:r>
                  <a:rPr kumimoji="1" lang="en-US" altLang="zh-CN" sz="2000" dirty="0">
                    <a:latin typeface="Cambria Math" panose="02040503050406030204" pitchFamily="18" charset="0"/>
                  </a:rPr>
                  <a:t>QCD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求和规则</a:t>
                </a:r>
                <a:r>
                  <a:rPr kumimoji="1" lang="zh-CN" altLang="en-US" sz="2000" dirty="0"/>
                  <a:t>自动计算程序包</a:t>
                </a:r>
                <a14:m>
                  <m:oMath xmlns:m="http://schemas.openxmlformats.org/officeDocument/2006/math"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𝑇𝑧</m:t>
                    </m:r>
                    <m:acc>
                      <m:accPr>
                        <m:chr m:val="́"/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zh-CN" altLang="en-US" sz="2000" dirty="0">
                    <a:latin typeface="Kaiti SC" panose="02010600040101010101" pitchFamily="2" charset="-122"/>
                    <a:ea typeface="Kaiti SC" panose="02010600040101010101" pitchFamily="2" charset="-122"/>
                  </a:rPr>
                  <a:t> </a:t>
                </a:r>
                <a:r>
                  <a:rPr kumimoji="1" lang="en-US" altLang="zh-CN" sz="2000" dirty="0">
                    <a:latin typeface="Kaiti SC" panose="02010600040101010101" pitchFamily="2" charset="-122"/>
                    <a:ea typeface="Kaiti SC" panose="02010600040101010101" pitchFamily="2" charset="-122"/>
                  </a:rPr>
                  <a:t>(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Kaiti SC" panose="02010600040101010101" pitchFamily="2" charset="-122"/>
                    <a:ea typeface="Kaiti SC" panose="02010600040101010101" pitchFamily="2" charset="-122"/>
                  </a:rPr>
                  <a:t>T</a:t>
                </a:r>
                <a:r>
                  <a:rPr kumimoji="1" lang="en-US" altLang="zh-CN" sz="2000" dirty="0">
                    <a:latin typeface="Kaiti SC" panose="02010600040101010101" pitchFamily="2" charset="-122"/>
                    <a:ea typeface="Kaiti SC" panose="02010600040101010101" pitchFamily="2" charset="-122"/>
                  </a:rPr>
                  <a:t>heori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Kaiti SC" panose="02010600040101010101" pitchFamily="2" charset="-122"/>
                    <a:ea typeface="Kaiti SC" panose="02010600040101010101" pitchFamily="2" charset="-122"/>
                  </a:rPr>
                  <a:t>z</a:t>
                </a:r>
                <a:r>
                  <a:rPr kumimoji="1" lang="en-US" altLang="zh-CN" sz="2000" dirty="0">
                    <a:latin typeface="Kaiti SC" panose="02010600040101010101" pitchFamily="2" charset="-122"/>
                    <a:ea typeface="Kaiti SC" panose="02010600040101010101" pitchFamily="2" charset="-122"/>
                  </a:rPr>
                  <a:t>ed package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Kaiti SC" panose="02010600040101010101" pitchFamily="2" charset="-122"/>
                    <a:ea typeface="Kaiti SC" panose="02010600040101010101" pitchFamily="2" charset="-122"/>
                  </a:rPr>
                  <a:t>o</a:t>
                </a:r>
                <a:r>
                  <a:rPr kumimoji="1" lang="en-US" altLang="zh-CN" sz="2000" dirty="0">
                    <a:latin typeface="Kaiti SC" panose="02010600040101010101" pitchFamily="2" charset="-122"/>
                    <a:ea typeface="Kaiti SC" panose="02010600040101010101" pitchFamily="2" charset="-122"/>
                  </a:rPr>
                  <a:t>f</a:t>
                </a:r>
                <a:r>
                  <a:rPr kumimoji="1" lang="zh-CN" altLang="en-US" sz="2000" dirty="0">
                    <a:latin typeface="Kaiti SC" panose="02010600040101010101" pitchFamily="2" charset="-122"/>
                    <a:ea typeface="Kaiti SC" panose="02010600040101010101" pitchFamily="2" charset="-122"/>
                  </a:rPr>
                  <a:t> </a:t>
                </a:r>
                <a:r>
                  <a:rPr kumimoji="1" lang="en-US" altLang="zh-CN" sz="2000" dirty="0">
                    <a:latin typeface="Kaiti SC" panose="02010600040101010101" pitchFamily="2" charset="-122"/>
                    <a:ea typeface="Kaiti SC" panose="02010600040101010101" pitchFamily="2" charset="-122"/>
                  </a:rPr>
                  <a:t>sum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Kaiti SC" panose="02010600040101010101" pitchFamily="2" charset="-122"/>
                    <a:ea typeface="Kaiti SC" panose="02010600040101010101" pitchFamily="2" charset="-122"/>
                  </a:rPr>
                  <a:t>r</a:t>
                </a:r>
                <a:r>
                  <a:rPr kumimoji="1" lang="en-US" altLang="zh-CN" sz="2000" dirty="0">
                    <a:latin typeface="Kaiti SC" panose="02010600040101010101" pitchFamily="2" charset="-122"/>
                    <a:ea typeface="Kaiti SC" panose="02010600040101010101" pitchFamily="2" charset="-122"/>
                  </a:rPr>
                  <a:t>ules)</a:t>
                </a:r>
                <a:endParaRPr kumimoji="1" lang="en-US" altLang="zh-CN" sz="2000" dirty="0"/>
              </a:p>
            </p:txBody>
          </p:sp>
        </mc:Choice>
        <mc:Fallback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4C20C4F-50E4-054E-9742-577D8A3DA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78" y="938783"/>
                <a:ext cx="11829234" cy="5554090"/>
              </a:xfrm>
              <a:blipFill>
                <a:blip r:embed="rId3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4C088C18-93F9-854C-B8DA-8D7B188E8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02" y="3935104"/>
            <a:ext cx="5553900" cy="7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8CC3E2C-9C67-DA47-AF19-F14F9596E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64" y="1554623"/>
            <a:ext cx="3278688" cy="64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456585-23E5-B54D-82C5-FE8E259BA1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2388" y="1382649"/>
            <a:ext cx="5980020" cy="864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E14304-A82E-464A-AB33-AA19510249D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03" y="2132669"/>
            <a:ext cx="6091594" cy="9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889555-0CFC-A04C-A6C5-363C9A6779F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02" y="2998488"/>
            <a:ext cx="8032404" cy="936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6A01872-89C0-BD48-9BDC-677EDDD26B1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1632" y="2377564"/>
            <a:ext cx="2739288" cy="20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1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11763</TotalTime>
  <Words>1607</Words>
  <Application>Microsoft Macintosh PowerPoint</Application>
  <PresentationFormat>宽屏</PresentationFormat>
  <Paragraphs>285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黑体</vt:lpstr>
      <vt:lpstr>Microsoft YaHei</vt:lpstr>
      <vt:lpstr>Microsoft YaHei</vt:lpstr>
      <vt:lpstr>Kaiti SC</vt:lpstr>
      <vt:lpstr>Arial</vt:lpstr>
      <vt:lpstr>Cambria Math</vt:lpstr>
      <vt:lpstr>Office 主题​​</vt:lpstr>
      <vt:lpstr>Spectroscopy of fully-heavy hexaquark states within QCD sum rules</vt:lpstr>
      <vt:lpstr>夸克模型与奇特态强子</vt:lpstr>
      <vt:lpstr>三粲偶素的产生</vt:lpstr>
      <vt:lpstr>三粲偶素体系</vt:lpstr>
      <vt:lpstr>全重六夸克</vt:lpstr>
      <vt:lpstr>QCD求和规则</vt:lpstr>
      <vt:lpstr>圈积分</vt:lpstr>
      <vt:lpstr>圈积分</vt:lpstr>
      <vt:lpstr>圈积分</vt:lpstr>
      <vt:lpstr>三粲偶素质量谱分析</vt:lpstr>
      <vt:lpstr>三粲偶素质量谱分析</vt:lpstr>
      <vt:lpstr>Ω_QQQ Ω_QQQ质量谱分析</vt:lpstr>
      <vt:lpstr>Ω_QQQ Ω_QQQ质量谱分析</vt:lpstr>
      <vt:lpstr>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严 昕玥</dc:creator>
  <cp:lastModifiedBy>Microsoft Office User</cp:lastModifiedBy>
  <cp:revision>831</cp:revision>
  <cp:lastPrinted>2026-04-26T03:47:03Z</cp:lastPrinted>
  <dcterms:created xsi:type="dcterms:W3CDTF">2021-12-01T00:32:12Z</dcterms:created>
  <dcterms:modified xsi:type="dcterms:W3CDTF">2026-04-26T06:08:05Z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