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84" r:id="rId2"/>
    <p:sldId id="285" r:id="rId3"/>
    <p:sldId id="810" r:id="rId4"/>
    <p:sldId id="1761" r:id="rId5"/>
    <p:sldId id="1280" r:id="rId6"/>
    <p:sldId id="288" r:id="rId7"/>
    <p:sldId id="993" r:id="rId8"/>
    <p:sldId id="1762" r:id="rId9"/>
    <p:sldId id="1013" r:id="rId10"/>
    <p:sldId id="1267" r:id="rId11"/>
    <p:sldId id="1274" r:id="rId12"/>
    <p:sldId id="1283" r:id="rId13"/>
    <p:sldId id="1284" r:id="rId14"/>
    <p:sldId id="1285" r:id="rId15"/>
    <p:sldId id="1286" r:id="rId16"/>
    <p:sldId id="1287" r:id="rId17"/>
    <p:sldId id="1271" r:id="rId18"/>
    <p:sldId id="1268" r:id="rId19"/>
    <p:sldId id="1269" r:id="rId20"/>
    <p:sldId id="1273" r:id="rId21"/>
    <p:sldId id="1288" r:id="rId22"/>
    <p:sldId id="1289" r:id="rId23"/>
    <p:sldId id="994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62"/>
    <p:restoredTop sz="94643"/>
  </p:normalViewPr>
  <p:slideViewPr>
    <p:cSldViewPr snapToGrid="0" snapToObjects="1">
      <p:cViewPr varScale="1">
        <p:scale>
          <a:sx n="124" d="100"/>
          <a:sy n="124" d="100"/>
        </p:scale>
        <p:origin x="9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8EF98-E4F7-D84F-AB9F-52598B5A5E77}" type="datetimeFigureOut">
              <a:rPr lang="en-US" smtClean="0"/>
              <a:t>4/21/26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9EA38-1E4F-1845-B761-94BA17EAF9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818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995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7FB66-E90E-DE7C-0D10-D6DC8FB5F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B47541-D9B3-FC76-3A47-5874ADA25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E1B35E-FC2A-A2C1-362F-A53AD7540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71A85-0DE7-3537-8084-572300E0A8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401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5A76E-0357-BF7F-C6AF-AD5B8A2A7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218C2B-68CD-17E7-9C0C-174E0F78FE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CCA1A4-81EC-6027-1AFB-ABC9CCBD3B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3331B-0B3C-1D83-B449-DFEBA7C53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281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112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 front was first proposed by Dirac, at 1949. </a:t>
            </a:r>
          </a:p>
          <a:p>
            <a:r>
              <a:rPr lang="en-US" dirty="0"/>
              <a:t>1. First, what is light-front.</a:t>
            </a:r>
            <a:r>
              <a:rPr lang="en-US" baseline="0" dirty="0"/>
              <a:t>  Different from equal time theory. </a:t>
            </a:r>
            <a:r>
              <a:rPr lang="en-US" dirty="0"/>
              <a:t>We define light-front time as a linear combination of the regular time and one of the spatial coordinate, usually we choose z direction.</a:t>
            </a:r>
            <a:r>
              <a:rPr lang="zh-CN" altLang="en-US" dirty="0"/>
              <a:t> </a:t>
            </a:r>
            <a:endParaRPr lang="en-US" altLang="zh-CN" dirty="0"/>
          </a:p>
          <a:p>
            <a:pPr marL="228600" indent="-228600">
              <a:buAutoNum type="arabicPeriod" startAt="2"/>
            </a:pPr>
            <a:r>
              <a:rPr lang="en-US" dirty="0"/>
              <a:t>So our field quantized</a:t>
            </a:r>
            <a:r>
              <a:rPr lang="en-US" baseline="0" dirty="0"/>
              <a:t> at this equal light-front time plane. Where in equal time quantization, they quantized at this equal time plane. </a:t>
            </a:r>
          </a:p>
          <a:p>
            <a:pPr marL="228600" indent="-228600">
              <a:buAutoNum type="arabicPeriod" startAt="2"/>
            </a:pPr>
            <a:r>
              <a:rPr lang="en-US" baseline="0" dirty="0"/>
              <a:t>X minus is longitudinal coordinate. P minus is light front Hamiltonian. P plus is longitudinal momentum.</a:t>
            </a:r>
          </a:p>
          <a:p>
            <a:pPr marL="228600" indent="-228600">
              <a:buAutoNum type="arabicPeriod" startAt="2"/>
            </a:pPr>
            <a:r>
              <a:rPr lang="en-US" baseline="0" dirty="0"/>
              <a:t>This is light front version of </a:t>
            </a:r>
            <a:r>
              <a:rPr lang="en-US" baseline="0" dirty="0" err="1"/>
              <a:t>schordinger</a:t>
            </a:r>
            <a:r>
              <a:rPr lang="en-US" baseline="0" dirty="0"/>
              <a:t> equation.</a:t>
            </a:r>
          </a:p>
          <a:p>
            <a:pPr marL="228600" indent="-228600">
              <a:buAutoNum type="arabicPeriod" startAt="2"/>
            </a:pPr>
            <a:r>
              <a:rPr lang="en-US" baseline="0" dirty="0"/>
              <a:t>Please note that it is not just a </a:t>
            </a:r>
            <a:r>
              <a:rPr lang="en-US" baseline="0" dirty="0" err="1"/>
              <a:t>coodernate</a:t>
            </a:r>
            <a:r>
              <a:rPr lang="en-US" baseline="0" dirty="0"/>
              <a:t> transformation, it is a new theory in a different quantization.</a:t>
            </a:r>
          </a:p>
          <a:p>
            <a:pPr marL="228600" indent="-228600">
              <a:buAutoNum type="arabicPeriod" startAt="2"/>
            </a:pPr>
            <a:r>
              <a:rPr lang="en-US" baseline="0" dirty="0"/>
              <a:t>Why go to light front? For we can get Frame Independent wavefunction. Which </a:t>
            </a:r>
            <a:r>
              <a:rPr lang="en-US" baseline="0" dirty="0" err="1"/>
              <a:t>encods</a:t>
            </a:r>
            <a:r>
              <a:rPr lang="en-US" baseline="0" dirty="0"/>
              <a:t> all the information of the bound state structure. It has simple vacuum structure. The theory is boost invariant. And there is no square root in Hamiltonian p minus.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810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876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6925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439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727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0D041-358F-21BE-03C0-04D7408BC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5B0E60-14FB-DA1F-EFFC-11EF01ECB1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376768-9907-801E-C040-53D7DF664B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B565A-21B3-536F-C7AB-9F8CB1B2A1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719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8D85D-8409-F76E-18E9-756AC6962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FF5BE9-3108-1C69-974B-6044148BFA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43B9F7-02DC-A4B4-A8B1-0E485C82B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D9A89-A91B-2FFC-0A45-C42678B70A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938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4DEC5-FA3B-5BE7-58B0-B4C954EA0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0BDEB8-BE78-475B-FE19-A407283807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EBE1DE-EEBD-00B0-06FC-2CB305538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15296-2E0D-A9B4-E5A3-3CF11A7C53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095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E864A-EA85-4915-B208-BEFBE5D6F4D5}" type="datetime1">
              <a:rPr lang="en-US" altLang="zh-CN" smtClean="0"/>
              <a:t>4/21/26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416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E23E-C808-4352-B3EA-C18481719448}" type="datetime1">
              <a:rPr lang="en-US" altLang="zh-CN" smtClean="0"/>
              <a:t>4/21/26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693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D08F-FCA9-45E8-AD50-EF71847B1C5C}" type="datetime1">
              <a:rPr lang="en-US" altLang="zh-CN" smtClean="0"/>
              <a:t>4/21/26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43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8D2A4-E5CD-4605-B4B3-7776018356CF}" type="datetime1">
              <a:rPr lang="en-US" altLang="zh-CN" smtClean="0"/>
              <a:t>4/21/26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478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D1B3-2726-4DB8-BB1A-0F59FF1F779A}" type="datetime1">
              <a:rPr lang="en-US" altLang="zh-CN" smtClean="0"/>
              <a:t>4/21/26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98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F36D-2348-4A1B-BB99-A9570BFF1CD1}" type="datetime1">
              <a:rPr lang="en-US" altLang="zh-CN" smtClean="0"/>
              <a:t>4/21/26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947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906EC-90D5-4981-BD49-F20F9C5500A6}" type="datetime1">
              <a:rPr lang="en-US" altLang="zh-CN" smtClean="0"/>
              <a:t>4/21/26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43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0DC3B-F03A-453C-8EA2-AA9ED6B98288}" type="datetime1">
              <a:rPr lang="en-US" altLang="zh-CN" smtClean="0"/>
              <a:t>4/21/26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9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54CE-BA3A-4F03-B2C9-DD262F1C4024}" type="datetime1">
              <a:rPr lang="en-US" altLang="zh-CN" smtClean="0"/>
              <a:t>4/21/26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545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36878-2883-4413-8BB8-51C445F84C17}" type="datetime1">
              <a:rPr lang="en-US" altLang="zh-CN" smtClean="0"/>
              <a:t>4/21/26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775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0437B-F7B1-4321-8976-DC7E826FABC5}" type="datetime1">
              <a:rPr lang="en-US" altLang="zh-CN" smtClean="0"/>
              <a:t>4/21/26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09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F7AF1-F2A1-49B3-9DC9-081DDFF837D7}" type="datetime1">
              <a:rPr lang="en-US" altLang="zh-CN" smtClean="0"/>
              <a:t>4/21/26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17E62-5302-CA42-88E9-9567224DCE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03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9.png"/><Relationship Id="rId7" Type="http://schemas.openxmlformats.org/officeDocument/2006/relationships/image" Target="../media/image300.png"/><Relationship Id="rId12" Type="http://schemas.openxmlformats.org/officeDocument/2006/relationships/image" Target="../media/image3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image" Target="../media/image330.png"/><Relationship Id="rId5" Type="http://schemas.openxmlformats.org/officeDocument/2006/relationships/image" Target="../media/image41.png"/><Relationship Id="rId10" Type="http://schemas.openxmlformats.org/officeDocument/2006/relationships/image" Target="../media/image331.png"/><Relationship Id="rId4" Type="http://schemas.openxmlformats.org/officeDocument/2006/relationships/image" Target="../media/image40.png"/><Relationship Id="rId9" Type="http://schemas.openxmlformats.org/officeDocument/2006/relationships/image" Target="../media/image3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470.png"/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450.png"/><Relationship Id="rId5" Type="http://schemas.openxmlformats.org/officeDocument/2006/relationships/image" Target="../media/image45.png"/><Relationship Id="rId15" Type="http://schemas.openxmlformats.org/officeDocument/2006/relationships/image" Target="../media/image490.png"/><Relationship Id="rId10" Type="http://schemas.openxmlformats.org/officeDocument/2006/relationships/image" Target="../media/image440.png"/><Relationship Id="rId4" Type="http://schemas.openxmlformats.org/officeDocument/2006/relationships/image" Target="../media/image43.png"/><Relationship Id="rId9" Type="http://schemas.openxmlformats.org/officeDocument/2006/relationships/image" Target="../media/image430.png"/><Relationship Id="rId14" Type="http://schemas.openxmlformats.org/officeDocument/2006/relationships/image" Target="../media/image4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13" Type="http://schemas.openxmlformats.org/officeDocument/2006/relationships/image" Target="../media/image600.png"/><Relationship Id="rId3" Type="http://schemas.openxmlformats.org/officeDocument/2006/relationships/image" Target="../media/image58.png"/><Relationship Id="rId7" Type="http://schemas.openxmlformats.org/officeDocument/2006/relationships/image" Target="../media/image550.png"/><Relationship Id="rId12" Type="http://schemas.openxmlformats.org/officeDocument/2006/relationships/image" Target="../media/image590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5" Type="http://schemas.openxmlformats.org/officeDocument/2006/relationships/image" Target="../media/image62.png"/><Relationship Id="rId10" Type="http://schemas.openxmlformats.org/officeDocument/2006/relationships/image" Target="../media/image580.png"/><Relationship Id="rId4" Type="http://schemas.openxmlformats.org/officeDocument/2006/relationships/image" Target="../media/image59.png"/><Relationship Id="rId9" Type="http://schemas.openxmlformats.org/officeDocument/2006/relationships/image" Target="../media/image570.png"/><Relationship Id="rId14" Type="http://schemas.openxmlformats.org/officeDocument/2006/relationships/image" Target="../media/image6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13" Type="http://schemas.openxmlformats.org/officeDocument/2006/relationships/image" Target="../media/image71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57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680.png"/><Relationship Id="rId1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6.png"/><Relationship Id="rId7" Type="http://schemas.openxmlformats.org/officeDocument/2006/relationships/image" Target="../media/image790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57.png"/><Relationship Id="rId5" Type="http://schemas.openxmlformats.org/officeDocument/2006/relationships/image" Target="../media/image78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png"/><Relationship Id="rId18" Type="http://schemas.openxmlformats.org/officeDocument/2006/relationships/image" Target="../media/image101.png"/><Relationship Id="rId3" Type="http://schemas.openxmlformats.org/officeDocument/2006/relationships/image" Target="../media/image88.png"/><Relationship Id="rId12" Type="http://schemas.openxmlformats.org/officeDocument/2006/relationships/image" Target="../media/image57.pn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99.png"/><Relationship Id="rId10" Type="http://schemas.openxmlformats.org/officeDocument/2006/relationships/image" Target="../media/image95.png"/><Relationship Id="rId19" Type="http://schemas.openxmlformats.org/officeDocument/2006/relationships/image" Target="../media/image102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3" Type="http://schemas.openxmlformats.org/officeDocument/2006/relationships/image" Target="../media/image103.png"/><Relationship Id="rId12" Type="http://schemas.openxmlformats.org/officeDocument/2006/relationships/image" Target="../media/image57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09.png"/><Relationship Id="rId5" Type="http://schemas.openxmlformats.org/officeDocument/2006/relationships/image" Target="../media/image105.png"/><Relationship Id="rId15" Type="http://schemas.openxmlformats.org/officeDocument/2006/relationships/image" Target="../media/image112.png"/><Relationship Id="rId10" Type="http://schemas.openxmlformats.org/officeDocument/2006/relationships/image" Target="../media/image108.png"/><Relationship Id="rId19" Type="http://schemas.openxmlformats.org/officeDocument/2006/relationships/image" Target="../media/image50.png"/><Relationship Id="rId4" Type="http://schemas.openxmlformats.org/officeDocument/2006/relationships/image" Target="../media/image104.png"/><Relationship Id="rId9" Type="http://schemas.openxmlformats.org/officeDocument/2006/relationships/image" Target="../media/image107.png"/><Relationship Id="rId14" Type="http://schemas.openxmlformats.org/officeDocument/2006/relationships/image" Target="../media/image1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30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image" Target="../media/image116.png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5" Type="http://schemas.openxmlformats.org/officeDocument/2006/relationships/image" Target="../media/image127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0.png"/><Relationship Id="rId3" Type="http://schemas.openxmlformats.org/officeDocument/2006/relationships/image" Target="../media/image130.png"/><Relationship Id="rId7" Type="http://schemas.openxmlformats.org/officeDocument/2006/relationships/image" Target="../media/image13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0.png"/><Relationship Id="rId5" Type="http://schemas.openxmlformats.org/officeDocument/2006/relationships/image" Target="../media/image1270.png"/><Relationship Id="rId4" Type="http://schemas.openxmlformats.org/officeDocument/2006/relationships/image" Target="../media/image1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1.png"/><Relationship Id="rId5" Type="http://schemas.openxmlformats.org/officeDocument/2006/relationships/image" Target="../media/image136.png"/><Relationship Id="rId10" Type="http://schemas.openxmlformats.org/officeDocument/2006/relationships/image" Target="../media/image140.png"/><Relationship Id="rId4" Type="http://schemas.openxmlformats.org/officeDocument/2006/relationships/image" Target="../media/image135.png"/><Relationship Id="rId9" Type="http://schemas.openxmlformats.org/officeDocument/2006/relationships/image" Target="../media/image139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12" Type="http://schemas.openxmlformats.org/officeDocument/2006/relationships/image" Target="../media/image1520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52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1.png"/><Relationship Id="rId7" Type="http://schemas.openxmlformats.org/officeDocument/2006/relationships/image" Target="../media/image157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1" Type="http://schemas.openxmlformats.org/officeDocument/2006/relationships/image" Target="../media/image1520.png"/><Relationship Id="rId5" Type="http://schemas.openxmlformats.org/officeDocument/2006/relationships/image" Target="../media/image15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520.png"/><Relationship Id="rId3" Type="http://schemas.openxmlformats.org/officeDocument/2006/relationships/image" Target="../media/image161.png"/><Relationship Id="rId7" Type="http://schemas.openxmlformats.org/officeDocument/2006/relationships/image" Target="../media/image166.png"/><Relationship Id="rId12" Type="http://schemas.openxmlformats.org/officeDocument/2006/relationships/image" Target="../media/image1700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69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5.emf"/><Relationship Id="rId18" Type="http://schemas.openxmlformats.org/officeDocument/2006/relationships/image" Target="../media/image5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emf"/><Relationship Id="rId12" Type="http://schemas.openxmlformats.org/officeDocument/2006/relationships/image" Target="../media/image14.emf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0.emf"/><Relationship Id="rId15" Type="http://schemas.openxmlformats.org/officeDocument/2006/relationships/image" Target="../media/image52.png"/><Relationship Id="rId10" Type="http://schemas.openxmlformats.org/officeDocument/2006/relationships/image" Target="../media/image13.emf"/><Relationship Id="rId4" Type="http://schemas.openxmlformats.org/officeDocument/2006/relationships/image" Target="../media/image9.emf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8.png"/><Relationship Id="rId7" Type="http://schemas.openxmlformats.org/officeDocument/2006/relationships/image" Target="../media/image46.png"/><Relationship Id="rId12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56.png"/><Relationship Id="rId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image" Target="../media/image19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近物所全貌">
            <a:extLst>
              <a:ext uri="{FF2B5EF4-FFF2-40B4-BE49-F238E27FC236}">
                <a16:creationId xmlns:a16="http://schemas.microsoft.com/office/drawing/2014/main" id="{DCDBC2B3-78F7-ADB1-7D28-20D36E181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7" b="8201"/>
          <a:stretch/>
        </p:blipFill>
        <p:spPr bwMode="auto">
          <a:xfrm>
            <a:off x="1864006" y="3792835"/>
            <a:ext cx="5658643" cy="195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34216B-E294-E343-8B0F-83B112A22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917" y="210031"/>
            <a:ext cx="8676165" cy="1088982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Heavy Meson on the Light-front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34978-2498-5A46-9662-D28CC54A37B6}"/>
              </a:ext>
            </a:extLst>
          </p:cNvPr>
          <p:cNvSpPr txBox="1"/>
          <p:nvPr/>
        </p:nvSpPr>
        <p:spPr>
          <a:xfrm>
            <a:off x="129165" y="6053485"/>
            <a:ext cx="8885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>
                <a:solidFill>
                  <a:srgbClr val="0000FF"/>
                </a:solidFill>
                <a:ea typeface="宋体"/>
              </a:rPr>
              <a:t>第八届全国重味物理与量子色动力学研讨会</a:t>
            </a:r>
            <a:r>
              <a:rPr lang="en-US" altLang="ja-JP" sz="2400" b="1" dirty="0">
                <a:solidFill>
                  <a:srgbClr val="0000FF"/>
                </a:solidFill>
                <a:ea typeface="宋体"/>
              </a:rPr>
              <a:t> </a:t>
            </a:r>
            <a:r>
              <a:rPr lang="ja-JP" altLang="en-US" sz="2400" b="1">
                <a:solidFill>
                  <a:srgbClr val="0000FF"/>
                </a:solidFill>
                <a:ea typeface="宋体"/>
              </a:rPr>
              <a:t>重庆</a:t>
            </a:r>
            <a:r>
              <a:rPr lang="zh-CN" altLang="en-US" sz="2400" b="1" dirty="0">
                <a:solidFill>
                  <a:srgbClr val="0000FF"/>
                </a:solidFill>
                <a:ea typeface="宋体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ea typeface="宋体"/>
              </a:rPr>
              <a:t>2026</a:t>
            </a:r>
            <a:r>
              <a:rPr lang="zh-CN" altLang="en-US" sz="2400" b="1" dirty="0">
                <a:solidFill>
                  <a:srgbClr val="0000FF"/>
                </a:solidFill>
                <a:ea typeface="宋体"/>
              </a:rPr>
              <a:t>年</a:t>
            </a:r>
            <a:r>
              <a:rPr lang="en-US" altLang="zh-CN" sz="2400" b="1" dirty="0">
                <a:solidFill>
                  <a:srgbClr val="0000FF"/>
                </a:solidFill>
                <a:ea typeface="宋体"/>
              </a:rPr>
              <a:t>4</a:t>
            </a:r>
            <a:r>
              <a:rPr lang="zh-CN" altLang="en-US" sz="2400" b="1" dirty="0">
                <a:solidFill>
                  <a:srgbClr val="0000FF"/>
                </a:solidFill>
                <a:ea typeface="宋体"/>
              </a:rPr>
              <a:t>月</a:t>
            </a:r>
            <a:r>
              <a:rPr lang="en-US" altLang="zh-CN" sz="2400" b="1" dirty="0">
                <a:solidFill>
                  <a:srgbClr val="0000FF"/>
                </a:solidFill>
                <a:ea typeface="宋体"/>
              </a:rPr>
              <a:t>27</a:t>
            </a:r>
            <a:r>
              <a:rPr lang="zh-CN" altLang="en-US" sz="2400" b="1" dirty="0">
                <a:solidFill>
                  <a:srgbClr val="0000FF"/>
                </a:solidFill>
                <a:ea typeface="宋体"/>
              </a:rPr>
              <a:t>日</a:t>
            </a:r>
            <a:endParaRPr lang="en-US" altLang="zh-CN" sz="2400" b="1" dirty="0">
              <a:solidFill>
                <a:srgbClr val="0000FF"/>
              </a:solidFill>
              <a:ea typeface="宋体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DCB6D69-83CD-634E-B299-FF0551B1A6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>
            <a:off x="7541231" y="3943863"/>
            <a:ext cx="1602769" cy="1602769"/>
          </a:xfrm>
          <a:prstGeom prst="rect">
            <a:avLst/>
          </a:prstGeom>
        </p:spPr>
      </p:pic>
      <p:pic>
        <p:nvPicPr>
          <p:cNvPr id="25" name="图片 6">
            <a:extLst>
              <a:ext uri="{FF2B5EF4-FFF2-40B4-BE49-F238E27FC236}">
                <a16:creationId xmlns:a16="http://schemas.microsoft.com/office/drawing/2014/main" id="{A056CBCB-E030-584C-AC5B-AA91BC162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8" y="3750829"/>
            <a:ext cx="1674185" cy="187193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6C63370-762A-378B-F161-AAF090DE0E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130" y="1849500"/>
            <a:ext cx="8076851" cy="291721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zh-CN" dirty="0">
                <a:solidFill>
                  <a:srgbClr val="008000"/>
                </a:solidFill>
              </a:rPr>
              <a:t> </a:t>
            </a:r>
            <a:r>
              <a:rPr lang="en-US" altLang="zh-CN" sz="3200" dirty="0" err="1">
                <a:solidFill>
                  <a:srgbClr val="008000"/>
                </a:solidFill>
              </a:rPr>
              <a:t>Xingbo</a:t>
            </a:r>
            <a:r>
              <a:rPr lang="en-US" altLang="zh-CN" sz="3200" dirty="0">
                <a:solidFill>
                  <a:srgbClr val="008000"/>
                </a:solidFill>
              </a:rPr>
              <a:t> Zhao,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altLang="zh-CN" sz="3200" dirty="0">
                <a:solidFill>
                  <a:srgbClr val="008000"/>
                </a:solidFill>
              </a:rPr>
              <a:t>Jiatong Wu, </a:t>
            </a:r>
            <a:r>
              <a:rPr lang="en-US" altLang="zh-CN" sz="3200" dirty="0" err="1">
                <a:solidFill>
                  <a:srgbClr val="008000"/>
                </a:solidFill>
              </a:rPr>
              <a:t>Hengfei</a:t>
            </a:r>
            <a:r>
              <a:rPr lang="en-US" altLang="zh-CN" sz="3200" dirty="0">
                <a:solidFill>
                  <a:srgbClr val="008000"/>
                </a:solidFill>
              </a:rPr>
              <a:t> Zhao,</a:t>
            </a:r>
          </a:p>
          <a:p>
            <a:pPr>
              <a:lnSpc>
                <a:spcPct val="80000"/>
              </a:lnSpc>
            </a:pPr>
            <a:r>
              <a:rPr lang="en-US" altLang="zh-CN" sz="3200" dirty="0">
                <a:solidFill>
                  <a:srgbClr val="008000"/>
                </a:solidFill>
              </a:rPr>
              <a:t>Kaiyu Fu, James P. Vary</a:t>
            </a:r>
            <a:endParaRPr lang="en-US" sz="2200" dirty="0"/>
          </a:p>
          <a:p>
            <a:r>
              <a:rPr lang="en-US" sz="22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Institute of Modern Physics, CAS, Lanzhou, China</a:t>
            </a:r>
          </a:p>
          <a:p>
            <a:r>
              <a:rPr lang="en-US" sz="22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Iowa State University, Ames, US</a:t>
            </a:r>
          </a:p>
          <a:p>
            <a:endParaRPr lang="en-US" dirty="0">
              <a:solidFill>
                <a:srgbClr val="008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235FDFC1-A0F2-36CF-7D78-35EE483880D8}"/>
                  </a:ext>
                </a:extLst>
              </p:cNvPr>
              <p:cNvSpPr txBox="1"/>
              <p:nvPr/>
            </p:nvSpPr>
            <p:spPr>
              <a:xfrm>
                <a:off x="7801618" y="1657320"/>
                <a:ext cx="3654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400">
                          <a:solidFill>
                            <a:srgbClr val="008000"/>
                          </a:solidFill>
                          <a:latin typeface="Cambria Math" charset="0"/>
                        </a:rPr>
                        <m:t>†</m:t>
                      </m:r>
                    </m:oMath>
                  </m:oMathPara>
                </a14:m>
                <a:endParaRPr lang="en-US" sz="2400" dirty="0">
                  <a:solidFill>
                    <a:srgbClr val="008000"/>
                  </a:solidFill>
                </a:endParaRPr>
              </a:p>
            </p:txBody>
          </p:sp>
        </mc:Choice>
        <mc:Fallback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235FDFC1-A0F2-36CF-7D78-35EE48388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618" y="1657320"/>
                <a:ext cx="365402" cy="461665"/>
              </a:xfrm>
              <a:prstGeom prst="rect">
                <a:avLst/>
              </a:prstGeom>
              <a:blipFill>
                <a:blip r:embed="rId6"/>
                <a:stretch>
                  <a:fillRect l="-6667" r="-6667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4AC3A27D-C95B-4CA0-2A09-AD47845C5481}"/>
                  </a:ext>
                </a:extLst>
              </p:cNvPr>
              <p:cNvSpPr txBox="1"/>
              <p:nvPr/>
            </p:nvSpPr>
            <p:spPr>
              <a:xfrm>
                <a:off x="5425130" y="1657320"/>
                <a:ext cx="3654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400" smtClean="0">
                          <a:solidFill>
                            <a:srgbClr val="008000"/>
                          </a:solidFill>
                          <a:latin typeface="Cambria Math" charset="0"/>
                        </a:rPr>
                        <m:t>†</m:t>
                      </m:r>
                    </m:oMath>
                  </m:oMathPara>
                </a14:m>
                <a:endParaRPr lang="en-US" sz="2400" dirty="0">
                  <a:solidFill>
                    <a:srgbClr val="008000"/>
                  </a:solidFill>
                </a:endParaRPr>
              </a:p>
            </p:txBody>
          </p:sp>
        </mc:Choice>
        <mc:Fallback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4AC3A27D-C95B-4CA0-2A09-AD47845C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5130" y="1657320"/>
                <a:ext cx="365402" cy="461665"/>
              </a:xfrm>
              <a:prstGeom prst="rect">
                <a:avLst/>
              </a:prstGeom>
              <a:blipFill>
                <a:blip r:embed="rId7"/>
                <a:stretch>
                  <a:fillRect l="-6667" r="-3333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id="{FE5D0C7F-0CF5-8F42-1271-75582F4563DA}"/>
                  </a:ext>
                </a:extLst>
              </p:cNvPr>
              <p:cNvSpPr txBox="1"/>
              <p:nvPr/>
            </p:nvSpPr>
            <p:spPr>
              <a:xfrm>
                <a:off x="1556620" y="2773079"/>
                <a:ext cx="3414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400">
                          <a:solidFill>
                            <a:srgbClr val="008000"/>
                          </a:solidFill>
                          <a:latin typeface="Cambria Math" charset="0"/>
                        </a:rPr>
                        <m:t>†</m:t>
                      </m:r>
                    </m:oMath>
                  </m:oMathPara>
                </a14:m>
                <a:endParaRPr lang="en-US" sz="2400" dirty="0">
                  <a:solidFill>
                    <a:srgbClr val="008000"/>
                  </a:solidFill>
                </a:endParaRPr>
              </a:p>
            </p:txBody>
          </p:sp>
        </mc:Choice>
        <mc:Fallback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id="{FE5D0C7F-0CF5-8F42-1271-75582F456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620" y="2773079"/>
                <a:ext cx="341446" cy="461665"/>
              </a:xfrm>
              <a:prstGeom prst="rect">
                <a:avLst/>
              </a:prstGeom>
              <a:blipFill>
                <a:blip r:embed="rId8"/>
                <a:stretch>
                  <a:fillRect l="-10714" r="-10714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3">
            <a:extLst>
              <a:ext uri="{FF2B5EF4-FFF2-40B4-BE49-F238E27FC236}">
                <a16:creationId xmlns:a16="http://schemas.microsoft.com/office/drawing/2014/main" id="{9417DCAC-771D-B5EA-5FF6-B7A510EA5BDF}"/>
              </a:ext>
            </a:extLst>
          </p:cNvPr>
          <p:cNvSpPr txBox="1"/>
          <p:nvPr/>
        </p:nvSpPr>
        <p:spPr>
          <a:xfrm>
            <a:off x="6525316" y="2239387"/>
            <a:ext cx="305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*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25">
                <a:extLst>
                  <a:ext uri="{FF2B5EF4-FFF2-40B4-BE49-F238E27FC236}">
                    <a16:creationId xmlns:a16="http://schemas.microsoft.com/office/drawing/2014/main" id="{A5C9EAE5-0376-F1E9-402D-CCBCF7B5C20A}"/>
                  </a:ext>
                </a:extLst>
              </p:cNvPr>
              <p:cNvSpPr txBox="1"/>
              <p:nvPr/>
            </p:nvSpPr>
            <p:spPr>
              <a:xfrm>
                <a:off x="3415532" y="1657320"/>
                <a:ext cx="3654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400">
                          <a:solidFill>
                            <a:srgbClr val="008000"/>
                          </a:solidFill>
                          <a:latin typeface="Cambria Math" charset="0"/>
                        </a:rPr>
                        <m:t>†</m:t>
                      </m:r>
                    </m:oMath>
                  </m:oMathPara>
                </a14:m>
                <a:endParaRPr lang="en-US" sz="2400" dirty="0">
                  <a:solidFill>
                    <a:srgbClr val="008000"/>
                  </a:solidFill>
                </a:endParaRPr>
              </a:p>
            </p:txBody>
          </p:sp>
        </mc:Choice>
        <mc:Fallback>
          <p:sp>
            <p:nvSpPr>
              <p:cNvPr id="17" name="TextBox 25">
                <a:extLst>
                  <a:ext uri="{FF2B5EF4-FFF2-40B4-BE49-F238E27FC236}">
                    <a16:creationId xmlns:a16="http://schemas.microsoft.com/office/drawing/2014/main" id="{A5C9EAE5-0376-F1E9-402D-CCBCF7B5C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532" y="1657320"/>
                <a:ext cx="365402" cy="461665"/>
              </a:xfrm>
              <a:prstGeom prst="rect">
                <a:avLst/>
              </a:prstGeom>
              <a:blipFill>
                <a:blip r:embed="rId9"/>
                <a:stretch>
                  <a:fillRect l="-6667" r="-6667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4">
                <a:extLst>
                  <a:ext uri="{FF2B5EF4-FFF2-40B4-BE49-F238E27FC236}">
                    <a16:creationId xmlns:a16="http://schemas.microsoft.com/office/drawing/2014/main" id="{F1F6795F-8F68-3035-3B20-42352EFD2D2E}"/>
                  </a:ext>
                </a:extLst>
              </p:cNvPr>
              <p:cNvSpPr txBox="1"/>
              <p:nvPr/>
            </p:nvSpPr>
            <p:spPr>
              <a:xfrm>
                <a:off x="4022486" y="2202811"/>
                <a:ext cx="4652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400">
                          <a:solidFill>
                            <a:srgbClr val="008000"/>
                          </a:solidFill>
                          <a:latin typeface="Cambria Math" charset="0"/>
                        </a:rPr>
                        <m:t>†</m:t>
                      </m:r>
                    </m:oMath>
                  </m:oMathPara>
                </a14:m>
                <a:endParaRPr lang="en-US" sz="2400" dirty="0">
                  <a:solidFill>
                    <a:srgbClr val="008000"/>
                  </a:solidFill>
                </a:endParaRPr>
              </a:p>
            </p:txBody>
          </p:sp>
        </mc:Choice>
        <mc:Fallback>
          <p:sp>
            <p:nvSpPr>
              <p:cNvPr id="20" name="TextBox 14">
                <a:extLst>
                  <a:ext uri="{FF2B5EF4-FFF2-40B4-BE49-F238E27FC236}">
                    <a16:creationId xmlns:a16="http://schemas.microsoft.com/office/drawing/2014/main" id="{F1F6795F-8F68-3035-3B20-42352EFD2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2486" y="2202811"/>
                <a:ext cx="465212" cy="461665"/>
              </a:xfrm>
              <a:prstGeom prst="rect">
                <a:avLst/>
              </a:prstGeom>
              <a:blipFill>
                <a:blip r:embed="rId10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15">
            <a:extLst>
              <a:ext uri="{FF2B5EF4-FFF2-40B4-BE49-F238E27FC236}">
                <a16:creationId xmlns:a16="http://schemas.microsoft.com/office/drawing/2014/main" id="{5DBBFD68-92F4-8BCD-5D0A-5BCDCBC08D93}"/>
              </a:ext>
            </a:extLst>
          </p:cNvPr>
          <p:cNvSpPr txBox="1"/>
          <p:nvPr/>
        </p:nvSpPr>
        <p:spPr>
          <a:xfrm>
            <a:off x="2566320" y="3265905"/>
            <a:ext cx="33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26784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9">
            <a:extLst>
              <a:ext uri="{FF2B5EF4-FFF2-40B4-BE49-F238E27FC236}">
                <a16:creationId xmlns:a16="http://schemas.microsoft.com/office/drawing/2014/main" id="{6E19F708-FDCE-3B21-F6E1-70FD3C36F802}"/>
              </a:ext>
            </a:extLst>
          </p:cNvPr>
          <p:cNvSpPr txBox="1"/>
          <p:nvPr/>
        </p:nvSpPr>
        <p:spPr>
          <a:xfrm>
            <a:off x="4501663" y="5798904"/>
            <a:ext cx="4795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Lattice: [</a:t>
            </a:r>
            <a:r>
              <a:rPr lang="en-US" altLang="zh-CN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Davies, et al, 1996, Allison, et al, 2005, </a:t>
            </a:r>
          </a:p>
          <a:p>
            <a:r>
              <a:rPr lang="en-US" altLang="zh-CN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Gregory, et al, 2010, </a:t>
            </a:r>
            <a:r>
              <a:rPr lang="en-US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Liu, et al, 2012, Aarts</a:t>
            </a:r>
            <a:r>
              <a:rPr lang="en-US" altLang="zh-CN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 al, 2014</a:t>
            </a:r>
            <a:r>
              <a:rPr lang="en-US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5E0C707-7EF7-E9C1-4A66-E0FDE21ECE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755" y="3637205"/>
            <a:ext cx="4391126" cy="28048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E5940DF-2AAA-381D-A57F-F80B1CE29EC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755" y="719889"/>
            <a:ext cx="4463245" cy="28197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927766D-2531-1619-3F49-1C13869850D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9784" y="719889"/>
            <a:ext cx="4597451" cy="28242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9"/>
              <p:cNvSpPr txBox="1"/>
              <p:nvPr/>
            </p:nvSpPr>
            <p:spPr>
              <a:xfrm>
                <a:off x="4499881" y="6270908"/>
                <a:ext cx="4009224" cy="344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OGE(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altLang="zh-CN" sz="1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CN" sz="16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zh-CN" sz="16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altLang="zh-CN" sz="1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CN" sz="16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: [Yang Li, et al, 2017]</a:t>
                </a:r>
              </a:p>
            </p:txBody>
          </p:sp>
        </mc:Choice>
        <mc:Fallback xmlns="">
          <p:sp>
            <p:nvSpPr>
              <p:cNvPr id="12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881" y="6270908"/>
                <a:ext cx="4009224" cy="344005"/>
              </a:xfrm>
              <a:prstGeom prst="rect">
                <a:avLst/>
              </a:prstGeom>
              <a:blipFill>
                <a:blip r:embed="rId6"/>
                <a:stretch>
                  <a:fillRect l="-760" t="-3571" b="-232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9"/>
              <p:cNvSpPr txBox="1"/>
              <p:nvPr/>
            </p:nvSpPr>
            <p:spPr>
              <a:xfrm>
                <a:off x="4501663" y="6511461"/>
                <a:ext cx="314323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OGE(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altLang="zh-CN" sz="1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CN" sz="16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: [Shuo Tang, et al, 2018]</a:t>
                </a:r>
              </a:p>
            </p:txBody>
          </p:sp>
        </mc:Choice>
        <mc:Fallback xmlns="">
          <p:sp>
            <p:nvSpPr>
              <p:cNvPr id="2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1663" y="6511461"/>
                <a:ext cx="3143233" cy="338554"/>
              </a:xfrm>
              <a:prstGeom prst="rect">
                <a:avLst/>
              </a:prstGeom>
              <a:blipFill>
                <a:blip r:embed="rId7"/>
                <a:stretch>
                  <a:fillRect l="-969" t="-5357" r="-194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/>
              <p:cNvSpPr txBox="1"/>
              <p:nvPr/>
            </p:nvSpPr>
            <p:spPr>
              <a:xfrm>
                <a:off x="323164" y="6443230"/>
                <a:ext cx="4248836" cy="388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tx1"/>
                    </a:solidFill>
                  </a:rPr>
                  <a:t>This Work: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=12,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=17,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64" y="6443230"/>
                <a:ext cx="4248836" cy="388761"/>
              </a:xfrm>
              <a:prstGeom prst="rect">
                <a:avLst/>
              </a:prstGeom>
              <a:blipFill>
                <a:blip r:embed="rId8"/>
                <a:stretch>
                  <a:fillRect l="-1148" t="-7813" b="-203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2566E3D1-ACF3-4F88-B6D7-C8D70033DDC9}"/>
              </a:ext>
            </a:extLst>
          </p:cNvPr>
          <p:cNvSpPr txBox="1"/>
          <p:nvPr/>
        </p:nvSpPr>
        <p:spPr>
          <a:xfrm>
            <a:off x="203200" y="253635"/>
            <a:ext cx="2409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a typeface="宋体" panose="02010600030101010101" pitchFamily="2" charset="-122"/>
              </a:rPr>
              <a:t>Mass spectrum</a:t>
            </a:r>
            <a:endParaRPr lang="zh-CN" altLang="en-US" sz="2800" dirty="0">
              <a:ea typeface="宋体" panose="02010600030101010101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FF2FFC7-D496-44F8-9D4A-09271718108E}"/>
              </a:ext>
            </a:extLst>
          </p:cNvPr>
          <p:cNvSpPr txBox="1"/>
          <p:nvPr/>
        </p:nvSpPr>
        <p:spPr>
          <a:xfrm>
            <a:off x="2545314" y="719889"/>
            <a:ext cx="165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Charmonium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7126CBB-5E3C-4A1F-9C3B-408901EF2B77}"/>
              </a:ext>
            </a:extLst>
          </p:cNvPr>
          <p:cNvSpPr txBox="1"/>
          <p:nvPr/>
        </p:nvSpPr>
        <p:spPr>
          <a:xfrm>
            <a:off x="7181337" y="719889"/>
            <a:ext cx="172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Bottomonium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0DD06A7-9547-4AAC-B25D-1766E5E45C87}"/>
                  </a:ext>
                </a:extLst>
              </p:cNvPr>
              <p:cNvSpPr txBox="1"/>
              <p:nvPr/>
            </p:nvSpPr>
            <p:spPr>
              <a:xfrm>
                <a:off x="2926314" y="3675003"/>
                <a:ext cx="1270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meson</a:t>
                </a:r>
                <a:endParaRPr lang="zh-CN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0DD06A7-9547-4AAC-B25D-1766E5E45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314" y="3675003"/>
                <a:ext cx="1270000" cy="400110"/>
              </a:xfrm>
              <a:prstGeom prst="rect">
                <a:avLst/>
              </a:prstGeom>
              <a:blipFill>
                <a:blip r:embed="rId9"/>
                <a:stretch>
                  <a:fillRect t="-9231" r="-481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760B47F-819E-4B6C-9AC7-C524CDA8C028}"/>
                  </a:ext>
                </a:extLst>
              </p:cNvPr>
              <p:cNvSpPr/>
              <p:nvPr/>
            </p:nvSpPr>
            <p:spPr>
              <a:xfrm>
                <a:off x="4501663" y="4793178"/>
                <a:ext cx="4168491" cy="9455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Times New Roman" panose="02020603050405020304" pitchFamily="18" charset="0"/>
                  </a:rPr>
                  <a:t>Agree with PDG and OGE results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Times New Roman" panose="02020603050405020304" pitchFamily="18" charset="0"/>
                  </a:rPr>
                  <a:t>Fix parameter:</a:t>
                </a:r>
              </a:p>
              <a:p>
                <a:r>
                  <a:rPr lang="en-US" altLang="zh-CN" b="1" dirty="0">
                    <a:cs typeface="Times New Roman" panose="02020603050405020304" pitchFamily="18" charset="0"/>
                  </a:rPr>
                  <a:t> 	</a:t>
                </a:r>
                <a14:m>
                  <m:oMath xmlns:m="http://schemas.openxmlformats.org/officeDocument/2006/math"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altLang="zh-CN" i="1" dirty="0"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i="1" dirty="0"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zh-CN" i="1" dirty="0"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zh-CN" i="1" dirty="0">
                    <a:cs typeface="Times New Roman" panose="02020603050405020304" pitchFamily="18" charset="0"/>
                  </a:rPr>
                  <a:t>,</a:t>
                </a:r>
                <a:r>
                  <a:rPr lang="en-US" altLang="zh-CN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altLang="zh-CN" i="1" dirty="0"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altLang="zh-CN" b="0" i="1" baseline="-250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𝑖𝑛𝑠𝑡</m:t>
                    </m:r>
                  </m:oMath>
                </a14:m>
                <a:endParaRPr lang="zh-CN" altLang="en-US" i="1" baseline="-25000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760B47F-819E-4B6C-9AC7-C524CDA8C0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1663" y="4793178"/>
                <a:ext cx="4168491" cy="945580"/>
              </a:xfrm>
              <a:prstGeom prst="rect">
                <a:avLst/>
              </a:prstGeom>
              <a:blipFill>
                <a:blip r:embed="rId10"/>
                <a:stretch>
                  <a:fillRect l="-877" t="-3226" b="-77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0864BC7-6E03-4C3C-B970-A25090E1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04A215A-7760-3241-369C-A48BE28F325D}"/>
                  </a:ext>
                </a:extLst>
              </p:cNvPr>
              <p:cNvSpPr txBox="1"/>
              <p:nvPr/>
            </p:nvSpPr>
            <p:spPr>
              <a:xfrm>
                <a:off x="5658870" y="3524525"/>
                <a:ext cx="2279278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ba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=−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04A215A-7760-3241-369C-A48BE28F3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870" y="3524525"/>
                <a:ext cx="2279278" cy="818366"/>
              </a:xfrm>
              <a:prstGeom prst="rect">
                <a:avLst/>
              </a:prstGeom>
              <a:blipFill>
                <a:blip r:embed="rId11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9E48050-043C-AC54-73AB-16BB7BB4B0CE}"/>
                  </a:ext>
                </a:extLst>
              </p:cNvPr>
              <p:cNvSpPr txBox="1"/>
              <p:nvPr/>
            </p:nvSpPr>
            <p:spPr>
              <a:xfrm>
                <a:off x="5234846" y="4413110"/>
                <a:ext cx="3514424" cy="3161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9E48050-043C-AC54-73AB-16BB7BB4B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846" y="4413110"/>
                <a:ext cx="3514424" cy="316177"/>
              </a:xfrm>
              <a:prstGeom prst="rect">
                <a:avLst/>
              </a:prstGeom>
              <a:blipFill>
                <a:blip r:embed="rId12"/>
                <a:stretch>
                  <a:fillRect l="-1215" b="-21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6546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5E48DE2-B539-45F1-F856-8DA2AC581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295" y="3897897"/>
            <a:ext cx="3828774" cy="23019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097A0E-9396-55B4-3EF4-BBAD7058F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72" y="3892722"/>
            <a:ext cx="3845715" cy="23121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21BD7FC-962E-F391-B3D8-04DE9E2A4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236" y="1206087"/>
            <a:ext cx="3890893" cy="23019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3DC465-887E-A6EB-49F7-D477D754D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873" y="1200994"/>
            <a:ext cx="3890893" cy="2312128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6FA893D5-B87A-4857-9C58-22DA8A20FD36}"/>
              </a:ext>
            </a:extLst>
          </p:cNvPr>
          <p:cNvSpPr txBox="1"/>
          <p:nvPr/>
        </p:nvSpPr>
        <p:spPr>
          <a:xfrm>
            <a:off x="4099385" y="3313974"/>
            <a:ext cx="165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Charmonium S-wave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CD6A3BA9-E051-41E2-92DF-1E51679743EF}"/>
                  </a:ext>
                </a:extLst>
              </p:cNvPr>
              <p:cNvSpPr txBox="1"/>
              <p:nvPr/>
            </p:nvSpPr>
            <p:spPr>
              <a:xfrm>
                <a:off x="203200" y="253635"/>
                <a:ext cx="34635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ea typeface="宋体" panose="02010600030101010101" pitchFamily="2" charset="-122"/>
                  </a:rPr>
                  <a:t>Wave function </a:t>
                </a:r>
                <a:r>
                  <a:rPr lang="en-US" altLang="zh-CN" sz="2800" dirty="0">
                    <a:solidFill>
                      <a:schemeClr val="tx1"/>
                    </a:solidFill>
                    <a:ea typeface="宋体" panose="02010600030101010101" pitchFamily="2" charset="-122"/>
                  </a:rPr>
                  <a:t>in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800" dirty="0">
                    <a:ea typeface="宋体" panose="02010600030101010101" pitchFamily="2" charset="-122"/>
                  </a:rPr>
                  <a:t> </a:t>
                </a:r>
                <a:endParaRPr lang="zh-CN" altLang="en-US" sz="2800" dirty="0"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CD6A3BA9-E051-41E2-92DF-1E5167974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253635"/>
                <a:ext cx="3463512" cy="523220"/>
              </a:xfrm>
              <a:prstGeom prst="rect">
                <a:avLst/>
              </a:prstGeom>
              <a:blipFill>
                <a:blip r:embed="rId7"/>
                <a:stretch>
                  <a:fillRect l="-3650" t="-139024" r="-9489" b="-20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D2AE9E2-DDA6-443D-BCC1-C719A427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8CC4F8E-F43B-44AE-6350-817DBF119590}"/>
                  </a:ext>
                </a:extLst>
              </p:cNvPr>
              <p:cNvSpPr txBox="1"/>
              <p:nvPr/>
            </p:nvSpPr>
            <p:spPr>
              <a:xfrm>
                <a:off x="1983962" y="836755"/>
                <a:ext cx="10279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8CC4F8E-F43B-44AE-6350-817DBF119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962" y="836755"/>
                <a:ext cx="1027937" cy="369332"/>
              </a:xfrm>
              <a:prstGeom prst="rect">
                <a:avLst/>
              </a:prstGeom>
              <a:blipFill>
                <a:blip r:embed="rId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E8BC6AC-F041-72C0-D921-33496704E9AE}"/>
                  </a:ext>
                </a:extLst>
              </p:cNvPr>
              <p:cNvSpPr txBox="1"/>
              <p:nvPr/>
            </p:nvSpPr>
            <p:spPr>
              <a:xfrm>
                <a:off x="6457950" y="831662"/>
                <a:ext cx="1027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1" smtClean="0">
                          <a:latin typeface="Cambria Math" panose="02040503050406030204" pitchFamily="18" charset="0"/>
                        </a:rPr>
                        <m:t>J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zh-CN" b="0" i="1" smtClean="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E8BC6AC-F041-72C0-D921-33496704E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0" y="831662"/>
                <a:ext cx="1027938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29D10C8-E73B-B6D6-885D-757D0E9EE0E7}"/>
                  </a:ext>
                </a:extLst>
              </p:cNvPr>
              <p:cNvSpPr txBox="1"/>
              <p:nvPr/>
            </p:nvSpPr>
            <p:spPr>
              <a:xfrm>
                <a:off x="1983962" y="3523390"/>
                <a:ext cx="10279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29D10C8-E73B-B6D6-885D-757D0E9EE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962" y="3523390"/>
                <a:ext cx="1027937" cy="369332"/>
              </a:xfrm>
              <a:prstGeom prst="rect">
                <a:avLst/>
              </a:prstGeom>
              <a:blipFill>
                <a:blip r:embed="rId10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EEC966E-9455-B4C3-E93A-B9876A9556AD}"/>
                  </a:ext>
                </a:extLst>
              </p:cNvPr>
              <p:cNvSpPr txBox="1"/>
              <p:nvPr/>
            </p:nvSpPr>
            <p:spPr>
              <a:xfrm>
                <a:off x="6457950" y="3518297"/>
                <a:ext cx="1027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1" smtClean="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EEC966E-9455-B4C3-E93A-B9876A955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0" y="3518297"/>
                <a:ext cx="1027938" cy="369332"/>
              </a:xfrm>
              <a:prstGeom prst="rect">
                <a:avLst/>
              </a:prstGeom>
              <a:blipFill>
                <a:blip r:embed="rId11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CE26EA29-B62B-E1E5-6529-F970B0D6AB1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7665" y="1414001"/>
            <a:ext cx="468670" cy="18861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93E1E5B-7D58-CE3F-3858-73F1D499A672}"/>
                  </a:ext>
                </a:extLst>
              </p:cNvPr>
              <p:cNvSpPr txBox="1"/>
              <p:nvPr/>
            </p:nvSpPr>
            <p:spPr>
              <a:xfrm>
                <a:off x="2785788" y="1046199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=0.643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93E1E5B-7D58-CE3F-3858-73F1D499A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788" y="1046199"/>
                <a:ext cx="1726627" cy="357534"/>
              </a:xfrm>
              <a:prstGeom prst="rect">
                <a:avLst/>
              </a:prstGeom>
              <a:blipFill>
                <a:blip r:embed="rId13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BA0351E-3B6E-347F-79DB-808C228A1AC4}"/>
                  </a:ext>
                </a:extLst>
              </p:cNvPr>
              <p:cNvSpPr txBox="1"/>
              <p:nvPr/>
            </p:nvSpPr>
            <p:spPr>
              <a:xfrm>
                <a:off x="7354972" y="1046199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=0.639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BA0351E-3B6E-347F-79DB-808C228A1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972" y="1046199"/>
                <a:ext cx="1726627" cy="357534"/>
              </a:xfrm>
              <a:prstGeom prst="rect">
                <a:avLst/>
              </a:prstGeom>
              <a:blipFill>
                <a:blip r:embed="rId1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AC120C4-58A2-945F-76AD-52A25C374818}"/>
                  </a:ext>
                </a:extLst>
              </p:cNvPr>
              <p:cNvSpPr txBox="1"/>
              <p:nvPr/>
            </p:nvSpPr>
            <p:spPr>
              <a:xfrm>
                <a:off x="2785788" y="3777901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=0.504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AC120C4-58A2-945F-76AD-52A25C374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788" y="3777901"/>
                <a:ext cx="1726627" cy="357534"/>
              </a:xfrm>
              <a:prstGeom prst="rect">
                <a:avLst/>
              </a:prstGeom>
              <a:blipFill>
                <a:blip r:embed="rId15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75D24985-ADDE-E7C4-84C5-188A384B139F}"/>
                  </a:ext>
                </a:extLst>
              </p:cNvPr>
              <p:cNvSpPr txBox="1"/>
              <p:nvPr/>
            </p:nvSpPr>
            <p:spPr>
              <a:xfrm>
                <a:off x="7354972" y="3777901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=0.529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75D24985-ADDE-E7C4-84C5-188A384B1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972" y="3777901"/>
                <a:ext cx="1726627" cy="357534"/>
              </a:xfrm>
              <a:prstGeom prst="rect">
                <a:avLst/>
              </a:prstGeom>
              <a:blipFill>
                <a:blip r:embed="rId16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62BDCE78-AFCE-C9F2-200C-CED415715FB8}"/>
              </a:ext>
            </a:extLst>
          </p:cNvPr>
          <p:cNvSpPr txBox="1"/>
          <p:nvPr/>
        </p:nvSpPr>
        <p:spPr>
          <a:xfrm>
            <a:off x="61110" y="6204849"/>
            <a:ext cx="5808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Longitudinal direction nodal structure is less pronounced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Absence of explicit rotational symmetry</a:t>
            </a:r>
            <a:endParaRPr lang="zh-CN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6CFCC1-D537-84C5-2570-898C9F3C4013}"/>
              </a:ext>
            </a:extLst>
          </p:cNvPr>
          <p:cNvSpPr txBox="1"/>
          <p:nvPr/>
        </p:nvSpPr>
        <p:spPr>
          <a:xfrm>
            <a:off x="3811713" y="32877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[arXiv:2603.08114]</a:t>
            </a:r>
          </a:p>
        </p:txBody>
      </p:sp>
    </p:spTree>
    <p:extLst>
      <p:ext uri="{BB962C8B-B14F-4D97-AF65-F5344CB8AC3E}">
        <p14:creationId xmlns:p14="http://schemas.microsoft.com/office/powerpoint/2010/main" val="3179244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21D6A-C239-4FF1-8C69-2129B871C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9E2E755-0460-99D3-A9BC-3ACADB5F2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107" y="3990716"/>
            <a:ext cx="3828775" cy="22484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AB42F-B778-B8B3-CF2D-2F3485410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" y="3963988"/>
            <a:ext cx="3828774" cy="23019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FE9E208-39CC-52F6-741B-FAB7A0FAB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356" y="1227447"/>
            <a:ext cx="3823526" cy="22454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D797F5F-EA18-99D4-4090-A5C449766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872" y="1199178"/>
            <a:ext cx="3828774" cy="230194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017E459-8791-9345-0A85-32F2AF303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1F6C574-3CDA-227E-1740-C5C979A71F0A}"/>
                  </a:ext>
                </a:extLst>
              </p:cNvPr>
              <p:cNvSpPr txBox="1"/>
              <p:nvPr/>
            </p:nvSpPr>
            <p:spPr>
              <a:xfrm>
                <a:off x="1983962" y="836755"/>
                <a:ext cx="10279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1F6C574-3CDA-227E-1740-C5C979A71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962" y="836755"/>
                <a:ext cx="1027937" cy="369332"/>
              </a:xfrm>
              <a:prstGeom prst="rect">
                <a:avLst/>
              </a:prstGeom>
              <a:blipFill>
                <a:blip r:embed="rId7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EE14632-3C4A-C54C-0045-EA58E2B344C0}"/>
                  </a:ext>
                </a:extLst>
              </p:cNvPr>
              <p:cNvSpPr txBox="1"/>
              <p:nvPr/>
            </p:nvSpPr>
            <p:spPr>
              <a:xfrm>
                <a:off x="6457950" y="831662"/>
                <a:ext cx="1027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EE14632-3C4A-C54C-0045-EA58E2B34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0" y="831662"/>
                <a:ext cx="1027938" cy="369332"/>
              </a:xfrm>
              <a:prstGeom prst="rect">
                <a:avLst/>
              </a:prstGeom>
              <a:blipFill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134C7CF-2A9F-3354-68EB-0212D9BA891F}"/>
                  </a:ext>
                </a:extLst>
              </p:cNvPr>
              <p:cNvSpPr txBox="1"/>
              <p:nvPr/>
            </p:nvSpPr>
            <p:spPr>
              <a:xfrm>
                <a:off x="1983962" y="3523390"/>
                <a:ext cx="10279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134C7CF-2A9F-3354-68EB-0212D9BA89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962" y="3523390"/>
                <a:ext cx="102793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32EFBBC-52A8-6847-9AFF-021CC4D2BA72}"/>
                  </a:ext>
                </a:extLst>
              </p:cNvPr>
              <p:cNvSpPr txBox="1"/>
              <p:nvPr/>
            </p:nvSpPr>
            <p:spPr>
              <a:xfrm>
                <a:off x="6457950" y="3518297"/>
                <a:ext cx="1027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32EFBBC-52A8-6847-9AFF-021CC4D2B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0" y="3518297"/>
                <a:ext cx="1027938" cy="369332"/>
              </a:xfrm>
              <a:prstGeom prst="rect">
                <a:avLst/>
              </a:prstGeom>
              <a:blipFill>
                <a:blip r:embed="rId10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6EEF499B-C0D8-4A49-59B8-C0DF851ED14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7665" y="1414001"/>
            <a:ext cx="468670" cy="18861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AF234FC-D654-6672-FB47-DDFC02B46B9F}"/>
                  </a:ext>
                </a:extLst>
              </p:cNvPr>
              <p:cNvSpPr txBox="1"/>
              <p:nvPr/>
            </p:nvSpPr>
            <p:spPr>
              <a:xfrm>
                <a:off x="2785788" y="1046199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=0.533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AF234FC-D654-6672-FB47-DDFC02B46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788" y="1046199"/>
                <a:ext cx="1726627" cy="357534"/>
              </a:xfrm>
              <a:prstGeom prst="rect">
                <a:avLst/>
              </a:prstGeom>
              <a:blipFill>
                <a:blip r:embed="rId12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E21ED2E-91B7-ACE6-EA66-2AC4023AB61E}"/>
                  </a:ext>
                </a:extLst>
              </p:cNvPr>
              <p:cNvSpPr txBox="1"/>
              <p:nvPr/>
            </p:nvSpPr>
            <p:spPr>
              <a:xfrm>
                <a:off x="7354972" y="1046199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=0.501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E21ED2E-91B7-ACE6-EA66-2AC4023AB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972" y="1046199"/>
                <a:ext cx="1726627" cy="357534"/>
              </a:xfrm>
              <a:prstGeom prst="rect">
                <a:avLst/>
              </a:prstGeom>
              <a:blipFill>
                <a:blip r:embed="rId13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EDD717-42D8-CBAB-7470-B4DFC103936E}"/>
                  </a:ext>
                </a:extLst>
              </p:cNvPr>
              <p:cNvSpPr txBox="1"/>
              <p:nvPr/>
            </p:nvSpPr>
            <p:spPr>
              <a:xfrm>
                <a:off x="2785788" y="3777901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=0.531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EDD717-42D8-CBAB-7470-B4DFC1039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788" y="3777901"/>
                <a:ext cx="1726627" cy="357534"/>
              </a:xfrm>
              <a:prstGeom prst="rect">
                <a:avLst/>
              </a:prstGeom>
              <a:blipFill>
                <a:blip r:embed="rId1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C5E57BB-4D63-C1E8-3B3E-D6C2E83F3755}"/>
                  </a:ext>
                </a:extLst>
              </p:cNvPr>
              <p:cNvSpPr txBox="1"/>
              <p:nvPr/>
            </p:nvSpPr>
            <p:spPr>
              <a:xfrm>
                <a:off x="7354972" y="3777901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=0.503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C5E57BB-4D63-C1E8-3B3E-D6C2E83F3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972" y="3777901"/>
                <a:ext cx="1726627" cy="357534"/>
              </a:xfrm>
              <a:prstGeom prst="rect">
                <a:avLst/>
              </a:prstGeom>
              <a:blipFill>
                <a:blip r:embed="rId15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C7F1A47F-F291-DF46-4E78-028D95BECD19}"/>
              </a:ext>
            </a:extLst>
          </p:cNvPr>
          <p:cNvSpPr txBox="1"/>
          <p:nvPr/>
        </p:nvSpPr>
        <p:spPr>
          <a:xfrm>
            <a:off x="4099385" y="3313974"/>
            <a:ext cx="165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Charmonium P-wave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0519A84-A264-D6A3-6D04-EC7B78052205}"/>
                  </a:ext>
                </a:extLst>
              </p:cNvPr>
              <p:cNvSpPr txBox="1"/>
              <p:nvPr/>
            </p:nvSpPr>
            <p:spPr>
              <a:xfrm>
                <a:off x="61110" y="6366320"/>
                <a:ext cx="5083571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𝑁𝑜𝑟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is larger in the longitudinal excited state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0519A84-A264-D6A3-6D04-EC7B7805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0" y="6366320"/>
                <a:ext cx="5083571" cy="390748"/>
              </a:xfrm>
              <a:prstGeom prst="rect">
                <a:avLst/>
              </a:prstGeom>
              <a:blipFill>
                <a:blip r:embed="rId16"/>
                <a:stretch>
                  <a:fillRect l="-719" t="-6250" r="-480" b="-203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18">
                <a:extLst>
                  <a:ext uri="{FF2B5EF4-FFF2-40B4-BE49-F238E27FC236}">
                    <a16:creationId xmlns:a16="http://schemas.microsoft.com/office/drawing/2014/main" id="{5DD5100F-670F-5DC2-EACF-DA6B5C31E6A9}"/>
                  </a:ext>
                </a:extLst>
              </p:cNvPr>
              <p:cNvSpPr txBox="1"/>
              <p:nvPr/>
            </p:nvSpPr>
            <p:spPr>
              <a:xfrm>
                <a:off x="203200" y="253635"/>
                <a:ext cx="34635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ea typeface="宋体" panose="02010600030101010101" pitchFamily="2" charset="-122"/>
                  </a:rPr>
                  <a:t>Wave function </a:t>
                </a:r>
                <a:r>
                  <a:rPr lang="en-US" altLang="zh-CN" sz="2800" dirty="0">
                    <a:solidFill>
                      <a:schemeClr val="tx1"/>
                    </a:solidFill>
                    <a:ea typeface="宋体" panose="02010600030101010101" pitchFamily="2" charset="-122"/>
                  </a:rPr>
                  <a:t>in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800" dirty="0">
                    <a:ea typeface="宋体" panose="02010600030101010101" pitchFamily="2" charset="-122"/>
                  </a:rPr>
                  <a:t> </a:t>
                </a:r>
                <a:endParaRPr lang="zh-CN" altLang="en-US" sz="2800" dirty="0"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10" name="文本框 18">
                <a:extLst>
                  <a:ext uri="{FF2B5EF4-FFF2-40B4-BE49-F238E27FC236}">
                    <a16:creationId xmlns:a16="http://schemas.microsoft.com/office/drawing/2014/main" id="{5DD5100F-670F-5DC2-EACF-DA6B5C31E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253635"/>
                <a:ext cx="3463512" cy="523220"/>
              </a:xfrm>
              <a:prstGeom prst="rect">
                <a:avLst/>
              </a:prstGeom>
              <a:blipFill>
                <a:blip r:embed="rId17"/>
                <a:stretch>
                  <a:fillRect l="-3650" t="-139024" r="-9489" b="-20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E2413E7-BDC6-9A67-5974-35B52BD969B5}"/>
              </a:ext>
            </a:extLst>
          </p:cNvPr>
          <p:cNvSpPr txBox="1"/>
          <p:nvPr/>
        </p:nvSpPr>
        <p:spPr>
          <a:xfrm>
            <a:off x="3811713" y="32877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[arXiv:2603.08114]</a:t>
            </a:r>
          </a:p>
        </p:txBody>
      </p:sp>
    </p:spTree>
    <p:extLst>
      <p:ext uri="{BB962C8B-B14F-4D97-AF65-F5344CB8AC3E}">
        <p14:creationId xmlns:p14="http://schemas.microsoft.com/office/powerpoint/2010/main" val="1174891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275EF-2A52-4241-BF2E-A04D14FE9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A623B8D-3F09-E476-CBA6-989679437176}"/>
                  </a:ext>
                </a:extLst>
              </p:cNvPr>
              <p:cNvSpPr txBox="1"/>
              <p:nvPr/>
            </p:nvSpPr>
            <p:spPr>
              <a:xfrm>
                <a:off x="61110" y="6204849"/>
                <a:ext cx="8680554" cy="667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Broader distribution in the transverse momentum space compared to the charmonium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𝑁𝑜𝑟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is larger, due to larger mass scale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A623B8D-3F09-E476-CBA6-989679437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0" y="6204849"/>
                <a:ext cx="8680554" cy="667747"/>
              </a:xfrm>
              <a:prstGeom prst="rect">
                <a:avLst/>
              </a:prstGeom>
              <a:blipFill>
                <a:blip r:embed="rId3"/>
                <a:stretch>
                  <a:fillRect l="-421" t="-5505" b="-119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F9C18C8B-795A-F892-957F-DF5F1C984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8913" y="3897897"/>
            <a:ext cx="3828774" cy="230194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CD6CE51-F3B4-250F-393B-A3DD8FE3C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42" y="3902907"/>
            <a:ext cx="3828774" cy="23019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F661CE-2333-4802-595E-A2F56EC3B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8236" y="1206086"/>
            <a:ext cx="3879451" cy="23019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13DD916-8810-FA9C-6FBF-BA7DB75485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872" y="1200994"/>
            <a:ext cx="3890893" cy="230194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0A223E7-D87E-0F5E-DF67-8954BE92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D8BB242-FF10-B933-40EC-C17C97EBCA1B}"/>
                  </a:ext>
                </a:extLst>
              </p:cNvPr>
              <p:cNvSpPr txBox="1"/>
              <p:nvPr/>
            </p:nvSpPr>
            <p:spPr>
              <a:xfrm>
                <a:off x="1983962" y="836755"/>
                <a:ext cx="10279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D8BB242-FF10-B933-40EC-C17C97EBC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962" y="836755"/>
                <a:ext cx="1027937" cy="369332"/>
              </a:xfrm>
              <a:prstGeom prst="rect">
                <a:avLst/>
              </a:prstGeom>
              <a:blipFill>
                <a:blip r:embed="rId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79DF685-94A2-909A-26A9-A876B4B87A37}"/>
                  </a:ext>
                </a:extLst>
              </p:cNvPr>
              <p:cNvSpPr txBox="1"/>
              <p:nvPr/>
            </p:nvSpPr>
            <p:spPr>
              <a:xfrm>
                <a:off x="6457950" y="831662"/>
                <a:ext cx="1027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1" smtClean="0">
                          <a:latin typeface="Cambria Math" panose="02040503050406030204" pitchFamily="18" charset="0"/>
                        </a:rPr>
                        <m:t>Υ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79DF685-94A2-909A-26A9-A876B4B87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0" y="831662"/>
                <a:ext cx="102793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34DB87E-5606-C9BD-1332-9086E1F213A4}"/>
                  </a:ext>
                </a:extLst>
              </p:cNvPr>
              <p:cNvSpPr txBox="1"/>
              <p:nvPr/>
            </p:nvSpPr>
            <p:spPr>
              <a:xfrm>
                <a:off x="1983962" y="3523390"/>
                <a:ext cx="10279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34DB87E-5606-C9BD-1332-9086E1F21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962" y="3523390"/>
                <a:ext cx="1027937" cy="369332"/>
              </a:xfrm>
              <a:prstGeom prst="rect">
                <a:avLst/>
              </a:prstGeom>
              <a:blipFill>
                <a:blip r:embed="rId10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C3B2A16-8657-151A-CC88-93614C918C18}"/>
                  </a:ext>
                </a:extLst>
              </p:cNvPr>
              <p:cNvSpPr txBox="1"/>
              <p:nvPr/>
            </p:nvSpPr>
            <p:spPr>
              <a:xfrm>
                <a:off x="6457950" y="3518297"/>
                <a:ext cx="1027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</a:rPr>
                        <m:t>Υ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C3B2A16-8657-151A-CC88-93614C918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0" y="3518297"/>
                <a:ext cx="102793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49C1C0DC-0A9F-6E39-2A9F-1D71B0F2713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7665" y="1414001"/>
            <a:ext cx="468670" cy="18861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3636C37-2582-10C0-BBFF-AC43634AA210}"/>
                  </a:ext>
                </a:extLst>
              </p:cNvPr>
              <p:cNvSpPr txBox="1"/>
              <p:nvPr/>
            </p:nvSpPr>
            <p:spPr>
              <a:xfrm>
                <a:off x="2785788" y="1046199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=0.811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3636C37-2582-10C0-BBFF-AC43634AA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788" y="1046199"/>
                <a:ext cx="1726627" cy="357534"/>
              </a:xfrm>
              <a:prstGeom prst="rect">
                <a:avLst/>
              </a:prstGeom>
              <a:blipFill>
                <a:blip r:embed="rId13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59ACBC2-1579-B9D6-95A2-FE6424F67559}"/>
                  </a:ext>
                </a:extLst>
              </p:cNvPr>
              <p:cNvSpPr txBox="1"/>
              <p:nvPr/>
            </p:nvSpPr>
            <p:spPr>
              <a:xfrm>
                <a:off x="7354972" y="1046199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=0.815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59ACBC2-1579-B9D6-95A2-FE6424F67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972" y="1046199"/>
                <a:ext cx="1726627" cy="357534"/>
              </a:xfrm>
              <a:prstGeom prst="rect">
                <a:avLst/>
              </a:prstGeom>
              <a:blipFill>
                <a:blip r:embed="rId1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95847AAE-0F40-1BCD-2979-E5B092BD85A9}"/>
                  </a:ext>
                </a:extLst>
              </p:cNvPr>
              <p:cNvSpPr txBox="1"/>
              <p:nvPr/>
            </p:nvSpPr>
            <p:spPr>
              <a:xfrm>
                <a:off x="2785788" y="3777901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=0.688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95847AAE-0F40-1BCD-2979-E5B092BD8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788" y="3777901"/>
                <a:ext cx="1726627" cy="357534"/>
              </a:xfrm>
              <a:prstGeom prst="rect">
                <a:avLst/>
              </a:prstGeom>
              <a:blipFill>
                <a:blip r:embed="rId15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E73E6B0B-CFEB-B963-6629-D29FD976A9B2}"/>
                  </a:ext>
                </a:extLst>
              </p:cNvPr>
              <p:cNvSpPr txBox="1"/>
              <p:nvPr/>
            </p:nvSpPr>
            <p:spPr>
              <a:xfrm>
                <a:off x="7354972" y="3777901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=0.698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E73E6B0B-CFEB-B963-6629-D29FD976A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972" y="3777901"/>
                <a:ext cx="1726627" cy="357534"/>
              </a:xfrm>
              <a:prstGeom prst="rect">
                <a:avLst/>
              </a:prstGeom>
              <a:blipFill>
                <a:blip r:embed="rId16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ECEB2177-ED8D-2678-1985-FF31AABE3DFC}"/>
              </a:ext>
            </a:extLst>
          </p:cNvPr>
          <p:cNvSpPr txBox="1"/>
          <p:nvPr/>
        </p:nvSpPr>
        <p:spPr>
          <a:xfrm>
            <a:off x="4099385" y="3313974"/>
            <a:ext cx="1726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Bottomonium</a:t>
            </a: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S-wave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18">
                <a:extLst>
                  <a:ext uri="{FF2B5EF4-FFF2-40B4-BE49-F238E27FC236}">
                    <a16:creationId xmlns:a16="http://schemas.microsoft.com/office/drawing/2014/main" id="{B68151C1-0FB5-6F5A-6FB7-10F5C6AA6073}"/>
                  </a:ext>
                </a:extLst>
              </p:cNvPr>
              <p:cNvSpPr txBox="1"/>
              <p:nvPr/>
            </p:nvSpPr>
            <p:spPr>
              <a:xfrm>
                <a:off x="203200" y="150894"/>
                <a:ext cx="34635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ea typeface="宋体" panose="02010600030101010101" pitchFamily="2" charset="-122"/>
                  </a:rPr>
                  <a:t>Wave function </a:t>
                </a:r>
                <a:r>
                  <a:rPr lang="en-US" altLang="zh-CN" sz="2800" dirty="0">
                    <a:solidFill>
                      <a:schemeClr val="tx1"/>
                    </a:solidFill>
                    <a:ea typeface="宋体" panose="02010600030101010101" pitchFamily="2" charset="-122"/>
                  </a:rPr>
                  <a:t>in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800" dirty="0">
                    <a:ea typeface="宋体" panose="02010600030101010101" pitchFamily="2" charset="-122"/>
                  </a:rPr>
                  <a:t> </a:t>
                </a:r>
                <a:endParaRPr lang="zh-CN" altLang="en-US" sz="2800" dirty="0"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5" name="文本框 18">
                <a:extLst>
                  <a:ext uri="{FF2B5EF4-FFF2-40B4-BE49-F238E27FC236}">
                    <a16:creationId xmlns:a16="http://schemas.microsoft.com/office/drawing/2014/main" id="{B68151C1-0FB5-6F5A-6FB7-10F5C6AA6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150894"/>
                <a:ext cx="3463512" cy="523220"/>
              </a:xfrm>
              <a:prstGeom prst="rect">
                <a:avLst/>
              </a:prstGeom>
              <a:blipFill>
                <a:blip r:embed="rId17"/>
                <a:stretch>
                  <a:fillRect l="-3650" t="-138095" r="-9489" b="-2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4831428-838B-575F-94AF-489A317ECB87}"/>
              </a:ext>
            </a:extLst>
          </p:cNvPr>
          <p:cNvSpPr txBox="1"/>
          <p:nvPr/>
        </p:nvSpPr>
        <p:spPr>
          <a:xfrm>
            <a:off x="3811713" y="32877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[arXiv:2603.08114]</a:t>
            </a:r>
          </a:p>
        </p:txBody>
      </p:sp>
    </p:spTree>
    <p:extLst>
      <p:ext uri="{BB962C8B-B14F-4D97-AF65-F5344CB8AC3E}">
        <p14:creationId xmlns:p14="http://schemas.microsoft.com/office/powerpoint/2010/main" val="2038662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F46C9-C3E5-3F37-01FD-A86085743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402E2962-21A5-3C68-B0B4-2C86D0F38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335" y="3987375"/>
            <a:ext cx="3828775" cy="22518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B1A3C89-F3F1-A3F9-FF9B-C53EFC030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42" y="3990716"/>
            <a:ext cx="3828775" cy="23019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6FDF463-B762-328A-9B91-BE27308E2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107" y="1248176"/>
            <a:ext cx="3823094" cy="22484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8AF4DB0-2FEA-0FC5-E4B4-4E0410B41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19" y="1206087"/>
            <a:ext cx="3828775" cy="230194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DA00B59-52D6-418D-DB38-053B96F9B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CECDAE7-25EA-E082-C911-00040032A6D0}"/>
                  </a:ext>
                </a:extLst>
              </p:cNvPr>
              <p:cNvSpPr txBox="1"/>
              <p:nvPr/>
            </p:nvSpPr>
            <p:spPr>
              <a:xfrm>
                <a:off x="1983962" y="836755"/>
                <a:ext cx="10279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CECDAE7-25EA-E082-C911-00040032A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962" y="836755"/>
                <a:ext cx="1027937" cy="369332"/>
              </a:xfrm>
              <a:prstGeom prst="rect">
                <a:avLst/>
              </a:prstGeom>
              <a:blipFill>
                <a:blip r:embed="rId7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87074A2-9761-9401-CCBD-E65873DEF229}"/>
                  </a:ext>
                </a:extLst>
              </p:cNvPr>
              <p:cNvSpPr txBox="1"/>
              <p:nvPr/>
            </p:nvSpPr>
            <p:spPr>
              <a:xfrm>
                <a:off x="6457950" y="831662"/>
                <a:ext cx="1027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87074A2-9761-9401-CCBD-E65873DEF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0" y="831662"/>
                <a:ext cx="1027938" cy="369332"/>
              </a:xfrm>
              <a:prstGeom prst="rect">
                <a:avLst/>
              </a:prstGeom>
              <a:blipFill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D734AA-E4D4-AFF2-6D72-F2F1C7D266FE}"/>
                  </a:ext>
                </a:extLst>
              </p:cNvPr>
              <p:cNvSpPr txBox="1"/>
              <p:nvPr/>
            </p:nvSpPr>
            <p:spPr>
              <a:xfrm>
                <a:off x="1983962" y="3523390"/>
                <a:ext cx="10279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D734AA-E4D4-AFF2-6D72-F2F1C7D26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962" y="3523390"/>
                <a:ext cx="102793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A653763F-DEB5-F662-D610-AAA40114517A}"/>
                  </a:ext>
                </a:extLst>
              </p:cNvPr>
              <p:cNvSpPr txBox="1"/>
              <p:nvPr/>
            </p:nvSpPr>
            <p:spPr>
              <a:xfrm>
                <a:off x="6457950" y="3518297"/>
                <a:ext cx="1027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A653763F-DEB5-F662-D610-AAA401145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0" y="3518297"/>
                <a:ext cx="1027938" cy="369332"/>
              </a:xfrm>
              <a:prstGeom prst="rect">
                <a:avLst/>
              </a:prstGeom>
              <a:blipFill>
                <a:blip r:embed="rId10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C1E4D4EB-013E-765C-3688-5783ED5C59C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7665" y="1414001"/>
            <a:ext cx="468670" cy="18861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4C53BA3-AC62-72BC-E369-1D65640E0F22}"/>
                  </a:ext>
                </a:extLst>
              </p:cNvPr>
              <p:cNvSpPr txBox="1"/>
              <p:nvPr/>
            </p:nvSpPr>
            <p:spPr>
              <a:xfrm>
                <a:off x="2785788" y="1046199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=0.713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4C53BA3-AC62-72BC-E369-1D65640E0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788" y="1046199"/>
                <a:ext cx="1726627" cy="357534"/>
              </a:xfrm>
              <a:prstGeom prst="rect">
                <a:avLst/>
              </a:prstGeom>
              <a:blipFill>
                <a:blip r:embed="rId12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F4C67B54-D47F-7E03-2A8D-9DEF1A662132}"/>
                  </a:ext>
                </a:extLst>
              </p:cNvPr>
              <p:cNvSpPr txBox="1"/>
              <p:nvPr/>
            </p:nvSpPr>
            <p:spPr>
              <a:xfrm>
                <a:off x="7354972" y="1046199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=0.690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F4C67B54-D47F-7E03-2A8D-9DEF1A6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972" y="1046199"/>
                <a:ext cx="1726627" cy="357534"/>
              </a:xfrm>
              <a:prstGeom prst="rect">
                <a:avLst/>
              </a:prstGeom>
              <a:blipFill>
                <a:blip r:embed="rId13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AAA1E7C9-F3B0-93A6-DB1D-57B3271640EB}"/>
                  </a:ext>
                </a:extLst>
              </p:cNvPr>
              <p:cNvSpPr txBox="1"/>
              <p:nvPr/>
            </p:nvSpPr>
            <p:spPr>
              <a:xfrm>
                <a:off x="2785788" y="3777901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=0.711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AAA1E7C9-F3B0-93A6-DB1D-57B327164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788" y="3777901"/>
                <a:ext cx="1726627" cy="357534"/>
              </a:xfrm>
              <a:prstGeom prst="rect">
                <a:avLst/>
              </a:prstGeom>
              <a:blipFill>
                <a:blip r:embed="rId1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7D6B9ED2-6FC1-8DCB-57BA-A08205BFD9BD}"/>
                  </a:ext>
                </a:extLst>
              </p:cNvPr>
              <p:cNvSpPr txBox="1"/>
              <p:nvPr/>
            </p:nvSpPr>
            <p:spPr>
              <a:xfrm>
                <a:off x="7354972" y="3777901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=0.690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7D6B9ED2-6FC1-8DCB-57BA-A08205BFD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972" y="3777901"/>
                <a:ext cx="1726627" cy="357534"/>
              </a:xfrm>
              <a:prstGeom prst="rect">
                <a:avLst/>
              </a:prstGeom>
              <a:blipFill>
                <a:blip r:embed="rId15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DD0F77F9-3456-C6C8-9A08-A01BE17FBE76}"/>
              </a:ext>
            </a:extLst>
          </p:cNvPr>
          <p:cNvSpPr txBox="1"/>
          <p:nvPr/>
        </p:nvSpPr>
        <p:spPr>
          <a:xfrm>
            <a:off x="4099385" y="3313974"/>
            <a:ext cx="1726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Bottomonium</a:t>
            </a: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P-wave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F4101B0-297A-484A-0706-38F07FE95DEB}"/>
              </a:ext>
            </a:extLst>
          </p:cNvPr>
          <p:cNvSpPr txBox="1"/>
          <p:nvPr/>
        </p:nvSpPr>
        <p:spPr>
          <a:xfrm>
            <a:off x="61110" y="6366320"/>
            <a:ext cx="537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Same excitation pattern for the P-wave charmonium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18">
                <a:extLst>
                  <a:ext uri="{FF2B5EF4-FFF2-40B4-BE49-F238E27FC236}">
                    <a16:creationId xmlns:a16="http://schemas.microsoft.com/office/drawing/2014/main" id="{30238336-4ACD-50A2-85B0-962E8EEB6537}"/>
                  </a:ext>
                </a:extLst>
              </p:cNvPr>
              <p:cNvSpPr txBox="1"/>
              <p:nvPr/>
            </p:nvSpPr>
            <p:spPr>
              <a:xfrm>
                <a:off x="203200" y="253635"/>
                <a:ext cx="34635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ea typeface="宋体" panose="02010600030101010101" pitchFamily="2" charset="-122"/>
                  </a:rPr>
                  <a:t>Wave function </a:t>
                </a:r>
                <a:r>
                  <a:rPr lang="en-US" altLang="zh-CN" sz="2800" dirty="0">
                    <a:solidFill>
                      <a:schemeClr val="tx1"/>
                    </a:solidFill>
                    <a:ea typeface="宋体" panose="02010600030101010101" pitchFamily="2" charset="-122"/>
                  </a:rPr>
                  <a:t>in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800" dirty="0">
                    <a:ea typeface="宋体" panose="02010600030101010101" pitchFamily="2" charset="-122"/>
                  </a:rPr>
                  <a:t> </a:t>
                </a:r>
                <a:endParaRPr lang="zh-CN" altLang="en-US" sz="2800" dirty="0"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3" name="文本框 18">
                <a:extLst>
                  <a:ext uri="{FF2B5EF4-FFF2-40B4-BE49-F238E27FC236}">
                    <a16:creationId xmlns:a16="http://schemas.microsoft.com/office/drawing/2014/main" id="{30238336-4ACD-50A2-85B0-962E8EEB6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253635"/>
                <a:ext cx="3463512" cy="523220"/>
              </a:xfrm>
              <a:prstGeom prst="rect">
                <a:avLst/>
              </a:prstGeom>
              <a:blipFill>
                <a:blip r:embed="rId16"/>
                <a:stretch>
                  <a:fillRect l="-3650" t="-139024" r="-9489" b="-20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8667106-C621-03D0-31C5-06D1C0FA0FB4}"/>
              </a:ext>
            </a:extLst>
          </p:cNvPr>
          <p:cNvSpPr txBox="1"/>
          <p:nvPr/>
        </p:nvSpPr>
        <p:spPr>
          <a:xfrm>
            <a:off x="3811713" y="32877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[arXiv:2603.08114]</a:t>
            </a:r>
          </a:p>
        </p:txBody>
      </p:sp>
    </p:spTree>
    <p:extLst>
      <p:ext uri="{BB962C8B-B14F-4D97-AF65-F5344CB8AC3E}">
        <p14:creationId xmlns:p14="http://schemas.microsoft.com/office/powerpoint/2010/main" val="3568130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6EDF5-88A7-803D-C2A1-65D6AE062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73A85A74-FCA0-D34A-5963-F88B87B47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741" y="3897897"/>
            <a:ext cx="3741882" cy="23019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952F7F-3457-1598-FB78-CB786FE9A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31" y="3872186"/>
            <a:ext cx="3758436" cy="231212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6E8B427-16D1-060B-ECC0-721FADEBE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236" y="1200994"/>
            <a:ext cx="3890893" cy="2359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962334D-5AEA-D9DB-C87E-248ED59E0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871" y="1190726"/>
            <a:ext cx="3823520" cy="2312128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8A897BE-324F-889C-EDC7-FAC60AE5A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29CA8A7-41E7-F70B-677B-5ECD217DD528}"/>
                  </a:ext>
                </a:extLst>
              </p:cNvPr>
              <p:cNvSpPr txBox="1"/>
              <p:nvPr/>
            </p:nvSpPr>
            <p:spPr>
              <a:xfrm>
                <a:off x="1983962" y="836755"/>
                <a:ext cx="10279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29CA8A7-41E7-F70B-677B-5ECD217DD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962" y="836755"/>
                <a:ext cx="102793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8D73CAF-0F17-758D-F717-81109B3EF7E5}"/>
                  </a:ext>
                </a:extLst>
              </p:cNvPr>
              <p:cNvSpPr txBox="1"/>
              <p:nvPr/>
            </p:nvSpPr>
            <p:spPr>
              <a:xfrm>
                <a:off x="6457950" y="831662"/>
                <a:ext cx="1027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8D73CAF-0F17-758D-F717-81109B3EF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0" y="831662"/>
                <a:ext cx="102793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50F8CE7-BA28-89A3-3816-D9311F8B5C33}"/>
                  </a:ext>
                </a:extLst>
              </p:cNvPr>
              <p:cNvSpPr txBox="1"/>
              <p:nvPr/>
            </p:nvSpPr>
            <p:spPr>
              <a:xfrm>
                <a:off x="1983962" y="3523390"/>
                <a:ext cx="10279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50F8CE7-BA28-89A3-3816-D9311F8B5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962" y="3523390"/>
                <a:ext cx="102793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312F8E6-6153-BF94-EC1C-5B6BF644D75E}"/>
                  </a:ext>
                </a:extLst>
              </p:cNvPr>
              <p:cNvSpPr txBox="1"/>
              <p:nvPr/>
            </p:nvSpPr>
            <p:spPr>
              <a:xfrm>
                <a:off x="6457950" y="3518297"/>
                <a:ext cx="1027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312F8E6-6153-BF94-EC1C-5B6BF644D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0" y="3518297"/>
                <a:ext cx="102793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7A8ECCF6-D40F-58DD-7290-4CBD6773E66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7665" y="1414001"/>
            <a:ext cx="468670" cy="18861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4BAC985-D56E-5914-1397-662CEA4ADB05}"/>
                  </a:ext>
                </a:extLst>
              </p:cNvPr>
              <p:cNvSpPr txBox="1"/>
              <p:nvPr/>
            </p:nvSpPr>
            <p:spPr>
              <a:xfrm>
                <a:off x="2785788" y="1046199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=0.724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4BAC985-D56E-5914-1397-662CEA4AD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788" y="1046199"/>
                <a:ext cx="1726627" cy="357534"/>
              </a:xfrm>
              <a:prstGeom prst="rect">
                <a:avLst/>
              </a:prstGeom>
              <a:blipFill>
                <a:blip r:embed="rId13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44646CA-D0A9-6E7D-EBD2-FC54EC6B917E}"/>
                  </a:ext>
                </a:extLst>
              </p:cNvPr>
              <p:cNvSpPr txBox="1"/>
              <p:nvPr/>
            </p:nvSpPr>
            <p:spPr>
              <a:xfrm>
                <a:off x="7354972" y="1046199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=0.722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44646CA-D0A9-6E7D-EBD2-FC54EC6B9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972" y="1046199"/>
                <a:ext cx="1726627" cy="357534"/>
              </a:xfrm>
              <a:prstGeom prst="rect">
                <a:avLst/>
              </a:prstGeom>
              <a:blipFill>
                <a:blip r:embed="rId1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F134C3B-DEAF-8A99-CC1A-361CED89A81D}"/>
                  </a:ext>
                </a:extLst>
              </p:cNvPr>
              <p:cNvSpPr txBox="1"/>
              <p:nvPr/>
            </p:nvSpPr>
            <p:spPr>
              <a:xfrm>
                <a:off x="2785788" y="3777901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=0.591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F134C3B-DEAF-8A99-CC1A-361CED89A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788" y="3777901"/>
                <a:ext cx="1726627" cy="357534"/>
              </a:xfrm>
              <a:prstGeom prst="rect">
                <a:avLst/>
              </a:prstGeom>
              <a:blipFill>
                <a:blip r:embed="rId15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610184D-F73F-D583-D2A8-95B77D9D2969}"/>
                  </a:ext>
                </a:extLst>
              </p:cNvPr>
              <p:cNvSpPr txBox="1"/>
              <p:nvPr/>
            </p:nvSpPr>
            <p:spPr>
              <a:xfrm>
                <a:off x="7354972" y="3777901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=0.604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610184D-F73F-D583-D2A8-95B77D9D2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972" y="3777901"/>
                <a:ext cx="1726627" cy="357534"/>
              </a:xfrm>
              <a:prstGeom prst="rect">
                <a:avLst/>
              </a:prstGeom>
              <a:blipFill>
                <a:blip r:embed="rId16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9D08759-B9F1-875E-3CA1-AB88FC3E66B7}"/>
                  </a:ext>
                </a:extLst>
              </p:cNvPr>
              <p:cNvSpPr txBox="1"/>
              <p:nvPr/>
            </p:nvSpPr>
            <p:spPr>
              <a:xfrm>
                <a:off x="4099385" y="3313974"/>
                <a:ext cx="17266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meson</a:t>
                </a:r>
              </a:p>
              <a:p>
                <a:pPr algn="ctr"/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S-wave</a:t>
                </a:r>
                <a:endParaRPr lang="zh-CN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9D08759-B9F1-875E-3CA1-AB88FC3E6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385" y="3313974"/>
                <a:ext cx="1726626" cy="707886"/>
              </a:xfrm>
              <a:prstGeom prst="rect">
                <a:avLst/>
              </a:prstGeom>
              <a:blipFill>
                <a:blip r:embed="rId17"/>
                <a:stretch>
                  <a:fillRect t="-5172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66C8A67-6E1D-9B4F-056B-9BB45643AC54}"/>
                  </a:ext>
                </a:extLst>
              </p:cNvPr>
              <p:cNvSpPr txBox="1"/>
              <p:nvPr/>
            </p:nvSpPr>
            <p:spPr>
              <a:xfrm>
                <a:off x="61110" y="6186437"/>
                <a:ext cx="79429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Unequal mass leads to asymmetry.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zh-CN" dirty="0"/>
                  <a:t> represents the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dirty="0"/>
                  <a:t> of b quark</a:t>
                </a:r>
                <a:endParaRPr lang="en-US" altLang="zh-CN" i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66C8A67-6E1D-9B4F-056B-9BB45643A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0" y="6186437"/>
                <a:ext cx="7942938" cy="646331"/>
              </a:xfrm>
              <a:prstGeom prst="rect">
                <a:avLst/>
              </a:prstGeom>
              <a:blipFill>
                <a:blip r:embed="rId18"/>
                <a:stretch>
                  <a:fillRect l="-460"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18">
                <a:extLst>
                  <a:ext uri="{FF2B5EF4-FFF2-40B4-BE49-F238E27FC236}">
                    <a16:creationId xmlns:a16="http://schemas.microsoft.com/office/drawing/2014/main" id="{7BF22F09-0880-FBA8-9FDF-77F4BA360FC2}"/>
                  </a:ext>
                </a:extLst>
              </p:cNvPr>
              <p:cNvSpPr txBox="1"/>
              <p:nvPr/>
            </p:nvSpPr>
            <p:spPr>
              <a:xfrm>
                <a:off x="100459" y="109797"/>
                <a:ext cx="34635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ea typeface="宋体" panose="02010600030101010101" pitchFamily="2" charset="-122"/>
                  </a:rPr>
                  <a:t>Wave function </a:t>
                </a:r>
                <a:r>
                  <a:rPr lang="en-US" altLang="zh-CN" sz="2800" dirty="0">
                    <a:solidFill>
                      <a:schemeClr val="tx1"/>
                    </a:solidFill>
                    <a:ea typeface="宋体" panose="02010600030101010101" pitchFamily="2" charset="-122"/>
                  </a:rPr>
                  <a:t>in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800" dirty="0">
                    <a:ea typeface="宋体" panose="02010600030101010101" pitchFamily="2" charset="-122"/>
                  </a:rPr>
                  <a:t> </a:t>
                </a:r>
                <a:endParaRPr lang="zh-CN" altLang="en-US" sz="2800" dirty="0"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7" name="文本框 18">
                <a:extLst>
                  <a:ext uri="{FF2B5EF4-FFF2-40B4-BE49-F238E27FC236}">
                    <a16:creationId xmlns:a16="http://schemas.microsoft.com/office/drawing/2014/main" id="{7BF22F09-0880-FBA8-9FDF-77F4BA360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59" y="109797"/>
                <a:ext cx="3463512" cy="523220"/>
              </a:xfrm>
              <a:prstGeom prst="rect">
                <a:avLst/>
              </a:prstGeom>
              <a:blipFill>
                <a:blip r:embed="rId19"/>
                <a:stretch>
                  <a:fillRect l="-3285" t="-133333" r="-9489" b="-20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3B825B9-A2EA-2E4F-A346-0F46B4495A95}"/>
              </a:ext>
            </a:extLst>
          </p:cNvPr>
          <p:cNvSpPr txBox="1"/>
          <p:nvPr/>
        </p:nvSpPr>
        <p:spPr>
          <a:xfrm>
            <a:off x="3811713" y="32877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[arXiv:2603.08114]</a:t>
            </a:r>
          </a:p>
        </p:txBody>
      </p:sp>
    </p:spTree>
    <p:extLst>
      <p:ext uri="{BB962C8B-B14F-4D97-AF65-F5344CB8AC3E}">
        <p14:creationId xmlns:p14="http://schemas.microsoft.com/office/powerpoint/2010/main" val="1127700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AF7F6-50A7-EEF9-73A8-563349AA5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1EBC33DC-A61E-19D9-8C37-9539D86D8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210" y="3897897"/>
            <a:ext cx="3930480" cy="235966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968E60-C25A-7DE9-2C9A-5AD3E0013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54" y="3897897"/>
            <a:ext cx="3741882" cy="23019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64FE18-7A5C-2EE6-08E3-A83D6C601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210" y="1179816"/>
            <a:ext cx="3930480" cy="23596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64DF8F8-BFD6-38DC-DADA-DADC9E12F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654" y="1224760"/>
            <a:ext cx="3758436" cy="2312127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7506F8C-2ECA-B3B7-55AD-36760E28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71A22AC-E78B-746E-BCA6-2FF75FD5F2A9}"/>
                  </a:ext>
                </a:extLst>
              </p:cNvPr>
              <p:cNvSpPr txBox="1"/>
              <p:nvPr/>
            </p:nvSpPr>
            <p:spPr>
              <a:xfrm>
                <a:off x="1983962" y="836755"/>
                <a:ext cx="10279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71A22AC-E78B-746E-BCA6-2FF75FD5F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962" y="836755"/>
                <a:ext cx="102793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761A07D-B048-13F0-8A4F-23FB7B7839F9}"/>
                  </a:ext>
                </a:extLst>
              </p:cNvPr>
              <p:cNvSpPr txBox="1"/>
              <p:nvPr/>
            </p:nvSpPr>
            <p:spPr>
              <a:xfrm>
                <a:off x="6457950" y="831662"/>
                <a:ext cx="1027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761A07D-B048-13F0-8A4F-23FB7B783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0" y="831662"/>
                <a:ext cx="102793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42893DE-1E22-DFDF-1A6A-5F07AB726E27}"/>
                  </a:ext>
                </a:extLst>
              </p:cNvPr>
              <p:cNvSpPr txBox="1"/>
              <p:nvPr/>
            </p:nvSpPr>
            <p:spPr>
              <a:xfrm>
                <a:off x="1983962" y="3523390"/>
                <a:ext cx="10279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42893DE-1E22-DFDF-1A6A-5F07AB726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962" y="3523390"/>
                <a:ext cx="102793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5F330E5-B0C3-722F-33F6-1E8CD0D24F53}"/>
                  </a:ext>
                </a:extLst>
              </p:cNvPr>
              <p:cNvSpPr txBox="1"/>
              <p:nvPr/>
            </p:nvSpPr>
            <p:spPr>
              <a:xfrm>
                <a:off x="6457950" y="3518297"/>
                <a:ext cx="1027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5F330E5-B0C3-722F-33F6-1E8CD0D24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0" y="3518297"/>
                <a:ext cx="102793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B47888B5-4BFB-E993-E073-200CEE5B484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7665" y="1414001"/>
            <a:ext cx="468670" cy="18861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3F00548-03F6-A98E-60FC-0498A93223BB}"/>
                  </a:ext>
                </a:extLst>
              </p:cNvPr>
              <p:cNvSpPr txBox="1"/>
              <p:nvPr/>
            </p:nvSpPr>
            <p:spPr>
              <a:xfrm>
                <a:off x="2785788" y="1046199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=0.629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3F00548-03F6-A98E-60FC-0498A9322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788" y="1046199"/>
                <a:ext cx="1726627" cy="357534"/>
              </a:xfrm>
              <a:prstGeom prst="rect">
                <a:avLst/>
              </a:prstGeom>
              <a:blipFill>
                <a:blip r:embed="rId13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6ECDC37-F5F0-A4A8-CBBF-5521F6316004}"/>
                  </a:ext>
                </a:extLst>
              </p:cNvPr>
              <p:cNvSpPr txBox="1"/>
              <p:nvPr/>
            </p:nvSpPr>
            <p:spPr>
              <a:xfrm>
                <a:off x="7354972" y="1046199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=0.6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05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6ECDC37-F5F0-A4A8-CBBF-5521F6316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972" y="1046199"/>
                <a:ext cx="1726627" cy="357534"/>
              </a:xfrm>
              <a:prstGeom prst="rect">
                <a:avLst/>
              </a:prstGeom>
              <a:blipFill>
                <a:blip r:embed="rId1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384BE08-83BD-07B4-83D2-180B812963E1}"/>
                  </a:ext>
                </a:extLst>
              </p:cNvPr>
              <p:cNvSpPr txBox="1"/>
              <p:nvPr/>
            </p:nvSpPr>
            <p:spPr>
              <a:xfrm>
                <a:off x="2785788" y="3777901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0.629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384BE08-83BD-07B4-83D2-180B81296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788" y="3777901"/>
                <a:ext cx="1726627" cy="357534"/>
              </a:xfrm>
              <a:prstGeom prst="rect">
                <a:avLst/>
              </a:prstGeom>
              <a:blipFill>
                <a:blip r:embed="rId15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534EE51-0C6F-4B69-3DAE-4CA7430D9380}"/>
                  </a:ext>
                </a:extLst>
              </p:cNvPr>
              <p:cNvSpPr txBox="1"/>
              <p:nvPr/>
            </p:nvSpPr>
            <p:spPr>
              <a:xfrm>
                <a:off x="7354972" y="3777901"/>
                <a:ext cx="172662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𝑁𝑜𝑟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0.605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534EE51-0C6F-4B69-3DAE-4CA7430D9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972" y="3777901"/>
                <a:ext cx="1726627" cy="357534"/>
              </a:xfrm>
              <a:prstGeom prst="rect">
                <a:avLst/>
              </a:prstGeom>
              <a:blipFill>
                <a:blip r:embed="rId16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2907618-4F1A-5EB4-4552-D7C1C8EB5EB5}"/>
                  </a:ext>
                </a:extLst>
              </p:cNvPr>
              <p:cNvSpPr txBox="1"/>
              <p:nvPr/>
            </p:nvSpPr>
            <p:spPr>
              <a:xfrm>
                <a:off x="4099385" y="3313974"/>
                <a:ext cx="17266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meson</a:t>
                </a:r>
              </a:p>
              <a:p>
                <a:pPr algn="ctr"/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P-wave</a:t>
                </a:r>
                <a:endParaRPr lang="zh-CN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2907618-4F1A-5EB4-4552-D7C1C8EB5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385" y="3313974"/>
                <a:ext cx="1726626" cy="707886"/>
              </a:xfrm>
              <a:prstGeom prst="rect">
                <a:avLst/>
              </a:prstGeom>
              <a:blipFill>
                <a:blip r:embed="rId17"/>
                <a:stretch>
                  <a:fillRect t="-5172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950CFF8-F1B5-C478-E019-7577451051DD}"/>
                  </a:ext>
                </a:extLst>
              </p:cNvPr>
              <p:cNvSpPr txBox="1"/>
              <p:nvPr/>
            </p:nvSpPr>
            <p:spPr>
              <a:xfrm>
                <a:off x="63705" y="6354247"/>
                <a:ext cx="81842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The characteristic pattern of quarkonium is used to identify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/>
                  <a:t>meson P-waves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950CFF8-F1B5-C478-E019-757745105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05" y="6354247"/>
                <a:ext cx="8184228" cy="369332"/>
              </a:xfrm>
              <a:prstGeom prst="rect">
                <a:avLst/>
              </a:prstGeom>
              <a:blipFill>
                <a:blip r:embed="rId18"/>
                <a:stretch>
                  <a:fillRect l="-447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18">
                <a:extLst>
                  <a:ext uri="{FF2B5EF4-FFF2-40B4-BE49-F238E27FC236}">
                    <a16:creationId xmlns:a16="http://schemas.microsoft.com/office/drawing/2014/main" id="{6A317DCE-0CB8-7517-4AAB-5076FB24DABF}"/>
                  </a:ext>
                </a:extLst>
              </p:cNvPr>
              <p:cNvSpPr txBox="1"/>
              <p:nvPr/>
            </p:nvSpPr>
            <p:spPr>
              <a:xfrm>
                <a:off x="203200" y="253635"/>
                <a:ext cx="34635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ea typeface="宋体" panose="02010600030101010101" pitchFamily="2" charset="-122"/>
                  </a:rPr>
                  <a:t>Wave function </a:t>
                </a:r>
                <a:r>
                  <a:rPr lang="en-US" altLang="zh-CN" sz="2800" dirty="0">
                    <a:solidFill>
                      <a:schemeClr val="tx1"/>
                    </a:solidFill>
                    <a:ea typeface="宋体" panose="02010600030101010101" pitchFamily="2" charset="-122"/>
                  </a:rPr>
                  <a:t>in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800" dirty="0">
                    <a:ea typeface="宋体" panose="02010600030101010101" pitchFamily="2" charset="-122"/>
                  </a:rPr>
                  <a:t> </a:t>
                </a:r>
                <a:endParaRPr lang="zh-CN" altLang="en-US" sz="2800" dirty="0"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3" name="文本框 18">
                <a:extLst>
                  <a:ext uri="{FF2B5EF4-FFF2-40B4-BE49-F238E27FC236}">
                    <a16:creationId xmlns:a16="http://schemas.microsoft.com/office/drawing/2014/main" id="{6A317DCE-0CB8-7517-4AAB-5076FB24D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253635"/>
                <a:ext cx="3463512" cy="523220"/>
              </a:xfrm>
              <a:prstGeom prst="rect">
                <a:avLst/>
              </a:prstGeom>
              <a:blipFill>
                <a:blip r:embed="rId19"/>
                <a:stretch>
                  <a:fillRect l="-3650" t="-139024" r="-9489" b="-20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87C932F-AFA8-79D3-6843-2DBE4466BB53}"/>
              </a:ext>
            </a:extLst>
          </p:cNvPr>
          <p:cNvSpPr txBox="1"/>
          <p:nvPr/>
        </p:nvSpPr>
        <p:spPr>
          <a:xfrm>
            <a:off x="3811713" y="32877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[arXiv:2603.08114]</a:t>
            </a:r>
          </a:p>
        </p:txBody>
      </p:sp>
    </p:spTree>
    <p:extLst>
      <p:ext uri="{BB962C8B-B14F-4D97-AF65-F5344CB8AC3E}">
        <p14:creationId xmlns:p14="http://schemas.microsoft.com/office/powerpoint/2010/main" val="3402088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CE5ED53-E63E-7ADF-D357-8038C3FEE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89" y="1556604"/>
            <a:ext cx="2560222" cy="1620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D9400F8-C5AA-9918-E66C-2568841B4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800" y="4584132"/>
            <a:ext cx="2520000" cy="160523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4B8B0E1-AA99-5705-2AE2-58D97CDE1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111" y="3004008"/>
            <a:ext cx="2520000" cy="16030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ADD6884-22D3-7707-B388-63F50A949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799" y="1475031"/>
            <a:ext cx="2520000" cy="15527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24F02D1-1D3C-26A8-19AB-378DEB6D3C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6001" y="1514737"/>
            <a:ext cx="2470303" cy="162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5555F33-B34B-DBAD-C6AA-4032EF694E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6000" y="2995584"/>
            <a:ext cx="2470304" cy="16200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AE536E5-B639-1507-9E3A-F19DBB41F9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6000" y="4483920"/>
            <a:ext cx="2470304" cy="162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3FFEA40-FADC-7F94-568C-979456D81B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200" y="3040896"/>
            <a:ext cx="2560224" cy="1620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712261D-7CC2-0719-B323-AAD606169B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889" y="4533079"/>
            <a:ext cx="2560224" cy="1620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963DF5C-3807-47A5-BD24-D00FE25F09AE}"/>
              </a:ext>
            </a:extLst>
          </p:cNvPr>
          <p:cNvSpPr txBox="1"/>
          <p:nvPr/>
        </p:nvSpPr>
        <p:spPr>
          <a:xfrm>
            <a:off x="881380" y="3574557"/>
            <a:ext cx="2078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Bottomonium FF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AA37E62-F7E6-4326-A169-53C68B9402FB}"/>
              </a:ext>
            </a:extLst>
          </p:cNvPr>
          <p:cNvSpPr txBox="1"/>
          <p:nvPr/>
        </p:nvSpPr>
        <p:spPr>
          <a:xfrm>
            <a:off x="881380" y="2082374"/>
            <a:ext cx="207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Charmonium FF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BD5B672-CF63-44CC-9C25-8C65E1FC2129}"/>
              </a:ext>
            </a:extLst>
          </p:cNvPr>
          <p:cNvSpPr/>
          <p:nvPr/>
        </p:nvSpPr>
        <p:spPr>
          <a:xfrm>
            <a:off x="7024591" y="238237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Charmonium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82E61FC-DF29-4A0B-9ACF-C91DF7871A9B}"/>
              </a:ext>
            </a:extLst>
          </p:cNvPr>
          <p:cNvSpPr/>
          <p:nvPr/>
        </p:nvSpPr>
        <p:spPr>
          <a:xfrm>
            <a:off x="7053099" y="3411081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Bottomonium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0D4C2AF9-D2E7-0231-0E7C-16567F4D3244}"/>
                  </a:ext>
                </a:extLst>
              </p:cNvPr>
              <p:cNvSpPr txBox="1"/>
              <p:nvPr/>
            </p:nvSpPr>
            <p:spPr>
              <a:xfrm>
                <a:off x="1017113" y="5058849"/>
                <a:ext cx="2078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meson FF</a:t>
                </a:r>
                <a:endParaRPr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0D4C2AF9-D2E7-0231-0E7C-16567F4D3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113" y="5058849"/>
                <a:ext cx="2078888" cy="369332"/>
              </a:xfrm>
              <a:prstGeom prst="rect">
                <a:avLst/>
              </a:prstGeom>
              <a:blipFill>
                <a:blip r:embed="rId11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234AE186-5EE6-165C-DD6D-99C33F95A9B5}"/>
                  </a:ext>
                </a:extLst>
              </p:cNvPr>
              <p:cNvSpPr txBox="1"/>
              <p:nvPr/>
            </p:nvSpPr>
            <p:spPr>
              <a:xfrm>
                <a:off x="7220303" y="5182914"/>
                <a:ext cx="15179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meson</a:t>
                </a:r>
                <a:endParaRPr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234AE186-5EE6-165C-DD6D-99C33F95A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303" y="5182914"/>
                <a:ext cx="1517902" cy="369332"/>
              </a:xfrm>
              <a:prstGeom prst="rect">
                <a:avLst/>
              </a:prstGeom>
              <a:blipFill>
                <a:blip r:embed="rId12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3200" y="999387"/>
                <a:ext cx="4286450" cy="475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,0,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999387"/>
                <a:ext cx="4286450" cy="475643"/>
              </a:xfrm>
              <a:prstGeom prst="rect">
                <a:avLst/>
              </a:prstGeom>
              <a:blipFill>
                <a:blip r:embed="rId13"/>
                <a:stretch>
                  <a:fillRect t="-1282" b="-217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9"/>
          <p:cNvSpPr txBox="1"/>
          <p:nvPr/>
        </p:nvSpPr>
        <p:spPr>
          <a:xfrm>
            <a:off x="3180359" y="776855"/>
            <a:ext cx="11853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F0"/>
                </a:solidFill>
              </a:rPr>
              <a:t>[ Brodsky  ’06]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1174F31-EFF2-4AB7-A9A7-D559B46808C3}"/>
              </a:ext>
            </a:extLst>
          </p:cNvPr>
          <p:cNvSpPr txBox="1"/>
          <p:nvPr/>
        </p:nvSpPr>
        <p:spPr>
          <a:xfrm>
            <a:off x="151829" y="120071"/>
            <a:ext cx="5509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a typeface="宋体" panose="02010600030101010101" pitchFamily="2" charset="-122"/>
              </a:rPr>
              <a:t>Electromagnetic Form Factor &amp; Radii</a:t>
            </a:r>
            <a:endParaRPr lang="zh-CN" altLang="en-US" sz="2800" dirty="0">
              <a:ea typeface="宋体" panose="02010600030101010101" pitchFamily="2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1424FE18-745E-4B4D-9953-0AB409D4F03D}"/>
              </a:ext>
            </a:extLst>
          </p:cNvPr>
          <p:cNvGrpSpPr/>
          <p:nvPr/>
        </p:nvGrpSpPr>
        <p:grpSpPr>
          <a:xfrm>
            <a:off x="5547744" y="422809"/>
            <a:ext cx="3471321" cy="1158346"/>
            <a:chOff x="5879683" y="683848"/>
            <a:chExt cx="3471321" cy="11583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ACEC8050-016B-44EF-AFF3-C6D7199412ED}"/>
                    </a:ext>
                  </a:extLst>
                </p:cNvPr>
                <p:cNvSpPr txBox="1"/>
                <p:nvPr/>
              </p:nvSpPr>
              <p:spPr>
                <a:xfrm>
                  <a:off x="6217909" y="1118791"/>
                  <a:ext cx="3133095" cy="7234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bSup>
                          <m:sSub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&gt; =−6</m:t>
                        </m:r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𝑐h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ACEC8050-016B-44EF-AFF3-C6D7199412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7909" y="1118791"/>
                  <a:ext cx="3133095" cy="72340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F2DCD553-298B-4636-9C7D-2CF9E0268077}"/>
                </a:ext>
              </a:extLst>
            </p:cNvPr>
            <p:cNvSpPr txBox="1"/>
            <p:nvPr/>
          </p:nvSpPr>
          <p:spPr>
            <a:xfrm>
              <a:off x="5879683" y="946884"/>
              <a:ext cx="295369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0B0F0"/>
                  </a:solidFill>
                </a:rPr>
                <a:t>Dyson-Schwinger equations : [Mari ‘07]</a:t>
              </a:r>
            </a:p>
          </p:txBody>
        </p:sp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D576F7DF-62B1-4D51-9AED-C7A5D0814359}"/>
                </a:ext>
              </a:extLst>
            </p:cNvPr>
            <p:cNvSpPr txBox="1"/>
            <p:nvPr/>
          </p:nvSpPr>
          <p:spPr>
            <a:xfrm>
              <a:off x="5885632" y="691308"/>
              <a:ext cx="159287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0B0F0"/>
                  </a:solidFill>
                </a:rPr>
                <a:t>Lattice : [Dudek ‘06]</a:t>
              </a:r>
            </a:p>
          </p:txBody>
        </p:sp>
        <p:sp>
          <p:nvSpPr>
            <p:cNvPr id="28" name="TextBox 9">
              <a:extLst>
                <a:ext uri="{FF2B5EF4-FFF2-40B4-BE49-F238E27FC236}">
                  <a16:creationId xmlns:a16="http://schemas.microsoft.com/office/drawing/2014/main" id="{0E16B6F3-F673-4F84-A2CB-164C65E9FB58}"/>
                </a:ext>
              </a:extLst>
            </p:cNvPr>
            <p:cNvSpPr txBox="1"/>
            <p:nvPr/>
          </p:nvSpPr>
          <p:spPr>
            <a:xfrm>
              <a:off x="7552242" y="683848"/>
              <a:ext cx="179876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0B0F0"/>
                  </a:solidFill>
                </a:rPr>
                <a:t>OGE : [Yang Li, </a:t>
              </a:r>
              <a:r>
                <a:rPr lang="en-US" altLang="zh-CN" sz="1350" dirty="0">
                  <a:solidFill>
                    <a:srgbClr val="00B0F0"/>
                  </a:solidFill>
                </a:rPr>
                <a:t>FBS ‘17</a:t>
              </a:r>
              <a:r>
                <a:rPr lang="en-US" sz="1350" dirty="0">
                  <a:solidFill>
                    <a:srgbClr val="00B0F0"/>
                  </a:solidFill>
                </a:rPr>
                <a:t>]</a:t>
              </a:r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BB4EC98-69C9-431C-8EE1-839CC2C58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3510" y="6415074"/>
            <a:ext cx="2057400" cy="365125"/>
          </a:xfrm>
        </p:spPr>
        <p:txBody>
          <a:bodyPr/>
          <a:lstStyle/>
          <a:p>
            <a:fld id="{54E17E62-5302-CA42-88E9-9567224DCEF2}" type="slidenum">
              <a:rPr lang="en-US" smtClean="0"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DF1EC3B-E90C-CED7-0489-5E9F28C570CD}"/>
                  </a:ext>
                </a:extLst>
              </p:cNvPr>
              <p:cNvSpPr txBox="1"/>
              <p:nvPr/>
            </p:nvSpPr>
            <p:spPr>
              <a:xfrm>
                <a:off x="5438016" y="6257706"/>
                <a:ext cx="382450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cs typeface="Times New Roman" panose="02020603050405020304" pitchFamily="18" charset="0"/>
                  </a:rPr>
                  <a:t>Agree with Lattice, DSE, and OGE results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cs typeface="Times New Roman" panose="02020603050405020304" pitchFamily="18" charset="0"/>
                  </a:rPr>
                  <a:t>Unconfined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altLang="zh-CN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6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altLang="zh-CN" sz="16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</m:acc>
                        <m:r>
                          <a:rPr lang="en-US" altLang="zh-CN" sz="16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altLang="zh-CN" sz="1600" dirty="0">
                    <a:cs typeface="Times New Roman" panose="02020603050405020304" pitchFamily="18" charset="0"/>
                  </a:rPr>
                  <a:t> inflates total radii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DF1EC3B-E90C-CED7-0489-5E9F28C57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016" y="6257706"/>
                <a:ext cx="3824509" cy="584775"/>
              </a:xfrm>
              <a:prstGeom prst="rect">
                <a:avLst/>
              </a:prstGeom>
              <a:blipFill>
                <a:blip r:embed="rId15"/>
                <a:stretch>
                  <a:fillRect l="-638" t="-3158" b="-1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BCEB670-BF09-D66A-4A4B-6AEFD8E8626D}"/>
                  </a:ext>
                </a:extLst>
              </p:cNvPr>
              <p:cNvSpPr txBox="1"/>
              <p:nvPr/>
            </p:nvSpPr>
            <p:spPr>
              <a:xfrm>
                <a:off x="9794" y="6113757"/>
                <a:ext cx="5468485" cy="744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zh-CN" sz="1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6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1600" dirty="0"/>
                  <a:t> extraction: single-quark for charmonium/bottomonium</a:t>
                </a:r>
              </a:p>
              <a:p>
                <a:r>
                  <a:rPr lang="en-US" altLang="zh-CN" sz="1600" dirty="0"/>
                  <a:t>			   charge-weighted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b="0" i="0" dirty="0">
                    <a:latin typeface="Cambria Math" panose="02040503050406030204" pitchFamily="18" charset="0"/>
                  </a:rPr>
                  <a:t>meson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Large-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1600" i="1" dirty="0"/>
                          <m:t>Q</m:t>
                        </m:r>
                      </m:e>
                      <m:sup>
                        <m:r>
                          <a:rPr lang="en-US" altLang="zh-CN" sz="16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1600" dirty="0"/>
                  <a:t> decrease due to 2D-HO Gaussian tails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BCEB670-BF09-D66A-4A4B-6AEFD8E86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4" y="6113757"/>
                <a:ext cx="5468485" cy="744243"/>
              </a:xfrm>
              <a:prstGeom prst="rect">
                <a:avLst/>
              </a:prstGeom>
              <a:blipFill>
                <a:blip r:embed="rId16"/>
                <a:stretch>
                  <a:fillRect l="-2118" t="-9016" r="-669" b="-155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83A2105-360B-D110-0901-D66CAAE88C26}"/>
              </a:ext>
            </a:extLst>
          </p:cNvPr>
          <p:cNvSpPr txBox="1"/>
          <p:nvPr/>
        </p:nvSpPr>
        <p:spPr>
          <a:xfrm>
            <a:off x="3349375" y="201373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[arXiv:2603.08114]</a:t>
            </a:r>
          </a:p>
        </p:txBody>
      </p:sp>
    </p:spTree>
    <p:extLst>
      <p:ext uri="{BB962C8B-B14F-4D97-AF65-F5344CB8AC3E}">
        <p14:creationId xmlns:p14="http://schemas.microsoft.com/office/powerpoint/2010/main" val="660798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43E4E478-9FDD-BDBC-E2FA-38EC3DE35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26" y="4052220"/>
            <a:ext cx="4116997" cy="274466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AD2DFC-F3FB-529A-A5A4-515A88857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28" y="1332438"/>
            <a:ext cx="4123194" cy="274879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3CC6D67-8ABA-F18B-72A8-23B810A16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442" y="1309558"/>
            <a:ext cx="4123194" cy="27487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D711CA2-C025-E894-8AF3-C1FF1C714039}"/>
                  </a:ext>
                </a:extLst>
              </p:cNvPr>
              <p:cNvSpPr txBox="1"/>
              <p:nvPr/>
            </p:nvSpPr>
            <p:spPr>
              <a:xfrm>
                <a:off x="308713" y="582435"/>
                <a:ext cx="8799392" cy="906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pHide m:val="on"/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(2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𝛹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↑↓∓↓↑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sup>
                          </m:sSub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zh-CN" altLang="en-US" sz="2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D711CA2-C025-E894-8AF3-C1FF1C714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13" y="582435"/>
                <a:ext cx="8799392" cy="9065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9"/>
          <p:cNvSpPr txBox="1"/>
          <p:nvPr/>
        </p:nvSpPr>
        <p:spPr>
          <a:xfrm>
            <a:off x="4359753" y="5424553"/>
            <a:ext cx="4595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OGE : [Yang Li, et al, 2017 and </a:t>
            </a:r>
            <a:r>
              <a:rPr lang="en-US" altLang="zh-CN" sz="1600" dirty="0">
                <a:solidFill>
                  <a:srgbClr val="00B0F0"/>
                </a:solidFill>
              </a:rPr>
              <a:t>Shuo Tang, et al, 2018</a:t>
            </a:r>
            <a:r>
              <a:rPr lang="en-US" sz="1600" dirty="0">
                <a:solidFill>
                  <a:srgbClr val="00B0F0"/>
                </a:solidFill>
              </a:rPr>
              <a:t>]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312879CA-61B8-D247-B428-58D77BE7E895}"/>
              </a:ext>
            </a:extLst>
          </p:cNvPr>
          <p:cNvSpPr txBox="1"/>
          <p:nvPr/>
        </p:nvSpPr>
        <p:spPr>
          <a:xfrm>
            <a:off x="4356100" y="5988963"/>
            <a:ext cx="446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Dyson-Schwinger equations : [M. Blank, et al, 2011]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0FE0273-59F6-DB43-81B7-AAD263F9458C}"/>
              </a:ext>
            </a:extLst>
          </p:cNvPr>
          <p:cNvSpPr txBox="1"/>
          <p:nvPr/>
        </p:nvSpPr>
        <p:spPr>
          <a:xfrm>
            <a:off x="4356100" y="5708929"/>
            <a:ext cx="2831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Lattice : [C. McNeile et al, 2012]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EDA7124-3779-45B6-90CA-44FA885DBFB4}"/>
              </a:ext>
            </a:extLst>
          </p:cNvPr>
          <p:cNvSpPr txBox="1"/>
          <p:nvPr/>
        </p:nvSpPr>
        <p:spPr>
          <a:xfrm>
            <a:off x="203200" y="202265"/>
            <a:ext cx="2540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a typeface="宋体" panose="02010600030101010101" pitchFamily="2" charset="-122"/>
              </a:rPr>
              <a:t>Decay constants</a:t>
            </a:r>
            <a:endParaRPr lang="zh-CN" altLang="en-US" sz="2800" dirty="0">
              <a:ea typeface="宋体" panose="02010600030101010101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1CB9322-C5BD-4935-8AD0-68E17AFF02B4}"/>
              </a:ext>
            </a:extLst>
          </p:cNvPr>
          <p:cNvSpPr txBox="1"/>
          <p:nvPr/>
        </p:nvSpPr>
        <p:spPr>
          <a:xfrm>
            <a:off x="1018264" y="1610185"/>
            <a:ext cx="165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Charmonium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A96996C-2313-435D-BF00-24D700FFAF79}"/>
              </a:ext>
            </a:extLst>
          </p:cNvPr>
          <p:cNvSpPr txBox="1"/>
          <p:nvPr/>
        </p:nvSpPr>
        <p:spPr>
          <a:xfrm>
            <a:off x="7095123" y="1610185"/>
            <a:ext cx="172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Bottomonium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340EB4EF-EF65-432C-A5F9-6227DF341A61}"/>
                  </a:ext>
                </a:extLst>
              </p:cNvPr>
              <p:cNvSpPr txBox="1"/>
              <p:nvPr/>
            </p:nvSpPr>
            <p:spPr>
              <a:xfrm>
                <a:off x="1208764" y="4301012"/>
                <a:ext cx="1270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meson</a:t>
                </a:r>
                <a:endParaRPr lang="zh-CN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340EB4EF-EF65-432C-A5F9-6227DF341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764" y="4301012"/>
                <a:ext cx="1270000" cy="400110"/>
              </a:xfrm>
              <a:prstGeom prst="rect">
                <a:avLst/>
              </a:prstGeom>
              <a:blipFill>
                <a:blip r:embed="rId6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0C017A68-8ED8-46F5-9449-384AF8FA6567}"/>
                  </a:ext>
                </a:extLst>
              </p:cNvPr>
              <p:cNvSpPr/>
              <p:nvPr/>
            </p:nvSpPr>
            <p:spPr>
              <a:xfrm>
                <a:off x="4371322" y="4369572"/>
                <a:ext cx="478790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Times New Roman" panose="02020603050405020304" pitchFamily="18" charset="0"/>
                  </a:rPr>
                  <a:t>Agree with PDG,</a:t>
                </a:r>
                <a:r>
                  <a:rPr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cs typeface="Times New Roman" panose="02020603050405020304" pitchFamily="18" charset="0"/>
                  </a:rPr>
                  <a:t>Lattice,</a:t>
                </a:r>
                <a:r>
                  <a:rPr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cs typeface="Times New Roman" panose="02020603050405020304" pitchFamily="18" charset="0"/>
                  </a:rPr>
                  <a:t>DSE and OGE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Times New Roman" panose="02020603050405020304" pitchFamily="18" charset="0"/>
                  </a:rPr>
                  <a:t>Calculated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</m:d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CN" i="1" dirty="0" err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  <m:d>
                      <m:d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altLang="zh-CN" dirty="0">
                    <a:cs typeface="Times New Roman" panose="02020603050405020304" pitchFamily="18" charset="0"/>
                  </a:rPr>
                  <a:t> suggests Fock space might be insufficient</a:t>
                </a:r>
                <a:endParaRPr lang="zh-CN" altLang="en-US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0C017A68-8ED8-46F5-9449-384AF8FA65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322" y="4369572"/>
                <a:ext cx="4787901" cy="923330"/>
              </a:xfrm>
              <a:prstGeom prst="rect">
                <a:avLst/>
              </a:prstGeom>
              <a:blipFill>
                <a:blip r:embed="rId7"/>
                <a:stretch>
                  <a:fillRect l="-764" t="-3974"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7E86CF8-2A78-4504-A7DA-039F9E1C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6A93F51-9C79-2190-645E-FC2A7848BA0B}"/>
                  </a:ext>
                </a:extLst>
              </p:cNvPr>
              <p:cNvSpPr txBox="1"/>
              <p:nvPr/>
            </p:nvSpPr>
            <p:spPr>
              <a:xfrm>
                <a:off x="4356099" y="6327259"/>
                <a:ext cx="4058712" cy="355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chemeClr val="tx1"/>
                    </a:solidFill>
                  </a:rPr>
                  <a:t>This Work: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=12,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=17,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6A93F51-9C79-2190-645E-FC2A7848B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099" y="6327259"/>
                <a:ext cx="4058712" cy="355867"/>
              </a:xfrm>
              <a:prstGeom prst="rect">
                <a:avLst/>
              </a:prstGeom>
              <a:blipFill>
                <a:blip r:embed="rId8"/>
                <a:stretch>
                  <a:fillRect l="-902" t="-3448" b="-189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D627150-DDD8-A00B-0EEC-4C4C93F9495A}"/>
              </a:ext>
            </a:extLst>
          </p:cNvPr>
          <p:cNvSpPr txBox="1"/>
          <p:nvPr/>
        </p:nvSpPr>
        <p:spPr>
          <a:xfrm>
            <a:off x="6637106" y="3174716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[arXiv:2603.08114]</a:t>
            </a:r>
          </a:p>
        </p:txBody>
      </p:sp>
    </p:spTree>
    <p:extLst>
      <p:ext uri="{BB962C8B-B14F-4D97-AF65-F5344CB8AC3E}">
        <p14:creationId xmlns:p14="http://schemas.microsoft.com/office/powerpoint/2010/main" val="1533076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1C5A62F-5483-838C-57CE-80A46EB86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315" y="1490400"/>
            <a:ext cx="3000317" cy="19387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EC9CFDF-8086-9AB0-5979-79187895A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133" y="3441600"/>
            <a:ext cx="3000318" cy="193878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7A172F-92D4-A89A-8D9B-C32A69E3F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635" y="1490400"/>
            <a:ext cx="3000315" cy="19387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E2DAC12-ACEC-5097-ADD4-AA8117FD5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35" y="3441600"/>
            <a:ext cx="3000317" cy="19387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50EE57A-9173-B9F2-BA2B-3282C33F0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89030"/>
            <a:ext cx="3000319" cy="19387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91BAB6D-ECBD-3A09-7897-17A5BF87B0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42949"/>
            <a:ext cx="2993578" cy="1934431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7240C9BF-2AC5-4768-A5A5-05C0FA75B641}"/>
              </a:ext>
            </a:extLst>
          </p:cNvPr>
          <p:cNvSpPr txBox="1"/>
          <p:nvPr/>
        </p:nvSpPr>
        <p:spPr>
          <a:xfrm>
            <a:off x="3875886" y="5304396"/>
            <a:ext cx="1718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Bottomonium</a:t>
            </a:r>
          </a:p>
          <a:p>
            <a:pPr algn="ctr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S-wave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CF1483C-D91C-432A-864C-DC229A2CD4A0}"/>
              </a:ext>
            </a:extLst>
          </p:cNvPr>
          <p:cNvSpPr txBox="1"/>
          <p:nvPr/>
        </p:nvSpPr>
        <p:spPr>
          <a:xfrm>
            <a:off x="172378" y="130345"/>
            <a:ext cx="3620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a typeface="宋体" panose="02010600030101010101" pitchFamily="2" charset="-122"/>
              </a:rPr>
              <a:t>Distribution amplitudes</a:t>
            </a:r>
            <a:endParaRPr lang="zh-CN" altLang="en-US" sz="2800" dirty="0">
              <a:ea typeface="宋体" panose="02010600030101010101" pitchFamily="2" charset="-122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4F6741E6-8B01-44BE-B7EC-8F05B9641B1A}"/>
              </a:ext>
            </a:extLst>
          </p:cNvPr>
          <p:cNvSpPr txBox="1"/>
          <p:nvPr/>
        </p:nvSpPr>
        <p:spPr>
          <a:xfrm>
            <a:off x="4160109" y="6187074"/>
            <a:ext cx="4595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OGE : [Yang Li, et al, 2017 and </a:t>
            </a:r>
            <a:r>
              <a:rPr lang="en-US" altLang="zh-CN" sz="1600" dirty="0">
                <a:solidFill>
                  <a:srgbClr val="00B0F0"/>
                </a:solidFill>
              </a:rPr>
              <a:t>Shuo Tang, et al, 2018</a:t>
            </a:r>
            <a:r>
              <a:rPr lang="en-US" sz="1600" dirty="0">
                <a:solidFill>
                  <a:srgbClr val="00B0F0"/>
                </a:solidFill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93312366-4E89-4A92-B4D0-432E9B9BFE6C}"/>
                  </a:ext>
                </a:extLst>
              </p:cNvPr>
              <p:cNvSpPr/>
              <p:nvPr/>
            </p:nvSpPr>
            <p:spPr>
              <a:xfrm>
                <a:off x="302" y="5934419"/>
                <a:ext cx="43156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cs typeface="Times New Roman" panose="02020603050405020304" pitchFamily="18" charset="0"/>
                  </a:rPr>
                  <a:t>Agree with OGE results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cs typeface="Times New Roman" panose="02020603050405020304" pitchFamily="18" charset="0"/>
                  </a:rPr>
                  <a:t>Single-peak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1600" i="1" dirty="0" err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16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6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16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</m:d>
                    <m:r>
                      <m:rPr>
                        <m:lit/>
                      </m:rPr>
                      <a:rPr lang="en-US" altLang="zh-CN" sz="16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6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16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6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16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altLang="zh-CN" sz="1600" dirty="0"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cs typeface="Times New Roman" panose="02020603050405020304" pitchFamily="18" charset="0"/>
                  </a:rPr>
                  <a:t>Less pronounced longitudinal nodal structures</a:t>
                </a:r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93312366-4E89-4A92-B4D0-432E9B9BFE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" y="5934419"/>
                <a:ext cx="4315666" cy="830997"/>
              </a:xfrm>
              <a:prstGeom prst="rect">
                <a:avLst/>
              </a:prstGeom>
              <a:blipFill>
                <a:blip r:embed="rId8"/>
                <a:stretch>
                  <a:fillRect l="-565" t="-2190" b="-80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3B6C5EB3-EC71-4B9C-92FA-75060041500A}"/>
              </a:ext>
            </a:extLst>
          </p:cNvPr>
          <p:cNvSpPr txBox="1"/>
          <p:nvPr/>
        </p:nvSpPr>
        <p:spPr>
          <a:xfrm>
            <a:off x="854353" y="5300532"/>
            <a:ext cx="165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Charmonium</a:t>
            </a:r>
          </a:p>
          <a:p>
            <a:pPr algn="ctr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S-wave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30A426E7-CCDE-4812-AB6B-17B312FB8E58}"/>
                  </a:ext>
                </a:extLst>
              </p:cNvPr>
              <p:cNvSpPr txBox="1"/>
              <p:nvPr/>
            </p:nvSpPr>
            <p:spPr>
              <a:xfrm>
                <a:off x="7218016" y="5304396"/>
                <a:ext cx="1270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1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meson</a:t>
                </a:r>
              </a:p>
              <a:p>
                <a:pPr algn="ctr"/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S-wave</a:t>
                </a:r>
                <a:endParaRPr lang="zh-CN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30A426E7-CCDE-4812-AB6B-17B312FB8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016" y="5304396"/>
                <a:ext cx="1270000" cy="584775"/>
              </a:xfrm>
              <a:prstGeom prst="rect">
                <a:avLst/>
              </a:prstGeom>
              <a:blipFill>
                <a:blip r:embed="rId9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5D0B839-C5DE-4436-8D44-AA74D997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19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B3430DD-9911-B3B8-0DD3-008FFC5CBAFF}"/>
                  </a:ext>
                </a:extLst>
              </p:cNvPr>
              <p:cNvSpPr txBox="1"/>
              <p:nvPr/>
            </p:nvSpPr>
            <p:spPr>
              <a:xfrm>
                <a:off x="344608" y="613257"/>
                <a:ext cx="8799392" cy="906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undOvr"/>
                          <m:supHide m:val="on"/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(2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𝛹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↑↓∓↓↑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sup>
                          </m:sSub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zh-CN" altLang="en-US" sz="20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B3430DD-9911-B3B8-0DD3-008FFC5CB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08" y="613257"/>
                <a:ext cx="8799392" cy="906595"/>
              </a:xfrm>
              <a:prstGeom prst="rect">
                <a:avLst/>
              </a:prstGeom>
              <a:blipFill>
                <a:blip r:embed="rId10"/>
                <a:stretch>
                  <a:fillRect t="-133333" b="-186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A0E218C-D511-74D6-9342-98564FAA8134}"/>
                  </a:ext>
                </a:extLst>
              </p:cNvPr>
              <p:cNvSpPr txBox="1"/>
              <p:nvPr/>
            </p:nvSpPr>
            <p:spPr>
              <a:xfrm>
                <a:off x="4160109" y="5911417"/>
                <a:ext cx="4058712" cy="355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chemeClr val="tx1"/>
                    </a:solidFill>
                  </a:rPr>
                  <a:t>This Work: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=12,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=17,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A0E218C-D511-74D6-9342-98564FAA8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109" y="5911417"/>
                <a:ext cx="4058712" cy="355867"/>
              </a:xfrm>
              <a:prstGeom prst="rect">
                <a:avLst/>
              </a:prstGeom>
              <a:blipFill>
                <a:blip r:embed="rId11"/>
                <a:stretch>
                  <a:fillRect l="-751" t="-3448" b="-189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45F40F0-0E5E-DE7F-65EB-B28FAEA5626C}"/>
              </a:ext>
            </a:extLst>
          </p:cNvPr>
          <p:cNvSpPr txBox="1"/>
          <p:nvPr/>
        </p:nvSpPr>
        <p:spPr>
          <a:xfrm>
            <a:off x="7068621" y="1037691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[arXiv:2603.08114]</a:t>
            </a:r>
          </a:p>
        </p:txBody>
      </p:sp>
    </p:spTree>
    <p:extLst>
      <p:ext uri="{BB962C8B-B14F-4D97-AF65-F5344CB8AC3E}">
        <p14:creationId xmlns:p14="http://schemas.microsoft.com/office/powerpoint/2010/main" val="1466000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4DA2B-B2EE-E947-B2FB-2FF42C51D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965"/>
            <a:ext cx="7886700" cy="1325563"/>
          </a:xfrm>
        </p:spPr>
        <p:txBody>
          <a:bodyPr/>
          <a:lstStyle/>
          <a:p>
            <a:pPr algn="ctr"/>
            <a:r>
              <a:rPr lang="en-US" u="sng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491B1-D9B2-7D4F-8B1B-A3526E660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049" y="1528971"/>
            <a:ext cx="7886700" cy="4873014"/>
          </a:xfrm>
        </p:spPr>
        <p:txBody>
          <a:bodyPr>
            <a:normAutofit/>
          </a:bodyPr>
          <a:lstStyle/>
          <a:p>
            <a:endParaRPr lang="en-US" altLang="zh-CN" sz="3200" dirty="0"/>
          </a:p>
          <a:p>
            <a:r>
              <a:rPr lang="en-US" altLang="zh-CN" sz="3200" dirty="0"/>
              <a:t>Basis Light-front Quantization</a:t>
            </a:r>
          </a:p>
          <a:p>
            <a:endParaRPr lang="en-US" sz="3200" dirty="0"/>
          </a:p>
          <a:p>
            <a:r>
              <a:rPr lang="en-US" altLang="zh-CN" sz="3200" dirty="0"/>
              <a:t>Application to heavy mesons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Summary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E18ED7-6128-4AD0-B767-BE00189E1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89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10">
                <a:extLst>
                  <a:ext uri="{FF2B5EF4-FFF2-40B4-BE49-F238E27FC236}">
                    <a16:creationId xmlns:a16="http://schemas.microsoft.com/office/drawing/2014/main" id="{1CC4449E-06B2-EDCA-971A-75362FF72462}"/>
                  </a:ext>
                </a:extLst>
              </p:cNvPr>
              <p:cNvSpPr txBox="1"/>
              <p:nvPr/>
            </p:nvSpPr>
            <p:spPr>
              <a:xfrm>
                <a:off x="4335" y="6006650"/>
                <a:ext cx="5688801" cy="8309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sz="1600" dirty="0"/>
                  <a:t>All results </a:t>
                </a:r>
                <a:r>
                  <a:rPr lang="en-US" sz="1600" dirty="0"/>
                  <a:t>are </a:t>
                </a:r>
                <a:r>
                  <a:rPr lang="en-CN" sz="1600" dirty="0"/>
                  <a:t>at the initial scal</a:t>
                </a:r>
                <a:r>
                  <a:rPr lang="en-US" sz="1600" dirty="0"/>
                  <a:t>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Gluon presence breaks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0.5</m:t>
                    </m:r>
                  </m:oMath>
                </a14:m>
                <a:r>
                  <a:rPr lang="en-US" sz="1600" dirty="0"/>
                  <a:t> symmetry in quark distribution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Enhanced gluon distribution in excited states</a:t>
                </a:r>
                <a:endParaRPr lang="en-CN" sz="1600" dirty="0"/>
              </a:p>
            </p:txBody>
          </p:sp>
        </mc:Choice>
        <mc:Fallback xmlns="">
          <p:sp>
            <p:nvSpPr>
              <p:cNvPr id="3" name="TextBox 10">
                <a:extLst>
                  <a:ext uri="{FF2B5EF4-FFF2-40B4-BE49-F238E27FC236}">
                    <a16:creationId xmlns:a16="http://schemas.microsoft.com/office/drawing/2014/main" id="{1CC4449E-06B2-EDCA-971A-75362FF72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" y="6006650"/>
                <a:ext cx="5688801" cy="830997"/>
              </a:xfrm>
              <a:prstGeom prst="rect">
                <a:avLst/>
              </a:prstGeom>
              <a:blipFill>
                <a:blip r:embed="rId2"/>
                <a:stretch>
                  <a:fillRect l="-429" t="-2190" b="-80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6877687C-1459-7955-88E4-366069E3F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179" y="3840030"/>
            <a:ext cx="2446487" cy="18999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EEF047-2E05-A978-CA47-E4CFB54D1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037" y="3839925"/>
            <a:ext cx="2446488" cy="189997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DBFAABA-C33F-66DC-DDA4-C98AC1CF0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514" y="1413858"/>
            <a:ext cx="2446489" cy="18999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0B0DB-107A-CE1F-7896-2FF0D67DA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7700" y="1413963"/>
            <a:ext cx="2446489" cy="18999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791A80C-BC05-036E-EFD2-8841986A6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0896" y="3840194"/>
            <a:ext cx="2446488" cy="18999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3B92CE-BC44-D389-22A2-8F39DFA9E4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40194"/>
            <a:ext cx="2446488" cy="189997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1630594-1178-97F5-1CC4-BF5E2A3681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4153" y="1413858"/>
            <a:ext cx="2446488" cy="189997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6D5BFF9B-B476-4BB6-90AD-F462DD647DDD}"/>
              </a:ext>
            </a:extLst>
          </p:cNvPr>
          <p:cNvSpPr txBox="1"/>
          <p:nvPr/>
        </p:nvSpPr>
        <p:spPr>
          <a:xfrm>
            <a:off x="3827041" y="3118883"/>
            <a:ext cx="172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Charmonium</a:t>
            </a: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S-wave</a:t>
            </a:r>
            <a:endParaRPr lang="zh-CN" altLang="en-US" sz="2000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CC94B11-419B-464F-8423-9EE7B2335C02}"/>
              </a:ext>
            </a:extLst>
          </p:cNvPr>
          <p:cNvSpPr txBox="1"/>
          <p:nvPr/>
        </p:nvSpPr>
        <p:spPr>
          <a:xfrm>
            <a:off x="203200" y="253635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a typeface="宋体" panose="02010600030101010101" pitchFamily="2" charset="-122"/>
              </a:rPr>
              <a:t>PDF</a:t>
            </a:r>
            <a:endParaRPr lang="zh-CN" altLang="en-US" sz="2800" dirty="0">
              <a:ea typeface="宋体" panose="02010600030101010101" pitchFamily="2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5871CA8-B92F-4E64-885C-A3CDE83C5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D3AD1B2-5B96-45EA-D969-55618A4B7C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13978"/>
            <a:ext cx="2446488" cy="1899977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6DAB3029-C375-544A-17AE-C529B6FAA750}"/>
              </a:ext>
            </a:extLst>
          </p:cNvPr>
          <p:cNvSpPr txBox="1"/>
          <p:nvPr/>
        </p:nvSpPr>
        <p:spPr>
          <a:xfrm>
            <a:off x="3827041" y="5601494"/>
            <a:ext cx="172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Charmonium</a:t>
            </a: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P-wave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D185957-DEF9-5FB3-FEC0-FA242CE58714}"/>
                  </a:ext>
                </a:extLst>
              </p:cNvPr>
              <p:cNvSpPr txBox="1"/>
              <p:nvPr/>
            </p:nvSpPr>
            <p:spPr>
              <a:xfrm>
                <a:off x="5059438" y="6502153"/>
                <a:ext cx="3835805" cy="355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chemeClr val="tx1"/>
                    </a:solidFill>
                  </a:rPr>
                  <a:t>This Work: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=12,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=17,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D185957-DEF9-5FB3-FEC0-FA242CE58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438" y="6502153"/>
                <a:ext cx="3835805" cy="355867"/>
              </a:xfrm>
              <a:prstGeom prst="rect">
                <a:avLst/>
              </a:prstGeom>
              <a:blipFill>
                <a:blip r:embed="rId11"/>
                <a:stretch>
                  <a:fillRect l="-954" t="-3448" b="-189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E70F174-529A-A162-B121-5DAB680FFCFE}"/>
                  </a:ext>
                </a:extLst>
              </p:cNvPr>
              <p:cNvSpPr txBox="1"/>
              <p:nvPr/>
            </p:nvSpPr>
            <p:spPr>
              <a:xfrm>
                <a:off x="308713" y="582435"/>
                <a:ext cx="8799392" cy="862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𝒩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=2,3</m:t>
                          </m:r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  <m:sup/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𝒩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200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𝒩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=0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lit/>
                                            </m:r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{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⊥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lit/>
                                            </m:r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}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E70F174-529A-A162-B121-5DAB680FF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13" y="582435"/>
                <a:ext cx="8799392" cy="8628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780A364-F7A9-7A48-8F2B-3D39C83C38FB}"/>
              </a:ext>
            </a:extLst>
          </p:cNvPr>
          <p:cNvSpPr txBox="1"/>
          <p:nvPr/>
        </p:nvSpPr>
        <p:spPr>
          <a:xfrm>
            <a:off x="3811713" y="32877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[arXiv:2603.08114]</a:t>
            </a:r>
          </a:p>
        </p:txBody>
      </p:sp>
    </p:spTree>
    <p:extLst>
      <p:ext uri="{BB962C8B-B14F-4D97-AF65-F5344CB8AC3E}">
        <p14:creationId xmlns:p14="http://schemas.microsoft.com/office/powerpoint/2010/main" val="3212643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AE6B5-F145-9217-8EBD-FF629D873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0">
                <a:extLst>
                  <a:ext uri="{FF2B5EF4-FFF2-40B4-BE49-F238E27FC236}">
                    <a16:creationId xmlns:a16="http://schemas.microsoft.com/office/drawing/2014/main" id="{33A340FB-3FF1-0E55-FDC1-867DCEC7DFEC}"/>
                  </a:ext>
                </a:extLst>
              </p:cNvPr>
              <p:cNvSpPr txBox="1"/>
              <p:nvPr/>
            </p:nvSpPr>
            <p:spPr>
              <a:xfrm>
                <a:off x="4335" y="6006650"/>
                <a:ext cx="4442498" cy="8309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Quark PDFs narrower with increasing mass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Gluons suppressed with faster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/>
                  <a:t>-decay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Heavier quark mass reinforcing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1600" dirty="0"/>
                  <a:t> dominance</a:t>
                </a:r>
              </a:p>
            </p:txBody>
          </p:sp>
        </mc:Choice>
        <mc:Fallback xmlns="">
          <p:sp>
            <p:nvSpPr>
              <p:cNvPr id="5" name="TextBox 10">
                <a:extLst>
                  <a:ext uri="{FF2B5EF4-FFF2-40B4-BE49-F238E27FC236}">
                    <a16:creationId xmlns:a16="http://schemas.microsoft.com/office/drawing/2014/main" id="{33A340FB-3FF1-0E55-FDC1-867DCEC7D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" y="6006650"/>
                <a:ext cx="4442498" cy="830997"/>
              </a:xfrm>
              <a:prstGeom prst="rect">
                <a:avLst/>
              </a:prstGeom>
              <a:blipFill>
                <a:blip r:embed="rId2"/>
                <a:stretch>
                  <a:fillRect l="-549" t="-2190" b="-80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图片 31">
            <a:extLst>
              <a:ext uri="{FF2B5EF4-FFF2-40B4-BE49-F238E27FC236}">
                <a16:creationId xmlns:a16="http://schemas.microsoft.com/office/drawing/2014/main" id="{061D48AE-9208-3A66-D234-081211BB5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000" y="3844800"/>
            <a:ext cx="2448000" cy="192251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A4F416D-BA55-B29E-086F-7FFE6018C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354" y="3846415"/>
            <a:ext cx="2448000" cy="19225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B0DD292-7731-879C-5ADC-8A0D17AFC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067" y="3844636"/>
            <a:ext cx="2448000" cy="1922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6BB583E-F950-DEFB-CC55-68E87743E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42857"/>
            <a:ext cx="2448000" cy="19225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AB54901-796A-7A52-5DF5-54235145B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3177" y="1407600"/>
            <a:ext cx="2446489" cy="19213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0EB4FA7-B673-2101-B012-C5A17A7CA2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2036" y="1405666"/>
            <a:ext cx="2446489" cy="19213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B113ED5-7520-D359-CC63-1FE786919E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0895" y="1405666"/>
            <a:ext cx="2446487" cy="1921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055C287-378B-8416-A0D4-C7AFCB26FA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05665"/>
            <a:ext cx="2446487" cy="192132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0829DE8-E1A6-5767-8651-A0517A25FE1D}"/>
              </a:ext>
            </a:extLst>
          </p:cNvPr>
          <p:cNvSpPr txBox="1"/>
          <p:nvPr/>
        </p:nvSpPr>
        <p:spPr>
          <a:xfrm>
            <a:off x="3827041" y="3118883"/>
            <a:ext cx="172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Bottomonium</a:t>
            </a: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S-wave</a:t>
            </a:r>
            <a:endParaRPr lang="zh-CN" altLang="en-US" sz="2000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D205FAF-84A2-8B74-35E6-89A4AD28AE27}"/>
              </a:ext>
            </a:extLst>
          </p:cNvPr>
          <p:cNvSpPr txBox="1"/>
          <p:nvPr/>
        </p:nvSpPr>
        <p:spPr>
          <a:xfrm>
            <a:off x="203200" y="253635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a typeface="宋体" panose="02010600030101010101" pitchFamily="2" charset="-122"/>
              </a:rPr>
              <a:t>PDF</a:t>
            </a:r>
            <a:endParaRPr lang="zh-CN" altLang="en-US" sz="2800" dirty="0">
              <a:ea typeface="宋体" panose="02010600030101010101" pitchFamily="2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54F9FF7-EFB3-0549-852D-6655144A8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21</a:t>
            </a:fld>
            <a:endParaRPr 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29D68E4-A60B-B29F-6B12-63CD38C4ABDB}"/>
              </a:ext>
            </a:extLst>
          </p:cNvPr>
          <p:cNvSpPr txBox="1"/>
          <p:nvPr/>
        </p:nvSpPr>
        <p:spPr>
          <a:xfrm>
            <a:off x="3827041" y="5601494"/>
            <a:ext cx="172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Bottomonium</a:t>
            </a: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P-wave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E3ADA647-AE3C-5479-CB94-1E5BF9EE530A}"/>
                  </a:ext>
                </a:extLst>
              </p:cNvPr>
              <p:cNvSpPr txBox="1"/>
              <p:nvPr/>
            </p:nvSpPr>
            <p:spPr>
              <a:xfrm>
                <a:off x="308713" y="582435"/>
                <a:ext cx="8799392" cy="862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𝒩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=2,3</m:t>
                          </m:r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  <m:sup/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𝒩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200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𝒩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=0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lit/>
                                            </m:r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{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⊥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lit/>
                                            </m:r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}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E3ADA647-AE3C-5479-CB94-1E5BF9EE5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13" y="582435"/>
                <a:ext cx="8799392" cy="8628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C25C140-693A-41D0-859E-C97620E12927}"/>
                  </a:ext>
                </a:extLst>
              </p:cNvPr>
              <p:cNvSpPr txBox="1"/>
              <p:nvPr/>
            </p:nvSpPr>
            <p:spPr>
              <a:xfrm>
                <a:off x="5059438" y="6502153"/>
                <a:ext cx="3835805" cy="355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chemeClr val="tx1"/>
                    </a:solidFill>
                  </a:rPr>
                  <a:t>This Work: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=12,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=17,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C25C140-693A-41D0-859E-C97620E12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438" y="6502153"/>
                <a:ext cx="3835805" cy="355867"/>
              </a:xfrm>
              <a:prstGeom prst="rect">
                <a:avLst/>
              </a:prstGeom>
              <a:blipFill>
                <a:blip r:embed="rId11"/>
                <a:stretch>
                  <a:fillRect l="-954" t="-3448" b="-189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7F1359F-0CF5-DAD9-48EA-A0F10D0FB035}"/>
              </a:ext>
            </a:extLst>
          </p:cNvPr>
          <p:cNvSpPr txBox="1"/>
          <p:nvPr/>
        </p:nvSpPr>
        <p:spPr>
          <a:xfrm>
            <a:off x="3811713" y="32877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[arXiv:2603.08114]</a:t>
            </a:r>
          </a:p>
        </p:txBody>
      </p:sp>
    </p:spTree>
    <p:extLst>
      <p:ext uri="{BB962C8B-B14F-4D97-AF65-F5344CB8AC3E}">
        <p14:creationId xmlns:p14="http://schemas.microsoft.com/office/powerpoint/2010/main" val="2599143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CAE4C-D2F4-132B-E6F3-F62FF8905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10">
                <a:extLst>
                  <a:ext uri="{FF2B5EF4-FFF2-40B4-BE49-F238E27FC236}">
                    <a16:creationId xmlns:a16="http://schemas.microsoft.com/office/drawing/2014/main" id="{8FFFEE89-8094-A61A-2C56-4650B4177BBF}"/>
                  </a:ext>
                </a:extLst>
              </p:cNvPr>
              <p:cNvSpPr txBox="1"/>
              <p:nvPr/>
            </p:nvSpPr>
            <p:spPr>
              <a:xfrm>
                <a:off x="4335" y="6006650"/>
                <a:ext cx="5200206" cy="5847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Higher small-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/>
                  <a:t> gluon peak in excited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i="1" dirty="0" err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600" dirty="0"/>
                  <a:t> meson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Mass asymmetry suppresses gluon radiation cancellation</a:t>
                </a:r>
              </a:p>
            </p:txBody>
          </p:sp>
        </mc:Choice>
        <mc:Fallback xmlns="">
          <p:sp>
            <p:nvSpPr>
              <p:cNvPr id="3" name="TextBox 10">
                <a:extLst>
                  <a:ext uri="{FF2B5EF4-FFF2-40B4-BE49-F238E27FC236}">
                    <a16:creationId xmlns:a16="http://schemas.microsoft.com/office/drawing/2014/main" id="{8FFFEE89-8094-A61A-2C56-4650B4177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" y="6006650"/>
                <a:ext cx="5200206" cy="584775"/>
              </a:xfrm>
              <a:prstGeom prst="rect">
                <a:avLst/>
              </a:prstGeom>
              <a:blipFill>
                <a:blip r:embed="rId2"/>
                <a:stretch>
                  <a:fillRect l="-469" t="-3125"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图片 32">
            <a:extLst>
              <a:ext uri="{FF2B5EF4-FFF2-40B4-BE49-F238E27FC236}">
                <a16:creationId xmlns:a16="http://schemas.microsoft.com/office/drawing/2014/main" id="{892DCC44-DF51-A21D-AFBC-F5B2C0402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037" y="3826800"/>
            <a:ext cx="2448000" cy="190969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2A1FBB8-7903-DBDF-ADD6-FC293C21B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037" y="3826800"/>
            <a:ext cx="2448000" cy="190969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7F3209A-A988-8FC9-6806-169015C2B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2000" y="3826800"/>
            <a:ext cx="2448000" cy="19096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F2212A2-D735-1A1E-ECCA-F3BFFAE9A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26769"/>
            <a:ext cx="2448000" cy="190969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E728F18-232B-4774-04EB-F5DA092157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6000" y="1418400"/>
            <a:ext cx="2448000" cy="19096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46A49AD-F85A-03D5-DDB0-F87464C2E9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2037" y="1418400"/>
            <a:ext cx="2448000" cy="19096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00D999A-5957-083B-165B-E29D53348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2000" y="1418400"/>
            <a:ext cx="2448000" cy="19096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DE3EFF-40A6-60EA-C460-F2AEBEE52D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17296"/>
            <a:ext cx="2448000" cy="1909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2E02C58-B49E-0002-1CA3-C72B652521E3}"/>
                  </a:ext>
                </a:extLst>
              </p:cNvPr>
              <p:cNvSpPr txBox="1"/>
              <p:nvPr/>
            </p:nvSpPr>
            <p:spPr>
              <a:xfrm>
                <a:off x="3827041" y="3118883"/>
                <a:ext cx="1727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meson </a:t>
                </a:r>
              </a:p>
              <a:p>
                <a:pPr algn="ctr"/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S-wave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2E02C58-B49E-0002-1CA3-C72B65252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7041" y="3118883"/>
                <a:ext cx="1727200" cy="707886"/>
              </a:xfrm>
              <a:prstGeom prst="rect">
                <a:avLst/>
              </a:prstGeom>
              <a:blipFill>
                <a:blip r:embed="rId11"/>
                <a:stretch>
                  <a:fillRect t="-5172" b="-137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43361A7B-9E8E-3346-4359-03D30500BC55}"/>
              </a:ext>
            </a:extLst>
          </p:cNvPr>
          <p:cNvSpPr txBox="1"/>
          <p:nvPr/>
        </p:nvSpPr>
        <p:spPr>
          <a:xfrm>
            <a:off x="203200" y="253635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a typeface="宋体" panose="02010600030101010101" pitchFamily="2" charset="-122"/>
              </a:rPr>
              <a:t>PDF</a:t>
            </a:r>
            <a:endParaRPr lang="zh-CN" altLang="en-US" sz="2800" dirty="0">
              <a:ea typeface="宋体" panose="02010600030101010101" pitchFamily="2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AAF234E-0C2D-734F-7872-AD8D340E2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C95049FE-28F9-3DC2-E83C-673A564C9924}"/>
                  </a:ext>
                </a:extLst>
              </p:cNvPr>
              <p:cNvSpPr txBox="1"/>
              <p:nvPr/>
            </p:nvSpPr>
            <p:spPr>
              <a:xfrm>
                <a:off x="3827041" y="5601494"/>
                <a:ext cx="1727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meson </a:t>
                </a:r>
              </a:p>
              <a:p>
                <a:pPr algn="ctr"/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P-wave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C95049FE-28F9-3DC2-E83C-673A564C9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7041" y="5601494"/>
                <a:ext cx="1727200" cy="707886"/>
              </a:xfrm>
              <a:prstGeom prst="rect">
                <a:avLst/>
              </a:prstGeom>
              <a:blipFill>
                <a:blip r:embed="rId12"/>
                <a:stretch>
                  <a:fillRect t="-5172" b="-137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EE87A52-F5BE-3FD4-F2E0-09BFF70F04FB}"/>
                  </a:ext>
                </a:extLst>
              </p:cNvPr>
              <p:cNvSpPr txBox="1"/>
              <p:nvPr/>
            </p:nvSpPr>
            <p:spPr>
              <a:xfrm>
                <a:off x="308713" y="582435"/>
                <a:ext cx="8799392" cy="862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𝒩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=2,3</m:t>
                          </m:r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  <m:sup/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𝒩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200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𝒩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=0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lit/>
                                            </m:r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{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⊥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lit/>
                                            </m:r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}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EE87A52-F5BE-3FD4-F2E0-09BFF70F0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13" y="582435"/>
                <a:ext cx="8799392" cy="8628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914BA5D-979F-DA4E-14AC-A76673B29C41}"/>
                  </a:ext>
                </a:extLst>
              </p:cNvPr>
              <p:cNvSpPr txBox="1"/>
              <p:nvPr/>
            </p:nvSpPr>
            <p:spPr>
              <a:xfrm>
                <a:off x="5059438" y="6502153"/>
                <a:ext cx="3835805" cy="355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chemeClr val="tx1"/>
                    </a:solidFill>
                  </a:rPr>
                  <a:t>This Work: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=12,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=17,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914BA5D-979F-DA4E-14AC-A76673B29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438" y="6502153"/>
                <a:ext cx="3835805" cy="355867"/>
              </a:xfrm>
              <a:prstGeom prst="rect">
                <a:avLst/>
              </a:prstGeom>
              <a:blipFill>
                <a:blip r:embed="rId13"/>
                <a:stretch>
                  <a:fillRect l="-954" t="-3448" b="-189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FEF0A6F-C1C7-A506-05CA-B80E10DA93F7}"/>
              </a:ext>
            </a:extLst>
          </p:cNvPr>
          <p:cNvSpPr txBox="1"/>
          <p:nvPr/>
        </p:nvSpPr>
        <p:spPr>
          <a:xfrm>
            <a:off x="3811713" y="32877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[arXiv:2603.08114]</a:t>
            </a:r>
          </a:p>
        </p:txBody>
      </p:sp>
    </p:spTree>
    <p:extLst>
      <p:ext uri="{BB962C8B-B14F-4D97-AF65-F5344CB8AC3E}">
        <p14:creationId xmlns:p14="http://schemas.microsoft.com/office/powerpoint/2010/main" val="544654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1" y="171450"/>
            <a:ext cx="7886700" cy="942975"/>
          </a:xfrm>
        </p:spPr>
        <p:txBody>
          <a:bodyPr>
            <a:normAutofit/>
          </a:bodyPr>
          <a:lstStyle/>
          <a:p>
            <a:pPr algn="ctr"/>
            <a:r>
              <a:rPr lang="en-US" sz="3200" u="sng" dirty="0">
                <a:ea typeface="+mn-ea"/>
                <a:cs typeface="+mn-cs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144" y="1387696"/>
            <a:ext cx="8650840" cy="4082608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400" dirty="0"/>
              <a:t>Basis Light-front Quantization</a:t>
            </a:r>
          </a:p>
          <a:p>
            <a:pPr lvl="1">
              <a:lnSpc>
                <a:spcPct val="170000"/>
              </a:lnSpc>
              <a:buFont typeface="System Font Regular"/>
              <a:buChar char="-"/>
            </a:pPr>
            <a:r>
              <a:rPr lang="en-US" sz="2000" dirty="0"/>
              <a:t>relativistic approach, heavy and light hadrons treated on equal footing</a:t>
            </a:r>
          </a:p>
          <a:p>
            <a:pPr lvl="1">
              <a:lnSpc>
                <a:spcPct val="170000"/>
              </a:lnSpc>
              <a:buFont typeface="System Font Regular"/>
              <a:buChar char="-"/>
            </a:pPr>
            <a:r>
              <a:rPr lang="en-US" sz="2000" dirty="0"/>
              <a:t>light-cone observables, such as LFWFs, PDFs, PDAs, GPDs, TMDs…</a:t>
            </a:r>
          </a:p>
          <a:p>
            <a:pPr lvl="1">
              <a:lnSpc>
                <a:spcPct val="170000"/>
              </a:lnSpc>
              <a:buFont typeface="System Font Regular"/>
              <a:buChar char="-"/>
            </a:pPr>
            <a:r>
              <a:rPr lang="en-US" sz="2000" dirty="0" err="1"/>
              <a:t>parton</a:t>
            </a:r>
            <a:r>
              <a:rPr lang="en-US" sz="2000" dirty="0"/>
              <a:t> picture/higher Fock sectors such as gluons and sea quarks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One dynamical gluon + confining interaction work reasonably well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Significant gluon component for charmonium states</a:t>
            </a:r>
          </a:p>
          <a:p>
            <a:pPr marL="0" indent="0">
              <a:lnSpc>
                <a:spcPct val="170000"/>
              </a:lnSpc>
              <a:buNone/>
            </a:pPr>
            <a:endParaRPr lang="en-US" dirty="0"/>
          </a:p>
          <a:p>
            <a:pPr>
              <a:lnSpc>
                <a:spcPct val="17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96F056-CA47-43B5-8668-0D9188BB5027}"/>
              </a:ext>
            </a:extLst>
          </p:cNvPr>
          <p:cNvSpPr txBox="1"/>
          <p:nvPr/>
        </p:nvSpPr>
        <p:spPr>
          <a:xfrm>
            <a:off x="2869515" y="5675787"/>
            <a:ext cx="36293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  Thank you!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082CA5-DF92-4E7C-B57A-DCD26EF2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9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22"/>
          <p:cNvGraphicFramePr>
            <a:graphicFrameLocks noChangeAspect="1"/>
          </p:cNvGraphicFramePr>
          <p:nvPr/>
        </p:nvGraphicFramePr>
        <p:xfrm>
          <a:off x="3302041" y="1749757"/>
          <a:ext cx="597694" cy="298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65760" imgH="182880" progId="Equation.DSMT4">
                  <p:embed/>
                </p:oleObj>
              </mc:Choice>
              <mc:Fallback>
                <p:oleObj name="Equation" r:id="rId3" imgW="365760" imgH="182880" progId="Equation.DSMT4">
                  <p:embed/>
                  <p:pic>
                    <p:nvPicPr>
                      <p:cNvPr id="8" name="Object 2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02041" y="1749757"/>
                        <a:ext cx="597694" cy="298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直接连接符 3"/>
          <p:cNvCxnSpPr>
            <a:cxnSpLocks/>
          </p:cNvCxnSpPr>
          <p:nvPr/>
        </p:nvCxnSpPr>
        <p:spPr>
          <a:xfrm>
            <a:off x="7168203" y="1334814"/>
            <a:ext cx="0" cy="496811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>
            <a:cxnSpLocks/>
          </p:cNvCxnSpPr>
          <p:nvPr/>
        </p:nvCxnSpPr>
        <p:spPr>
          <a:xfrm>
            <a:off x="2615359" y="2170856"/>
            <a:ext cx="454122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cxnSpLocks/>
          </p:cNvCxnSpPr>
          <p:nvPr/>
        </p:nvCxnSpPr>
        <p:spPr>
          <a:xfrm>
            <a:off x="2584003" y="1324303"/>
            <a:ext cx="0" cy="497862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cxnSpLocks/>
          </p:cNvCxnSpPr>
          <p:nvPr/>
        </p:nvCxnSpPr>
        <p:spPr>
          <a:xfrm>
            <a:off x="4883408" y="1324303"/>
            <a:ext cx="0" cy="497862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018" y="2215926"/>
            <a:ext cx="1504950" cy="1409700"/>
          </a:xfrm>
          <a:prstGeom prst="rect">
            <a:avLst/>
          </a:prstGeom>
        </p:spPr>
      </p:pic>
      <p:graphicFrame>
        <p:nvGraphicFramePr>
          <p:cNvPr id="16" name="Object 8"/>
          <p:cNvGraphicFramePr>
            <a:graphicFrameLocks noChangeAspect="1"/>
          </p:cNvGraphicFramePr>
          <p:nvPr/>
        </p:nvGraphicFramePr>
        <p:xfrm>
          <a:off x="5302631" y="1725841"/>
          <a:ext cx="1585185" cy="31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41705" imgH="182880" progId="Equation.DSMT4">
                  <p:embed/>
                </p:oleObj>
              </mc:Choice>
              <mc:Fallback>
                <p:oleObj name="Equation" r:id="rId6" imgW="941705" imgH="182880" progId="Equation.DSMT4">
                  <p:embed/>
                  <p:pic>
                    <p:nvPicPr>
                      <p:cNvPr id="16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02631" y="1725841"/>
                        <a:ext cx="1585185" cy="317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20"/>
          <p:cNvPicPr>
            <a:picLocks noChangeAspect="1"/>
          </p:cNvPicPr>
          <p:nvPr/>
        </p:nvPicPr>
        <p:blipFill rotWithShape="1">
          <a:blip r:embed="rId8"/>
          <a:srcRect t="1921"/>
          <a:stretch>
            <a:fillRect/>
          </a:stretch>
        </p:blipFill>
        <p:spPr>
          <a:xfrm>
            <a:off x="5390087" y="2205067"/>
            <a:ext cx="1419225" cy="1419986"/>
          </a:xfrm>
          <a:prstGeom prst="rect">
            <a:avLst/>
          </a:prstGeom>
        </p:spPr>
      </p:pic>
      <p:cxnSp>
        <p:nvCxnSpPr>
          <p:cNvPr id="18" name="直接连接符 17"/>
          <p:cNvCxnSpPr>
            <a:cxnSpLocks/>
          </p:cNvCxnSpPr>
          <p:nvPr/>
        </p:nvCxnSpPr>
        <p:spPr>
          <a:xfrm>
            <a:off x="2561457" y="3648501"/>
            <a:ext cx="458958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4"/>
          <p:cNvGraphicFramePr>
            <a:graphicFrameLocks noChangeAspect="1"/>
          </p:cNvGraphicFramePr>
          <p:nvPr/>
        </p:nvGraphicFramePr>
        <p:xfrm>
          <a:off x="3027758" y="5121923"/>
          <a:ext cx="1460598" cy="465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16025" imgH="384175" progId="Equation.DSMT4">
                  <p:embed/>
                </p:oleObj>
              </mc:Choice>
              <mc:Fallback>
                <p:oleObj name="Equation" r:id="rId9" imgW="1216025" imgH="384175" progId="Equation.DSMT4">
                  <p:embed/>
                  <p:pic>
                    <p:nvPicPr>
                      <p:cNvPr id="19" name="Object 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27758" y="5121923"/>
                        <a:ext cx="1460598" cy="4655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"/>
          <p:cNvGraphicFramePr>
            <a:graphicFrameLocks noChangeAspect="1"/>
          </p:cNvGraphicFramePr>
          <p:nvPr/>
        </p:nvGraphicFramePr>
        <p:xfrm>
          <a:off x="5001063" y="5126146"/>
          <a:ext cx="2109072" cy="490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73225" imgH="384175" progId="Equation.DSMT4">
                  <p:embed/>
                </p:oleObj>
              </mc:Choice>
              <mc:Fallback>
                <p:oleObj name="Equation" r:id="rId11" imgW="1673225" imgH="384175" progId="Equation.DSMT4">
                  <p:embed/>
                  <p:pic>
                    <p:nvPicPr>
                      <p:cNvPr id="20" name="Object 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001063" y="5126146"/>
                        <a:ext cx="2109072" cy="490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直接连接符 22"/>
          <p:cNvCxnSpPr>
            <a:cxnSpLocks/>
          </p:cNvCxnSpPr>
          <p:nvPr/>
        </p:nvCxnSpPr>
        <p:spPr>
          <a:xfrm>
            <a:off x="2591181" y="4359522"/>
            <a:ext cx="4577022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/>
          <p:nvPr/>
        </p:nvPicPr>
        <p:blipFill>
          <a:blip r:embed="rId13"/>
          <a:stretch>
            <a:fillRect/>
          </a:stretch>
        </p:blipFill>
        <p:spPr>
          <a:xfrm>
            <a:off x="2942895" y="5814291"/>
            <a:ext cx="1348548" cy="295042"/>
          </a:xfrm>
          <a:prstGeom prst="rect">
            <a:avLst/>
          </a:prstGeom>
        </p:spPr>
      </p:pic>
      <p:pic>
        <p:nvPicPr>
          <p:cNvPr id="26" name="图片 25"/>
          <p:cNvPicPr/>
          <p:nvPr/>
        </p:nvPicPr>
        <p:blipFill>
          <a:blip r:embed="rId14"/>
          <a:stretch>
            <a:fillRect/>
          </a:stretch>
        </p:blipFill>
        <p:spPr>
          <a:xfrm>
            <a:off x="5406176" y="5776039"/>
            <a:ext cx="1153312" cy="526878"/>
          </a:xfrm>
          <a:prstGeom prst="rect">
            <a:avLst/>
          </a:prstGeom>
        </p:spPr>
      </p:pic>
      <p:cxnSp>
        <p:nvCxnSpPr>
          <p:cNvPr id="27" name="直接连接符 26"/>
          <p:cNvCxnSpPr>
            <a:cxnSpLocks/>
          </p:cNvCxnSpPr>
          <p:nvPr/>
        </p:nvCxnSpPr>
        <p:spPr>
          <a:xfrm>
            <a:off x="2602751" y="5009685"/>
            <a:ext cx="4567605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>
            <a:cxnSpLocks/>
          </p:cNvCxnSpPr>
          <p:nvPr/>
        </p:nvCxnSpPr>
        <p:spPr>
          <a:xfrm>
            <a:off x="2615359" y="5695911"/>
            <a:ext cx="454239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CD05F49-B0F5-6B4B-A5A2-CEA2459A6B28}"/>
                  </a:ext>
                </a:extLst>
              </p:cNvPr>
              <p:cNvSpPr txBox="1"/>
              <p:nvPr/>
            </p:nvSpPr>
            <p:spPr>
              <a:xfrm>
                <a:off x="3150098" y="3844851"/>
                <a:ext cx="9512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CD05F49-B0F5-6B4B-A5A2-CEA2459A6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098" y="3844851"/>
                <a:ext cx="951286" cy="276999"/>
              </a:xfrm>
              <a:prstGeom prst="rect">
                <a:avLst/>
              </a:prstGeom>
              <a:blipFill>
                <a:blip r:embed="rId15"/>
                <a:stretch>
                  <a:fillRect l="-3947" t="-4348" r="-131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B4923B4-CDD1-3D44-BEBD-44DF9ABE9BF8}"/>
                  </a:ext>
                </a:extLst>
              </p:cNvPr>
              <p:cNvSpPr txBox="1"/>
              <p:nvPr/>
            </p:nvSpPr>
            <p:spPr>
              <a:xfrm>
                <a:off x="3150098" y="4585031"/>
                <a:ext cx="965425" cy="310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B4923B4-CDD1-3D44-BEBD-44DF9ABE9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098" y="4585031"/>
                <a:ext cx="965425" cy="310598"/>
              </a:xfrm>
              <a:prstGeom prst="rect">
                <a:avLst/>
              </a:prstGeom>
              <a:blipFill>
                <a:blip r:embed="rId1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FE2322B-9EEB-8A4E-A56C-BA3954C2DB43}"/>
                  </a:ext>
                </a:extLst>
              </p:cNvPr>
              <p:cNvSpPr txBox="1"/>
              <p:nvPr/>
            </p:nvSpPr>
            <p:spPr>
              <a:xfrm>
                <a:off x="5263858" y="3722875"/>
                <a:ext cx="143071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FE2322B-9EEB-8A4E-A56C-BA3954C2D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3858" y="3722875"/>
                <a:ext cx="1430713" cy="553998"/>
              </a:xfrm>
              <a:prstGeom prst="rect">
                <a:avLst/>
              </a:prstGeom>
              <a:blipFill>
                <a:blip r:embed="rId17"/>
                <a:stretch>
                  <a:fillRect l="-1754" t="-454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E035D48-4B14-0344-BDF2-02B873133081}"/>
                  </a:ext>
                </a:extLst>
              </p:cNvPr>
              <p:cNvSpPr txBox="1"/>
              <p:nvPr/>
            </p:nvSpPr>
            <p:spPr>
              <a:xfrm>
                <a:off x="5080806" y="4463671"/>
                <a:ext cx="190795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400" b="0" i="1" smtClean="0">
                          <a:latin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400" b="0" i="1" smtClean="0"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400" dirty="0"/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p>
                    </m:s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E035D48-4B14-0344-BDF2-02B873133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806" y="4463671"/>
                <a:ext cx="1907951" cy="430887"/>
              </a:xfrm>
              <a:prstGeom prst="rect">
                <a:avLst/>
              </a:prstGeom>
              <a:blipFill>
                <a:blip r:embed="rId18"/>
                <a:stretch>
                  <a:fillRect l="-2632" b="-2571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itle 1">
            <a:extLst>
              <a:ext uri="{FF2B5EF4-FFF2-40B4-BE49-F238E27FC236}">
                <a16:creationId xmlns:a16="http://schemas.microsoft.com/office/drawing/2014/main" id="{718E8639-156D-F84E-A4FB-95952C5E6F57}"/>
              </a:ext>
            </a:extLst>
          </p:cNvPr>
          <p:cNvSpPr txBox="1">
            <a:spLocks/>
          </p:cNvSpPr>
          <p:nvPr/>
        </p:nvSpPr>
        <p:spPr>
          <a:xfrm>
            <a:off x="851992" y="331697"/>
            <a:ext cx="7350789" cy="7089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u="sng" dirty="0"/>
              <a:t>Light-front Quantization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1181" y="1304651"/>
            <a:ext cx="2297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Equal time quantization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91990" y="1308092"/>
            <a:ext cx="2350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Light-front quantization</a:t>
            </a:r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60AEBFF-6EA3-CD4E-930B-99568C3B6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6552" y="1308092"/>
            <a:ext cx="22038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dirty="0">
                <a:solidFill>
                  <a:srgbClr val="00B0F0"/>
                </a:solidFill>
              </a:rPr>
              <a:t>[Dirac, 1949]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DA326-59D7-0B63-7C33-B7A06FCAC9E5}"/>
              </a:ext>
            </a:extLst>
          </p:cNvPr>
          <p:cNvSpPr txBox="1"/>
          <p:nvPr/>
        </p:nvSpPr>
        <p:spPr>
          <a:xfrm>
            <a:off x="514153" y="1723877"/>
            <a:ext cx="150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Time variable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1F4DC7-8D33-132E-9B94-0DB44151DAB2}"/>
              </a:ext>
            </a:extLst>
          </p:cNvPr>
          <p:cNvSpPr txBox="1"/>
          <p:nvPr/>
        </p:nvSpPr>
        <p:spPr>
          <a:xfrm>
            <a:off x="143144" y="2591762"/>
            <a:ext cx="226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Quantization surface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50F8B3-C96E-7565-29A8-829A3DCB44D7}"/>
              </a:ext>
            </a:extLst>
          </p:cNvPr>
          <p:cNvSpPr txBox="1"/>
          <p:nvPr/>
        </p:nvSpPr>
        <p:spPr>
          <a:xfrm>
            <a:off x="287050" y="3844851"/>
            <a:ext cx="1956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Coordinate space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E621A-75FA-293B-0AB7-E96C75CE19FB}"/>
              </a:ext>
            </a:extLst>
          </p:cNvPr>
          <p:cNvSpPr txBox="1"/>
          <p:nvPr/>
        </p:nvSpPr>
        <p:spPr>
          <a:xfrm>
            <a:off x="258227" y="4482933"/>
            <a:ext cx="20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Momentum Space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F26DE8-E4F0-1675-310A-61FF6F8B8FCB}"/>
              </a:ext>
            </a:extLst>
          </p:cNvPr>
          <p:cNvSpPr txBox="1"/>
          <p:nvPr/>
        </p:nvSpPr>
        <p:spPr>
          <a:xfrm>
            <a:off x="217286" y="5736022"/>
            <a:ext cx="206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Dispersion relation</a:t>
            </a:r>
          </a:p>
        </p:txBody>
      </p:sp>
      <p:cxnSp>
        <p:nvCxnSpPr>
          <p:cNvPr id="11" name="直接连接符 22">
            <a:extLst>
              <a:ext uri="{FF2B5EF4-FFF2-40B4-BE49-F238E27FC236}">
                <a16:creationId xmlns:a16="http://schemas.microsoft.com/office/drawing/2014/main" id="{49B3E68E-86A5-A658-FC41-880A327D03EB}"/>
              </a:ext>
            </a:extLst>
          </p:cNvPr>
          <p:cNvCxnSpPr>
            <a:cxnSpLocks/>
          </p:cNvCxnSpPr>
          <p:nvPr/>
        </p:nvCxnSpPr>
        <p:spPr>
          <a:xfrm>
            <a:off x="2575415" y="6309191"/>
            <a:ext cx="4577022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17">
            <a:extLst>
              <a:ext uri="{FF2B5EF4-FFF2-40B4-BE49-F238E27FC236}">
                <a16:creationId xmlns:a16="http://schemas.microsoft.com/office/drawing/2014/main" id="{7DDD771E-7110-A5E4-F447-87C5958A3E77}"/>
              </a:ext>
            </a:extLst>
          </p:cNvPr>
          <p:cNvCxnSpPr>
            <a:cxnSpLocks/>
          </p:cNvCxnSpPr>
          <p:nvPr/>
        </p:nvCxnSpPr>
        <p:spPr>
          <a:xfrm>
            <a:off x="2598243" y="1688322"/>
            <a:ext cx="458958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17">
            <a:extLst>
              <a:ext uri="{FF2B5EF4-FFF2-40B4-BE49-F238E27FC236}">
                <a16:creationId xmlns:a16="http://schemas.microsoft.com/office/drawing/2014/main" id="{BDB33131-FCCD-48B7-4264-24958D5A9D6C}"/>
              </a:ext>
            </a:extLst>
          </p:cNvPr>
          <p:cNvCxnSpPr>
            <a:cxnSpLocks/>
          </p:cNvCxnSpPr>
          <p:nvPr/>
        </p:nvCxnSpPr>
        <p:spPr>
          <a:xfrm>
            <a:off x="2587732" y="1299439"/>
            <a:ext cx="458958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876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88307-1158-F0D1-889D-AFC9551BF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9916327-C57A-7B96-E8D0-53C892065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329" y="3244065"/>
            <a:ext cx="1733550" cy="17902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CF7986E-B20A-B9ED-57A4-D064278E8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305" y="3210924"/>
            <a:ext cx="2087294" cy="18336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667252-381C-0D7C-02E4-6B5217FAD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79" y="136526"/>
            <a:ext cx="7886700" cy="1325563"/>
          </a:xfrm>
        </p:spPr>
        <p:txBody>
          <a:bodyPr/>
          <a:lstStyle/>
          <a:p>
            <a:pPr algn="ctr"/>
            <a:r>
              <a:rPr lang="en-US" u="sng" dirty="0"/>
              <a:t>Retardation Effect on Light Front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CDB44-BA07-B53B-682E-183D0B90B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140" y="1261022"/>
            <a:ext cx="7886700" cy="4351338"/>
          </a:xfrm>
        </p:spPr>
        <p:txBody>
          <a:bodyPr/>
          <a:lstStyle/>
          <a:p>
            <a:r>
              <a:rPr lang="en-US" dirty="0"/>
              <a:t>Equal-time vs. light-front quantization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2119167-BCEB-8511-672D-456523F3DC98}"/>
                  </a:ext>
                </a:extLst>
              </p:cNvPr>
              <p:cNvSpPr/>
              <p:nvPr/>
            </p:nvSpPr>
            <p:spPr>
              <a:xfrm>
                <a:off x="530995" y="1751092"/>
                <a:ext cx="777423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sz="2000" b="0" dirty="0"/>
                  <a:t>Proton wave function in Fock space: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d>
                      <m:r>
                        <a:rPr lang="en-US" sz="2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sz="20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sz="2000" b="1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20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sz="2000" b="1" i="1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2000" b="1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2119167-BCEB-8511-672D-456523F3DC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95" y="1751092"/>
                <a:ext cx="7774230" cy="707886"/>
              </a:xfrm>
              <a:prstGeom prst="rect">
                <a:avLst/>
              </a:prstGeom>
              <a:blipFill>
                <a:blip r:embed="rId4"/>
                <a:stretch>
                  <a:fillRect t="-3509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89E68AA-99FA-7554-3821-1F6F41B94068}"/>
              </a:ext>
            </a:extLst>
          </p:cNvPr>
          <p:cNvSpPr txBox="1"/>
          <p:nvPr/>
        </p:nvSpPr>
        <p:spPr>
          <a:xfrm>
            <a:off x="1250268" y="7283806"/>
            <a:ext cx="73155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Simple vacuum in LF quantization             hologram of hadron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Fock sectors reflect retardation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Equal-time wave function contaminated by vacuum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ET wave function: conceptually incorrect; numerically challenging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90C6DE-3CFD-649F-70D3-B7617B15C85C}"/>
              </a:ext>
            </a:extLst>
          </p:cNvPr>
          <p:cNvSpPr txBox="1"/>
          <p:nvPr/>
        </p:nvSpPr>
        <p:spPr>
          <a:xfrm>
            <a:off x="1379207" y="2709068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Equal-time quantization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14C05-EDBC-AC9E-A41C-98E89E3FA6BE}"/>
              </a:ext>
            </a:extLst>
          </p:cNvPr>
          <p:cNvSpPr txBox="1"/>
          <p:nvPr/>
        </p:nvSpPr>
        <p:spPr>
          <a:xfrm>
            <a:off x="4836535" y="2717855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Light-front quantization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E818698-9B14-C0D7-8917-1DA98617150B}"/>
              </a:ext>
            </a:extLst>
          </p:cNvPr>
          <p:cNvCxnSpPr/>
          <p:nvPr/>
        </p:nvCxnSpPr>
        <p:spPr>
          <a:xfrm>
            <a:off x="3339029" y="3263189"/>
            <a:ext cx="0" cy="178473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B6D131-1B18-6847-04A3-B15162A78394}"/>
              </a:ext>
            </a:extLst>
          </p:cNvPr>
          <p:cNvCxnSpPr/>
          <p:nvPr/>
        </p:nvCxnSpPr>
        <p:spPr>
          <a:xfrm>
            <a:off x="6740835" y="3294613"/>
            <a:ext cx="0" cy="178473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DC8E92-0D93-CF7A-E40E-CBD33EA25234}"/>
                  </a:ext>
                </a:extLst>
              </p:cNvPr>
              <p:cNvSpPr txBox="1"/>
              <p:nvPr/>
            </p:nvSpPr>
            <p:spPr>
              <a:xfrm>
                <a:off x="2947012" y="2967177"/>
                <a:ext cx="1342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const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DC8E92-0D93-CF7A-E40E-CBD33EA25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012" y="2967177"/>
                <a:ext cx="134261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968CE76-A7E2-C16F-19C0-56589BAB2322}"/>
                  </a:ext>
                </a:extLst>
              </p:cNvPr>
              <p:cNvSpPr txBox="1"/>
              <p:nvPr/>
            </p:nvSpPr>
            <p:spPr>
              <a:xfrm>
                <a:off x="6011362" y="2969620"/>
                <a:ext cx="13289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const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968CE76-A7E2-C16F-19C0-56589BAB2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362" y="2969620"/>
                <a:ext cx="132895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>
            <a:extLst>
              <a:ext uri="{FF2B5EF4-FFF2-40B4-BE49-F238E27FC236}">
                <a16:creationId xmlns:a16="http://schemas.microsoft.com/office/drawing/2014/main" id="{362AA2F5-630E-8B4D-4223-22B1347ABB39}"/>
              </a:ext>
            </a:extLst>
          </p:cNvPr>
          <p:cNvSpPr/>
          <p:nvPr/>
        </p:nvSpPr>
        <p:spPr>
          <a:xfrm>
            <a:off x="6762750" y="7075714"/>
            <a:ext cx="428625" cy="1619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006F8D-EE85-4383-5D84-C9C98A89BF63}"/>
                  </a:ext>
                </a:extLst>
              </p:cNvPr>
              <p:cNvSpPr txBox="1"/>
              <p:nvPr/>
            </p:nvSpPr>
            <p:spPr>
              <a:xfrm>
                <a:off x="2194832" y="5191126"/>
                <a:ext cx="1087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vac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006F8D-EE85-4383-5D84-C9C98A89B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832" y="5191126"/>
                <a:ext cx="108760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7098C7-9C11-DC4E-AF9E-5B5F8805C977}"/>
                  </a:ext>
                </a:extLst>
              </p:cNvPr>
              <p:cNvSpPr txBox="1"/>
              <p:nvPr/>
            </p:nvSpPr>
            <p:spPr>
              <a:xfrm>
                <a:off x="5578929" y="5227864"/>
                <a:ext cx="10726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vac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7098C7-9C11-DC4E-AF9E-5B5F8805C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929" y="5227864"/>
                <a:ext cx="10726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18FCC0-3F66-1640-22CB-152BB9C7F727}"/>
                  </a:ext>
                </a:extLst>
              </p:cNvPr>
              <p:cNvSpPr txBox="1"/>
              <p:nvPr/>
            </p:nvSpPr>
            <p:spPr>
              <a:xfrm>
                <a:off x="1149757" y="6981496"/>
                <a:ext cx="5686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on-shell particles,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, 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18FCC0-3F66-1640-22CB-152BB9C7F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757" y="6981496"/>
                <a:ext cx="5686172" cy="369332"/>
              </a:xfrm>
              <a:prstGeom prst="rect">
                <a:avLst/>
              </a:prstGeom>
              <a:blipFill>
                <a:blip r:embed="rId9"/>
                <a:stretch>
                  <a:fillRect l="-66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795F08F-CA8A-2424-01A9-48A1E8D656A7}"/>
              </a:ext>
            </a:extLst>
          </p:cNvPr>
          <p:cNvSpPr txBox="1"/>
          <p:nvPr/>
        </p:nvSpPr>
        <p:spPr>
          <a:xfrm>
            <a:off x="228600" y="5181599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Vacuum</a:t>
            </a:r>
            <a:r>
              <a:rPr lang="en-US" altLang="zh-CN" dirty="0"/>
              <a:t>: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145206-D0F6-60A8-68D0-F79EE698504D}"/>
              </a:ext>
            </a:extLst>
          </p:cNvPr>
          <p:cNvSpPr txBox="1"/>
          <p:nvPr/>
        </p:nvSpPr>
        <p:spPr>
          <a:xfrm>
            <a:off x="227989" y="5671456"/>
            <a:ext cx="947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Particle</a:t>
            </a:r>
            <a:r>
              <a:rPr lang="en-US" altLang="zh-CN" dirty="0"/>
              <a:t>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AB1F9D-CECC-6E71-B487-2B5FA93E1302}"/>
                  </a:ext>
                </a:extLst>
              </p:cNvPr>
              <p:cNvSpPr txBox="1"/>
              <p:nvPr/>
            </p:nvSpPr>
            <p:spPr>
              <a:xfrm>
                <a:off x="2194833" y="5659212"/>
                <a:ext cx="18773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AB1F9D-CECC-6E71-B487-2B5FA93E1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833" y="5659212"/>
                <a:ext cx="1877309" cy="369332"/>
              </a:xfrm>
              <a:prstGeom prst="rect">
                <a:avLst/>
              </a:prstGeom>
              <a:blipFill>
                <a:blip r:embed="rId10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1887B9-D122-1E0C-3AD6-FF8A6691DC33}"/>
                  </a:ext>
                </a:extLst>
              </p:cNvPr>
              <p:cNvSpPr txBox="1"/>
              <p:nvPr/>
            </p:nvSpPr>
            <p:spPr>
              <a:xfrm>
                <a:off x="5569405" y="5648326"/>
                <a:ext cx="19974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1887B9-D122-1E0C-3AD6-FF8A6691D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05" y="5648326"/>
                <a:ext cx="199747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E5D4E3F-D719-95AE-AC7D-AD1DB0410D41}"/>
              </a:ext>
            </a:extLst>
          </p:cNvPr>
          <p:cNvSpPr txBox="1"/>
          <p:nvPr/>
        </p:nvSpPr>
        <p:spPr>
          <a:xfrm>
            <a:off x="76201" y="6117770"/>
            <a:ext cx="222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Higher Fock sectors: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A08708-0550-04D1-6329-7024312D6772}"/>
              </a:ext>
            </a:extLst>
          </p:cNvPr>
          <p:cNvSpPr txBox="1"/>
          <p:nvPr/>
        </p:nvSpPr>
        <p:spPr>
          <a:xfrm>
            <a:off x="2264228" y="6096000"/>
            <a:ext cx="1844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vacuum bubbles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905FC2-B35C-713E-7D11-A76645DCEAD1}"/>
              </a:ext>
            </a:extLst>
          </p:cNvPr>
          <p:cNvSpPr txBox="1"/>
          <p:nvPr/>
        </p:nvSpPr>
        <p:spPr>
          <a:xfrm>
            <a:off x="5562599" y="6085114"/>
            <a:ext cx="1908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retardation effect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BBD4F8-9D78-FA51-0867-321CB6C57FA4}"/>
              </a:ext>
            </a:extLst>
          </p:cNvPr>
          <p:cNvSpPr txBox="1"/>
          <p:nvPr/>
        </p:nvSpPr>
        <p:spPr>
          <a:xfrm>
            <a:off x="217714" y="6488668"/>
            <a:ext cx="166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 function: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606401-52F2-71ED-3481-3B12EB227415}"/>
              </a:ext>
            </a:extLst>
          </p:cNvPr>
          <p:cNvSpPr txBox="1"/>
          <p:nvPr/>
        </p:nvSpPr>
        <p:spPr>
          <a:xfrm>
            <a:off x="2296888" y="6488668"/>
            <a:ext cx="1037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snapshot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30D47D-0338-AD8A-05B7-B1E515BAF75F}"/>
              </a:ext>
            </a:extLst>
          </p:cNvPr>
          <p:cNvSpPr txBox="1"/>
          <p:nvPr/>
        </p:nvSpPr>
        <p:spPr>
          <a:xfrm>
            <a:off x="5584373" y="6488668"/>
            <a:ext cx="308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hologram of hadron structure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72AA196-EA0B-350B-534A-687D98D924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53382" y="1458931"/>
            <a:ext cx="1505164" cy="150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75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7E9C1-E516-5C4F-AB18-64C3D0034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479" y="1069456"/>
            <a:ext cx="8677656" cy="519694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ea typeface="SimSun" panose="02010600030101010101" pitchFamily="2" charset="-122"/>
              </a:rPr>
              <a:t> Modern Rutherford Experiment – DIS (SLAC 1968)</a:t>
            </a:r>
            <a:endParaRPr lang="en-US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29" name="Content Placeholder 3">
            <a:extLst>
              <a:ext uri="{FF2B5EF4-FFF2-40B4-BE49-F238E27FC236}">
                <a16:creationId xmlns:a16="http://schemas.microsoft.com/office/drawing/2014/main" id="{386FFF74-8649-DF40-8CBC-A77973E2A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772" y="1736403"/>
            <a:ext cx="2645228" cy="1578296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CE624374-0107-58EC-1C85-A0876C1FD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19"/>
            <a:ext cx="7886700" cy="1046638"/>
          </a:xfrm>
        </p:spPr>
        <p:txBody>
          <a:bodyPr/>
          <a:lstStyle/>
          <a:p>
            <a:pPr algn="ctr"/>
            <a:r>
              <a:rPr lang="en-CN" u="sng" dirty="0"/>
              <a:t>Deep Inelastic 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FF86101-852C-050D-8CDD-5DA0E1EA36D2}"/>
                  </a:ext>
                </a:extLst>
              </p:cNvPr>
              <p:cNvSpPr txBox="1"/>
              <p:nvPr/>
            </p:nvSpPr>
            <p:spPr>
              <a:xfrm>
                <a:off x="214944" y="4820760"/>
                <a:ext cx="892905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SimSun" panose="02010600030101010101" pitchFamily="2" charset="-122"/>
                  </a:rPr>
                  <a:t>Bjorken limit: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sz="2400" dirty="0">
                    <a:ea typeface="SimSun" panose="02010600030101010101" pitchFamily="2" charset="-12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400" dirty="0">
                    <a:ea typeface="SimSun" panose="02010600030101010101" pitchFamily="2" charset="-122"/>
                  </a:rPr>
                  <a:t> fixed       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400" dirty="0">
                    <a:ea typeface="SimSun" panose="02010600030101010101" pitchFamily="2" charset="-122"/>
                  </a:rPr>
                  <a:t> direction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SimSun" panose="02010600030101010101" pitchFamily="2" charset="-122"/>
                  </a:rPr>
                  <a:t>Select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>
                    <a:ea typeface="SimSun" panose="02010600030101010101" pitchFamily="2" charset="-122"/>
                  </a:rPr>
                  <a:t> (light front)         probes physics on the light front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FF86101-852C-050D-8CDD-5DA0E1EA3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44" y="4820760"/>
                <a:ext cx="8929056" cy="830997"/>
              </a:xfrm>
              <a:prstGeom prst="rect">
                <a:avLst/>
              </a:prstGeom>
              <a:blipFill>
                <a:blip r:embed="rId3"/>
                <a:stretch>
                  <a:fillRect l="-852" t="-6061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9" name="Picture 5">
            <a:extLst>
              <a:ext uri="{FF2B5EF4-FFF2-40B4-BE49-F238E27FC236}">
                <a16:creationId xmlns:a16="http://schemas.microsoft.com/office/drawing/2014/main" id="{D1B55E1B-46FC-9603-58AB-834EB6584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828799"/>
            <a:ext cx="1814379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95111F-434A-8CE6-FC9C-064A994BF5F8}"/>
                  </a:ext>
                </a:extLst>
              </p:cNvPr>
              <p:cNvSpPr txBox="1"/>
              <p:nvPr/>
            </p:nvSpPr>
            <p:spPr>
              <a:xfrm>
                <a:off x="752475" y="3810000"/>
                <a:ext cx="3605795" cy="8316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: photon virtuality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en-US" dirty="0"/>
                  <a:t> : </a:t>
                </a:r>
                <a:r>
                  <a:rPr lang="en-US" dirty="0" err="1"/>
                  <a:t>Bjorken</a:t>
                </a:r>
                <a:r>
                  <a:rPr lang="en-US" dirty="0"/>
                  <a:t> scaling variable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95111F-434A-8CE6-FC9C-064A994BF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5" y="3810000"/>
                <a:ext cx="3605795" cy="831638"/>
              </a:xfrm>
              <a:prstGeom prst="rect">
                <a:avLst/>
              </a:prstGeom>
              <a:blipFill>
                <a:blip r:embed="rId5"/>
                <a:stretch>
                  <a:fillRect l="-351" t="-3030" r="-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58CCD9-F2EB-CAA5-F30B-3DCD8235DA02}"/>
                  </a:ext>
                </a:extLst>
              </p:cNvPr>
              <p:cNvSpPr txBox="1"/>
              <p:nvPr/>
            </p:nvSpPr>
            <p:spPr>
              <a:xfrm>
                <a:off x="742950" y="5791200"/>
                <a:ext cx="6948249" cy="7696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DIS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∼∫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∫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∫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p>
                      </m:sSup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58CCD9-F2EB-CAA5-F30B-3DCD8235D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791200"/>
                <a:ext cx="6948249" cy="769634"/>
              </a:xfrm>
              <a:prstGeom prst="rect">
                <a:avLst/>
              </a:prstGeom>
              <a:blipFill>
                <a:blip r:embed="rId6"/>
                <a:stretch>
                  <a:fillRect t="-78689" b="-167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Arrow 10">
            <a:extLst>
              <a:ext uri="{FF2B5EF4-FFF2-40B4-BE49-F238E27FC236}">
                <a16:creationId xmlns:a16="http://schemas.microsoft.com/office/drawing/2014/main" id="{5CFF0E0A-2C95-25A1-C995-76308666A87F}"/>
              </a:ext>
            </a:extLst>
          </p:cNvPr>
          <p:cNvSpPr/>
          <p:nvPr/>
        </p:nvSpPr>
        <p:spPr>
          <a:xfrm>
            <a:off x="5133975" y="4981575"/>
            <a:ext cx="276225" cy="1905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1D331BC-73B0-B574-FF75-7A179CEBDE54}"/>
              </a:ext>
            </a:extLst>
          </p:cNvPr>
          <p:cNvSpPr/>
          <p:nvPr/>
        </p:nvSpPr>
        <p:spPr>
          <a:xfrm>
            <a:off x="4095750" y="5353050"/>
            <a:ext cx="276225" cy="1905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26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027868-7EFB-7E4F-8797-7322845CA06D}"/>
              </a:ext>
            </a:extLst>
          </p:cNvPr>
          <p:cNvSpPr txBox="1"/>
          <p:nvPr/>
        </p:nvSpPr>
        <p:spPr>
          <a:xfrm>
            <a:off x="1292853" y="249847"/>
            <a:ext cx="7222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latin typeface="+mj-lt"/>
              </a:rPr>
              <a:t>Basis Light-front Quantization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A934E3-ABFE-D443-B68A-78B2179D7378}"/>
              </a:ext>
            </a:extLst>
          </p:cNvPr>
          <p:cNvSpPr txBox="1"/>
          <p:nvPr/>
        </p:nvSpPr>
        <p:spPr>
          <a:xfrm>
            <a:off x="6918449" y="890833"/>
            <a:ext cx="1779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[Vary et al, 2008]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5603DA5-CBD0-43EC-B147-53B7DF0A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6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2">
                <a:extLst>
                  <a:ext uri="{FF2B5EF4-FFF2-40B4-BE49-F238E27FC236}">
                    <a16:creationId xmlns:a16="http://schemas.microsoft.com/office/drawing/2014/main" id="{1653BD46-3C6D-E15D-96E2-428BF4AD2A28}"/>
                  </a:ext>
                </a:extLst>
              </p:cNvPr>
              <p:cNvSpPr txBox="1"/>
              <p:nvPr/>
            </p:nvSpPr>
            <p:spPr>
              <a:xfrm>
                <a:off x="1054512" y="990912"/>
                <a:ext cx="7060019" cy="5764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Nonperturbative eigenvalue problem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light-front Hamiltonian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mass eigenstate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eigenvalue 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Evaluate observables for eigenstate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acc>
                        </m:e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Fock sector expansion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err="1">
                    <a:solidFill>
                      <a:schemeClr val="tx1"/>
                    </a:solidFill>
                  </a:rPr>
                  <a:t>Eg.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Discretized basis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Transverse: 2D harmonic oscillator basis: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p>
                    </m:sSub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Longitudinal: plane-wave basis, labeled by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Basis truncation: </a:t>
                </a:r>
              </a:p>
              <a:p>
                <a:pPr lvl="1" algn="ctr"/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nary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</a:p>
              <a:p>
                <a:pPr lvl="1" algn="ctr"/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basis truncation parameters.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12" name="TextBox 2">
                <a:extLst>
                  <a:ext uri="{FF2B5EF4-FFF2-40B4-BE49-F238E27FC236}">
                    <a16:creationId xmlns:a16="http://schemas.microsoft.com/office/drawing/2014/main" id="{1653BD46-3C6D-E15D-96E2-428BF4AD2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512" y="990912"/>
                <a:ext cx="7060019" cy="5764014"/>
              </a:xfrm>
              <a:prstGeom prst="rect">
                <a:avLst/>
              </a:prstGeom>
              <a:blipFill>
                <a:blip r:embed="rId3"/>
                <a:stretch>
                  <a:fillRect l="-540" t="-2643" b="-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2C0F1E27-4773-9ACA-8664-4A026FB501F7}"/>
                  </a:ext>
                </a:extLst>
              </p:cNvPr>
              <p:cNvSpPr txBox="1"/>
              <p:nvPr/>
            </p:nvSpPr>
            <p:spPr>
              <a:xfrm>
                <a:off x="3431253" y="6397455"/>
                <a:ext cx="49544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: High UV cutoff &amp; low IR cutoff</a:t>
                </a:r>
              </a:p>
            </p:txBody>
          </p:sp>
        </mc:Choice>
        <mc:Fallback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2C0F1E27-4773-9ACA-8664-4A026FB50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253" y="6397455"/>
                <a:ext cx="4954484" cy="369332"/>
              </a:xfrm>
              <a:prstGeom prst="rect">
                <a:avLst/>
              </a:prstGeom>
              <a:blipFill>
                <a:blip r:embed="rId4"/>
                <a:stretch>
                  <a:fillRect l="-1279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08B3579-08F2-7343-98E4-2D2F660AB067}"/>
                  </a:ext>
                </a:extLst>
              </p:cNvPr>
              <p:cNvSpPr txBox="1"/>
              <p:nvPr/>
            </p:nvSpPr>
            <p:spPr>
              <a:xfrm>
                <a:off x="285751" y="3912925"/>
                <a:ext cx="822959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d>
                      <m:r>
                        <a:rPr lang="en-US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sz="16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sz="1600" b="1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16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sz="1600" b="1" i="1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1600" b="1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08B3579-08F2-7343-98E4-2D2F660AB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51" y="3912925"/>
                <a:ext cx="8229599" cy="246221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877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F970-A585-E74A-BBE6-80724CD81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39" y="6371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u="sng" dirty="0"/>
              <a:t>Heavy Meson  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04820" y="3705306"/>
            <a:ext cx="1987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Confining potential: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文本框 27"/>
              <p:cNvSpPr txBox="1"/>
              <p:nvPr/>
            </p:nvSpPr>
            <p:spPr>
              <a:xfrm>
                <a:off x="555192" y="2179620"/>
                <a:ext cx="7934927" cy="1679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zh-CN" alt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Sup>
                            <m:sSubSup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  <m:r>
                            <a:rPr lang="en-US" altLang="zh-C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zh-CN" alt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&amp;</m:t>
                          </m:r>
                          <m:nary>
                            <m:naryPr>
                              <m:grow m:val="on"/>
                              <m:subHide m:val="on"/>
                              <m:supHide m:val="on"/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zh-CN" alt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p>
                                  <m:r>
                                    <a:rPr lang="zh-CN" alt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p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f>
                            <m:fPr>
                              <m:ctrlPr>
                                <a:rPr lang="zh-CN" alt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bar>
                            <m:barPr>
                              <m:pos m:val="top"/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bar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f>
                            <m:f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zh-CN" alt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q</m:t>
                                  </m:r>
                                  <m:r>
                                    <a:rPr lang="zh-CN" alt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zh-CN" alt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zh-CN" altLang="en-US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  <m:sSup>
                                        <m:sSupPr>
                                          <m:ctrlPr>
                                            <a:rPr lang="zh-CN" alt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</m:e>
                                        <m:sup>
                                          <m:r>
                                            <a:rPr lang="zh-CN" alt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⊥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zh-CN" alt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sSup>
                                <m:sSupPr>
                                  <m:ctrlP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zh-CN" alt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den>
                          </m:f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  <m:r>
                            <a:rPr lang="zh-CN" altLang="en-US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zh-CN" alt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  <m:sSup>
                                    <m:sSupPr>
                                      <m:ctrlPr>
                                        <a:rPr lang="zh-CN" alt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zh-CN" altLang="en-US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⊥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e>
                        <m:e>
                          <m:r>
                            <a:rPr lang="zh-CN" alt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&amp;</m:t>
                          </m:r>
                        </m:e>
                        <m:e>
                          <m:r>
                            <a:rPr lang="zh-CN" altLang="en-US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&amp;</m:t>
                          </m:r>
                          <m:r>
                            <a:rPr lang="zh-CN" alt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bar>
                            <m:barPr>
                              <m:pos m:val="top"/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ba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bSup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bar>
                            <m:barPr>
                              <m:pos m:val="top"/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bar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p>
                          </m:sSup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  <m:f>
                            <m:f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zh-CN" altLang="en-US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  <m:sSup>
                                        <m:sSupPr>
                                          <m:ctrlPr>
                                            <a:rPr lang="zh-CN" alt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</m:e>
                                        <m:sup>
                                          <m:r>
                                            <a:rPr lang="zh-CN" alt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zh-CN" alt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bar>
                            <m:barPr>
                              <m:pos m:val="top"/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bar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p>
                          </m:sSup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𝑐𝑜𝑛𝑓</m:t>
                              </m:r>
                            </m:sub>
                          </m:sSub>
                        </m:e>
                      </m:eqArr>
                    </m:oMath>
                  </m:oMathPara>
                </a14:m>
                <a:endParaRPr lang="en-US" altLang="zh-CN" b="0" dirty="0"/>
              </a:p>
              <a:p>
                <a:r>
                  <a:rPr lang="en-US" altLang="zh-CN" dirty="0"/>
                  <a:t>   </a:t>
                </a:r>
                <a:endParaRPr lang="zh-CN" altLang="en-US" dirty="0"/>
              </a:p>
            </p:txBody>
          </p:sp>
        </mc:Choice>
        <mc:Fallback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92" y="2179620"/>
                <a:ext cx="7934927" cy="1679691"/>
              </a:xfrm>
              <a:prstGeom prst="rect">
                <a:avLst/>
              </a:prstGeom>
              <a:blipFill>
                <a:blip r:embed="rId2"/>
                <a:stretch>
                  <a:fillRect t="-63910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组合 31"/>
          <p:cNvGrpSpPr/>
          <p:nvPr/>
        </p:nvGrpSpPr>
        <p:grpSpPr>
          <a:xfrm>
            <a:off x="1092064" y="3890368"/>
            <a:ext cx="6251171" cy="2297746"/>
            <a:chOff x="958733" y="2981501"/>
            <a:chExt cx="6251171" cy="2297746"/>
          </a:xfrm>
        </p:grpSpPr>
        <p:sp>
          <p:nvSpPr>
            <p:cNvPr id="26" name="文本框 25"/>
            <p:cNvSpPr txBox="1"/>
            <p:nvPr/>
          </p:nvSpPr>
          <p:spPr>
            <a:xfrm>
              <a:off x="3943628" y="4448250"/>
              <a:ext cx="3050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Longitudinal confinement</a:t>
              </a:r>
              <a:endParaRPr lang="zh-CN" altLang="en-US" dirty="0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958733" y="2981501"/>
              <a:ext cx="6251171" cy="2297746"/>
              <a:chOff x="1047402" y="2897236"/>
              <a:chExt cx="6251171" cy="2297746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1047402" y="3254352"/>
                <a:ext cx="6251171" cy="1940630"/>
                <a:chOff x="1047402" y="3254352"/>
                <a:chExt cx="6251171" cy="194063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文本框 20"/>
                    <p:cNvSpPr txBox="1"/>
                    <p:nvPr/>
                  </p:nvSpPr>
                  <p:spPr>
                    <a:xfrm>
                      <a:off x="1047402" y="3369213"/>
                      <a:ext cx="6251171" cy="109433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𝑐𝑜𝑛𝑓</m:t>
                                </m:r>
                              </m:sub>
                            </m:s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Sup>
                              <m:sSub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b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bSup>
                              </m:num>
                              <m:den>
                                <m:sSup>
                                  <m:s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acc>
                                              <m:accPr>
                                                <m:chr m:val="̅"/>
                                                <m:ctrlPr>
                                                  <a:rPr lang="en-US" altLang="zh-CN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altLang="zh-CN" i="1">
                                                    <a:latin typeface="Cambria Math" panose="02040503050406030204" pitchFamily="18" charset="0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</m:acc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(1−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dirty="0"/>
                    </a:p>
                    <a:p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21" name="文本框 2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47402" y="3369213"/>
                      <a:ext cx="6251171" cy="1094339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2" name="右大括号 21"/>
                <p:cNvSpPr/>
                <p:nvPr/>
              </p:nvSpPr>
              <p:spPr>
                <a:xfrm rot="5400000">
                  <a:off x="2883757" y="3432638"/>
                  <a:ext cx="232757" cy="1248425"/>
                </a:xfrm>
                <a:prstGeom prst="righ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文本框 22"/>
                <p:cNvSpPr txBox="1"/>
                <p:nvPr/>
              </p:nvSpPr>
              <p:spPr>
                <a:xfrm>
                  <a:off x="1975072" y="4271652"/>
                  <a:ext cx="2001807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Inspired by light-front holographic QCD</a:t>
                  </a:r>
                  <a:endParaRPr lang="zh-CN" altLang="en-US" dirty="0"/>
                </a:p>
              </p:txBody>
            </p:sp>
            <p:sp>
              <p:nvSpPr>
                <p:cNvPr id="24" name="右大括号 23"/>
                <p:cNvSpPr/>
                <p:nvPr/>
              </p:nvSpPr>
              <p:spPr>
                <a:xfrm rot="5400000">
                  <a:off x="5227632" y="2892160"/>
                  <a:ext cx="232757" cy="2734262"/>
                </a:xfrm>
                <a:prstGeom prst="rightBrace">
                  <a:avLst>
                    <a:gd name="adj1" fmla="val 0"/>
                    <a:gd name="adj2" fmla="val 5000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左大括号 26"/>
                <p:cNvSpPr/>
                <p:nvPr/>
              </p:nvSpPr>
              <p:spPr>
                <a:xfrm rot="5400000">
                  <a:off x="4267304" y="1588932"/>
                  <a:ext cx="249381" cy="3580221"/>
                </a:xfrm>
                <a:prstGeom prst="lef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9" name="文本框 28"/>
              <p:cNvSpPr txBox="1"/>
              <p:nvPr/>
            </p:nvSpPr>
            <p:spPr>
              <a:xfrm>
                <a:off x="3552931" y="2897236"/>
                <a:ext cx="17910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Long-distance</a:t>
                </a:r>
                <a:endParaRPr lang="zh-CN" altLang="en-US" dirty="0"/>
              </a:p>
            </p:txBody>
          </p:sp>
        </p:grpSp>
      </p:grpSp>
      <p:sp>
        <p:nvSpPr>
          <p:cNvPr id="33" name="文本框 32"/>
          <p:cNvSpPr txBox="1"/>
          <p:nvPr/>
        </p:nvSpPr>
        <p:spPr>
          <a:xfrm>
            <a:off x="304820" y="1810288"/>
            <a:ext cx="7530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Light-front QCD Hamiltonian + effective confining potential:</a:t>
            </a:r>
            <a:endParaRPr lang="zh-CN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534FC1-1514-2C45-A8EE-FC9480843D5B}"/>
              </a:ext>
            </a:extLst>
          </p:cNvPr>
          <p:cNvSpPr txBox="1"/>
          <p:nvPr/>
        </p:nvSpPr>
        <p:spPr>
          <a:xfrm>
            <a:off x="4195622" y="6044891"/>
            <a:ext cx="2001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1600" dirty="0">
                <a:solidFill>
                  <a:srgbClr val="00B0F0"/>
                </a:solidFill>
              </a:rPr>
              <a:t>[Yang Li, et al, 2016]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BB970B6-B7C8-4BFB-B1EB-FE8B1997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7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CF2DA5-69DA-AE46-97EA-A9ED1786F335}"/>
              </a:ext>
            </a:extLst>
          </p:cNvPr>
          <p:cNvSpPr txBox="1"/>
          <p:nvPr/>
        </p:nvSpPr>
        <p:spPr>
          <a:xfrm>
            <a:off x="1858410" y="6055164"/>
            <a:ext cx="2001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1600" dirty="0">
                <a:solidFill>
                  <a:srgbClr val="00B0F0"/>
                </a:solidFill>
              </a:rPr>
              <a:t>[Brodsky, et al, 2015]</a:t>
            </a:r>
            <a:endParaRPr lang="en-US" sz="24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5">
                <a:extLst>
                  <a:ext uri="{FF2B5EF4-FFF2-40B4-BE49-F238E27FC236}">
                    <a16:creationId xmlns:a16="http://schemas.microsoft.com/office/drawing/2014/main" id="{90F8BEB4-044D-40D3-B1CE-32B9E013F04E}"/>
                  </a:ext>
                </a:extLst>
              </p:cNvPr>
              <p:cNvSpPr txBox="1"/>
              <p:nvPr/>
            </p:nvSpPr>
            <p:spPr>
              <a:xfrm>
                <a:off x="2543804" y="1217503"/>
                <a:ext cx="466501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𝑎</m:t>
                    </m:r>
                    <m:d>
                      <m:dPr>
                        <m:begChr m:val=""/>
                        <m:endChr m:val="⟩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𝑏</m:t>
                    </m:r>
                    <m:d>
                      <m:dPr>
                        <m:begChr m:val=""/>
                        <m:endChr m:val="⟩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. . . .</a:t>
                </a:r>
              </a:p>
            </p:txBody>
          </p:sp>
        </mc:Choice>
        <mc:Fallback>
          <p:sp>
            <p:nvSpPr>
              <p:cNvPr id="34" name="TextBox 5">
                <a:extLst>
                  <a:ext uri="{FF2B5EF4-FFF2-40B4-BE49-F238E27FC236}">
                    <a16:creationId xmlns:a16="http://schemas.microsoft.com/office/drawing/2014/main" id="{90F8BEB4-044D-40D3-B1CE-32B9E013F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804" y="1217503"/>
                <a:ext cx="4665015" cy="307777"/>
              </a:xfrm>
              <a:prstGeom prst="rect">
                <a:avLst/>
              </a:prstGeom>
              <a:blipFill>
                <a:blip r:embed="rId4"/>
                <a:stretch>
                  <a:fillRect l="-272" t="-168000" b="-24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4">
            <a:extLst>
              <a:ext uri="{FF2B5EF4-FFF2-40B4-BE49-F238E27FC236}">
                <a16:creationId xmlns:a16="http://schemas.microsoft.com/office/drawing/2014/main" id="{BA7A395E-4EFD-4179-9151-9F95F667FBC6}"/>
              </a:ext>
            </a:extLst>
          </p:cNvPr>
          <p:cNvCxnSpPr>
            <a:cxnSpLocks/>
          </p:cNvCxnSpPr>
          <p:nvPr/>
        </p:nvCxnSpPr>
        <p:spPr>
          <a:xfrm>
            <a:off x="4986137" y="1198537"/>
            <a:ext cx="0" cy="421044"/>
          </a:xfrm>
          <a:prstGeom prst="line">
            <a:avLst/>
          </a:prstGeom>
          <a:ln w="34925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239A33-B744-5B20-C3BD-6760935434EB}"/>
              </a:ext>
            </a:extLst>
          </p:cNvPr>
          <p:cNvSpPr txBox="1"/>
          <p:nvPr/>
        </p:nvSpPr>
        <p:spPr>
          <a:xfrm>
            <a:off x="2989780" y="1571947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[arXiv:2603.08114]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8EC32E-758A-A011-1611-C482722073EE}"/>
                  </a:ext>
                </a:extLst>
              </p:cNvPr>
              <p:cNvSpPr txBox="1"/>
              <p:nvPr/>
            </p:nvSpPr>
            <p:spPr>
              <a:xfrm>
                <a:off x="6271751" y="996593"/>
                <a:ext cx="30571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For heavy mesons in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, see 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8EC32E-758A-A011-1611-C48272207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751" y="996593"/>
                <a:ext cx="3057184" cy="369332"/>
              </a:xfrm>
              <a:prstGeom prst="rect">
                <a:avLst/>
              </a:prstGeom>
              <a:blipFill>
                <a:blip r:embed="rId5"/>
                <a:stretch>
                  <a:fillRect l="-1653" t="-110000" r="-826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CCA0896-D9AC-D9FC-083D-90777ADB2850}"/>
              </a:ext>
            </a:extLst>
          </p:cNvPr>
          <p:cNvSpPr txBox="1"/>
          <p:nvPr/>
        </p:nvSpPr>
        <p:spPr>
          <a:xfrm>
            <a:off x="6669981" y="1296518"/>
            <a:ext cx="2001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1600" dirty="0">
                <a:solidFill>
                  <a:srgbClr val="00B0F0"/>
                </a:solidFill>
              </a:rPr>
              <a:t>[Yang Li, et al, 2017]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8747E7-3FB3-E8D8-3278-DF4372F9C54C}"/>
              </a:ext>
            </a:extLst>
          </p:cNvPr>
          <p:cNvSpPr txBox="1"/>
          <p:nvPr/>
        </p:nvSpPr>
        <p:spPr>
          <a:xfrm>
            <a:off x="6668269" y="1644128"/>
            <a:ext cx="2475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1600" dirty="0">
                <a:solidFill>
                  <a:srgbClr val="00B0F0"/>
                </a:solidFill>
              </a:rPr>
              <a:t>[Shuo Tang, et al, 2020]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467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/>
              <p:nvPr/>
            </p:nvGraphicFramePr>
            <p:xfrm>
              <a:off x="125999" y="1479847"/>
              <a:ext cx="8892000" cy="22538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00000">
                      <a:extLst>
                        <a:ext uri="{9D8B030D-6E8A-4147-A177-3AD203B41FA5}">
                          <a16:colId xmlns:a16="http://schemas.microsoft.com/office/drawing/2014/main" val="2074479908"/>
                        </a:ext>
                      </a:extLst>
                    </a:gridCol>
                    <a:gridCol w="900000">
                      <a:extLst>
                        <a:ext uri="{9D8B030D-6E8A-4147-A177-3AD203B41FA5}">
                          <a16:colId xmlns:a16="http://schemas.microsoft.com/office/drawing/2014/main" val="3445063332"/>
                        </a:ext>
                      </a:extLst>
                    </a:gridCol>
                    <a:gridCol w="900000">
                      <a:extLst>
                        <a:ext uri="{9D8B030D-6E8A-4147-A177-3AD203B41FA5}">
                          <a16:colId xmlns:a16="http://schemas.microsoft.com/office/drawing/2014/main" val="3570118146"/>
                        </a:ext>
                      </a:extLst>
                    </a:gridCol>
                    <a:gridCol w="900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92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900000">
                      <a:extLst>
                        <a:ext uri="{9D8B030D-6E8A-4147-A177-3AD203B41FA5}">
                          <a16:colId xmlns:a16="http://schemas.microsoft.com/office/drawing/2014/main" val="3847605707"/>
                        </a:ext>
                      </a:extLst>
                    </a:gridCol>
                    <a:gridCol w="900000">
                      <a:extLst>
                        <a:ext uri="{9D8B030D-6E8A-4147-A177-3AD203B41FA5}">
                          <a16:colId xmlns:a16="http://schemas.microsoft.com/office/drawing/2014/main" val="1444948909"/>
                        </a:ext>
                      </a:extLst>
                    </a:gridCol>
                    <a:gridCol w="900000">
                      <a:extLst>
                        <a:ext uri="{9D8B030D-6E8A-4147-A177-3AD203B41FA5}">
                          <a16:colId xmlns:a16="http://schemas.microsoft.com/office/drawing/2014/main" val="2112992974"/>
                        </a:ext>
                      </a:extLst>
                    </a:gridCol>
                    <a:gridCol w="900000">
                      <a:extLst>
                        <a:ext uri="{9D8B030D-6E8A-4147-A177-3AD203B41FA5}">
                          <a16:colId xmlns:a16="http://schemas.microsoft.com/office/drawing/2014/main" val="2499906290"/>
                        </a:ext>
                      </a:extLst>
                    </a:gridCol>
                  </a:tblGrid>
                  <a:tr h="780369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𝒒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altLang="zh-CN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𝒄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2200" b="1" dirty="0">
                            <a:solidFill>
                              <a:schemeClr val="tx1"/>
                            </a:solidFill>
                            <a:cs typeface="DejaVu Math TeX Gyre" panose="02000503000000000000" charset="0"/>
                          </a:endParaRPr>
                        </a:p>
                        <a:p>
                          <a:pPr algn="ctr">
                            <a:buNone/>
                          </a:pPr>
                          <a:r>
                            <a:rPr lang="en-US" altLang="zh-CN" sz="2200" dirty="0">
                              <a:solidFill>
                                <a:schemeClr val="tx1"/>
                              </a:solidFill>
                            </a:rPr>
                            <a:t>(GeV)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22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>
                            <a:buNone/>
                          </a:pPr>
                          <a:r>
                            <a:rPr lang="en-US" altLang="zh-CN" sz="2200" dirty="0">
                              <a:solidFill>
                                <a:schemeClr val="tx1"/>
                              </a:solidFill>
                            </a:rPr>
                            <a:t>(GeV)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𝜶</m:t>
                                </m:r>
                              </m:oMath>
                            </m:oMathPara>
                          </a14:m>
                          <a:endParaRPr lang="en-US" altLang="zh-CN" sz="2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𝒃</m:t>
                                    </m:r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=</m:t>
                                    </m:r>
                                    <m:r>
                                      <a:rPr lang="en-US" altLang="zh-CN" sz="22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𝜿</m:t>
                                    </m:r>
                                  </m:e>
                                  <m:sub>
                                    <m:r>
                                      <a:rPr lang="en-US" altLang="zh-CN" sz="22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𝑻</m:t>
                                    </m:r>
                                  </m:sub>
                                </m:sSub>
                                <m:r>
                                  <a:rPr lang="en-US" altLang="zh-CN" sz="2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2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𝜿</m:t>
                                    </m:r>
                                  </m:e>
                                  <m:sub>
                                    <m:r>
                                      <a:rPr lang="en-US" altLang="zh-CN" sz="22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𝑳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2200" b="1" i="1" dirty="0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endParaRPr>
                        </a:p>
                        <a:p>
                          <a:pPr algn="ctr">
                            <a:buNone/>
                          </a:pPr>
                          <a:r>
                            <a:rPr lang="en-US" altLang="zh-CN" sz="2200" dirty="0">
                              <a:solidFill>
                                <a:schemeClr val="tx1"/>
                              </a:solidFill>
                            </a:rPr>
                            <a:t>(GeV)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2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𝐟</m:t>
                                    </m:r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22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>
                            <a:buNone/>
                          </a:pPr>
                          <a:r>
                            <a:rPr lang="en-US" altLang="zh-CN" sz="2200" dirty="0">
                              <a:solidFill>
                                <a:schemeClr val="tx1"/>
                              </a:solidFill>
                            </a:rPr>
                            <a:t>(GeV)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2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𝐟</m:t>
                                    </m:r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22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>
                            <a:buNone/>
                          </a:pPr>
                          <a:r>
                            <a:rPr lang="en-US" altLang="zh-CN" sz="2200" dirty="0">
                              <a:solidFill>
                                <a:schemeClr val="tx1"/>
                              </a:solidFill>
                            </a:rPr>
                            <a:t>(GeV)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𝒈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2200" b="1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>
                            <a:buNone/>
                          </a:pPr>
                          <a:r>
                            <a:rPr lang="en-US" altLang="zh-CN" sz="2200" dirty="0">
                              <a:solidFill>
                                <a:schemeClr val="tx1"/>
                              </a:solidFill>
                            </a:rPr>
                            <a:t>(GeV)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𝒊𝒏𝒔𝒕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116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altLang="zh-CN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1.54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1.23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5.04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3.99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9116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altLang="zh-CN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noProof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4.78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0.23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1.84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13.20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7.35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16294362"/>
                      </a:ext>
                    </a:extLst>
                  </a:tr>
                  <a:tr h="49116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altLang="zh-CN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1.54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4.78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0.26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1.56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5.04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13.20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5.91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6452177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/>
              <p:nvPr>
                <p:extLst>
                  <p:ext uri="{D42A27DB-BD31-4B8C-83A1-F6EECF244321}">
                    <p14:modId xmlns:p14="http://schemas.microsoft.com/office/powerpoint/2010/main" val="694800163"/>
                  </p:ext>
                </p:extLst>
              </p:nvPr>
            </p:nvGraphicFramePr>
            <p:xfrm>
              <a:off x="125999" y="1479847"/>
              <a:ext cx="8892000" cy="22538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00000">
                      <a:extLst>
                        <a:ext uri="{9D8B030D-6E8A-4147-A177-3AD203B41FA5}">
                          <a16:colId xmlns:a16="http://schemas.microsoft.com/office/drawing/2014/main" val="2074479908"/>
                        </a:ext>
                      </a:extLst>
                    </a:gridCol>
                    <a:gridCol w="900000">
                      <a:extLst>
                        <a:ext uri="{9D8B030D-6E8A-4147-A177-3AD203B41FA5}">
                          <a16:colId xmlns:a16="http://schemas.microsoft.com/office/drawing/2014/main" val="3445063332"/>
                        </a:ext>
                      </a:extLst>
                    </a:gridCol>
                    <a:gridCol w="900000">
                      <a:extLst>
                        <a:ext uri="{9D8B030D-6E8A-4147-A177-3AD203B41FA5}">
                          <a16:colId xmlns:a16="http://schemas.microsoft.com/office/drawing/2014/main" val="3570118146"/>
                        </a:ext>
                      </a:extLst>
                    </a:gridCol>
                    <a:gridCol w="900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92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900000">
                      <a:extLst>
                        <a:ext uri="{9D8B030D-6E8A-4147-A177-3AD203B41FA5}">
                          <a16:colId xmlns:a16="http://schemas.microsoft.com/office/drawing/2014/main" val="3847605707"/>
                        </a:ext>
                      </a:extLst>
                    </a:gridCol>
                    <a:gridCol w="900000">
                      <a:extLst>
                        <a:ext uri="{9D8B030D-6E8A-4147-A177-3AD203B41FA5}">
                          <a16:colId xmlns:a16="http://schemas.microsoft.com/office/drawing/2014/main" val="1444948909"/>
                        </a:ext>
                      </a:extLst>
                    </a:gridCol>
                    <a:gridCol w="900000">
                      <a:extLst>
                        <a:ext uri="{9D8B030D-6E8A-4147-A177-3AD203B41FA5}">
                          <a16:colId xmlns:a16="http://schemas.microsoft.com/office/drawing/2014/main" val="2112992974"/>
                        </a:ext>
                      </a:extLst>
                    </a:gridCol>
                    <a:gridCol w="900000">
                      <a:extLst>
                        <a:ext uri="{9D8B030D-6E8A-4147-A177-3AD203B41FA5}">
                          <a16:colId xmlns:a16="http://schemas.microsoft.com/office/drawing/2014/main" val="2499906290"/>
                        </a:ext>
                      </a:extLst>
                    </a:gridCol>
                  </a:tblGrid>
                  <a:tr h="78036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676" t="-781" r="-889189" b="-1976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100676" t="-781" r="-789189" b="-1976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02041" t="-781" r="-694558" b="-1976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300000" t="-781" r="-589865" b="-1976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12950" t="-781" r="-214029" b="-1976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587838" t="-781" r="-302027" b="-1976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692517" t="-781" r="-204082" b="-1976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787162" t="-781" r="-102703" b="-1976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887162" t="-781" r="-2703" b="-1976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116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676" t="-159259" r="-889189" b="-2123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1.54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1.23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5.04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3.99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9116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676" t="-259259" r="-889189" b="-1123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noProof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4.78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0.23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1.84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13.20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7.35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16294362"/>
                      </a:ext>
                    </a:extLst>
                  </a:tr>
                  <a:tr h="49116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676" t="-359259" r="-889189" b="-123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1.54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4.78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0.26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1.56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5.04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13.20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5.91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64521772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238125" y="4438418"/>
                <a:ext cx="8753470" cy="1213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/>
                  <a:t>Note: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en-US" altLang="zh-CN" sz="2400" dirty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DejaVu Math TeX Gyre" panose="02000503000000000000" charset="0"/>
                      </a:rPr>
                      <m:t>𝑔</m:t>
                    </m:r>
                    <m:r>
                      <a:rPr lang="en-US" altLang="zh-CN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zh-CN" sz="24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i="1" dirty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sub>
                              <m:sup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i="1" dirty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acc>
                              </m:sub>
                              <m:sup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</m:oMath>
                </a14:m>
                <a:r>
                  <a:rPr lang="en-US" altLang="zh-CN" sz="2400" dirty="0"/>
                  <a:t>, 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zh-CN" sz="24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i="1" dirty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sub>
                              <m:sup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i="1" dirty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acc>
                              </m:sub>
                              <m:sup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</m:oMath>
                </a14:m>
                <a:r>
                  <a:rPr lang="en-US" altLang="zh-CN" sz="2400" dirty="0"/>
                  <a:t>,  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400" i="1" baseline="-25000" dirty="0">
                        <a:latin typeface="Cambria Math" panose="02040503050406030204" pitchFamily="18" charset="0"/>
                      </a:rPr>
                      <m:t>𝑖𝑛𝑠𝑡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zh-CN" sz="24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𝑖𝑛𝑠𝑡</m:t>
                                </m:r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i="1" dirty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sub>
                              <m:sup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𝑖𝑛𝑠𝑡</m:t>
                                </m:r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i="1" dirty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acc>
                              </m:sub>
                              <m:sup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rad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25" y="4438418"/>
                <a:ext cx="8753470" cy="1213217"/>
              </a:xfrm>
              <a:prstGeom prst="rect">
                <a:avLst/>
              </a:prstGeom>
              <a:blipFill>
                <a:blip r:embed="rId3"/>
                <a:stretch>
                  <a:fillRect l="-1045" t="-4020" b="-15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AC1DC7CA-9BD9-471C-BB3C-B9D26A837F97}"/>
              </a:ext>
            </a:extLst>
          </p:cNvPr>
          <p:cNvSpPr txBox="1"/>
          <p:nvPr/>
        </p:nvSpPr>
        <p:spPr>
          <a:xfrm>
            <a:off x="238125" y="246351"/>
            <a:ext cx="1840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a typeface="宋体" panose="02010600030101010101" pitchFamily="2" charset="-122"/>
              </a:rPr>
              <a:t>Parameters</a:t>
            </a:r>
            <a:endParaRPr lang="zh-CN" altLang="en-US" sz="2800" dirty="0"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69DF50B-16B0-4B98-B82E-935A27BE3F78}"/>
                  </a:ext>
                </a:extLst>
              </p:cNvPr>
              <p:cNvSpPr txBox="1"/>
              <p:nvPr/>
            </p:nvSpPr>
            <p:spPr>
              <a:xfrm>
                <a:off x="238124" y="6065765"/>
                <a:ext cx="4333875" cy="388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tx1"/>
                    </a:solidFill>
                  </a:rPr>
                  <a:t>This Work: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=12,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=17,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69DF50B-16B0-4B98-B82E-935A27BE3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24" y="6065765"/>
                <a:ext cx="4333875" cy="388761"/>
              </a:xfrm>
              <a:prstGeom prst="rect">
                <a:avLst/>
              </a:prstGeom>
              <a:blipFill>
                <a:blip r:embed="rId4"/>
                <a:stretch>
                  <a:fillRect l="-1125" t="-6250" b="-203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311AC87-DF19-434F-813B-9F660CD2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75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表格 3"/>
              <p:cNvGraphicFramePr/>
              <p:nvPr>
                <p:extLst>
                  <p:ext uri="{D42A27DB-BD31-4B8C-83A1-F6EECF244321}">
                    <p14:modId xmlns:p14="http://schemas.microsoft.com/office/powerpoint/2010/main" val="3744998160"/>
                  </p:ext>
                </p:extLst>
              </p:nvPr>
            </p:nvGraphicFramePr>
            <p:xfrm>
              <a:off x="216519" y="908180"/>
              <a:ext cx="8649483" cy="40136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527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3804">
                      <a:extLst>
                        <a:ext uri="{9D8B030D-6E8A-4147-A177-3AD203B41FA5}">
                          <a16:colId xmlns:a16="http://schemas.microsoft.com/office/drawing/2014/main" val="2074479908"/>
                        </a:ext>
                      </a:extLst>
                    </a:gridCol>
                    <a:gridCol w="890051">
                      <a:extLst>
                        <a:ext uri="{9D8B030D-6E8A-4147-A177-3AD203B41FA5}">
                          <a16:colId xmlns:a16="http://schemas.microsoft.com/office/drawing/2014/main" val="3445063332"/>
                        </a:ext>
                      </a:extLst>
                    </a:gridCol>
                    <a:gridCol w="890051">
                      <a:extLst>
                        <a:ext uri="{9D8B030D-6E8A-4147-A177-3AD203B41FA5}">
                          <a16:colId xmlns:a16="http://schemas.microsoft.com/office/drawing/2014/main" val="3570118146"/>
                        </a:ext>
                      </a:extLst>
                    </a:gridCol>
                    <a:gridCol w="86215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239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84063">
                      <a:extLst>
                        <a:ext uri="{9D8B030D-6E8A-4147-A177-3AD203B41FA5}">
                          <a16:colId xmlns:a16="http://schemas.microsoft.com/office/drawing/2014/main" val="3847605707"/>
                        </a:ext>
                      </a:extLst>
                    </a:gridCol>
                    <a:gridCol w="890051">
                      <a:extLst>
                        <a:ext uri="{9D8B030D-6E8A-4147-A177-3AD203B41FA5}">
                          <a16:colId xmlns:a16="http://schemas.microsoft.com/office/drawing/2014/main" val="1444948909"/>
                        </a:ext>
                      </a:extLst>
                    </a:gridCol>
                    <a:gridCol w="890051">
                      <a:extLst>
                        <a:ext uri="{9D8B030D-6E8A-4147-A177-3AD203B41FA5}">
                          <a16:colId xmlns:a16="http://schemas.microsoft.com/office/drawing/2014/main" val="2112992974"/>
                        </a:ext>
                      </a:extLst>
                    </a:gridCol>
                    <a:gridCol w="890051">
                      <a:extLst>
                        <a:ext uri="{9D8B030D-6E8A-4147-A177-3AD203B41FA5}">
                          <a16:colId xmlns:a16="http://schemas.microsoft.com/office/drawing/2014/main" val="2499906290"/>
                        </a:ext>
                      </a:extLst>
                    </a:gridCol>
                  </a:tblGrid>
                  <a:tr h="780369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en-US" altLang="zh-CN" sz="2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𝒒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altLang="zh-CN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𝒄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2200" b="1" dirty="0">
                            <a:solidFill>
                              <a:schemeClr val="tx1"/>
                            </a:solidFill>
                            <a:cs typeface="DejaVu Math TeX Gyre" panose="02000503000000000000" charset="0"/>
                          </a:endParaRPr>
                        </a:p>
                        <a:p>
                          <a:pPr algn="ctr">
                            <a:buNone/>
                          </a:pPr>
                          <a:r>
                            <a:rPr lang="en-US" altLang="zh-CN" sz="2200" dirty="0">
                              <a:solidFill>
                                <a:schemeClr val="tx1"/>
                              </a:solidFill>
                            </a:rPr>
                            <a:t>(GeV)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22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>
                            <a:buNone/>
                          </a:pPr>
                          <a:r>
                            <a:rPr lang="en-US" altLang="zh-CN" sz="2200" dirty="0">
                              <a:solidFill>
                                <a:schemeClr val="tx1"/>
                              </a:solidFill>
                            </a:rPr>
                            <a:t>(GeV)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𝜶</m:t>
                                </m:r>
                              </m:oMath>
                            </m:oMathPara>
                          </a14:m>
                          <a:endParaRPr lang="en-US" altLang="zh-CN" sz="2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endParaRPr>
                        </a:p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/</m:t>
                                </m:r>
                                <m:r>
                                  <a:rPr lang="en-US" altLang="zh-CN" sz="2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𝜶</m:t>
                                </m:r>
                                <m:r>
                                  <a:rPr lang="en-US" altLang="zh-CN" sz="2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(</m:t>
                                </m:r>
                                <m:r>
                                  <a:rPr lang="en-US" altLang="zh-CN" sz="2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𝟎</m:t>
                                </m:r>
                                <m:r>
                                  <a:rPr lang="en-US" altLang="zh-CN" sz="2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𝒃</m:t>
                                    </m:r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=</m:t>
                                    </m:r>
                                    <m:r>
                                      <a:rPr lang="en-US" altLang="zh-CN" sz="22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𝜿</m:t>
                                    </m:r>
                                  </m:e>
                                  <m:sub>
                                    <m:r>
                                      <a:rPr lang="en-US" altLang="zh-CN" sz="22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𝑻</m:t>
                                    </m:r>
                                  </m:sub>
                                </m:sSub>
                                <m:r>
                                  <a:rPr lang="en-US" altLang="zh-CN" sz="2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2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𝜿</m:t>
                                    </m:r>
                                  </m:e>
                                  <m:sub>
                                    <m:r>
                                      <a:rPr lang="en-US" altLang="zh-CN" sz="22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𝑳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2200" b="1" i="1" dirty="0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endParaRPr>
                        </a:p>
                        <a:p>
                          <a:pPr algn="ctr">
                            <a:buNone/>
                          </a:pPr>
                          <a:r>
                            <a:rPr lang="en-US" altLang="zh-CN" sz="2200" dirty="0">
                              <a:solidFill>
                                <a:schemeClr val="tx1"/>
                              </a:solidFill>
                            </a:rPr>
                            <a:t>(GeV)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2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𝐟</m:t>
                                    </m:r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22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>
                            <a:buNone/>
                          </a:pPr>
                          <a:r>
                            <a:rPr lang="en-US" altLang="zh-CN" sz="2200" dirty="0">
                              <a:solidFill>
                                <a:schemeClr val="tx1"/>
                              </a:solidFill>
                            </a:rPr>
                            <a:t>(GeV)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2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𝐟</m:t>
                                    </m:r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22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>
                            <a:buNone/>
                          </a:pPr>
                          <a:r>
                            <a:rPr lang="en-US" altLang="zh-CN" sz="2200" dirty="0">
                              <a:solidFill>
                                <a:schemeClr val="tx1"/>
                              </a:solidFill>
                            </a:rPr>
                            <a:t>(GeV)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𝒈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2200" b="1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>
                            <a:buNone/>
                          </a:pPr>
                          <a:r>
                            <a:rPr lang="en-US" altLang="zh-CN" sz="2200" dirty="0">
                              <a:solidFill>
                                <a:schemeClr val="tx1"/>
                              </a:solidFill>
                            </a:rPr>
                            <a:t>(GeV)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altLang="zh-CN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𝒊𝒏𝒔𝒕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1162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2400" b="1" dirty="0"/>
                            <a:t>OGE</a:t>
                          </a:r>
                        </a:p>
                      </a:txBody>
                      <a:tcPr marL="68580" marR="68580" marT="34290" marB="34290" anchor="ctr"/>
                    </a:tc>
                    <a:tc rowSpan="2">
                      <a:txBody>
                        <a:bodyPr/>
                        <a:lstStyle/>
                        <a:p>
                          <a:pPr algn="l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altLang="zh-CN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1.603</a:t>
                          </a:r>
                          <a:endParaRPr lang="en-US" altLang="zh-CN" sz="2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  <a:endParaRPr lang="en-US" altLang="zh-CN" sz="2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0.6</a:t>
                          </a:r>
                          <a:endParaRPr lang="en-US" altLang="zh-CN" sz="2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0.98</a:t>
                          </a:r>
                          <a:endParaRPr lang="en-US" altLang="zh-CN" sz="2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  <a:endParaRPr lang="en-US" altLang="zh-CN" sz="2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  <a:endParaRPr lang="en-US" altLang="zh-CN" sz="2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0.02</a:t>
                          </a:r>
                          <a:endParaRPr lang="en-US" altLang="zh-CN" sz="2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91162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2400" b="1" dirty="0">
                              <a:solidFill>
                                <a:srgbClr val="FF0000"/>
                              </a:solidFill>
                            </a:rPr>
                            <a:t>DG</a:t>
                          </a:r>
                          <a:r>
                            <a:rPr lang="en-US" altLang="zh-CN" sz="2400" b="1" baseline="0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endParaRPr lang="en-US" altLang="zh-CN" sz="2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 vMerge="1">
                      <a:txBody>
                        <a:bodyPr/>
                        <a:lstStyle/>
                        <a:p>
                          <a:pPr>
                            <a:buNone/>
                          </a:pPr>
                          <a:endParaRPr lang="en-US" altLang="zh-CN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1.54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1.23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5.04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3.99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91162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2400" b="1" dirty="0">
                              <a:solidFill>
                                <a:schemeClr val="tx1"/>
                              </a:solidFill>
                            </a:rPr>
                            <a:t>OGE</a:t>
                          </a:r>
                        </a:p>
                      </a:txBody>
                      <a:tcPr marL="68580" marR="68580" marT="34290" marB="34290" anchor="ctr"/>
                    </a:tc>
                    <a:tc rowSpan="2">
                      <a:txBody>
                        <a:bodyPr/>
                        <a:lstStyle/>
                        <a:p>
                          <a:pPr algn="l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altLang="zh-CN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4.902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0.6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1.389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0.02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362033140"/>
                      </a:ext>
                    </a:extLst>
                  </a:tr>
                  <a:tr h="491162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2400" b="1" dirty="0">
                              <a:solidFill>
                                <a:srgbClr val="FF0000"/>
                              </a:solidFill>
                            </a:rPr>
                            <a:t>DG</a:t>
                          </a:r>
                        </a:p>
                      </a:txBody>
                      <a:tcPr marL="68580" marR="68580" marT="34290" marB="34290" anchor="ctr"/>
                    </a:tc>
                    <a:tc vMerge="1">
                      <a:txBody>
                        <a:bodyPr/>
                        <a:lstStyle/>
                        <a:p>
                          <a:pPr>
                            <a:buNone/>
                          </a:pPr>
                          <a:endParaRPr lang="en-US" altLang="zh-CN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noProof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4.78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0.23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1.84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13.20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7.35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16294362"/>
                      </a:ext>
                    </a:extLst>
                  </a:tr>
                  <a:tr h="49116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solidFill>
                                <a:schemeClr val="tx1"/>
                              </a:solidFill>
                            </a:rPr>
                            <a:t>OGE</a:t>
                          </a:r>
                        </a:p>
                      </a:txBody>
                      <a:tcPr marL="68580" marR="68580" marT="34290" marB="34290" anchor="ctr"/>
                    </a:tc>
                    <a:tc rowSpan="2">
                      <a:txBody>
                        <a:bodyPr/>
                        <a:lstStyle/>
                        <a:p>
                          <a:pPr algn="l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altLang="zh-CN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1.603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4.902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0.6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1.196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0.02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84241173"/>
                      </a:ext>
                    </a:extLst>
                  </a:tr>
                  <a:tr h="49116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solidFill>
                                <a:srgbClr val="FF0000"/>
                              </a:solidFill>
                            </a:rPr>
                            <a:t>DG</a:t>
                          </a:r>
                        </a:p>
                      </a:txBody>
                      <a:tcPr marL="68580" marR="68580" marT="34290" marB="34290" anchor="ctr"/>
                    </a:tc>
                    <a:tc vMerge="1">
                      <a:txBody>
                        <a:bodyPr/>
                        <a:lstStyle/>
                        <a:p>
                          <a:pPr>
                            <a:buNone/>
                          </a:pPr>
                          <a:endParaRPr lang="en-US" altLang="zh-CN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1.54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4.78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0.26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1.56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5.04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13.20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5.91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64521772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表格 3"/>
              <p:cNvGraphicFramePr/>
              <p:nvPr>
                <p:extLst>
                  <p:ext uri="{D42A27DB-BD31-4B8C-83A1-F6EECF244321}">
                    <p14:modId xmlns:p14="http://schemas.microsoft.com/office/powerpoint/2010/main" val="3744998160"/>
                  </p:ext>
                </p:extLst>
              </p:nvPr>
            </p:nvGraphicFramePr>
            <p:xfrm>
              <a:off x="216519" y="908180"/>
              <a:ext cx="8649483" cy="40136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527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3804">
                      <a:extLst>
                        <a:ext uri="{9D8B030D-6E8A-4147-A177-3AD203B41FA5}">
                          <a16:colId xmlns:a16="http://schemas.microsoft.com/office/drawing/2014/main" val="2074479908"/>
                        </a:ext>
                      </a:extLst>
                    </a:gridCol>
                    <a:gridCol w="890051">
                      <a:extLst>
                        <a:ext uri="{9D8B030D-6E8A-4147-A177-3AD203B41FA5}">
                          <a16:colId xmlns:a16="http://schemas.microsoft.com/office/drawing/2014/main" val="3445063332"/>
                        </a:ext>
                      </a:extLst>
                    </a:gridCol>
                    <a:gridCol w="890051">
                      <a:extLst>
                        <a:ext uri="{9D8B030D-6E8A-4147-A177-3AD203B41FA5}">
                          <a16:colId xmlns:a16="http://schemas.microsoft.com/office/drawing/2014/main" val="3570118146"/>
                        </a:ext>
                      </a:extLst>
                    </a:gridCol>
                    <a:gridCol w="86215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239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84063">
                      <a:extLst>
                        <a:ext uri="{9D8B030D-6E8A-4147-A177-3AD203B41FA5}">
                          <a16:colId xmlns:a16="http://schemas.microsoft.com/office/drawing/2014/main" val="3847605707"/>
                        </a:ext>
                      </a:extLst>
                    </a:gridCol>
                    <a:gridCol w="890051">
                      <a:extLst>
                        <a:ext uri="{9D8B030D-6E8A-4147-A177-3AD203B41FA5}">
                          <a16:colId xmlns:a16="http://schemas.microsoft.com/office/drawing/2014/main" val="1444948909"/>
                        </a:ext>
                      </a:extLst>
                    </a:gridCol>
                    <a:gridCol w="890051">
                      <a:extLst>
                        <a:ext uri="{9D8B030D-6E8A-4147-A177-3AD203B41FA5}">
                          <a16:colId xmlns:a16="http://schemas.microsoft.com/office/drawing/2014/main" val="2112992974"/>
                        </a:ext>
                      </a:extLst>
                    </a:gridCol>
                    <a:gridCol w="890051">
                      <a:extLst>
                        <a:ext uri="{9D8B030D-6E8A-4147-A177-3AD203B41FA5}">
                          <a16:colId xmlns:a16="http://schemas.microsoft.com/office/drawing/2014/main" val="2499906290"/>
                        </a:ext>
                      </a:extLst>
                    </a:gridCol>
                  </a:tblGrid>
                  <a:tr h="1066673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en-US" altLang="zh-CN" sz="2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154167" t="-1190" r="-1172917" b="-28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174286" t="-1190" r="-704286" b="-28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74286" t="-1190" r="-604286" b="-28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385294" t="-1190" r="-522059" b="-28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407407" t="-1190" r="-338272" b="-28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673770" t="-1190" r="-349180" b="-28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664789" t="-1190" r="-200000" b="-28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775714" t="-1190" r="-102857" b="-28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875714" t="-1190" r="-2857" b="-2880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1162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2400" b="1" dirty="0"/>
                            <a:t>OGE</a:t>
                          </a:r>
                        </a:p>
                      </a:txBody>
                      <a:tcPr marL="68580" marR="68580" marT="34290" marB="34290" anchor="ctr"/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154167" t="-108974" r="-1172917" b="-2102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1.603</a:t>
                          </a:r>
                          <a:endParaRPr lang="en-US" altLang="zh-CN" sz="2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  <a:endParaRPr lang="en-US" altLang="zh-CN" sz="2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0.6</a:t>
                          </a:r>
                          <a:endParaRPr lang="en-US" altLang="zh-CN" sz="2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0.98</a:t>
                          </a:r>
                          <a:endParaRPr lang="en-US" altLang="zh-CN" sz="2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  <a:endParaRPr lang="en-US" altLang="zh-CN" sz="2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  <a:endParaRPr lang="en-US" altLang="zh-CN" sz="2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0.02</a:t>
                          </a:r>
                          <a:endParaRPr lang="en-US" altLang="zh-CN" sz="2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91162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2400" b="1" dirty="0">
                              <a:solidFill>
                                <a:srgbClr val="FF0000"/>
                              </a:solidFill>
                            </a:rPr>
                            <a:t>DG</a:t>
                          </a:r>
                          <a:r>
                            <a:rPr lang="en-US" altLang="zh-CN" sz="2400" b="1" baseline="0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endParaRPr lang="en-US" altLang="zh-CN" sz="2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 vMerge="1">
                      <a:txBody>
                        <a:bodyPr/>
                        <a:lstStyle/>
                        <a:p>
                          <a:pPr>
                            <a:buNone/>
                          </a:pPr>
                          <a:endParaRPr lang="en-US" altLang="zh-CN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1.54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1.23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5.04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3.99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91162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2400" b="1" dirty="0">
                              <a:solidFill>
                                <a:schemeClr val="tx1"/>
                              </a:solidFill>
                            </a:rPr>
                            <a:t>OGE</a:t>
                          </a:r>
                        </a:p>
                      </a:txBody>
                      <a:tcPr marL="68580" marR="68580" marT="34290" marB="34290" anchor="ctr"/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154167" t="-211688" r="-1172917" b="-1129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4.902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0.6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1.389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0.02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362033140"/>
                      </a:ext>
                    </a:extLst>
                  </a:tr>
                  <a:tr h="491162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2400" b="1" dirty="0">
                              <a:solidFill>
                                <a:srgbClr val="FF0000"/>
                              </a:solidFill>
                            </a:rPr>
                            <a:t>DG</a:t>
                          </a:r>
                        </a:p>
                      </a:txBody>
                      <a:tcPr marL="68580" marR="68580" marT="34290" marB="34290" anchor="ctr"/>
                    </a:tc>
                    <a:tc vMerge="1">
                      <a:txBody>
                        <a:bodyPr/>
                        <a:lstStyle/>
                        <a:p>
                          <a:pPr>
                            <a:buNone/>
                          </a:pPr>
                          <a:endParaRPr lang="en-US" altLang="zh-CN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noProof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4.78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0.23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1.84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13.20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7.35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16294362"/>
                      </a:ext>
                    </a:extLst>
                  </a:tr>
                  <a:tr h="49116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solidFill>
                                <a:schemeClr val="tx1"/>
                              </a:solidFill>
                            </a:rPr>
                            <a:t>OGE</a:t>
                          </a:r>
                        </a:p>
                      </a:txBody>
                      <a:tcPr marL="68580" marR="68580" marT="34290" marB="34290" anchor="ctr"/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154167" t="-307692" r="-1172917" b="-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1.603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4.902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0.6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1.196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0.02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…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84241173"/>
                      </a:ext>
                    </a:extLst>
                  </a:tr>
                  <a:tr h="49116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solidFill>
                                <a:srgbClr val="FF0000"/>
                              </a:solidFill>
                            </a:rPr>
                            <a:t>DG</a:t>
                          </a:r>
                        </a:p>
                      </a:txBody>
                      <a:tcPr marL="68580" marR="68580" marT="34290" marB="34290" anchor="ctr"/>
                    </a:tc>
                    <a:tc vMerge="1">
                      <a:txBody>
                        <a:bodyPr/>
                        <a:lstStyle/>
                        <a:p>
                          <a:pPr>
                            <a:buNone/>
                          </a:pPr>
                          <a:endParaRPr lang="en-US" altLang="zh-CN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1.54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4.78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0.26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1.56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5.04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13.20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altLang="zh-CN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5.91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64521772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195265" y="4870137"/>
                <a:ext cx="8753470" cy="1087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/>
                  <a:t>Note: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en-US" altLang="zh-CN" sz="2000" dirty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DejaVu Math TeX Gyre" panose="02000503000000000000" charset="0"/>
                      </a:rPr>
                      <m:t>𝑔</m:t>
                    </m:r>
                    <m:r>
                      <a:rPr lang="en-US" altLang="zh-CN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 dirty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sub>
                          <m:sup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 dirty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sub>
                          <m:sup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)/2</m:t>
                        </m:r>
                      </m:e>
                    </m:rad>
                  </m:oMath>
                </a14:m>
                <a:r>
                  <a:rPr lang="en-US" altLang="zh-CN" sz="2000" dirty="0"/>
                  <a:t>, 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 dirty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sub>
                          <m:sup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 dirty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sub>
                          <m:sup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)/2</m:t>
                        </m:r>
                      </m:e>
                    </m:rad>
                  </m:oMath>
                </a14:m>
                <a:r>
                  <a:rPr lang="en-US" altLang="zh-CN" sz="2000" dirty="0"/>
                  <a:t>,  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000" i="1" baseline="-25000" dirty="0">
                        <a:latin typeface="Cambria Math" panose="02040503050406030204" pitchFamily="18" charset="0"/>
                      </a:rPr>
                      <m:t>𝑖𝑛𝑠𝑡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𝑖𝑛𝑠𝑡</m:t>
                            </m:r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 dirty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sub>
                          <m:sup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𝑖𝑛𝑠𝑡</m:t>
                            </m:r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 dirty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sub>
                          <m:sup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)/2</m:t>
                        </m:r>
                      </m:e>
                    </m:rad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altLang="zh-CN" sz="2000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5" y="4870137"/>
                <a:ext cx="8753470" cy="1087990"/>
              </a:xfrm>
              <a:prstGeom prst="rect">
                <a:avLst/>
              </a:prstGeom>
              <a:blipFill>
                <a:blip r:embed="rId3"/>
                <a:stretch>
                  <a:fillRect l="-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AC1DC7CA-9BD9-471C-BB3C-B9D26A837F97}"/>
              </a:ext>
            </a:extLst>
          </p:cNvPr>
          <p:cNvSpPr txBox="1"/>
          <p:nvPr/>
        </p:nvSpPr>
        <p:spPr>
          <a:xfrm>
            <a:off x="238125" y="246351"/>
            <a:ext cx="1840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ea typeface="宋体" panose="02010600030101010101" pitchFamily="2" charset="-122"/>
              </a:rPr>
              <a:t>Parameters</a:t>
            </a:r>
            <a:endParaRPr lang="zh-CN" altLang="en-US" sz="2800" dirty="0">
              <a:ea typeface="宋体" panose="0201060003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69DF50B-16B0-4B98-B82E-935A27BE3F78}"/>
                  </a:ext>
                </a:extLst>
              </p:cNvPr>
              <p:cNvSpPr txBox="1"/>
              <p:nvPr/>
            </p:nvSpPr>
            <p:spPr>
              <a:xfrm>
                <a:off x="238124" y="6065765"/>
                <a:ext cx="4333875" cy="388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tx1"/>
                    </a:solidFill>
                  </a:rPr>
                  <a:t>This work: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=12,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=17,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69DF50B-16B0-4B98-B82E-935A27BE3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24" y="6065765"/>
                <a:ext cx="4333875" cy="388761"/>
              </a:xfrm>
              <a:prstGeom prst="rect">
                <a:avLst/>
              </a:prstGeom>
              <a:blipFill>
                <a:blip r:embed="rId4"/>
                <a:stretch>
                  <a:fillRect l="-1170" t="-6250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311AC87-DF19-434F-813B-9F660CD2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9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2DDD56-14EC-20BA-AE02-C563C1185B86}"/>
                  </a:ext>
                </a:extLst>
              </p:cNvPr>
              <p:cNvSpPr txBox="1"/>
              <p:nvPr/>
            </p:nvSpPr>
            <p:spPr>
              <a:xfrm>
                <a:off x="5424754" y="5938461"/>
                <a:ext cx="24804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OGE: BLFQ w/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only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2DDD56-14EC-20BA-AE02-C563C1185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754" y="5938461"/>
                <a:ext cx="2480487" cy="369332"/>
              </a:xfrm>
              <a:prstGeom prst="rect">
                <a:avLst/>
              </a:prstGeom>
              <a:blipFill>
                <a:blip r:embed="rId5"/>
                <a:stretch>
                  <a:fillRect l="-2551" t="-110000" r="-1020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0A8905A-BCD2-C169-4ACE-1F585E54791E}"/>
              </a:ext>
            </a:extLst>
          </p:cNvPr>
          <p:cNvSpPr txBox="1"/>
          <p:nvPr/>
        </p:nvSpPr>
        <p:spPr>
          <a:xfrm>
            <a:off x="5365163" y="6156195"/>
            <a:ext cx="2001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1600" dirty="0">
                <a:solidFill>
                  <a:srgbClr val="00B0F0"/>
                </a:solidFill>
              </a:rPr>
              <a:t>[Yang Li, et al, 2017]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311C5-41B7-4C15-B0B3-AA1994F1B2DE}"/>
              </a:ext>
            </a:extLst>
          </p:cNvPr>
          <p:cNvSpPr txBox="1"/>
          <p:nvPr/>
        </p:nvSpPr>
        <p:spPr>
          <a:xfrm>
            <a:off x="5363451" y="6396335"/>
            <a:ext cx="2475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1600" dirty="0">
                <a:solidFill>
                  <a:srgbClr val="00B0F0"/>
                </a:solidFill>
              </a:rPr>
              <a:t>[Shuo Tang, et al, 2020]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78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19629</TotalTime>
  <Words>1877</Words>
  <Application>Microsoft Macintosh PowerPoint</Application>
  <PresentationFormat>On-screen Show (4:3)</PresentationFormat>
  <Paragraphs>451</Paragraphs>
  <Slides>23</Slides>
  <Notes>11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DejaVu Math TeX Gyre</vt:lpstr>
      <vt:lpstr>宋体</vt:lpstr>
      <vt:lpstr>宋体</vt:lpstr>
      <vt:lpstr>System Font Regular</vt:lpstr>
      <vt:lpstr>Arial</vt:lpstr>
      <vt:lpstr>Calibri</vt:lpstr>
      <vt:lpstr>Calibri Light</vt:lpstr>
      <vt:lpstr>Cambria Math</vt:lpstr>
      <vt:lpstr>Times New Roman</vt:lpstr>
      <vt:lpstr>Office Theme</vt:lpstr>
      <vt:lpstr>Equation</vt:lpstr>
      <vt:lpstr>Heavy Meson on the Light-front</vt:lpstr>
      <vt:lpstr>Outline</vt:lpstr>
      <vt:lpstr>PowerPoint Presentation</vt:lpstr>
      <vt:lpstr>Retardation Effect on Light Front</vt:lpstr>
      <vt:lpstr>Deep Inelastic Scattering</vt:lpstr>
      <vt:lpstr>PowerPoint Presentation</vt:lpstr>
      <vt:lpstr>Heavy Meson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Zhao, Xingbo</cp:lastModifiedBy>
  <cp:revision>528</cp:revision>
  <dcterms:created xsi:type="dcterms:W3CDTF">2019-09-13T14:13:11Z</dcterms:created>
  <dcterms:modified xsi:type="dcterms:W3CDTF">2026-04-27T05:19:07Z</dcterms:modified>
</cp:coreProperties>
</file>